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notesSlides/notesSlide14.xml" ContentType="application/vnd.openxmlformats-officedocument.presentationml.notesSlide+xml"/>
  <Override PartName="/ppt/ink/ink34.xml" ContentType="application/inkml+xml"/>
  <Override PartName="/ppt/ink/ink35.xml" ContentType="application/inkml+xml"/>
  <Override PartName="/ppt/ink/ink36.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notesSlides/notesSlide18.xml" ContentType="application/vnd.openxmlformats-officedocument.presentationml.notesSlide+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notesSlides/notesSlide19.xml" ContentType="application/vnd.openxmlformats-officedocument.presentationml.notesSlide+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61.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1"/>
  </p:sldMasterIdLst>
  <p:notesMasterIdLst>
    <p:notesMasterId r:id="rId211"/>
  </p:notesMasterIdLst>
  <p:handoutMasterIdLst>
    <p:handoutMasterId r:id="rId212"/>
  </p:handoutMasterIdLst>
  <p:sldIdLst>
    <p:sldId id="466" r:id="rId2"/>
    <p:sldId id="987" r:id="rId3"/>
    <p:sldId id="651" r:id="rId4"/>
    <p:sldId id="659" r:id="rId5"/>
    <p:sldId id="1031" r:id="rId6"/>
    <p:sldId id="1032" r:id="rId7"/>
    <p:sldId id="933" r:id="rId8"/>
    <p:sldId id="1023" r:id="rId9"/>
    <p:sldId id="934" r:id="rId10"/>
    <p:sldId id="938" r:id="rId11"/>
    <p:sldId id="470" r:id="rId12"/>
    <p:sldId id="935" r:id="rId13"/>
    <p:sldId id="939" r:id="rId14"/>
    <p:sldId id="941" r:id="rId15"/>
    <p:sldId id="936" r:id="rId16"/>
    <p:sldId id="652" r:id="rId17"/>
    <p:sldId id="942" r:id="rId18"/>
    <p:sldId id="937" r:id="rId19"/>
    <p:sldId id="1024" r:id="rId20"/>
    <p:sldId id="474" r:id="rId21"/>
    <p:sldId id="943" r:id="rId22"/>
    <p:sldId id="475" r:id="rId23"/>
    <p:sldId id="917" r:id="rId24"/>
    <p:sldId id="661" r:id="rId25"/>
    <p:sldId id="653" r:id="rId26"/>
    <p:sldId id="944" r:id="rId27"/>
    <p:sldId id="918" r:id="rId28"/>
    <p:sldId id="945" r:id="rId29"/>
    <p:sldId id="1025" r:id="rId30"/>
    <p:sldId id="1026" r:id="rId31"/>
    <p:sldId id="946" r:id="rId32"/>
    <p:sldId id="1027" r:id="rId33"/>
    <p:sldId id="947" r:id="rId34"/>
    <p:sldId id="948" r:id="rId35"/>
    <p:sldId id="1028" r:id="rId36"/>
    <p:sldId id="1029" r:id="rId37"/>
    <p:sldId id="1030" r:id="rId38"/>
    <p:sldId id="919" r:id="rId39"/>
    <p:sldId id="949" r:id="rId40"/>
    <p:sldId id="826" r:id="rId41"/>
    <p:sldId id="828" r:id="rId42"/>
    <p:sldId id="950" r:id="rId43"/>
    <p:sldId id="952" r:id="rId44"/>
    <p:sldId id="951" r:id="rId45"/>
    <p:sldId id="953" r:id="rId46"/>
    <p:sldId id="954" r:id="rId47"/>
    <p:sldId id="955" r:id="rId48"/>
    <p:sldId id="822" r:id="rId49"/>
    <p:sldId id="490" r:id="rId50"/>
    <p:sldId id="957" r:id="rId51"/>
    <p:sldId id="920" r:id="rId52"/>
    <p:sldId id="958" r:id="rId53"/>
    <p:sldId id="959" r:id="rId54"/>
    <p:sldId id="960" r:id="rId55"/>
    <p:sldId id="497" r:id="rId56"/>
    <p:sldId id="498" r:id="rId57"/>
    <p:sldId id="499" r:id="rId58"/>
    <p:sldId id="501" r:id="rId59"/>
    <p:sldId id="500" r:id="rId60"/>
    <p:sldId id="502" r:id="rId61"/>
    <p:sldId id="1033" r:id="rId62"/>
    <p:sldId id="503" r:id="rId63"/>
    <p:sldId id="876" r:id="rId64"/>
    <p:sldId id="961" r:id="rId65"/>
    <p:sldId id="972" r:id="rId66"/>
    <p:sldId id="973" r:id="rId67"/>
    <p:sldId id="962" r:id="rId68"/>
    <p:sldId id="963" r:id="rId69"/>
    <p:sldId id="964" r:id="rId70"/>
    <p:sldId id="965" r:id="rId71"/>
    <p:sldId id="966" r:id="rId72"/>
    <p:sldId id="967" r:id="rId73"/>
    <p:sldId id="878" r:id="rId74"/>
    <p:sldId id="968" r:id="rId75"/>
    <p:sldId id="969" r:id="rId76"/>
    <p:sldId id="970" r:id="rId77"/>
    <p:sldId id="880" r:id="rId78"/>
    <p:sldId id="971" r:id="rId79"/>
    <p:sldId id="974" r:id="rId80"/>
    <p:sldId id="881" r:id="rId81"/>
    <p:sldId id="921" r:id="rId82"/>
    <p:sldId id="510" r:id="rId83"/>
    <p:sldId id="975" r:id="rId84"/>
    <p:sldId id="513" r:id="rId85"/>
    <p:sldId id="976" r:id="rId86"/>
    <p:sldId id="922" r:id="rId87"/>
    <p:sldId id="883" r:id="rId88"/>
    <p:sldId id="885" r:id="rId89"/>
    <p:sldId id="884" r:id="rId90"/>
    <p:sldId id="977" r:id="rId91"/>
    <p:sldId id="923" r:id="rId92"/>
    <p:sldId id="978" r:id="rId93"/>
    <p:sldId id="831" r:id="rId94"/>
    <p:sldId id="979" r:id="rId95"/>
    <p:sldId id="521" r:id="rId96"/>
    <p:sldId id="981" r:id="rId97"/>
    <p:sldId id="980" r:id="rId98"/>
    <p:sldId id="519" r:id="rId99"/>
    <p:sldId id="520" r:id="rId100"/>
    <p:sldId id="888" r:id="rId101"/>
    <p:sldId id="1034" r:id="rId102"/>
    <p:sldId id="889" r:id="rId103"/>
    <p:sldId id="525" r:id="rId104"/>
    <p:sldId id="526" r:id="rId105"/>
    <p:sldId id="657" r:id="rId106"/>
    <p:sldId id="658" r:id="rId107"/>
    <p:sldId id="1035" r:id="rId108"/>
    <p:sldId id="1037" r:id="rId109"/>
    <p:sldId id="982" r:id="rId110"/>
    <p:sldId id="983" r:id="rId111"/>
    <p:sldId id="984" r:id="rId112"/>
    <p:sldId id="985" r:id="rId113"/>
    <p:sldId id="986" r:id="rId114"/>
    <p:sldId id="528" r:id="rId115"/>
    <p:sldId id="988" r:id="rId116"/>
    <p:sldId id="1038" r:id="rId117"/>
    <p:sldId id="1039" r:id="rId118"/>
    <p:sldId id="1040" r:id="rId119"/>
    <p:sldId id="1041" r:id="rId120"/>
    <p:sldId id="1042" r:id="rId121"/>
    <p:sldId id="1043" r:id="rId122"/>
    <p:sldId id="1044" r:id="rId123"/>
    <p:sldId id="1045" r:id="rId124"/>
    <p:sldId id="924" r:id="rId125"/>
    <p:sldId id="989" r:id="rId126"/>
    <p:sldId id="530" r:id="rId127"/>
    <p:sldId id="990" r:id="rId128"/>
    <p:sldId id="532" r:id="rId129"/>
    <p:sldId id="848" r:id="rId130"/>
    <p:sldId id="993" r:id="rId131"/>
    <p:sldId id="991" r:id="rId132"/>
    <p:sldId id="534" r:id="rId133"/>
    <p:sldId id="535" r:id="rId134"/>
    <p:sldId id="840" r:id="rId135"/>
    <p:sldId id="1046" r:id="rId136"/>
    <p:sldId id="1047" r:id="rId137"/>
    <p:sldId id="536" r:id="rId138"/>
    <p:sldId id="845" r:id="rId139"/>
    <p:sldId id="846" r:id="rId140"/>
    <p:sldId id="994" r:id="rId141"/>
    <p:sldId id="553" r:id="rId142"/>
    <p:sldId id="1049" r:id="rId143"/>
    <p:sldId id="1048" r:id="rId144"/>
    <p:sldId id="925" r:id="rId145"/>
    <p:sldId id="995" r:id="rId146"/>
    <p:sldId id="996" r:id="rId147"/>
    <p:sldId id="997" r:id="rId148"/>
    <p:sldId id="998" r:id="rId149"/>
    <p:sldId id="999" r:id="rId150"/>
    <p:sldId id="570" r:id="rId151"/>
    <p:sldId id="1000" r:id="rId152"/>
    <p:sldId id="571" r:id="rId153"/>
    <p:sldId id="572" r:id="rId154"/>
    <p:sldId id="1001" r:id="rId155"/>
    <p:sldId id="1002" r:id="rId156"/>
    <p:sldId id="804" r:id="rId157"/>
    <p:sldId id="1004" r:id="rId158"/>
    <p:sldId id="1005" r:id="rId159"/>
    <p:sldId id="1019" r:id="rId160"/>
    <p:sldId id="584" r:id="rId161"/>
    <p:sldId id="1003" r:id="rId162"/>
    <p:sldId id="1007" r:id="rId163"/>
    <p:sldId id="1008" r:id="rId164"/>
    <p:sldId id="1009" r:id="rId165"/>
    <p:sldId id="1010" r:id="rId166"/>
    <p:sldId id="1011" r:id="rId167"/>
    <p:sldId id="1012" r:id="rId168"/>
    <p:sldId id="1016" r:id="rId169"/>
    <p:sldId id="1017" r:id="rId170"/>
    <p:sldId id="1018" r:id="rId171"/>
    <p:sldId id="895" r:id="rId172"/>
    <p:sldId id="896" r:id="rId173"/>
    <p:sldId id="897" r:id="rId174"/>
    <p:sldId id="898" r:id="rId175"/>
    <p:sldId id="899" r:id="rId176"/>
    <p:sldId id="1013" r:id="rId177"/>
    <p:sldId id="1014" r:id="rId178"/>
    <p:sldId id="1015" r:id="rId179"/>
    <p:sldId id="927" r:id="rId180"/>
    <p:sldId id="596" r:id="rId181"/>
    <p:sldId id="683" r:id="rId182"/>
    <p:sldId id="598" r:id="rId183"/>
    <p:sldId id="1021" r:id="rId184"/>
    <p:sldId id="600" r:id="rId185"/>
    <p:sldId id="928" r:id="rId186"/>
    <p:sldId id="642" r:id="rId187"/>
    <p:sldId id="908" r:id="rId188"/>
    <p:sldId id="909" r:id="rId189"/>
    <p:sldId id="910" r:id="rId190"/>
    <p:sldId id="911" r:id="rId191"/>
    <p:sldId id="912" r:id="rId192"/>
    <p:sldId id="646" r:id="rId193"/>
    <p:sldId id="929" r:id="rId194"/>
    <p:sldId id="903" r:id="rId195"/>
    <p:sldId id="904" r:id="rId196"/>
    <p:sldId id="905" r:id="rId197"/>
    <p:sldId id="930" r:id="rId198"/>
    <p:sldId id="858" r:id="rId199"/>
    <p:sldId id="859" r:id="rId200"/>
    <p:sldId id="860" r:id="rId201"/>
    <p:sldId id="861" r:id="rId202"/>
    <p:sldId id="862" r:id="rId203"/>
    <p:sldId id="863" r:id="rId204"/>
    <p:sldId id="864" r:id="rId205"/>
    <p:sldId id="865" r:id="rId206"/>
    <p:sldId id="931" r:id="rId207"/>
    <p:sldId id="648" r:id="rId208"/>
    <p:sldId id="649" r:id="rId209"/>
    <p:sldId id="1022" r:id="rId210"/>
  </p:sldIdLst>
  <p:sldSz cx="9144000" cy="6858000" type="screen4x3"/>
  <p:notesSz cx="7315200" cy="9601200"/>
  <p:defaultTextStyle>
    <a:defPPr>
      <a:defRPr lang="en-US"/>
    </a:defPPr>
    <a:lvl1pPr algn="l" rtl="0" eaLnBrk="0" fontAlgn="base" hangingPunct="0">
      <a:spcBef>
        <a:spcPct val="0"/>
      </a:spcBef>
      <a:spcAft>
        <a:spcPct val="0"/>
      </a:spcAft>
      <a:defRPr i="1" kern="1200">
        <a:solidFill>
          <a:schemeClr val="tx1"/>
        </a:solidFill>
        <a:latin typeface="Comic Sans MS" pitchFamily="66" charset="0"/>
        <a:ea typeface="宋体" pitchFamily="2" charset="-122"/>
        <a:cs typeface="+mn-cs"/>
      </a:defRPr>
    </a:lvl1pPr>
    <a:lvl2pPr marL="457200" algn="l" rtl="0" eaLnBrk="0" fontAlgn="base" hangingPunct="0">
      <a:spcBef>
        <a:spcPct val="0"/>
      </a:spcBef>
      <a:spcAft>
        <a:spcPct val="0"/>
      </a:spcAft>
      <a:defRPr i="1" kern="1200">
        <a:solidFill>
          <a:schemeClr val="tx1"/>
        </a:solidFill>
        <a:latin typeface="Comic Sans MS" pitchFamily="66" charset="0"/>
        <a:ea typeface="宋体" pitchFamily="2" charset="-122"/>
        <a:cs typeface="+mn-cs"/>
      </a:defRPr>
    </a:lvl2pPr>
    <a:lvl3pPr marL="914400" algn="l" rtl="0" eaLnBrk="0" fontAlgn="base" hangingPunct="0">
      <a:spcBef>
        <a:spcPct val="0"/>
      </a:spcBef>
      <a:spcAft>
        <a:spcPct val="0"/>
      </a:spcAft>
      <a:defRPr i="1" kern="1200">
        <a:solidFill>
          <a:schemeClr val="tx1"/>
        </a:solidFill>
        <a:latin typeface="Comic Sans MS" pitchFamily="66" charset="0"/>
        <a:ea typeface="宋体" pitchFamily="2" charset="-122"/>
        <a:cs typeface="+mn-cs"/>
      </a:defRPr>
    </a:lvl3pPr>
    <a:lvl4pPr marL="1371600" algn="l" rtl="0" eaLnBrk="0" fontAlgn="base" hangingPunct="0">
      <a:spcBef>
        <a:spcPct val="0"/>
      </a:spcBef>
      <a:spcAft>
        <a:spcPct val="0"/>
      </a:spcAft>
      <a:defRPr i="1" kern="1200">
        <a:solidFill>
          <a:schemeClr val="tx1"/>
        </a:solidFill>
        <a:latin typeface="Comic Sans MS" pitchFamily="66" charset="0"/>
        <a:ea typeface="宋体" pitchFamily="2" charset="-122"/>
        <a:cs typeface="+mn-cs"/>
      </a:defRPr>
    </a:lvl4pPr>
    <a:lvl5pPr marL="1828800" algn="l" rtl="0" eaLnBrk="0" fontAlgn="base" hangingPunct="0">
      <a:spcBef>
        <a:spcPct val="0"/>
      </a:spcBef>
      <a:spcAft>
        <a:spcPct val="0"/>
      </a:spcAft>
      <a:defRPr i="1" kern="1200">
        <a:solidFill>
          <a:schemeClr val="tx1"/>
        </a:solidFill>
        <a:latin typeface="Comic Sans MS" pitchFamily="66" charset="0"/>
        <a:ea typeface="宋体" pitchFamily="2" charset="-122"/>
        <a:cs typeface="+mn-cs"/>
      </a:defRPr>
    </a:lvl5pPr>
    <a:lvl6pPr marL="2286000" algn="l" defTabSz="914400" rtl="0" eaLnBrk="1" latinLnBrk="0" hangingPunct="1">
      <a:defRPr i="1" kern="1200">
        <a:solidFill>
          <a:schemeClr val="tx1"/>
        </a:solidFill>
        <a:latin typeface="Comic Sans MS" pitchFamily="66" charset="0"/>
        <a:ea typeface="宋体" pitchFamily="2" charset="-122"/>
        <a:cs typeface="+mn-cs"/>
      </a:defRPr>
    </a:lvl6pPr>
    <a:lvl7pPr marL="2743200" algn="l" defTabSz="914400" rtl="0" eaLnBrk="1" latinLnBrk="0" hangingPunct="1">
      <a:defRPr i="1" kern="1200">
        <a:solidFill>
          <a:schemeClr val="tx1"/>
        </a:solidFill>
        <a:latin typeface="Comic Sans MS" pitchFamily="66" charset="0"/>
        <a:ea typeface="宋体" pitchFamily="2" charset="-122"/>
        <a:cs typeface="+mn-cs"/>
      </a:defRPr>
    </a:lvl7pPr>
    <a:lvl8pPr marL="3200400" algn="l" defTabSz="914400" rtl="0" eaLnBrk="1" latinLnBrk="0" hangingPunct="1">
      <a:defRPr i="1" kern="1200">
        <a:solidFill>
          <a:schemeClr val="tx1"/>
        </a:solidFill>
        <a:latin typeface="Comic Sans MS" pitchFamily="66" charset="0"/>
        <a:ea typeface="宋体" pitchFamily="2" charset="-122"/>
        <a:cs typeface="+mn-cs"/>
      </a:defRPr>
    </a:lvl8pPr>
    <a:lvl9pPr marL="3657600" algn="l" defTabSz="914400" rtl="0" eaLnBrk="1" latinLnBrk="0" hangingPunct="1">
      <a:defRPr i="1" kern="1200">
        <a:solidFill>
          <a:schemeClr val="tx1"/>
        </a:solidFill>
        <a:latin typeface="Comic Sans MS" pitchFamily="66"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hink" initials="t"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CC00"/>
    <a:srgbClr val="FF0000"/>
    <a:srgbClr val="FFFF00"/>
    <a:srgbClr val="DDDDDD"/>
    <a:srgbClr val="FFCCFF"/>
    <a:srgbClr val="FF99CC"/>
    <a:srgbClr val="CCFF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F4A526-15C8-4E0B-8135-83FE7586C870}" v="14" dt="2021-06-17T14:58:01.2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14" autoAdjust="0"/>
    <p:restoredTop sz="30112" autoAdjust="0"/>
  </p:normalViewPr>
  <p:slideViewPr>
    <p:cSldViewPr snapToGrid="0">
      <p:cViewPr varScale="1">
        <p:scale>
          <a:sx n="92" d="100"/>
          <a:sy n="92" d="100"/>
        </p:scale>
        <p:origin x="428" y="68"/>
      </p:cViewPr>
      <p:guideLst>
        <p:guide orient="horz" pos="2160"/>
        <p:guide pos="2880"/>
      </p:guideLst>
    </p:cSldViewPr>
  </p:slideViewPr>
  <p:outlineViewPr>
    <p:cViewPr>
      <p:scale>
        <a:sx n="33" d="100"/>
        <a:sy n="33" d="100"/>
      </p:scale>
      <p:origin x="0" y="-238224"/>
    </p:cViewPr>
  </p:outlineViewPr>
  <p:notesTextViewPr>
    <p:cViewPr>
      <p:scale>
        <a:sx n="200" d="100"/>
        <a:sy n="200" d="100"/>
      </p:scale>
      <p:origin x="0" y="0"/>
    </p:cViewPr>
  </p:notesTextViewPr>
  <p:sorterViewPr>
    <p:cViewPr varScale="1">
      <p:scale>
        <a:sx n="1" d="1"/>
        <a:sy n="1" d="1"/>
      </p:scale>
      <p:origin x="0" y="23310"/>
    </p:cViewPr>
  </p:sorterViewPr>
  <p:notesViewPr>
    <p:cSldViewPr snapToGrid="0">
      <p:cViewPr varScale="1">
        <p:scale>
          <a:sx n="51" d="100"/>
          <a:sy n="51" d="100"/>
        </p:scale>
        <p:origin x="-2910" y="-90"/>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microsoft.com/office/2016/11/relationships/changesInfo" Target="changesInfos/changesInfo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microsoft.com/office/2015/10/relationships/revisionInfo" Target="revisionInfo.xml"/><Relationship Id="rId3" Type="http://schemas.openxmlformats.org/officeDocument/2006/relationships/slide" Target="slides/slide2.xml"/><Relationship Id="rId214"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handoutMaster" Target="handoutMasters/handout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mui Kanna" userId="57c82f05eb04563c" providerId="LiveId" clId="{66F4A526-15C8-4E0B-8135-83FE7586C870}"/>
    <pc:docChg chg="custSel modSld">
      <pc:chgData name="Kamui Kanna" userId="57c82f05eb04563c" providerId="LiveId" clId="{66F4A526-15C8-4E0B-8135-83FE7586C870}" dt="2021-06-17T14:57:30.308" v="79"/>
      <pc:docMkLst>
        <pc:docMk/>
      </pc:docMkLst>
      <pc:sldChg chg="addSp mod">
        <pc:chgData name="Kamui Kanna" userId="57c82f05eb04563c" providerId="LiveId" clId="{66F4A526-15C8-4E0B-8135-83FE7586C870}" dt="2021-06-14T12:42:19.513" v="43" actId="9405"/>
        <pc:sldMkLst>
          <pc:docMk/>
          <pc:sldMk cId="0" sldId="474"/>
        </pc:sldMkLst>
        <pc:inkChg chg="add">
          <ac:chgData name="Kamui Kanna" userId="57c82f05eb04563c" providerId="LiveId" clId="{66F4A526-15C8-4E0B-8135-83FE7586C870}" dt="2021-06-14T12:42:12.221" v="38" actId="9405"/>
          <ac:inkMkLst>
            <pc:docMk/>
            <pc:sldMk cId="0" sldId="474"/>
            <ac:inkMk id="4" creationId="{1B2EB2FE-BA12-4349-9970-808F156182F0}"/>
          </ac:inkMkLst>
        </pc:inkChg>
        <pc:inkChg chg="add">
          <ac:chgData name="Kamui Kanna" userId="57c82f05eb04563c" providerId="LiveId" clId="{66F4A526-15C8-4E0B-8135-83FE7586C870}" dt="2021-06-14T12:42:17.059" v="39" actId="9405"/>
          <ac:inkMkLst>
            <pc:docMk/>
            <pc:sldMk cId="0" sldId="474"/>
            <ac:inkMk id="5" creationId="{0E2C06A3-806E-4D54-BFED-B2B80769AEA7}"/>
          </ac:inkMkLst>
        </pc:inkChg>
        <pc:inkChg chg="add">
          <ac:chgData name="Kamui Kanna" userId="57c82f05eb04563c" providerId="LiveId" clId="{66F4A526-15C8-4E0B-8135-83FE7586C870}" dt="2021-06-14T12:42:17.820" v="40" actId="9405"/>
          <ac:inkMkLst>
            <pc:docMk/>
            <pc:sldMk cId="0" sldId="474"/>
            <ac:inkMk id="6" creationId="{76E23483-6E57-462F-918C-86D9F98B6D74}"/>
          </ac:inkMkLst>
        </pc:inkChg>
        <pc:inkChg chg="add">
          <ac:chgData name="Kamui Kanna" userId="57c82f05eb04563c" providerId="LiveId" clId="{66F4A526-15C8-4E0B-8135-83FE7586C870}" dt="2021-06-14T12:42:18.694" v="41" actId="9405"/>
          <ac:inkMkLst>
            <pc:docMk/>
            <pc:sldMk cId="0" sldId="474"/>
            <ac:inkMk id="7" creationId="{9F334C3A-3571-4A0E-ABDB-E10720C72F9E}"/>
          </ac:inkMkLst>
        </pc:inkChg>
        <pc:inkChg chg="add">
          <ac:chgData name="Kamui Kanna" userId="57c82f05eb04563c" providerId="LiveId" clId="{66F4A526-15C8-4E0B-8135-83FE7586C870}" dt="2021-06-14T12:42:19.180" v="42" actId="9405"/>
          <ac:inkMkLst>
            <pc:docMk/>
            <pc:sldMk cId="0" sldId="474"/>
            <ac:inkMk id="8" creationId="{DA23F70C-DA4C-4E29-AD32-7E607E7AF2DD}"/>
          </ac:inkMkLst>
        </pc:inkChg>
        <pc:inkChg chg="add">
          <ac:chgData name="Kamui Kanna" userId="57c82f05eb04563c" providerId="LiveId" clId="{66F4A526-15C8-4E0B-8135-83FE7586C870}" dt="2021-06-14T12:42:19.513" v="43" actId="9405"/>
          <ac:inkMkLst>
            <pc:docMk/>
            <pc:sldMk cId="0" sldId="474"/>
            <ac:inkMk id="9" creationId="{1D0616A5-1576-4A88-AE03-1C6C48DB4A90}"/>
          </ac:inkMkLst>
        </pc:inkChg>
      </pc:sldChg>
      <pc:sldChg chg="addSp modSp">
        <pc:chgData name="Kamui Kanna" userId="57c82f05eb04563c" providerId="LiveId" clId="{66F4A526-15C8-4E0B-8135-83FE7586C870}" dt="2021-06-17T14:57:30.308" v="79"/>
        <pc:sldMkLst>
          <pc:docMk/>
          <pc:sldMk cId="0" sldId="521"/>
        </pc:sldMkLst>
        <pc:graphicFrameChg chg="add mod">
          <ac:chgData name="Kamui Kanna" userId="57c82f05eb04563c" providerId="LiveId" clId="{66F4A526-15C8-4E0B-8135-83FE7586C870}" dt="2021-06-17T14:57:30.308" v="79"/>
          <ac:graphicFrameMkLst>
            <pc:docMk/>
            <pc:sldMk cId="0" sldId="521"/>
            <ac:graphicFrameMk id="2" creationId="{190F9C8A-2AF9-4CAD-9FB4-4C854EE5B7B8}"/>
          </ac:graphicFrameMkLst>
        </pc:graphicFrameChg>
      </pc:sldChg>
      <pc:sldChg chg="modNotes">
        <pc:chgData name="Kamui Kanna" userId="57c82f05eb04563c" providerId="LiveId" clId="{66F4A526-15C8-4E0B-8135-83FE7586C870}" dt="2021-06-14T12:39:37.453" v="4" actId="27636"/>
        <pc:sldMkLst>
          <pc:docMk/>
          <pc:sldMk cId="0" sldId="846"/>
        </pc:sldMkLst>
      </pc:sldChg>
      <pc:sldChg chg="addSp modSp mod">
        <pc:chgData name="Kamui Kanna" userId="57c82f05eb04563c" providerId="LiveId" clId="{66F4A526-15C8-4E0B-8135-83FE7586C870}" dt="2021-06-14T12:39:54.690" v="9" actId="9405"/>
        <pc:sldMkLst>
          <pc:docMk/>
          <pc:sldMk cId="1965169356" sldId="935"/>
        </pc:sldMkLst>
        <pc:grpChg chg="mod">
          <ac:chgData name="Kamui Kanna" userId="57c82f05eb04563c" providerId="LiveId" clId="{66F4A526-15C8-4E0B-8135-83FE7586C870}" dt="2021-06-14T12:39:37.276" v="3"/>
          <ac:grpSpMkLst>
            <pc:docMk/>
            <pc:sldMk cId="1965169356" sldId="935"/>
            <ac:grpSpMk id="4" creationId="{203F828B-3E7E-4EBE-B7F8-E7233A840E70}"/>
          </ac:grpSpMkLst>
        </pc:grpChg>
        <pc:inkChg chg="add mod">
          <ac:chgData name="Kamui Kanna" userId="57c82f05eb04563c" providerId="LiveId" clId="{66F4A526-15C8-4E0B-8135-83FE7586C870}" dt="2021-06-14T12:39:37.276" v="3"/>
          <ac:inkMkLst>
            <pc:docMk/>
            <pc:sldMk cId="1965169356" sldId="935"/>
            <ac:inkMk id="2" creationId="{82288FB2-BF97-4081-8CE6-21675D41E824}"/>
          </ac:inkMkLst>
        </pc:inkChg>
        <pc:inkChg chg="add mod">
          <ac:chgData name="Kamui Kanna" userId="57c82f05eb04563c" providerId="LiveId" clId="{66F4A526-15C8-4E0B-8135-83FE7586C870}" dt="2021-06-14T12:39:37.276" v="3"/>
          <ac:inkMkLst>
            <pc:docMk/>
            <pc:sldMk cId="1965169356" sldId="935"/>
            <ac:inkMk id="3" creationId="{3A2A563F-78D4-45F2-B6FA-BA4A93CCFA01}"/>
          </ac:inkMkLst>
        </pc:inkChg>
        <pc:inkChg chg="add">
          <ac:chgData name="Kamui Kanna" userId="57c82f05eb04563c" providerId="LiveId" clId="{66F4A526-15C8-4E0B-8135-83FE7586C870}" dt="2021-06-14T12:39:50.505" v="7" actId="9405"/>
          <ac:inkMkLst>
            <pc:docMk/>
            <pc:sldMk cId="1965169356" sldId="935"/>
            <ac:inkMk id="5" creationId="{344E7240-720B-4C75-8FB5-CCAA8F0D69F1}"/>
          </ac:inkMkLst>
        </pc:inkChg>
        <pc:inkChg chg="add">
          <ac:chgData name="Kamui Kanna" userId="57c82f05eb04563c" providerId="LiveId" clId="{66F4A526-15C8-4E0B-8135-83FE7586C870}" dt="2021-06-14T12:39:52.921" v="8" actId="9405"/>
          <ac:inkMkLst>
            <pc:docMk/>
            <pc:sldMk cId="1965169356" sldId="935"/>
            <ac:inkMk id="6" creationId="{3578507B-4A34-450D-A3AF-C0590BDDE4E7}"/>
          </ac:inkMkLst>
        </pc:inkChg>
        <pc:inkChg chg="add">
          <ac:chgData name="Kamui Kanna" userId="57c82f05eb04563c" providerId="LiveId" clId="{66F4A526-15C8-4E0B-8135-83FE7586C870}" dt="2021-06-14T12:39:54.690" v="9" actId="9405"/>
          <ac:inkMkLst>
            <pc:docMk/>
            <pc:sldMk cId="1965169356" sldId="935"/>
            <ac:inkMk id="7" creationId="{3D5F7C7C-DD11-4AC5-93FF-16EFCBFDB366}"/>
          </ac:inkMkLst>
        </pc:inkChg>
      </pc:sldChg>
      <pc:sldChg chg="addSp mod">
        <pc:chgData name="Kamui Kanna" userId="57c82f05eb04563c" providerId="LiveId" clId="{66F4A526-15C8-4E0B-8135-83FE7586C870}" dt="2021-06-14T12:40:41.509" v="20" actId="9405"/>
        <pc:sldMkLst>
          <pc:docMk/>
          <pc:sldMk cId="2838307944" sldId="936"/>
        </pc:sldMkLst>
        <pc:inkChg chg="add">
          <ac:chgData name="Kamui Kanna" userId="57c82f05eb04563c" providerId="LiveId" clId="{66F4A526-15C8-4E0B-8135-83FE7586C870}" dt="2021-06-14T12:40:32.800" v="14" actId="9405"/>
          <ac:inkMkLst>
            <pc:docMk/>
            <pc:sldMk cId="2838307944" sldId="936"/>
            <ac:inkMk id="2" creationId="{2B760207-80EC-45FF-B7A6-C12C7BB15465}"/>
          </ac:inkMkLst>
        </pc:inkChg>
        <pc:inkChg chg="add">
          <ac:chgData name="Kamui Kanna" userId="57c82f05eb04563c" providerId="LiveId" clId="{66F4A526-15C8-4E0B-8135-83FE7586C870}" dt="2021-06-14T12:40:39.363" v="19" actId="9405"/>
          <ac:inkMkLst>
            <pc:docMk/>
            <pc:sldMk cId="2838307944" sldId="936"/>
            <ac:inkMk id="3" creationId="{9B41FE37-014A-451A-8435-D346DCB3BE5F}"/>
          </ac:inkMkLst>
        </pc:inkChg>
        <pc:inkChg chg="add">
          <ac:chgData name="Kamui Kanna" userId="57c82f05eb04563c" providerId="LiveId" clId="{66F4A526-15C8-4E0B-8135-83FE7586C870}" dt="2021-06-14T12:40:41.509" v="20" actId="9405"/>
          <ac:inkMkLst>
            <pc:docMk/>
            <pc:sldMk cId="2838307944" sldId="936"/>
            <ac:inkMk id="4" creationId="{72A5648E-3D35-43E2-B07F-74E4498AD81A}"/>
          </ac:inkMkLst>
        </pc:inkChg>
      </pc:sldChg>
      <pc:sldChg chg="addSp delSp modSp mod">
        <pc:chgData name="Kamui Kanna" userId="57c82f05eb04563c" providerId="LiveId" clId="{66F4A526-15C8-4E0B-8135-83FE7586C870}" dt="2021-06-14T12:41:12.781" v="37"/>
        <pc:sldMkLst>
          <pc:docMk/>
          <pc:sldMk cId="2706974115" sldId="937"/>
        </pc:sldMkLst>
        <pc:grpChg chg="mod">
          <ac:chgData name="Kamui Kanna" userId="57c82f05eb04563c" providerId="LiveId" clId="{66F4A526-15C8-4E0B-8135-83FE7586C870}" dt="2021-06-14T12:40:54.484" v="25"/>
          <ac:grpSpMkLst>
            <pc:docMk/>
            <pc:sldMk cId="2706974115" sldId="937"/>
            <ac:grpSpMk id="7" creationId="{495CE291-67D9-4BF3-B57A-4327F19DCF32}"/>
          </ac:grpSpMkLst>
        </pc:grpChg>
        <pc:grpChg chg="mod">
          <ac:chgData name="Kamui Kanna" userId="57c82f05eb04563c" providerId="LiveId" clId="{66F4A526-15C8-4E0B-8135-83FE7586C870}" dt="2021-06-14T12:41:02.565" v="32"/>
          <ac:grpSpMkLst>
            <pc:docMk/>
            <pc:sldMk cId="2706974115" sldId="937"/>
            <ac:grpSpMk id="14" creationId="{204D62C5-5774-418F-8F13-7FEDF9F1A850}"/>
          </ac:grpSpMkLst>
        </pc:grpChg>
        <pc:grpChg chg="mod">
          <ac:chgData name="Kamui Kanna" userId="57c82f05eb04563c" providerId="LiveId" clId="{66F4A526-15C8-4E0B-8135-83FE7586C870}" dt="2021-06-14T12:41:12.781" v="37"/>
          <ac:grpSpMkLst>
            <pc:docMk/>
            <pc:sldMk cId="2706974115" sldId="937"/>
            <ac:grpSpMk id="18" creationId="{31589E77-3308-4B50-8A39-CA696F404768}"/>
          </ac:grpSpMkLst>
        </pc:grpChg>
        <pc:inkChg chg="add mod">
          <ac:chgData name="Kamui Kanna" userId="57c82f05eb04563c" providerId="LiveId" clId="{66F4A526-15C8-4E0B-8135-83FE7586C870}" dt="2021-06-14T12:40:54.484" v="25"/>
          <ac:inkMkLst>
            <pc:docMk/>
            <pc:sldMk cId="2706974115" sldId="937"/>
            <ac:inkMk id="2" creationId="{48E927C8-0D92-4361-B4E1-262861A39643}"/>
          </ac:inkMkLst>
        </pc:inkChg>
        <pc:inkChg chg="add mod">
          <ac:chgData name="Kamui Kanna" userId="57c82f05eb04563c" providerId="LiveId" clId="{66F4A526-15C8-4E0B-8135-83FE7586C870}" dt="2021-06-14T12:40:54.484" v="25"/>
          <ac:inkMkLst>
            <pc:docMk/>
            <pc:sldMk cId="2706974115" sldId="937"/>
            <ac:inkMk id="3" creationId="{F45DBA6D-AFC1-4F23-B607-A2936C316A33}"/>
          </ac:inkMkLst>
        </pc:inkChg>
        <pc:inkChg chg="add mod">
          <ac:chgData name="Kamui Kanna" userId="57c82f05eb04563c" providerId="LiveId" clId="{66F4A526-15C8-4E0B-8135-83FE7586C870}" dt="2021-06-14T12:40:54.484" v="25"/>
          <ac:inkMkLst>
            <pc:docMk/>
            <pc:sldMk cId="2706974115" sldId="937"/>
            <ac:inkMk id="4" creationId="{DCD19DAE-E01D-4FCA-9836-B85E9CCAEBFE}"/>
          </ac:inkMkLst>
        </pc:inkChg>
        <pc:inkChg chg="add">
          <ac:chgData name="Kamui Kanna" userId="57c82f05eb04563c" providerId="LiveId" clId="{66F4A526-15C8-4E0B-8135-83FE7586C870}" dt="2021-06-14T12:40:53.460" v="24" actId="9405"/>
          <ac:inkMkLst>
            <pc:docMk/>
            <pc:sldMk cId="2706974115" sldId="937"/>
            <ac:inkMk id="5" creationId="{833B2340-907B-4AD5-8FA5-32E2CF9A548D}"/>
          </ac:inkMkLst>
        </pc:inkChg>
        <pc:inkChg chg="add">
          <ac:chgData name="Kamui Kanna" userId="57c82f05eb04563c" providerId="LiveId" clId="{66F4A526-15C8-4E0B-8135-83FE7586C870}" dt="2021-06-14T12:40:56.638" v="26" actId="9405"/>
          <ac:inkMkLst>
            <pc:docMk/>
            <pc:sldMk cId="2706974115" sldId="937"/>
            <ac:inkMk id="8" creationId="{63C82BF0-06A0-417B-B154-A502E587D020}"/>
          </ac:inkMkLst>
        </pc:inkChg>
        <pc:inkChg chg="add">
          <ac:chgData name="Kamui Kanna" userId="57c82f05eb04563c" providerId="LiveId" clId="{66F4A526-15C8-4E0B-8135-83FE7586C870}" dt="2021-06-14T12:40:58.012" v="27" actId="9405"/>
          <ac:inkMkLst>
            <pc:docMk/>
            <pc:sldMk cId="2706974115" sldId="937"/>
            <ac:inkMk id="9" creationId="{66FC1572-D79D-410A-9465-C6BCA205909C}"/>
          </ac:inkMkLst>
        </pc:inkChg>
        <pc:inkChg chg="add mod">
          <ac:chgData name="Kamui Kanna" userId="57c82f05eb04563c" providerId="LiveId" clId="{66F4A526-15C8-4E0B-8135-83FE7586C870}" dt="2021-06-14T12:41:02.565" v="32"/>
          <ac:inkMkLst>
            <pc:docMk/>
            <pc:sldMk cId="2706974115" sldId="937"/>
            <ac:inkMk id="10" creationId="{A038BFAC-743E-48EC-A01E-A6E642A11C16}"/>
          </ac:inkMkLst>
        </pc:inkChg>
        <pc:inkChg chg="add mod">
          <ac:chgData name="Kamui Kanna" userId="57c82f05eb04563c" providerId="LiveId" clId="{66F4A526-15C8-4E0B-8135-83FE7586C870}" dt="2021-06-14T12:41:02.565" v="32"/>
          <ac:inkMkLst>
            <pc:docMk/>
            <pc:sldMk cId="2706974115" sldId="937"/>
            <ac:inkMk id="11" creationId="{BC599D26-8C7D-4735-8B64-6E3ABC42C94E}"/>
          </ac:inkMkLst>
        </pc:inkChg>
        <pc:inkChg chg="add">
          <ac:chgData name="Kamui Kanna" userId="57c82f05eb04563c" providerId="LiveId" clId="{66F4A526-15C8-4E0B-8135-83FE7586C870}" dt="2021-06-14T12:41:00.953" v="30" actId="9405"/>
          <ac:inkMkLst>
            <pc:docMk/>
            <pc:sldMk cId="2706974115" sldId="937"/>
            <ac:inkMk id="12" creationId="{44AB7DE4-FA4E-4653-B247-37A632AD26F5}"/>
          </ac:inkMkLst>
        </pc:inkChg>
        <pc:inkChg chg="add mod">
          <ac:chgData name="Kamui Kanna" userId="57c82f05eb04563c" providerId="LiveId" clId="{66F4A526-15C8-4E0B-8135-83FE7586C870}" dt="2021-06-14T12:41:02.565" v="32"/>
          <ac:inkMkLst>
            <pc:docMk/>
            <pc:sldMk cId="2706974115" sldId="937"/>
            <ac:inkMk id="13" creationId="{43D1BD12-6F8B-47F8-A65D-F6FD0E469E8D}"/>
          </ac:inkMkLst>
        </pc:inkChg>
        <pc:inkChg chg="add del">
          <ac:chgData name="Kamui Kanna" userId="57c82f05eb04563c" providerId="LiveId" clId="{66F4A526-15C8-4E0B-8135-83FE7586C870}" dt="2021-06-14T12:41:07.698" v="34"/>
          <ac:inkMkLst>
            <pc:docMk/>
            <pc:sldMk cId="2706974115" sldId="937"/>
            <ac:inkMk id="15" creationId="{ADAEEB92-C379-4876-8321-A317671D0118}"/>
          </ac:inkMkLst>
        </pc:inkChg>
        <pc:inkChg chg="add mod">
          <ac:chgData name="Kamui Kanna" userId="57c82f05eb04563c" providerId="LiveId" clId="{66F4A526-15C8-4E0B-8135-83FE7586C870}" dt="2021-06-14T12:41:12.781" v="37"/>
          <ac:inkMkLst>
            <pc:docMk/>
            <pc:sldMk cId="2706974115" sldId="937"/>
            <ac:inkMk id="16" creationId="{051A16E3-CD1E-49E1-B74E-F1C6613AF798}"/>
          </ac:inkMkLst>
        </pc:inkChg>
        <pc:inkChg chg="add mod">
          <ac:chgData name="Kamui Kanna" userId="57c82f05eb04563c" providerId="LiveId" clId="{66F4A526-15C8-4E0B-8135-83FE7586C870}" dt="2021-06-14T12:41:12.781" v="37"/>
          <ac:inkMkLst>
            <pc:docMk/>
            <pc:sldMk cId="2706974115" sldId="937"/>
            <ac:inkMk id="17" creationId="{CB0E3438-5D58-428F-8AAB-2D5C887D8AB8}"/>
          </ac:inkMkLst>
        </pc:inkChg>
      </pc:sldChg>
      <pc:sldChg chg="addSp modSp mod">
        <pc:chgData name="Kamui Kanna" userId="57c82f05eb04563c" providerId="LiveId" clId="{66F4A526-15C8-4E0B-8135-83FE7586C870}" dt="2021-06-14T12:49:46.051" v="73" actId="9405"/>
        <pc:sldMkLst>
          <pc:docMk/>
          <pc:sldMk cId="1464735097" sldId="938"/>
        </pc:sldMkLst>
        <pc:grpChg chg="mod">
          <ac:chgData name="Kamui Kanna" userId="57c82f05eb04563c" providerId="LiveId" clId="{66F4A526-15C8-4E0B-8135-83FE7586C870}" dt="2021-06-14T12:49:29.634" v="54"/>
          <ac:grpSpMkLst>
            <pc:docMk/>
            <pc:sldMk cId="1464735097" sldId="938"/>
            <ac:grpSpMk id="6" creationId="{3E81DB64-DC51-4552-B646-FA3EDE6B41C9}"/>
          </ac:grpSpMkLst>
        </pc:grpChg>
        <pc:grpChg chg="mod">
          <ac:chgData name="Kamui Kanna" userId="57c82f05eb04563c" providerId="LiveId" clId="{66F4A526-15C8-4E0B-8135-83FE7586C870}" dt="2021-06-14T12:49:37.280" v="70"/>
          <ac:grpSpMkLst>
            <pc:docMk/>
            <pc:sldMk cId="1464735097" sldId="938"/>
            <ac:grpSpMk id="22" creationId="{68CDEEC2-D859-477F-978E-7328270700FB}"/>
          </ac:grpSpMkLst>
        </pc:grpChg>
        <pc:grpChg chg="mod">
          <ac:chgData name="Kamui Kanna" userId="57c82f05eb04563c" providerId="LiveId" clId="{66F4A526-15C8-4E0B-8135-83FE7586C870}" dt="2021-06-14T12:49:37.280" v="70"/>
          <ac:grpSpMkLst>
            <pc:docMk/>
            <pc:sldMk cId="1464735097" sldId="938"/>
            <ac:grpSpMk id="23" creationId="{DE033DEC-39DF-41B8-91A9-35594F269CA7}"/>
          </ac:grpSpMkLst>
        </pc:grpChg>
        <pc:inkChg chg="add">
          <ac:chgData name="Kamui Kanna" userId="57c82f05eb04563c" providerId="LiveId" clId="{66F4A526-15C8-4E0B-8135-83FE7586C870}" dt="2021-06-14T12:39:15.848" v="0" actId="9405"/>
          <ac:inkMkLst>
            <pc:docMk/>
            <pc:sldMk cId="1464735097" sldId="938"/>
            <ac:inkMk id="2" creationId="{CACC519B-9AC0-4689-BE72-4BC22ABB5B89}"/>
          </ac:inkMkLst>
        </pc:inkChg>
        <pc:inkChg chg="add">
          <ac:chgData name="Kamui Kanna" userId="57c82f05eb04563c" providerId="LiveId" clId="{66F4A526-15C8-4E0B-8135-83FE7586C870}" dt="2021-06-14T12:49:26.532" v="51" actId="9405"/>
          <ac:inkMkLst>
            <pc:docMk/>
            <pc:sldMk cId="1464735097" sldId="938"/>
            <ac:inkMk id="3" creationId="{CD331DBF-F337-437F-B283-E8274514BC88}"/>
          </ac:inkMkLst>
        </pc:inkChg>
        <pc:inkChg chg="add mod">
          <ac:chgData name="Kamui Kanna" userId="57c82f05eb04563c" providerId="LiveId" clId="{66F4A526-15C8-4E0B-8135-83FE7586C870}" dt="2021-06-14T12:49:29.634" v="54"/>
          <ac:inkMkLst>
            <pc:docMk/>
            <pc:sldMk cId="1464735097" sldId="938"/>
            <ac:inkMk id="4" creationId="{2B37E5B4-CC1C-4746-8D6C-5D9D940F6B85}"/>
          </ac:inkMkLst>
        </pc:inkChg>
        <pc:inkChg chg="add mod">
          <ac:chgData name="Kamui Kanna" userId="57c82f05eb04563c" providerId="LiveId" clId="{66F4A526-15C8-4E0B-8135-83FE7586C870}" dt="2021-06-14T12:49:29.634" v="54"/>
          <ac:inkMkLst>
            <pc:docMk/>
            <pc:sldMk cId="1464735097" sldId="938"/>
            <ac:inkMk id="5" creationId="{178C5E2D-DC35-4322-AA4F-C7F5826CFB67}"/>
          </ac:inkMkLst>
        </pc:inkChg>
        <pc:inkChg chg="add mod">
          <ac:chgData name="Kamui Kanna" userId="57c82f05eb04563c" providerId="LiveId" clId="{66F4A526-15C8-4E0B-8135-83FE7586C870}" dt="2021-06-14T12:49:37.280" v="70"/>
          <ac:inkMkLst>
            <pc:docMk/>
            <pc:sldMk cId="1464735097" sldId="938"/>
            <ac:inkMk id="7" creationId="{38A29863-DFE2-4352-8E14-BE2A220CEC50}"/>
          </ac:inkMkLst>
        </pc:inkChg>
        <pc:inkChg chg="add mod">
          <ac:chgData name="Kamui Kanna" userId="57c82f05eb04563c" providerId="LiveId" clId="{66F4A526-15C8-4E0B-8135-83FE7586C870}" dt="2021-06-14T12:49:37.280" v="70"/>
          <ac:inkMkLst>
            <pc:docMk/>
            <pc:sldMk cId="1464735097" sldId="938"/>
            <ac:inkMk id="8" creationId="{4D64A992-73A1-4379-B653-652B59FAAF7C}"/>
          </ac:inkMkLst>
        </pc:inkChg>
        <pc:inkChg chg="add mod">
          <ac:chgData name="Kamui Kanna" userId="57c82f05eb04563c" providerId="LiveId" clId="{66F4A526-15C8-4E0B-8135-83FE7586C870}" dt="2021-06-14T12:49:37.280" v="70"/>
          <ac:inkMkLst>
            <pc:docMk/>
            <pc:sldMk cId="1464735097" sldId="938"/>
            <ac:inkMk id="9" creationId="{2D763437-5575-4047-B71D-EB099790DB11}"/>
          </ac:inkMkLst>
        </pc:inkChg>
        <pc:inkChg chg="add mod">
          <ac:chgData name="Kamui Kanna" userId="57c82f05eb04563c" providerId="LiveId" clId="{66F4A526-15C8-4E0B-8135-83FE7586C870}" dt="2021-06-14T12:49:37.280" v="70"/>
          <ac:inkMkLst>
            <pc:docMk/>
            <pc:sldMk cId="1464735097" sldId="938"/>
            <ac:inkMk id="10" creationId="{15063532-5DAE-4CBF-86A9-C2C38608BD08}"/>
          </ac:inkMkLst>
        </pc:inkChg>
        <pc:inkChg chg="add mod">
          <ac:chgData name="Kamui Kanna" userId="57c82f05eb04563c" providerId="LiveId" clId="{66F4A526-15C8-4E0B-8135-83FE7586C870}" dt="2021-06-14T12:49:37.280" v="70"/>
          <ac:inkMkLst>
            <pc:docMk/>
            <pc:sldMk cId="1464735097" sldId="938"/>
            <ac:inkMk id="11" creationId="{7A7C8B53-8D71-4A3B-8D7C-4A8E07C3E2B5}"/>
          </ac:inkMkLst>
        </pc:inkChg>
        <pc:inkChg chg="add mod">
          <ac:chgData name="Kamui Kanna" userId="57c82f05eb04563c" providerId="LiveId" clId="{66F4A526-15C8-4E0B-8135-83FE7586C870}" dt="2021-06-14T12:49:37.280" v="70"/>
          <ac:inkMkLst>
            <pc:docMk/>
            <pc:sldMk cId="1464735097" sldId="938"/>
            <ac:inkMk id="12" creationId="{5E1BE468-0A98-4F6A-9521-A93505CCFFA9}"/>
          </ac:inkMkLst>
        </pc:inkChg>
        <pc:inkChg chg="add mod">
          <ac:chgData name="Kamui Kanna" userId="57c82f05eb04563c" providerId="LiveId" clId="{66F4A526-15C8-4E0B-8135-83FE7586C870}" dt="2021-06-14T12:49:37.280" v="70"/>
          <ac:inkMkLst>
            <pc:docMk/>
            <pc:sldMk cId="1464735097" sldId="938"/>
            <ac:inkMk id="13" creationId="{C65CFE15-EF9D-4BC0-ACC0-2E3064616FBC}"/>
          </ac:inkMkLst>
        </pc:inkChg>
        <pc:inkChg chg="add mod">
          <ac:chgData name="Kamui Kanna" userId="57c82f05eb04563c" providerId="LiveId" clId="{66F4A526-15C8-4E0B-8135-83FE7586C870}" dt="2021-06-14T12:49:37.280" v="70"/>
          <ac:inkMkLst>
            <pc:docMk/>
            <pc:sldMk cId="1464735097" sldId="938"/>
            <ac:inkMk id="14" creationId="{920E6078-A49E-4731-AEB8-5B19B6595984}"/>
          </ac:inkMkLst>
        </pc:inkChg>
        <pc:inkChg chg="add mod">
          <ac:chgData name="Kamui Kanna" userId="57c82f05eb04563c" providerId="LiveId" clId="{66F4A526-15C8-4E0B-8135-83FE7586C870}" dt="2021-06-14T12:49:37.280" v="70"/>
          <ac:inkMkLst>
            <pc:docMk/>
            <pc:sldMk cId="1464735097" sldId="938"/>
            <ac:inkMk id="15" creationId="{9B0F6B56-8F65-494C-88F1-756EB084DB62}"/>
          </ac:inkMkLst>
        </pc:inkChg>
        <pc:inkChg chg="add mod">
          <ac:chgData name="Kamui Kanna" userId="57c82f05eb04563c" providerId="LiveId" clId="{66F4A526-15C8-4E0B-8135-83FE7586C870}" dt="2021-06-14T12:49:37.280" v="70"/>
          <ac:inkMkLst>
            <pc:docMk/>
            <pc:sldMk cId="1464735097" sldId="938"/>
            <ac:inkMk id="16" creationId="{24756EC6-A8D4-4BFB-BB4C-438B34EB2330}"/>
          </ac:inkMkLst>
        </pc:inkChg>
        <pc:inkChg chg="add mod">
          <ac:chgData name="Kamui Kanna" userId="57c82f05eb04563c" providerId="LiveId" clId="{66F4A526-15C8-4E0B-8135-83FE7586C870}" dt="2021-06-14T12:49:37.280" v="70"/>
          <ac:inkMkLst>
            <pc:docMk/>
            <pc:sldMk cId="1464735097" sldId="938"/>
            <ac:inkMk id="17" creationId="{66C5C52F-10BF-4757-A3C9-F8F666005DAE}"/>
          </ac:inkMkLst>
        </pc:inkChg>
        <pc:inkChg chg="add mod">
          <ac:chgData name="Kamui Kanna" userId="57c82f05eb04563c" providerId="LiveId" clId="{66F4A526-15C8-4E0B-8135-83FE7586C870}" dt="2021-06-14T12:49:37.280" v="70"/>
          <ac:inkMkLst>
            <pc:docMk/>
            <pc:sldMk cId="1464735097" sldId="938"/>
            <ac:inkMk id="18" creationId="{419D992B-704C-4824-B0C9-4D766261EEC3}"/>
          </ac:inkMkLst>
        </pc:inkChg>
        <pc:inkChg chg="add mod">
          <ac:chgData name="Kamui Kanna" userId="57c82f05eb04563c" providerId="LiveId" clId="{66F4A526-15C8-4E0B-8135-83FE7586C870}" dt="2021-06-14T12:49:37.280" v="70"/>
          <ac:inkMkLst>
            <pc:docMk/>
            <pc:sldMk cId="1464735097" sldId="938"/>
            <ac:inkMk id="19" creationId="{25FBC6F0-B2C1-4645-A63D-552521FF7337}"/>
          </ac:inkMkLst>
        </pc:inkChg>
        <pc:inkChg chg="add mod">
          <ac:chgData name="Kamui Kanna" userId="57c82f05eb04563c" providerId="LiveId" clId="{66F4A526-15C8-4E0B-8135-83FE7586C870}" dt="2021-06-14T12:49:37.280" v="70"/>
          <ac:inkMkLst>
            <pc:docMk/>
            <pc:sldMk cId="1464735097" sldId="938"/>
            <ac:inkMk id="20" creationId="{F144DDE4-A3A2-4F12-AE6C-05E349FB4F36}"/>
          </ac:inkMkLst>
        </pc:inkChg>
        <pc:inkChg chg="add mod">
          <ac:chgData name="Kamui Kanna" userId="57c82f05eb04563c" providerId="LiveId" clId="{66F4A526-15C8-4E0B-8135-83FE7586C870}" dt="2021-06-14T12:49:37.280" v="70"/>
          <ac:inkMkLst>
            <pc:docMk/>
            <pc:sldMk cId="1464735097" sldId="938"/>
            <ac:inkMk id="21" creationId="{77F069A4-0C7F-4A7D-A41C-8B2489CC2834}"/>
          </ac:inkMkLst>
        </pc:inkChg>
        <pc:inkChg chg="add">
          <ac:chgData name="Kamui Kanna" userId="57c82f05eb04563c" providerId="LiveId" clId="{66F4A526-15C8-4E0B-8135-83FE7586C870}" dt="2021-06-14T12:49:43.067" v="71" actId="9405"/>
          <ac:inkMkLst>
            <pc:docMk/>
            <pc:sldMk cId="1464735097" sldId="938"/>
            <ac:inkMk id="24" creationId="{FF4D7827-0EB3-4A20-8EC2-F034426EAF26}"/>
          </ac:inkMkLst>
        </pc:inkChg>
        <pc:inkChg chg="add">
          <ac:chgData name="Kamui Kanna" userId="57c82f05eb04563c" providerId="LiveId" clId="{66F4A526-15C8-4E0B-8135-83FE7586C870}" dt="2021-06-14T12:49:44.401" v="72" actId="9405"/>
          <ac:inkMkLst>
            <pc:docMk/>
            <pc:sldMk cId="1464735097" sldId="938"/>
            <ac:inkMk id="25" creationId="{1A6835DF-4B36-4359-82C1-52F5CE5A6EFC}"/>
          </ac:inkMkLst>
        </pc:inkChg>
        <pc:inkChg chg="add">
          <ac:chgData name="Kamui Kanna" userId="57c82f05eb04563c" providerId="LiveId" clId="{66F4A526-15C8-4E0B-8135-83FE7586C870}" dt="2021-06-14T12:49:46.051" v="73" actId="9405"/>
          <ac:inkMkLst>
            <pc:docMk/>
            <pc:sldMk cId="1464735097" sldId="938"/>
            <ac:inkMk id="26" creationId="{DDD13F0A-4977-43A0-8E1F-00A8F8543648}"/>
          </ac:inkMkLst>
        </pc:inkChg>
      </pc:sldChg>
      <pc:sldChg chg="addSp modSp mod">
        <pc:chgData name="Kamui Kanna" userId="57c82f05eb04563c" providerId="LiveId" clId="{66F4A526-15C8-4E0B-8135-83FE7586C870}" dt="2021-06-14T12:40:37.454" v="18"/>
        <pc:sldMkLst>
          <pc:docMk/>
          <pc:sldMk cId="120787629" sldId="941"/>
        </pc:sldMkLst>
        <pc:grpChg chg="mod">
          <ac:chgData name="Kamui Kanna" userId="57c82f05eb04563c" providerId="LiveId" clId="{66F4A526-15C8-4E0B-8135-83FE7586C870}" dt="2021-06-14T12:40:23.362" v="13"/>
          <ac:grpSpMkLst>
            <pc:docMk/>
            <pc:sldMk cId="120787629" sldId="941"/>
            <ac:grpSpMk id="5" creationId="{78481E28-8A36-4A7B-BFD8-D229502EF765}"/>
          </ac:grpSpMkLst>
        </pc:grpChg>
        <pc:grpChg chg="mod">
          <ac:chgData name="Kamui Kanna" userId="57c82f05eb04563c" providerId="LiveId" clId="{66F4A526-15C8-4E0B-8135-83FE7586C870}" dt="2021-06-14T12:40:37.454" v="18"/>
          <ac:grpSpMkLst>
            <pc:docMk/>
            <pc:sldMk cId="120787629" sldId="941"/>
            <ac:grpSpMk id="9" creationId="{A072EED0-661A-47F8-93E7-9E761281E36E}"/>
          </ac:grpSpMkLst>
        </pc:grpChg>
        <pc:inkChg chg="add">
          <ac:chgData name="Kamui Kanna" userId="57c82f05eb04563c" providerId="LiveId" clId="{66F4A526-15C8-4E0B-8135-83FE7586C870}" dt="2021-06-14T12:40:10.677" v="10" actId="9405"/>
          <ac:inkMkLst>
            <pc:docMk/>
            <pc:sldMk cId="120787629" sldId="941"/>
            <ac:inkMk id="2" creationId="{D26203A8-3123-480A-B691-D77712EBD815}"/>
          </ac:inkMkLst>
        </pc:inkChg>
        <pc:inkChg chg="add mod">
          <ac:chgData name="Kamui Kanna" userId="57c82f05eb04563c" providerId="LiveId" clId="{66F4A526-15C8-4E0B-8135-83FE7586C870}" dt="2021-06-14T12:40:23.362" v="13"/>
          <ac:inkMkLst>
            <pc:docMk/>
            <pc:sldMk cId="120787629" sldId="941"/>
            <ac:inkMk id="3" creationId="{03AA04CB-A43D-47F4-934B-EDDC76E309CE}"/>
          </ac:inkMkLst>
        </pc:inkChg>
        <pc:inkChg chg="add mod">
          <ac:chgData name="Kamui Kanna" userId="57c82f05eb04563c" providerId="LiveId" clId="{66F4A526-15C8-4E0B-8135-83FE7586C870}" dt="2021-06-14T12:40:23.362" v="13"/>
          <ac:inkMkLst>
            <pc:docMk/>
            <pc:sldMk cId="120787629" sldId="941"/>
            <ac:inkMk id="4" creationId="{216E48C2-167E-47F0-983D-76F30DE2F20F}"/>
          </ac:inkMkLst>
        </pc:inkChg>
        <pc:inkChg chg="add mod">
          <ac:chgData name="Kamui Kanna" userId="57c82f05eb04563c" providerId="LiveId" clId="{66F4A526-15C8-4E0B-8135-83FE7586C870}" dt="2021-06-14T12:40:37.454" v="18"/>
          <ac:inkMkLst>
            <pc:docMk/>
            <pc:sldMk cId="120787629" sldId="941"/>
            <ac:inkMk id="6" creationId="{5C55024C-827F-4922-B2EE-ED0F6FB270BF}"/>
          </ac:inkMkLst>
        </pc:inkChg>
        <pc:inkChg chg="add mod">
          <ac:chgData name="Kamui Kanna" userId="57c82f05eb04563c" providerId="LiveId" clId="{66F4A526-15C8-4E0B-8135-83FE7586C870}" dt="2021-06-14T12:40:37.454" v="18"/>
          <ac:inkMkLst>
            <pc:docMk/>
            <pc:sldMk cId="120787629" sldId="941"/>
            <ac:inkMk id="7" creationId="{4DF56767-95D8-4419-9077-96C3FACDA8C7}"/>
          </ac:inkMkLst>
        </pc:inkChg>
        <pc:inkChg chg="add">
          <ac:chgData name="Kamui Kanna" userId="57c82f05eb04563c" providerId="LiveId" clId="{66F4A526-15C8-4E0B-8135-83FE7586C870}" dt="2021-06-14T12:40:36.881" v="17" actId="9405"/>
          <ac:inkMkLst>
            <pc:docMk/>
            <pc:sldMk cId="120787629" sldId="941"/>
            <ac:inkMk id="8" creationId="{EB7B21A3-FDE6-41B4-A89B-19637E9F1014}"/>
          </ac:inkMkLst>
        </pc:inkChg>
      </pc:sldChg>
      <pc:sldChg chg="addSp modSp mod">
        <pc:chgData name="Kamui Kanna" userId="57c82f05eb04563c" providerId="LiveId" clId="{66F4A526-15C8-4E0B-8135-83FE7586C870}" dt="2021-06-14T12:42:28.179" v="50"/>
        <pc:sldMkLst>
          <pc:docMk/>
          <pc:sldMk cId="1657453105" sldId="943"/>
        </pc:sldMkLst>
        <pc:grpChg chg="mod">
          <ac:chgData name="Kamui Kanna" userId="57c82f05eb04563c" providerId="LiveId" clId="{66F4A526-15C8-4E0B-8135-83FE7586C870}" dt="2021-06-14T12:42:28.179" v="50"/>
          <ac:grpSpMkLst>
            <pc:docMk/>
            <pc:sldMk cId="1657453105" sldId="943"/>
            <ac:grpSpMk id="8" creationId="{D7EDDFED-56C2-45FC-9665-02BC7E2CD1D5}"/>
          </ac:grpSpMkLst>
        </pc:grpChg>
        <pc:inkChg chg="add mod">
          <ac:chgData name="Kamui Kanna" userId="57c82f05eb04563c" providerId="LiveId" clId="{66F4A526-15C8-4E0B-8135-83FE7586C870}" dt="2021-06-14T12:42:28.179" v="50"/>
          <ac:inkMkLst>
            <pc:docMk/>
            <pc:sldMk cId="1657453105" sldId="943"/>
            <ac:inkMk id="2" creationId="{A9A9DD1F-AD2B-42C2-B58C-BB85DA57EBB0}"/>
          </ac:inkMkLst>
        </pc:inkChg>
        <pc:inkChg chg="add mod">
          <ac:chgData name="Kamui Kanna" userId="57c82f05eb04563c" providerId="LiveId" clId="{66F4A526-15C8-4E0B-8135-83FE7586C870}" dt="2021-06-14T12:42:28.179" v="50"/>
          <ac:inkMkLst>
            <pc:docMk/>
            <pc:sldMk cId="1657453105" sldId="943"/>
            <ac:inkMk id="3" creationId="{95170FF2-6E25-4527-AB33-F2F9F006A063}"/>
          </ac:inkMkLst>
        </pc:inkChg>
        <pc:inkChg chg="add mod">
          <ac:chgData name="Kamui Kanna" userId="57c82f05eb04563c" providerId="LiveId" clId="{66F4A526-15C8-4E0B-8135-83FE7586C870}" dt="2021-06-14T12:42:28.179" v="50"/>
          <ac:inkMkLst>
            <pc:docMk/>
            <pc:sldMk cId="1657453105" sldId="943"/>
            <ac:inkMk id="4" creationId="{425A7B10-3776-4E7F-AC78-A056FF4781CE}"/>
          </ac:inkMkLst>
        </pc:inkChg>
        <pc:inkChg chg="add mod">
          <ac:chgData name="Kamui Kanna" userId="57c82f05eb04563c" providerId="LiveId" clId="{66F4A526-15C8-4E0B-8135-83FE7586C870}" dt="2021-06-14T12:42:28.179" v="50"/>
          <ac:inkMkLst>
            <pc:docMk/>
            <pc:sldMk cId="1657453105" sldId="943"/>
            <ac:inkMk id="5" creationId="{A461E7A4-3923-433B-A967-758E7E8B0DDB}"/>
          </ac:inkMkLst>
        </pc:inkChg>
        <pc:inkChg chg="add mod">
          <ac:chgData name="Kamui Kanna" userId="57c82f05eb04563c" providerId="LiveId" clId="{66F4A526-15C8-4E0B-8135-83FE7586C870}" dt="2021-06-14T12:42:28.179" v="50"/>
          <ac:inkMkLst>
            <pc:docMk/>
            <pc:sldMk cId="1657453105" sldId="943"/>
            <ac:inkMk id="6" creationId="{FC198581-C4C0-4809-9E05-183681E27DE9}"/>
          </ac:inkMkLst>
        </pc:inkChg>
        <pc:inkChg chg="add mod">
          <ac:chgData name="Kamui Kanna" userId="57c82f05eb04563c" providerId="LiveId" clId="{66F4A526-15C8-4E0B-8135-83FE7586C870}" dt="2021-06-14T12:42:28.179" v="50"/>
          <ac:inkMkLst>
            <pc:docMk/>
            <pc:sldMk cId="1657453105" sldId="943"/>
            <ac:inkMk id="7" creationId="{88BDB227-0F67-4B97-AB2B-02E71DB0BC50}"/>
          </ac:inkMkLst>
        </pc:inkChg>
      </pc:sldChg>
      <pc:sldChg chg="addSp delSp mod">
        <pc:chgData name="Kamui Kanna" userId="57c82f05eb04563c" providerId="LiveId" clId="{66F4A526-15C8-4E0B-8135-83FE7586C870}" dt="2021-06-16T15:56:05.758" v="78" actId="9405"/>
        <pc:sldMkLst>
          <pc:docMk/>
          <pc:sldMk cId="3602672229" sldId="944"/>
        </pc:sldMkLst>
        <pc:inkChg chg="add del">
          <ac:chgData name="Kamui Kanna" userId="57c82f05eb04563c" providerId="LiveId" clId="{66F4A526-15C8-4E0B-8135-83FE7586C870}" dt="2021-06-16T15:55:49.854" v="75"/>
          <ac:inkMkLst>
            <pc:docMk/>
            <pc:sldMk cId="3602672229" sldId="944"/>
            <ac:inkMk id="2" creationId="{6797FA77-ECD6-4A43-847B-3CBB828DEAFA}"/>
          </ac:inkMkLst>
        </pc:inkChg>
        <pc:inkChg chg="add del">
          <ac:chgData name="Kamui Kanna" userId="57c82f05eb04563c" providerId="LiveId" clId="{66F4A526-15C8-4E0B-8135-83FE7586C870}" dt="2021-06-16T15:56:02.105" v="77"/>
          <ac:inkMkLst>
            <pc:docMk/>
            <pc:sldMk cId="3602672229" sldId="944"/>
            <ac:inkMk id="3" creationId="{E778A294-45A7-4CC0-BBA4-75DA9162AB9E}"/>
          </ac:inkMkLst>
        </pc:inkChg>
        <pc:inkChg chg="add">
          <ac:chgData name="Kamui Kanna" userId="57c82f05eb04563c" providerId="LiveId" clId="{66F4A526-15C8-4E0B-8135-83FE7586C870}" dt="2021-06-16T15:56:05.758" v="78" actId="9405"/>
          <ac:inkMkLst>
            <pc:docMk/>
            <pc:sldMk cId="3602672229" sldId="944"/>
            <ac:inkMk id="4" creationId="{5B10B30C-3CA5-41B4-BEBA-E7DBB9823E4C}"/>
          </ac:inkMkLst>
        </pc:inkChg>
      </pc:sldChg>
      <pc:sldChg chg="modNotes">
        <pc:chgData name="Kamui Kanna" userId="57c82f05eb04563c" providerId="LiveId" clId="{66F4A526-15C8-4E0B-8135-83FE7586C870}" dt="2021-06-14T12:39:37.534" v="6" actId="27636"/>
        <pc:sldMkLst>
          <pc:docMk/>
          <pc:sldMk cId="0" sldId="1048"/>
        </pc:sldMkLst>
      </pc:sldChg>
      <pc:sldChg chg="modNotes">
        <pc:chgData name="Kamui Kanna" userId="57c82f05eb04563c" providerId="LiveId" clId="{66F4A526-15C8-4E0B-8135-83FE7586C870}" dt="2021-06-14T12:39:37.497" v="5" actId="27636"/>
        <pc:sldMkLst>
          <pc:docMk/>
          <pc:sldMk cId="0" sldId="104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5650" name="Rectangle 2"/>
          <p:cNvSpPr>
            <a:spLocks noGrp="1" noChangeArrowheads="1"/>
          </p:cNvSpPr>
          <p:nvPr>
            <p:ph type="hdr" sz="quarter"/>
          </p:nvPr>
        </p:nvSpPr>
        <p:spPr bwMode="auto">
          <a:xfrm>
            <a:off x="0" y="0"/>
            <a:ext cx="3163888" cy="471488"/>
          </a:xfrm>
          <a:prstGeom prst="rect">
            <a:avLst/>
          </a:prstGeom>
          <a:noFill/>
          <a:ln w="9525">
            <a:noFill/>
            <a:miter lim="800000"/>
            <a:headEnd/>
            <a:tailEnd/>
          </a:ln>
          <a:effectLst/>
        </p:spPr>
        <p:txBody>
          <a:bodyPr vert="horz" wrap="none" lIns="94631" tIns="47316" rIns="94631" bIns="47316" numCol="1" anchor="t" anchorCtr="0" compatLnSpc="1">
            <a:prstTxWarp prst="textNoShape">
              <a:avLst/>
            </a:prstTxWarp>
          </a:bodyPr>
          <a:lstStyle>
            <a:lvl1pPr defTabSz="946150">
              <a:defRPr sz="1200" i="0" smtClean="0">
                <a:ea typeface="+mn-ea"/>
              </a:defRPr>
            </a:lvl1pPr>
          </a:lstStyle>
          <a:p>
            <a:pPr>
              <a:defRPr/>
            </a:pPr>
            <a:endParaRPr lang="zh-CN" altLang="en-US"/>
          </a:p>
        </p:txBody>
      </p:sp>
      <p:sp>
        <p:nvSpPr>
          <p:cNvPr id="155651" name="Rectangle 3"/>
          <p:cNvSpPr>
            <a:spLocks noGrp="1" noChangeArrowheads="1"/>
          </p:cNvSpPr>
          <p:nvPr>
            <p:ph type="dt" sz="quarter" idx="1"/>
          </p:nvPr>
        </p:nvSpPr>
        <p:spPr bwMode="auto">
          <a:xfrm>
            <a:off x="4111625" y="0"/>
            <a:ext cx="3163888" cy="471488"/>
          </a:xfrm>
          <a:prstGeom prst="rect">
            <a:avLst/>
          </a:prstGeom>
          <a:noFill/>
          <a:ln w="9525">
            <a:noFill/>
            <a:miter lim="800000"/>
            <a:headEnd/>
            <a:tailEnd/>
          </a:ln>
          <a:effectLst/>
        </p:spPr>
        <p:txBody>
          <a:bodyPr vert="horz" wrap="none" lIns="94631" tIns="47316" rIns="94631" bIns="47316" numCol="1" anchor="t" anchorCtr="0" compatLnSpc="1">
            <a:prstTxWarp prst="textNoShape">
              <a:avLst/>
            </a:prstTxWarp>
          </a:bodyPr>
          <a:lstStyle>
            <a:lvl1pPr algn="r" defTabSz="946150">
              <a:defRPr sz="1200" i="0" smtClean="0">
                <a:ea typeface="+mn-ea"/>
              </a:defRPr>
            </a:lvl1pPr>
          </a:lstStyle>
          <a:p>
            <a:pPr>
              <a:defRPr/>
            </a:pPr>
            <a:endParaRPr lang="en-US" altLang="zh-CN"/>
          </a:p>
        </p:txBody>
      </p:sp>
      <p:sp>
        <p:nvSpPr>
          <p:cNvPr id="155652" name="Rectangle 4"/>
          <p:cNvSpPr>
            <a:spLocks noGrp="1" noChangeArrowheads="1"/>
          </p:cNvSpPr>
          <p:nvPr>
            <p:ph type="ftr" sz="quarter" idx="2"/>
          </p:nvPr>
        </p:nvSpPr>
        <p:spPr bwMode="auto">
          <a:xfrm>
            <a:off x="0" y="9129713"/>
            <a:ext cx="3163888" cy="471487"/>
          </a:xfrm>
          <a:prstGeom prst="rect">
            <a:avLst/>
          </a:prstGeom>
          <a:noFill/>
          <a:ln w="9525">
            <a:noFill/>
            <a:miter lim="800000"/>
            <a:headEnd/>
            <a:tailEnd/>
          </a:ln>
          <a:effectLst/>
        </p:spPr>
        <p:txBody>
          <a:bodyPr vert="horz" wrap="none" lIns="94631" tIns="47316" rIns="94631" bIns="47316" numCol="1" anchor="b" anchorCtr="0" compatLnSpc="1">
            <a:prstTxWarp prst="textNoShape">
              <a:avLst/>
            </a:prstTxWarp>
          </a:bodyPr>
          <a:lstStyle>
            <a:lvl1pPr defTabSz="946150">
              <a:defRPr sz="1200" i="0" smtClean="0">
                <a:ea typeface="+mn-ea"/>
              </a:defRPr>
            </a:lvl1pPr>
          </a:lstStyle>
          <a:p>
            <a:pPr>
              <a:defRPr/>
            </a:pPr>
            <a:endParaRPr lang="en-US" altLang="zh-CN"/>
          </a:p>
        </p:txBody>
      </p:sp>
      <p:sp>
        <p:nvSpPr>
          <p:cNvPr id="155653" name="Rectangle 5"/>
          <p:cNvSpPr>
            <a:spLocks noGrp="1" noChangeArrowheads="1"/>
          </p:cNvSpPr>
          <p:nvPr>
            <p:ph type="sldNum" sz="quarter" idx="3"/>
          </p:nvPr>
        </p:nvSpPr>
        <p:spPr bwMode="auto">
          <a:xfrm>
            <a:off x="4111625" y="9129713"/>
            <a:ext cx="3163888" cy="471487"/>
          </a:xfrm>
          <a:prstGeom prst="rect">
            <a:avLst/>
          </a:prstGeom>
          <a:noFill/>
          <a:ln w="9525">
            <a:noFill/>
            <a:miter lim="800000"/>
            <a:headEnd/>
            <a:tailEnd/>
          </a:ln>
          <a:effectLst/>
        </p:spPr>
        <p:txBody>
          <a:bodyPr vert="horz" wrap="none" lIns="94631" tIns="47316" rIns="94631" bIns="47316" numCol="1" anchor="b" anchorCtr="0" compatLnSpc="1">
            <a:prstTxWarp prst="textNoShape">
              <a:avLst/>
            </a:prstTxWarp>
          </a:bodyPr>
          <a:lstStyle>
            <a:lvl1pPr algn="r" defTabSz="946150">
              <a:defRPr sz="1200" i="0" smtClean="0">
                <a:ea typeface="+mn-ea"/>
              </a:defRPr>
            </a:lvl1pPr>
          </a:lstStyle>
          <a:p>
            <a:pPr>
              <a:defRPr/>
            </a:pPr>
            <a:fld id="{E256511D-89B2-4850-9189-EBD6E7A51DDE}" type="slidenum">
              <a:rPr lang="zh-CN" altLang="en-US"/>
              <a:pPr>
                <a:defRPr/>
              </a:pPr>
              <a:t>‹#›</a:t>
            </a:fld>
            <a:endParaRPr lang="en-US" altLang="zh-CN"/>
          </a:p>
        </p:txBody>
      </p:sp>
    </p:spTree>
    <p:extLst>
      <p:ext uri="{BB962C8B-B14F-4D97-AF65-F5344CB8AC3E}">
        <p14:creationId xmlns:p14="http://schemas.microsoft.com/office/powerpoint/2010/main" val="5277797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39:15.845"/>
    </inkml:context>
    <inkml:brush xml:id="br0">
      <inkml:brushProperty name="width" value="0.05" units="cm"/>
      <inkml:brushProperty name="height" value="0.05" units="cm"/>
    </inkml:brush>
  </inkml:definitions>
  <inkml:trace contextRef="#ctx0" brushRef="#br0">1 99 4816 0 0,'0'0'1512'0'0,"4"-4"-1324"0"0,-1 0-146 0 0,-1 3-26 0 0,-1-1 0 0 0,1 1 0 0 0,-1 0 0 0 0,1-1 1 0 0,0 1-1 0 0,-1 0 0 0 0,1 0 0 0 0,0 0 0 0 0,0 0 0 0 0,0 0 0 0 0,0 1 0 0 0,0-1 0 0 0,0 1 0 0 0,0-1 1 0 0,0 1-1 0 0,0-1 0 0 0,2 1 0 0 0,4 0 30 0 0,0-1 1 0 0,-1 0 0 0 0,1-1 0 0 0,12-3-1 0 0,16-4 41 0 0,-20 7-85 0 0,1 0 0 0 0,0 1 0 0 0,-1 1 0 0 0,1 0 0 0 0,0 1 0 0 0,-1 1 0 0 0,27 7 0 0 0,3 3 14 0 0,-12-4-2 0 0,0 2-1 0 0,42 17 1 0 0,-65-21-3 0 0,1-1 1 0 0,0-1-1 0 0,0 0 1 0 0,0 0-1 0 0,0-2 0 0 0,0 1 1 0 0,1-1-1 0 0,0-1 1 0 0,-1-1-1 0 0,1 1 0 0 0,-1-2 1 0 0,15-2-1 0 0,-3 0-1 0 0,34-8 24 0 0,98-25 90 0 0,-124 29-55 0 0,0 1 0 0 0,0 2-1 0 0,50-1 1 0 0,13-1 84 0 0,19 1 48 0 0,23-3 93 0 0,83-13-8 0 0,-175 12-231 0 0,9-2 20 0 0,24 4 67 0 0,60-2 102 0 0,-118 9-115 0 0,-1 1 0 0 0,0 0 1 0 0,0 2-1 0 0,0 0 0 0 0,21 8 0 0 0,59 12 395 0 0,-62-16-320 0 0,2-1 18 0 0,1-2-1 0 0,0-2 1 0 0,48-3 0 0 0,23 1 26 0 0,-68 0-148 0 0,59-7 1 0 0,-34 1-52 0 0,36-9 23 0 0,-10 2 62 0 0,7 5 51 0 0,-1 5 0 0 0,116 11 1 0 0,-94 3 40 0 0,81 9 17 0 0,5-5-207 0 0,-82-9 0 0 0,0-2 116 0 0,175-16 0 0 0,-97-4 45 0 0,325-16-90 0 0,-459 31-88 0 0,234 6 153 0 0,291 65-590 0 0,-535-61-498 0 0,-40-6-8326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9:32.050"/>
    </inkml:context>
    <inkml:brush xml:id="br0">
      <inkml:brushProperty name="width" value="0.1" units="cm"/>
      <inkml:brushProperty name="height" value="0.1" units="cm"/>
      <inkml:brushProperty name="color" value="#AB008B"/>
    </inkml:brush>
  </inkml:definitions>
  <inkml:trace contextRef="#ctx0" brushRef="#br0">159 10 5416 0 0,'75'-4'1322'0'0,"-2"-1"-6"0"0,-68 5-1302 0 0,-1 1-1 0 0,0-1 0 0 0,1 1 0 0 0,-1 0 0 0 0,0 0 0 0 0,1 1 1 0 0,4 2-1 0 0,-4-2 5 0 0,-1-1 1 0 0,1 1 0 0 0,0-1-1 0 0,-1 0 1 0 0,6 1 0 0 0,-8-1-14 0 0,-1-1-1 0 0,1 1 1 0 0,-1-1 0 0 0,1 1 0 0 0,-1-1-1 0 0,0 1 1 0 0,1 0 0 0 0,-1 0 0 0 0,0 0 0 0 0,1 0-1 0 0,-1 0 1 0 0,0 0 0 0 0,0 0 0 0 0,0 0 0 0 0,0 1-1 0 0,0-1 1 0 0,0 0 0 0 0,0 1 0 0 0,-1-1-1 0 0,1 1 1 0 0,0-1 0 0 0,-1 0 0 0 0,1 1 0 0 0,-1 0-1 0 0,1-1 1 0 0,-1 1 0 0 0,0-1 0 0 0,0 1 0 0 0,0-1-1 0 0,0 1 1 0 0,0 0 0 0 0,0 1 0 0 0,0 5 2 0 0,0 0 0 0 0,-1-1 0 0 0,1 1 1 0 0,-2 0-1 0 0,-3 12 0 0 0,-6 14 6 0 0,-1 0-1 0 0,-24 45 0 0 0,27-64-11 0 0,0 2 3 0 0,0-2 1 0 0,-1 1 0 0 0,-18 21-1 0 0,14-19-2 0 0,0 1 0 0 0,1 0-1 0 0,-12 25 1 0 0,-12 18 4 0 0,22-37-3 0 0,-13 29 0 0 0,2-6-2 0 0,-9 23-14 0 0,28-54 8 0 0,0 0 1 0 0,-2-1-1 0 0,0 0 0 0 0,-17 21 0 0 0,25-35 6 0 0,0-1 0 0 0,0 1 0 0 0,0-1 0 0 0,0 1 0 0 0,0-1 0 0 0,0 1 0 0 0,0 0 0 0 0,1-1 0 0 0,-1 1 0 0 0,1 0 0 0 0,-1 3 0 0 0,4-1 7 0 0,8-9-4 0 0,-10 4-4 0 0,0 1 0 0 0,0-1 0 0 0,0 1 1 0 0,0 0-1 0 0,0-1 0 0 0,0 1 0 0 0,0 0 0 0 0,0 0 0 0 0,1 0 1 0 0,-1 0-1 0 0,0 0 0 0 0,0 0 0 0 0,1 0 0 0 0,8 0 8 0 0,6-4 13 0 0,0-1-1 0 0,-1-1 0 0 0,1 0 0 0 0,-1-1 0 0 0,0-1 0 0 0,15-11 0 0 0,23-10 35 0 0,57-33 26 0 0,-70 37-94 0 0,72-31 1 0 0,-107 53 9 0 0,0 0-1 0 0,1 0 1 0 0,-1 0-1 0 0,0-1 0 0 0,6-5 1 0 0,10-7 10 0 0,-29 11 31 0 0,0 0 0 0 0,-1 1 0 0 0,1 1 0 0 0,-12-4 0 0 0,-9-4 0 0 0,0-1 0 0 0,-30-17-1 0 0,9 4-36 0 0,45 23-3 0 0,-1 1 1 0 0,1 0-1 0 0,0-1 0 0 0,-1 2 1 0 0,1-1-1 0 0,-1 1 1 0 0,-8 0-1 0 0,12 0-1 0 0,6 21-200 0 0,23 62 136 0 0,-5-12 42 0 0,2-5 7 0 0,29 70-28 0 0,-6-24-29 0 0,-24-57-49 0 0,-23-54 124 0 0,0-1 0 0 0,0 0-1 0 0,0 0 1 0 0,0 1 0 0 0,0-1-1 0 0,0 0 1 0 0,1 0 0 0 0,-1 1-1 0 0,0-1 1 0 0,0 0 0 0 0,0 0-1 0 0,1 0 1 0 0,-1 1 0 0 0,0-1-1 0 0,0 0 1 0 0,0 0 0 0 0,1 0-1 0 0,-1 0 1 0 0,0 0 0 0 0,0 1-1 0 0,1-1 1 0 0,-1 0 0 0 0,0 0-1 0 0,1 0 1 0 0,-1 0-1 0 0,0 0 1 0 0,0 0 0 0 0,1 0-1 0 0,-1 0 1 0 0,0 0 0 0 0,1 0-1 0 0,-1 0 1 0 0,0 0 0 0 0,0 0-1 0 0,1 0 1 0 0,-1 0 0 0 0,0 0-1 0 0,0-1 1 0 0,1 1 0 0 0,-1 0-1 0 0,0 0 1 0 0,0 0 0 0 0,1 0-1 0 0,-1 0 1 0 0,0-1 0 0 0,1 1-1 0 0,8-18-24 0 0,2-25-8 0 0,16-124 21 0 0,8-49-7 0 0,-31 182 15 0 0,-4 28 3 0 0,1-1 1 0 0,0 0-1 0 0,0 1 0 0 0,0-1 0 0 0,1 1 1 0 0,4-12-1 0 0,5-11-5 0 0,-9 22 4 0 0,0 1 0 0 0,0 0 0 0 0,1 0 0 0 0,6-10 0 0 0,16 2-5 0 0,-22 12 7 0 0,0 0 0 0 0,0 1 0 0 0,0-1 0 0 0,0 1 0 0 0,1 0 0 0 0,-1 0 0 0 0,1 0-1 0 0,-1 0 1 0 0,0 1 0 0 0,1 0 0 0 0,-1-1 0 0 0,1 1 0 0 0,0 0 0 0 0,-1 1 0 0 0,1-1 0 0 0,5 2 0 0 0,-7-1-2 0 0,0 0 1 0 0,-1 0-1 0 0,1 0 1 0 0,-1 1-1 0 0,0-1 0 0 0,1 0 1 0 0,-1 1-1 0 0,0-1 1 0 0,0 1-1 0 0,0-1 1 0 0,0 1-1 0 0,0-1 1 0 0,1 4-1 0 0,11 23-34 0 0,-11-19 8 0 0,0-1 0 0 0,-1 1 0 0 0,1 18 0 0 0,2 13-104 0 0,-4-39 132 0 0,0-1-1 0 0,0 1 1 0 0,0-1-1 0 0,0 1 1 0 0,1-1-1 0 0,-1 1 1 0 0,0-1-1 0 0,0 0 1 0 0,1 1-1 0 0,-1-1 0 0 0,0 1 1 0 0,0-1-1 0 0,1 1 1 0 0,-1-1-1 0 0,0 0 1 0 0,1 1-1 0 0,-1-1 1 0 0,1 0-1 0 0,-1 1 1 0 0,0-1-1 0 0,2 1 1 0 0,-2-1-29 0 0,0 0 0 0 0,0 0 1 0 0,0 0-1 0 0,1 0 0 0 0,-1 0 1 0 0,0 0-1 0 0,0 0 0 0 0,0 0 1 0 0,1 0-1 0 0,-1 0 0 0 0,0 0 0 0 0,0 0 1 0 0,0 0-1 0 0,0 0 0 0 0,1-1 1 0 0,-1 1-1 0 0,0 0 0 0 0,0 0 1 0 0,0 0-1 0 0,1 0 0 0 0,-1 0 1 0 0,0 0-1 0 0,0 0 0 0 0,0-1 1 0 0,0 1-1 0 0,0 0 0 0 0,1 0 1 0 0,-1 0-1 0 0,0 0 0 0 0,0 0 1 0 0,0-1-1 0 0,0 1 0 0 0,0 0 1 0 0,0 0-1 0 0,0 0 0 0 0,0-1 1 0 0,0 1-1 0 0,0 0 0 0 0,0 0 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9:32.620"/>
    </inkml:context>
    <inkml:brush xml:id="br0">
      <inkml:brushProperty name="width" value="0.1" units="cm"/>
      <inkml:brushProperty name="height" value="0.1" units="cm"/>
      <inkml:brushProperty name="color" value="#AB008B"/>
    </inkml:brush>
  </inkml:definitions>
  <inkml:trace contextRef="#ctx0" brushRef="#br0">45 1 3912 0 0,'0'6'119'0'0,"0"0"0"0"0,-1 1 0 0 0,0-1 1 0 0,-1 0-1 0 0,-1 7 0 0 0,-5 6 689 0 0,-12 25-1 0 0,15-35-751 0 0,4-5-95 0 0,0 1 0 0 0,0 0-1 0 0,0 0 1 0 0,1 0-1 0 0,-1 0 1 0 0,1 0-1 0 0,0 0 1 0 0,1 0-1 0 0,-1 0 1 0 0,1-1-1 0 0,0 1 1 0 0,0 0-1 0 0,0 0 1 0 0,1 0-1 0 0,2 5 1 0 0,1 3-76 0 0,-5-11 92 0 0,2 0 0 0 0,-1 1 0 0 0,0-1 0 0 0,0 0 0 0 0,1 0 0 0 0,-1-1 0 0 0,1 1 0 0 0,-1 0 0 0 0,1 0 0 0 0,0-1 0 0 0,0 1 0 0 0,0-1 0 0 0,0 0 0 0 0,0 1 0 0 0,0-1 0 0 0,0 0 0 0 0,0 0 0 0 0,4 1 0 0 0,-1 0 0 0 0,1-1 0 0 0,0 1 0 0 0,-1-1 0 0 0,1 0 0 0 0,0 0-1 0 0,7 0 1 0 0,2-2-26 0 0,1-1 0 0 0,-1 0-1 0 0,0-1 1 0 0,0-1 0 0 0,22-8-1 0 0,-24 6 30 0 0,-12 5 16 0 0,1 0 1 0 0,0 0-1 0 0,0 1 0 0 0,0-1 1 0 0,0 0-1 0 0,0 1 0 0 0,0-1 0 0 0,0 1 1 0 0,4-1-1 0 0,2 0-3 0 0,1 0 1 0 0,-1 0 0 0 0,15-6-1 0 0,-2 2 1 0 0,24-12-2 0 0,-17 7 8 0 0,27-3 40 0 0,-54 14-33 0 0,1-1 0 0 0,-1 0-1 0 0,0 1 1 0 0,1-1 0 0 0,-1 1 0 0 0,0-1 0 0 0,0 1-1 0 0,1-1 1 0 0,-1 1 0 0 0,0 0 0 0 0,0 0 0 0 0,0 0 0 0 0,0 0-1 0 0,0-1 1 0 0,1 3 0 0 0,16 17 101 0 0,-15-12-95 0 0,0-1 0 0 0,0 1 0 0 0,-1 0 0 0 0,0 1 0 0 0,0-1 0 0 0,-1 0 0 0 0,0 0 0 0 0,-1 1 0 0 0,1-1 0 0 0,-2 1 0 0 0,0 9 0 0 0,-4 8 53 0 0,-1 1 1 0 0,-1-2-1 0 0,-2 1 0 0 0,0-1 1 0 0,-2 0-1 0 0,-22 39 0 0 0,20-36-12 0 0,11-22-41 0 0,0 0-1 0 0,-1-1 1 0 0,0 0-1 0 0,0 0 0 0 0,0 0 1 0 0,0 0-1 0 0,-5 4 0 0 0,-1 2 42 0 0,1 0 0 0 0,-10 16-1 0 0,12-17 34 0 0,-1 0 0 0 0,1-1 0 0 0,-1 0-1 0 0,-13 13 1 0 0,11-18-38 0 0,8-4-39 0 0,0 1 0 0 0,0-1 0 0 0,1 0 0 0 0,-1 1 0 0 0,0-1 0 0 0,0 0 0 0 0,0 1 0 0 0,1-1 0 0 0,-1 1 0 0 0,0-1 0 0 0,0 1 0 0 0,1-1 0 0 0,-1 1 0 0 0,1 0 0 0 0,-1-1 0 0 0,0 1 0 0 0,1 0 0 0 0,-1 1 0 0 0,-13 11-565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9:32.971"/>
    </inkml:context>
    <inkml:brush xml:id="br0">
      <inkml:brushProperty name="width" value="0.1" units="cm"/>
      <inkml:brushProperty name="height" value="0.1" units="cm"/>
      <inkml:brushProperty name="color" value="#AB008B"/>
    </inkml:brush>
  </inkml:definitions>
  <inkml:trace contextRef="#ctx0" brushRef="#br0">9 0 8936 0 0,'-3'2'0'0'0,"0"3"0"0"0,1-5 8 0 0,4 0 0 0 0,4 0 168 0 0,-4 0-8 0 0,1 0 0 0 0,2 0 8 0 0,0 3 16 0 0,-1 2 16 0 0,1 0 0 0 0,3 0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9:34.307"/>
    </inkml:context>
    <inkml:brush xml:id="br0">
      <inkml:brushProperty name="width" value="0.1" units="cm"/>
      <inkml:brushProperty name="height" value="0.1" units="cm"/>
      <inkml:brushProperty name="color" value="#AB008B"/>
    </inkml:brush>
  </inkml:definitions>
  <inkml:trace contextRef="#ctx0" brushRef="#br0">42 177 4416 0 0,'0'0'203'0'0,"4"0"10"0"0,4 0-105 0 0,-1-1 0 0 0,0 0-1 0 0,1 0 1 0 0,-1-1 0 0 0,0 0 0 0 0,0-1 0 0 0,9-3-1 0 0,81-46 109 0 0,26-20-188 0 0,-111 65-23 0 0,1 1-1 0 0,0 1 1 0 0,1 0-1 0 0,14-4 0 0 0,-12 5-3 0 0,-16 4-1 0 0,1-1 1 0 0,0 1-1 0 0,0 0 0 0 0,0 0 0 0 0,0 0 1 0 0,0 0-1 0 0,0 1 0 0 0,0-1 1 0 0,-1 0-1 0 0,1 0 0 0 0,0 0 0 0 0,0 1 1 0 0,0-1-1 0 0,0 1 0 0 0,-1-1 0 0 0,1 0 1 0 0,0 1-1 0 0,0-1 0 0 0,-1 1 0 0 0,1 0 1 0 0,0-1-1 0 0,-1 1 0 0 0,1-1 1 0 0,-1 1-1 0 0,1 0 0 0 0,-1 0 0 0 0,1-1 1 0 0,-1 1-1 0 0,1 0 0 0 0,0 1 0 0 0,10 26 7 0 0,-11-28-7 0 0,0 2 1 0 0,0 0 0 0 0,0-1-1 0 0,-1 1 1 0 0,1 0 0 0 0,0 0 0 0 0,-1 0 0 0 0,1-1 0 0 0,-1 1 0 0 0,1 0-1 0 0,-1-1 1 0 0,-1 4 0 0 0,-2 3 5 0 0,-28 88 22 0 0,-72 145 0 0 0,75-181-28 0 0,-62 94 0 0 0,-36 17 0 0 0,108-146 0 0 0,-15 16 0 0 0,33-40 0 0 0,-14 15 6 0 0,14-11-1 0 0,11-5 1 0 0,5-5 3 0 0,-1 0-1 0 0,0-1 0 0 0,-1 0 1 0 0,1-2-1 0 0,-1 1 0 0 0,-1-2 1 0 0,1 1-1 0 0,14-16 0 0 0,35-21 36 0 0,-28 21 5 0 0,39-34 0 0 0,-53 39-24 0 0,1 2 1 0 0,1 1-1 0 0,1 0 1 0 0,0 2-1 0 0,27-13 0 0 0,-14 11 25 0 0,-21 8-13 0 0,1 1-1 0 0,0 1 1 0 0,22-5-1 0 0,19-12-784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9:34.641"/>
    </inkml:context>
    <inkml:brush xml:id="br0">
      <inkml:brushProperty name="width" value="0.1" units="cm"/>
      <inkml:brushProperty name="height" value="0.1" units="cm"/>
      <inkml:brushProperty name="color" value="#AB008B"/>
    </inkml:brush>
  </inkml:definitions>
  <inkml:trace contextRef="#ctx0" brushRef="#br0">118 0 4416 0 0,'4'60'1722'0'0,"-2"-46"-1698"0"0,0 1-1 0 0,-2 0 0 0 0,-1 25 1 0 0,-2-19-24 0 0,-1 17-5 0 0,-2 0 0 0 0,-1-1 0 0 0,-15 44 0 0 0,-25 61-123 0 0,39-113 87 0 0,2 0 0 0 0,0 0 0 0 0,0 31 0 0 0,5-54 34 0 0,1 0 0 0 0,-1-1 0 0 0,-1 1 0 0 0,1 0 0 0 0,-3 7 0 0 0,3-13-4 0 0,1 0-1 0 0,0 1 1 0 0,0-1-1 0 0,0 0 0 0 0,0 0 1 0 0,0 0-1 0 0,0 0 0 0 0,0 1 1 0 0,0-1-1 0 0,0 0 1 0 0,0 0-1 0 0,0 0 0 0 0,0 0 1 0 0,0 0-1 0 0,0 1 0 0 0,0-1 1 0 0,1 0-1 0 0,-1 0 1 0 0,0 0-1 0 0,0 0 0 0 0,0 0 1 0 0,0 1-1 0 0,0-1 0 0 0,0 0 1 0 0,0 0-1 0 0,0 0 1 0 0,0 0-1 0 0,1 0 0 0 0,-1 0 1 0 0,0 0-1 0 0,0 1 0 0 0,0-1 1 0 0,0 0-1 0 0,0 0 1 0 0,0 0-1 0 0,1 0 0 0 0,-1 0 1 0 0,0 0-1 0 0,0 0 0 0 0,0 0 1 0 0,0 0-1 0 0,1 0 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9:34.988"/>
    </inkml:context>
    <inkml:brush xml:id="br0">
      <inkml:brushProperty name="width" value="0.1" units="cm"/>
      <inkml:brushProperty name="height" value="0.1" units="cm"/>
      <inkml:brushProperty name="color" value="#AB008B"/>
    </inkml:brush>
  </inkml:definitions>
  <inkml:trace contextRef="#ctx0" brushRef="#br0">0 0 3616 0 0,'1'3'18'0'0,"-1"-1"-1"0"0,1 0 1 0 0,0 0 0 0 0,0 0 0 0 0,-1 0-1 0 0,1 1 1 0 0,1-1 0 0 0,-1-1-1 0 0,0 1 1 0 0,0 0 0 0 0,1 0 0 0 0,-1 0-1 0 0,4 2 1 0 0,8 14 215 0 0,13 31 355 0 0,-17-35-474 0 0,-1 2 0 0 0,0-1 0 0 0,-1 1 0 0 0,5 19 0 0 0,-9-22-118 0 0,0-1 0 0 0,2 1 1 0 0,-1-1-1 0 0,1 0 0 0 0,1-1 1 0 0,14 22-1 0 0,-19-31-8 0 0,0 0-1 0 0,1-1 1 0 0,-1 1-1 0 0,1 0 1 0 0,0-1-1 0 0,-1 1 0 0 0,1-1 1 0 0,0 1-1 0 0,0-1 1 0 0,0 0-1 0 0,0 0 1 0 0,0 0-1 0 0,0 0 1 0 0,0 0-1 0 0,0 0 1 0 0,0-1-1 0 0,1 1 1 0 0,-1-1-1 0 0,0 1 1 0 0,3-1-1 0 0,-2 0 11 0 0,0-1 0 0 0,-1 1 1 0 0,1-1-1 0 0,0 0 0 0 0,-1 0 0 0 0,1 0 0 0 0,0 0 1 0 0,-1 0-1 0 0,1-1 0 0 0,-1 1 0 0 0,0-1 1 0 0,1 1-1 0 0,2-5 0 0 0,4-2-122 0 0,-1-1 0 0 0,-1 0-1 0 0,1-1 1 0 0,-2 0 0 0 0,9-15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9:35.408"/>
    </inkml:context>
    <inkml:brush xml:id="br0">
      <inkml:brushProperty name="width" value="0.1" units="cm"/>
      <inkml:brushProperty name="height" value="0.1" units="cm"/>
      <inkml:brushProperty name="color" value="#AB008B"/>
    </inkml:brush>
  </inkml:definitions>
  <inkml:trace contextRef="#ctx0" brushRef="#br0">0 89 4512 0 0,'14'-2'108'0'0,"-1"-1"-1"0"0,0 0 1 0 0,0-1-1 0 0,0-1 1 0 0,0 0 0 0 0,24-14-1 0 0,-5 4 20 0 0,-16 8-101 0 0,-1 1 1 0 0,0 1-1 0 0,29-6 0 0 0,-38 9-14 0 0,-1 2 1 0 0,1-1-1 0 0,0 1 0 0 0,-1 0 0 0 0,1 0 0 0 0,0 0 0 0 0,-1 1 1 0 0,1-1-1 0 0,-1 2 0 0 0,1-1 0 0 0,-1 0 0 0 0,1 1 0 0 0,-1 0 1 0 0,7 4-1 0 0,-9-4-9 0 0,0 1 1 0 0,0-1 0 0 0,-1 0 0 0 0,1 1-1 0 0,-1 0 1 0 0,1 0 0 0 0,-1 0-1 0 0,0 0 1 0 0,0 0 0 0 0,0 0-1 0 0,-1 0 1 0 0,1 1 0 0 0,-1-1-1 0 0,0 0 1 0 0,0 1 0 0 0,0 0-1 0 0,0-1 1 0 0,0 1 0 0 0,-1-1-1 0 0,0 1 1 0 0,0 6 0 0 0,0 7 0 0 0,-2-1 0 0 0,0 0 0 0 0,-6 24 0 0 0,7-36-5 0 0,-5 15-2 0 0,0 0 0 0 0,-2-1 1 0 0,0 0-1 0 0,-1 0 0 0 0,-18 27 0 0 0,-11 21-6 0 0,8-13-32 0 0,-51 68-1 0 0,34-53-25 0 0,39-53 29 0 0,9-14 14 0 0,5-5 14 0 0,27-17 10 0 0,-20 8 0 0 0,0-1 0 0 0,-1-1 0 0 0,-1 0 0 0 0,14-22 0 0 0,-14 19 0 0 0,-4 0 3 0 0,-7 16-3 0 0,1 0 1 0 0,-1 0-1 0 0,1 0 0 0 0,-1 0 1 0 0,1 1-1 0 0,0-1 1 0 0,0 0-1 0 0,0 1 0 0 0,0-1 1 0 0,0 1-1 0 0,0-1 0 0 0,2-1 1 0 0,-2 2-1 0 0,-1 0 1 0 0,1 0-1 0 0,0 0 0 0 0,-1 0 1 0 0,1-1-1 0 0,0 1 1 0 0,-1 0-1 0 0,1 0 0 0 0,-1 0 1 0 0,0-1-1 0 0,0 1 0 0 0,1 0 1 0 0,-1-1-1 0 0,0 1 1 0 0,0 0-1 0 0,0 0 0 0 0,0-1 1 0 0,0 1-1 0 0,-1-3 1 0 0,1 3-1 0 0,-1-1 0 0 0,1 1 1 0 0,0 0-1 0 0,0-1 0 0 0,0 1 1 0 0,0-1-1 0 0,0 1 1 0 0,0 0-1 0 0,1-1 0 0 0,-1 1 1 0 0,0-1-1 0 0,1 1 1 0 0,-1 0-1 0 0,1-1 0 0 0,-1 1 1 0 0,1 0-1 0 0,0 0 1 0 0,-1-1-1 0 0,1 1 0 0 0,1-1 1 0 0,-1 1-1 0 0,-1 1 0 0 0,1 0-1 0 0,-1-1 1 0 0,0 1 0 0 0,1-1 0 0 0,-1 1 0 0 0,1-1 0 0 0,-1 1 0 0 0,0 0-1 0 0,1-1 1 0 0,-1 1 0 0 0,0-1 0 0 0,0 0 0 0 0,0 1 0 0 0,1-1 0 0 0,-1 1-1 0 0,0-1 1 0 0,0 1 0 0 0,0-1 0 0 0,0 1 0 0 0,0-1 0 0 0,0 0 0 0 0,0 1-1 0 0,0-1 1 0 0,0 0 0 0 0,-1 2-3 0 0,2 10 0 0 0,11 31 1 0 0,31 133-10 0 0,3 25 4 0 0,-15-95 0 0 0,8 45-8 0 0,-38-148 16 0 0,9 29 8 0 0,-10-30-7 0 0,0 0-1 0 0,1-1 0 0 0,-1 1 0 0 0,0 0 1 0 0,1 0-1 0 0,-1 0 0 0 0,1-1 0 0 0,-1 1 1 0 0,1 0-1 0 0,0 0 0 0 0,-1-1 0 0 0,1 1 1 0 0,0-1-1 0 0,-1 1 0 0 0,1-1 0 0 0,0 1 0 0 0,0-1 1 0 0,0 1-1 0 0,-1-1 0 0 0,1 1 0 0 0,0-1 1 0 0,0 0-1 0 0,0 0 0 0 0,0 1 0 0 0,0-1 1 0 0,0 0-1 0 0,0 0 0 0 0,-1 0 0 0 0,1 0 1 0 0,2 0-1 0 0,-1-2 0 0 0,-1-1 1 0 0,1 1-1 0 0,0-1 1 0 0,-1 0-1 0 0,0 1 1 0 0,1-1 0 0 0,-1 0-1 0 0,0 0 1 0 0,-1 0-1 0 0,1 0 1 0 0,0 0-1 0 0,0-4 1 0 0,1-4 0 0 0,3-8-138 0 0,0 0 0 0 0,-2 0 0 0 0,0-1 0 0 0,-1-21 0 0 0,-2 31-3322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9:35.788"/>
    </inkml:context>
    <inkml:brush xml:id="br0">
      <inkml:brushProperty name="width" value="0.1" units="cm"/>
      <inkml:brushProperty name="height" value="0.1" units="cm"/>
      <inkml:brushProperty name="color" value="#AB008B"/>
    </inkml:brush>
  </inkml:definitions>
  <inkml:trace contextRef="#ctx0" brushRef="#br0">0 0 3712 0 0,'1'1'33'0'0,"-1"1"1"0"0,0-1 0 0 0,0 0-1 0 0,0 0 1 0 0,0 0-1 0 0,1 0 1 0 0,-1 0-1 0 0,1 0 1 0 0,-1 0-1 0 0,1 0 1 0 0,-1 0 0 0 0,1 0-1 0 0,-1 0 1 0 0,1 0-1 0 0,0 0 1 0 0,0-1-1 0 0,1 3 1 0 0,8 10 346 0 0,8 18-63 0 0,-12-20-203 0 0,1 0 0 0 0,7 20 0 0 0,0 4-81 0 0,-8-24-29 0 0,-2 1 0 0 0,6 17 0 0 0,14 70-36 0 0,-22-87-13 0 0,0-6 67 0 0,2-14-763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9:36.214"/>
    </inkml:context>
    <inkml:brush xml:id="br0">
      <inkml:brushProperty name="width" value="0.1" units="cm"/>
      <inkml:brushProperty name="height" value="0.1" units="cm"/>
      <inkml:brushProperty name="color" value="#AB008B"/>
    </inkml:brush>
  </inkml:definitions>
  <inkml:trace contextRef="#ctx0" brushRef="#br0">1 58 3504 0 0,'2'-1'19'0'0,"-1"1"0"0"0,1-1 0 0 0,0 0 0 0 0,0 0 0 0 0,-1 1 0 0 0,1-1 0 0 0,-1 0 0 0 0,1-1 0 0 0,0 1 0 0 0,-1 0 0 0 0,0 0 0 0 0,1-1 0 0 0,-1 1 0 0 0,0-1 0 0 0,0 1 0 0 0,0-1 0 0 0,0 1 0 0 0,1-3 0 0 0,0 2 31 0 0,-1-1 0 0 0,1 1 1 0 0,-1 0-1 0 0,1 0 0 0 0,0 0 1 0 0,0 0-1 0 0,0 0 0 0 0,0 1 1 0 0,4-3-1 0 0,-6 3-40 0 0,1 1-1 0 0,-1 0 1 0 0,1 0 0 0 0,-1 0-1 0 0,0 0 1 0 0,1 0 0 0 0,-1-1-1 0 0,0 1 1 0 0,1 0 0 0 0,-1 0-1 0 0,0-1 1 0 0,1 1 0 0 0,-1 0-1 0 0,0-1 1 0 0,0 1 0 0 0,1 0 0 0 0,-1-1-1 0 0,0 1 1 0 0,0 0 0 0 0,0-1-1 0 0,0 1 1 0 0,1 0 0 0 0,-1-1-1 0 0,0 1 1 0 0,0 0 0 0 0,0-1-1 0 0,0 1 1 0 0,0-1 0 0 0,0 0-1 0 0,1-1 85 0 0,6 6-118 0 0,-5-3 22 0 0,0 1 0 0 0,-1-1 0 0 0,1 1 0 0 0,-1 0 1 0 0,0 0-1 0 0,1 0 0 0 0,-1 0 0 0 0,0 0 0 0 0,0 0 0 0 0,0 0 1 0 0,-1 0-1 0 0,2 4 0 0 0,6 29-34 0 0,-7-28 21 0 0,0 0 0 0 0,0 0 0 0 0,-1 1-1 0 0,0-1 1 0 0,0 0 0 0 0,-1 0 0 0 0,0 1 0 0 0,-2 8 0 0 0,-11 74-54 0 0,12-83 63 0 0,0 1 0 0 0,-1 0 1 0 0,0-1-1 0 0,0 0 1 0 0,0 0-1 0 0,-8 11 1 0 0,4 1-14 0 0,7-17 17 0 0,-1 0-1 0 0,1-1 1 0 0,-1 1 0 0 0,1 0-1 0 0,-1 0 1 0 0,0 0 0 0 0,0 0-1 0 0,0-1 1 0 0,0 1 0 0 0,0 0-1 0 0,-2 2 1 0 0,2-4 2 0 0,1 0 0 0 0,0 0 0 0 0,0 0 0 0 0,0 0 0 0 0,0 0 0 0 0,-1 0 0 0 0,1 0 0 0 0,0 1 0 0 0,0-1 0 0 0,0 0 0 0 0,0 0-1 0 0,0 0 1 0 0,0 0 0 0 0,-1 0 0 0 0,1 0 0 0 0,0 1 0 0 0,0-1 0 0 0,0 0 0 0 0,0 0 0 0 0,0 0 0 0 0,0 0 0 0 0,0 1 0 0 0,0-1 0 0 0,0 0 0 0 0,0 0 0 0 0,0 0 0 0 0,0 0 0 0 0,0 1 0 0 0,0-1-1 0 0,0 0 1 0 0,0 0 0 0 0,0 0 0 0 0,0 0 0 0 0,0 1 0 0 0,0-1 0 0 0,0 0 0 0 0,0 0 0 0 0,0 0 0 0 0,0 0 0 0 0,0 1 0 0 0,0-1 0 0 0,1 0 0 0 0,-1 0 0 0 0,9 1-3 0 0,10-3-1 0 0,-10-2 5 0 0,0 1-1 0 0,-1-1 1 0 0,1-1 0 0 0,-1 0 0 0 0,0 0-1 0 0,13-11 1 0 0,-11 8 0 0 0,1 0 0 0 0,15-7 0 0 0,-3 2 9 0 0,-19 10-6 0 0,1 0 1 0 0,-1 0-1 0 0,1 1 1 0 0,-1-1-1 0 0,1 1 0 0 0,0 0 1 0 0,0 1-1 0 0,0-1 1 0 0,0 1-1 0 0,0 0 1 0 0,0 1-1 0 0,0-1 0 0 0,10 1 1 0 0,-14 0-4 0 0,1 1 1 0 0,-1-1-1 0 0,1 1 0 0 0,-1 0 1 0 0,0-1-1 0 0,1 1 0 0 0,-1 0 1 0 0,0 0-1 0 0,0 0 1 0 0,1 0-1 0 0,-1 0 0 0 0,0 0 1 0 0,0 1-1 0 0,0-1 0 0 0,0 0 1 0 0,-1 0-1 0 0,1 1 1 0 0,0-1-1 0 0,0 0 0 0 0,-1 1 1 0 0,1-1-1 0 0,0 3 0 0 0,10 41 55 0 0,-7-28-34 0 0,-2-7-17 0 0,-1 1 0 0 0,0-1 0 0 0,-1 1 0 0 0,-1 14 0 0 0,3 29 6 0 0,-2-29-2 0 0,0-22-5 0 0,0-1 0 0 0,0 1 0 0 0,0-1-1 0 0,0 1 1 0 0,0-1 0 0 0,0 1 0 0 0,1-1 0 0 0,-1 1 0 0 0,1-1-1 0 0,0 1 1 0 0,0-1 0 0 0,0 0 0 0 0,2 5 0 0 0,-3-5 6 0 0,1 0-1 0 0,-1 0 1 0 0,1 0-1 0 0,-1 0 1 0 0,0 0 0 0 0,0 0-1 0 0,0 0 1 0 0,0 0 0 0 0,0 0-1 0 0,0 0 1 0 0,0 0 0 0 0,-2 4-1 0 0,31-6 75 0 0,-24-1-73 0 0,-1 1 0 0 0,1-1 0 0 0,-1 0-1 0 0,0 0 1 0 0,7-3 0 0 0,-8 3-5 0 0,0-1 0 0 0,0 1 0 0 0,0 0 0 0 0,0 1 0 0 0,0-1 0 0 0,0 0 1 0 0,0 1-1 0 0,0 0 0 0 0,0 0 0 0 0,0 0 0 0 0,0 0 0 0 0,1 0 0 0 0,-1 0 0 0 0,3 2 0 0 0,-3-2-2 0 0,-1 1 0 0 0,1 0 0 0 0,0 0 0 0 0,-1 0-1 0 0,0 0 1 0 0,1 0 0 0 0,-1 0 0 0 0,0 1 0 0 0,0-1 0 0 0,1 1 0 0 0,-1-1-1 0 0,0 1 1 0 0,-1 0 0 0 0,1 0 0 0 0,0 0 0 0 0,0 0 0 0 0,-1 0 0 0 0,1 1-1 0 0,-1-1 1 0 0,0 0 0 0 0,0 1 0 0 0,0-1 0 0 0,0 0 0 0 0,0 1 0 0 0,0 0-1 0 0,-1-1 1 0 0,1 3 0 0 0,1 5 10 0 0,0-5-6 0 0,-1 1 1 0 0,0 0-1 0 0,0 0 0 0 0,0 0 0 0 0,-1 0 1 0 0,0 0-1 0 0,-1 8 0 0 0,-24 150 76 0 0,7-58-58 0 0,-18 68 48 0 0,-4-24 115 0 0,3 28 46 0 0,32-149-188 0 0,4-26-95 0 0,1-1 1 0 0,-1 0-1 0 0,1 0 1 0 0,0 1-1 0 0,0-1 1 0 0,0 0-1 0 0,0 1 1 0 0,0-1-1 0 0,1 0 1 0 0,-1 0-1 0 0,1 0 1 0 0,0 1-1 0 0,1 3 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9:36.611"/>
    </inkml:context>
    <inkml:brush xml:id="br0">
      <inkml:brushProperty name="width" value="0.1" units="cm"/>
      <inkml:brushProperty name="height" value="0.1" units="cm"/>
      <inkml:brushProperty name="color" value="#AB008B"/>
    </inkml:brush>
  </inkml:definitions>
  <inkml:trace contextRef="#ctx0" brushRef="#br0">0 1 8744 0 0,'0'0'0'0'0,"2"0"0"0"0,11 1 8 0 0,9 8 0 0 0,5 1 0 0 0,20 2 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9:26.530"/>
    </inkml:context>
    <inkml:brush xml:id="br0">
      <inkml:brushProperty name="width" value="0.1" units="cm"/>
      <inkml:brushProperty name="height" value="0.1" units="cm"/>
      <inkml:brushProperty name="color" value="#AB008B"/>
    </inkml:brush>
  </inkml:definitions>
  <inkml:trace contextRef="#ctx0" brushRef="#br0">0 32 3112 0 0,'0'0'297'0'0,"5"2"-219"0"0,3 3-48 0 0,7 3 31 0 0,0-1 0 0 0,0 0 0 0 0,25 7 0 0 0,-25-11-57 0 0,0-1 0 0 0,-1 0 0 0 0,1-1 0 0 0,0-1 0 0 0,17-2 0 0 0,-19 1-1 0 0,6-1-1 0 0,0 1 1 0 0,-1 0-1 0 0,1 2 0 0 0,0 0 0 0 0,18 4 0 0 0,76 9 21 0 0,-80-7-21 0 0,-21-3 3 0 0,1-1 1 0 0,-1-1-1 0 0,1 0 1 0 0,-1 0-1 0 0,1-1 1 0 0,-1-1 0 0 0,1 0-1 0 0,0-1 1 0 0,22-4-1 0 0,-17 1 7 0 0,0 1 0 0 0,1 1 0 0 0,-1 1 0 0 0,20 1 0 0 0,-34 0-8 0 0,44-9 114 0 0,-18-1-51 0 0,-22 7-37 0 0,-1 1 0 0 0,0 0 1 0 0,1 0-1 0 0,10-1 0 0 0,155-21 262 0 0,-159 24-253 0 0,1 0-1 0 0,-1 0 1 0 0,16 4-1 0 0,21 0 44 0 0,102-9 140 0 0,-139 4-190 0 0,1 0 1 0 0,-1-1-1 0 0,21-7 1 0 0,5 0 37 0 0,-21 6-35 0 0,1 0 1 0 0,-1 1 0 0 0,1 1-1 0 0,31 2 1 0 0,-3 3 29 0 0,-15-1 14 0 0,-1 1 1 0 0,38 9 0 0 0,90 19 145 0 0,-155-31-222 0 0,31 9 71 0 0,-1-2 0 0 0,45 4-1 0 0,-14-8 26 0 0,-34-4-45 0 0,42 8 0 0 0,41 4 61 0 0,-39-4-69 0 0,60 2 38 0 0,32 1 20 0 0,-105-7-79 0 0,90-7 0 0 0,-61-1-1 0 0,-40 0 3 0 0,0-2 0 0 0,55-13 0 0 0,-26 3-6 0 0,-20 8 139 0 0,89-3 0 0 0,-97 9-64 0 0,-19 0-40 0 0,33 2 0 0 0,29 5 120 0 0,1-4 0 0 0,160-18 0 0 0,-223 11-302 0 0,-2-2 0 0 0,1 0 0 0 0,-1-2 0 0 0,0-2 0 0 0,43-22 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9:43.066"/>
    </inkml:context>
    <inkml:brush xml:id="br0">
      <inkml:brushProperty name="width" value="0.1" units="cm"/>
      <inkml:brushProperty name="height" value="0.1" units="cm"/>
      <inkml:brushProperty name="color" value="#AB008B"/>
    </inkml:brush>
  </inkml:definitions>
  <inkml:trace contextRef="#ctx0" brushRef="#br0">0 248 2704 0 0,'0'0'792'0'0,"5"-5"-785"0"0,-2 2-11 0 0,-1 1 9 0 0,0-1 0 0 0,0 1 0 0 0,1-1 0 0 0,-1 1 0 0 0,1 0 0 0 0,-1 0 0 0 0,1 0 0 0 0,0 1 0 0 0,0-1 0 0 0,0 1 0 0 0,0-1 0 0 0,0 1 0 0 0,0 0 0 0 0,0 0 0 0 0,0 0 0 0 0,5 0 0 0 0,-3 1 2 0 0,1 1 1 0 0,-1-1 0 0 0,1 1-1 0 0,-1 0 1 0 0,1 1 0 0 0,-1-1-1 0 0,1 1 1 0 0,-1 0-1 0 0,0 1 1 0 0,0-1 0 0 0,0 1-1 0 0,-1 0 1 0 0,1 0-1 0 0,0 0 1 0 0,-1 1 0 0 0,5 5-1 0 0,-7-8-5 0 0,92 70 148 0 0,-82-64-127 0 0,0 0 0 0 0,1-1 0 0 0,-1-1 0 0 0,1 0 0 0 0,0 0 0 0 0,23 4 1 0 0,-33-8-22 0 0,13 2 48 0 0,1 0 0 0 0,-1-1 0 0 0,1-1 0 0 0,23-1 0 0 0,102-5 216 0 0,1 0-108 0 0,-116 4-99 0 0,0 2 1 0 0,1 1 0 0 0,-1 2 0 0 0,0 0 0 0 0,36 11 0 0 0,22 4 21 0 0,-55-14-52 0 0,158 23 106 0 0,-157-26-59 0 0,0 0 0 0 0,0-3 1 0 0,0 0-1 0 0,35-7 0 0 0,28-12 108 0 0,109-36 0 0 0,174-50 256 0 0,-222 69-226 0 0,226-29 413 0 0,-207 31-348 0 0,-101 20-144 0 0,27-4-37 0 0,15 3-8 0 0,-52 7-6 0 0,90-3-1 0 0,-71 10 40 0 0,-47 0-40 0 0,-1 1 0 0 0,1 2 0 0 0,63 10 0 0 0,-46-2 69 0 0,0-3 0 0 0,84-1 0 0 0,-30-9 503 0 0,-98 4-568 0 0,1 0-1 0 0,-1-1 1 0 0,0 0 0 0 0,0 0 0 0 0,1-1 0 0 0,-1 0-1 0 0,0-1 1 0 0,14-6 0 0 0,1 1 183 0 0,-19 7-224 0 0,0 0 1 0 0,0 0-1 0 0,0-1 0 0 0,0 0 0 0 0,0 0 0 0 0,5-3 0 0 0,27-24-1143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9:44.399"/>
    </inkml:context>
    <inkml:brush xml:id="br0">
      <inkml:brushProperty name="width" value="0.1" units="cm"/>
      <inkml:brushProperty name="height" value="0.1" units="cm"/>
      <inkml:brushProperty name="color" value="#AB008B"/>
    </inkml:brush>
  </inkml:definitions>
  <inkml:trace contextRef="#ctx0" brushRef="#br0">1 656 3504 0 0,'10'-5'1617'0'0,"-4"4"-1531"0"0,0 0-1 0 0,0-1 1 0 0,0 1-1 0 0,0-2 1 0 0,0 1-1 0 0,0 0 1 0 0,10-7-1 0 0,18-7-129 0 0,81-21-192 0 0,-38 16 166 0 0,-51 13 60 0 0,0 2 0 0 0,51-7 0 0 0,-39 8 12 0 0,29 1 22 0 0,-21 3 5 0 0,-22 0 9 0 0,1 2-1 0 0,27 3 1 0 0,23 2 91 0 0,145-22 189 0 0,-150 9-204 0 0,128-24 198 0 0,-107 14-105 0 0,-27 11-118 0 0,-42 4-6 0 0,37-6 0 0 0,-21 0 48 0 0,40-1 1 0 0,-40 5-39 0 0,42-9 0 0 0,296-80 248 0 0,-363 90-324 0 0,36-9 120 0 0,1 2-1 0 0,58-4 1 0 0,-94 13-60 0 0,347-30 965 0 0,-232 6-553 0 0,52-7-185 0 0,139 0 33 0 0,-109 12-168 0 0,214-29 888 0 0,-339 27-873 0 0,-58 14-18 0 0,49-8 0 0 0,-70 15-100 0 0,-1 0 1 0 0,0-1 0 0 0,0 0-1 0 0,11-4 1 0 0,-15 5-145 0 0,0 0 0 0 0,0 0 0 0 0,-1 0 1 0 0,1 0-1 0 0,0 0 0 0 0,0 0 0 0 0,-1 0 0 0 0,1-1 0 0 0,0 1 0 0 0,-1-1 1 0 0,0 1-1 0 0,1-1 0 0 0,-1 1 0 0 0,0-1 0 0 0,0 0 0 0 0,0 0 1 0 0,2-3-1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9:46.045"/>
    </inkml:context>
    <inkml:brush xml:id="br0">
      <inkml:brushProperty name="width" value="0.1" units="cm"/>
      <inkml:brushProperty name="height" value="0.1" units="cm"/>
      <inkml:brushProperty name="color" value="#AB008B"/>
    </inkml:brush>
  </inkml:definitions>
  <inkml:trace contextRef="#ctx0" brushRef="#br0">1 685 2808 0 0,'0'0'400'0'0,"0"-4"-335"0"0,1 2-59 0 0,-1 0 1 0 0,0 1-1 0 0,1-1 0 0 0,-1 1 0 0 0,1-1 1 0 0,-1 1-1 0 0,1-1 0 0 0,0 1 0 0 0,0-1 1 0 0,-1 1-1 0 0,1-1 0 0 0,0 1 0 0 0,0 0 1 0 0,1 0-1 0 0,0-2 0 0 0,29-16 89 0 0,-28 17-90 0 0,12-5-2 0 0,1 0 0 0 0,0 1 0 0 0,0 0 0 0 0,0 1 1 0 0,1 1-1 0 0,18-2 0 0 0,103-3-2 0 0,-100 7-1 0 0,-8 2-3 0 0,58 8 1 0 0,1 1-1 0 0,86 0 3 0 0,0-4 2 0 0,41-1 4 0 0,24-22 63 0 0,-174 12-57 0 0,105 1 75 0 0,-55 4-48 0 0,-72 2 2 0 0,81 11 1 0 0,-55-4 21 0 0,-45-5-30 0 0,-13-1-18 0 0,1-1-1 0 0,-1 0 1 0 0,0-1-1 0 0,18-2 1 0 0,286-53 191 0 0,-266 41-106 0 0,1-2 0 0 0,-2-3 0 0 0,74-38 0 0 0,-50 17 55 0 0,-42 23-114 0 0,0 0 1 0 0,1 3-1 0 0,37-13 0 0 0,22 0 29 0 0,75-24 64 0 0,121-35 152 0 0,-136 63-239 0 0,-93 15-28 0 0,160-13 17 0 0,80 3 164 0 0,-180 15-100 0 0,23 2-16 0 0,72-4 17 0 0,-45-14 16 0 0,149-9 80 0 0,-129 11-151 0 0,-2-1 57 0 0,18 7 110 0 0,-106 9-91 0 0,0 5 0 0 0,107 16 0 0 0,-149-11-946 0 0,-44-7-3584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39:35.258"/>
    </inkml:context>
    <inkml:brush xml:id="br0">
      <inkml:brushProperty name="width" value="0.1" units="cm"/>
      <inkml:brushProperty name="height" value="0.1" units="cm"/>
      <inkml:brushProperty name="color" value="#AB008B"/>
    </inkml:brush>
  </inkml:definitions>
  <inkml:trace contextRef="#ctx0" brushRef="#br0">1 210 4912 0 0,'0'0'240'0'0,"2"4"0"0"0,2 5-124 0 0,0-1 0 0 0,1 1 0 0 0,0-1 0 0 0,0-1 0 0 0,0 1 0 0 0,1-1 0 0 0,8 8 0 0 0,-9-11-79 0 0,0 0 0 0 0,0-1 0 0 0,0 1 0 0 0,0-1 0 0 0,1 0 0 0 0,0-1 0 0 0,-1 1 0 0 0,1-1 0 0 0,0 0 0 0 0,0-1 0 0 0,0 0 0 0 0,12 2 0 0 0,8-1 15 0 0,0-1 0 0 0,0-2 0 0 0,1 0 0 0 0,41-8 0 0 0,-28 2-23 0 0,75-15 59 0 0,-45 6-45 0 0,-36 9-21 0 0,57-19 0 0 0,-56 12-10 0 0,2 2 0 0 0,-1 1 1 0 0,1 3-1 0 0,1 0 0 0 0,0 3 0 0 0,44-2 0 0 0,-13 4 1 0 0,-33 1-3 0 0,-1 1-1 0 0,40 5 1 0 0,111 14 46 0 0,-122-14-12 0 0,1-4 1 0 0,-1-2-1 0 0,0-3 1 0 0,63-13-1 0 0,19-13 77 0 0,-84 17-114 0 0,31-10 14 0 0,-50 12-4 0 0,0 1 1 0 0,60-5 0 0 0,-44 6-18 0 0,-43 7 0 0 0,0 0 0 0 0,26 0 0 0 0,93-5 0 0 0,-5 1 0 0 0,-110 6 0 0 0,-1-1 1 0 0,23-5 0 0 0,-24 4 1 0 0,-1 0 0 0 0,22 0 0 0 0,16 1-976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39:36.378"/>
    </inkml:context>
    <inkml:brush xml:id="br0">
      <inkml:brushProperty name="width" value="0.1" units="cm"/>
      <inkml:brushProperty name="height" value="0.1" units="cm"/>
      <inkml:brushProperty name="color" value="#AB008B"/>
    </inkml:brush>
  </inkml:definitions>
  <inkml:trace contextRef="#ctx0" brushRef="#br0">0 391 4008 0 0,'4'0'137'0'0,"10"-1"-23"0"0,0 0-1 0 0,-1 1 1 0 0,1 0-1 0 0,-1 2 1 0 0,1-1-1 0 0,-1 2 1 0 0,0-1-1 0 0,15 7 1 0 0,-19-7-91 0 0,-1 0 0 0 0,1-1 0 0 0,0 1 0 0 0,0-2 0 0 0,10 1 0 0 0,26 2-16 0 0,20 7 7 0 0,0-2 0 0 0,97-1 1 0 0,-100-10-6 0 0,-39 1-5 0 0,0 1 0 0 0,27 3 0 0 0,298 36 12 0 0,-286-32-23 0 0,193 17 151 0 0,-195-21-72 0 0,0-2-1 0 0,78-11 1 0 0,94-14 12 0 0,-169 19-62 0 0,153-25 148 0 0,54-5 43 0 0,86 20 192 0 0,-57-2 38 0 0,-248 15-354 0 0,0-2 0 0 0,0-3 0 0 0,-1-1 0 0 0,98-34 0 0 0,-77 17 166 0 0,1 3 0 0 0,0 3 0 0 0,149-20 0 0 0,-91 27 124 0 0,-29 1-237 0 0,114 3 0 0 0,-74 6-108 0 0,6 1 7 0 0,143 2-36 0 0,-110-3-22 0 0,-50 2 9 0 0,120 1 38 0 0,122 4 190 0 0,-141 5-83 0 0,410 1 181 0 0,-313-35-179 0 0,-207 10-98 0 0,-1-5-1 0 0,160-49 1 0 0,-144 32-1277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39:50.503"/>
    </inkml:context>
    <inkml:brush xml:id="br0">
      <inkml:brushProperty name="width" value="0.1" units="cm"/>
      <inkml:brushProperty name="height" value="0.1" units="cm"/>
      <inkml:brushProperty name="color" value="#AB008B"/>
    </inkml:brush>
  </inkml:definitions>
  <inkml:trace contextRef="#ctx0" brushRef="#br0">1 32 3312 0 0,'0'0'312'0'0,"5"-2"-151"0"0,5-3-92 0 0,0 0 0 0 0,0 1 0 0 0,1 0 0 0 0,0 1-1 0 0,0 0 1 0 0,0 1 0 0 0,18-1 0 0 0,10 5-52 0 0,1 2 1 0 0,68 18 0 0 0,-51-10-6 0 0,5 2 14 0 0,-29-6 5 0 0,54 6-1 0 0,149 22 149 0 0,-172-25-119 0 0,-10-3-5 0 0,-28-5-11 0 0,32 8 1 0 0,-34-5 0 0 0,41 2 0 0 0,-12-1 9 0 0,214 17 92 0 0,-178-27 26 0 0,-59 0-62 0 0,43 3 0 0 0,-9 1 10 0 0,-44-1-65 0 0,-1 0 1 0 0,1 1-1 0 0,26 6 0 0 0,118 20 194 0 0,-100-18-180 0 0,24 9 82 0 0,-56-10-61 0 0,45 6-1 0 0,-21-8-30 0 0,54 3 204 0 0,-31-3-57 0 0,-53-3-192 0 0,-1-1 1 0 0,32-2-1 0 0,225-15 225 0 0,-121 7 210 0 0,-4 0 32 0 0,-94 3-207 0 0,112 4 0 0 0,62 22 307 0 0,-184-16-471 0 0,252 12 315 0 0,-239-19-340 0 0,0-2-1 0 0,107-22 1 0 0,-158 23-59 0 0,0-2-1 0 0,0 0 1 0 0,-1-1 0 0 0,24-12 0 0 0,-34 15-77 0 0,-1 1 0 0 0,1-1 0 0 0,-1 0 0 0 0,0 0 1 0 0,0 0-1 0 0,0-1 0 0 0,0 1 0 0 0,4-7 0 0 0,-4 5-727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39:52.918"/>
    </inkml:context>
    <inkml:brush xml:id="br0">
      <inkml:brushProperty name="width" value="0.1" units="cm"/>
      <inkml:brushProperty name="height" value="0.1" units="cm"/>
      <inkml:brushProperty name="color" value="#AB008B"/>
    </inkml:brush>
  </inkml:definitions>
  <inkml:trace contextRef="#ctx0" brushRef="#br0">68 77 6328 0 0,'-11'17'213'0'0,"-40"51"1860"0"0,50-66-2031 0 0,0-1 0 0 0,1 1 0 0 0,-1-1-1 0 0,0 0 1 0 0,1 1 0 0 0,-1-1 0 0 0,1 1-1 0 0,0 0 1 0 0,-1-1 0 0 0,1 1 0 0 0,0-1-1 0 0,0 1 1 0 0,0-1 0 0 0,0 1 0 0 0,0 0-1 0 0,0-1 1 0 0,1 1 0 0 0,-1-1 0 0 0,0 1 0 0 0,1-1-1 0 0,0 1 1 0 0,-1-1 0 0 0,1 1 0 0 0,0-1-1 0 0,-1 1 1 0 0,1-1 0 0 0,0 0 0 0 0,0 1-1 0 0,0-1 1 0 0,0 0 0 0 0,2 2 0 0 0,2 2-33 0 0,-1-1 0 0 0,1 1 0 0 0,-1-1 1 0 0,1 0-1 0 0,0 0 0 0 0,11 5 1 0 0,4 0 14 0 0,1-2 1 0 0,-1 0-1 0 0,1-2 1 0 0,0 0-1 0 0,42 3 0 0 0,-8-5 60 0 0,64-4-1 0 0,-84-3-48 0 0,0-1-1 0 0,36-10 1 0 0,22-4 4 0 0,-56 12-7 0 0,0-2 0 0 0,37-14 1 0 0,-35 10 18 0 0,54-11 1 0 0,135-5-163 0 0,-78 14-87 0 0,-50 7 201 0 0,-28 3 118 0 0,22-4 134 0 0,63-9 294 0 0,-110 14-408 0 0,18-5 88 0 0,-39 5-115 0 0,43-1 0 0 0,-7 3-85 0 0,-32 1 60 0 0,0 1 0 0 0,57 7 0 0 0,229 24 271 0 0,-198-31-251 0 0,7 0 202 0 0,47-1-131 0 0,-12-1 59 0 0,66 26-71 0 0,-129-12-112 0 0,127 5 193 0 0,-172-16-192 0 0,0-3-1 0 0,69-11 0 0 0,7-14 66 0 0,-118 23-93 0 0,1 0 1 0 0,-1-1-1 0 0,0 0 1 0 0,0 0-1 0 0,0-1 0 0 0,13-10 1 0 0,46-47-1927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39:54.688"/>
    </inkml:context>
    <inkml:brush xml:id="br0">
      <inkml:brushProperty name="width" value="0.1" units="cm"/>
      <inkml:brushProperty name="height" value="0.1" units="cm"/>
      <inkml:brushProperty name="color" value="#AB008B"/>
    </inkml:brush>
  </inkml:definitions>
  <inkml:trace contextRef="#ctx0" brushRef="#br0">0 298 4008 0 0,'0'0'137'0'0,"5"0"5"0"0,19-1 48 0 0,0-2 0 0 0,43-11 0 0 0,-3 0 28 0 0,-42 9-204 0 0,0-2 1 0 0,24-9 0 0 0,0-1 6 0 0,49-22-6 0 0,-24 8-1 0 0,13-6 24 0 0,-61 25-23 0 0,0 1-1 0 0,1 2 1 0 0,31-9-1 0 0,-16 9 2 0 0,-15 2 2 0 0,1 2 0 0 0,0 0-1 0 0,43-1 1 0 0,29 5 30 0 0,95 2 12 0 0,-150 0 15 0 0,69-8 0 0 0,-10-1 28 0 0,-80 7-61 0 0,31-6 0 0 0,-35 3-15 0 0,0 2 0 0 0,1 0 0 0 0,20 1 0 0 0,26 2 43 0 0,-41-1-44 0 0,1 0 1 0 0,-1 1 0 0 0,1 2-1 0 0,-1 0 1 0 0,0 2-1 0 0,29 8 1 0 0,-7 7 43 0 0,-1 2 0 0 0,0 2 0 0 0,61 45 0 0 0,-99-65-62 0 0,35 21 68 0 0,2-2 0 0 0,62 24 0 0 0,-73-33-59 0 0,-18-9-3 0 0,1-1 0 0 0,-1 0-1 0 0,1-1 1 0 0,29 3 0 0 0,24 4 32 0 0,61 12 150 0 0,-64-13-31 0 0,36 10 206 0 0,54 7-16 0 0,-64-16-161 0 0,116 9 69 0 0,-176-19-233 0 0,53-8-1 0 0,-34 2 32 0 0,181-24 170 0 0,-58 7-188 0 0,-17 2-21 0 0,575-65 790 0 0,-650 78-730 0 0,137-8 137 0 0,137-20-1292 0 0,-339 32-5224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0:10.674"/>
    </inkml:context>
    <inkml:brush xml:id="br0">
      <inkml:brushProperty name="width" value="0.1" units="cm"/>
      <inkml:brushProperty name="height" value="0.1" units="cm"/>
      <inkml:brushProperty name="color" value="#AB008B"/>
    </inkml:brush>
  </inkml:definitions>
  <inkml:trace contextRef="#ctx0" brushRef="#br0">4 263 3712 0 0,'-1'5'169'0'0,"0"5"-91"0"0,0 0 1 0 0,1-1-1 0 0,0 1 0 0 0,0-1 0 0 0,1 1 1 0 0,0 0-1 0 0,1-1 0 0 0,0 0 1 0 0,0 1-1 0 0,1-1 0 0 0,1 0 0 0 0,7 16 1 0 0,-8-21-67 0 0,-1-1 0 0 0,1 1 0 0 0,0-1 1 0 0,0 0-1 0 0,1 1 0 0 0,-1-2 1 0 0,1 1-1 0 0,-1 0 0 0 0,1-1 1 0 0,0 1-1 0 0,0-1 0 0 0,0 0 1 0 0,6 2-1 0 0,-3-2-6 0 0,0-1 0 0 0,0 1 1 0 0,0-1-1 0 0,0-1 0 0 0,0 1 1 0 0,0-1-1 0 0,13-1 0 0 0,5-4 10 0 0,-1 0 0 0 0,1-2-1 0 0,41-16 1 0 0,-38 10 9 0 0,0-1 1 0 0,51-35 0 0 0,-9 5 6 0 0,3-4-8 0 0,8-5-4 0 0,-71 48-13 0 0,0 0 0 0 0,0 0-1 0 0,1 2 1 0 0,-1-1 0 0 0,1 1-1 0 0,18-3 1 0 0,14 0 32 0 0,-21 3 50 0 0,29-2-1 0 0,-10 2-2 0 0,1-3-1 0 0,49-11 1 0 0,18-4 41 0 0,-77 16-16 0 0,46-15 1 0 0,-49 11-34 0 0,52-8 1 0 0,-53 14-14 0 0,-11 0 3 0 0,1 1 0 0 0,23 0 0 0 0,7 2-10 0 0,-27 0-6 0 0,32 3-1 0 0,-11 3 85 0 0,60 19-1 0 0,-4-3-28 0 0,-27-7-21 0 0,-48-10-42 0 0,0-1-1 0 0,1-1 1 0 0,0-2 0 0 0,39-1-1 0 0,93-17 128 0 0,-99 9-90 0 0,71-1 0 0 0,53 15-26 0 0,-175-6-47 0 0,23 3 44 0 0,1 0 1 0 0,41 11 0 0 0,-27-5 44 0 0,85 6 0 0 0,-64-9-64 0 0,-31-5 12 0 0,0-1 1 0 0,0-1-1 0 0,38-7 1 0 0,-38 4 81 0 0,59-11 114 0 0,-56 8-204 0 0,52-4 0 0 0,6 2 377 0 0,-46 4-118 0 0,76 2 1 0 0,-79 5-201 0 0,-1-1-8 0 0,0 2 1 0 0,-1 2 0 0 0,67 16-1 0 0,-29 1 220 0 0,156 22-1 0 0,-176-38-225 0 0,0-3-1 0 0,0-2 1 0 0,76-9 0 0 0,-81-1 59 0 0,1-4 1 0 0,87-30 0 0 0,43-10 161 0 0,75-2 98 0 0,-229 50-283 0 0,1 1 0 0 0,-1 2-1 0 0,67 4 1 0 0,83 21-1721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0:21.892"/>
    </inkml:context>
    <inkml:brush xml:id="br0">
      <inkml:brushProperty name="width" value="0.1" units="cm"/>
      <inkml:brushProperty name="height" value="0.1" units="cm"/>
      <inkml:brushProperty name="color" value="#AB008B"/>
    </inkml:brush>
  </inkml:definitions>
  <inkml:trace contextRef="#ctx0" brushRef="#br0">0 0 3000 0 0,'0'0'0'0'0,"42"9"0"0"0,-15-9 32 0 0,3 1-8 0 0,2 6 8 0 0,0-5-8 0 0,5 1 40 0 0,-2-3 0 0 0,-6 0-8 0 0,6-3 16 0 0,2 3-56 0 0,-3 3-8 0 0,-4-3 0 0 0,4-5 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9:27.766"/>
    </inkml:context>
    <inkml:brush xml:id="br0">
      <inkml:brushProperty name="width" value="0.1" units="cm"/>
      <inkml:brushProperty name="height" value="0.1" units="cm"/>
      <inkml:brushProperty name="color" value="#AB008B"/>
    </inkml:brush>
  </inkml:definitions>
  <inkml:trace contextRef="#ctx0" brushRef="#br0">0 514 2904 0 0,'12'-2'36'0'0,"0"0"0"0"0,0-1 0 0 0,-1-1 0 0 0,1 0 0 0 0,-1 0 0 0 0,0-1 1 0 0,0 0-1 0 0,-1-1 0 0 0,1-1 0 0 0,-1 1 0 0 0,-1-2 0 0 0,1 1 0 0 0,9-11 0 0 0,119-137 172 0 0,-122 139-204 0 0,2 1 0 0 0,-1 0 0 0 0,33-19 0 0 0,61-29 4 0 0,-106 61-8 0 0,44-20 4 0 0,1 2 0 0 0,0 3 0 0 0,87-19 0 0 0,-77 21-4 0 0,-23 8 3 0 0,0 0 1 0 0,1 3-1 0 0,-1 0 0 0 0,1 3 1 0 0,0 1-1 0 0,0 2 0 0 0,-1 2 0 0 0,48 10 1 0 0,-37-3 31 0 0,1 2 1 0 0,-2 3-1 0 0,0 1 1 0 0,-1 3-1 0 0,77 45 1 0 0,-4 14 66 0 0,-46-29-47 0 0,-19-14-40 0 0,118 74 41 0 0,-102-65-14 0 0,21 12 26 0 0,-80-51-41 0 0,1 0 0 0 0,0-1-1 0 0,0-1 1 0 0,0 0 0 0 0,1 0-1 0 0,13 1 1 0 0,-18-4-11 0 0,0-1-1 0 0,0 0 1 0 0,0 0 0 0 0,0-1-1 0 0,0 0 1 0 0,0-1 0 0 0,0 1-1 0 0,-1-2 1 0 0,1 1 0 0 0,-1-1-1 0 0,1 0 1 0 0,6-4 0 0 0,-4 1-1 0 0,0 0 1 0 0,0-1 0 0 0,0 0 0 0 0,-1 0-1 0 0,0-1 1 0 0,-1 0 0 0 0,13-16 0 0 0,20-23 50 0 0,2 1 0 0 0,70-57 0 0 0,-78 75-78 0 0,2 1 0 0 0,1 2 0 0 0,1 1-1 0 0,1 3 1 0 0,70-28 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0:22.828"/>
    </inkml:context>
    <inkml:brush xml:id="br0">
      <inkml:brushProperty name="width" value="0.1" units="cm"/>
      <inkml:brushProperty name="height" value="0.1" units="cm"/>
      <inkml:brushProperty name="color" value="#AB008B"/>
    </inkml:brush>
  </inkml:definitions>
  <inkml:trace contextRef="#ctx0" brushRef="#br0">0 0 3112 0 0,'0'1'5'0'0,"1"1"0"0"0,-1-1 1 0 0,0 0-1 0 0,1 0 0 0 0,-1 0 1 0 0,1 0-1 0 0,-1 0 0 0 0,1 0 0 0 0,0 0 1 0 0,-1 0-1 0 0,1 0 0 0 0,0-1 1 0 0,0 1-1 0 0,-1 0 0 0 0,1 0 0 0 0,0-1 1 0 0,0 1-1 0 0,0 0 0 0 0,0-1 1 0 0,2 2-1 0 0,9 7 61 0 0,99 92 190 0 0,-97-89-253 0 0,0-2 1 0 0,0 0-1 0 0,1-1 0 0 0,0 0 0 0 0,1-1 0 0 0,25 9 0 0 0,103 26-8 0 0,-138-41 4 0 0,10 2-1 0 0,1-1-1 0 0,-1-1 1 0 0,1 0-1 0 0,-1-1 1 0 0,1 0-1 0 0,-1-2 0 0 0,1 0 1 0 0,0-1-1 0 0,29-7 1 0 0,28-6 2 0 0,2 2 0 0 0,101-3 0 0 0,41-5 33 0 0,-188 16-26 0 0,-10 3 9 0 0,0-1 1 0 0,-1-1-1 0 0,0-1 1 0 0,21-8 0 0 0,28-8 25 0 0,-4 2-18 0 0,-31 8-14 0 0,1 1-1 0 0,0 2 1 0 0,0 1-1 0 0,1 2 1 0 0,58-2 0 0 0,-40 3-5 0 0,-35 2-1 0 0,0 1 0 0 0,24 1 0 0 0,-19 0 12 0 0,-1 0 0 0 0,26-4 1 0 0,-5 0-9 0 0,77-7 39 0 0,-68 8-15 0 0,-21 1-8 0 0,37 2 0 0 0,29 4-5 0 0,27 3 39 0 0,-18 1-1 0 0,29 4 4 0 0,-114-8-49 0 0,37 15 0 0 0,-35-12-503 0 0,-16-4-2165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0:35.493"/>
    </inkml:context>
    <inkml:brush xml:id="br0">
      <inkml:brushProperty name="width" value="0.1" units="cm"/>
      <inkml:brushProperty name="height" value="0.1" units="cm"/>
      <inkml:brushProperty name="color" value="#AB008B"/>
    </inkml:brush>
  </inkml:definitions>
  <inkml:trace contextRef="#ctx0" brushRef="#br0">0 0 3504 0 0,'0'0'136'0'0,"6"4"0"0"0,-1 0-100 0 0,-1 0 5 0 0,0-1 1 0 0,0-1-1 0 0,0 1 1 0 0,0 0-1 0 0,1-1 1 0 0,-1 0-1 0 0,10 3 1 0 0,-7-3-2 0 0,0 1 1 0 0,0-1-1 0 0,0 1 0 0 0,0 0 1 0 0,-1 1-1 0 0,1 0 0 0 0,9 7 1 0 0,13 7 11 0 0,-7-5-20 0 0,31 16-3 0 0,1-1 0 0 0,76 27 1 0 0,320 66-4 0 0,-418-113-26 0 0,76 17 99 0 0,177 18 0 0 0,-225-38-69 0 0,139 5 146 0 0,13-11 11 0 0,118-3 126 0 0,-14 0-2 0 0,93 3 26 0 0,-242 7-266 0 0,134-3 210 0 0,-187-7-163 0 0,-59 4 34 0 0,93-14-1 0 0,148-33 108 0 0,-33 16 58 0 0,-211 22-265 0 0,0 3 0 0 0,0 3 0 0 0,61 2 0 0 0,241 12 62 0 0,-234-9-81 0 0,61 9 203 0 0,-6 0-112 0 0,245-23 342 0 0,-145 1-351 0 0,65-1 359 0 0,311 55 292 0 0,-584-36-655 0 0,175 3 108 0 0,-203-9-123 0 0,28-1 152 0 0,83-11 0 0 0,-53-8-136 0 0,-14 2 286 0 0,17-4 90 0 0,-89 18-441 0 0,-5 2-28 0 0,-1 0 1 0 0,1 0-1 0 0,0 0 0 0 0,-1 0 0 0 0,7 1 0 0 0,-10 0-10 0 0,-1 1-1 0 0,1-1 1 0 0,0 0 0 0 0,-1 1-1 0 0,1-1 1 0 0,0 1 0 0 0,-1-1 0 0 0,1 1-1 0 0,-1 0 1 0 0,1 0 0 0 0,-1 0-1 0 0,0-1 1 0 0,1 1 0 0 0,-1 1 0 0 0,0-1-1 0 0,1 0 1 0 0,-1 0 0 0 0,0 0-1 0 0,0 1 1 0 0,0-1 0 0 0,1 3 0 0 0,0 0-137 0 0,-1 0 1 0 0,1 0 0 0 0,-1 0-1 0 0,0 1 1 0 0,0-1 0 0 0,-1 0-1 0 0,1 0 1 0 0,-1 1 0 0 0,0 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0:35.883"/>
    </inkml:context>
    <inkml:brush xml:id="br0">
      <inkml:brushProperty name="width" value="0.1" units="cm"/>
      <inkml:brushProperty name="height" value="0.1" units="cm"/>
      <inkml:brushProperty name="color" value="#AB008B"/>
    </inkml:brush>
  </inkml:definitions>
  <inkml:trace contextRef="#ctx0" brushRef="#br0">1 1 10344 0 0,'0'3'0'0'0,"0"2"0"0"0,6 2 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0:36.873"/>
    </inkml:context>
    <inkml:brush xml:id="br0">
      <inkml:brushProperty name="width" value="0.1" units="cm"/>
      <inkml:brushProperty name="height" value="0.1" units="cm"/>
      <inkml:brushProperty name="color" value="#AB008B"/>
    </inkml:brush>
  </inkml:definitions>
  <inkml:trace contextRef="#ctx0" brushRef="#br0">1 24 4616 0 0,'0'0'902'0'0,"5"-2"-794"0"0,29-5-21 0 0,-18 3-29 0 0,1 0 1 0 0,-1 1-1 0 0,1 1 1 0 0,0 1-1 0 0,32 1 1 0 0,337 45-59 0 0,-325-37 6 0 0,271 28 106 0 0,174-27 216 0 0,-242-17-165 0 0,18 1 16 0 0,159 4 175 0 0,130 51-34 0 0,-337-34-212 0 0,35 5-24 0 0,54 18 139 0 0,-185-24-188 0 0,101 22 173 0 0,58-9 55 0 0,-2-27 354 0 0,64-36-195 0 0,-192 17-99 0 0,393-30 826 0 0,-306 43-855 0 0,-94 5 28 0 0,-26 0-63 0 0,85-5-148 0 0,-106 2 29 0 0,73-7 224 0 0,-76 4-106 0 0,51-8 68 0 0,-128 12-219 0 0,-1 1 1 0 0,1 1 0 0 0,54 5-1 0 0,-81-3-86 0 0,0 1 0 0 0,-1 1 0 0 0,1-1 1 0 0,0 1-1 0 0,-1 0 0 0 0,1 0 0 0 0,-1 0 0 0 0,1 1 0 0 0,-1 0 0 0 0,5 4 0 0 0,-7-5-99 0 0,-1-1 0 0 0,0 1 0 0 0,0 0-1 0 0,0 0 1 0 0,0 0 0 0 0,0 0 0 0 0,0 0 0 0 0,-1 0 0 0 0,1 1-1 0 0,-1-1 1 0 0,1 0 0 0 0,-1 1 0 0 0,0 0 0 0 0,0-1-1 0 0,0 1 1 0 0,0-1 0 0 0,-1 1 0 0 0,1 0 0 0 0,-1 0 0 0 0,1 0-1 0 0,-1 4 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0:32.796"/>
    </inkml:context>
    <inkml:brush xml:id="br0">
      <inkml:brushProperty name="width" value="0.1" units="cm"/>
      <inkml:brushProperty name="height" value="0.1" units="cm"/>
      <inkml:brushProperty name="color" value="#AB008B"/>
    </inkml:brush>
  </inkml:definitions>
  <inkml:trace contextRef="#ctx0" brushRef="#br0">1 22 3912 0 0,'6'-1'25'0'0,"0"0"0"0"0,0 1-1 0 0,0-1 1 0 0,1 1 0 0 0,-1 1 0 0 0,0-1 0 0 0,0 1-1 0 0,0 0 1 0 0,0 1 0 0 0,0-1 0 0 0,0 1 0 0 0,6 3 0 0 0,139 66 558 0 0,-82-40-561 0 0,-48-21-8 0 0,41 17 11 0 0,-46-21-12 0 0,-1 1 0 0 0,28 17 0 0 0,-23-13 13 0 0,18 13 19 0 0,-27-16-38 0 0,0-1 0 0 0,1-1 1 0 0,-1 0-1 0 0,19 7 0 0 0,32 11 50 0 0,-40-15 10 0 0,1 0 0 0 0,44 10 0 0 0,18-2 154 0 0,104 17 180 0 0,-95-31-214 0 0,-81-3-111 0 0,-1 0 0 0 0,0-1 0 0 0,1 0 0 0 0,14-4 1 0 0,15-1 26 0 0,97-10 137 0 0,-33 2-52 0 0,-8 0-23 0 0,124-8 222 0 0,-81 6-199 0 0,-77 11-59 0 0,6 0 87 0 0,-1-4 0 0 0,0-2 0 0 0,76-22 0 0 0,110-66 170 0 0,-56 20-346 0 0,-148 62-13 0 0,104-22-1 0 0,-145 37-22 0 0,1 0 0 0 0,-1 1 0 0 0,1 1 0 0 0,-1-1 0 0 0,1 1 0 0 0,-1 1 0 0 0,0 0 0 0 0,1 1 1 0 0,-1 0-1 0 0,0 0 0 0 0,1 1 0 0 0,-2 0 0 0 0,1 1 0 0 0,0 0 0 0 0,-1 1 0 0 0,1 0 0 0 0,-1 0 0 0 0,-1 1 0 0 0,1 0 1 0 0,-1 1-1 0 0,0-1 0 0 0,0 2 0 0 0,-1-1 0 0 0,0 1 0 0 0,0 0 0 0 0,-1 1 0 0 0,0-1 0 0 0,8 17 0 0 0,12 27-1165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0:39.361"/>
    </inkml:context>
    <inkml:brush xml:id="br0">
      <inkml:brushProperty name="width" value="0.1" units="cm"/>
      <inkml:brushProperty name="height" value="0.1" units="cm"/>
      <inkml:brushProperty name="color" value="#AB008B"/>
    </inkml:brush>
  </inkml:definitions>
  <inkml:trace contextRef="#ctx0" brushRef="#br0">0 16 6016 0 0,'0'0'1160'0'0,"5"1"-927"0"0,119 25 196 0 0,0 0-333 0 0,-76-21-68 0 0,0-3 0 0 0,0-1 0 0 0,80-9 0 0 0,27-23 59 0 0,-105 19-70 0 0,2 2 0 0 0,66-4 0 0 0,-8 12 7 0 0,201 25 1 0 0,-112 12 10 0 0,27 3 83 0 0,-197-35-105 0 0,34 5 67 0 0,1-3 0 0 0,123-7 1 0 0,-60-12-83 0 0,242-33-12 0 0,-318 40-11 0 0,0 2 1 0 0,1 2 0 0 0,93 8-1 0 0,-63 6 34 0 0,0 3 0 0 0,140 44 0 0 0,-11 13 824 0 0,-189-63-798 0 0,0-1 0 0 0,0 0 0 0 0,1-2 0 0 0,-1-1 0 0 0,1 0 0 0 0,0-2 0 0 0,0 0 0 0 0,1-2 0 0 0,38-4 0 0 0,-33 1 8 0 0,-15 2-19 0 0,0 0 1 0 0,0-1-1 0 0,0-1 1 0 0,0 0-1 0 0,-1-1 0 0 0,1 0 1 0 0,-1-1-1 0 0,23-12 0 0 0,13-9 35 0 0,-43 23-195 0 0,-1 0 0 0 0,1 0 0 0 0,0 1-1 0 0,-1-1 1 0 0,1 1 0 0 0,0 1 0 0 0,0-1 0 0 0,9 0 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0:41.509"/>
    </inkml:context>
    <inkml:brush xml:id="br0">
      <inkml:brushProperty name="width" value="0.1" units="cm"/>
      <inkml:brushProperty name="height" value="0.1" units="cm"/>
      <inkml:brushProperty name="color" value="#AB008B"/>
    </inkml:brush>
  </inkml:definitions>
  <inkml:trace contextRef="#ctx0" brushRef="#br0">0 43 4512 0 0,'6'0'216'0'0,"180"-20"465"0"0,47-2 86 0 0,402 25-758 0 0,-453 7 6 0 0,357 13 162 0 0,-343-14-24 0 0,4 0-37 0 0,66 9 39 0 0,18 1 117 0 0,-265-19-260 0 0,456-11 335 0 0,-240 5-234 0 0,89 3 26 0 0,-247 4-78 0 0,260 11 467 0 0,80 0 421 0 0,-68-36-38 0 0,-219 11-706 0 0,171-27 89 0 0,-263 37-288 0 0,26-4 215 0 0,111 3 1 0 0,6 7-95 0 0,-166-3-590 0 0,0 0-1 0 0,19-4 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0:50.849"/>
    </inkml:context>
    <inkml:brush xml:id="br0">
      <inkml:brushProperty name="width" value="0.1" units="cm"/>
      <inkml:brushProperty name="height" value="0.1" units="cm"/>
      <inkml:brushProperty name="color" value="#AB008B"/>
    </inkml:brush>
  </inkml:definitions>
  <inkml:trace contextRef="#ctx0" brushRef="#br0">1 46 3000 0 0,'0'0'393'0'0,"5"4"-274"0"0,25 22-8 0 0,22 18 15 0 0,-47-41-120 0 0,0 1 1 0 0,0-1-1 0 0,1 0 0 0 0,-1-1 1 0 0,1 1-1 0 0,-1-1 1 0 0,1 0-1 0 0,10 2 1 0 0,39 4 37 0 0,78 0 0 0 0,12 0 1 0 0,-61-2-12 0 0,-56-4-20 0 0,0 0-1 0 0,0 3 1 0 0,0 0-1 0 0,0 1 1 0 0,-1 2 0 0 0,44 18-1 0 0,-47-16 13 0 0,28 8 1 0 0,-1 0-3 0 0,-22-8-16 0 0,1-1 1 0 0,0-2-1 0 0,31 4 1 0 0,93 5 30 0 0,-118-13-14 0 0,15-2 45 0 0,0-2 0 0 0,1-2 0 0 0,69-14 1 0 0,-34 4 65 0 0,-40 7-53 0 0,-11 0-22 0 0,55 0 0 0 0,217-7 220 0 0,-287 10-235 0 0,31-8-1 0 0,-2 1 11 0 0,-34 6-29 0 0,0 0 0 0 0,-1-1 0 0 0,1 0 1 0 0,21-12-1 0 0,-16 7 67 0 0,32-9 0 0 0,97-30 139 0 0,27-7-153 0 0,-169 54-71 0 0,96-22 171 0 0,-20 5 134 0 0,-56 11-181 0 0,0 2-1 0 0,1 1 1 0 0,34-2 0 0 0,180 3 298 0 0,-216 4-399 0 0,77 4 125 0 0,-83-2-121 0 0,-9-1-17 0 0,1 0-1 0 0,-1 1 1 0 0,1 1 0 0 0,-1 0 0 0 0,23 9-1 0 0,-3 0-12 0 0,34 10 0 0 0,-37-13-1 0 0,44 18 0 0 0,-28-8 40 0 0,76 22 0 0 0,-71-27 16 0 0,55 26 0 0 0,18 8 265 0 0,-12-6 124 0 0,-69-26-347 0 0,1-2-1 0 0,0-2 0 0 0,1-2 0 0 0,0-2 0 0 0,0-2 0 0 0,1-2 1 0 0,46-1-1 0 0,-65-4-76 0 0,0-2 0 0 0,29-6 1 0 0,-25 4 27 0 0,-16 1-14 0 0,1 0 0 0 0,-1-1 0 0 0,-1-1 0 0 0,1 0 0 0 0,16-10 0 0 0,8-4 54 0 0,-18 12-58 0 0,-1 1 1 0 0,2 1 0 0 0,-1 1-1 0 0,1 0 1 0 0,0 2 0 0 0,0 0-1 0 0,27 1 1 0 0,-37 1-23 0 0,0 0 0 0 0,0 1 0 0 0,1 0 0 0 0,-1 1 0 0 0,0 1 0 0 0,0-1 0 0 0,1 2-1 0 0,-2 0 1 0 0,14 4 0 0 0,12 11-1279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0:52.109"/>
    </inkml:context>
    <inkml:brush xml:id="br0">
      <inkml:brushProperty name="width" value="0.1" units="cm"/>
      <inkml:brushProperty name="height" value="0.1" units="cm"/>
      <inkml:brushProperty name="color" value="#AB008B"/>
    </inkml:brush>
  </inkml:definitions>
  <inkml:trace contextRef="#ctx0" brushRef="#br0">0 19 3312 0 0,'0'0'889'0'0,"5"-2"-762"0"0,2-1-120 0 0,1 0 0 0 0,-1 0-1 0 0,1 1 1 0 0,-1 0 0 0 0,1 1 0 0 0,9-2 0 0 0,102 13-2 0 0,-51-3-1 0 0,81-5 44 0 0,-87-3-17 0 0,-2-1 4 0 0,-32 1 39 0 0,52 4 0 0 0,-7 1 56 0 0,12 1-18 0 0,69 28 40 0 0,-40-3 102 0 0,-74-22-184 0 0,-32-7-29 0 0,-1 0 0 0 0,0 0 0 0 0,1 1-1 0 0,10 4 1 0 0,-10-4-1 0 0,0 1 0 0 0,1-2 0 0 0,-1 1-1 0 0,1-1 1 0 0,-1 0 0 0 0,1-1 0 0 0,15-1-1 0 0,-4 1 58 0 0,-16-1-56 0 0,-1 0-1 0 0,1 0 1 0 0,-1-1 0 0 0,0 1 0 0 0,0-1 0 0 0,0 0 0 0 0,0 1-1 0 0,0-1 1 0 0,0-1 0 0 0,0 1 0 0 0,-1 0 0 0 0,5-5-1 0 0,11-14-365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0:52.683"/>
    </inkml:context>
    <inkml:brush xml:id="br0">
      <inkml:brushProperty name="width" value="0.1" units="cm"/>
      <inkml:brushProperty name="height" value="0.1" units="cm"/>
      <inkml:brushProperty name="color" value="#AB008B"/>
    </inkml:brush>
  </inkml:definitions>
  <inkml:trace contextRef="#ctx0" brushRef="#br0">1 217 5624 0 0,'7'-5'157'0'0,"0"0"1"0"0,1 0-1 0 0,0 1 1 0 0,0 0-1 0 0,0 0 1 0 0,0 1-1 0 0,15-4 0 0 0,0-1 138 0 0,40-14 304 0 0,-35 13-467 0 0,-2-1-1 0 0,46-23 1 0 0,-44 19-142 0 0,1 1 1 0 0,48-15-1 0 0,-12 5-68 0 0,-48 18 64 0 0,-1 1 0 0 0,1 1 0 0 0,1 0 0 0 0,-1 1 0 0 0,0 1-1 0 0,18 1 1 0 0,16-1-10 0 0,-22 1 18 0 0,1 1-1 0 0,-1 2 0 0 0,0 0 0 0 0,0 2 0 0 0,0 2 0 0 0,0 0 1 0 0,53 23-1 0 0,-10 6 8 0 0,-45-25 58 0 0,0 1-1 0 0,33 20 1 0 0,-29-22 175 0 0,-28-9-177 0 0,0-1 0 0 0,0 1 0 0 0,-1-1 0 0 0,1 1 0 0 0,0 0 0 0 0,0 0 0 0 0,-1 0 0 0 0,1 1 0 0 0,0-1 0 0 0,-1 1 0 0 0,1-1 0 0 0,-1 1 0 0 0,5 4 647 0 0,-18-4-1695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9:28.677"/>
    </inkml:context>
    <inkml:brush xml:id="br0">
      <inkml:brushProperty name="width" value="0.1" units="cm"/>
      <inkml:brushProperty name="height" value="0.1" units="cm"/>
      <inkml:brushProperty name="color" value="#AB008B"/>
    </inkml:brush>
  </inkml:definitions>
  <inkml:trace contextRef="#ctx0" brushRef="#br0">1 110 3312 0 0,'1'-2'26'0'0,"1"0"1"0"0,0-1-1 0 0,0 1 1 0 0,0 0-1 0 0,0 0 1 0 0,0 1-1 0 0,1-1 1 0 0,-1 0-1 0 0,0 1 1 0 0,6-3-1 0 0,29-13 375 0 0,-19 12-310 0 0,1 0-1 0 0,0 1 1 0 0,0 0 0 0 0,34 0-1 0 0,16 4-47 0 0,-1 4 0 0 0,126 22-1 0 0,-115-13-42 0 0,0-5-1 0 0,118-1 1 0 0,-168-6 0 0 0,4-1 0 0 0,173 8 0 0 0,-145-4 1 0 0,-13-1 3 0 0,62 12 0 0 0,29 10 8 0 0,68 15 12 0 0,-24-3 46 0 0,-63-14 56 0 0,-83-18-68 0 0,0-2 1 0 0,0-1-1 0 0,0-2 0 0 0,49-5 0 0 0,31-1 65 0 0,-71 6-91 0 0,142-5 133 0 0,-157 3-110 0 0,0-3 1 0 0,0 0-1 0 0,0-2 1 0 0,30-12-1 0 0,17-8 30 0 0,0 4 0 0 0,94-16 0 0 0,-144 33-53 0 0,-1-2 0 0 0,51-19 0 0 0,5-3 57 0 0,-32 15-22 0 0,0 2 0 0 0,1 2 0 0 0,1 3 0 0 0,58-3 0 0 0,101 17 61 0 0,-174-2-114 0 0,0 2 1 0 0,0 1-1 0 0,60 21 0 0 0,-39-5-834 0 0,-47-19-3369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0:53.455"/>
    </inkml:context>
    <inkml:brush xml:id="br0">
      <inkml:brushProperty name="width" value="0.1" units="cm"/>
      <inkml:brushProperty name="height" value="0.1" units="cm"/>
      <inkml:brushProperty name="color" value="#AB008B"/>
    </inkml:brush>
  </inkml:definitions>
  <inkml:trace contextRef="#ctx0" brushRef="#br0">0 179 4512 0 0,'6'0'192'0'0,"231"-10"766"0"0,-114 4-727 0 0,-59 2-164 0 0,411-7-49 0 0,-249 9-11 0 0,-59 2 21 0 0,125-5 69 0 0,-87-7 26 0 0,120 5 171 0 0,-249 7-228 0 0,64-11 69 0 0,-76 4-50 0 0,-58 6-64 0 0,-1 0 0 0 0,1 0 0 0 0,0-1 0 0 0,-1 1-1 0 0,1-1 1 0 0,-1 0 0 0 0,1-1 0 0 0,-1 0 0 0 0,0 1 0 0 0,0-1 0 0 0,0-1-1 0 0,0 1 1 0 0,6-7 0 0 0,-10 9 5 0 0,-1 0-1 0 0,1 0 1 0 0,0 0-1 0 0,0 0 1 0 0,-1 0-1 0 0,1 0 1 0 0,0 0 0 0 0,-1 0-1 0 0,1 0 1 0 0,-1 0-1 0 0,0 0 1 0 0,1-1-1 0 0,-1 1 1 0 0,0 0 0 0 0,0 0-1 0 0,0 0 1 0 0,1-1-1 0 0,-1 1 1 0 0,-1 0-1 0 0,1 0 1 0 0,0 0-1 0 0,0-1 1 0 0,0 1 0 0 0,-1 0-1 0 0,1 0 1 0 0,0 0-1 0 0,-1-1 1 0 0,1 1-1 0 0,-1 0 1 0 0,1 0-1 0 0,-1 0 1 0 0,0 0 0 0 0,0 0-1 0 0,1 0 1 0 0,-1 0-1 0 0,0 0 1 0 0,0 1-1 0 0,0-1 1 0 0,0 0 0 0 0,0 0-1 0 0,0 1 1 0 0,0-1-1 0 0,0 0 1 0 0,0 1-1 0 0,0-1 1 0 0,-2 1-1 0 0,-5-4-166 0 0,0 1 0 0 0,0 0-1 0 0,0 0 1 0 0,-17-3 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0:56.636"/>
    </inkml:context>
    <inkml:brush xml:id="br0">
      <inkml:brushProperty name="width" value="0.1" units="cm"/>
      <inkml:brushProperty name="height" value="0.1" units="cm"/>
      <inkml:brushProperty name="color" value="#AB008B"/>
    </inkml:brush>
  </inkml:definitions>
  <inkml:trace contextRef="#ctx0" brushRef="#br0">0 327 4216 0 0,'0'0'588'0'0,"6"-1"-496"0"0,13-4 49 0 0,0-1 1 0 0,33-16-1 0 0,126-69 51 0 0,-160 82-191 0 0,1 1-1 0 0,0 1 1 0 0,0 1 0 0 0,36-7 0 0 0,82-4 7 0 0,-62 10-4 0 0,407-69 309 0 0,-436 68-256 0 0,69-2 0 0 0,3-1-20 0 0,-73 4-21 0 0,-12 1 25 0 0,62-2-1 0 0,-4 3 36 0 0,-61 3-25 0 0,1 0-1 0 0,-1 2 1 0 0,44 6 0 0 0,252 51 238 0 0,-290-49-256 0 0,44 15-1 0 0,-5-1 48 0 0,-9-8 73 0 0,0-4 0 0 0,73 3 0 0 0,52 7 84 0 0,-121-9-109 0 0,115 35-1 0 0,-157-39-28 0 0,-1 0-1 0 0,50 4 1 0 0,3 1 58 0 0,-30-6-51 0 0,1-1 0 0 0,-1-3 0 0 0,1-1 0 0 0,-1-4-1 0 0,86-13 1 0 0,-2 0-30 0 0,-89 10-69 0 0,1 2 0 0 0,56 1 0 0 0,-5 1-1 0 0,59 4 6 0 0,-47-2 98 0 0,71-4 482 0 0,157-27-242 0 0,-68-16 79 0 0,-180 31-337 0 0,33-5 20 0 0,-40 14-417 0 0,-1-3 0 0 0,158-43 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0:58.010"/>
    </inkml:context>
    <inkml:brush xml:id="br0">
      <inkml:brushProperty name="width" value="0.1" units="cm"/>
      <inkml:brushProperty name="height" value="0.1" units="cm"/>
      <inkml:brushProperty name="color" value="#AB008B"/>
    </inkml:brush>
  </inkml:definitions>
  <inkml:trace contextRef="#ctx0" brushRef="#br0">1 124 3208 0 0,'0'0'73'0'0,"6"-4"-35"0"0,16-6 130 0 0,40-12 1 0 0,-12 1 118 0 0,-40 16-273 0 0,1 0 0 0 0,0 1 1 0 0,18-5-1 0 0,23 0 0 0 0,1 2 0 0 0,0 2 0 0 0,0 3 0 0 0,57 4 1 0 0,-62-2-12 0 0,-30 0-1 0 0,1 0-1 0 0,-1 1 0 0 0,20 4 1 0 0,-26-3-2 0 0,338 54 72 0 0,44-19 53 0 0,-308-32-42 0 0,17 0 24 0 0,110 21 1 0 0,-141-16-54 0 0,-46-7-21 0 0,-1 0 0 0 0,0 2 0 0 0,37 12 0 0 0,-17-2 40 0 0,1-3 0 0 0,0-1 0 0 0,1-2 0 0 0,0-3 0 0 0,0-1 0 0 0,73-3 0 0 0,-57-3 85 0 0,-1-4-1 0 0,91-17 1 0 0,-89 8 76 0 0,99-7 0 0 0,-21 21 12 0 0,-87 2-138 0 0,92-9-1 0 0,-87 2-13 0 0,-45 4-54 0 0,1 0 0 0 0,-1-1 1 0 0,0 0-1 0 0,0-1 0 0 0,16-6 0 0 0,-8 2 11 0 0,44-7 0 0 0,-19 4-17 0 0,31-1 27 0 0,-24 4-15 0 0,171-24 159 0 0,-203 29-155 0 0,-17 1-34 0 0,-1 1 0 0 0,1-1 0 0 0,-1 0 0 0 0,1 0-1 0 0,-1 0 1 0 0,11-5 0 0 0,41-16 724 0 0,-55 21-738 0 0,1-1-1 0 0,-1 1 0 0 0,0-1 0 0 0,0 0 0 0 0,0 0 0 0 0,-1 0 0 0 0,1 0 1 0 0,0 0-1 0 0,-1 0 0 0 0,1-1 0 0 0,-1 1 0 0 0,0 0 0 0 0,0-1 1 0 0,0 1-1 0 0,0-1 0 0 0,0 1 0 0 0,0-1 0 0 0,-1 1 0 0 0,1-1 0 0 0,-1 0 1 0 0,0-3-1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1:00.953"/>
    </inkml:context>
    <inkml:brush xml:id="br0">
      <inkml:brushProperty name="width" value="0.1" units="cm"/>
      <inkml:brushProperty name="height" value="0.1" units="cm"/>
      <inkml:brushProperty name="color" value="#AB008B"/>
    </inkml:brush>
  </inkml:definitions>
  <inkml:trace contextRef="#ctx0" brushRef="#br0">0 245 3616 0 0,'31'0'96'0'0,"52"-1"835"0"0,-56 0-535 0 0,1-1 1 0 0,40-9-1 0 0,-20-1-452 0 0,73-27 1 0 0,-89 28-30 0 0,1 1 0 0 0,67-12-1 0 0,70 2-171 0 0,-96 13 192 0 0,161-5-117 0 0,-123 8 148 0 0,74 6-9 0 0,-12 1 23 0 0,573-66-4 0 0,-556 29-581 0 0,-183 33-2422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0:59.100"/>
    </inkml:context>
    <inkml:brush xml:id="br0">
      <inkml:brushProperty name="width" value="0.1" units="cm"/>
      <inkml:brushProperty name="height" value="0.1" units="cm"/>
      <inkml:brushProperty name="color" value="#AB008B"/>
    </inkml:brush>
  </inkml:definitions>
  <inkml:trace contextRef="#ctx0" brushRef="#br0">0 231 3912 0 0,'111'-32'515'0'0,"-76"20"-378"0"0,62-13 0 0 0,-22 7-84 0 0,-47 11-30 0 0,45-7 0 0 0,82-15-24 0 0,-14 9-3 0 0,85-7 1 0 0,-196 24 13 0 0,49-12 0 0 0,4-1 9 0 0,35 6 19 0 0,154 7 1 0 0,-148 4 14 0 0,35 8 11 0 0,-53-2 5 0 0,-65-6-15 0 0,56 10 1 0 0,105 23 127 0 0,-156-29-148 0 0,-30-4-19 0 0,0 1 0 0 0,29 8 0 0 0,-38-9 15 0 0,-1 0 0 0 0,1 0 0 0 0,-1 0 0 0 0,1-1 1 0 0,0 0-1 0 0,-1-1 0 0 0,1 1 0 0 0,9-3 0 0 0,51-16 185 0 0,-5-10-539 0 0,-57 27-5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1:00.076"/>
    </inkml:context>
    <inkml:brush xml:id="br0">
      <inkml:brushProperty name="width" value="0.1" units="cm"/>
      <inkml:brushProperty name="height" value="0.1" units="cm"/>
      <inkml:brushProperty name="color" value="#AB008B"/>
    </inkml:brush>
  </inkml:definitions>
  <inkml:trace contextRef="#ctx0" brushRef="#br0">1 157 4120 0 0,'5'-1'313'0'0,"8"-3"37"0"0,-1 0 0 0 0,0 0-1 0 0,18-10 1 0 0,-22 10-258 0 0,1 1 0 0 0,-1-1 1 0 0,1 1-1 0 0,13-2 0 0 0,12-5-67 0 0,31-7-44 0 0,1 2 0 0 0,74-7-1 0 0,-15 4-151 0 0,-65 10 32 0 0,14-3 21 0 0,-53 8 102 0 0,0 0 0 0 0,35 2-1 0 0,-8-1 3 0 0,197 3-38 0 0,-106 2 39 0 0,23 6 13 0 0,-53 0 0 0 0,384-1 48 0 0,-434-11-40 0 0,-38 2-3 0 0,-1 0 1 0 0,32 3-1 0 0,-24 0 11 0 0,48-4 0 0 0,16 2 22 0 0,-18 5 32 0 0,131-7-1 0 0,-185 1-156 0 0,-1-1-1 0 0,1-1 0 0 0,-1-1 1 0 0,0 0-1 0 0,32-13 1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1:01.677"/>
    </inkml:context>
    <inkml:brush xml:id="br0">
      <inkml:brushProperty name="width" value="0.1" units="cm"/>
      <inkml:brushProperty name="height" value="0.1" units="cm"/>
      <inkml:brushProperty name="color" value="#AB008B"/>
    </inkml:brush>
  </inkml:definitions>
  <inkml:trace contextRef="#ctx0" brushRef="#br0">0 95 4616 0 0,'0'1'11'0'0,"0"-1"0"0"0,1 1 0 0 0,-1 0 0 0 0,0 0 1 0 0,0-1-1 0 0,0 1 0 0 0,1 0 0 0 0,-1-1 0 0 0,0 1 0 0 0,1-1 0 0 0,-1 1 0 0 0,1 0 1 0 0,-1-1-1 0 0,1 1 0 0 0,-1-1 0 0 0,1 1 0 0 0,-1-1 0 0 0,1 1 0 0 0,-1-1 0 0 0,1 0 1 0 0,0 1-1 0 0,-1-1 0 0 0,1 1 0 0 0,0-1 0 0 0,-1 0 0 0 0,1 0 0 0 0,0 0 0 0 0,-1 1 1 0 0,1-1-1 0 0,0 0 0 0 0,-1 0 0 0 0,1 0 0 0 0,0 0 0 0 0,0 0 0 0 0,-1 0 0 0 0,1 0 1 0 0,0 0-1 0 0,1-1 0 0 0,36-5 653 0 0,-25 3-546 0 0,227-30-12 0 0,-106 7-57 0 0,-77 15-27 0 0,80-19 71 0 0,-124 32-830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1:10.320"/>
    </inkml:context>
    <inkml:brush xml:id="br0">
      <inkml:brushProperty name="width" value="0.1" units="cm"/>
      <inkml:brushProperty name="height" value="0.1" units="cm"/>
      <inkml:brushProperty name="color" value="#AB008B"/>
    </inkml:brush>
  </inkml:definitions>
  <inkml:trace contextRef="#ctx0" brushRef="#br0">1 141 9240 0 0,'7'0'216'0'0,"5"-1"-161"0"0,35-4 629 0 0,-1 2 1 0 0,1 2-1 0 0,89 11 1 0 0,-58 2-433 0 0,0-3 0 0 0,87-2 0 0 0,-35-10-249 0 0,65 2 5 0 0,2 0 31 0 0,29 2 40 0 0,-41 7-39 0 0,44 3-22 0 0,260-10-5 0 0,-403-3-1 0 0,294-43 200 0 0,-275 29-188 0 0,215-31 73 0 0,-243 38-33 0 0,105 1-1 0 0,-117 6-32 0 0,-38 2-22 0 0,53-3 43 0 0,105 11 1 0 0,-156-5 4 0 0,37-3-1 0 0,-39 0-27 0 0,35 3 0 0 0,72 4 19 0 0,-22-3-25 0 0,-30 3 4 0 0,128-5 0 0 0,-182-2 62 0 0,54 6 0 0 0,-52-3-40 0 0,41 0 0 0 0,-63-3-49 0 0,346-19 444 0 0,3 14-22 0 0,-84 28 126 0 0,-137-9-282 0 0,-97-10-135 0 0,20 2 162 0 0,97-3 0 0 0,327-35 750 0 0,-377 30-689 0 0,134 15 0 0 0,-207-10-218 0 0,185 7 419 0 0,-157-14-445 0 0,-37 2 16 0 0,41 1-1 0 0,-30 2-23 0 0,0-2-1 0 0,41-6 1 0 0,-41 3-7 0 0,1 1 0 0 0,49 3 1 0 0,318 26 312 0 0,-373-26-386 0 0,47-7 0 0 0,-12 1-4 0 0,74-5 426 0 0,139-31-1 0 0,-175 32-184 0 0,-33 5-141 0 0,-4 1-12 0 0,95 5 1 0 0,-52 2-38 0 0,-38-3 164 0 0,406-11 724 0 0,-305 2-808 0 0,94-8 709 0 0,-240 15-771 0 0,1 1 0 0 0,0 1 0 0 0,-1 1-1 0 0,1 1 1 0 0,31 7 0 0 0,-41-6 4 0 0,-11-2-38 0 0,0 0-1 0 0,0 0 1 0 0,0 0 0 0 0,-1 1 0 0 0,8 3 0 0 0,-13-5-40 0 0,1 0-1 0 0,-1 1 0 0 0,0-1 1 0 0,1 0-1 0 0,-1 0 1 0 0,1 1-1 0 0,-1-1 0 0 0,1 0 1 0 0,-1 0-1 0 0,1 0 1 0 0,-1 0-1 0 0,1 0 0 0 0,-1 1 1 0 0,1-1-1 0 0,-1 0 1 0 0,1 0-1 0 0,-1 0 0 0 0,1-1 1 0 0,-1 1-1 0 0,1 0 1 0 0,-1 0-1 0 0,1 0 0 0 0,-1 0 1 0 0,1-1-1 0 0,-1 1-96 0 0,0 0 1 0 0,0 0-1 0 0,0 0 0 0 0,0-1 0 0 0,0 1 0 0 0,0 0 1 0 0,0 0-1 0 0,0-1 0 0 0,0 1 0 0 0,0 0 0 0 0,0 0 0 0 0,0 0 1 0 0,0-1-1 0 0,0 1 0 0 0,-6-2-2095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1:11.889"/>
    </inkml:context>
    <inkml:brush xml:id="br0">
      <inkml:brushProperty name="width" value="0.1" units="cm"/>
      <inkml:brushProperty name="height" value="0.1" units="cm"/>
      <inkml:brushProperty name="color" value="#AB008B"/>
    </inkml:brush>
  </inkml:definitions>
  <inkml:trace contextRef="#ctx0" brushRef="#br0">376 1904 4616 0 0,'-135'-97'584'0'0,"114"80"-459"0"0,2-1-1 0 0,-1 0 1 0 0,2-2 0 0 0,-19-26 0 0 0,11 11-11 0 0,15 22-95 0 0,1-1 1 0 0,0 0-1 0 0,1 0 0 0 0,1-1 1 0 0,0 0-1 0 0,-11-31 0 0 0,11 12-17 0 0,2 1 0 0 0,1-1 0 0 0,1-1 0 0 0,2 1 0 0 0,3-46 0 0 0,2 35 2 0 0,3 1 0 0 0,1 0 0 0 0,20-69 0 0 0,-10 66 7 0 0,1 2-1 0 0,2 0 1 0 0,3 1 0 0 0,1 1-1 0 0,2 1 1 0 0,2 1 0 0 0,1 1-1 0 0,3 2 1 0 0,0 1 0 0 0,58-48-1 0 0,-59 60 4 0 0,1 1 0 0 0,1 1 0 0 0,2 2-1 0 0,59-27 1 0 0,158-49 79 0 0,-202 79-63 0 0,19-4 49 0 0,0 3-1 0 0,97-13 0 0 0,146 0 71 0 0,-28 28 81 0 0,-213 5-193 0 0,358 16 46 0 0,-159-3-3 0 0,330 15 16 0 0,-136-1-3 0 0,153 4 167 0 0,-378-39 19 0 0,-119 1-141 0 0,482-49 525 0 0,-536 47-667 0 0,382-45 543 0 0,-4 16 449 0 0,-196 18-391 0 0,75-8-131 0 0,-139 10-12 0 0,-38-1-192 0 0,25-1-112 0 0,-27 11-24 0 0,0 7 0 0 0,210 25 1 0 0,157 33 147 0 0,-425-48-160 0 0,114 5 28 0 0,2 3-121 0 0,-21-2 21 0 0,88 5 15 0 0,-63-2 79 0 0,-116-13 27 0 0,162 31 0 0 0,-174-20-134 0 0,37 10 94 0 0,-57-11-47 0 0,-25-7-51 0 0,0 2 0 0 0,37 16 1 0 0,141 77 39 0 0,-173-81-53 0 0,-1 2-1 0 0,0 2 1 0 0,41 38 0 0 0,10 22 604 0 0,-3 4 0 0 0,93 129 1 0 0,-158-191-469 0 0,-2 1 0 0 0,0 1-1 0 0,-2 1 1 0 0,-1 0 0 0 0,10 34 0 0 0,-16-40-126 0 0,-2 2-1 0 0,-1-1 0 0 0,0 1 1 0 0,-2 0-1 0 0,-2 0 1 0 0,0 51-1 0 0,-5-59-40 0 0,-1-1-1 0 0,0 1 1 0 0,-1-1 0 0 0,-1 0-1 0 0,-16 33 1 0 0,-25 36-218 0 0,-3 2 132 0 0,7-15 51 0 0,6-10 167 0 0,-3-1 0 0 0,-58 69 0 0 0,90-122-57 0 0,-10 11 33 0 0,-1-2-1 0 0,0 0 1 0 0,-23 17 0 0 0,-7 6-47 0 0,-35 28 23 0 0,48-41-12 0 0,-44 44 1 0 0,-104 104-33 0 0,95-94-7 0 0,72-67-18 0 0,-1 0 1 0 0,-1-2 0 0 0,0 0-1 0 0,-1-1 1 0 0,0-1-1 0 0,-1-1 1 0 0,0 0 0 0 0,-43 13-1 0 0,51-21-730 0 0,0-1 1 0 0,-18 2-1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2:12.220"/>
    </inkml:context>
    <inkml:brush xml:id="br0">
      <inkml:brushProperty name="width" value="0.1" units="cm"/>
      <inkml:brushProperty name="height" value="0.1" units="cm"/>
      <inkml:brushProperty name="color" value="#AB008B"/>
    </inkml:brush>
  </inkml:definitions>
  <inkml:trace contextRef="#ctx0" brushRef="#br0">0 37 4008 0 0,'0'0'655'0'0,"4"5"-590"0"0,4 7-28 0 0,0 0 0 0 0,0-1 1 0 0,1 0-1 0 0,15 15 1 0 0,0 0-21 0 0,-21-21-14 0 0,1 0 0 0 0,0-1 1 0 0,1 1-1 0 0,-1-1 0 0 0,8 6 1 0 0,-6-6-2 0 0,0 1 0 0 0,-1 0 0 0 0,1 1 0 0 0,-1-1 0 0 0,6 10 0 0 0,19 18 10 0 0,-18-18 9 0 0,-12-13-20 0 0,1-1 0 0 0,0 1 1 0 0,-1-1-1 0 0,1 0 1 0 0,0 0-1 0 0,0 1 0 0 0,0-1 1 0 0,0 0-1 0 0,0 0 0 0 0,1 0 1 0 0,-1 0-1 0 0,0 0 0 0 0,3 1 1 0 0,3 2 27 0 0,0-1 0 0 0,1 1 0 0 0,-1-1 1 0 0,1-1-1 0 0,0 0 0 0 0,0 0 0 0 0,0 0 1 0 0,0-1-1 0 0,1 0 0 0 0,10 0 0 0 0,114-7 440 0 0,-113 3-438 0 0,1 0 0 0 0,0-2 1 0 0,-1 0-1 0 0,29-12 0 0 0,-9 1 67 0 0,-7 3 17 0 0,33-18-1 0 0,-19 10-32 0 0,-36 18-33 0 0,-1-2 0 0 0,1 1 1 0 0,16-12-1 0 0,69-33 497 0 0,-85 43-513 0 0,1 0 0 0 0,1 1-1 0 0,-1 0 1 0 0,1 1-1 0 0,-1 1 1 0 0,1 0-1 0 0,21-2 1 0 0,0-1 22 0 0,29-9 39 0 0,-31 7-57 0 0,49-6 0 0 0,-26 7-18 0 0,-32 4-10 0 0,34-2-1 0 0,-8 2 13 0 0,-37 1-13 0 0,-1 1 1 0 0,1 0-1 0 0,21 3 0 0 0,-24-2 11 0 0,-1 1 1 0 0,1-1-1 0 0,-1-1 0 0 0,13-2 1 0 0,21-1 179 0 0,106 12 251 0 0,-90-7-273 0 0,-39-1-83 0 0,37 3 1 0 0,36 4-78 0 0,-8-1 6 0 0,32 3 9 0 0,-48-5-22 0 0,-24 1 12 0 0,29 1-6 0 0,76-7 9 0 0,160 2-106 0 0,-282 1 62 0 0,-14-1 1 0 0,0-1 0 0 0,19-1 1 0 0,29-3-29 0 0,83 4-1 0 0,-56 2 45 0 0,120 8 506 0 0,-151-9-276 0 0,-24 1-186 0 0,58-6 0 0 0,-59 2-171 0 0,37 0 0 0 0,-61 2 115 0 0,34-2-17 0 0,-28 1 84 0 0,0 0-1 0 0,20 2 1 0 0,-5 0 86 0 0,0 0 0 0 0,35-5 1 0 0,-34 1 32 0 0,49 3 0 0 0,33 1 178 0 0,-53-2-240 0 0,255 11 292 0 0,-199-5-466 0 0,18 1-138 0 0,-93-5 148 0 0,0-1-1 0 0,74-11 1 0 0,-33 3 97 0 0,-16 1 257 0 0,59-3 271 0 0,-73 9-379 0 0,33 0-52 0 0,320-1 345 0 0,-250 5-437 0 0,-76-2-54 0 0,138 21-1 0 0,-198-19-4 0 0,201 39-105 0 0,-187-35-41 0 0,37 5 0 0 0,5 0-42 0 0,-29-5-7 0 0,76 3 1 0 0,-53-5 143 0 0,20 5 84 0 0,109 26 0 0 0,80 36 62 0 0,-200-51-66 0 0,32 14 157 0 0,52 12-10 0 0,277 29-147 0 0,-397-72-30 0 0,1-2 1 0 0,0-2 0 0 0,48-5-1 0 0,-62 3 0 0 0,125-5-401 0 0,-93 5 220 0 0,108-18 0 0 0,-7-1-6 0 0,-16 3 151 0 0,-92 13 98 0 0,-20 2 65 0 0,54 1 1 0 0,-38 3 103 0 0,0-3 0 0 0,0-1 0 0 0,0-2 1 0 0,66-17-1 0 0,187-67 501 0 0,-199 56-768 0 0,25 2-1161 0 0,-123 30 826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9:29.837"/>
    </inkml:context>
    <inkml:brush xml:id="br0">
      <inkml:brushProperty name="width" value="0.1" units="cm"/>
      <inkml:brushProperty name="height" value="0.1" units="cm"/>
      <inkml:brushProperty name="color" value="#AB008B"/>
    </inkml:brush>
  </inkml:definitions>
  <inkml:trace contextRef="#ctx0" brushRef="#br0">0 158 6016 0 0,'0'0'1942'0'0,"5"-1"-1860"0"0,100-44 47 0 0,-16 5-58 0 0,-62 29-72 0 0,7-4-1 0 0,1 3 0 0 0,44-11 0 0 0,-56 19-342 0 0,0 1 0 0 0,39 0 0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2:17.059"/>
    </inkml:context>
    <inkml:brush xml:id="br0">
      <inkml:brushProperty name="width" value="0.1" units="cm"/>
      <inkml:brushProperty name="height" value="0.1" units="cm"/>
      <inkml:brushProperty name="color" value="#AB008B"/>
    </inkml:brush>
  </inkml:definitions>
  <inkml:trace contextRef="#ctx0" brushRef="#br0">0 215 3408 0 0,'73'-7'78'0'0,"143"-19"421"0"0,-136 15-422 0 0,1 3 0 0 0,112 4 0 0 0,165 26-66 0 0,15 0 2 0 0,-213-24-10 0 0,34 2 2 0 0,-28-10 9 0 0,-57 1-12 0 0,21-3-2 0 0,18-1 0 0 0,11 6 6 0 0,154 0 109 0 0,-69 10 12 0 0,-35-11-64 0 0,-45-1-19 0 0,133-9 48 0 0,-95 3-22 0 0,-66-2-23 0 0,-87 9-28 0 0,54-2-1 0 0,302 13 102 0 0,90-3-54 0 0,-393-3-40 0 0,84-7 24 0 0,228-26 20 0 0,-385 34-59 0 0,192-7 45 0 0,-115 6-40 0 0,497 23-629 0 0,-584-19-2726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2:17.818"/>
    </inkml:context>
    <inkml:brush xml:id="br0">
      <inkml:brushProperty name="width" value="0.1" units="cm"/>
      <inkml:brushProperty name="height" value="0.1" units="cm"/>
      <inkml:brushProperty name="color" value="#AB008B"/>
    </inkml:brush>
  </inkml:definitions>
  <inkml:trace contextRef="#ctx0" brushRef="#br0">0 52 4816 0 0,'101'14'124'0'0,"-58"-7"22"0"0,45 2 0 0 0,95 4 337 0 0,-42-2-181 0 0,502-12 167 0 0,-362-7-443 0 0,32-11 9 0 0,-170 8-14 0 0,-25 3-10 0 0,255-15 11 0 0,139-5 9 0 0,-412 24-26 0 0,182 1 4 0 0,-46 10-834 0 0,-213-7-3340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2:18.693"/>
    </inkml:context>
    <inkml:brush xml:id="br0">
      <inkml:brushProperty name="width" value="0.1" units="cm"/>
      <inkml:brushProperty name="height" value="0.1" units="cm"/>
      <inkml:brushProperty name="color" value="#AB008B"/>
    </inkml:brush>
  </inkml:definitions>
  <inkml:trace contextRef="#ctx0" brushRef="#br0">1 0 3616 0 0,'30'8'122'0'0,"0"0"0"0"0,38 18 1 0 0,-50-20-88 0 0,1 0 0 0 0,0-1 0 0 0,0-1 0 0 0,1-1 1 0 0,-1-1-1 0 0,31 0 0 0 0,8 2-13 0 0,87 11-15 0 0,184 44 0 0 0,-219-36-20 0 0,123 10-1 0 0,115-10 1 0 0,-93-12 5 0 0,-79 0 6 0 0,-28-1-5 0 0,205 21 17 0 0,-261-20 4 0 0,20 8-521 0 0,-101-17-2162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2:19.178"/>
    </inkml:context>
    <inkml:brush xml:id="br0">
      <inkml:brushProperty name="width" value="0.1" units="cm"/>
      <inkml:brushProperty name="height" value="0.1" units="cm"/>
      <inkml:brushProperty name="color" value="#AB008B"/>
    </inkml:brush>
  </inkml:definitions>
  <inkml:trace contextRef="#ctx0" brushRef="#br0">0 121 2904 0 0,'45'-20'87'0'0,"0"2"1"0"0,1 2 0 0 0,1 2-1 0 0,0 2 1 0 0,94-10-1 0 0,246 4 468 0 0,-377 18-554 0 0,473 11 63 0 0,10 0-80 0 0,-36-9-8 0 0,-2-1 3 0 0,59 28-63 0 0,-393-18 75 0 0,152 26-505 0 0,-258-34-1907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2:19.511"/>
    </inkml:context>
    <inkml:brush xml:id="br0">
      <inkml:brushProperty name="width" value="0.1" units="cm"/>
      <inkml:brushProperty name="height" value="0.1" units="cm"/>
      <inkml:brushProperty name="color" value="#AB008B"/>
    </inkml:brush>
  </inkml:definitions>
  <inkml:trace contextRef="#ctx0" brushRef="#br0">0 178 5224 0 0,'0'0'0'0'0,"37"-35"0"0"0,0 12 0 0 0,17-3-40 0 0,10 0 8 0 0,18 2-8 0 0,5 6 8 0 0,4 1 8 0 0,13 9 8 0 0,29 8 0 0 0,21 8 0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2:25.233"/>
    </inkml:context>
    <inkml:brush xml:id="br0">
      <inkml:brushProperty name="width" value="0.1" units="cm"/>
      <inkml:brushProperty name="height" value="0.1" units="cm"/>
      <inkml:brushProperty name="color" value="#AB008B"/>
    </inkml:brush>
  </inkml:definitions>
  <inkml:trace contextRef="#ctx0" brushRef="#br0">0 1 3312 0 0,'5'1'7'0'0,"107"12"217"0"0,-98-12-216 0 0,-1 1 1 0 0,26 7-1 0 0,4 2-8 0 0,47 3-3 0 0,1-3 1 0 0,143-3-1 0 0,-13-23 24 0 0,-140 7-9 0 0,102 3 43 0 0,-5 7 2 0 0,-64 1-33 0 0,44-8 17 0 0,-75 1 39 0 0,89 6-1 0 0,-80 7 25 0 0,131 30 0 0 0,-157-27-6 0 0,1-4-1 0 0,134 0 1 0 0,-101-6-7 0 0,72-4 106 0 0,-96 0-22 0 0,89 7 1 0 0,-43 9-74 0 0,99 9 64 0 0,-148-17-105 0 0,47 1 65 0 0,28-12 79 0 0,179 2 74 0 0,-278 10-968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2:25.620"/>
    </inkml:context>
    <inkml:brush xml:id="br0">
      <inkml:brushProperty name="width" value="0.1" units="cm"/>
      <inkml:brushProperty name="height" value="0.1" units="cm"/>
      <inkml:brushProperty name="color" value="#AB008B"/>
    </inkml:brush>
  </inkml:definitions>
  <inkml:trace contextRef="#ctx0" brushRef="#br0">0 341 3000 0 0,'12'-10'0'0'0,"17"-19"0"0"0,13-14 0 0 0,8-9 440 0 0,9-7 0 0 0,13-11 0 0 0,2-7 0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2:25.992"/>
    </inkml:context>
    <inkml:brush xml:id="br0">
      <inkml:brushProperty name="width" value="0.1" units="cm"/>
      <inkml:brushProperty name="height" value="0.1" units="cm"/>
      <inkml:brushProperty name="color" value="#AB008B"/>
    </inkml:brush>
  </inkml:definitions>
  <inkml:trace contextRef="#ctx0" brushRef="#br0">252 0 3912 0 0,'4'11'52'0'0,"0"0"1"0"0,0 0-1 0 0,-2 0 0 0 0,1 0 1 0 0,-1 0-1 0 0,0 13 1 0 0,-4-18-7 0 0,0 0 1 0 0,-1 0 0 0 0,1 0-1 0 0,-1 0 1 0 0,0-1 0 0 0,-1 1-1 0 0,1-1 1 0 0,-1 0 0 0 0,0 0-1 0 0,-7 6 1 0 0,-29 28 43 0 0,25-26-61 0 0,1 0 0 0 0,1 2 0 0 0,-21 26 1 0 0,15-11-10 0 0,2-6-13 0 0,2 2 0 0 0,0-1 1 0 0,-16 43-1 0 0,15-23-632 0 0,13-36-2534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2:26.390"/>
    </inkml:context>
    <inkml:brush xml:id="br0">
      <inkml:brushProperty name="width" value="0.1" units="cm"/>
      <inkml:brushProperty name="height" value="0.1" units="cm"/>
      <inkml:brushProperty name="color" value="#AB008B"/>
    </inkml:brush>
  </inkml:definitions>
  <inkml:trace contextRef="#ctx0" brushRef="#br0">0 0 6824 0 0,'0'0'0'0'0,"0"5"0"0"0,0-1-8 0 0,0-3 0 0 0,4-1 0 0 0,6 0 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2:27.241"/>
    </inkml:context>
    <inkml:brush xml:id="br0">
      <inkml:brushProperty name="width" value="0.1" units="cm"/>
      <inkml:brushProperty name="height" value="0.1" units="cm"/>
      <inkml:brushProperty name="color" value="#AB008B"/>
    </inkml:brush>
  </inkml:definitions>
  <inkml:trace contextRef="#ctx0" brushRef="#br0">60 1369 3808 0 0,'-2'-8'98'0'0,"0"1"1"0"0,0-1-1 0 0,1 0 1 0 0,0 0-1 0 0,0 0 1 0 0,1-11-1 0 0,-13-35 733 0 0,0 43-823 0 0,13 11-8 0 0,-2-3-8 0 0,-1 0 0 0 0,1 0 0 0 0,0 0 0 0 0,0-1 0 0 0,0 1 0 0 0,1 0 0 0 0,-1-1 0 0 0,1 0 0 0 0,0 1 0 0 0,0-1 0 0 0,0 0 0 0 0,-1-6 0 0 0,0-52-40 0 0,2 44 41 0 0,3-24-23 0 0,1-1 0 0 0,2 1-1 0 0,16-54 1 0 0,-15 58 28 0 0,-5 26 1 0 0,0 0-1 0 0,6-21 0 0 0,21-43 2 0 0,39-75-1 0 0,-51 118 4 0 0,-11 18 2 0 0,1 1 0 0 0,1 0 1 0 0,0 1-1 0 0,1 0 0 0 0,0 0 1 0 0,12-12-1 0 0,3 3 27 0 0,2 0 0 0 0,0 2 0 0 0,2 2 0 0 0,58-32 0 0 0,127-41 100 0 0,-202 87-128 0 0,31-12 6 0 0,45-18 115 0 0,100-25 1 0 0,-168 54-116 0 0,230-49 139 0 0,-187 43-96 0 0,1 4-1 0 0,67 0 0 0 0,-45 6-31 0 0,108 4 14 0 0,122 31 36 0 0,-202-22-28 0 0,-27-5-13 0 0,30 7 14 0 0,254 42 128 0 0,-75-9-24 0 0,-7-3-13 0 0,24 13-50 0 0,-53-11 12 0 0,-171-23 0 0 0,-1 3 0 0 0,143 65 0 0 0,-186-71-80 0 0,0 1 1 0 0,45 30-1 0 0,-73-38 4 0 0,0 1-1 0 0,-1 0 1 0 0,0 1-1 0 0,-2 0 1 0 0,1 1 0 0 0,12 22-1 0 0,-23-34-3 0 0,-1 0 0 0 0,0 0 1 0 0,1 0-1 0 0,-1 1 0 0 0,0-1 0 0 0,-1 1 0 0 0,1 0 0 0 0,-1-1 0 0 0,0 1 1 0 0,0 0-1 0 0,-1 0 0 0 0,1-1 0 0 0,-1 1 0 0 0,0 0 0 0 0,-1 0 0 0 0,1 0 1 0 0,-1 0-1 0 0,-1 5 0 0 0,0-3 6 0 0,-1 0 0 0 0,0 0-1 0 0,0 0 1 0 0,0-1 0 0 0,-1 0 0 0 0,0 1 0 0 0,0-1 0 0 0,-1-1 0 0 0,1 1-1 0 0,-1-1 1 0 0,-9 8 0 0 0,-75 61 88 0 0,-27 22-54 0 0,94-75-55 0 0,0 1 0 0 0,-33 45 1 0 0,-49 87 3 0 0,42-58 55 0 0,-77 88 0 0 0,39-86-30 0 0,10-11 123 0 0,-57 92 341 0 0,140-170-651 0 0,-1 1 1 0 0,0-1 0 0 0,0 0-1 0 0,-1 0 1 0 0,-17 12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9:30.187"/>
    </inkml:context>
    <inkml:brush xml:id="br0">
      <inkml:brushProperty name="width" value="0.1" units="cm"/>
      <inkml:brushProperty name="height" value="0.1" units="cm"/>
      <inkml:brushProperty name="color" value="#AB008B"/>
    </inkml:brush>
  </inkml:definitions>
  <inkml:trace contextRef="#ctx0" brushRef="#br0">361 1 6632 0 0,'-3'76'754'0'0,"-6"38"-59"0"0,0-20-414 0 0,5-59-233 0 0,-1 0 0 0 0,-2-1 0 0 0,-16 48-1 0 0,-7 38-50 0 0,0 12-3 0 0,9-47 4 0 0,-82 272-11 0 0,57-211-26 0 0,28-89 9 0 0,5-19-4 0 0,-12 59 0 0 0,10-10-1057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2:27.616"/>
    </inkml:context>
    <inkml:brush xml:id="br0">
      <inkml:brushProperty name="width" value="0.1" units="cm"/>
      <inkml:brushProperty name="height" value="0.1" units="cm"/>
      <inkml:brushProperty name="color" value="#AB008B"/>
    </inkml:brush>
  </inkml:definitions>
  <inkml:trace contextRef="#ctx0" brushRef="#br0">10 0 8744 0 0,'0'0'0'0'0,"-10"0"0"0"0,10 9 184 0 0,4 6 8 0 0,1 3-8 0 0,-4 4 16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5:56:05.755"/>
    </inkml:context>
    <inkml:brush xml:id="br0">
      <inkml:brushProperty name="width" value="0.1" units="cm"/>
      <inkml:brushProperty name="height" value="0.1" units="cm"/>
      <inkml:brushProperty name="color" value="#AB008B"/>
    </inkml:brush>
  </inkml:definitions>
  <inkml:trace contextRef="#ctx0" brushRef="#br0">1 496 6328 0 0,'0'0'1545'0'0,"1"-4"-1024"0"0,1-1-347 0 0,0 1 0 0 0,1 0 0 0 0,-1-1 0 0 0,1 1 0 0 0,-1 0 0 0 0,1 0 0 0 0,1 0 0 0 0,-1 1 0 0 0,0-1 0 0 0,1 1 0 0 0,6-5 0 0 0,120-77 567 0 0,-74 51-291 0 0,-36 21-221 0 0,0 0-97 0 0,32-15-1 0 0,-44 24-96 0 0,0 1 0 0 0,0 0 1 0 0,0 1-1 0 0,1 0 1 0 0,-1 0-1 0 0,1 1 0 0 0,15-1 1 0 0,-14 2 20 0 0,-1 0 0 0 0,1 1 0 0 0,0 0 0 0 0,-1 0 0 0 0,1 1 1 0 0,-1 0-1 0 0,11 4 0 0 0,-3 1 37 0 0,1-2-1 0 0,0 0 1 0 0,0-1 0 0 0,23 2-1 0 0,33 7 13 0 0,-59-10-68 0 0,0 0 1 0 0,26 0-1 0 0,12 1 18 0 0,-42-3-32 0 0,1-1 0 0 0,0 0 1 0 0,-1 0-1 0 0,17-3 0 0 0,25-2 134 0 0,-40 5-126 0 0,0-1 0 0 0,0 0 0 0 0,0-1 0 0 0,0 0 0 0 0,0-1 0 0 0,12-5 0 0 0,3 0 98 0 0,0 2 1 0 0,44-6-1 0 0,-32 7 58 0 0,31-8 310 0 0,80-9 389 0 0,-45 4 80 0 0,-46 8-706 0 0,-43 6-228 0 0,0 1-1 0 0,30-1 1 0 0,-4 1 15 0 0,0-1-1 0 0,66-15 1 0 0,-53 8-22 0 0,-12 0-37 0 0,48-17-1 0 0,38-9 377 0 0,-75 26-53 0 0,73-13 459 0 0,-91 20-531 0 0,241-19 1225 0 0,-91 13-824 0 0,-23 14-507 0 0,-143-4-50 0 0,0 2 1 0 0,0 0-1 0 0,-1 1 0 0 0,1 1 0 0 0,-1 1 1 0 0,1 1-1 0 0,-1 0 0 0 0,-1 2 0 0 0,1 0 1 0 0,26 17-1 0 0,-1-2 214 0 0,1-1 0 0 0,96 30 0 0 0,-98-38-39 0 0,92 29 262 0 0,65 9 414 0 0,-159-43-816 0 0,1-2 1 0 0,77 2 0 0 0,-107-9-110 0 0,102-5 100 0 0,-50-1 1 0 0,-37 4 8 0 0,0-1 1 0 0,44-11 0 0 0,87-15 46 0 0,-86 14-10 0 0,1 2 1 0 0,99-3 0 0 0,-102 6-134 0 0,-49 6-11 0 0,33-3 1 0 0,-35 7-7 0 0,11-1 0 0 0,36-6 1 0 0,-3-1 7 0 0,19-3 110 0 0,428-53 155 0 0,-492 63-269 0 0,435-16 32 0 0,-249 10 24 0 0,-167 7-1 0 0,217-8 153 0 0,-70-2 6 0 0,-4 4-157 0 0,-63 4-44 0 0,7 6 130 0 0,130 8 255 0 0,180-12-79 0 0,-395 2-322 0 0,21-2 4 0 0,76-4 8 0 0,-90 4-9 0 0,-13 1 28 0 0,1-1 0 0 0,43-7 0 0 0,-62 5-6 0 0,0 1-1 0 0,0 1 1 0 0,19 2-1 0 0,-16-1-5 0 0,36-2 0 0 0,19-2 11 0 0,14-3 2 0 0,-28 4-26 0 0,1 0-46 0 0,-7-2-10 0 0,93 4 0 0 0,26-1-21 0 0,-156 0 60 0 0,0 2 0 0 0,0-1 1 0 0,27 6-1 0 0,-22-2-1 0 0,33 0 0 0 0,53 1-10 0 0,-62-2 45 0 0,78-4 0 0 0,-97 0-4 0 0,47 5 1 0 0,-4-1 13 0 0,258 15 60 0 0,-273-15-92 0 0,0-2 1 0 0,110-12-1 0 0,15 0 123 0 0,-52 3 14 0 0,-3-1-96 0 0,17 10-79 0 0,0 6 0 0 0,146 27 0 0 0,-235-29 14 0 0,-36-4 9 0 0,31 5-1 0 0,-9 0 2 0 0,47 2 0 0 0,27 3-13 0 0,41 9 5 0 0,-100-10 36 0 0,-34-6 1 0 0,31 3 0 0 0,39 3 36 0 0,-55-5 12 0 0,45 1 0 0 0,184 0 280 0 0,-156-8-319 0 0,-38 0-11 0 0,11 2 5 0 0,196-8 5 0 0,-156 4 24 0 0,-27 3 72 0 0,313-26-26 0 0,-273 15-122 0 0,105-7-32 0 0,-149 14-102 0 0,48-1-26 0 0,-44 7 158 0 0,75-2-25 0 0,94 11 2 0 0,-43 1 78 0 0,14-2-14 0 0,173 9 29 0 0,-238-14-5 0 0,28 2-58 0 0,31 1-29 0 0,-62-5 13 0 0,-17-3 12 0 0,-49-2 11 0 0,49-5-9 0 0,0-1 6 0 0,248-19 144 0 0,-241 13-82 0 0,-42 13-22 0 0,-22 1-11 0 0,193 5 18 0 0,-2 23-4 0 0,-194-16-27 0 0,152 10 10 0 0,-71-11 44 0 0,30-1 111 0 0,-3-8-135 0 0,314-7 413 0 0,-392 1-411 0 0,124 12 1 0 0,-136-4-20 0 0,21 2-3 0 0,3 6-41 0 0,110 15-36 0 0,-104 2 29 0 0,214 31-281 0 0,-260-50 238 0 0,92 5 104 0 0,-49-12-9 0 0,146-5-64 0 0,-256 1 66 0 0,44 4 1 0 0,-32 2-3872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9:30.584"/>
    </inkml:context>
    <inkml:brush xml:id="br0">
      <inkml:brushProperty name="width" value="0.1" units="cm"/>
      <inkml:brushProperty name="height" value="0.1" units="cm"/>
      <inkml:brushProperty name="color" value="#AB008B"/>
    </inkml:brush>
  </inkml:definitions>
  <inkml:trace contextRef="#ctx0" brushRef="#br0">0 1 4616 0 0,'1'6'342'0'0,"-1"1"1"0"0,1 0-1 0 0,1-1 0 0 0,-1 1 1 0 0,4 8-1 0 0,4 18-131 0 0,-1 23-260 0 0,0 82-1 0 0,-10-122 7 0 0,2-15 33 0 0,0 1 0 0 0,-1-1-1 0 0,1 0 1 0 0,0 0 0 0 0,0 1 0 0 0,0-1 0 0 0,0 0-1 0 0,0 1 1 0 0,0-1 0 0 0,0 0 0 0 0,1 1 0 0 0,-1-1-1 0 0,0 0 1 0 0,1 0 0 0 0,0 3 0 0 0,-1 8-68 0 0,0-11 36 0 0,1-9-24 0 0,1-5-755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9:30.993"/>
    </inkml:context>
    <inkml:brush xml:id="br0">
      <inkml:brushProperty name="width" value="0.1" units="cm"/>
      <inkml:brushProperty name="height" value="0.1" units="cm"/>
      <inkml:brushProperty name="color" value="#AB008B"/>
    </inkml:brush>
  </inkml:definitions>
  <inkml:trace contextRef="#ctx0" brushRef="#br0">0 245 3808 0 0,'18'-81'1423'0'0,"-15"73"-1406"0"0,-1-1 1 0 0,1 1 0 0 0,1-1-1 0 0,0 1 1 0 0,0 0 0 0 0,0 0 0 0 0,1 1-1 0 0,0 0 1 0 0,1-1 0 0 0,0 2-1 0 0,0-1 1 0 0,0 1 0 0 0,14-11-1 0 0,0 2-102 0 0,-16 11 60 0 0,0 1 1 0 0,0 0-1 0 0,0 0 1 0 0,0 1-1 0 0,0-1 1 0 0,0 1-1 0 0,1 0 0 0 0,-1 0 1 0 0,1 0-1 0 0,-1 1 1 0 0,1-1-1 0 0,0 1 1 0 0,0 0-1 0 0,0 0 0 0 0,6 1 1 0 0,-3 0 12 0 0,-1 1 0 0 0,0 1 0 0 0,0-1-1 0 0,0 1 1 0 0,0 1 0 0 0,0-1 0 0 0,-1 1 0 0 0,1 0 0 0 0,-1 1 0 0 0,0-1 0 0 0,1 1 0 0 0,-2 0 0 0 0,1 1-1 0 0,0 0 1 0 0,-1 0 0 0 0,6 6 0 0 0,7 10-16 0 0,0 1 0 0 0,26 42 1 0 0,-19-18-1 0 0,-1 1 0 0 0,27 77 0 0 0,17 38-15 0 0,-57-137 68 0 0,-2 0 1 0 0,0 1-1 0 0,-2 0 1 0 0,-1 1-1 0 0,3 30 0 0 0,4 13 31 0 0,-8-19 200 0 0,-7-42-91 0 0,-3-13-11 0 0,-5-11-112 0 0,1-1 0 0 0,1 0 0 0 0,-13-33 0 0 0,4 10 29 0 0,-23-66-626 0 0,36 95-3056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2:49:31.337"/>
    </inkml:context>
    <inkml:brush xml:id="br0">
      <inkml:brushProperty name="width" value="0.1" units="cm"/>
      <inkml:brushProperty name="height" value="0.1" units="cm"/>
      <inkml:brushProperty name="color" value="#AB008B"/>
    </inkml:brush>
  </inkml:definitions>
  <inkml:trace contextRef="#ctx0" brushRef="#br0">6 97 4216 0 0,'-6'-1'305'0'0,"17"-1"344"0"0,14-3 109 0 0,36-23-766 0 0,-36 15 1 0 0,39-13-1 0 0,18 9-16 0 0,-80 16 23 0 0,1 0-1 0 0,-1 0 1 0 0,0 1 0 0 0,1-1-1 0 0,-1 1 1 0 0,1-1 0 0 0,-1 1-1 0 0,1 0 1 0 0,-1 0 0 0 0,1 0-1 0 0,-1 0 1 0 0,1 1 0 0 0,-1-1-1 0 0,1 1 1 0 0,-1-1 0 0 0,1 1-1 0 0,-1 0 1 0 0,0 0 0 0 0,1 0-1 0 0,-1 0 1 0 0,0 0 0 0 0,0 1-1 0 0,0-1 1 0 0,0 1 0 0 0,0-1-1 0 0,0 1 1 0 0,0 0 0 0 0,-1 0-1 0 0,1 0 1 0 0,0 0 0 0 0,-1 0-1 0 0,0 0 1 0 0,1 0 0 0 0,-1 0-1 0 0,1 3 1 0 0,-1-2 1 0 0,1 1-1 0 0,0 0-1 0 0,-1 0 1 0 0,0 1-1 0 0,0-1 1 0 0,0 0-1 0 0,0 1 1 0 0,0-1 0 0 0,-1 1-1 0 0,0-1 1 0 0,0 0-1 0 0,0 1 1 0 0,-1 4-1 0 0,-1 0 1 0 0,0-1 0 0 0,-1 0-1 0 0,0 0 1 0 0,0 0 0 0 0,-1 0-1 0 0,-8 13 1 0 0,3-6-8 0 0,7-11 8 0 0,-1 1 0 0 0,0-1 0 0 0,1 0 0 0 0,-1 0 1 0 0,-1 0-1 0 0,1 0 0 0 0,0-1 0 0 0,-1 1 0 0 0,0-1 1 0 0,0 0-1 0 0,0 0 0 0 0,-6 3 0 0 0,-34 23 0 0 0,32-21 1 0 0,-15 3 30 0 0,19-8 85 0 0,18-4 173 0 0,12-3-265 0 0,0 0 1 0 0,30-11-1 0 0,-42 11-13 0 0,0 0 1 0 0,0-1-1 0 0,0 0 0 0 0,-1 0 0 0 0,0-1 1 0 0,0-1-1 0 0,10-8 0 0 0,-1-1-786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6657" tIns="48328" rIns="96657" bIns="48328" numCol="1" anchor="t" anchorCtr="0" compatLnSpc="1">
            <a:prstTxWarp prst="textNoShape">
              <a:avLst/>
            </a:prstTxWarp>
          </a:bodyPr>
          <a:lstStyle>
            <a:lvl1pPr defTabSz="966788">
              <a:defRPr sz="1200" i="0" smtClean="0">
                <a:latin typeface="Times New Roman" pitchFamily="18" charset="0"/>
                <a:ea typeface="+mn-ea"/>
              </a:defRPr>
            </a:lvl1pPr>
          </a:lstStyle>
          <a:p>
            <a:pPr>
              <a:defRPr/>
            </a:pPr>
            <a:endParaRPr lang="zh-CN" altLang="en-US"/>
          </a:p>
        </p:txBody>
      </p:sp>
      <p:sp>
        <p:nvSpPr>
          <p:cNvPr id="3075" name="Rectangle 3"/>
          <p:cNvSpPr>
            <a:spLocks noGrp="1" noChangeArrowheads="1"/>
          </p:cNvSpPr>
          <p:nvPr>
            <p:ph type="dt" idx="1"/>
          </p:nvPr>
        </p:nvSpPr>
        <p:spPr bwMode="auto">
          <a:xfrm>
            <a:off x="4144963" y="0"/>
            <a:ext cx="3170237" cy="481013"/>
          </a:xfrm>
          <a:prstGeom prst="rect">
            <a:avLst/>
          </a:prstGeom>
          <a:noFill/>
          <a:ln w="9525">
            <a:noFill/>
            <a:miter lim="800000"/>
            <a:headEnd/>
            <a:tailEnd/>
          </a:ln>
          <a:effectLst/>
        </p:spPr>
        <p:txBody>
          <a:bodyPr vert="horz" wrap="square" lIns="96657" tIns="48328" rIns="96657" bIns="48328" numCol="1" anchor="t" anchorCtr="0" compatLnSpc="1">
            <a:prstTxWarp prst="textNoShape">
              <a:avLst/>
            </a:prstTxWarp>
          </a:bodyPr>
          <a:lstStyle>
            <a:lvl1pPr algn="r" defTabSz="966788">
              <a:defRPr sz="1200" i="0" smtClean="0">
                <a:latin typeface="Times New Roman" pitchFamily="18" charset="0"/>
                <a:ea typeface="+mn-ea"/>
              </a:defRPr>
            </a:lvl1pPr>
          </a:lstStyle>
          <a:p>
            <a:pPr>
              <a:defRPr/>
            </a:pPr>
            <a:endParaRPr lang="en-US" altLang="zh-CN"/>
          </a:p>
        </p:txBody>
      </p:sp>
      <p:sp>
        <p:nvSpPr>
          <p:cNvPr id="267268"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74725" y="4560888"/>
            <a:ext cx="5365750" cy="4321175"/>
          </a:xfrm>
          <a:prstGeom prst="rect">
            <a:avLst/>
          </a:prstGeom>
          <a:noFill/>
          <a:ln w="9525">
            <a:noFill/>
            <a:miter lim="800000"/>
            <a:headEnd/>
            <a:tailEnd/>
          </a:ln>
          <a:effectLst/>
        </p:spPr>
        <p:txBody>
          <a:bodyPr vert="horz" wrap="square" lIns="96657" tIns="48328" rIns="96657" bIns="48328"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3078" name="Rectangle 6"/>
          <p:cNvSpPr>
            <a:spLocks noGrp="1" noChangeArrowheads="1"/>
          </p:cNvSpPr>
          <p:nvPr>
            <p:ph type="ftr" sz="quarter" idx="4"/>
          </p:nvPr>
        </p:nvSpPr>
        <p:spPr bwMode="auto">
          <a:xfrm>
            <a:off x="0" y="9120188"/>
            <a:ext cx="3170238" cy="481012"/>
          </a:xfrm>
          <a:prstGeom prst="rect">
            <a:avLst/>
          </a:prstGeom>
          <a:noFill/>
          <a:ln w="9525">
            <a:noFill/>
            <a:miter lim="800000"/>
            <a:headEnd/>
            <a:tailEnd/>
          </a:ln>
          <a:effectLst/>
        </p:spPr>
        <p:txBody>
          <a:bodyPr vert="horz" wrap="square" lIns="96657" tIns="48328" rIns="96657" bIns="48328" numCol="1" anchor="b" anchorCtr="0" compatLnSpc="1">
            <a:prstTxWarp prst="textNoShape">
              <a:avLst/>
            </a:prstTxWarp>
          </a:bodyPr>
          <a:lstStyle>
            <a:lvl1pPr defTabSz="966788">
              <a:defRPr sz="1200" i="0" smtClean="0">
                <a:latin typeface="Times New Roman" pitchFamily="18" charset="0"/>
                <a:ea typeface="+mn-ea"/>
              </a:defRPr>
            </a:lvl1pPr>
          </a:lstStyle>
          <a:p>
            <a:pPr>
              <a:defRPr/>
            </a:pPr>
            <a:endParaRPr lang="en-US" altLang="zh-CN"/>
          </a:p>
        </p:txBody>
      </p:sp>
      <p:sp>
        <p:nvSpPr>
          <p:cNvPr id="3079" name="Rectangle 7"/>
          <p:cNvSpPr>
            <a:spLocks noGrp="1" noChangeArrowheads="1"/>
          </p:cNvSpPr>
          <p:nvPr>
            <p:ph type="sldNum" sz="quarter" idx="5"/>
          </p:nvPr>
        </p:nvSpPr>
        <p:spPr bwMode="auto">
          <a:xfrm>
            <a:off x="4144963" y="9120188"/>
            <a:ext cx="3170237" cy="481012"/>
          </a:xfrm>
          <a:prstGeom prst="rect">
            <a:avLst/>
          </a:prstGeom>
          <a:noFill/>
          <a:ln w="9525">
            <a:noFill/>
            <a:miter lim="800000"/>
            <a:headEnd/>
            <a:tailEnd/>
          </a:ln>
          <a:effectLst/>
        </p:spPr>
        <p:txBody>
          <a:bodyPr vert="horz" wrap="square" lIns="96657" tIns="48328" rIns="96657" bIns="48328" numCol="1" anchor="b" anchorCtr="0" compatLnSpc="1">
            <a:prstTxWarp prst="textNoShape">
              <a:avLst/>
            </a:prstTxWarp>
          </a:bodyPr>
          <a:lstStyle>
            <a:lvl1pPr algn="r" defTabSz="966788">
              <a:defRPr sz="1200" i="0" smtClean="0">
                <a:latin typeface="Times New Roman" pitchFamily="18" charset="0"/>
                <a:ea typeface="+mn-ea"/>
              </a:defRPr>
            </a:lvl1pPr>
          </a:lstStyle>
          <a:p>
            <a:pPr>
              <a:defRPr/>
            </a:pPr>
            <a:fld id="{2F67D998-3F0A-4668-B7EB-43399F0D9AFB}" type="slidenum">
              <a:rPr lang="zh-CN" altLang="en-US"/>
              <a:pPr>
                <a:defRPr/>
              </a:pPr>
              <a:t>‹#›</a:t>
            </a:fld>
            <a:endParaRPr lang="en-US" altLang="zh-CN"/>
          </a:p>
        </p:txBody>
      </p:sp>
    </p:spTree>
    <p:extLst>
      <p:ext uri="{BB962C8B-B14F-4D97-AF65-F5344CB8AC3E}">
        <p14:creationId xmlns:p14="http://schemas.microsoft.com/office/powerpoint/2010/main" val="13201151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p:spPr>
        <p:txBody>
          <a:bodyPr/>
          <a:lstStyle/>
          <a:p>
            <a:fld id="{2B84517A-1CA2-4737-A24F-A23F6E12C0B3}" type="slidenum">
              <a:rPr lang="zh-CN" altLang="en-US"/>
              <a:pPr/>
              <a:t>1</a:t>
            </a:fld>
            <a:endParaRPr lang="en-US" altLang="zh-CN"/>
          </a:p>
        </p:txBody>
      </p:sp>
      <p:sp>
        <p:nvSpPr>
          <p:cNvPr id="268291" name="Rectangle 2"/>
          <p:cNvSpPr>
            <a:spLocks noGrp="1" noRot="1" noChangeAspect="1" noChangeArrowheads="1" noTextEdit="1"/>
          </p:cNvSpPr>
          <p:nvPr>
            <p:ph type="sldImg"/>
          </p:nvPr>
        </p:nvSpPr>
        <p:spPr>
          <a:ln/>
        </p:spPr>
      </p:sp>
      <p:sp>
        <p:nvSpPr>
          <p:cNvPr id="268292" name="Rectangle 3"/>
          <p:cNvSpPr>
            <a:spLocks noGrp="1" noChangeArrowheads="1"/>
          </p:cNvSpPr>
          <p:nvPr>
            <p:ph type="body" idx="1"/>
          </p:nvPr>
        </p:nvSpPr>
        <p:spPr>
          <a:noFill/>
          <a:ln/>
        </p:spPr>
        <p:txBody>
          <a:bodyPr/>
          <a:lstStyle/>
          <a:p>
            <a:r>
              <a:rPr lang="en-US" altLang="zh-CN" sz="1200" b="0" i="0" u="none" strike="noStrike" kern="1200" baseline="0" dirty="0">
                <a:solidFill>
                  <a:schemeClr val="tx1"/>
                </a:solidFill>
                <a:latin typeface="Times New Roman" pitchFamily="18" charset="0"/>
                <a:ea typeface="+mn-ea"/>
                <a:cs typeface="+mn-cs"/>
              </a:rPr>
              <a:t>    In the previous chapter we learned that the network </a:t>
            </a:r>
            <a:r>
              <a:rPr lang="en-US" altLang="zh-CN" sz="1200" b="0" i="0" u="none" strike="noStrike" kern="1200" baseline="0">
                <a:solidFill>
                  <a:schemeClr val="tx1"/>
                </a:solidFill>
                <a:latin typeface="Times New Roman" pitchFamily="18" charset="0"/>
                <a:ea typeface="+mn-ea"/>
                <a:cs typeface="+mn-cs"/>
              </a:rPr>
              <a:t>layer provides </a:t>
            </a:r>
            <a:r>
              <a:rPr lang="en-US" altLang="zh-CN" sz="1200" b="0" i="0" u="none" strike="noStrike" kern="1200" baseline="0" dirty="0">
                <a:solidFill>
                  <a:schemeClr val="tx1"/>
                </a:solidFill>
                <a:latin typeface="Times New Roman" pitchFamily="18" charset="0"/>
                <a:ea typeface="+mn-ea"/>
                <a:cs typeface="+mn-cs"/>
              </a:rPr>
              <a:t>a communication service between any two network hosts. </a:t>
            </a:r>
          </a:p>
          <a:p>
            <a:r>
              <a:rPr lang="en-US" altLang="zh-CN" sz="1200" b="0" i="0" u="none" strike="noStrike" kern="1200" baseline="0" dirty="0">
                <a:solidFill>
                  <a:schemeClr val="tx1"/>
                </a:solidFill>
                <a:latin typeface="Times New Roman" pitchFamily="18" charset="0"/>
                <a:ea typeface="+mn-ea"/>
                <a:cs typeface="+mn-cs"/>
              </a:rPr>
              <a:t>    Between the two hosts, datagrams travel over a series of communication links, some wired and some wireless, starting at the source host, passing through a series of packet switches (switches and routers) and ending at the destination host. </a:t>
            </a:r>
          </a:p>
          <a:p>
            <a:r>
              <a:rPr lang="en-US" altLang="zh-CN" sz="1200" b="0" i="0" u="none" strike="noStrike" kern="1200" baseline="0" dirty="0">
                <a:solidFill>
                  <a:schemeClr val="tx1"/>
                </a:solidFill>
                <a:latin typeface="Times New Roman" pitchFamily="18" charset="0"/>
                <a:ea typeface="+mn-ea"/>
                <a:cs typeface="+mn-cs"/>
              </a:rPr>
              <a:t>    As we continue down the protocol stack, from the network layer to the link layer, we naturally wonder how packets are sent across </a:t>
            </a:r>
            <a:r>
              <a:rPr lang="en-US" altLang="zh-CN" sz="1200" b="0" i="0" u="none" strike="noStrike" kern="1200" baseline="0">
                <a:solidFill>
                  <a:schemeClr val="tx1"/>
                </a:solidFill>
                <a:latin typeface="Times New Roman" pitchFamily="18" charset="0"/>
                <a:ea typeface="+mn-ea"/>
                <a:cs typeface="+mn-cs"/>
              </a:rPr>
              <a:t>the individual </a:t>
            </a:r>
            <a:r>
              <a:rPr lang="en-US" altLang="zh-CN" sz="1200" b="0" i="0" u="none" strike="noStrike" kern="1200" baseline="0" dirty="0">
                <a:solidFill>
                  <a:schemeClr val="tx1"/>
                </a:solidFill>
                <a:latin typeface="Times New Roman" pitchFamily="18" charset="0"/>
                <a:ea typeface="+mn-ea"/>
                <a:cs typeface="+mn-cs"/>
              </a:rPr>
              <a:t>links that make up the end-to-end communication path. </a:t>
            </a:r>
          </a:p>
          <a:p>
            <a:r>
              <a:rPr lang="en-US" altLang="zh-CN" sz="1200" b="0" i="0" u="none" strike="noStrike" kern="1200" baseline="0" dirty="0">
                <a:solidFill>
                  <a:schemeClr val="tx1"/>
                </a:solidFill>
                <a:latin typeface="Times New Roman" pitchFamily="18" charset="0"/>
                <a:ea typeface="+mn-ea"/>
                <a:cs typeface="+mn-cs"/>
              </a:rPr>
              <a:t>    How are the network-layer datagrams encapsulated in the link-layer frames for transmission over a single link?   </a:t>
            </a:r>
          </a:p>
          <a:p>
            <a:r>
              <a:rPr lang="en-US" altLang="zh-CN" sz="1200" b="0" i="0" u="none" strike="noStrike" kern="1200" baseline="0" dirty="0">
                <a:solidFill>
                  <a:schemeClr val="tx1"/>
                </a:solidFill>
                <a:latin typeface="Times New Roman" pitchFamily="18" charset="0"/>
                <a:ea typeface="+mn-ea"/>
                <a:cs typeface="+mn-cs"/>
              </a:rPr>
              <a:t>    Are different link-layer protocols used in the different links along the communication path? </a:t>
            </a:r>
          </a:p>
          <a:p>
            <a:r>
              <a:rPr lang="en-US" altLang="zh-CN" sz="1200" b="0" i="0" u="none" strike="noStrike" kern="1200" baseline="0" dirty="0">
                <a:solidFill>
                  <a:schemeClr val="tx1"/>
                </a:solidFill>
                <a:latin typeface="Times New Roman" pitchFamily="18" charset="0"/>
                <a:ea typeface="+mn-ea"/>
                <a:cs typeface="+mn-cs"/>
              </a:rPr>
              <a:t>    How are transmission conflicts in broadcast links resolved? </a:t>
            </a:r>
          </a:p>
          <a:p>
            <a:r>
              <a:rPr lang="en-US" altLang="zh-CN" sz="1200" b="0" i="0" u="none" strike="noStrike" kern="1200" baseline="0" dirty="0">
                <a:solidFill>
                  <a:schemeClr val="tx1"/>
                </a:solidFill>
                <a:latin typeface="Times New Roman" pitchFamily="18" charset="0"/>
                <a:ea typeface="+mn-ea"/>
                <a:cs typeface="+mn-cs"/>
              </a:rPr>
              <a:t>    Is there addressing at the link layer and, if so, how does the link-layer addressing operate with the network-layer addressing we learned about in Chapter 4?  [</a:t>
            </a:r>
            <a:r>
              <a:rPr lang="en-US" altLang="zh-CN" sz="1200" b="1" i="0" u="none" strike="noStrike" kern="1200" baseline="0" dirty="0">
                <a:solidFill>
                  <a:schemeClr val="tx1"/>
                </a:solidFill>
                <a:latin typeface="Times New Roman" pitchFamily="18" charset="0"/>
                <a:ea typeface="+mn-ea"/>
                <a:cs typeface="+mn-cs"/>
              </a:rPr>
              <a:t>ARP</a:t>
            </a:r>
            <a:r>
              <a:rPr lang="en-US" altLang="zh-CN" sz="1200" b="0" i="0" u="none" strike="noStrike" kern="1200" baseline="0" dirty="0">
                <a:solidFill>
                  <a:schemeClr val="tx1"/>
                </a:solidFill>
                <a:latin typeface="Times New Roman" pitchFamily="18" charset="0"/>
                <a:ea typeface="+mn-ea"/>
                <a:cs typeface="+mn-cs"/>
              </a:rPr>
              <a:t>]</a:t>
            </a:r>
          </a:p>
          <a:p>
            <a:r>
              <a:rPr lang="en-US" altLang="zh-CN" sz="1200" b="0" i="0" u="none" strike="noStrike" kern="1200" baseline="0" dirty="0">
                <a:solidFill>
                  <a:schemeClr val="tx1"/>
                </a:solidFill>
                <a:latin typeface="Times New Roman" pitchFamily="18" charset="0"/>
                <a:ea typeface="+mn-ea"/>
                <a:cs typeface="+mn-cs"/>
              </a:rPr>
              <a:t>    And what exactly is the difference between a switch and a router? </a:t>
            </a:r>
          </a:p>
          <a:p>
            <a:r>
              <a:rPr lang="en-US" altLang="zh-CN" sz="1200" b="0" i="0" u="none" strike="noStrike" kern="1200" baseline="0" dirty="0">
                <a:solidFill>
                  <a:schemeClr val="tx1"/>
                </a:solidFill>
                <a:latin typeface="Times New Roman" pitchFamily="18" charset="0"/>
                <a:ea typeface="+mn-ea"/>
                <a:cs typeface="+mn-cs"/>
              </a:rPr>
              <a:t>    We’ll answer these and other important questions in this chapter.</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In discussing the link layer, we’ll see that there are two fundamentally different types of link-layer channels. </a:t>
            </a:r>
          </a:p>
          <a:p>
            <a:r>
              <a:rPr lang="en-US" altLang="zh-CN" sz="1200" b="0" i="0" u="none" strike="noStrike" kern="1200" baseline="0" dirty="0">
                <a:solidFill>
                  <a:schemeClr val="tx1"/>
                </a:solidFill>
                <a:latin typeface="Times New Roman" pitchFamily="18" charset="0"/>
                <a:ea typeface="+mn-ea"/>
                <a:cs typeface="+mn-cs"/>
              </a:rPr>
              <a:t>    The first type are broadcast channels, which connect multiple hosts in wireless LANs, satellite networks, and hybrid fiber-coaxial cable (HFC) access networks. </a:t>
            </a:r>
          </a:p>
          <a:p>
            <a:r>
              <a:rPr lang="en-US" altLang="zh-CN" sz="1200" b="0" i="0" u="none" strike="noStrike" kern="1200" baseline="0" dirty="0">
                <a:solidFill>
                  <a:schemeClr val="tx1"/>
                </a:solidFill>
                <a:latin typeface="Times New Roman" pitchFamily="18" charset="0"/>
                <a:ea typeface="+mn-ea"/>
                <a:cs typeface="+mn-cs"/>
              </a:rPr>
              <a:t>    Since many hosts are connected to the same broadcast communication channel, a so-called medium access protocol is needed to coordinate frame transmission. [</a:t>
            </a:r>
            <a:r>
              <a:rPr lang="en-US" altLang="zh-CN" sz="1200" b="1" i="0" u="none" strike="noStrike" kern="1200" baseline="0" dirty="0">
                <a:solidFill>
                  <a:schemeClr val="tx1"/>
                </a:solidFill>
                <a:latin typeface="Times New Roman" pitchFamily="18" charset="0"/>
                <a:ea typeface="+mn-ea"/>
                <a:cs typeface="+mn-cs"/>
              </a:rPr>
              <a:t>MAC</a:t>
            </a:r>
            <a:r>
              <a:rPr lang="en-US" altLang="zh-CN" sz="1200" b="0" i="0" u="none" strike="noStrike" kern="1200" baseline="0" dirty="0">
                <a:solidFill>
                  <a:schemeClr val="tx1"/>
                </a:solidFill>
                <a:latin typeface="Times New Roman" pitchFamily="18" charset="0"/>
                <a:ea typeface="+mn-ea"/>
                <a:cs typeface="+mn-cs"/>
              </a:rPr>
              <a:t>]</a:t>
            </a:r>
          </a:p>
          <a:p>
            <a:r>
              <a:rPr lang="en-US" altLang="zh-CN" sz="1200" b="0" i="0" u="none" strike="noStrike" kern="1200" baseline="0" dirty="0">
                <a:solidFill>
                  <a:schemeClr val="tx1"/>
                </a:solidFill>
                <a:latin typeface="Times New Roman" pitchFamily="18" charset="0"/>
                <a:ea typeface="+mn-ea"/>
                <a:cs typeface="+mn-cs"/>
              </a:rPr>
              <a:t>    In some cases, a central controller may be used to coordinate transmissions; in other cases, the hosts themselves coordinate transmissions. </a:t>
            </a:r>
          </a:p>
          <a:p>
            <a:r>
              <a:rPr lang="en-US" altLang="zh-CN" sz="1200" b="0" i="0" u="none" strike="noStrike" kern="1200" baseline="0" dirty="0">
                <a:solidFill>
                  <a:schemeClr val="tx1"/>
                </a:solidFill>
                <a:latin typeface="Times New Roman" pitchFamily="18" charset="0"/>
                <a:ea typeface="+mn-ea"/>
                <a:cs typeface="+mn-cs"/>
              </a:rPr>
              <a:t>    The second type of link-layer channel is the point-to-point communication link, such as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often found between two routers connected by a long-distance link, or between a user’s office computer and the nearby Ethernet switch to which it is connected. </a:t>
            </a:r>
          </a:p>
          <a:p>
            <a:r>
              <a:rPr lang="en-US" altLang="zh-CN" sz="1200" b="0" i="0" u="none" strike="noStrike" kern="1200" baseline="0" dirty="0">
                <a:solidFill>
                  <a:schemeClr val="tx1"/>
                </a:solidFill>
                <a:latin typeface="Times New Roman" pitchFamily="18" charset="0"/>
                <a:ea typeface="+mn-ea"/>
                <a:cs typeface="+mn-cs"/>
              </a:rPr>
              <a:t>    Coordinating access to a point-to-point link is simpler; the reference material on this book’s web site has a detailed discussion of the Point-to-Point Protocol (PPP), which is used in settings </a:t>
            </a:r>
            <a:r>
              <a:rPr lang="en-US" altLang="zh-CN" sz="1200" b="1" i="0" u="none" strike="noStrike" kern="1200" baseline="0" dirty="0">
                <a:solidFill>
                  <a:schemeClr val="tx1"/>
                </a:solidFill>
                <a:latin typeface="Times New Roman" pitchFamily="18" charset="0"/>
                <a:ea typeface="+mn-ea"/>
                <a:cs typeface="+mn-cs"/>
              </a:rPr>
              <a:t>ranging</a:t>
            </a:r>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from</a:t>
            </a:r>
            <a:r>
              <a:rPr lang="en-US" altLang="zh-CN" sz="1200" b="0" i="0" u="none" strike="noStrike" kern="1200" baseline="0" dirty="0">
                <a:solidFill>
                  <a:schemeClr val="tx1"/>
                </a:solidFill>
                <a:latin typeface="Times New Roman" pitchFamily="18" charset="0"/>
                <a:ea typeface="+mn-ea"/>
                <a:cs typeface="+mn-cs"/>
              </a:rPr>
              <a:t> dial-up service over a telephone line </a:t>
            </a:r>
            <a:r>
              <a:rPr lang="en-US" altLang="zh-CN" sz="1200" b="1" i="0" u="none" strike="noStrike" kern="1200" baseline="0" dirty="0">
                <a:solidFill>
                  <a:schemeClr val="tx1"/>
                </a:solidFill>
                <a:latin typeface="Times New Roman" pitchFamily="18" charset="0"/>
                <a:ea typeface="+mn-ea"/>
                <a:cs typeface="+mn-cs"/>
              </a:rPr>
              <a:t>to</a:t>
            </a:r>
            <a:r>
              <a:rPr lang="en-US" altLang="zh-CN" sz="1200" b="0" i="0" u="none" strike="noStrike" kern="1200" baseline="0" dirty="0">
                <a:solidFill>
                  <a:schemeClr val="tx1"/>
                </a:solidFill>
                <a:latin typeface="Times New Roman" pitchFamily="18" charset="0"/>
                <a:ea typeface="+mn-ea"/>
                <a:cs typeface="+mn-cs"/>
              </a:rPr>
              <a:t> high-speed point-to-point frame transport over fiber-optic links. </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We’ll explore several important link-layer concepts and technologies in this chapter.</a:t>
            </a:r>
          </a:p>
          <a:p>
            <a:r>
              <a:rPr lang="en-US" altLang="zh-CN" sz="1200" b="0" i="0" u="none" strike="noStrike" kern="1200" baseline="0" dirty="0">
                <a:solidFill>
                  <a:schemeClr val="tx1"/>
                </a:solidFill>
                <a:latin typeface="Times New Roman" pitchFamily="18" charset="0"/>
                <a:ea typeface="+mn-ea"/>
                <a:cs typeface="+mn-cs"/>
              </a:rPr>
              <a:t>    We’ll </a:t>
            </a:r>
            <a:r>
              <a:rPr lang="en-US" altLang="zh-CN" sz="1200" b="0" i="0" u="sng" strike="noStrike" kern="1200" baseline="0" dirty="0">
                <a:solidFill>
                  <a:schemeClr val="tx1"/>
                </a:solidFill>
                <a:latin typeface="Times New Roman" pitchFamily="18" charset="0"/>
                <a:ea typeface="+mn-ea"/>
                <a:cs typeface="+mn-cs"/>
              </a:rPr>
              <a:t>dive deeper into</a:t>
            </a:r>
            <a:r>
              <a:rPr lang="en-US" altLang="zh-CN" sz="1200" b="0" i="0" u="none" strike="noStrike" kern="1200" baseline="0" dirty="0">
                <a:solidFill>
                  <a:schemeClr val="tx1"/>
                </a:solidFill>
                <a:latin typeface="Times New Roman" pitchFamily="18" charset="0"/>
                <a:ea typeface="+mn-ea"/>
                <a:cs typeface="+mn-cs"/>
              </a:rPr>
              <a:t> error detection and correction, a topic we touched on briefly in Chapter 3. </a:t>
            </a:r>
          </a:p>
          <a:p>
            <a:r>
              <a:rPr lang="en-US" altLang="zh-CN" sz="1200" b="0" i="0" u="none" strike="noStrike" kern="1200" baseline="0" dirty="0">
                <a:solidFill>
                  <a:schemeClr val="tx1"/>
                </a:solidFill>
                <a:latin typeface="Times New Roman" pitchFamily="18" charset="0"/>
                <a:ea typeface="+mn-ea"/>
                <a:cs typeface="+mn-cs"/>
              </a:rPr>
              <a:t>    We’ll consider multiple access networks and switched LANs, including Ethernet — by far the most prevalent wired LAN technology. </a:t>
            </a:r>
          </a:p>
          <a:p>
            <a:r>
              <a:rPr lang="en-US" altLang="zh-CN" sz="1200" b="0" i="0" u="none" strike="noStrike" kern="1200" baseline="0" dirty="0">
                <a:solidFill>
                  <a:schemeClr val="tx1"/>
                </a:solidFill>
                <a:latin typeface="Times New Roman" pitchFamily="18" charset="0"/>
                <a:ea typeface="+mn-ea"/>
                <a:cs typeface="+mn-cs"/>
              </a:rPr>
              <a:t>    We’ll also look at virtual LANs, and data center networks. </a:t>
            </a:r>
          </a:p>
          <a:p>
            <a:r>
              <a:rPr lang="en-US" altLang="zh-CN" sz="1200" b="0" i="0" u="none" strike="noStrike" kern="1200" baseline="0" dirty="0">
                <a:solidFill>
                  <a:schemeClr val="tx1"/>
                </a:solidFill>
                <a:latin typeface="Times New Roman" pitchFamily="18" charset="0"/>
                <a:ea typeface="+mn-ea"/>
                <a:cs typeface="+mn-cs"/>
              </a:rPr>
              <a:t>    Although WiFi, and </a:t>
            </a:r>
            <a:r>
              <a:rPr lang="en-US" altLang="zh-CN" sz="1200" b="0" i="0" u="sng" strike="noStrike" kern="1200" baseline="0" dirty="0">
                <a:solidFill>
                  <a:schemeClr val="tx1"/>
                </a:solidFill>
                <a:latin typeface="Times New Roman" pitchFamily="18" charset="0"/>
                <a:ea typeface="+mn-ea"/>
                <a:cs typeface="+mn-cs"/>
              </a:rPr>
              <a:t>more generally</a:t>
            </a:r>
            <a:r>
              <a:rPr lang="en-US" altLang="zh-CN" sz="1200" b="0" i="0" u="none" strike="noStrike" kern="1200" baseline="0" dirty="0">
                <a:solidFill>
                  <a:schemeClr val="tx1"/>
                </a:solidFill>
                <a:latin typeface="Times New Roman" pitchFamily="18" charset="0"/>
                <a:ea typeface="+mn-ea"/>
                <a:cs typeface="+mn-cs"/>
              </a:rPr>
              <a:t> wireless LANs, are link-layer topics, we’ll </a:t>
            </a:r>
            <a:r>
              <a:rPr lang="en-US" altLang="zh-CN" sz="1200" b="1" i="0" u="none" strike="noStrike" kern="1200" baseline="0" dirty="0">
                <a:solidFill>
                  <a:schemeClr val="tx1"/>
                </a:solidFill>
                <a:latin typeface="Times New Roman" pitchFamily="18" charset="0"/>
                <a:ea typeface="+mn-ea"/>
                <a:cs typeface="+mn-cs"/>
              </a:rPr>
              <a:t>postpone</a:t>
            </a:r>
            <a:r>
              <a:rPr lang="en-US" altLang="zh-CN" sz="1200" b="0" i="0" u="none" strike="noStrike" kern="1200" baseline="0" dirty="0">
                <a:solidFill>
                  <a:schemeClr val="tx1"/>
                </a:solidFill>
                <a:latin typeface="Times New Roman" pitchFamily="18" charset="0"/>
                <a:ea typeface="+mn-ea"/>
                <a:cs typeface="+mn-cs"/>
              </a:rPr>
              <a:t> our study of these important topics until Chapter 7.</a:t>
            </a:r>
            <a:endParaRPr lang="zh-CN" altLang="en-US" dirty="0"/>
          </a:p>
        </p:txBody>
      </p:sp>
    </p:spTree>
    <p:extLst>
      <p:ext uri="{BB962C8B-B14F-4D97-AF65-F5344CB8AC3E}">
        <p14:creationId xmlns:p14="http://schemas.microsoft.com/office/powerpoint/2010/main" val="3142891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p>
            <a:fld id="{F691335D-4CA6-49DA-BEE0-38745C82980C}" type="slidenum">
              <a:rPr lang="zh-CN" altLang="en-US"/>
              <a:pPr/>
              <a:t>11</a:t>
            </a:fld>
            <a:endParaRPr lang="en-US" altLang="zh-CN"/>
          </a:p>
        </p:txBody>
      </p:sp>
      <p:sp>
        <p:nvSpPr>
          <p:cNvPr id="274435" name="Rectangle 2"/>
          <p:cNvSpPr>
            <a:spLocks noGrp="1" noRot="1" noChangeAspect="1" noChangeArrowheads="1" noTextEdit="1"/>
          </p:cNvSpPr>
          <p:nvPr>
            <p:ph type="sldImg"/>
          </p:nvPr>
        </p:nvSpPr>
        <p:spPr>
          <a:ln/>
        </p:spPr>
      </p:sp>
      <p:sp>
        <p:nvSpPr>
          <p:cNvPr id="274436" name="Rectangle 3"/>
          <p:cNvSpPr>
            <a:spLocks noGrp="1" noChangeArrowheads="1"/>
          </p:cNvSpPr>
          <p:nvPr>
            <p:ph type="body" idx="1"/>
          </p:nvPr>
        </p:nvSpPr>
        <p:spPr>
          <a:noFill/>
          <a:ln/>
        </p:spPr>
        <p:txBody>
          <a:bodyPr/>
          <a:lstStyle/>
          <a:p>
            <a:r>
              <a:rPr lang="en-US" altLang="zh-CN" sz="1200" b="0" i="0" u="none" strike="noStrike" kern="1200" baseline="0" dirty="0">
                <a:solidFill>
                  <a:schemeClr val="tx1"/>
                </a:solidFill>
                <a:latin typeface="Times New Roman" pitchFamily="18" charset="0"/>
                <a:ea typeface="+mn-ea"/>
                <a:cs typeface="+mn-cs"/>
              </a:rPr>
              <a:t>    In order to gain further insight into the link layer and how it relates to the network layer, let’s consider a transportation analogy. </a:t>
            </a:r>
          </a:p>
          <a:p>
            <a:r>
              <a:rPr lang="en-US" altLang="zh-CN" sz="1200" b="0" i="0" u="none" strike="noStrike" kern="1200" baseline="0" dirty="0">
                <a:solidFill>
                  <a:schemeClr val="tx1"/>
                </a:solidFill>
                <a:latin typeface="Times New Roman" pitchFamily="18" charset="0"/>
                <a:ea typeface="+mn-ea"/>
                <a:cs typeface="+mn-cs"/>
              </a:rPr>
              <a:t>    Consider a travel agent </a:t>
            </a:r>
            <a:r>
              <a:rPr lang="en-US" altLang="zh-CN" sz="1200" b="0" i="0" u="sng" strike="noStrike" kern="1200" baseline="0" dirty="0">
                <a:solidFill>
                  <a:schemeClr val="tx1"/>
                </a:solidFill>
                <a:latin typeface="Times New Roman" pitchFamily="18" charset="0"/>
                <a:ea typeface="+mn-ea"/>
                <a:cs typeface="+mn-cs"/>
              </a:rPr>
              <a:t>who is planning a trip for a tourist</a:t>
            </a:r>
            <a:r>
              <a:rPr lang="en-US" altLang="zh-CN" sz="1200" b="0" i="0" u="none" strike="noStrike" kern="1200" baseline="0" dirty="0">
                <a:solidFill>
                  <a:schemeClr val="tx1"/>
                </a:solidFill>
                <a:latin typeface="Times New Roman" pitchFamily="18" charset="0"/>
                <a:ea typeface="+mn-ea"/>
                <a:cs typeface="+mn-cs"/>
              </a:rPr>
              <a:t> traveling from Princeton, New Jersey, to Lausanne, Switzerland. </a:t>
            </a:r>
          </a:p>
          <a:p>
            <a:r>
              <a:rPr lang="en-US" altLang="zh-CN" sz="1200" b="0" i="0" u="none" strike="noStrike" kern="1200" baseline="0" dirty="0">
                <a:solidFill>
                  <a:schemeClr val="tx1"/>
                </a:solidFill>
                <a:latin typeface="Times New Roman" pitchFamily="18" charset="0"/>
                <a:ea typeface="+mn-ea"/>
                <a:cs typeface="+mn-cs"/>
              </a:rPr>
              <a:t>    The travel agent decides that it is most convenient for the tourist to take </a:t>
            </a:r>
            <a:r>
              <a:rPr lang="en-US" altLang="zh-CN" sz="1200" b="0" i="0" u="sng" strike="noStrike" kern="1200" baseline="0" dirty="0">
                <a:solidFill>
                  <a:schemeClr val="tx1"/>
                </a:solidFill>
                <a:latin typeface="Times New Roman" pitchFamily="18" charset="0"/>
                <a:ea typeface="+mn-ea"/>
                <a:cs typeface="+mn-cs"/>
              </a:rPr>
              <a:t>a limousine</a:t>
            </a:r>
            <a:r>
              <a:rPr lang="en-US" altLang="zh-CN" sz="1200" b="0" i="0" u="none" strike="noStrike" kern="1200" baseline="0" dirty="0">
                <a:solidFill>
                  <a:schemeClr val="tx1"/>
                </a:solidFill>
                <a:latin typeface="Times New Roman" pitchFamily="18" charset="0"/>
                <a:ea typeface="+mn-ea"/>
                <a:cs typeface="+mn-cs"/>
              </a:rPr>
              <a:t> from Princeton to JFK airport, then </a:t>
            </a:r>
            <a:r>
              <a:rPr lang="en-US" altLang="zh-CN" sz="1200" b="0" i="0" u="sng" strike="noStrike" kern="1200" baseline="0" dirty="0">
                <a:solidFill>
                  <a:schemeClr val="tx1"/>
                </a:solidFill>
                <a:latin typeface="Times New Roman" pitchFamily="18" charset="0"/>
                <a:ea typeface="+mn-ea"/>
                <a:cs typeface="+mn-cs"/>
              </a:rPr>
              <a:t>a plane</a:t>
            </a:r>
            <a:r>
              <a:rPr lang="en-US" altLang="zh-CN" sz="1200" b="0" i="0" u="none" strike="noStrike" kern="1200" baseline="0" dirty="0">
                <a:solidFill>
                  <a:schemeClr val="tx1"/>
                </a:solidFill>
                <a:latin typeface="Times New Roman" pitchFamily="18" charset="0"/>
                <a:ea typeface="+mn-ea"/>
                <a:cs typeface="+mn-cs"/>
              </a:rPr>
              <a:t> from JFK airport to Geneva’s airport, and finally </a:t>
            </a:r>
            <a:r>
              <a:rPr lang="en-US" altLang="zh-CN" sz="1200" b="0" i="0" u="sng" strike="noStrike" kern="1200" baseline="0" dirty="0">
                <a:solidFill>
                  <a:schemeClr val="tx1"/>
                </a:solidFill>
                <a:latin typeface="Times New Roman" pitchFamily="18" charset="0"/>
                <a:ea typeface="+mn-ea"/>
                <a:cs typeface="+mn-cs"/>
              </a:rPr>
              <a:t>a train</a:t>
            </a:r>
            <a:r>
              <a:rPr lang="en-US" altLang="zh-CN" sz="1200" b="0" i="0" u="none" strike="noStrike" kern="1200" baseline="0" dirty="0">
                <a:solidFill>
                  <a:schemeClr val="tx1"/>
                </a:solidFill>
                <a:latin typeface="Times New Roman" pitchFamily="18" charset="0"/>
                <a:ea typeface="+mn-ea"/>
                <a:cs typeface="+mn-cs"/>
              </a:rPr>
              <a:t> from Geneva’s airport to Lausanne’s train station. </a:t>
            </a:r>
          </a:p>
          <a:p>
            <a:r>
              <a:rPr lang="en-US" altLang="zh-CN" sz="1200" b="0" i="0" u="none" strike="noStrike" kern="1200" baseline="0" dirty="0">
                <a:solidFill>
                  <a:schemeClr val="tx1"/>
                </a:solidFill>
                <a:latin typeface="Times New Roman" pitchFamily="18" charset="0"/>
                <a:ea typeface="+mn-ea"/>
                <a:cs typeface="+mn-cs"/>
              </a:rPr>
              <a:t>    Once the travel agent makes the three reservations, it is the responsibility of the Princeton </a:t>
            </a:r>
            <a:r>
              <a:rPr lang="en-US" altLang="zh-CN" sz="1200" b="1" i="0" u="none" strike="noStrike" kern="1200" baseline="0" dirty="0">
                <a:solidFill>
                  <a:schemeClr val="tx1"/>
                </a:solidFill>
                <a:latin typeface="Times New Roman" pitchFamily="18" charset="0"/>
                <a:ea typeface="+mn-ea"/>
                <a:cs typeface="+mn-cs"/>
              </a:rPr>
              <a:t>limousine</a:t>
            </a:r>
            <a:r>
              <a:rPr lang="en-US" altLang="zh-CN" sz="1200" b="0" i="0" u="none" strike="noStrike" kern="1200" baseline="0" dirty="0">
                <a:solidFill>
                  <a:schemeClr val="tx1"/>
                </a:solidFill>
                <a:latin typeface="Times New Roman" pitchFamily="18" charset="0"/>
                <a:ea typeface="+mn-ea"/>
                <a:cs typeface="+mn-cs"/>
              </a:rPr>
              <a:t> company to get the tourist from Princeton to JFK; it is the responsibility of the </a:t>
            </a:r>
            <a:r>
              <a:rPr lang="en-US" altLang="zh-CN" sz="1200" b="1" i="0" u="none" strike="noStrike" kern="1200" baseline="0" dirty="0">
                <a:solidFill>
                  <a:schemeClr val="tx1"/>
                </a:solidFill>
                <a:latin typeface="Times New Roman" pitchFamily="18" charset="0"/>
                <a:ea typeface="+mn-ea"/>
                <a:cs typeface="+mn-cs"/>
              </a:rPr>
              <a:t>airline</a:t>
            </a:r>
            <a:r>
              <a:rPr lang="en-US" altLang="zh-CN" sz="1200" b="0" i="0" u="none" strike="noStrike" kern="1200" baseline="0" dirty="0">
                <a:solidFill>
                  <a:schemeClr val="tx1"/>
                </a:solidFill>
                <a:latin typeface="Times New Roman" pitchFamily="18" charset="0"/>
                <a:ea typeface="+mn-ea"/>
                <a:cs typeface="+mn-cs"/>
              </a:rPr>
              <a:t> company to get the tourist from JFK to Geneva; and it is the responsibility of the Swiss </a:t>
            </a:r>
            <a:r>
              <a:rPr lang="en-US" altLang="zh-CN" sz="1200" b="1" i="0" u="none" strike="noStrike" kern="1200" baseline="0" dirty="0">
                <a:solidFill>
                  <a:schemeClr val="tx1"/>
                </a:solidFill>
                <a:latin typeface="Times New Roman" pitchFamily="18" charset="0"/>
                <a:ea typeface="+mn-ea"/>
                <a:cs typeface="+mn-cs"/>
              </a:rPr>
              <a:t>train</a:t>
            </a:r>
            <a:r>
              <a:rPr lang="en-US" altLang="zh-CN" sz="1200" b="0" i="0" u="none" strike="noStrike" kern="1200" baseline="0" dirty="0">
                <a:solidFill>
                  <a:schemeClr val="tx1"/>
                </a:solidFill>
                <a:latin typeface="Times New Roman" pitchFamily="18" charset="0"/>
                <a:ea typeface="+mn-ea"/>
                <a:cs typeface="+mn-cs"/>
              </a:rPr>
              <a:t> service to get the tourist from Geneva to Lausanne. </a:t>
            </a:r>
          </a:p>
          <a:p>
            <a:r>
              <a:rPr lang="en-US" altLang="zh-CN" sz="1200" b="0" i="0" u="none" strike="noStrike" kern="1200" baseline="0" dirty="0">
                <a:solidFill>
                  <a:schemeClr val="tx1"/>
                </a:solidFill>
                <a:latin typeface="Times New Roman" pitchFamily="18" charset="0"/>
                <a:ea typeface="+mn-ea"/>
                <a:cs typeface="+mn-cs"/>
              </a:rPr>
              <a:t>    Each of the three segments of the trip is “direct” between two “adjacent” locations. </a:t>
            </a:r>
          </a:p>
          <a:p>
            <a:r>
              <a:rPr lang="en-US" altLang="zh-CN" sz="1200" b="0" i="0" u="none" strike="noStrike" kern="1200" baseline="0" dirty="0">
                <a:solidFill>
                  <a:schemeClr val="tx1"/>
                </a:solidFill>
                <a:latin typeface="Times New Roman" pitchFamily="18" charset="0"/>
                <a:ea typeface="+mn-ea"/>
                <a:cs typeface="+mn-cs"/>
              </a:rPr>
              <a:t>    Note that the three transportation segments are managed by different companies and use entirely different transportation modes (</a:t>
            </a:r>
            <a:r>
              <a:rPr lang="en-US" altLang="zh-CN" sz="1200" b="0" i="0" u="sng" strike="noStrike" kern="1200" baseline="0" dirty="0">
                <a:solidFill>
                  <a:schemeClr val="tx1"/>
                </a:solidFill>
                <a:latin typeface="Times New Roman" pitchFamily="18" charset="0"/>
                <a:ea typeface="+mn-ea"/>
                <a:cs typeface="+mn-cs"/>
              </a:rPr>
              <a:t>limousine, plane, and train</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Although the transportation modes are different, they </a:t>
            </a:r>
            <a:r>
              <a:rPr lang="en-US" altLang="zh-CN" sz="1200" b="0" i="0" u="none" strike="noStrike" kern="1200" baseline="0">
                <a:solidFill>
                  <a:schemeClr val="tx1"/>
                </a:solidFill>
                <a:latin typeface="Times New Roman" pitchFamily="18" charset="0"/>
                <a:ea typeface="+mn-ea"/>
                <a:cs typeface="+mn-cs"/>
              </a:rPr>
              <a:t>each provide </a:t>
            </a:r>
            <a:r>
              <a:rPr lang="en-US" altLang="zh-CN" sz="1200" b="0" i="0" u="none" strike="noStrike" kern="1200" baseline="0" dirty="0">
                <a:solidFill>
                  <a:schemeClr val="tx1"/>
                </a:solidFill>
                <a:latin typeface="Times New Roman" pitchFamily="18" charset="0"/>
                <a:ea typeface="+mn-ea"/>
                <a:cs typeface="+mn-cs"/>
              </a:rPr>
              <a:t>the basic service of moving passengers </a:t>
            </a:r>
            <a:r>
              <a:rPr lang="en-US" altLang="zh-CN" sz="1200" b="1" i="0" u="none" strike="noStrike" kern="1200" baseline="0" dirty="0">
                <a:solidFill>
                  <a:schemeClr val="tx1"/>
                </a:solidFill>
                <a:latin typeface="Times New Roman" pitchFamily="18" charset="0"/>
                <a:ea typeface="+mn-ea"/>
                <a:cs typeface="+mn-cs"/>
              </a:rPr>
              <a:t>from</a:t>
            </a:r>
            <a:r>
              <a:rPr lang="en-US" altLang="zh-CN" sz="1200" b="0" i="0" u="none" strike="noStrike" kern="1200" baseline="0" dirty="0">
                <a:solidFill>
                  <a:schemeClr val="tx1"/>
                </a:solidFill>
                <a:latin typeface="Times New Roman" pitchFamily="18" charset="0"/>
                <a:ea typeface="+mn-ea"/>
                <a:cs typeface="+mn-cs"/>
              </a:rPr>
              <a:t> one location </a:t>
            </a:r>
            <a:r>
              <a:rPr lang="en-US" altLang="zh-CN" sz="1200" b="1" i="0" u="none" strike="noStrike" kern="1200" baseline="0" dirty="0">
                <a:solidFill>
                  <a:schemeClr val="tx1"/>
                </a:solidFill>
                <a:latin typeface="Times New Roman" pitchFamily="18" charset="0"/>
                <a:ea typeface="+mn-ea"/>
                <a:cs typeface="+mn-cs"/>
              </a:rPr>
              <a:t>to</a:t>
            </a:r>
            <a:r>
              <a:rPr lang="en-US" altLang="zh-CN" sz="1200" b="0" i="0" u="none" strike="noStrike" kern="1200" baseline="0" dirty="0">
                <a:solidFill>
                  <a:schemeClr val="tx1"/>
                </a:solidFill>
                <a:latin typeface="Times New Roman" pitchFamily="18" charset="0"/>
                <a:ea typeface="+mn-ea"/>
                <a:cs typeface="+mn-cs"/>
              </a:rPr>
              <a:t> an adjacent location. </a:t>
            </a:r>
          </a:p>
          <a:p>
            <a:r>
              <a:rPr lang="en-US" altLang="zh-CN" sz="1200" b="0" i="0" u="none" strike="noStrike" kern="1200" baseline="0" dirty="0">
                <a:solidFill>
                  <a:schemeClr val="tx1"/>
                </a:solidFill>
                <a:latin typeface="Times New Roman" pitchFamily="18" charset="0"/>
                <a:ea typeface="+mn-ea"/>
                <a:cs typeface="+mn-cs"/>
              </a:rPr>
              <a:t>    In this transportation analogy, the tourist is a datagram, each transportation segment is a link, the transportation mode is a link-layer protocol, and the travel agent is a routing protocol.</a:t>
            </a:r>
            <a:endParaRPr lang="en-US" altLang="zh-CN" dirty="0"/>
          </a:p>
          <a:p>
            <a:endParaRPr lang="en-US" altLang="zh-CN" dirty="0"/>
          </a:p>
        </p:txBody>
      </p:sp>
    </p:spTree>
    <p:extLst>
      <p:ext uri="{BB962C8B-B14F-4D97-AF65-F5344CB8AC3E}">
        <p14:creationId xmlns:p14="http://schemas.microsoft.com/office/powerpoint/2010/main" val="261177912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7"/>
          <p:cNvSpPr>
            <a:spLocks noGrp="1" noChangeArrowheads="1"/>
          </p:cNvSpPr>
          <p:nvPr>
            <p:ph type="sldNum" sz="quarter" idx="5"/>
          </p:nvPr>
        </p:nvSpPr>
        <p:spPr>
          <a:noFill/>
        </p:spPr>
        <p:txBody>
          <a:bodyPr/>
          <a:lstStyle/>
          <a:p>
            <a:fld id="{2D2A705D-5E9F-4A5B-8EFA-16EB75061BEA}" type="slidenum">
              <a:rPr lang="zh-CN" altLang="en-US"/>
              <a:pPr/>
              <a:t>104</a:t>
            </a:fld>
            <a:endParaRPr lang="en-US" altLang="zh-CN"/>
          </a:p>
        </p:txBody>
      </p:sp>
      <p:sp>
        <p:nvSpPr>
          <p:cNvPr id="338947" name="Rectangle 2"/>
          <p:cNvSpPr>
            <a:spLocks noGrp="1" noRot="1" noChangeAspect="1" noChangeArrowheads="1" noTextEdit="1"/>
          </p:cNvSpPr>
          <p:nvPr>
            <p:ph type="sldImg"/>
          </p:nvPr>
        </p:nvSpPr>
        <p:spPr>
          <a:xfrm>
            <a:off x="1257300" y="720725"/>
            <a:ext cx="4800600" cy="3600450"/>
          </a:xfrm>
          <a:ln/>
        </p:spPr>
      </p:sp>
      <p:sp>
        <p:nvSpPr>
          <p:cNvPr id="813059" name="Rectangle 3"/>
          <p:cNvSpPr>
            <a:spLocks noGrp="1" noChangeArrowheads="1"/>
          </p:cNvSpPr>
          <p:nvPr>
            <p:ph type="body" idx="1"/>
          </p:nvPr>
        </p:nvSpPr>
        <p:spPr>
          <a:xfrm>
            <a:off x="731838" y="4560888"/>
            <a:ext cx="5851525" cy="4319587"/>
          </a:xfrm>
        </p:spPr>
        <p:txBody>
          <a:bodyPr/>
          <a:lstStyle/>
          <a:p>
            <a:pPr>
              <a:defRPr/>
            </a:pPr>
            <a:r>
              <a:rPr lang="zh-CN" altLang="en-US" dirty="0"/>
              <a:t>   如同多数协议一样，</a:t>
            </a:r>
            <a:r>
              <a:rPr lang="en-US" altLang="zh-CN" dirty="0">
                <a:cs typeface="Times New Roman" pitchFamily="18" charset="0"/>
              </a:rPr>
              <a:t>ARP</a:t>
            </a:r>
            <a:r>
              <a:rPr lang="zh-CN" altLang="en-US" dirty="0"/>
              <a:t>和</a:t>
            </a:r>
            <a:r>
              <a:rPr lang="en-US" altLang="zh-CN" dirty="0"/>
              <a:t>RARP</a:t>
            </a:r>
            <a:r>
              <a:rPr lang="zh-CN" altLang="en-US" dirty="0"/>
              <a:t>协议报文也无固定的头部，</a:t>
            </a:r>
            <a:r>
              <a:rPr lang="en-US" altLang="zh-CN" dirty="0"/>
              <a:t>IP</a:t>
            </a:r>
            <a:r>
              <a:rPr lang="zh-CN" altLang="en-US" dirty="0"/>
              <a:t>将它设计成一种能适应各种物理网络地址和协议地址的格式。</a:t>
            </a:r>
          </a:p>
          <a:p>
            <a:pPr lvl="0">
              <a:defRPr/>
            </a:pPr>
            <a:r>
              <a:rPr lang="en-US" altLang="zh-CN" sz="1400" dirty="0">
                <a:latin typeface="宋体" pitchFamily="2" charset="-122"/>
              </a:rPr>
              <a:t>  (1) </a:t>
            </a:r>
            <a:r>
              <a:rPr lang="zh-CN" altLang="en-US" sz="1400" dirty="0">
                <a:solidFill>
                  <a:srgbClr val="C15F05"/>
                </a:solidFill>
                <a:effectLst>
                  <a:outerShdw blurRad="38100" dist="38100" dir="2700000" algn="tl">
                    <a:srgbClr val="C0C0C0"/>
                  </a:outerShdw>
                </a:effectLst>
                <a:latin typeface="宋体" pitchFamily="2" charset="-122"/>
              </a:rPr>
              <a:t>硬件类型</a:t>
            </a:r>
            <a:r>
              <a:rPr lang="en-US" altLang="zh-CN" sz="1400" dirty="0">
                <a:latin typeface="宋体" pitchFamily="2" charset="-122"/>
              </a:rPr>
              <a:t>: </a:t>
            </a:r>
            <a:r>
              <a:rPr lang="zh-CN" altLang="en-US" sz="1400" dirty="0">
                <a:latin typeface="宋体" pitchFamily="2" charset="-122"/>
              </a:rPr>
              <a:t>指出发送者本机网络接口类型 </a:t>
            </a:r>
            <a:r>
              <a:rPr lang="en-US" altLang="zh-CN" sz="1400" dirty="0">
                <a:latin typeface="宋体" pitchFamily="2" charset="-122"/>
              </a:rPr>
              <a:t>(</a:t>
            </a:r>
            <a:r>
              <a:rPr lang="zh-CN" altLang="en-US" sz="1400" dirty="0">
                <a:latin typeface="宋体" pitchFamily="2" charset="-122"/>
              </a:rPr>
              <a:t>值“</a:t>
            </a:r>
            <a:r>
              <a:rPr lang="en-US" altLang="zh-CN" sz="1400" dirty="0">
                <a:latin typeface="宋体" pitchFamily="2" charset="-122"/>
              </a:rPr>
              <a:t>1”</a:t>
            </a:r>
            <a:r>
              <a:rPr lang="zh-CN" altLang="en-US" sz="1400" dirty="0">
                <a:latin typeface="宋体" pitchFamily="2" charset="-122"/>
              </a:rPr>
              <a:t>代表以太网</a:t>
            </a:r>
            <a:r>
              <a:rPr lang="en-US" altLang="zh-CN" sz="1400" dirty="0">
                <a:latin typeface="宋体" pitchFamily="2" charset="-122"/>
              </a:rPr>
              <a:t>)</a:t>
            </a:r>
            <a:r>
              <a:rPr lang="zh-CN" altLang="en-US" sz="1400" dirty="0">
                <a:latin typeface="宋体" pitchFamily="2" charset="-122"/>
              </a:rPr>
              <a:t>。</a:t>
            </a:r>
          </a:p>
          <a:p>
            <a:pPr lvl="0">
              <a:defRPr/>
            </a:pPr>
            <a:r>
              <a:rPr lang="en-US" altLang="zh-CN" sz="1400" dirty="0">
                <a:latin typeface="宋体" pitchFamily="2" charset="-122"/>
              </a:rPr>
              <a:t>  (2) </a:t>
            </a:r>
            <a:r>
              <a:rPr lang="zh-CN" altLang="en-US" sz="1400" dirty="0">
                <a:solidFill>
                  <a:srgbClr val="C15F05"/>
                </a:solidFill>
                <a:effectLst>
                  <a:outerShdw blurRad="38100" dist="38100" dir="2700000" algn="tl">
                    <a:srgbClr val="C0C0C0"/>
                  </a:outerShdw>
                </a:effectLst>
                <a:latin typeface="宋体" pitchFamily="2" charset="-122"/>
              </a:rPr>
              <a:t>协议类型</a:t>
            </a:r>
            <a:r>
              <a:rPr lang="en-US" altLang="zh-CN" sz="1400" dirty="0">
                <a:latin typeface="宋体" pitchFamily="2" charset="-122"/>
              </a:rPr>
              <a:t>: </a:t>
            </a:r>
            <a:r>
              <a:rPr lang="zh-CN" altLang="en-US" sz="1400" dirty="0">
                <a:latin typeface="宋体" pitchFamily="2" charset="-122"/>
              </a:rPr>
              <a:t>指出发送者</a:t>
            </a:r>
            <a:r>
              <a:rPr lang="zh-CN" altLang="en-US" sz="1400" u="sng" dirty="0">
                <a:latin typeface="宋体" pitchFamily="2" charset="-122"/>
              </a:rPr>
              <a:t>所提供</a:t>
            </a:r>
            <a:r>
              <a:rPr lang="en-US" altLang="zh-CN" sz="1400" u="sng" dirty="0">
                <a:latin typeface="宋体" pitchFamily="2" charset="-122"/>
              </a:rPr>
              <a:t>/</a:t>
            </a:r>
            <a:r>
              <a:rPr lang="zh-CN" altLang="en-US" sz="1400" u="sng" dirty="0">
                <a:latin typeface="宋体" pitchFamily="2" charset="-122"/>
              </a:rPr>
              <a:t>请求</a:t>
            </a:r>
            <a:r>
              <a:rPr lang="zh-CN" altLang="en-US" sz="1400" b="1" u="sng" dirty="0">
                <a:latin typeface="宋体" pitchFamily="2" charset="-122"/>
              </a:rPr>
              <a:t>的</a:t>
            </a:r>
            <a:r>
              <a:rPr lang="zh-CN" altLang="en-US" sz="1400" dirty="0">
                <a:latin typeface="宋体" pitchFamily="2" charset="-122"/>
              </a:rPr>
              <a:t>高级协议地址类型</a:t>
            </a:r>
            <a:r>
              <a:rPr lang="en-US" altLang="zh-CN" sz="1400" dirty="0">
                <a:latin typeface="宋体" pitchFamily="2" charset="-122"/>
              </a:rPr>
              <a:t>(“0X0800”</a:t>
            </a:r>
            <a:r>
              <a:rPr lang="zh-CN" altLang="en-US" sz="1400" dirty="0">
                <a:latin typeface="宋体" pitchFamily="2" charset="-122"/>
              </a:rPr>
              <a:t>代表 </a:t>
            </a:r>
            <a:r>
              <a:rPr lang="en-US" altLang="zh-CN" sz="1400" dirty="0">
                <a:latin typeface="宋体" pitchFamily="2" charset="-122"/>
              </a:rPr>
              <a:t>IP</a:t>
            </a:r>
            <a:r>
              <a:rPr lang="zh-CN" altLang="en-US" sz="1400" dirty="0">
                <a:latin typeface="宋体" pitchFamily="2" charset="-122"/>
              </a:rPr>
              <a:t>协议</a:t>
            </a:r>
            <a:r>
              <a:rPr lang="en-US" altLang="zh-CN" sz="1400" dirty="0">
                <a:latin typeface="宋体" pitchFamily="2" charset="-122"/>
              </a:rPr>
              <a:t>)</a:t>
            </a:r>
            <a:r>
              <a:rPr lang="zh-CN" altLang="en-US" sz="1400" dirty="0">
                <a:latin typeface="宋体" pitchFamily="2" charset="-122"/>
              </a:rPr>
              <a:t>。</a:t>
            </a:r>
          </a:p>
          <a:p>
            <a:pPr lvl="0">
              <a:defRPr/>
            </a:pPr>
            <a:r>
              <a:rPr lang="en-US" altLang="zh-CN" sz="1400" dirty="0">
                <a:latin typeface="宋体" pitchFamily="2" charset="-122"/>
              </a:rPr>
              <a:t>  (3) </a:t>
            </a:r>
            <a:r>
              <a:rPr lang="zh-CN" altLang="en-US" sz="1400" dirty="0">
                <a:solidFill>
                  <a:srgbClr val="C15F05"/>
                </a:solidFill>
                <a:effectLst>
                  <a:outerShdw blurRad="38100" dist="38100" dir="2700000" algn="tl">
                    <a:srgbClr val="C0C0C0"/>
                  </a:outerShdw>
                </a:effectLst>
                <a:latin typeface="宋体" pitchFamily="2" charset="-122"/>
              </a:rPr>
              <a:t>长度字段</a:t>
            </a:r>
            <a:r>
              <a:rPr lang="zh-CN" altLang="en-US" sz="1400" dirty="0">
                <a:latin typeface="宋体" pitchFamily="2" charset="-122"/>
              </a:rPr>
              <a:t>：分别指出以后各相应字段的长度。</a:t>
            </a:r>
          </a:p>
          <a:p>
            <a:pPr lvl="0">
              <a:defRPr/>
            </a:pPr>
            <a:r>
              <a:rPr lang="en-US" altLang="zh-CN" sz="1400" dirty="0">
                <a:latin typeface="宋体" pitchFamily="2" charset="-122"/>
              </a:rPr>
              <a:t>  (4) </a:t>
            </a:r>
            <a:r>
              <a:rPr lang="zh-CN" altLang="en-US" sz="1400" dirty="0">
                <a:solidFill>
                  <a:srgbClr val="C15F05"/>
                </a:solidFill>
                <a:effectLst>
                  <a:outerShdw blurRad="38100" dist="38100" dir="2700000" algn="tl">
                    <a:srgbClr val="C0C0C0"/>
                  </a:outerShdw>
                </a:effectLst>
                <a:latin typeface="宋体" pitchFamily="2" charset="-122"/>
              </a:rPr>
              <a:t>操作</a:t>
            </a:r>
            <a:r>
              <a:rPr lang="zh-CN" altLang="en-US" sz="1400" dirty="0">
                <a:latin typeface="宋体" pitchFamily="2" charset="-122"/>
              </a:rPr>
              <a:t>：指出本报文的类型：“</a:t>
            </a:r>
            <a:r>
              <a:rPr lang="en-US" altLang="zh-CN" sz="1400" dirty="0">
                <a:latin typeface="宋体" pitchFamily="2" charset="-122"/>
              </a:rPr>
              <a:t>1”</a:t>
            </a:r>
            <a:r>
              <a:rPr lang="zh-CN" altLang="en-US" sz="1400" dirty="0">
                <a:latin typeface="宋体" pitchFamily="2" charset="-122"/>
              </a:rPr>
              <a:t>为</a:t>
            </a:r>
            <a:r>
              <a:rPr lang="en-US" altLang="zh-CN" sz="1400" dirty="0">
                <a:latin typeface="宋体" pitchFamily="2" charset="-122"/>
              </a:rPr>
              <a:t>ARP</a:t>
            </a:r>
            <a:r>
              <a:rPr lang="zh-CN" altLang="en-US" sz="1400" dirty="0">
                <a:latin typeface="宋体" pitchFamily="2" charset="-122"/>
              </a:rPr>
              <a:t>请求，“</a:t>
            </a:r>
            <a:r>
              <a:rPr lang="en-US" altLang="zh-CN" sz="1400" dirty="0">
                <a:latin typeface="宋体" pitchFamily="2" charset="-122"/>
              </a:rPr>
              <a:t>2”</a:t>
            </a:r>
            <a:r>
              <a:rPr lang="zh-CN" altLang="en-US" sz="1400" dirty="0">
                <a:latin typeface="宋体" pitchFamily="2" charset="-122"/>
              </a:rPr>
              <a:t>为</a:t>
            </a:r>
            <a:r>
              <a:rPr lang="en-US" altLang="zh-CN" sz="1400" dirty="0">
                <a:latin typeface="宋体" pitchFamily="2" charset="-122"/>
              </a:rPr>
              <a:t>ARP</a:t>
            </a:r>
            <a:r>
              <a:rPr lang="zh-CN" altLang="en-US" sz="1400" dirty="0">
                <a:latin typeface="宋体" pitchFamily="2" charset="-122"/>
              </a:rPr>
              <a:t>响应，“</a:t>
            </a:r>
            <a:r>
              <a:rPr lang="en-US" altLang="zh-CN" sz="1400" dirty="0">
                <a:latin typeface="宋体" pitchFamily="2" charset="-122"/>
              </a:rPr>
              <a:t>3”</a:t>
            </a:r>
            <a:r>
              <a:rPr lang="zh-CN" altLang="en-US" sz="1400" dirty="0">
                <a:latin typeface="宋体" pitchFamily="2" charset="-122"/>
              </a:rPr>
              <a:t>为</a:t>
            </a:r>
            <a:r>
              <a:rPr lang="en-US" altLang="zh-CN" sz="1400" dirty="0">
                <a:latin typeface="宋体" pitchFamily="2" charset="-122"/>
              </a:rPr>
              <a:t>RARP</a:t>
            </a:r>
            <a:r>
              <a:rPr lang="zh-CN" altLang="en-US" sz="1400" dirty="0">
                <a:latin typeface="宋体" pitchFamily="2" charset="-122"/>
              </a:rPr>
              <a:t>请求，“</a:t>
            </a:r>
            <a:r>
              <a:rPr lang="en-US" altLang="zh-CN" sz="1400" dirty="0">
                <a:latin typeface="宋体" pitchFamily="2" charset="-122"/>
              </a:rPr>
              <a:t>4”</a:t>
            </a:r>
            <a:r>
              <a:rPr lang="zh-CN" altLang="en-US" sz="1400" dirty="0">
                <a:latin typeface="宋体" pitchFamily="2" charset="-122"/>
              </a:rPr>
              <a:t>为</a:t>
            </a:r>
            <a:r>
              <a:rPr lang="en-US" altLang="zh-CN" sz="1400" dirty="0">
                <a:latin typeface="宋体" pitchFamily="2" charset="-122"/>
              </a:rPr>
              <a:t>RARP</a:t>
            </a:r>
            <a:r>
              <a:rPr lang="zh-CN" altLang="en-US" sz="1400" dirty="0">
                <a:latin typeface="宋体" pitchFamily="2" charset="-122"/>
              </a:rPr>
              <a:t>响应。</a:t>
            </a:r>
          </a:p>
          <a:p>
            <a:pPr>
              <a:defRPr/>
            </a:pPr>
            <a:r>
              <a:rPr lang="zh-CN" altLang="en-US" sz="1400" b="1" dirty="0">
                <a:effectLst>
                  <a:outerShdw blurRad="38100" dist="38100" dir="2700000" algn="tl">
                    <a:srgbClr val="C0C0C0"/>
                  </a:outerShdw>
                </a:effectLst>
                <a:latin typeface="宋体" pitchFamily="2" charset="-122"/>
              </a:rPr>
              <a:t>      提示：</a:t>
            </a:r>
            <a:r>
              <a:rPr lang="zh-CN" altLang="en-US" sz="1300" dirty="0">
                <a:latin typeface="宋体" pitchFamily="2" charset="-122"/>
              </a:rPr>
              <a:t>从报文格式可见，除</a:t>
            </a:r>
            <a:r>
              <a:rPr lang="en-US" altLang="zh-CN" sz="1300" dirty="0">
                <a:latin typeface="宋体" pitchFamily="2" charset="-122"/>
              </a:rPr>
              <a:t>IP</a:t>
            </a:r>
            <a:r>
              <a:rPr lang="zh-CN" altLang="en-US" sz="1300" dirty="0">
                <a:latin typeface="宋体" pitchFamily="2" charset="-122"/>
              </a:rPr>
              <a:t>地址外，</a:t>
            </a:r>
            <a:r>
              <a:rPr lang="en-US" altLang="zh-CN" sz="1300" dirty="0">
                <a:latin typeface="宋体" pitchFamily="2" charset="-122"/>
              </a:rPr>
              <a:t>ARP</a:t>
            </a:r>
            <a:r>
              <a:rPr lang="zh-CN" altLang="en-US" sz="1300" dirty="0">
                <a:latin typeface="宋体" pitchFamily="2" charset="-122"/>
              </a:rPr>
              <a:t>还可用于解析其他协议地址；进行</a:t>
            </a:r>
            <a:r>
              <a:rPr lang="en-US" altLang="zh-CN" sz="1300" dirty="0">
                <a:latin typeface="宋体" pitchFamily="2" charset="-122"/>
              </a:rPr>
              <a:t>ARP</a:t>
            </a:r>
            <a:r>
              <a:rPr lang="zh-CN" altLang="en-US" sz="1300" dirty="0">
                <a:latin typeface="宋体" pitchFamily="2" charset="-122"/>
              </a:rPr>
              <a:t>请求时，发送者在“发送者硬件地址”字段和“发送者协议地址”字段分别填入本机物理地址和</a:t>
            </a:r>
            <a:r>
              <a:rPr lang="en-US" altLang="zh-CN" sz="1300" dirty="0">
                <a:latin typeface="宋体" pitchFamily="2" charset="-122"/>
              </a:rPr>
              <a:t>IP</a:t>
            </a:r>
            <a:r>
              <a:rPr lang="zh-CN" altLang="en-US" sz="1300" dirty="0">
                <a:latin typeface="宋体" pitchFamily="2" charset="-122"/>
              </a:rPr>
              <a:t>地址；并在“目标协议地址”字段填入欲解析的目标机</a:t>
            </a:r>
            <a:r>
              <a:rPr lang="en-US" altLang="zh-CN" sz="1300" dirty="0">
                <a:latin typeface="宋体" pitchFamily="2" charset="-122"/>
              </a:rPr>
              <a:t>IP</a:t>
            </a:r>
            <a:r>
              <a:rPr lang="zh-CN" altLang="en-US" sz="1300" dirty="0">
                <a:latin typeface="宋体" pitchFamily="2" charset="-122"/>
              </a:rPr>
              <a:t>地址，在“操作”字段填入“</a:t>
            </a:r>
            <a:r>
              <a:rPr lang="en-US" altLang="zh-CN" sz="1300" dirty="0">
                <a:latin typeface="宋体" pitchFamily="2" charset="-122"/>
              </a:rPr>
              <a:t>1”(ARP</a:t>
            </a:r>
            <a:r>
              <a:rPr lang="zh-CN" altLang="en-US" sz="1300" dirty="0">
                <a:latin typeface="宋体" pitchFamily="2" charset="-122"/>
              </a:rPr>
              <a:t>请求</a:t>
            </a:r>
            <a:r>
              <a:rPr lang="en-US" altLang="zh-CN" sz="1300" dirty="0">
                <a:latin typeface="宋体" pitchFamily="2" charset="-122"/>
              </a:rPr>
              <a:t>)</a:t>
            </a:r>
            <a:r>
              <a:rPr lang="zh-CN" altLang="en-US" sz="1300" dirty="0">
                <a:latin typeface="宋体" pitchFamily="2" charset="-122"/>
              </a:rPr>
              <a:t>；</a:t>
            </a:r>
            <a:r>
              <a:rPr lang="zh-CN" altLang="en-US" sz="1300" dirty="0">
                <a:solidFill>
                  <a:srgbClr val="C15F05"/>
                </a:solidFill>
                <a:effectLst>
                  <a:outerShdw blurRad="38100" dist="38100" dir="2700000" algn="tl">
                    <a:srgbClr val="C0C0C0"/>
                  </a:outerShdw>
                </a:effectLst>
                <a:latin typeface="宋体" pitchFamily="2" charset="-122"/>
              </a:rPr>
              <a:t>目标机</a:t>
            </a:r>
            <a:r>
              <a:rPr lang="en-US" altLang="zh-CN" sz="1300" dirty="0">
                <a:solidFill>
                  <a:srgbClr val="C15F05"/>
                </a:solidFill>
                <a:effectLst>
                  <a:outerShdw blurRad="38100" dist="38100" dir="2700000" algn="tl">
                    <a:srgbClr val="C0C0C0"/>
                  </a:outerShdw>
                </a:effectLst>
                <a:latin typeface="宋体" pitchFamily="2" charset="-122"/>
              </a:rPr>
              <a:t>(</a:t>
            </a:r>
            <a:r>
              <a:rPr lang="zh-CN" altLang="en-US" sz="1300" dirty="0">
                <a:solidFill>
                  <a:srgbClr val="C15F05"/>
                </a:solidFill>
                <a:effectLst>
                  <a:outerShdw blurRad="38100" dist="38100" dir="2700000" algn="tl">
                    <a:srgbClr val="C0C0C0"/>
                  </a:outerShdw>
                </a:effectLst>
                <a:latin typeface="宋体" pitchFamily="2" charset="-122"/>
              </a:rPr>
              <a:t>主机或路由器</a:t>
            </a:r>
            <a:r>
              <a:rPr lang="en-US" altLang="zh-CN" sz="1300" dirty="0">
                <a:solidFill>
                  <a:srgbClr val="C15F05"/>
                </a:solidFill>
                <a:effectLst>
                  <a:outerShdw blurRad="38100" dist="38100" dir="2700000" algn="tl">
                    <a:srgbClr val="C0C0C0"/>
                  </a:outerShdw>
                </a:effectLst>
                <a:latin typeface="宋体" pitchFamily="2" charset="-122"/>
              </a:rPr>
              <a:t>)</a:t>
            </a:r>
            <a:r>
              <a:rPr lang="zh-CN" altLang="en-US" sz="1300" dirty="0">
                <a:solidFill>
                  <a:srgbClr val="C15F05"/>
                </a:solidFill>
                <a:effectLst>
                  <a:outerShdw blurRad="38100" dist="38100" dir="2700000" algn="tl">
                    <a:srgbClr val="C0C0C0"/>
                  </a:outerShdw>
                </a:effectLst>
                <a:latin typeface="宋体" pitchFamily="2" charset="-122"/>
              </a:rPr>
              <a:t>处理请求时，在所缺字段中填入相应数据，交换发送者字段和目标字段的位置</a:t>
            </a:r>
            <a:r>
              <a:rPr lang="en-US" altLang="zh-CN" sz="1300" dirty="0">
                <a:latin typeface="宋体" pitchFamily="2" charset="-122"/>
              </a:rPr>
              <a:t>(</a:t>
            </a:r>
            <a:r>
              <a:rPr lang="zh-CN" altLang="en-US" sz="1300" dirty="0">
                <a:latin typeface="宋体" pitchFamily="2" charset="-122"/>
              </a:rPr>
              <a:t>交换的目的在于统一“发送者”与“目标”的概念，以便进行一致处理</a:t>
            </a:r>
            <a:r>
              <a:rPr lang="en-US" altLang="zh-CN" sz="1300" dirty="0">
                <a:latin typeface="宋体" pitchFamily="2" charset="-122"/>
              </a:rPr>
              <a:t>)</a:t>
            </a:r>
            <a:r>
              <a:rPr lang="zh-CN" altLang="en-US" sz="1300" dirty="0">
                <a:latin typeface="宋体" pitchFamily="2" charset="-122"/>
              </a:rPr>
              <a:t>，将“操作”字段改为“</a:t>
            </a:r>
            <a:r>
              <a:rPr lang="en-US" altLang="zh-CN" sz="1300" dirty="0">
                <a:latin typeface="宋体" pitchFamily="2" charset="-122"/>
              </a:rPr>
              <a:t>2”(ARP</a:t>
            </a:r>
            <a:r>
              <a:rPr lang="zh-CN" altLang="en-US" sz="1300" dirty="0">
                <a:latin typeface="宋体" pitchFamily="2" charset="-122"/>
              </a:rPr>
              <a:t>响应</a:t>
            </a:r>
            <a:r>
              <a:rPr lang="en-US" altLang="zh-CN" sz="1300" dirty="0">
                <a:latin typeface="宋体" pitchFamily="2" charset="-122"/>
              </a:rPr>
              <a:t>)</a:t>
            </a:r>
            <a:r>
              <a:rPr lang="zh-CN" altLang="en-US" sz="1300" dirty="0">
                <a:latin typeface="宋体" pitchFamily="2" charset="-122"/>
              </a:rPr>
              <a:t>。 </a:t>
            </a:r>
          </a:p>
          <a:p>
            <a:pPr>
              <a:defRPr/>
            </a:pPr>
            <a:r>
              <a:rPr lang="en-US" altLang="zh-CN" b="1" dirty="0">
                <a:effectLst>
                  <a:outerShdw blurRad="38100" dist="38100" dir="2700000" algn="tl">
                    <a:srgbClr val="C0C0C0"/>
                  </a:outerShdw>
                </a:effectLst>
              </a:rPr>
              <a:t>     </a:t>
            </a:r>
            <a:r>
              <a:rPr lang="en-US" altLang="zh-CN" dirty="0">
                <a:effectLst>
                  <a:outerShdw blurRad="38100" dist="38100" dir="2700000" algn="tl">
                    <a:srgbClr val="C0C0C0"/>
                  </a:outerShdw>
                </a:effectLst>
              </a:rPr>
              <a:t>ARP</a:t>
            </a:r>
            <a:r>
              <a:rPr lang="zh-CN" altLang="en-US" dirty="0">
                <a:effectLst>
                  <a:outerShdw blurRad="38100" dist="38100" dir="2700000" algn="tl">
                    <a:srgbClr val="C0C0C0"/>
                  </a:outerShdw>
                </a:effectLst>
              </a:rPr>
              <a:t>报文的传输</a:t>
            </a:r>
            <a:r>
              <a:rPr lang="en-US" altLang="zh-CN" dirty="0">
                <a:effectLst>
                  <a:outerShdw blurRad="38100" dist="38100" dir="2700000" algn="tl">
                    <a:srgbClr val="C0C0C0"/>
                  </a:outerShdw>
                </a:effectLst>
              </a:rPr>
              <a:t>: </a:t>
            </a:r>
            <a:r>
              <a:rPr lang="en-US" altLang="zh-CN" dirty="0"/>
              <a:t>ARP</a:t>
            </a:r>
            <a:r>
              <a:rPr lang="zh-CN" altLang="en-US" dirty="0"/>
              <a:t>报文是作为一般数据放入物理网络帧的数据区中传输的。</a:t>
            </a:r>
            <a:endParaRPr lang="en-US" altLang="zh-CN" dirty="0"/>
          </a:p>
        </p:txBody>
      </p:sp>
    </p:spTree>
    <p:extLst>
      <p:ext uri="{BB962C8B-B14F-4D97-AF65-F5344CB8AC3E}">
        <p14:creationId xmlns:p14="http://schemas.microsoft.com/office/powerpoint/2010/main" val="323852537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7"/>
          <p:cNvSpPr>
            <a:spLocks noGrp="1" noChangeArrowheads="1"/>
          </p:cNvSpPr>
          <p:nvPr>
            <p:ph type="sldNum" sz="quarter" idx="5"/>
          </p:nvPr>
        </p:nvSpPr>
        <p:spPr>
          <a:noFill/>
        </p:spPr>
        <p:txBody>
          <a:bodyPr/>
          <a:lstStyle/>
          <a:p>
            <a:fld id="{F8E4AF38-87DE-432D-99A7-61ADACEEF6A4}" type="slidenum">
              <a:rPr lang="zh-CN" altLang="en-US"/>
              <a:pPr/>
              <a:t>105</a:t>
            </a:fld>
            <a:endParaRPr lang="en-US" altLang="zh-CN"/>
          </a:p>
        </p:txBody>
      </p:sp>
      <p:sp>
        <p:nvSpPr>
          <p:cNvPr id="339971"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defTabSz="966788" eaLnBrk="1" hangingPunct="1"/>
            <a:fld id="{D8E5C575-4F65-40EB-A947-C61D31900ECA}" type="slidenum">
              <a:rPr lang="zh-CN" altLang="en-US" sz="1300" i="0">
                <a:latin typeface="Times New Roman" pitchFamily="18" charset="0"/>
              </a:rPr>
              <a:pPr algn="r" defTabSz="966788" eaLnBrk="1" hangingPunct="1"/>
              <a:t>105</a:t>
            </a:fld>
            <a:endParaRPr lang="en-US" altLang="zh-CN" sz="1300" i="0">
              <a:latin typeface="Times New Roman" pitchFamily="18" charset="0"/>
            </a:endParaRPr>
          </a:p>
        </p:txBody>
      </p:sp>
      <p:sp>
        <p:nvSpPr>
          <p:cNvPr id="339972" name="Rectangle 2"/>
          <p:cNvSpPr>
            <a:spLocks noGrp="1" noRot="1" noChangeAspect="1" noChangeArrowheads="1" noTextEdit="1"/>
          </p:cNvSpPr>
          <p:nvPr>
            <p:ph type="sldImg"/>
          </p:nvPr>
        </p:nvSpPr>
        <p:spPr>
          <a:xfrm>
            <a:off x="1257300" y="720725"/>
            <a:ext cx="4800600" cy="3600450"/>
          </a:xfrm>
          <a:ln/>
        </p:spPr>
      </p:sp>
      <p:sp>
        <p:nvSpPr>
          <p:cNvPr id="339973" name="Rectangle 3"/>
          <p:cNvSpPr>
            <a:spLocks noGrp="1" noChangeArrowheads="1"/>
          </p:cNvSpPr>
          <p:nvPr>
            <p:ph type="body" idx="1"/>
          </p:nvPr>
        </p:nvSpPr>
        <p:spPr>
          <a:xfrm>
            <a:off x="731838" y="4560888"/>
            <a:ext cx="5851525" cy="4319587"/>
          </a:xfrm>
          <a:noFill/>
          <a:ln/>
        </p:spPr>
        <p:txBody>
          <a:bodyPr lIns="96661" tIns="48331" rIns="96661" bIns="48331"/>
          <a:lstStyle/>
          <a:p>
            <a:pPr eaLnBrk="1" hangingPunct="1"/>
            <a:endParaRPr lang="zh-CN" altLang="en-US"/>
          </a:p>
        </p:txBody>
      </p:sp>
    </p:spTree>
    <p:extLst>
      <p:ext uri="{BB962C8B-B14F-4D97-AF65-F5344CB8AC3E}">
        <p14:creationId xmlns:p14="http://schemas.microsoft.com/office/powerpoint/2010/main" val="62577556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6458E5E-FC0C-4FD7-B244-271AAA9A5C8F}" type="slidenum">
              <a:rPr lang="en-US" altLang="zh-CN"/>
              <a:pPr/>
              <a:t>107</a:t>
            </a:fld>
            <a:endParaRPr lang="en-US" altLang="zh-CN"/>
          </a:p>
        </p:txBody>
      </p:sp>
      <p:sp>
        <p:nvSpPr>
          <p:cNvPr id="728066" name="Rectangle 2"/>
          <p:cNvSpPr>
            <a:spLocks noGrp="1" noRot="1" noChangeAspect="1" noChangeArrowheads="1" noTextEdit="1"/>
          </p:cNvSpPr>
          <p:nvPr>
            <p:ph type="sldImg"/>
          </p:nvPr>
        </p:nvSpPr>
        <p:spPr/>
      </p:sp>
      <p:sp>
        <p:nvSpPr>
          <p:cNvPr id="728067" name="Rectangle 3"/>
          <p:cNvSpPr>
            <a:spLocks noGrp="1" noChangeArrowheads="1"/>
          </p:cNvSpPr>
          <p:nvPr>
            <p:ph type="body" idx="1"/>
          </p:nvPr>
        </p:nvSpPr>
        <p:spPr/>
        <p:txBody>
          <a:bodyPr/>
          <a:lstStyle/>
          <a:p>
            <a:r>
              <a:rPr lang="en-US" altLang="zh-CN" sz="1200" b="0" i="0" u="none" strike="noStrike" kern="1200" baseline="0" dirty="0">
                <a:solidFill>
                  <a:schemeClr val="tx1"/>
                </a:solidFill>
                <a:latin typeface="Times New Roman" pitchFamily="18" charset="0"/>
                <a:ea typeface="+mn-ea"/>
                <a:cs typeface="+mn-cs"/>
              </a:rPr>
              <a:t>   Students often wonder </a:t>
            </a:r>
            <a:r>
              <a:rPr lang="en-US" altLang="zh-CN" sz="1200" b="1" i="0" u="none" strike="noStrike" kern="1200" baseline="0" dirty="0">
                <a:solidFill>
                  <a:schemeClr val="tx1"/>
                </a:solidFill>
                <a:latin typeface="Times New Roman" pitchFamily="18" charset="0"/>
                <a:ea typeface="+mn-ea"/>
                <a:cs typeface="+mn-cs"/>
              </a:rPr>
              <a:t>if</a:t>
            </a:r>
            <a:r>
              <a:rPr lang="en-US" altLang="zh-CN" sz="1200" b="0" i="0" u="none" strike="noStrike" kern="1200" baseline="0" dirty="0">
                <a:solidFill>
                  <a:schemeClr val="tx1"/>
                </a:solidFill>
                <a:latin typeface="Times New Roman" pitchFamily="18" charset="0"/>
                <a:ea typeface="+mn-ea"/>
                <a:cs typeface="+mn-cs"/>
              </a:rPr>
              <a:t> ARP is a link-layer protocol </a:t>
            </a:r>
            <a:r>
              <a:rPr lang="en-US" altLang="zh-CN" sz="1200" b="1" i="0" u="none" strike="noStrike" kern="1200" baseline="0" dirty="0">
                <a:solidFill>
                  <a:schemeClr val="tx1"/>
                </a:solidFill>
                <a:latin typeface="Times New Roman" pitchFamily="18" charset="0"/>
                <a:ea typeface="+mn-ea"/>
                <a:cs typeface="+mn-cs"/>
              </a:rPr>
              <a:t>or</a:t>
            </a:r>
            <a:r>
              <a:rPr lang="en-US" altLang="zh-CN" sz="1200" b="0" i="0" u="none" strike="noStrike" kern="1200" baseline="0" dirty="0">
                <a:solidFill>
                  <a:schemeClr val="tx1"/>
                </a:solidFill>
                <a:latin typeface="Times New Roman" pitchFamily="18" charset="0"/>
                <a:ea typeface="+mn-ea"/>
                <a:cs typeface="+mn-cs"/>
              </a:rPr>
              <a:t> a network-layer protocol.</a:t>
            </a:r>
          </a:p>
          <a:p>
            <a:r>
              <a:rPr lang="en-US" altLang="zh-CN" sz="1200" b="0" i="0" u="none" strike="noStrike" kern="1200" baseline="0" dirty="0">
                <a:solidFill>
                  <a:schemeClr val="tx1"/>
                </a:solidFill>
                <a:latin typeface="Times New Roman" pitchFamily="18" charset="0"/>
                <a:ea typeface="+mn-ea"/>
                <a:cs typeface="+mn-cs"/>
              </a:rPr>
              <a:t>   As we’ve seen, an ARP packet is encapsulated within a link-layer frame and thus lies architecturally </a:t>
            </a:r>
            <a:r>
              <a:rPr lang="en-US" altLang="zh-CN" sz="1200" b="1" i="0" u="none" strike="noStrike" kern="1200" baseline="0" dirty="0">
                <a:solidFill>
                  <a:schemeClr val="tx1"/>
                </a:solidFill>
                <a:latin typeface="Times New Roman" pitchFamily="18" charset="0"/>
                <a:ea typeface="+mn-ea"/>
                <a:cs typeface="+mn-cs"/>
              </a:rPr>
              <a:t>above</a:t>
            </a:r>
            <a:r>
              <a:rPr lang="en-US" altLang="zh-CN" sz="1200" b="0" i="0" u="none" strike="noStrike" kern="1200" baseline="0" dirty="0">
                <a:solidFill>
                  <a:schemeClr val="tx1"/>
                </a:solidFill>
                <a:latin typeface="Times New Roman" pitchFamily="18" charset="0"/>
                <a:ea typeface="+mn-ea"/>
                <a:cs typeface="+mn-cs"/>
              </a:rPr>
              <a:t> the link layer. </a:t>
            </a:r>
          </a:p>
          <a:p>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However</a:t>
            </a:r>
            <a:r>
              <a:rPr lang="en-US" altLang="zh-CN" sz="1200" b="0" i="0" u="none" strike="noStrike" kern="1200" baseline="0" dirty="0">
                <a:solidFill>
                  <a:schemeClr val="tx1"/>
                </a:solidFill>
                <a:latin typeface="Times New Roman" pitchFamily="18" charset="0"/>
                <a:ea typeface="+mn-ea"/>
                <a:cs typeface="+mn-cs"/>
              </a:rPr>
              <a:t>, an ARP packet has fields containing link-layer addresses and thus is </a:t>
            </a:r>
            <a:r>
              <a:rPr lang="en-US" altLang="zh-CN" sz="1200" b="1" i="0" u="none" strike="noStrike" kern="1200" baseline="0" dirty="0">
                <a:solidFill>
                  <a:schemeClr val="tx1"/>
                </a:solidFill>
                <a:latin typeface="Times New Roman" pitchFamily="18" charset="0"/>
                <a:ea typeface="+mn-ea"/>
                <a:cs typeface="+mn-cs"/>
              </a:rPr>
              <a:t>arguably</a:t>
            </a:r>
            <a:r>
              <a:rPr lang="en-US" altLang="zh-CN" sz="1200" b="0" i="0" u="none" strike="noStrike" kern="1200" baseline="0" dirty="0">
                <a:solidFill>
                  <a:schemeClr val="tx1"/>
                </a:solidFill>
                <a:latin typeface="Times New Roman" pitchFamily="18" charset="0"/>
                <a:ea typeface="+mn-ea"/>
                <a:cs typeface="+mn-cs"/>
              </a:rPr>
              <a:t> a link-layer protocol, but it also contains network-layer addresses and thus is also </a:t>
            </a:r>
            <a:r>
              <a:rPr lang="en-US" altLang="zh-CN" sz="1200" b="1" i="0" u="none" strike="noStrike" kern="1200" baseline="0" dirty="0">
                <a:solidFill>
                  <a:schemeClr val="tx1"/>
                </a:solidFill>
                <a:latin typeface="Times New Roman" pitchFamily="18" charset="0"/>
                <a:ea typeface="+mn-ea"/>
                <a:cs typeface="+mn-cs"/>
              </a:rPr>
              <a:t>arguably</a:t>
            </a:r>
            <a:r>
              <a:rPr lang="en-US" altLang="zh-CN" sz="1200" b="0" i="0" u="none" strike="noStrike" kern="1200" baseline="0" dirty="0">
                <a:solidFill>
                  <a:schemeClr val="tx1"/>
                </a:solidFill>
                <a:latin typeface="Times New Roman" pitchFamily="18" charset="0"/>
                <a:ea typeface="+mn-ea"/>
                <a:cs typeface="+mn-cs"/>
              </a:rPr>
              <a:t> a network layer protocol. </a:t>
            </a:r>
          </a:p>
          <a:p>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In the end</a:t>
            </a:r>
            <a:r>
              <a:rPr lang="en-US" altLang="zh-CN" sz="1200" b="0" i="0" u="none" strike="noStrike" kern="1200" baseline="0" dirty="0">
                <a:solidFill>
                  <a:schemeClr val="tx1"/>
                </a:solidFill>
                <a:latin typeface="Times New Roman" pitchFamily="18" charset="0"/>
                <a:ea typeface="+mn-ea"/>
                <a:cs typeface="+mn-cs"/>
              </a:rPr>
              <a:t>, ARP is probably best considered a protocol that </a:t>
            </a:r>
            <a:r>
              <a:rPr lang="en-US" altLang="zh-CN" sz="1200" b="1" i="0" u="none" strike="noStrike" kern="1200" baseline="0" dirty="0">
                <a:solidFill>
                  <a:schemeClr val="tx1"/>
                </a:solidFill>
                <a:latin typeface="Times New Roman" pitchFamily="18" charset="0"/>
                <a:ea typeface="+mn-ea"/>
                <a:cs typeface="+mn-cs"/>
              </a:rPr>
              <a:t>straddles</a:t>
            </a:r>
            <a:r>
              <a:rPr lang="en-US" altLang="zh-CN" sz="1200" b="0" i="0" u="none" strike="noStrike" kern="1200" baseline="0" dirty="0">
                <a:solidFill>
                  <a:schemeClr val="tx1"/>
                </a:solidFill>
                <a:latin typeface="Times New Roman" pitchFamily="18" charset="0"/>
                <a:ea typeface="+mn-ea"/>
                <a:cs typeface="+mn-cs"/>
              </a:rPr>
              <a:t> the boundary between the link and network layers — </a:t>
            </a:r>
            <a:r>
              <a:rPr lang="en-US" altLang="zh-CN" sz="1200" b="1" i="0" u="none" strike="noStrike" kern="1200" baseline="0" dirty="0">
                <a:solidFill>
                  <a:schemeClr val="tx1"/>
                </a:solidFill>
                <a:latin typeface="Times New Roman" pitchFamily="18" charset="0"/>
                <a:ea typeface="+mn-ea"/>
                <a:cs typeface="+mn-cs"/>
              </a:rPr>
              <a:t>not fitting neatly into </a:t>
            </a:r>
            <a:r>
              <a:rPr lang="en-US" altLang="zh-CN" sz="1200" b="0" i="0" u="none" strike="noStrike" kern="1200" baseline="0" dirty="0">
                <a:solidFill>
                  <a:schemeClr val="tx1"/>
                </a:solidFill>
                <a:latin typeface="Times New Roman" pitchFamily="18" charset="0"/>
                <a:ea typeface="+mn-ea"/>
                <a:cs typeface="+mn-cs"/>
              </a:rPr>
              <a:t>the simple layered protocol stack we studied in Chapter 1. </a:t>
            </a:r>
          </a:p>
          <a:p>
            <a:r>
              <a:rPr lang="en-US" altLang="zh-CN" sz="1200" b="0" i="0" u="none" strike="noStrike" kern="1200" baseline="0" dirty="0">
                <a:solidFill>
                  <a:schemeClr val="tx1"/>
                </a:solidFill>
                <a:latin typeface="Times New Roman" pitchFamily="18" charset="0"/>
                <a:ea typeface="+mn-ea"/>
                <a:cs typeface="+mn-cs"/>
              </a:rPr>
              <a:t>   Such are the complexities of real-world protocols! </a:t>
            </a:r>
            <a:endParaRPr lang="zh-CN" altLang="zh-CN" dirty="0">
              <a:latin typeface="Times New Roman" pitchFamily="18" charset="0"/>
            </a:endParaRPr>
          </a:p>
          <a:p>
            <a:endParaRPr lang="zh-CN" altLang="zh-CN"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7"/>
          <p:cNvSpPr>
            <a:spLocks noGrp="1" noChangeArrowheads="1"/>
          </p:cNvSpPr>
          <p:nvPr>
            <p:ph type="sldNum" sz="quarter" idx="5"/>
          </p:nvPr>
        </p:nvSpPr>
        <p:spPr>
          <a:noFill/>
        </p:spPr>
        <p:txBody>
          <a:bodyPr/>
          <a:lstStyle/>
          <a:p>
            <a:fld id="{0A9C4539-5510-47EC-9E18-D25BFED6904C}" type="slidenum">
              <a:rPr lang="en-US" altLang="zh-CN">
                <a:latin typeface="Arial" panose="020B0604020202020204" pitchFamily="34" charset="0"/>
              </a:rPr>
              <a:pPr/>
              <a:t>108</a:t>
            </a:fld>
            <a:endParaRPr lang="en-US" altLang="zh-CN" dirty="0">
              <a:latin typeface="Arial" panose="020B0604020202020204" pitchFamily="34" charset="0"/>
            </a:endParaRPr>
          </a:p>
        </p:txBody>
      </p:sp>
      <p:sp>
        <p:nvSpPr>
          <p:cNvPr id="428035" name="Rectangle 2"/>
          <p:cNvSpPr>
            <a:spLocks noGrp="1" noRot="1" noChangeAspect="1" noChangeArrowheads="1" noTextEdit="1"/>
          </p:cNvSpPr>
          <p:nvPr>
            <p:ph type="sldImg"/>
          </p:nvPr>
        </p:nvSpPr>
        <p:spPr/>
      </p:sp>
      <p:sp>
        <p:nvSpPr>
          <p:cNvPr id="428036" name="Rectangle 3"/>
          <p:cNvSpPr>
            <a:spLocks noGrp="1" noChangeArrowheads="1"/>
          </p:cNvSpPr>
          <p:nvPr>
            <p:ph type="body" idx="1"/>
          </p:nvPr>
        </p:nvSpPr>
        <p:spPr>
          <a:noFill/>
        </p:spPr>
        <p:txBody>
          <a:bodyPr/>
          <a:lstStyle/>
          <a:p>
            <a:pPr eaLnBrk="1" hangingPunct="1"/>
            <a:r>
              <a:rPr lang="zh-CN" altLang="en-US" dirty="0"/>
              <a:t>使用</a:t>
            </a:r>
            <a:r>
              <a:rPr lang="en-US" altLang="zh-CN" dirty="0"/>
              <a:t>ARP</a:t>
            </a:r>
            <a:r>
              <a:rPr lang="zh-CN" altLang="en-US" dirty="0"/>
              <a:t>的四种典型情况</a:t>
            </a:r>
            <a:r>
              <a:rPr lang="zh-CN" altLang="en-US" sz="1100" dirty="0"/>
              <a:t> </a:t>
            </a:r>
            <a:endParaRPr lang="en-US" altLang="zh-CN" sz="1100" dirty="0"/>
          </a:p>
          <a:p>
            <a:pPr marL="180000" indent="-180000" eaLnBrk="1" hangingPunct="1">
              <a:spcBef>
                <a:spcPts val="600"/>
              </a:spcBef>
              <a:buFont typeface="+mj-lt"/>
              <a:buAutoNum type="alphaLcParenR"/>
            </a:pPr>
            <a:r>
              <a:rPr lang="zh-CN" altLang="en-US" dirty="0"/>
              <a:t>发送方是主机，要把</a:t>
            </a:r>
            <a:r>
              <a:rPr lang="en-US" altLang="zh-CN" dirty="0"/>
              <a:t>IP</a:t>
            </a:r>
            <a:r>
              <a:rPr lang="zh-CN" altLang="en-US" dirty="0"/>
              <a:t>数据报发送到本网络上的另一个主机。这时用</a:t>
            </a:r>
            <a:r>
              <a:rPr lang="en-US" altLang="zh-CN" dirty="0"/>
              <a:t>ARP</a:t>
            </a:r>
            <a:r>
              <a:rPr lang="zh-CN" altLang="en-US" dirty="0"/>
              <a:t>找到目的主机的硬件地址。 </a:t>
            </a:r>
          </a:p>
          <a:p>
            <a:pPr marL="180000" indent="-180000" eaLnBrk="1" hangingPunct="1">
              <a:spcBef>
                <a:spcPts val="600"/>
              </a:spcBef>
              <a:buFont typeface="+mj-lt"/>
              <a:buAutoNum type="alphaLcParenR"/>
            </a:pPr>
            <a:r>
              <a:rPr lang="zh-CN" altLang="en-US" dirty="0"/>
              <a:t>发送方是主机，要把</a:t>
            </a:r>
            <a:r>
              <a:rPr lang="en-US" altLang="zh-CN" dirty="0"/>
              <a:t>IP</a:t>
            </a:r>
            <a:r>
              <a:rPr lang="zh-CN" altLang="en-US" dirty="0"/>
              <a:t>数据报发送到另一个网络上的一个主机。这时用</a:t>
            </a:r>
            <a:r>
              <a:rPr lang="en-US" altLang="zh-CN" dirty="0"/>
              <a:t>ARP</a:t>
            </a:r>
            <a:r>
              <a:rPr lang="zh-CN" altLang="en-US" dirty="0"/>
              <a:t>找到本网络上的一个路由器的硬件地址。剩下的工作由这个路由器来完成。 </a:t>
            </a:r>
          </a:p>
          <a:p>
            <a:pPr marL="180000" indent="-180000" eaLnBrk="1" hangingPunct="1">
              <a:spcBef>
                <a:spcPts val="600"/>
              </a:spcBef>
              <a:buFont typeface="+mj-lt"/>
              <a:buAutoNum type="alphaLcParenR"/>
            </a:pPr>
            <a:r>
              <a:rPr lang="zh-CN" altLang="en-US" dirty="0"/>
              <a:t>发送方是路由器，要把</a:t>
            </a:r>
            <a:r>
              <a:rPr lang="en-US" altLang="zh-CN" dirty="0"/>
              <a:t>IP</a:t>
            </a:r>
            <a:r>
              <a:rPr lang="zh-CN" altLang="en-US" dirty="0"/>
              <a:t>数据报转发到本网络上的一个主机。这时用</a:t>
            </a:r>
            <a:r>
              <a:rPr lang="en-US" altLang="zh-CN" dirty="0"/>
              <a:t>ARP</a:t>
            </a:r>
            <a:r>
              <a:rPr lang="zh-CN" altLang="en-US" dirty="0"/>
              <a:t>找到目的主机的硬件地址。 </a:t>
            </a:r>
          </a:p>
          <a:p>
            <a:pPr marL="180000" indent="-180000" eaLnBrk="1" hangingPunct="1">
              <a:spcBef>
                <a:spcPts val="600"/>
              </a:spcBef>
              <a:buFont typeface="+mj-lt"/>
              <a:buAutoNum type="alphaLcParenR"/>
            </a:pPr>
            <a:r>
              <a:rPr lang="zh-CN" altLang="en-US" dirty="0"/>
              <a:t>发送方是路由器，要把</a:t>
            </a:r>
            <a:r>
              <a:rPr lang="en-US" altLang="zh-CN" dirty="0"/>
              <a:t>IP</a:t>
            </a:r>
            <a:r>
              <a:rPr lang="zh-CN" altLang="en-US" dirty="0"/>
              <a:t>数据报转发到另一个网络上的一个主机。这时用</a:t>
            </a:r>
            <a:r>
              <a:rPr lang="en-US" altLang="zh-CN" dirty="0"/>
              <a:t>ARP</a:t>
            </a:r>
            <a:r>
              <a:rPr lang="zh-CN" altLang="en-US" dirty="0"/>
              <a:t>找到</a:t>
            </a:r>
            <a:r>
              <a:rPr lang="zh-CN" altLang="en-US" dirty="0">
                <a:solidFill>
                  <a:schemeClr val="hlink"/>
                </a:solidFill>
              </a:rPr>
              <a:t>本网络上的</a:t>
            </a:r>
            <a:r>
              <a:rPr lang="zh-CN" altLang="en-US" dirty="0"/>
              <a:t>一个路由器的</a:t>
            </a:r>
            <a:r>
              <a:rPr lang="zh-CN" altLang="en-US" dirty="0">
                <a:solidFill>
                  <a:schemeClr val="hlink"/>
                </a:solidFill>
              </a:rPr>
              <a:t>硬件地址</a:t>
            </a:r>
            <a:r>
              <a:rPr lang="zh-CN" altLang="en-US" dirty="0"/>
              <a:t>。剩下的工作由这个路由器来完成。 </a:t>
            </a:r>
          </a:p>
          <a:p>
            <a:pPr eaLnBrk="1" hangingPunct="1"/>
            <a:endParaRPr lang="zh-CN" altLang="zh-CN" dirty="0">
              <a:latin typeface="Arial" panose="020B0604020202020204"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887D3B6C-C169-0741-98AD-F565A816F2E9}" type="slidenum">
              <a:rPr lang="en-US" i="0" smtClean="0">
                <a:latin typeface="Times New Roman" charset="0"/>
              </a:rPr>
              <a:pPr>
                <a:defRPr/>
              </a:pPr>
              <a:t>109</a:t>
            </a:fld>
            <a:endParaRPr lang="en-US" i="0" dirty="0">
              <a:latin typeface="Times New Roman" charset="0"/>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r>
              <a:rPr lang="en-US" altLang="zh-CN" i="0" dirty="0">
                <a:latin typeface="Dotum" pitchFamily="34" charset="-127"/>
                <a:ea typeface="Dotum" pitchFamily="34" charset="-127"/>
                <a:cs typeface="Tahoma" pitchFamily="34" charset="0"/>
              </a:rPr>
              <a:t>    It should now be clear how ARP operates </a:t>
            </a:r>
            <a:r>
              <a:rPr lang="en-US" altLang="zh-CN" b="1" i="0" dirty="0">
                <a:latin typeface="Dotum" pitchFamily="34" charset="-127"/>
                <a:ea typeface="Dotum" pitchFamily="34" charset="-127"/>
                <a:cs typeface="Tahoma" pitchFamily="34" charset="0"/>
              </a:rPr>
              <a:t>when</a:t>
            </a:r>
            <a:r>
              <a:rPr lang="en-US" altLang="zh-CN" i="0" dirty="0">
                <a:latin typeface="Dotum" pitchFamily="34" charset="-127"/>
                <a:ea typeface="Dotum" pitchFamily="34" charset="-127"/>
                <a:cs typeface="Tahoma" pitchFamily="34" charset="0"/>
              </a:rPr>
              <a:t> a node wants to send a datagram to another node </a:t>
            </a:r>
            <a:r>
              <a:rPr lang="en-US" altLang="zh-CN" i="0" u="none" dirty="0">
                <a:latin typeface="Dotum" pitchFamily="34" charset="-127"/>
                <a:ea typeface="Dotum" pitchFamily="34" charset="-127"/>
                <a:cs typeface="Tahoma" pitchFamily="34" charset="0"/>
              </a:rPr>
              <a:t>on the same subnet</a:t>
            </a:r>
            <a:r>
              <a:rPr lang="en-US" altLang="zh-CN" i="0" dirty="0">
                <a:latin typeface="Dotum" pitchFamily="34" charset="-127"/>
                <a:ea typeface="Dotum" pitchFamily="34" charset="-127"/>
                <a:cs typeface="Tahoma" pitchFamily="34" charset="0"/>
              </a:rPr>
              <a:t>. </a:t>
            </a:r>
          </a:p>
          <a:p>
            <a:r>
              <a:rPr lang="en-US" altLang="zh-CN" i="0" baseline="0" dirty="0">
                <a:latin typeface="Dotum" pitchFamily="34" charset="-127"/>
                <a:ea typeface="Dotum" pitchFamily="34" charset="-127"/>
                <a:cs typeface="Tahoma" pitchFamily="34" charset="0"/>
              </a:rPr>
              <a:t>    </a:t>
            </a:r>
            <a:r>
              <a:rPr lang="en-US" altLang="zh-CN" i="0" dirty="0">
                <a:latin typeface="Dotum" pitchFamily="34" charset="-127"/>
                <a:ea typeface="Dotum" pitchFamily="34" charset="-127"/>
                <a:cs typeface="Tahoma" pitchFamily="34" charset="0"/>
              </a:rPr>
              <a:t>But now let’s look at the more complicated situation </a:t>
            </a:r>
            <a:r>
              <a:rPr lang="en-US" altLang="zh-CN" b="1" i="0" dirty="0">
                <a:latin typeface="Dotum" pitchFamily="34" charset="-127"/>
                <a:ea typeface="Dotum" pitchFamily="34" charset="-127"/>
                <a:cs typeface="Tahoma" pitchFamily="34" charset="0"/>
              </a:rPr>
              <a:t>when</a:t>
            </a:r>
            <a:r>
              <a:rPr lang="en-US" altLang="zh-CN" i="0" dirty="0">
                <a:latin typeface="Dotum" pitchFamily="34" charset="-127"/>
                <a:ea typeface="Dotum" pitchFamily="34" charset="-127"/>
                <a:cs typeface="Tahoma" pitchFamily="34" charset="0"/>
              </a:rPr>
              <a:t> a node on a subnet wants to send a network-layer datagram to a node </a:t>
            </a:r>
            <a:r>
              <a:rPr lang="en-US" altLang="zh-CN" b="1" i="0" u="sng" dirty="0">
                <a:latin typeface="Dotum" pitchFamily="34" charset="-127"/>
                <a:ea typeface="Dotum" pitchFamily="34" charset="-127"/>
                <a:cs typeface="Tahoma" pitchFamily="34" charset="0"/>
              </a:rPr>
              <a:t>off</a:t>
            </a:r>
            <a:r>
              <a:rPr lang="en-US" altLang="zh-CN" i="0" u="sng" dirty="0">
                <a:latin typeface="Dotum" pitchFamily="34" charset="-127"/>
                <a:ea typeface="Dotum" pitchFamily="34" charset="-127"/>
                <a:cs typeface="Tahoma" pitchFamily="34" charset="0"/>
              </a:rPr>
              <a:t> the subnet</a:t>
            </a:r>
            <a:r>
              <a:rPr lang="en-US" altLang="zh-CN" i="0" u="none" dirty="0">
                <a:latin typeface="Dotum" pitchFamily="34" charset="-127"/>
                <a:ea typeface="Dotum" pitchFamily="34" charset="-127"/>
                <a:cs typeface="Tahoma" pitchFamily="34" charset="0"/>
              </a:rPr>
              <a:t> </a:t>
            </a:r>
            <a:r>
              <a:rPr lang="en-US" altLang="zh-CN" i="0" dirty="0">
                <a:latin typeface="Dotum" pitchFamily="34" charset="-127"/>
                <a:ea typeface="Dotum" pitchFamily="34" charset="-127"/>
                <a:cs typeface="Tahoma" pitchFamily="34" charset="0"/>
              </a:rPr>
              <a:t>(that is, across a router </a:t>
            </a:r>
            <a:r>
              <a:rPr lang="en-US" altLang="zh-CN" b="1" i="0" dirty="0">
                <a:latin typeface="Dotum" pitchFamily="34" charset="-127"/>
                <a:ea typeface="Dotum" pitchFamily="34" charset="-127"/>
                <a:cs typeface="Tahoma" pitchFamily="34" charset="0"/>
              </a:rPr>
              <a:t>onto</a:t>
            </a:r>
            <a:r>
              <a:rPr lang="en-US" altLang="zh-CN" i="0" dirty="0">
                <a:latin typeface="Dotum" pitchFamily="34" charset="-127"/>
                <a:ea typeface="Dotum" pitchFamily="34" charset="-127"/>
                <a:cs typeface="Tahoma" pitchFamily="34" charset="0"/>
              </a:rPr>
              <a:t> another subnet). </a:t>
            </a:r>
          </a:p>
          <a:p>
            <a:r>
              <a:rPr lang="en-US" altLang="zh-CN" sz="1200" b="0" i="0" u="none" strike="noStrike" kern="1200" baseline="0" dirty="0">
                <a:solidFill>
                  <a:schemeClr val="tx1"/>
                </a:solidFill>
                <a:latin typeface="Times New Roman" pitchFamily="18" charset="0"/>
                <a:ea typeface="+mn-ea"/>
                <a:cs typeface="+mn-cs"/>
              </a:rPr>
              <a:t>    Let’s discuss this issue </a:t>
            </a:r>
            <a:r>
              <a:rPr lang="en-US" altLang="zh-CN" sz="1200" b="1" i="0" u="none" strike="noStrike" kern="1200" baseline="0" dirty="0">
                <a:solidFill>
                  <a:schemeClr val="tx1"/>
                </a:solidFill>
                <a:latin typeface="Times New Roman" pitchFamily="18" charset="0"/>
                <a:ea typeface="+mn-ea"/>
                <a:cs typeface="+mn-cs"/>
              </a:rPr>
              <a:t>in the context of </a:t>
            </a:r>
            <a:r>
              <a:rPr lang="en-US" altLang="zh-CN" sz="1200" b="0" i="0" u="none" strike="noStrike" kern="1200" baseline="0" dirty="0">
                <a:solidFill>
                  <a:schemeClr val="tx1"/>
                </a:solidFill>
                <a:latin typeface="Times New Roman" pitchFamily="18" charset="0"/>
                <a:ea typeface="+mn-ea"/>
                <a:cs typeface="+mn-cs"/>
              </a:rPr>
              <a:t>Figure 6.19, which shows a simple network consisting of two subnets interconnected by a router.</a:t>
            </a:r>
            <a:endParaRPr lang="en-US" altLang="zh-CN" b="0" i="0" dirty="0">
              <a:latin typeface="Dotum" pitchFamily="34" charset="-127"/>
              <a:ea typeface="Dotum" pitchFamily="34" charset="-127"/>
              <a:cs typeface="Tahoma" pitchFamily="34" charset="0"/>
            </a:endParaRPr>
          </a:p>
          <a:p>
            <a:pPr>
              <a:defRPr/>
            </a:pPr>
            <a:endParaRPr lang="en-US" b="0" i="0" dirty="0">
              <a:latin typeface="Times New Roman" charset="0"/>
              <a:ea typeface="Dotum" pitchFamily="34" charset="-127"/>
              <a:cs typeface="Tahoma" pitchFamily="34" charset="0"/>
            </a:endParaRPr>
          </a:p>
          <a:p>
            <a:pPr algn="l"/>
            <a:r>
              <a:rPr lang="en-US" altLang="zh-CN" sz="1200" b="0" i="0" u="none" strike="noStrike" baseline="0" dirty="0">
                <a:solidFill>
                  <a:srgbClr val="333333"/>
                </a:solidFill>
                <a:latin typeface="ArialMT"/>
              </a:rPr>
              <a:t>    There are several interesting things to note about </a:t>
            </a:r>
            <a:r>
              <a:rPr lang="en-US" altLang="zh-CN" sz="1200" b="0" i="0" u="none" strike="noStrike" baseline="0" dirty="0">
                <a:solidFill>
                  <a:srgbClr val="1E7ABA"/>
                </a:solidFill>
                <a:latin typeface="Arial-BoldMT"/>
              </a:rPr>
              <a:t>Figure 6.19</a:t>
            </a:r>
            <a:r>
              <a:rPr lang="en-US" altLang="zh-CN" sz="1200" b="0" i="0" u="none" strike="noStrike" baseline="0" dirty="0">
                <a:solidFill>
                  <a:srgbClr val="333333"/>
                </a:solidFill>
                <a:latin typeface="ArialMT"/>
              </a:rPr>
              <a:t>. </a:t>
            </a:r>
          </a:p>
          <a:p>
            <a:pPr algn="l"/>
            <a:r>
              <a:rPr lang="en-US" altLang="zh-CN" sz="1200" b="0" i="0" u="none" strike="noStrike" baseline="0" dirty="0">
                <a:solidFill>
                  <a:srgbClr val="333333"/>
                </a:solidFill>
                <a:latin typeface="ArialMT"/>
              </a:rPr>
              <a:t>    Each host has exactly one IP address and one adapter.</a:t>
            </a:r>
          </a:p>
          <a:p>
            <a:pPr algn="l"/>
            <a:r>
              <a:rPr lang="en-US" altLang="zh-CN" sz="1200" b="0" i="0" u="none" strike="noStrike" baseline="0" dirty="0">
                <a:solidFill>
                  <a:srgbClr val="333333"/>
                </a:solidFill>
                <a:latin typeface="ArialMT"/>
              </a:rPr>
              <a:t>    But, as discussed in </a:t>
            </a:r>
            <a:r>
              <a:rPr lang="en-US" altLang="zh-CN" sz="1200" b="0" i="0" u="none" strike="noStrike" baseline="0" dirty="0">
                <a:solidFill>
                  <a:srgbClr val="1E7ABA"/>
                </a:solidFill>
                <a:latin typeface="Arial-BoldMT"/>
              </a:rPr>
              <a:t>Chapter 4</a:t>
            </a:r>
            <a:r>
              <a:rPr lang="en-US" altLang="zh-CN" sz="1200" b="0" i="0" u="none" strike="noStrike" baseline="0" dirty="0">
                <a:solidFill>
                  <a:srgbClr val="333333"/>
                </a:solidFill>
                <a:latin typeface="ArialMT"/>
              </a:rPr>
              <a:t>, a router has an IP address </a:t>
            </a:r>
            <a:r>
              <a:rPr lang="en-US" altLang="zh-CN" sz="1200" b="1" i="0" u="none" strike="noStrike" baseline="0" dirty="0">
                <a:solidFill>
                  <a:srgbClr val="333333"/>
                </a:solidFill>
                <a:latin typeface="ArialMT"/>
              </a:rPr>
              <a:t>for</a:t>
            </a:r>
            <a:r>
              <a:rPr lang="en-US" altLang="zh-CN" sz="1200" b="0" i="0" u="none" strike="noStrike" baseline="0" dirty="0">
                <a:solidFill>
                  <a:srgbClr val="333333"/>
                </a:solidFill>
                <a:latin typeface="ArialMT"/>
              </a:rPr>
              <a:t> </a:t>
            </a:r>
            <a:r>
              <a:rPr lang="en-US" altLang="zh-CN" sz="1200" b="0" i="0" u="none" strike="noStrike" baseline="0" dirty="0">
                <a:solidFill>
                  <a:srgbClr val="333333"/>
                </a:solidFill>
                <a:latin typeface="Arial-ItalicMT"/>
              </a:rPr>
              <a:t>each </a:t>
            </a:r>
            <a:r>
              <a:rPr lang="en-US" altLang="zh-CN" sz="1200" b="0" i="0" u="none" strike="noStrike" baseline="0" dirty="0">
                <a:solidFill>
                  <a:srgbClr val="333333"/>
                </a:solidFill>
                <a:latin typeface="ArialMT"/>
              </a:rPr>
              <a:t>of its interfaces.</a:t>
            </a:r>
          </a:p>
          <a:p>
            <a:pPr algn="l"/>
            <a:r>
              <a:rPr lang="en-US" altLang="zh-CN" sz="1200" b="0" i="0" u="none" strike="noStrike" baseline="0" dirty="0">
                <a:solidFill>
                  <a:srgbClr val="333333"/>
                </a:solidFill>
                <a:latin typeface="ArialMT"/>
              </a:rPr>
              <a:t>    </a:t>
            </a:r>
            <a:r>
              <a:rPr lang="en-US" altLang="zh-CN" sz="1200" b="0" i="0" u="sng" strike="noStrike" baseline="0" dirty="0">
                <a:solidFill>
                  <a:srgbClr val="333333"/>
                </a:solidFill>
                <a:latin typeface="ArialMT"/>
              </a:rPr>
              <a:t>For each router interface there is also an ARP module (in the router) and an adapter. </a:t>
            </a:r>
          </a:p>
          <a:p>
            <a:pPr algn="l"/>
            <a:r>
              <a:rPr lang="en-US" altLang="zh-CN" sz="1200" b="0" i="0" u="none" strike="noStrike" baseline="0" dirty="0">
                <a:solidFill>
                  <a:srgbClr val="333333"/>
                </a:solidFill>
                <a:latin typeface="ArialMT"/>
              </a:rPr>
              <a:t>    Because the router in </a:t>
            </a:r>
            <a:r>
              <a:rPr lang="en-US" altLang="zh-CN" sz="1200" b="0" i="0" u="none" strike="noStrike" baseline="0" dirty="0">
                <a:solidFill>
                  <a:srgbClr val="1E7ABA"/>
                </a:solidFill>
                <a:latin typeface="Arial-BoldMT"/>
              </a:rPr>
              <a:t>Figure 6.19 </a:t>
            </a:r>
            <a:r>
              <a:rPr lang="en-US" altLang="zh-CN" sz="1200" b="0" i="0" u="none" strike="noStrike" baseline="0" dirty="0">
                <a:solidFill>
                  <a:srgbClr val="333333"/>
                </a:solidFill>
                <a:latin typeface="ArialMT"/>
              </a:rPr>
              <a:t>has two interfaces, it has two IP addresses, two ARP modules, and two adapters.</a:t>
            </a:r>
          </a:p>
          <a:p>
            <a:pPr algn="l"/>
            <a:r>
              <a:rPr lang="en-US" altLang="zh-CN" sz="1200" b="0" i="0" u="none" strike="noStrike" baseline="0" dirty="0">
                <a:solidFill>
                  <a:srgbClr val="333333"/>
                </a:solidFill>
                <a:latin typeface="ArialMT"/>
              </a:rPr>
              <a:t>    Of course, each adapter in the network has its own MAC address.</a:t>
            </a:r>
          </a:p>
          <a:p>
            <a:pPr algn="l"/>
            <a:endParaRPr lang="en-US" sz="1200" b="0" i="0" u="none" strike="noStrike" baseline="0" dirty="0">
              <a:solidFill>
                <a:srgbClr val="333333"/>
              </a:solidFill>
              <a:latin typeface="ArialMT"/>
              <a:cs typeface="+mn-cs"/>
            </a:endParaRPr>
          </a:p>
          <a:p>
            <a:pPr algn="l"/>
            <a:r>
              <a:rPr lang="en-US" altLang="zh-CN" sz="1200" b="0" i="0" u="none" strike="noStrike" baseline="0" dirty="0">
                <a:solidFill>
                  <a:srgbClr val="333333"/>
                </a:solidFill>
                <a:latin typeface="ArialMT"/>
              </a:rPr>
              <a:t>    </a:t>
            </a:r>
            <a:r>
              <a:rPr lang="en-US" altLang="zh-CN" sz="1200" b="1" i="0" u="none" strike="noStrike" baseline="0" dirty="0">
                <a:solidFill>
                  <a:srgbClr val="333333"/>
                </a:solidFill>
                <a:latin typeface="ArialMT"/>
              </a:rPr>
              <a:t>Also</a:t>
            </a:r>
            <a:r>
              <a:rPr lang="en-US" altLang="zh-CN" sz="1200" b="0" i="0" u="none" strike="noStrike" baseline="0" dirty="0">
                <a:solidFill>
                  <a:srgbClr val="333333"/>
                </a:solidFill>
                <a:latin typeface="ArialMT"/>
              </a:rPr>
              <a:t> note that Subnet 1 has the network address 111.111.111/24 and that Subnet 2 has the network address 222.222.222/24. </a:t>
            </a:r>
          </a:p>
          <a:p>
            <a:pPr algn="l"/>
            <a:r>
              <a:rPr lang="en-US" altLang="zh-CN" sz="1200" b="0" i="0" u="none" strike="noStrike" baseline="0" dirty="0">
                <a:solidFill>
                  <a:srgbClr val="333333"/>
                </a:solidFill>
                <a:latin typeface="ArialMT"/>
              </a:rPr>
              <a:t>    Thus all of the interfaces </a:t>
            </a:r>
            <a:r>
              <a:rPr lang="en-US" altLang="zh-CN" sz="1200" b="0" i="0" u="sng" strike="noStrike" baseline="0" dirty="0">
                <a:solidFill>
                  <a:srgbClr val="333333"/>
                </a:solidFill>
                <a:latin typeface="ArialMT"/>
              </a:rPr>
              <a:t>connected to Subnet 1</a:t>
            </a:r>
            <a:r>
              <a:rPr lang="en-US" altLang="zh-CN" sz="1200" b="0" i="0" u="none" strike="noStrike" baseline="0" dirty="0">
                <a:solidFill>
                  <a:srgbClr val="333333"/>
                </a:solidFill>
                <a:latin typeface="ArialMT"/>
              </a:rPr>
              <a:t> have addresses of the form 111.111.111.xxx and all of the interfaces connected to Subnet 2 have addresses of the form 222.222.222.xxx.</a:t>
            </a:r>
          </a:p>
          <a:p>
            <a:pPr algn="l"/>
            <a:endParaRPr lang="en-US" sz="1200" b="0" i="0" u="none" strike="noStrike" baseline="0" dirty="0">
              <a:solidFill>
                <a:srgbClr val="333333"/>
              </a:solidFill>
              <a:latin typeface="ArialMT"/>
              <a:cs typeface="+mn-cs"/>
            </a:endParaRPr>
          </a:p>
          <a:p>
            <a:r>
              <a:rPr lang="en-US" altLang="zh-CN" sz="1200" b="0" i="0" u="none" strike="noStrike" kern="1200" baseline="0" dirty="0">
                <a:solidFill>
                  <a:schemeClr val="tx1"/>
                </a:solidFill>
                <a:latin typeface="Times New Roman" pitchFamily="18" charset="0"/>
                <a:ea typeface="+mn-ea"/>
                <a:cs typeface="+mn-cs"/>
              </a:rPr>
              <a:t>    Now let’s examine </a:t>
            </a:r>
            <a:r>
              <a:rPr lang="en-US" altLang="zh-CN" sz="1200" b="1" i="0" u="none" strike="noStrike" kern="1200" baseline="0" dirty="0">
                <a:solidFill>
                  <a:schemeClr val="tx1"/>
                </a:solidFill>
                <a:latin typeface="Times New Roman" pitchFamily="18" charset="0"/>
                <a:ea typeface="+mn-ea"/>
                <a:cs typeface="+mn-cs"/>
              </a:rPr>
              <a:t>how</a:t>
            </a:r>
            <a:r>
              <a:rPr lang="en-US" altLang="zh-CN" sz="1200" b="0" i="0" u="none" strike="noStrike" kern="1200" baseline="0" dirty="0">
                <a:solidFill>
                  <a:schemeClr val="tx1"/>
                </a:solidFill>
                <a:latin typeface="Times New Roman" pitchFamily="18" charset="0"/>
                <a:ea typeface="+mn-ea"/>
                <a:cs typeface="+mn-cs"/>
              </a:rPr>
              <a:t> a host on Subnet 1 would send a datagram to a host on Subnet 2. </a:t>
            </a:r>
          </a:p>
          <a:p>
            <a:r>
              <a:rPr lang="en-US" altLang="zh-CN" sz="1200" b="0" i="0" u="none" strike="noStrike" kern="1200" baseline="0" dirty="0">
                <a:solidFill>
                  <a:schemeClr val="tx1"/>
                </a:solidFill>
                <a:latin typeface="Times New Roman" pitchFamily="18" charset="0"/>
                <a:ea typeface="+mn-ea"/>
                <a:cs typeface="+mn-cs"/>
              </a:rPr>
              <a:t>    Specifically, suppose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host 111.111.111.111 wants to send an IP datagram to a host 222.222.222.222. </a:t>
            </a:r>
          </a:p>
          <a:p>
            <a:r>
              <a:rPr lang="en-US" altLang="zh-CN" sz="1200" b="0" i="0" u="none" strike="noStrike" kern="1200" baseline="0" dirty="0">
                <a:solidFill>
                  <a:schemeClr val="tx1"/>
                </a:solidFill>
                <a:latin typeface="Times New Roman" pitchFamily="18" charset="0"/>
                <a:ea typeface="+mn-ea"/>
                <a:cs typeface="+mn-cs"/>
              </a:rPr>
              <a:t>    The sending host </a:t>
            </a:r>
            <a:r>
              <a:rPr lang="en-US" altLang="zh-CN" sz="1200" b="1" i="0" u="none" strike="noStrike" kern="1200" baseline="0" dirty="0">
                <a:solidFill>
                  <a:schemeClr val="tx1"/>
                </a:solidFill>
                <a:latin typeface="Times New Roman" pitchFamily="18" charset="0"/>
                <a:ea typeface="+mn-ea"/>
                <a:cs typeface="+mn-cs"/>
              </a:rPr>
              <a:t>passes</a:t>
            </a:r>
            <a:r>
              <a:rPr lang="en-US" altLang="zh-CN" sz="1200" b="0" i="0" u="none" strike="noStrike" kern="1200" baseline="0" dirty="0">
                <a:solidFill>
                  <a:schemeClr val="tx1"/>
                </a:solidFill>
                <a:latin typeface="Times New Roman" pitchFamily="18" charset="0"/>
                <a:ea typeface="+mn-ea"/>
                <a:cs typeface="+mn-cs"/>
              </a:rPr>
              <a:t> the datagram to its adapter, </a:t>
            </a:r>
            <a:r>
              <a:rPr lang="en-US" altLang="zh-CN" sz="1200" b="1" i="0" u="none" strike="noStrike" kern="1200" baseline="0" dirty="0">
                <a:solidFill>
                  <a:schemeClr val="tx1"/>
                </a:solidFill>
                <a:latin typeface="Times New Roman" pitchFamily="18" charset="0"/>
                <a:ea typeface="+mn-ea"/>
                <a:cs typeface="+mn-cs"/>
              </a:rPr>
              <a:t>as usual</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But the sending host must also indicate </a:t>
            </a:r>
            <a:r>
              <a:rPr lang="en-US" altLang="zh-CN" sz="1200" b="0" i="0" u="sng" strike="noStrike" kern="1200" baseline="0" dirty="0">
                <a:solidFill>
                  <a:schemeClr val="tx1"/>
                </a:solidFill>
                <a:latin typeface="Times New Roman" pitchFamily="18" charset="0"/>
                <a:ea typeface="+mn-ea"/>
                <a:cs typeface="+mn-cs"/>
              </a:rPr>
              <a:t>to its adapter</a:t>
            </a:r>
            <a:r>
              <a:rPr lang="en-US" altLang="zh-CN" sz="1200" b="0" i="1"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an </a:t>
            </a:r>
            <a:r>
              <a:rPr lang="en-US" altLang="zh-CN" sz="1200" b="1" i="0" u="none" strike="noStrike" kern="1200" baseline="0" dirty="0">
                <a:solidFill>
                  <a:schemeClr val="tx1"/>
                </a:solidFill>
                <a:latin typeface="Times New Roman" pitchFamily="18" charset="0"/>
                <a:ea typeface="+mn-ea"/>
                <a:cs typeface="+mn-cs"/>
              </a:rPr>
              <a:t>appropriate</a:t>
            </a:r>
            <a:r>
              <a:rPr lang="en-US" altLang="zh-CN" sz="1200" b="0" i="0" u="none" strike="noStrike" kern="1200" baseline="0" dirty="0">
                <a:solidFill>
                  <a:schemeClr val="tx1"/>
                </a:solidFill>
                <a:latin typeface="Times New Roman" pitchFamily="18" charset="0"/>
                <a:ea typeface="+mn-ea"/>
                <a:cs typeface="+mn-cs"/>
              </a:rPr>
              <a:t> destination MAC address. </a:t>
            </a:r>
          </a:p>
          <a:p>
            <a:r>
              <a:rPr lang="en-US" altLang="zh-CN" sz="1200" b="0" i="0" u="none" strike="noStrike" kern="1200" baseline="0" dirty="0">
                <a:solidFill>
                  <a:schemeClr val="tx1"/>
                </a:solidFill>
                <a:latin typeface="Times New Roman" pitchFamily="18" charset="0"/>
                <a:ea typeface="+mn-ea"/>
                <a:cs typeface="+mn-cs"/>
              </a:rPr>
              <a:t>    What MAC address should the adapter use? </a:t>
            </a:r>
          </a:p>
          <a:p>
            <a:r>
              <a:rPr lang="en-US" altLang="zh-CN" sz="1200" b="0" i="0" u="none" strike="noStrike" kern="1200" baseline="0" dirty="0">
                <a:solidFill>
                  <a:schemeClr val="tx1"/>
                </a:solidFill>
                <a:latin typeface="Times New Roman" pitchFamily="18" charset="0"/>
                <a:ea typeface="+mn-ea"/>
                <a:cs typeface="+mn-cs"/>
              </a:rPr>
              <a:t>    One might </a:t>
            </a:r>
            <a:r>
              <a:rPr lang="en-US" altLang="zh-CN" sz="1200" b="0" i="0" u="sng" strike="noStrike" kern="1200" baseline="0" dirty="0">
                <a:solidFill>
                  <a:schemeClr val="tx1"/>
                </a:solidFill>
                <a:latin typeface="Times New Roman" pitchFamily="18" charset="0"/>
                <a:ea typeface="+mn-ea"/>
                <a:cs typeface="+mn-cs"/>
              </a:rPr>
              <a:t>be tempted to</a:t>
            </a:r>
            <a:r>
              <a:rPr lang="en-US" altLang="zh-CN" sz="1200" b="0" i="0" u="none" strike="noStrike" kern="1200" baseline="0" dirty="0">
                <a:solidFill>
                  <a:schemeClr val="tx1"/>
                </a:solidFill>
                <a:latin typeface="Times New Roman" pitchFamily="18" charset="0"/>
                <a:ea typeface="+mn-ea"/>
                <a:cs typeface="+mn-cs"/>
              </a:rPr>
              <a:t> guess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the appropriate MAC address is that of the adapter for host 222.222.222.222, namely, 49-BD-D2-C7-56-2A. </a:t>
            </a:r>
          </a:p>
          <a:p>
            <a:r>
              <a:rPr lang="en-US" altLang="zh-CN" sz="1200" b="0" i="0" u="none" strike="noStrike" kern="1200" baseline="0" dirty="0">
                <a:solidFill>
                  <a:schemeClr val="tx1"/>
                </a:solidFill>
                <a:latin typeface="Times New Roman" pitchFamily="18" charset="0"/>
                <a:ea typeface="+mn-ea"/>
                <a:cs typeface="+mn-cs"/>
              </a:rPr>
              <a:t>    This guess, however, would be wrong! </a:t>
            </a:r>
          </a:p>
          <a:p>
            <a:r>
              <a:rPr lang="en-US" altLang="zh-CN" sz="1200" b="0" i="0" u="none" strike="noStrike" kern="1200" baseline="0" dirty="0">
                <a:solidFill>
                  <a:schemeClr val="tx1"/>
                </a:solidFill>
                <a:latin typeface="Times New Roman" pitchFamily="18" charset="0"/>
                <a:ea typeface="+mn-ea"/>
                <a:cs typeface="+mn-cs"/>
              </a:rPr>
              <a:t>    If the sending adapter </a:t>
            </a:r>
            <a:r>
              <a:rPr lang="en-US" altLang="zh-CN" sz="1200" b="1" i="0" u="none" strike="noStrike" kern="1200" baseline="0" dirty="0">
                <a:solidFill>
                  <a:schemeClr val="tx1"/>
                </a:solidFill>
                <a:latin typeface="Times New Roman" pitchFamily="18" charset="0"/>
                <a:ea typeface="+mn-ea"/>
                <a:cs typeface="+mn-cs"/>
              </a:rPr>
              <a:t>were</a:t>
            </a:r>
            <a:r>
              <a:rPr lang="en-US" altLang="zh-CN" sz="1200" b="0" i="0" u="none" strike="noStrike" kern="1200" baseline="0" dirty="0">
                <a:solidFill>
                  <a:schemeClr val="tx1"/>
                </a:solidFill>
                <a:latin typeface="Times New Roman" pitchFamily="18" charset="0"/>
                <a:ea typeface="+mn-ea"/>
                <a:cs typeface="+mn-cs"/>
              </a:rPr>
              <a:t> to use that MAC address, then none of the adapters on Subnet 1 </a:t>
            </a:r>
            <a:r>
              <a:rPr lang="en-US" altLang="zh-CN" sz="1200" b="1" i="0" u="none" strike="noStrike" kern="1200" baseline="0" dirty="0">
                <a:solidFill>
                  <a:schemeClr val="tx1"/>
                </a:solidFill>
                <a:latin typeface="Times New Roman" pitchFamily="18" charset="0"/>
                <a:ea typeface="+mn-ea"/>
                <a:cs typeface="+mn-cs"/>
              </a:rPr>
              <a:t>would</a:t>
            </a:r>
            <a:r>
              <a:rPr lang="en-US" altLang="zh-CN" sz="1200" b="0" i="0" u="none" strike="noStrike" kern="1200" baseline="0" dirty="0">
                <a:solidFill>
                  <a:schemeClr val="tx1"/>
                </a:solidFill>
                <a:latin typeface="Times New Roman" pitchFamily="18" charset="0"/>
                <a:ea typeface="+mn-ea"/>
                <a:cs typeface="+mn-cs"/>
              </a:rPr>
              <a:t> bother [</a:t>
            </a:r>
            <a:r>
              <a:rPr lang="zh-CN" altLang="en-US" sz="1200" b="0" i="0" kern="1200" dirty="0">
                <a:solidFill>
                  <a:schemeClr val="tx1"/>
                </a:solidFill>
                <a:latin typeface="Times New Roman" pitchFamily="18" charset="0"/>
                <a:ea typeface="+mn-ea"/>
                <a:cs typeface="+mn-cs"/>
              </a:rPr>
              <a:t>操心</a:t>
            </a:r>
            <a:r>
              <a:rPr lang="en-US" altLang="zh-CN" sz="1200" b="0" i="0" u="none" strike="noStrike" kern="1200" baseline="0" dirty="0">
                <a:solidFill>
                  <a:schemeClr val="tx1"/>
                </a:solidFill>
                <a:latin typeface="Times New Roman" pitchFamily="18" charset="0"/>
                <a:ea typeface="+mn-ea"/>
                <a:cs typeface="+mn-cs"/>
              </a:rPr>
              <a:t>] to </a:t>
            </a:r>
            <a:r>
              <a:rPr lang="en-US" altLang="zh-CN" sz="1200" b="1" i="0" u="none" strike="noStrike" kern="1200" baseline="0" dirty="0">
                <a:solidFill>
                  <a:schemeClr val="tx1"/>
                </a:solidFill>
                <a:latin typeface="Times New Roman" pitchFamily="18" charset="0"/>
                <a:ea typeface="+mn-ea"/>
                <a:cs typeface="+mn-cs"/>
              </a:rPr>
              <a:t>pass</a:t>
            </a:r>
            <a:r>
              <a:rPr lang="en-US" altLang="zh-CN" sz="1200" b="0" i="0" u="none" strike="noStrike" kern="1200" baseline="0" dirty="0">
                <a:solidFill>
                  <a:schemeClr val="tx1"/>
                </a:solidFill>
                <a:latin typeface="Times New Roman" pitchFamily="18" charset="0"/>
                <a:ea typeface="+mn-ea"/>
                <a:cs typeface="+mn-cs"/>
              </a:rPr>
              <a:t> the IP datagram up to its network layer, since the frame’s destination address would not match the MAC address of any adapter on Subnet 1. </a:t>
            </a:r>
          </a:p>
          <a:p>
            <a:r>
              <a:rPr lang="en-US" altLang="zh-CN" sz="1200" b="0" i="0" u="none" strike="noStrike" kern="1200" baseline="0" dirty="0">
                <a:solidFill>
                  <a:schemeClr val="tx1"/>
                </a:solidFill>
                <a:latin typeface="Times New Roman" pitchFamily="18" charset="0"/>
                <a:ea typeface="+mn-ea"/>
                <a:cs typeface="+mn-cs"/>
              </a:rPr>
              <a:t>    The datagram would just </a:t>
            </a:r>
            <a:r>
              <a:rPr lang="en-US" altLang="zh-CN" sz="1200" b="1" i="0" u="none" strike="noStrike" kern="1200" baseline="0" dirty="0">
                <a:solidFill>
                  <a:schemeClr val="tx1"/>
                </a:solidFill>
                <a:latin typeface="Times New Roman" pitchFamily="18" charset="0"/>
                <a:ea typeface="+mn-ea"/>
                <a:cs typeface="+mn-cs"/>
              </a:rPr>
              <a:t>die</a:t>
            </a:r>
            <a:r>
              <a:rPr lang="en-US" altLang="zh-CN" sz="1200" b="0" i="0" u="none" strike="noStrike" kern="1200" baseline="0" dirty="0">
                <a:solidFill>
                  <a:schemeClr val="tx1"/>
                </a:solidFill>
                <a:latin typeface="Times New Roman" pitchFamily="18" charset="0"/>
                <a:ea typeface="+mn-ea"/>
                <a:cs typeface="+mn-cs"/>
              </a:rPr>
              <a:t> and go to </a:t>
            </a:r>
            <a:r>
              <a:rPr lang="en-US" altLang="zh-CN" sz="1200" b="0" i="0" u="sng" strike="noStrike" kern="1200" baseline="0" dirty="0">
                <a:solidFill>
                  <a:schemeClr val="tx1"/>
                </a:solidFill>
                <a:latin typeface="Times New Roman" pitchFamily="18" charset="0"/>
                <a:ea typeface="+mn-ea"/>
                <a:cs typeface="+mn-cs"/>
              </a:rPr>
              <a:t>datagram heaven</a:t>
            </a:r>
            <a:r>
              <a:rPr lang="en-US" altLang="zh-CN" sz="1200" b="0" i="0" u="none" strike="noStrike" kern="1200" baseline="0" dirty="0">
                <a:solidFill>
                  <a:schemeClr val="tx1"/>
                </a:solidFill>
                <a:latin typeface="Times New Roman" pitchFamily="18" charset="0"/>
                <a:ea typeface="+mn-ea"/>
                <a:cs typeface="+mn-cs"/>
              </a:rPr>
              <a:t>.</a:t>
            </a:r>
          </a:p>
          <a:p>
            <a:endParaRPr lang="en-US"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If we look carefully at Figure 6.19, we see that in order for a datagram to go from 111.111.111.111 to a host on Subnet 2, the datagram must first be sent to the router interface 111.111.111.110, which is the IP address of the first-hop router </a:t>
            </a:r>
            <a:r>
              <a:rPr lang="en-US" altLang="zh-CN" sz="1200" b="1" i="0" u="none" strike="noStrike" kern="1200" baseline="0" dirty="0">
                <a:solidFill>
                  <a:schemeClr val="tx1"/>
                </a:solidFill>
                <a:latin typeface="Times New Roman" pitchFamily="18" charset="0"/>
                <a:ea typeface="+mn-ea"/>
                <a:cs typeface="+mn-cs"/>
              </a:rPr>
              <a:t>on</a:t>
            </a:r>
            <a:r>
              <a:rPr lang="en-US" altLang="zh-CN" sz="1200" b="0" i="0" u="none" strike="noStrike" kern="1200" baseline="0" dirty="0">
                <a:solidFill>
                  <a:schemeClr val="tx1"/>
                </a:solidFill>
                <a:latin typeface="Times New Roman" pitchFamily="18" charset="0"/>
                <a:ea typeface="+mn-ea"/>
                <a:cs typeface="+mn-cs"/>
              </a:rPr>
              <a:t> the path </a:t>
            </a:r>
            <a:r>
              <a:rPr lang="en-US" altLang="zh-CN" sz="1200" b="1" i="0" u="none" strike="noStrike" kern="1200" baseline="0" dirty="0">
                <a:solidFill>
                  <a:schemeClr val="tx1"/>
                </a:solidFill>
                <a:latin typeface="Times New Roman" pitchFamily="18" charset="0"/>
                <a:ea typeface="+mn-ea"/>
                <a:cs typeface="+mn-cs"/>
              </a:rPr>
              <a:t>to</a:t>
            </a:r>
            <a:r>
              <a:rPr lang="en-US" altLang="zh-CN" sz="1200" b="0" i="0" u="none" strike="noStrike" kern="1200" baseline="0" dirty="0">
                <a:solidFill>
                  <a:schemeClr val="tx1"/>
                </a:solidFill>
                <a:latin typeface="Times New Roman" pitchFamily="18" charset="0"/>
                <a:ea typeface="+mn-ea"/>
                <a:cs typeface="+mn-cs"/>
              </a:rPr>
              <a:t> the final destination. </a:t>
            </a:r>
          </a:p>
          <a:p>
            <a:r>
              <a:rPr lang="en-US" altLang="zh-CN" sz="1200" b="0" i="0" u="none" strike="noStrike" kern="1200" baseline="0" dirty="0">
                <a:solidFill>
                  <a:schemeClr val="tx1"/>
                </a:solidFill>
                <a:latin typeface="Times New Roman" pitchFamily="18" charset="0"/>
                <a:ea typeface="+mn-ea"/>
                <a:cs typeface="+mn-cs"/>
              </a:rPr>
              <a:t>    Thus, the appropriate MAC address for the frame is the address of the adapter for router interface 111.111.111.110, namely, E6-E9-00-17-BB-4B. </a:t>
            </a:r>
          </a:p>
          <a:p>
            <a:r>
              <a:rPr lang="en-US" altLang="zh-CN" sz="1200" b="0" i="0" u="none" strike="noStrike" kern="1200" baseline="0" dirty="0">
                <a:solidFill>
                  <a:schemeClr val="tx1"/>
                </a:solidFill>
                <a:latin typeface="Times New Roman" pitchFamily="18" charset="0"/>
                <a:ea typeface="+mn-ea"/>
                <a:cs typeface="+mn-cs"/>
              </a:rPr>
              <a:t>    How does the sending host </a:t>
            </a:r>
            <a:r>
              <a:rPr lang="en-US" altLang="zh-CN" sz="1200" b="1" i="0" u="none" strike="noStrike" kern="1200" baseline="0" dirty="0">
                <a:solidFill>
                  <a:schemeClr val="tx1"/>
                </a:solidFill>
                <a:latin typeface="Times New Roman" pitchFamily="18" charset="0"/>
                <a:ea typeface="+mn-ea"/>
                <a:cs typeface="+mn-cs"/>
              </a:rPr>
              <a:t>acquire</a:t>
            </a:r>
            <a:r>
              <a:rPr lang="en-US" altLang="zh-CN" sz="1200" b="0" i="0" u="none" strike="noStrike" kern="1200" baseline="0" dirty="0">
                <a:solidFill>
                  <a:schemeClr val="tx1"/>
                </a:solidFill>
                <a:latin typeface="Times New Roman" pitchFamily="18" charset="0"/>
                <a:ea typeface="+mn-ea"/>
                <a:cs typeface="+mn-cs"/>
              </a:rPr>
              <a:t> the MAC address for 111.111.111.110? </a:t>
            </a:r>
          </a:p>
          <a:p>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By using ARP, of course! </a:t>
            </a:r>
          </a:p>
          <a:p>
            <a:r>
              <a:rPr lang="en-US" altLang="zh-CN" sz="1200" b="0" i="0" u="none" strike="noStrike" kern="1200" baseline="0" dirty="0">
                <a:solidFill>
                  <a:schemeClr val="tx1"/>
                </a:solidFill>
                <a:latin typeface="Times New Roman" pitchFamily="18" charset="0"/>
                <a:ea typeface="+mn-ea"/>
                <a:cs typeface="+mn-cs"/>
              </a:rPr>
              <a:t>    Once the sending adapter has this MAC address, it creates a frame (containing the datagram </a:t>
            </a:r>
            <a:r>
              <a:rPr lang="en-US" altLang="zh-CN" sz="1200" b="1" i="0" u="none" strike="noStrike" kern="1200" baseline="0" dirty="0">
                <a:solidFill>
                  <a:schemeClr val="tx1"/>
                </a:solidFill>
                <a:latin typeface="Times New Roman" pitchFamily="18" charset="0"/>
                <a:ea typeface="+mn-ea"/>
                <a:cs typeface="+mn-cs"/>
              </a:rPr>
              <a:t>addressed</a:t>
            </a:r>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to</a:t>
            </a:r>
            <a:r>
              <a:rPr lang="en-US" altLang="zh-CN" sz="1200" b="0" i="0" u="none" strike="noStrike" kern="1200" baseline="0" dirty="0">
                <a:solidFill>
                  <a:schemeClr val="tx1"/>
                </a:solidFill>
                <a:latin typeface="Times New Roman" pitchFamily="18" charset="0"/>
                <a:ea typeface="+mn-ea"/>
                <a:cs typeface="+mn-cs"/>
              </a:rPr>
              <a:t> 222.222.222.222) and </a:t>
            </a:r>
            <a:r>
              <a:rPr lang="en-US" altLang="zh-CN" sz="1200" b="1" i="0" u="none" strike="noStrike" kern="1200" baseline="0" dirty="0">
                <a:solidFill>
                  <a:schemeClr val="tx1"/>
                </a:solidFill>
                <a:latin typeface="Times New Roman" pitchFamily="18" charset="0"/>
                <a:ea typeface="+mn-ea"/>
                <a:cs typeface="+mn-cs"/>
              </a:rPr>
              <a:t>sends</a:t>
            </a:r>
            <a:r>
              <a:rPr lang="en-US" altLang="zh-CN" sz="1200" b="0" i="0" u="none" strike="noStrike" kern="1200" baseline="0" dirty="0">
                <a:solidFill>
                  <a:schemeClr val="tx1"/>
                </a:solidFill>
                <a:latin typeface="Times New Roman" pitchFamily="18" charset="0"/>
                <a:ea typeface="+mn-ea"/>
                <a:cs typeface="+mn-cs"/>
              </a:rPr>
              <a:t> the frame into Subnet 1. </a:t>
            </a:r>
          </a:p>
          <a:p>
            <a:r>
              <a:rPr lang="en-US" altLang="zh-CN" sz="1200" b="0" i="0" u="none" strike="noStrike" kern="1200" baseline="0" dirty="0">
                <a:solidFill>
                  <a:schemeClr val="tx1"/>
                </a:solidFill>
                <a:latin typeface="Times New Roman" pitchFamily="18" charset="0"/>
                <a:ea typeface="+mn-ea"/>
                <a:cs typeface="+mn-cs"/>
              </a:rPr>
              <a:t>    The router adapter on Subnet 1 sees that the link-layer frame is addressed to it, and therefore </a:t>
            </a:r>
            <a:r>
              <a:rPr lang="en-US" altLang="zh-CN" sz="1200" b="1" i="0" u="none" strike="noStrike" kern="1200" baseline="0" dirty="0">
                <a:solidFill>
                  <a:schemeClr val="tx1"/>
                </a:solidFill>
                <a:latin typeface="Times New Roman" pitchFamily="18" charset="0"/>
                <a:ea typeface="+mn-ea"/>
                <a:cs typeface="+mn-cs"/>
              </a:rPr>
              <a:t>passes</a:t>
            </a:r>
            <a:r>
              <a:rPr lang="en-US" altLang="zh-CN" sz="1200" b="0" i="0" u="none" strike="noStrike" kern="1200" baseline="0" dirty="0">
                <a:solidFill>
                  <a:schemeClr val="tx1"/>
                </a:solidFill>
                <a:latin typeface="Times New Roman" pitchFamily="18" charset="0"/>
                <a:ea typeface="+mn-ea"/>
                <a:cs typeface="+mn-cs"/>
              </a:rPr>
              <a:t> the frame </a:t>
            </a:r>
            <a:r>
              <a:rPr lang="en-US" altLang="zh-CN" sz="1200" b="1" i="0" u="none" strike="noStrike" kern="1200" baseline="0" dirty="0">
                <a:solidFill>
                  <a:schemeClr val="tx1"/>
                </a:solidFill>
                <a:latin typeface="Times New Roman" pitchFamily="18" charset="0"/>
                <a:ea typeface="+mn-ea"/>
                <a:cs typeface="+mn-cs"/>
              </a:rPr>
              <a:t>to</a:t>
            </a:r>
            <a:r>
              <a:rPr lang="en-US" altLang="zh-CN" sz="1200" b="0" i="0" u="none" strike="noStrike" kern="1200" baseline="0" dirty="0">
                <a:solidFill>
                  <a:schemeClr val="tx1"/>
                </a:solidFill>
                <a:latin typeface="Times New Roman" pitchFamily="18" charset="0"/>
                <a:ea typeface="+mn-ea"/>
                <a:cs typeface="+mn-cs"/>
              </a:rPr>
              <a:t> the network layer of the router. </a:t>
            </a:r>
          </a:p>
          <a:p>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Hooray</a:t>
            </a:r>
            <a:r>
              <a:rPr lang="en-US" altLang="zh-CN" sz="1200" b="0" i="0" u="none" strike="noStrike" kern="1200" baseline="0" dirty="0">
                <a:solidFill>
                  <a:schemeClr val="tx1"/>
                </a:solidFill>
                <a:latin typeface="Times New Roman" pitchFamily="18" charset="0"/>
                <a:ea typeface="+mn-ea"/>
                <a:cs typeface="+mn-cs"/>
              </a:rPr>
              <a:t> — the IP datagram has </a:t>
            </a:r>
            <a:r>
              <a:rPr lang="en-US" altLang="zh-CN" sz="1200" b="1" i="0" u="none" strike="noStrike" kern="1200" baseline="0" dirty="0">
                <a:solidFill>
                  <a:schemeClr val="tx1"/>
                </a:solidFill>
                <a:latin typeface="Times New Roman" pitchFamily="18" charset="0"/>
                <a:ea typeface="+mn-ea"/>
                <a:cs typeface="+mn-cs"/>
              </a:rPr>
              <a:t>successfully</a:t>
            </a:r>
            <a:r>
              <a:rPr lang="en-US" altLang="zh-CN" sz="1200" b="0" i="0" u="none" strike="noStrike" kern="1200" baseline="0" dirty="0">
                <a:solidFill>
                  <a:schemeClr val="tx1"/>
                </a:solidFill>
                <a:latin typeface="Times New Roman" pitchFamily="18" charset="0"/>
                <a:ea typeface="+mn-ea"/>
                <a:cs typeface="+mn-cs"/>
              </a:rPr>
              <a:t> been moved from source host to the router! </a:t>
            </a:r>
          </a:p>
          <a:p>
            <a:r>
              <a:rPr lang="en-US" altLang="zh-CN" sz="1200" b="0" i="0" u="none" strike="noStrike" kern="1200" baseline="0" dirty="0">
                <a:solidFill>
                  <a:schemeClr val="tx1"/>
                </a:solidFill>
                <a:latin typeface="Times New Roman" pitchFamily="18" charset="0"/>
                <a:ea typeface="+mn-ea"/>
                <a:cs typeface="+mn-cs"/>
              </a:rPr>
              <a:t>    But we are not finished. </a:t>
            </a:r>
          </a:p>
          <a:p>
            <a:r>
              <a:rPr lang="en-US" altLang="zh-CN" sz="1200" b="0" i="0" u="none" strike="noStrike" kern="1200" baseline="0" dirty="0">
                <a:solidFill>
                  <a:schemeClr val="tx1"/>
                </a:solidFill>
                <a:latin typeface="Times New Roman" pitchFamily="18" charset="0"/>
                <a:ea typeface="+mn-ea"/>
                <a:cs typeface="+mn-cs"/>
              </a:rPr>
              <a:t>    We still have to move the datagram from the router to the destination. </a:t>
            </a:r>
          </a:p>
          <a:p>
            <a:r>
              <a:rPr lang="en-US" altLang="zh-CN" sz="1200" b="0" i="0" u="none" strike="noStrike" kern="1200" baseline="0" dirty="0">
                <a:solidFill>
                  <a:schemeClr val="tx1"/>
                </a:solidFill>
                <a:latin typeface="Times New Roman" pitchFamily="18" charset="0"/>
                <a:ea typeface="+mn-ea"/>
                <a:cs typeface="+mn-cs"/>
              </a:rPr>
              <a:t>    The router now has to determine the correct interface </a:t>
            </a:r>
            <a:r>
              <a:rPr lang="en-US" altLang="zh-CN" sz="1200" b="1" i="0" u="none" strike="noStrike" kern="1200" baseline="0" dirty="0">
                <a:solidFill>
                  <a:schemeClr val="tx1"/>
                </a:solidFill>
                <a:latin typeface="Times New Roman" pitchFamily="18" charset="0"/>
                <a:ea typeface="+mn-ea"/>
                <a:cs typeface="+mn-cs"/>
              </a:rPr>
              <a:t>on which </a:t>
            </a:r>
            <a:r>
              <a:rPr lang="en-US" altLang="zh-CN" sz="1200" b="0" i="0" u="none" strike="noStrike" kern="1200" baseline="0" dirty="0">
                <a:solidFill>
                  <a:schemeClr val="tx1"/>
                </a:solidFill>
                <a:latin typeface="Times New Roman" pitchFamily="18" charset="0"/>
                <a:ea typeface="+mn-ea"/>
                <a:cs typeface="+mn-cs"/>
              </a:rPr>
              <a:t>the datagram is to be forwarded. </a:t>
            </a:r>
          </a:p>
          <a:p>
            <a:r>
              <a:rPr lang="en-US" altLang="zh-CN" sz="1200" b="0" i="0" u="none" strike="noStrike" kern="1200" baseline="0" dirty="0">
                <a:solidFill>
                  <a:schemeClr val="tx1"/>
                </a:solidFill>
                <a:latin typeface="Times New Roman" pitchFamily="18" charset="0"/>
                <a:ea typeface="+mn-ea"/>
                <a:cs typeface="+mn-cs"/>
              </a:rPr>
              <a:t>    As discussed in Chapter 4, this is done by consulting a forwarding table in the router. </a:t>
            </a:r>
          </a:p>
          <a:p>
            <a:r>
              <a:rPr lang="en-US" altLang="zh-CN" sz="1200" b="0" i="0" u="none" strike="noStrike" kern="1200" baseline="0" dirty="0">
                <a:solidFill>
                  <a:schemeClr val="tx1"/>
                </a:solidFill>
                <a:latin typeface="Times New Roman" pitchFamily="18" charset="0"/>
                <a:ea typeface="+mn-ea"/>
                <a:cs typeface="+mn-cs"/>
              </a:rPr>
              <a:t>    The forwarding table tells the router that the datagram is to be forwarded via router interface 222.222.222.220. </a:t>
            </a:r>
          </a:p>
          <a:p>
            <a:r>
              <a:rPr lang="en-US" altLang="zh-CN" sz="1200" b="0" i="0" u="none" strike="noStrike" kern="1200" baseline="0" dirty="0">
                <a:solidFill>
                  <a:schemeClr val="tx1"/>
                </a:solidFill>
                <a:latin typeface="Times New Roman" pitchFamily="18" charset="0"/>
                <a:ea typeface="+mn-ea"/>
                <a:cs typeface="+mn-cs"/>
              </a:rPr>
              <a:t>    This </a:t>
            </a:r>
            <a:r>
              <a:rPr lang="en-US" altLang="zh-CN" sz="1200" b="1" i="0" u="none" strike="noStrike" kern="1200" baseline="0" dirty="0">
                <a:solidFill>
                  <a:schemeClr val="tx1"/>
                </a:solidFill>
                <a:latin typeface="Times New Roman" pitchFamily="18" charset="0"/>
                <a:ea typeface="+mn-ea"/>
                <a:cs typeface="+mn-cs"/>
              </a:rPr>
              <a:t>interface</a:t>
            </a:r>
            <a:r>
              <a:rPr lang="en-US" altLang="zh-CN" sz="1200" b="0" i="0" u="none" strike="noStrike" kern="1200" baseline="0" dirty="0">
                <a:solidFill>
                  <a:schemeClr val="tx1"/>
                </a:solidFill>
                <a:latin typeface="Times New Roman" pitchFamily="18" charset="0"/>
                <a:ea typeface="+mn-ea"/>
                <a:cs typeface="+mn-cs"/>
              </a:rPr>
              <a:t> then </a:t>
            </a:r>
            <a:r>
              <a:rPr lang="en-US" altLang="zh-CN" sz="1200" b="1" i="0" u="none" strike="noStrike" kern="1200" baseline="0" dirty="0">
                <a:solidFill>
                  <a:schemeClr val="tx1"/>
                </a:solidFill>
                <a:latin typeface="Times New Roman" pitchFamily="18" charset="0"/>
                <a:ea typeface="+mn-ea"/>
                <a:cs typeface="+mn-cs"/>
              </a:rPr>
              <a:t>passes</a:t>
            </a:r>
            <a:r>
              <a:rPr lang="en-US" altLang="zh-CN" sz="1200" b="0" i="0" u="none" strike="noStrike" kern="1200" baseline="0" dirty="0">
                <a:solidFill>
                  <a:schemeClr val="tx1"/>
                </a:solidFill>
                <a:latin typeface="Times New Roman" pitchFamily="18" charset="0"/>
                <a:ea typeface="+mn-ea"/>
                <a:cs typeface="+mn-cs"/>
              </a:rPr>
              <a:t> the datagram </a:t>
            </a:r>
            <a:r>
              <a:rPr lang="en-US" altLang="zh-CN" sz="1200" b="1" i="0" u="none" strike="noStrike" kern="1200" baseline="0" dirty="0">
                <a:solidFill>
                  <a:schemeClr val="tx1"/>
                </a:solidFill>
                <a:latin typeface="Times New Roman" pitchFamily="18" charset="0"/>
                <a:ea typeface="+mn-ea"/>
                <a:cs typeface="+mn-cs"/>
              </a:rPr>
              <a:t>to</a:t>
            </a:r>
            <a:r>
              <a:rPr lang="en-US" altLang="zh-CN" sz="1200" b="0" i="0" u="none" strike="noStrike" kern="1200" baseline="0" dirty="0">
                <a:solidFill>
                  <a:schemeClr val="tx1"/>
                </a:solidFill>
                <a:latin typeface="Times New Roman" pitchFamily="18" charset="0"/>
                <a:ea typeface="+mn-ea"/>
                <a:cs typeface="+mn-cs"/>
              </a:rPr>
              <a:t> its adapter, which encapsulates the datagram in a new frame and sends the frame into Subnet 2. </a:t>
            </a:r>
          </a:p>
          <a:p>
            <a:r>
              <a:rPr lang="en-US" altLang="zh-CN" sz="1200" b="0" i="0" u="none" strike="noStrike" kern="1200" baseline="0" dirty="0">
                <a:solidFill>
                  <a:schemeClr val="tx1"/>
                </a:solidFill>
                <a:latin typeface="Times New Roman" pitchFamily="18" charset="0"/>
                <a:ea typeface="+mn-ea"/>
                <a:cs typeface="+mn-cs"/>
              </a:rPr>
              <a:t>    This time, the destination MAC address of the frame is indeed the MAC address of the ultimate destination. </a:t>
            </a:r>
          </a:p>
          <a:p>
            <a:r>
              <a:rPr lang="en-US" altLang="zh-CN" sz="1200" b="0" i="0" u="none" strike="noStrike" kern="1200" baseline="0" dirty="0">
                <a:solidFill>
                  <a:schemeClr val="tx1"/>
                </a:solidFill>
                <a:latin typeface="Times New Roman" pitchFamily="18" charset="0"/>
                <a:ea typeface="+mn-ea"/>
                <a:cs typeface="+mn-cs"/>
              </a:rPr>
              <a:t>    And how does the router obtain this destination MAC address? </a:t>
            </a:r>
          </a:p>
          <a:p>
            <a:r>
              <a:rPr lang="en-US" altLang="zh-CN" sz="1200" b="0" i="0" u="none" strike="noStrike" kern="1200" baseline="0" dirty="0">
                <a:solidFill>
                  <a:schemeClr val="tx1"/>
                </a:solidFill>
                <a:latin typeface="Times New Roman" pitchFamily="18" charset="0"/>
                <a:ea typeface="+mn-ea"/>
                <a:cs typeface="+mn-cs"/>
              </a:rPr>
              <a:t>    </a:t>
            </a:r>
            <a:r>
              <a:rPr lang="en-US" altLang="zh-CN" sz="1200" b="0" i="0" u="sng" strike="noStrike" kern="1200" baseline="0" dirty="0">
                <a:solidFill>
                  <a:schemeClr val="tx1"/>
                </a:solidFill>
                <a:latin typeface="Times New Roman" pitchFamily="18" charset="0"/>
                <a:ea typeface="+mn-ea"/>
                <a:cs typeface="+mn-cs"/>
              </a:rPr>
              <a:t>From ARP, of course</a:t>
            </a:r>
            <a:r>
              <a:rPr lang="en-US" altLang="zh-CN" sz="1200" b="0" i="0" u="none" strike="noStrike" kern="1200" baseline="0" dirty="0">
                <a:solidFill>
                  <a:schemeClr val="tx1"/>
                </a:solidFill>
                <a:latin typeface="Times New Roman" pitchFamily="18" charset="0"/>
                <a:ea typeface="+mn-ea"/>
                <a:cs typeface="+mn-cs"/>
              </a:rPr>
              <a:t>!</a:t>
            </a:r>
          </a:p>
          <a:p>
            <a:endParaRPr lang="en-US"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ARP for Ethernet is defined in RFC 826. </a:t>
            </a:r>
          </a:p>
          <a:p>
            <a:r>
              <a:rPr lang="en-US" altLang="zh-CN" sz="1200" b="0" i="0" u="none" strike="noStrike" kern="1200" baseline="0" dirty="0">
                <a:solidFill>
                  <a:schemeClr val="tx1"/>
                </a:solidFill>
                <a:latin typeface="Times New Roman" pitchFamily="18" charset="0"/>
                <a:ea typeface="+mn-ea"/>
                <a:cs typeface="+mn-cs"/>
              </a:rPr>
              <a:t>    A nice introduction to ARP is given in the TCP/IP </a:t>
            </a:r>
            <a:r>
              <a:rPr lang="en-US" altLang="zh-CN" sz="1200" b="1" i="0" u="none" strike="noStrike" kern="1200" baseline="0" dirty="0">
                <a:solidFill>
                  <a:schemeClr val="tx1"/>
                </a:solidFill>
                <a:latin typeface="Times New Roman" pitchFamily="18" charset="0"/>
                <a:ea typeface="+mn-ea"/>
                <a:cs typeface="+mn-cs"/>
              </a:rPr>
              <a:t>tutorial</a:t>
            </a:r>
            <a:r>
              <a:rPr lang="en-US" altLang="zh-CN" sz="1200" b="0" i="0" u="none" strike="noStrike" kern="1200" baseline="0" dirty="0">
                <a:solidFill>
                  <a:schemeClr val="tx1"/>
                </a:solidFill>
                <a:latin typeface="Times New Roman" pitchFamily="18" charset="0"/>
                <a:ea typeface="+mn-ea"/>
                <a:cs typeface="+mn-cs"/>
              </a:rPr>
              <a:t>, RFC 1180. </a:t>
            </a:r>
          </a:p>
          <a:p>
            <a:r>
              <a:rPr lang="en-US" altLang="zh-CN" sz="1200" b="0" i="0" u="none" strike="noStrike" kern="1200" baseline="0" dirty="0">
                <a:solidFill>
                  <a:schemeClr val="tx1"/>
                </a:solidFill>
                <a:latin typeface="Times New Roman" pitchFamily="18" charset="0"/>
                <a:ea typeface="+mn-ea"/>
                <a:cs typeface="+mn-cs"/>
              </a:rPr>
              <a:t>    We’ll explore ARP in more detail in the homework problems.</a:t>
            </a:r>
          </a:p>
          <a:p>
            <a:endParaRPr lang="en-US" b="0" i="0" dirty="0">
              <a:latin typeface="Times New Roman" charset="0"/>
              <a:cs typeface="+mn-cs"/>
            </a:endParaRPr>
          </a:p>
        </p:txBody>
      </p:sp>
    </p:spTree>
    <p:extLst>
      <p:ext uri="{BB962C8B-B14F-4D97-AF65-F5344CB8AC3E}">
        <p14:creationId xmlns:p14="http://schemas.microsoft.com/office/powerpoint/2010/main" val="21130616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C6C6E3BF-3995-EA4B-8E4D-B37DD4BAD334}" type="slidenum">
              <a:rPr lang="en-US" i="0" smtClean="0">
                <a:latin typeface="Times New Roman" charset="0"/>
              </a:rPr>
              <a:pPr>
                <a:defRPr/>
              </a:pPr>
              <a:t>110</a:t>
            </a:fld>
            <a:endParaRPr lang="en-US" i="0" dirty="0">
              <a:latin typeface="Times New Roman"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79260640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B0CA0556-2E55-7E49-9536-F0455F7DC450}" type="slidenum">
              <a:rPr lang="en-US" i="0" smtClean="0">
                <a:latin typeface="Times New Roman" charset="0"/>
              </a:rPr>
              <a:pPr>
                <a:defRPr/>
              </a:pPr>
              <a:t>111</a:t>
            </a:fld>
            <a:endParaRPr lang="en-US" i="0" dirty="0">
              <a:latin typeface="Times New Roman"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29141881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FEB62942-464A-BE4C-976A-09A7C59A25EA}" type="slidenum">
              <a:rPr lang="en-US" i="0" smtClean="0">
                <a:latin typeface="Times New Roman" charset="0"/>
              </a:rPr>
              <a:pPr>
                <a:defRPr/>
              </a:pPr>
              <a:t>112</a:t>
            </a:fld>
            <a:endParaRPr lang="en-US" i="0" dirty="0">
              <a:latin typeface="Times New Roman"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307155474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63CD8A2B-4DCF-D14C-840D-0D433CEF9CD4}" type="slidenum">
              <a:rPr lang="en-US" i="0" smtClean="0">
                <a:latin typeface="Times New Roman" charset="0"/>
              </a:rPr>
              <a:pPr>
                <a:defRPr/>
              </a:pPr>
              <a:t>113</a:t>
            </a:fld>
            <a:endParaRPr lang="en-US" i="0" dirty="0">
              <a:latin typeface="Times New Roman" charset="0"/>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397583163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7"/>
          <p:cNvSpPr>
            <a:spLocks noGrp="1" noChangeArrowheads="1"/>
          </p:cNvSpPr>
          <p:nvPr>
            <p:ph type="sldNum" sz="quarter" idx="5"/>
          </p:nvPr>
        </p:nvSpPr>
        <p:spPr>
          <a:noFill/>
        </p:spPr>
        <p:txBody>
          <a:bodyPr/>
          <a:lstStyle/>
          <a:p>
            <a:fld id="{237DA025-DB47-4A5B-B52B-DC9FE4370B95}" type="slidenum">
              <a:rPr lang="zh-CN" altLang="en-US"/>
              <a:pPr/>
              <a:t>114</a:t>
            </a:fld>
            <a:endParaRPr lang="en-US" altLang="zh-CN"/>
          </a:p>
        </p:txBody>
      </p:sp>
      <p:sp>
        <p:nvSpPr>
          <p:cNvPr id="342019" name="Rectangle 2"/>
          <p:cNvSpPr>
            <a:spLocks noGrp="1" noRot="1" noChangeAspect="1" noChangeArrowheads="1" noTextEdit="1"/>
          </p:cNvSpPr>
          <p:nvPr>
            <p:ph type="sldImg"/>
          </p:nvPr>
        </p:nvSpPr>
        <p:spPr>
          <a:ln/>
        </p:spPr>
      </p:sp>
      <p:sp>
        <p:nvSpPr>
          <p:cNvPr id="342020"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3615470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D3E6909-4EE6-4B79-8A6E-7A63A5FE8AA1}" type="slidenum">
              <a:rPr lang="en-US" altLang="zh-CN" smtClean="0"/>
              <a:pPr>
                <a:spcBef>
                  <a:spcPct val="0"/>
                </a:spcBef>
              </a:pPr>
              <a:t>12</a:t>
            </a:fld>
            <a:endParaRPr lang="en-US" altLang="zh-CN"/>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p>
        </p:txBody>
      </p:sp>
    </p:spTree>
    <p:extLst>
      <p:ext uri="{BB962C8B-B14F-4D97-AF65-F5344CB8AC3E}">
        <p14:creationId xmlns:p14="http://schemas.microsoft.com/office/powerpoint/2010/main" val="276305630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4F6ADB0-DE89-4366-88E3-56194CF3B9C2}" type="slidenum">
              <a:rPr lang="en-US" altLang="zh-CN" smtClean="0"/>
              <a:pPr>
                <a:spcBef>
                  <a:spcPct val="0"/>
                </a:spcBef>
              </a:pPr>
              <a:t>115</a:t>
            </a:fld>
            <a:endParaRPr lang="en-US" altLang="zh-CN"/>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81313357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a:noFill/>
        </p:spPr>
        <p:txBody>
          <a:bodyPr/>
          <a:lstStyle/>
          <a:p>
            <a:fld id="{3563982E-8EF8-44C9-9681-83A655061314}" type="slidenum">
              <a:rPr lang="en-US" altLang="zh-CN">
                <a:latin typeface="Arial" panose="020B0604020202020204" pitchFamily="34" charset="0"/>
              </a:rPr>
              <a:pPr/>
              <a:t>116</a:t>
            </a:fld>
            <a:endParaRPr lang="en-US" altLang="zh-CN">
              <a:latin typeface="Arial" panose="020B0604020202020204" pitchFamily="34" charset="0"/>
            </a:endParaRPr>
          </a:p>
        </p:txBody>
      </p:sp>
      <p:sp>
        <p:nvSpPr>
          <p:cNvPr id="410627" name="Rectangle 2"/>
          <p:cNvSpPr>
            <a:spLocks noGrp="1" noRot="1" noChangeAspect="1" noChangeArrowheads="1" noTextEdit="1"/>
          </p:cNvSpPr>
          <p:nvPr>
            <p:ph type="sldImg"/>
          </p:nvPr>
        </p:nvSpPr>
        <p:spPr/>
      </p:sp>
      <p:sp>
        <p:nvSpPr>
          <p:cNvPr id="410628"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7"/>
          <p:cNvSpPr>
            <a:spLocks noGrp="1" noChangeArrowheads="1"/>
          </p:cNvSpPr>
          <p:nvPr>
            <p:ph type="sldNum" sz="quarter" idx="5"/>
          </p:nvPr>
        </p:nvSpPr>
        <p:spPr>
          <a:noFill/>
        </p:spPr>
        <p:txBody>
          <a:bodyPr/>
          <a:lstStyle/>
          <a:p>
            <a:fld id="{64A0DAD1-5FC6-4B45-B1F2-C1D33B2CA053}" type="slidenum">
              <a:rPr lang="en-US" altLang="zh-CN">
                <a:latin typeface="Arial" panose="020B0604020202020204" pitchFamily="34" charset="0"/>
              </a:rPr>
              <a:pPr/>
              <a:t>117</a:t>
            </a:fld>
            <a:endParaRPr lang="en-US" altLang="zh-CN">
              <a:latin typeface="Arial" panose="020B0604020202020204" pitchFamily="34" charset="0"/>
            </a:endParaRPr>
          </a:p>
        </p:txBody>
      </p:sp>
      <p:sp>
        <p:nvSpPr>
          <p:cNvPr id="411651" name="Rectangle 2"/>
          <p:cNvSpPr>
            <a:spLocks noGrp="1" noRot="1" noChangeAspect="1" noChangeArrowheads="1" noTextEdit="1"/>
          </p:cNvSpPr>
          <p:nvPr>
            <p:ph type="sldImg"/>
          </p:nvPr>
        </p:nvSpPr>
        <p:spPr/>
      </p:sp>
      <p:sp>
        <p:nvSpPr>
          <p:cNvPr id="41165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7"/>
          <p:cNvSpPr>
            <a:spLocks noGrp="1" noChangeArrowheads="1"/>
          </p:cNvSpPr>
          <p:nvPr>
            <p:ph type="sldNum" sz="quarter" idx="5"/>
          </p:nvPr>
        </p:nvSpPr>
        <p:spPr>
          <a:noFill/>
        </p:spPr>
        <p:txBody>
          <a:bodyPr/>
          <a:lstStyle/>
          <a:p>
            <a:fld id="{B9DD27AC-F4F5-4667-8CDC-BB1F5D566D73}" type="slidenum">
              <a:rPr lang="en-US" altLang="zh-CN">
                <a:latin typeface="Arial" panose="020B0604020202020204" pitchFamily="34" charset="0"/>
              </a:rPr>
              <a:pPr/>
              <a:t>118</a:t>
            </a:fld>
            <a:endParaRPr lang="en-US" altLang="zh-CN">
              <a:latin typeface="Arial" panose="020B0604020202020204" pitchFamily="34" charset="0"/>
            </a:endParaRPr>
          </a:p>
        </p:txBody>
      </p:sp>
      <p:sp>
        <p:nvSpPr>
          <p:cNvPr id="412675" name="Rectangle 2"/>
          <p:cNvSpPr>
            <a:spLocks noGrp="1" noRot="1" noChangeAspect="1" noChangeArrowheads="1" noTextEdit="1"/>
          </p:cNvSpPr>
          <p:nvPr>
            <p:ph type="sldImg"/>
          </p:nvPr>
        </p:nvSpPr>
        <p:spPr/>
      </p:sp>
      <p:sp>
        <p:nvSpPr>
          <p:cNvPr id="41267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7"/>
          <p:cNvSpPr>
            <a:spLocks noGrp="1" noChangeArrowheads="1"/>
          </p:cNvSpPr>
          <p:nvPr>
            <p:ph type="sldNum" sz="quarter" idx="5"/>
          </p:nvPr>
        </p:nvSpPr>
        <p:spPr>
          <a:noFill/>
        </p:spPr>
        <p:txBody>
          <a:bodyPr/>
          <a:lstStyle/>
          <a:p>
            <a:fld id="{3F07B628-1C15-4536-B152-C6FC814644C6}" type="slidenum">
              <a:rPr lang="en-US" altLang="zh-CN">
                <a:latin typeface="Arial" panose="020B0604020202020204" pitchFamily="34" charset="0"/>
              </a:rPr>
              <a:pPr/>
              <a:t>119</a:t>
            </a:fld>
            <a:endParaRPr lang="en-US" altLang="zh-CN">
              <a:latin typeface="Arial" panose="020B0604020202020204" pitchFamily="34" charset="0"/>
            </a:endParaRPr>
          </a:p>
        </p:txBody>
      </p:sp>
      <p:sp>
        <p:nvSpPr>
          <p:cNvPr id="413699" name="Rectangle 2"/>
          <p:cNvSpPr>
            <a:spLocks noGrp="1" noRot="1" noChangeAspect="1" noChangeArrowheads="1" noTextEdit="1"/>
          </p:cNvSpPr>
          <p:nvPr>
            <p:ph type="sldImg"/>
          </p:nvPr>
        </p:nvSpPr>
        <p:spPr/>
      </p:sp>
      <p:sp>
        <p:nvSpPr>
          <p:cNvPr id="41370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7"/>
          <p:cNvSpPr>
            <a:spLocks noGrp="1" noChangeArrowheads="1"/>
          </p:cNvSpPr>
          <p:nvPr>
            <p:ph type="sldNum" sz="quarter" idx="5"/>
          </p:nvPr>
        </p:nvSpPr>
        <p:spPr>
          <a:noFill/>
        </p:spPr>
        <p:txBody>
          <a:bodyPr/>
          <a:lstStyle/>
          <a:p>
            <a:fld id="{C589DA17-BADB-432C-A24D-FC2BC46533E8}" type="slidenum">
              <a:rPr lang="en-US" altLang="zh-CN">
                <a:latin typeface="Arial" panose="020B0604020202020204" pitchFamily="34" charset="0"/>
              </a:rPr>
              <a:pPr/>
              <a:t>120</a:t>
            </a:fld>
            <a:endParaRPr lang="en-US" altLang="zh-CN">
              <a:latin typeface="Arial" panose="020B0604020202020204" pitchFamily="34" charset="0"/>
            </a:endParaRPr>
          </a:p>
        </p:txBody>
      </p:sp>
      <p:sp>
        <p:nvSpPr>
          <p:cNvPr id="414723" name="Rectangle 2"/>
          <p:cNvSpPr>
            <a:spLocks noGrp="1" noRot="1" noChangeAspect="1" noChangeArrowheads="1" noTextEdit="1"/>
          </p:cNvSpPr>
          <p:nvPr>
            <p:ph type="sldImg"/>
          </p:nvPr>
        </p:nvSpPr>
        <p:spPr/>
      </p:sp>
      <p:sp>
        <p:nvSpPr>
          <p:cNvPr id="41472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7"/>
          <p:cNvSpPr>
            <a:spLocks noGrp="1" noChangeArrowheads="1"/>
          </p:cNvSpPr>
          <p:nvPr>
            <p:ph type="sldNum" sz="quarter" idx="5"/>
          </p:nvPr>
        </p:nvSpPr>
        <p:spPr>
          <a:noFill/>
        </p:spPr>
        <p:txBody>
          <a:bodyPr/>
          <a:lstStyle/>
          <a:p>
            <a:fld id="{41BE5FE7-CF30-4CAE-B773-EC528C92B53C}" type="slidenum">
              <a:rPr lang="en-US" altLang="zh-CN">
                <a:latin typeface="Arial" panose="020B0604020202020204" pitchFamily="34" charset="0"/>
              </a:rPr>
              <a:pPr/>
              <a:t>121</a:t>
            </a:fld>
            <a:endParaRPr lang="en-US" altLang="zh-CN">
              <a:latin typeface="Arial" panose="020B0604020202020204" pitchFamily="34" charset="0"/>
            </a:endParaRPr>
          </a:p>
        </p:txBody>
      </p:sp>
      <p:sp>
        <p:nvSpPr>
          <p:cNvPr id="415747" name="Rectangle 2"/>
          <p:cNvSpPr>
            <a:spLocks noGrp="1" noRot="1" noChangeAspect="1" noChangeArrowheads="1" noTextEdit="1"/>
          </p:cNvSpPr>
          <p:nvPr>
            <p:ph type="sldImg"/>
          </p:nvPr>
        </p:nvSpPr>
        <p:spPr/>
      </p:sp>
      <p:sp>
        <p:nvSpPr>
          <p:cNvPr id="41574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a:spLocks noGrp="1" noChangeArrowheads="1"/>
          </p:cNvSpPr>
          <p:nvPr>
            <p:ph type="sldNum" sz="quarter" idx="5"/>
          </p:nvPr>
        </p:nvSpPr>
        <p:spPr>
          <a:noFill/>
        </p:spPr>
        <p:txBody>
          <a:bodyPr/>
          <a:lstStyle/>
          <a:p>
            <a:fld id="{C7036D22-7546-4901-B5A8-ACDC4D361686}" type="slidenum">
              <a:rPr lang="en-US" altLang="zh-CN">
                <a:latin typeface="Arial" panose="020B0604020202020204" pitchFamily="34" charset="0"/>
              </a:rPr>
              <a:pPr/>
              <a:t>122</a:t>
            </a:fld>
            <a:endParaRPr lang="en-US" altLang="zh-CN">
              <a:latin typeface="Arial" panose="020B0604020202020204" pitchFamily="34" charset="0"/>
            </a:endParaRPr>
          </a:p>
        </p:txBody>
      </p:sp>
      <p:sp>
        <p:nvSpPr>
          <p:cNvPr id="416771" name="Rectangle 2"/>
          <p:cNvSpPr>
            <a:spLocks noGrp="1" noRot="1" noChangeAspect="1" noChangeArrowheads="1" noTextEdit="1"/>
          </p:cNvSpPr>
          <p:nvPr>
            <p:ph type="sldImg"/>
          </p:nvPr>
        </p:nvSpPr>
        <p:spPr/>
      </p:sp>
      <p:sp>
        <p:nvSpPr>
          <p:cNvPr id="41677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7"/>
          <p:cNvSpPr>
            <a:spLocks noGrp="1" noChangeArrowheads="1"/>
          </p:cNvSpPr>
          <p:nvPr>
            <p:ph type="sldNum" sz="quarter" idx="5"/>
          </p:nvPr>
        </p:nvSpPr>
        <p:spPr>
          <a:noFill/>
        </p:spPr>
        <p:txBody>
          <a:bodyPr/>
          <a:lstStyle/>
          <a:p>
            <a:fld id="{F313D1C8-DDD5-42F4-B4B1-C806162E14A8}" type="slidenum">
              <a:rPr lang="en-US" altLang="zh-CN">
                <a:latin typeface="Arial" panose="020B0604020202020204" pitchFamily="34" charset="0"/>
              </a:rPr>
              <a:pPr/>
              <a:t>123</a:t>
            </a:fld>
            <a:endParaRPr lang="en-US" altLang="zh-CN">
              <a:latin typeface="Arial" panose="020B0604020202020204" pitchFamily="34" charset="0"/>
            </a:endParaRPr>
          </a:p>
        </p:txBody>
      </p:sp>
      <p:sp>
        <p:nvSpPr>
          <p:cNvPr id="417795" name="Rectangle 2"/>
          <p:cNvSpPr>
            <a:spLocks noGrp="1" noRot="1" noChangeAspect="1" noChangeArrowheads="1" noTextEdit="1"/>
          </p:cNvSpPr>
          <p:nvPr>
            <p:ph type="sldImg"/>
          </p:nvPr>
        </p:nvSpPr>
        <p:spPr/>
      </p:sp>
      <p:sp>
        <p:nvSpPr>
          <p:cNvPr id="41779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124</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2872836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13</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31872190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64DFEC1-5D42-4059-8F3D-3A4CFE563D73}" type="slidenum">
              <a:rPr lang="en-US" altLang="zh-CN" smtClean="0"/>
              <a:pPr>
                <a:spcBef>
                  <a:spcPct val="0"/>
                </a:spcBef>
              </a:pPr>
              <a:t>125</a:t>
            </a:fld>
            <a:endParaRPr lang="en-US" altLang="zh-CN"/>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57440746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7"/>
          <p:cNvSpPr>
            <a:spLocks noGrp="1" noChangeArrowheads="1"/>
          </p:cNvSpPr>
          <p:nvPr>
            <p:ph type="sldNum" sz="quarter" idx="5"/>
          </p:nvPr>
        </p:nvSpPr>
        <p:spPr>
          <a:noFill/>
        </p:spPr>
        <p:txBody>
          <a:bodyPr/>
          <a:lstStyle/>
          <a:p>
            <a:fld id="{A96A4C14-A65C-4C9F-8F23-C351C94E4DAC}" type="slidenum">
              <a:rPr lang="zh-CN" altLang="en-US"/>
              <a:pPr/>
              <a:t>126</a:t>
            </a:fld>
            <a:endParaRPr lang="en-US" altLang="zh-CN"/>
          </a:p>
        </p:txBody>
      </p:sp>
      <p:sp>
        <p:nvSpPr>
          <p:cNvPr id="344067" name="Rectangle 2"/>
          <p:cNvSpPr>
            <a:spLocks noGrp="1" noRot="1" noChangeAspect="1" noChangeArrowheads="1" noTextEdit="1"/>
          </p:cNvSpPr>
          <p:nvPr>
            <p:ph type="sldImg"/>
          </p:nvPr>
        </p:nvSpPr>
        <p:spPr>
          <a:ln/>
        </p:spPr>
      </p:sp>
      <p:sp>
        <p:nvSpPr>
          <p:cNvPr id="344068" name="Rectangle 3"/>
          <p:cNvSpPr>
            <a:spLocks noGrp="1" noChangeArrowheads="1"/>
          </p:cNvSpPr>
          <p:nvPr>
            <p:ph type="body" idx="1"/>
          </p:nvPr>
        </p:nvSpPr>
        <p:spPr>
          <a:noFill/>
          <a:ln/>
        </p:spPr>
        <p:txBody>
          <a:bodyPr/>
          <a:lstStyle/>
          <a:p>
            <a:endParaRPr lang="en-US" altLang="zh-CN" dirty="0"/>
          </a:p>
        </p:txBody>
      </p:sp>
    </p:spTree>
    <p:extLst>
      <p:ext uri="{BB962C8B-B14F-4D97-AF65-F5344CB8AC3E}">
        <p14:creationId xmlns:p14="http://schemas.microsoft.com/office/powerpoint/2010/main" val="209551423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CC4DF883-D50D-014F-AA3F-58F969D03B5E}" type="slidenum">
              <a:rPr lang="en-US" i="0" smtClean="0">
                <a:latin typeface="Times New Roman" charset="0"/>
              </a:rPr>
              <a:pPr>
                <a:defRPr/>
              </a:pPr>
              <a:t>127</a:t>
            </a:fld>
            <a:endParaRPr lang="en-US" i="0" dirty="0">
              <a:latin typeface="Times New Roman"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lgn="l"/>
            <a:r>
              <a:rPr lang="en-US" altLang="zh-CN" sz="1200" b="0" i="0" u="none" strike="noStrike" baseline="0" dirty="0">
                <a:solidFill>
                  <a:srgbClr val="333333"/>
                </a:solidFill>
                <a:latin typeface="ArialMT"/>
              </a:rPr>
              <a:t>    </a:t>
            </a:r>
            <a:r>
              <a:rPr lang="en-US" altLang="zh-CN" sz="1200" b="1" i="0" u="none" strike="noStrike" baseline="0" dirty="0">
                <a:solidFill>
                  <a:srgbClr val="333333"/>
                </a:solidFill>
                <a:latin typeface="ArialMT"/>
              </a:rPr>
              <a:t>Ethernet</a:t>
            </a:r>
            <a:r>
              <a:rPr lang="en-US" altLang="zh-CN" sz="1200" b="0" i="0" u="none" strike="noStrike" baseline="0" dirty="0">
                <a:solidFill>
                  <a:srgbClr val="333333"/>
                </a:solidFill>
                <a:latin typeface="ArialMT"/>
              </a:rPr>
              <a:t> has </a:t>
            </a:r>
            <a:r>
              <a:rPr lang="en-US" altLang="zh-CN" sz="1200" b="0" i="0" u="sng" strike="noStrike" baseline="0" dirty="0">
                <a:solidFill>
                  <a:srgbClr val="333333"/>
                </a:solidFill>
                <a:latin typeface="ArialMT"/>
              </a:rPr>
              <a:t>pretty much taken over</a:t>
            </a:r>
            <a:r>
              <a:rPr lang="en-US" altLang="zh-CN" sz="1200" b="0" i="0" u="none" strike="noStrike" baseline="0" dirty="0">
                <a:solidFill>
                  <a:srgbClr val="333333"/>
                </a:solidFill>
                <a:latin typeface="ArialMT"/>
              </a:rPr>
              <a:t> the </a:t>
            </a:r>
            <a:r>
              <a:rPr lang="en-US" altLang="zh-CN" sz="1200" b="1" i="0" u="none" strike="noStrike" baseline="0" dirty="0">
                <a:solidFill>
                  <a:srgbClr val="333333"/>
                </a:solidFill>
                <a:latin typeface="ArialMT"/>
              </a:rPr>
              <a:t>wired LAN</a:t>
            </a:r>
            <a:r>
              <a:rPr lang="en-US" altLang="zh-CN" sz="1200" b="0" i="0" u="none" strike="noStrike" baseline="0" dirty="0">
                <a:solidFill>
                  <a:srgbClr val="333333"/>
                </a:solidFill>
                <a:latin typeface="ArialMT"/>
              </a:rPr>
              <a:t> market. </a:t>
            </a:r>
          </a:p>
          <a:p>
            <a:pPr algn="l"/>
            <a:r>
              <a:rPr lang="en-US" altLang="zh-CN" sz="1200" b="0" i="0" u="none" strike="noStrike" baseline="0" dirty="0">
                <a:solidFill>
                  <a:srgbClr val="333333"/>
                </a:solidFill>
                <a:latin typeface="ArialMT"/>
              </a:rPr>
              <a:t>    In the 1980s and the early 1990s, Ethernet </a:t>
            </a:r>
            <a:r>
              <a:rPr lang="en-US" altLang="zh-CN" sz="1200" b="1" i="0" u="none" strike="noStrike" baseline="0" dirty="0">
                <a:solidFill>
                  <a:srgbClr val="333333"/>
                </a:solidFill>
                <a:latin typeface="ArialMT"/>
              </a:rPr>
              <a:t>faced many challenges </a:t>
            </a:r>
            <a:r>
              <a:rPr lang="en-US" altLang="zh-CN" sz="1200" b="0" i="0" u="none" strike="noStrike" baseline="0" dirty="0">
                <a:solidFill>
                  <a:srgbClr val="333333"/>
                </a:solidFill>
                <a:latin typeface="ArialMT"/>
              </a:rPr>
              <a:t>from other LAN technologies, including token ring, FDDI, and ATM. </a:t>
            </a:r>
          </a:p>
          <a:p>
            <a:pPr algn="l"/>
            <a:r>
              <a:rPr lang="en-US" altLang="zh-CN" sz="1200" b="0" i="0" u="none" strike="noStrike" baseline="0" dirty="0">
                <a:solidFill>
                  <a:srgbClr val="333333"/>
                </a:solidFill>
                <a:latin typeface="ArialMT"/>
              </a:rPr>
              <a:t>    Some of these other technologies </a:t>
            </a:r>
            <a:r>
              <a:rPr lang="en-US" altLang="zh-CN" sz="1200" b="1" i="0" u="none" strike="noStrike" baseline="0" dirty="0">
                <a:solidFill>
                  <a:srgbClr val="333333"/>
                </a:solidFill>
                <a:latin typeface="ArialMT"/>
              </a:rPr>
              <a:t>succeeded in </a:t>
            </a:r>
            <a:r>
              <a:rPr lang="en-US" altLang="zh-CN" sz="1200" b="0" i="0" u="none" strike="noStrike" baseline="0" dirty="0">
                <a:solidFill>
                  <a:srgbClr val="333333"/>
                </a:solidFill>
                <a:latin typeface="ArialMT"/>
              </a:rPr>
              <a:t>capturing a part of the LAN market </a:t>
            </a:r>
            <a:r>
              <a:rPr lang="en-US" altLang="zh-CN" sz="1200" b="1" i="0" u="none" strike="noStrike" baseline="0" dirty="0">
                <a:solidFill>
                  <a:srgbClr val="333333"/>
                </a:solidFill>
                <a:latin typeface="ArialMT"/>
              </a:rPr>
              <a:t>for</a:t>
            </a:r>
            <a:r>
              <a:rPr lang="en-US" altLang="zh-CN" sz="1200" b="0" i="0" u="none" strike="noStrike" baseline="0" dirty="0">
                <a:solidFill>
                  <a:srgbClr val="333333"/>
                </a:solidFill>
                <a:latin typeface="ArialMT"/>
              </a:rPr>
              <a:t> a few years. </a:t>
            </a:r>
          </a:p>
          <a:p>
            <a:pPr algn="l"/>
            <a:r>
              <a:rPr lang="en-US" altLang="zh-CN" sz="1200" b="0" i="0" u="none" strike="noStrike" baseline="0" dirty="0">
                <a:solidFill>
                  <a:srgbClr val="333333"/>
                </a:solidFill>
                <a:latin typeface="ArialMT"/>
              </a:rPr>
              <a:t>    But since its invention in the </a:t>
            </a:r>
            <a:r>
              <a:rPr lang="en-US" altLang="zh-CN" sz="1200" b="1" i="0" u="none" strike="noStrike" baseline="0" dirty="0">
                <a:solidFill>
                  <a:srgbClr val="333333"/>
                </a:solidFill>
                <a:latin typeface="ArialMT"/>
              </a:rPr>
              <a:t>mid-1970s</a:t>
            </a:r>
            <a:r>
              <a:rPr lang="en-US" altLang="zh-CN" sz="1200" b="0" i="0" u="none" strike="noStrike" baseline="0" dirty="0">
                <a:solidFill>
                  <a:srgbClr val="333333"/>
                </a:solidFill>
                <a:latin typeface="ArialMT"/>
              </a:rPr>
              <a:t>, Ethernet has </a:t>
            </a:r>
            <a:r>
              <a:rPr lang="en-US" altLang="zh-CN" sz="1200" b="1" i="0" u="none" strike="noStrike" baseline="0" dirty="0">
                <a:solidFill>
                  <a:srgbClr val="333333"/>
                </a:solidFill>
                <a:latin typeface="ArialMT"/>
              </a:rPr>
              <a:t>continued</a:t>
            </a:r>
            <a:r>
              <a:rPr lang="en-US" altLang="zh-CN" sz="1200" b="0" i="0" u="none" strike="noStrike" baseline="0" dirty="0">
                <a:solidFill>
                  <a:srgbClr val="333333"/>
                </a:solidFill>
                <a:latin typeface="ArialMT"/>
              </a:rPr>
              <a:t> to </a:t>
            </a:r>
            <a:r>
              <a:rPr lang="en-US" altLang="zh-CN" sz="1200" b="0" i="0" u="sng" strike="noStrike" baseline="0" dirty="0">
                <a:solidFill>
                  <a:srgbClr val="333333"/>
                </a:solidFill>
                <a:latin typeface="ArialMT"/>
              </a:rPr>
              <a:t>evolve and grow</a:t>
            </a:r>
            <a:r>
              <a:rPr lang="en-US" altLang="zh-CN" sz="1200" b="0" i="0" u="none" strike="noStrike" baseline="0" dirty="0">
                <a:solidFill>
                  <a:srgbClr val="333333"/>
                </a:solidFill>
                <a:latin typeface="ArialMT"/>
              </a:rPr>
              <a:t> and has </a:t>
            </a:r>
            <a:r>
              <a:rPr lang="en-US" altLang="zh-CN" sz="1200" b="1" i="0" u="none" strike="noStrike" baseline="0" dirty="0">
                <a:solidFill>
                  <a:srgbClr val="333333"/>
                </a:solidFill>
                <a:latin typeface="ArialMT"/>
              </a:rPr>
              <a:t>held on to </a:t>
            </a:r>
            <a:r>
              <a:rPr lang="en-US" altLang="zh-CN" sz="1200" b="0" i="0" u="none" strike="noStrike" baseline="0" dirty="0">
                <a:solidFill>
                  <a:srgbClr val="333333"/>
                </a:solidFill>
                <a:latin typeface="ArialMT"/>
              </a:rPr>
              <a:t>its dominant position. </a:t>
            </a:r>
          </a:p>
          <a:p>
            <a:pPr algn="l"/>
            <a:r>
              <a:rPr lang="en-US" altLang="zh-CN" sz="1200" b="0" i="0" u="none" strike="noStrike" baseline="0" dirty="0">
                <a:solidFill>
                  <a:srgbClr val="333333"/>
                </a:solidFill>
                <a:latin typeface="ArialMT"/>
              </a:rPr>
              <a:t>    Today, Ethernet is </a:t>
            </a:r>
            <a:r>
              <a:rPr lang="en-US" altLang="zh-CN" sz="1200" b="0" i="0" u="sng" strike="noStrike" baseline="0" dirty="0">
                <a:solidFill>
                  <a:srgbClr val="333333"/>
                </a:solidFill>
                <a:latin typeface="ArialMT"/>
              </a:rPr>
              <a:t>by far the most prevalent</a:t>
            </a:r>
            <a:r>
              <a:rPr lang="en-US" altLang="zh-CN" sz="1200" b="0" i="0" u="none" strike="noStrike" baseline="0" dirty="0">
                <a:solidFill>
                  <a:srgbClr val="333333"/>
                </a:solidFill>
                <a:latin typeface="ArialMT"/>
              </a:rPr>
              <a:t> wired LAN technology, and it is likely to remain so </a:t>
            </a:r>
            <a:r>
              <a:rPr lang="en-US" altLang="zh-CN" sz="1200" b="0" i="0" u="sng" strike="noStrike" baseline="0" dirty="0">
                <a:solidFill>
                  <a:srgbClr val="333333"/>
                </a:solidFill>
                <a:latin typeface="ArialMT"/>
              </a:rPr>
              <a:t>for the foreseeable future</a:t>
            </a:r>
            <a:r>
              <a:rPr lang="en-US" altLang="zh-CN" sz="1200" b="0" i="0" u="none" strike="noStrike" baseline="0" dirty="0">
                <a:solidFill>
                  <a:srgbClr val="333333"/>
                </a:solidFill>
                <a:latin typeface="ArialMT"/>
              </a:rPr>
              <a:t>. </a:t>
            </a:r>
          </a:p>
          <a:p>
            <a:pPr algn="l"/>
            <a:r>
              <a:rPr lang="en-US" altLang="zh-CN" sz="1200" b="0" i="0" u="none" strike="noStrike" baseline="0" dirty="0">
                <a:solidFill>
                  <a:srgbClr val="333333"/>
                </a:solidFill>
                <a:latin typeface="ArialMT"/>
              </a:rPr>
              <a:t>    One might say that Ethernet has been </a:t>
            </a:r>
            <a:r>
              <a:rPr lang="en-US" altLang="zh-CN" sz="1200" b="1" i="0" u="none" strike="noStrike" baseline="0" dirty="0">
                <a:solidFill>
                  <a:srgbClr val="333333"/>
                </a:solidFill>
                <a:latin typeface="ArialMT"/>
              </a:rPr>
              <a:t>to</a:t>
            </a:r>
            <a:r>
              <a:rPr lang="en-US" altLang="zh-CN" sz="1200" b="0" i="0" u="none" strike="noStrike" baseline="0" dirty="0">
                <a:solidFill>
                  <a:srgbClr val="333333"/>
                </a:solidFill>
                <a:latin typeface="ArialMT"/>
              </a:rPr>
              <a:t> local area networking </a:t>
            </a:r>
            <a:r>
              <a:rPr lang="en-US" altLang="zh-CN" sz="1200" b="1" i="0" u="none" strike="noStrike" baseline="0" dirty="0">
                <a:solidFill>
                  <a:srgbClr val="333333"/>
                </a:solidFill>
                <a:latin typeface="ArialMT"/>
              </a:rPr>
              <a:t>what</a:t>
            </a:r>
            <a:r>
              <a:rPr lang="en-US" altLang="zh-CN" sz="1200" b="0" i="0" u="none" strike="noStrike" baseline="0" dirty="0">
                <a:solidFill>
                  <a:srgbClr val="333333"/>
                </a:solidFill>
                <a:latin typeface="ArialMT"/>
              </a:rPr>
              <a:t> the Internet has been </a:t>
            </a:r>
            <a:r>
              <a:rPr lang="en-US" altLang="zh-CN" sz="1200" b="1" i="0" u="none" strike="noStrike" baseline="0" dirty="0">
                <a:solidFill>
                  <a:srgbClr val="333333"/>
                </a:solidFill>
                <a:latin typeface="ArialMT"/>
              </a:rPr>
              <a:t>to</a:t>
            </a:r>
            <a:r>
              <a:rPr lang="en-US" altLang="zh-CN" sz="1200" b="0" i="0" u="none" strike="noStrike" baseline="0" dirty="0">
                <a:solidFill>
                  <a:srgbClr val="333333"/>
                </a:solidFill>
                <a:latin typeface="ArialMT"/>
              </a:rPr>
              <a:t> global networking.</a:t>
            </a:r>
          </a:p>
          <a:p>
            <a:pPr algn="l"/>
            <a:endParaRPr lang="en-US" sz="1200" b="0" i="0" u="none" strike="noStrike" baseline="0" dirty="0">
              <a:solidFill>
                <a:srgbClr val="333333"/>
              </a:solidFill>
              <a:latin typeface="ArialMT"/>
              <a:cs typeface="+mn-cs"/>
            </a:endParaRPr>
          </a:p>
          <a:p>
            <a:pPr algn="l"/>
            <a:r>
              <a:rPr lang="en-US" altLang="zh-CN" sz="1200" b="0" i="0" u="none" strike="noStrike" baseline="0" dirty="0">
                <a:solidFill>
                  <a:srgbClr val="333333"/>
                </a:solidFill>
                <a:latin typeface="ArialMT"/>
              </a:rPr>
              <a:t>    There are many reasons for Ethernet’s success. </a:t>
            </a:r>
          </a:p>
          <a:p>
            <a:pPr algn="l"/>
            <a:r>
              <a:rPr lang="en-US" altLang="zh-CN" sz="1200" b="0" i="0" u="none" strike="noStrike" baseline="0" dirty="0">
                <a:solidFill>
                  <a:srgbClr val="333333"/>
                </a:solidFill>
                <a:latin typeface="ArialMT"/>
              </a:rPr>
              <a:t>    </a:t>
            </a:r>
            <a:r>
              <a:rPr lang="en-US" altLang="zh-CN" sz="1200" b="1" i="0" u="none" strike="noStrike" baseline="0" dirty="0">
                <a:solidFill>
                  <a:srgbClr val="333333"/>
                </a:solidFill>
                <a:latin typeface="ArialMT"/>
              </a:rPr>
              <a:t>First</a:t>
            </a:r>
            <a:r>
              <a:rPr lang="en-US" altLang="zh-CN" sz="1200" b="0" i="0" u="none" strike="noStrike" baseline="0" dirty="0">
                <a:solidFill>
                  <a:srgbClr val="333333"/>
                </a:solidFill>
                <a:latin typeface="ArialMT"/>
              </a:rPr>
              <a:t>, Ethernet was the first widely deployed high-speed LAN. </a:t>
            </a:r>
          </a:p>
          <a:p>
            <a:pPr algn="l"/>
            <a:r>
              <a:rPr lang="en-US" altLang="zh-CN" sz="1200" b="0" i="0" u="none" strike="noStrike" baseline="0" dirty="0">
                <a:solidFill>
                  <a:srgbClr val="333333"/>
                </a:solidFill>
                <a:latin typeface="ArialMT"/>
              </a:rPr>
              <a:t>    Because it was deployed early, network administrators </a:t>
            </a:r>
            <a:r>
              <a:rPr lang="en-US" altLang="zh-CN" sz="1200" b="0" i="0" u="sng" strike="noStrike" baseline="0" dirty="0">
                <a:solidFill>
                  <a:srgbClr val="333333"/>
                </a:solidFill>
                <a:latin typeface="ArialMT"/>
              </a:rPr>
              <a:t>became intimately familiar with </a:t>
            </a:r>
            <a:r>
              <a:rPr lang="en-US" altLang="zh-CN" sz="1200" b="0" i="0" u="none" strike="noStrike" baseline="0" dirty="0">
                <a:solidFill>
                  <a:srgbClr val="333333"/>
                </a:solidFill>
                <a:latin typeface="ArialMT"/>
              </a:rPr>
              <a:t>Ethernet — its wonders and its quirks — and were reluctant to </a:t>
            </a:r>
            <a:r>
              <a:rPr lang="en-US" altLang="zh-CN" sz="1200" b="0" i="0" u="sng" strike="noStrike" baseline="0" dirty="0">
                <a:solidFill>
                  <a:srgbClr val="333333"/>
                </a:solidFill>
                <a:latin typeface="ArialMT"/>
              </a:rPr>
              <a:t>switch over to</a:t>
            </a:r>
            <a:r>
              <a:rPr lang="en-US" altLang="zh-CN" sz="1200" b="0" i="0" u="none" strike="noStrike" baseline="0" dirty="0">
                <a:solidFill>
                  <a:srgbClr val="333333"/>
                </a:solidFill>
                <a:latin typeface="ArialMT"/>
              </a:rPr>
              <a:t> other LAN technologies when they </a:t>
            </a:r>
            <a:r>
              <a:rPr lang="en-US" altLang="zh-CN" sz="1200" b="0" i="0" u="sng" strike="noStrike" baseline="0" dirty="0">
                <a:solidFill>
                  <a:srgbClr val="333333"/>
                </a:solidFill>
                <a:latin typeface="ArialMT"/>
              </a:rPr>
              <a:t>came on the scene</a:t>
            </a:r>
            <a:r>
              <a:rPr lang="en-US" altLang="zh-CN" sz="1200" b="0" i="0" u="none" strike="noStrike" baseline="0" dirty="0">
                <a:solidFill>
                  <a:srgbClr val="333333"/>
                </a:solidFill>
                <a:latin typeface="ArialMT"/>
              </a:rPr>
              <a:t>. </a:t>
            </a:r>
          </a:p>
          <a:p>
            <a:pPr algn="l"/>
            <a:r>
              <a:rPr lang="en-US" altLang="zh-CN" sz="1200" b="0" i="0" u="none" strike="noStrike" baseline="0" dirty="0">
                <a:solidFill>
                  <a:srgbClr val="333333"/>
                </a:solidFill>
                <a:latin typeface="ArialMT"/>
              </a:rPr>
              <a:t>    </a:t>
            </a:r>
            <a:r>
              <a:rPr lang="en-US" altLang="zh-CN" sz="1200" b="1" i="0" u="none" strike="noStrike" baseline="0" dirty="0">
                <a:solidFill>
                  <a:srgbClr val="333333"/>
                </a:solidFill>
                <a:latin typeface="ArialMT"/>
              </a:rPr>
              <a:t>Second</a:t>
            </a:r>
            <a:r>
              <a:rPr lang="en-US" altLang="zh-CN" sz="1200" b="0" i="0" u="none" strike="noStrike" baseline="0" dirty="0">
                <a:solidFill>
                  <a:srgbClr val="333333"/>
                </a:solidFill>
                <a:latin typeface="ArialMT"/>
              </a:rPr>
              <a:t>, token ring, FDDI, and ATM were more complex and expensive than Ethernet, </a:t>
            </a:r>
            <a:r>
              <a:rPr lang="en-US" altLang="zh-CN" sz="1200" b="0" i="0" u="sng" strike="noStrike" baseline="0" dirty="0">
                <a:solidFill>
                  <a:srgbClr val="333333"/>
                </a:solidFill>
                <a:latin typeface="ArialMT"/>
              </a:rPr>
              <a:t>which</a:t>
            </a:r>
            <a:r>
              <a:rPr lang="en-US" altLang="zh-CN" sz="1200" b="0" i="0" u="none" strike="noStrike" baseline="0" dirty="0">
                <a:solidFill>
                  <a:srgbClr val="333333"/>
                </a:solidFill>
                <a:latin typeface="ArialMT"/>
              </a:rPr>
              <a:t> further discouraged network administrators from switching </a:t>
            </a:r>
            <a:r>
              <a:rPr lang="en-US" altLang="zh-CN" sz="1200" b="0" i="0" u="sng" strike="noStrike" baseline="0" dirty="0">
                <a:solidFill>
                  <a:srgbClr val="333333"/>
                </a:solidFill>
                <a:latin typeface="ArialMT"/>
              </a:rPr>
              <a:t>over</a:t>
            </a:r>
            <a:r>
              <a:rPr lang="en-US" altLang="zh-CN" sz="1200" b="0" i="0" u="none" strike="noStrike" baseline="0" dirty="0">
                <a:solidFill>
                  <a:srgbClr val="333333"/>
                </a:solidFill>
                <a:latin typeface="ArialMT"/>
              </a:rPr>
              <a:t>. </a:t>
            </a:r>
          </a:p>
          <a:p>
            <a:pPr algn="l"/>
            <a:r>
              <a:rPr lang="en-US" altLang="zh-CN" sz="1200" b="0" i="0" u="none" strike="noStrike" baseline="0" dirty="0">
                <a:solidFill>
                  <a:srgbClr val="333333"/>
                </a:solidFill>
                <a:latin typeface="ArialMT"/>
              </a:rPr>
              <a:t>    </a:t>
            </a:r>
            <a:r>
              <a:rPr lang="en-US" altLang="zh-CN" sz="1200" b="1" i="0" u="none" strike="noStrike" baseline="0" dirty="0">
                <a:solidFill>
                  <a:srgbClr val="333333"/>
                </a:solidFill>
                <a:latin typeface="ArialMT"/>
              </a:rPr>
              <a:t>Third</a:t>
            </a:r>
            <a:r>
              <a:rPr lang="en-US" altLang="zh-CN" sz="1200" b="0" i="0" u="none" strike="noStrike" baseline="0" dirty="0">
                <a:solidFill>
                  <a:srgbClr val="333333"/>
                </a:solidFill>
                <a:latin typeface="ArialMT"/>
              </a:rPr>
              <a:t>, the most compelling reason to switch to another LAN technology (such as FDDI or ATM) was usually the higher data rate of the new technology; however, Ethernet always </a:t>
            </a:r>
            <a:r>
              <a:rPr lang="en-US" altLang="zh-CN" sz="1200" b="1" i="0" u="sng" strike="noStrike" baseline="0" dirty="0">
                <a:solidFill>
                  <a:srgbClr val="333333"/>
                </a:solidFill>
                <a:latin typeface="ArialMT"/>
              </a:rPr>
              <a:t>fought</a:t>
            </a:r>
            <a:r>
              <a:rPr lang="en-US" altLang="zh-CN" sz="1200" b="0" i="0" u="sng" strike="noStrike" baseline="0" dirty="0">
                <a:solidFill>
                  <a:srgbClr val="333333"/>
                </a:solidFill>
                <a:latin typeface="ArialMT"/>
              </a:rPr>
              <a:t> back</a:t>
            </a:r>
            <a:r>
              <a:rPr lang="en-US" altLang="zh-CN" sz="1200" b="0" i="0" u="none" strike="noStrike" baseline="0" dirty="0">
                <a:solidFill>
                  <a:srgbClr val="333333"/>
                </a:solidFill>
                <a:latin typeface="ArialMT"/>
              </a:rPr>
              <a:t>, producing versions </a:t>
            </a:r>
            <a:r>
              <a:rPr lang="en-US" altLang="zh-CN" sz="1200" b="1" i="0" u="sng" strike="noStrike" baseline="0" dirty="0">
                <a:solidFill>
                  <a:srgbClr val="333333"/>
                </a:solidFill>
                <a:latin typeface="ArialMT"/>
              </a:rPr>
              <a:t>that</a:t>
            </a:r>
            <a:r>
              <a:rPr lang="en-US" altLang="zh-CN" sz="1200" b="0" i="0" u="sng" strike="noStrike" baseline="0" dirty="0">
                <a:solidFill>
                  <a:srgbClr val="333333"/>
                </a:solidFill>
                <a:latin typeface="ArialMT"/>
              </a:rPr>
              <a:t> operated at equal data rates or higher</a:t>
            </a:r>
            <a:r>
              <a:rPr lang="en-US" altLang="zh-CN" sz="1200" b="0" i="0" u="none" strike="noStrike" baseline="0" dirty="0">
                <a:solidFill>
                  <a:srgbClr val="333333"/>
                </a:solidFill>
                <a:latin typeface="ArialMT"/>
              </a:rPr>
              <a:t>. </a:t>
            </a:r>
          </a:p>
          <a:p>
            <a:pPr algn="l"/>
            <a:r>
              <a:rPr lang="en-US" altLang="zh-CN" sz="1200" b="0" i="0" u="none" strike="noStrike" baseline="0" dirty="0">
                <a:solidFill>
                  <a:srgbClr val="333333"/>
                </a:solidFill>
                <a:latin typeface="ArialMT"/>
              </a:rPr>
              <a:t>    Switched Ethernet was also introduced in the early 1990s, which further increased its effective data rates.</a:t>
            </a:r>
          </a:p>
          <a:p>
            <a:pPr algn="l"/>
            <a:r>
              <a:rPr lang="en-US" altLang="zh-CN" sz="1200" b="0" i="0" u="none" strike="noStrike" baseline="0" dirty="0">
                <a:solidFill>
                  <a:srgbClr val="333333"/>
                </a:solidFill>
                <a:latin typeface="ArialMT"/>
              </a:rPr>
              <a:t>    </a:t>
            </a:r>
            <a:r>
              <a:rPr lang="en-US" altLang="zh-CN" sz="1200" b="1" i="0" u="none" strike="noStrike" baseline="0" dirty="0">
                <a:solidFill>
                  <a:srgbClr val="333333"/>
                </a:solidFill>
                <a:latin typeface="ArialMT"/>
              </a:rPr>
              <a:t>Finally</a:t>
            </a:r>
            <a:r>
              <a:rPr lang="en-US" altLang="zh-CN" sz="1200" b="0" i="0" u="none" strike="noStrike" baseline="0" dirty="0">
                <a:solidFill>
                  <a:srgbClr val="333333"/>
                </a:solidFill>
                <a:latin typeface="ArialMT"/>
              </a:rPr>
              <a:t>, because Ethernet has been so popular, Ethernet hardware (in particular, adapters and switches) has </a:t>
            </a:r>
            <a:r>
              <a:rPr lang="en-US" altLang="zh-CN" sz="1200" b="1" i="0" u="none" strike="noStrike" baseline="0" dirty="0">
                <a:solidFill>
                  <a:srgbClr val="333333"/>
                </a:solidFill>
                <a:latin typeface="ArialMT"/>
              </a:rPr>
              <a:t>become</a:t>
            </a:r>
            <a:r>
              <a:rPr lang="en-US" altLang="zh-CN" sz="1200" b="0" i="0" u="none" strike="noStrike" baseline="0" dirty="0">
                <a:solidFill>
                  <a:srgbClr val="333333"/>
                </a:solidFill>
                <a:latin typeface="ArialMT"/>
              </a:rPr>
              <a:t> a commodity [</a:t>
            </a:r>
            <a:r>
              <a:rPr lang="zh-CN" altLang="en-US" sz="1200" b="0" i="0" u="none" strike="noStrike" baseline="0" dirty="0">
                <a:solidFill>
                  <a:srgbClr val="333333"/>
                </a:solidFill>
                <a:latin typeface="ArialMT"/>
              </a:rPr>
              <a:t>普通商品</a:t>
            </a:r>
            <a:r>
              <a:rPr lang="en-US" altLang="zh-CN" sz="1200" b="0" i="0" u="none" strike="noStrike" baseline="0" dirty="0">
                <a:solidFill>
                  <a:srgbClr val="333333"/>
                </a:solidFill>
                <a:latin typeface="ArialMT"/>
              </a:rPr>
              <a:t>] and </a:t>
            </a:r>
            <a:r>
              <a:rPr lang="en-US" altLang="zh-CN" sz="1200" b="1" i="0" u="none" strike="noStrike" baseline="0" dirty="0">
                <a:solidFill>
                  <a:srgbClr val="333333"/>
                </a:solidFill>
                <a:latin typeface="ArialMT"/>
              </a:rPr>
              <a:t>is</a:t>
            </a:r>
            <a:r>
              <a:rPr lang="en-US" altLang="zh-CN" sz="1200" b="0" i="0" u="none" strike="noStrike" baseline="0" dirty="0">
                <a:solidFill>
                  <a:srgbClr val="333333"/>
                </a:solidFill>
                <a:latin typeface="ArialMT"/>
              </a:rPr>
              <a:t> </a:t>
            </a:r>
            <a:r>
              <a:rPr lang="en-US" altLang="zh-CN" sz="1200" b="1" i="0" u="none" strike="noStrike" baseline="0" dirty="0">
                <a:solidFill>
                  <a:srgbClr val="333333"/>
                </a:solidFill>
                <a:latin typeface="ArialMT"/>
              </a:rPr>
              <a:t>remarkably</a:t>
            </a:r>
            <a:r>
              <a:rPr lang="en-US" altLang="zh-CN" sz="1200" b="0" i="0" u="none" strike="noStrike" baseline="0" dirty="0">
                <a:solidFill>
                  <a:srgbClr val="333333"/>
                </a:solidFill>
                <a:latin typeface="ArialMT"/>
              </a:rPr>
              <a:t> cheap.</a:t>
            </a:r>
          </a:p>
          <a:p>
            <a:pPr algn="l"/>
            <a:endParaRPr lang="en-US" altLang="zh-CN" sz="1200" b="0" i="0" u="none" strike="noStrike" baseline="0" dirty="0">
              <a:solidFill>
                <a:srgbClr val="333333"/>
              </a:solidFill>
              <a:latin typeface="ArialMT"/>
              <a:cs typeface="+mn-cs"/>
            </a:endParaRPr>
          </a:p>
          <a:p>
            <a:pPr algn="l"/>
            <a:r>
              <a:rPr lang="en-US" altLang="zh-CN" sz="1200" b="0" i="0" u="none" strike="noStrike" baseline="0" dirty="0">
                <a:solidFill>
                  <a:srgbClr val="333333"/>
                </a:solidFill>
                <a:latin typeface="ArialMT"/>
                <a:cs typeface="+mn-cs"/>
              </a:rPr>
              <a:t>    </a:t>
            </a:r>
            <a:r>
              <a:rPr lang="en-US" altLang="zh-CN" sz="1200" b="0" i="0" u="none" strike="noStrike" baseline="0" dirty="0">
                <a:solidFill>
                  <a:srgbClr val="333333"/>
                </a:solidFill>
                <a:latin typeface="ArialMT"/>
              </a:rPr>
              <a:t>The original Ethernet LAN was invented </a:t>
            </a:r>
            <a:r>
              <a:rPr lang="en-US" altLang="zh-CN" sz="1200" b="1" i="0" u="none" strike="noStrike" baseline="0" dirty="0">
                <a:solidFill>
                  <a:srgbClr val="333333"/>
                </a:solidFill>
                <a:latin typeface="ArialMT"/>
              </a:rPr>
              <a:t>in the mid-1970s </a:t>
            </a:r>
            <a:r>
              <a:rPr lang="en-US" altLang="zh-CN" sz="1200" b="0" i="0" u="none" strike="noStrike" baseline="0" dirty="0">
                <a:solidFill>
                  <a:srgbClr val="333333"/>
                </a:solidFill>
                <a:latin typeface="ArialMT"/>
              </a:rPr>
              <a:t>by Bob Metcalfe </a:t>
            </a:r>
            <a:r>
              <a:rPr lang="en-US" altLang="zh-CN" sz="1200" b="0" i="0" u="none" strike="noStrike" baseline="0">
                <a:solidFill>
                  <a:srgbClr val="333333"/>
                </a:solidFill>
                <a:latin typeface="ArialMT"/>
              </a:rPr>
              <a:t>and David </a:t>
            </a:r>
            <a:r>
              <a:rPr lang="en-US" altLang="zh-CN" sz="1200" b="0" i="0" u="none" strike="noStrike" baseline="0" dirty="0">
                <a:solidFill>
                  <a:srgbClr val="333333"/>
                </a:solidFill>
                <a:latin typeface="ArialMT"/>
              </a:rPr>
              <a:t>Boggs. </a:t>
            </a:r>
          </a:p>
          <a:p>
            <a:pPr algn="l"/>
            <a:r>
              <a:rPr lang="en-US" altLang="zh-CN" sz="1200" b="0" i="0" u="none" strike="noStrike" baseline="0" dirty="0">
                <a:solidFill>
                  <a:srgbClr val="333333"/>
                </a:solidFill>
                <a:latin typeface="ArialMT"/>
              </a:rPr>
              <a:t>    The original Ethernet LAN used a coaxial bus to interconnect the nodes. </a:t>
            </a:r>
          </a:p>
          <a:p>
            <a:pPr algn="l"/>
            <a:r>
              <a:rPr lang="en-US" altLang="zh-CN" sz="1200" b="0" i="0" u="none" strike="noStrike" baseline="0" dirty="0">
                <a:solidFill>
                  <a:srgbClr val="333333"/>
                </a:solidFill>
                <a:latin typeface="ArialMT"/>
              </a:rPr>
              <a:t>    Bus topologies for Ethernet actually persisted </a:t>
            </a:r>
            <a:r>
              <a:rPr lang="en-US" altLang="zh-CN" sz="1200" b="1" i="0" u="none" strike="noStrike" baseline="0" dirty="0">
                <a:solidFill>
                  <a:srgbClr val="333333"/>
                </a:solidFill>
                <a:latin typeface="ArialMT"/>
              </a:rPr>
              <a:t>throughout</a:t>
            </a:r>
            <a:r>
              <a:rPr lang="en-US" altLang="zh-CN" sz="1200" b="0" i="0" u="none" strike="noStrike" baseline="0" dirty="0">
                <a:solidFill>
                  <a:srgbClr val="333333"/>
                </a:solidFill>
                <a:latin typeface="ArialMT"/>
              </a:rPr>
              <a:t> the 1980s </a:t>
            </a:r>
            <a:r>
              <a:rPr lang="en-US" altLang="zh-CN" sz="1200" b="1" i="0" u="none" strike="noStrike" baseline="0" dirty="0">
                <a:solidFill>
                  <a:srgbClr val="333333"/>
                </a:solidFill>
                <a:latin typeface="ArialMT"/>
              </a:rPr>
              <a:t>and into </a:t>
            </a:r>
            <a:r>
              <a:rPr lang="en-US" altLang="zh-CN" sz="1200" b="0" i="0" u="none" strike="noStrike" baseline="0" dirty="0">
                <a:solidFill>
                  <a:srgbClr val="333333"/>
                </a:solidFill>
                <a:latin typeface="ArialMT"/>
              </a:rPr>
              <a:t>the mid-1990s. </a:t>
            </a:r>
          </a:p>
          <a:p>
            <a:pPr algn="l"/>
            <a:r>
              <a:rPr lang="en-US" altLang="zh-CN" sz="1200" b="0" i="0" u="none" strike="noStrike" baseline="0" dirty="0">
                <a:solidFill>
                  <a:srgbClr val="333333"/>
                </a:solidFill>
                <a:latin typeface="ArialMT"/>
              </a:rPr>
              <a:t>    Ethernet with a bus topology is a broadcast LAN  — all </a:t>
            </a:r>
            <a:r>
              <a:rPr lang="en-US" altLang="zh-CN" sz="1200" b="0" i="0" u="sng" strike="noStrike" baseline="0" dirty="0">
                <a:solidFill>
                  <a:srgbClr val="333333"/>
                </a:solidFill>
                <a:latin typeface="ArialMT"/>
              </a:rPr>
              <a:t>transmitted</a:t>
            </a:r>
            <a:r>
              <a:rPr lang="en-US" altLang="zh-CN" sz="1200" b="0" i="0" u="none" strike="noStrike" baseline="0" dirty="0">
                <a:solidFill>
                  <a:srgbClr val="333333"/>
                </a:solidFill>
                <a:latin typeface="ArialMT"/>
              </a:rPr>
              <a:t> frames travel to and are processed by </a:t>
            </a:r>
            <a:r>
              <a:rPr lang="en-US" altLang="zh-CN" sz="1200" b="0" i="0" u="none" strike="noStrike" baseline="0" dirty="0">
                <a:solidFill>
                  <a:srgbClr val="333333"/>
                </a:solidFill>
                <a:latin typeface="Arial-ItalicMT"/>
              </a:rPr>
              <a:t>all </a:t>
            </a:r>
            <a:r>
              <a:rPr lang="en-US" altLang="zh-CN" sz="1200" b="0" i="0" u="none" strike="noStrike" baseline="0" dirty="0">
                <a:solidFill>
                  <a:srgbClr val="333333"/>
                </a:solidFill>
                <a:latin typeface="ArialMT"/>
              </a:rPr>
              <a:t>adapters connected to the bus.</a:t>
            </a:r>
          </a:p>
          <a:p>
            <a:pPr algn="l"/>
            <a:r>
              <a:rPr lang="en-US" altLang="zh-CN" sz="1200" b="0" i="0" u="none" strike="noStrike" baseline="0" dirty="0">
                <a:solidFill>
                  <a:srgbClr val="333333"/>
                </a:solidFill>
                <a:latin typeface="ArialMT"/>
              </a:rPr>
              <a:t>    Recall that we covered Ethernet’s CSMA/CD multiple access protocol with binary exponential backoff in </a:t>
            </a:r>
            <a:r>
              <a:rPr lang="en-US" altLang="zh-CN" sz="1200" b="0" i="0" u="none" strike="noStrike" baseline="0" dirty="0">
                <a:solidFill>
                  <a:srgbClr val="1E7ABA"/>
                </a:solidFill>
                <a:latin typeface="Arial-BoldMT"/>
              </a:rPr>
              <a:t>Section 6.3.2</a:t>
            </a:r>
            <a:r>
              <a:rPr lang="en-US" altLang="zh-CN" sz="1200" b="0" i="0" u="none" strike="noStrike" baseline="0" dirty="0">
                <a:solidFill>
                  <a:srgbClr val="333333"/>
                </a:solidFill>
                <a:latin typeface="ArialMT"/>
              </a:rPr>
              <a:t>.</a:t>
            </a:r>
          </a:p>
          <a:p>
            <a:pPr algn="l"/>
            <a:endParaRPr lang="en-US" sz="1200" b="0" i="0" u="none" strike="noStrike" baseline="0" dirty="0">
              <a:solidFill>
                <a:srgbClr val="333333"/>
              </a:solidFill>
              <a:latin typeface="ArialMT"/>
              <a:cs typeface="+mn-cs"/>
            </a:endParaRPr>
          </a:p>
          <a:p>
            <a:pPr algn="l"/>
            <a:r>
              <a:rPr lang="en-US" altLang="zh-CN" sz="1200" b="0" i="0" u="none" strike="noStrike" baseline="0" dirty="0">
                <a:solidFill>
                  <a:srgbClr val="333333"/>
                </a:solidFill>
                <a:latin typeface="ArialMT"/>
              </a:rPr>
              <a:t>    </a:t>
            </a:r>
            <a:endParaRPr lang="en-US" i="0" dirty="0">
              <a:latin typeface="Times New Roman" charset="0"/>
              <a:cs typeface="+mn-cs"/>
            </a:endParaRPr>
          </a:p>
        </p:txBody>
      </p:sp>
    </p:spTree>
    <p:extLst>
      <p:ext uri="{BB962C8B-B14F-4D97-AF65-F5344CB8AC3E}">
        <p14:creationId xmlns:p14="http://schemas.microsoft.com/office/powerpoint/2010/main" val="307319348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lgn="l"/>
            <a:r>
              <a:rPr lang="en-US" altLang="zh-CN" sz="1200" b="0" i="0" u="none" strike="noStrike" baseline="0" dirty="0">
                <a:solidFill>
                  <a:srgbClr val="333333"/>
                </a:solidFill>
                <a:latin typeface="ArialMT"/>
              </a:rPr>
              <a:t>    By the late 1990s, most companies and universities had replaced their LANs with Ethernet installations </a:t>
            </a:r>
            <a:r>
              <a:rPr lang="en-US" altLang="zh-CN" sz="1200" b="1" i="0" u="none" strike="noStrike" baseline="0" dirty="0">
                <a:solidFill>
                  <a:srgbClr val="333333"/>
                </a:solidFill>
                <a:latin typeface="ArialMT"/>
              </a:rPr>
              <a:t>using</a:t>
            </a:r>
            <a:r>
              <a:rPr lang="en-US" altLang="zh-CN" sz="1200" b="0" i="0" u="none" strike="noStrike" baseline="0" dirty="0">
                <a:solidFill>
                  <a:srgbClr val="333333"/>
                </a:solidFill>
                <a:latin typeface="ArialMT"/>
              </a:rPr>
              <a:t> a hub-based star topology. </a:t>
            </a:r>
          </a:p>
          <a:p>
            <a:pPr algn="l"/>
            <a:r>
              <a:rPr lang="en-US" altLang="zh-CN" sz="1200" b="0" i="0" u="none" strike="noStrike" baseline="0" dirty="0">
                <a:solidFill>
                  <a:srgbClr val="333333"/>
                </a:solidFill>
                <a:latin typeface="ArialMT"/>
              </a:rPr>
              <a:t>    In such an installation the hosts (and routers) are directly connected to a hub with </a:t>
            </a:r>
            <a:r>
              <a:rPr lang="en-US" altLang="zh-CN" sz="1200" b="1" i="0" u="none" strike="noStrike" baseline="0" dirty="0">
                <a:solidFill>
                  <a:srgbClr val="333333"/>
                </a:solidFill>
                <a:latin typeface="ArialMT"/>
              </a:rPr>
              <a:t>twisted-pair</a:t>
            </a:r>
            <a:r>
              <a:rPr lang="en-US" altLang="zh-CN" sz="1200" b="0" i="0" u="none" strike="noStrike" baseline="0" dirty="0">
                <a:solidFill>
                  <a:srgbClr val="333333"/>
                </a:solidFill>
                <a:latin typeface="ArialMT"/>
              </a:rPr>
              <a:t> copper wire. </a:t>
            </a:r>
          </a:p>
          <a:p>
            <a:pPr algn="l"/>
            <a:r>
              <a:rPr lang="en-US" altLang="zh-CN" sz="1200" b="0" i="0" u="none" strike="noStrike" baseline="0" dirty="0">
                <a:solidFill>
                  <a:srgbClr val="333333"/>
                </a:solidFill>
                <a:latin typeface="ArialMT"/>
              </a:rPr>
              <a:t>    A </a:t>
            </a:r>
            <a:r>
              <a:rPr lang="en-US" altLang="zh-CN" sz="1200" b="1" i="0" u="none" strike="noStrike" baseline="0" dirty="0">
                <a:solidFill>
                  <a:srgbClr val="1E7ABA"/>
                </a:solidFill>
                <a:latin typeface="Arial-BoldMT"/>
              </a:rPr>
              <a:t>hub </a:t>
            </a:r>
            <a:r>
              <a:rPr lang="en-US" altLang="zh-CN" sz="1200" b="0" i="0" u="none" strike="noStrike" baseline="0" dirty="0">
                <a:solidFill>
                  <a:srgbClr val="333333"/>
                </a:solidFill>
                <a:latin typeface="ArialMT"/>
              </a:rPr>
              <a:t>is a physical-layer device that acts </a:t>
            </a:r>
            <a:r>
              <a:rPr lang="en-US" altLang="zh-CN" sz="1200" b="0" i="0" u="none" strike="noStrike" baseline="0">
                <a:solidFill>
                  <a:srgbClr val="333333"/>
                </a:solidFill>
                <a:latin typeface="ArialMT"/>
              </a:rPr>
              <a:t>on individual </a:t>
            </a:r>
            <a:r>
              <a:rPr lang="en-US" altLang="zh-CN" sz="1200" b="0" i="0" u="none" strike="noStrike" baseline="0" dirty="0">
                <a:solidFill>
                  <a:srgbClr val="333333"/>
                </a:solidFill>
                <a:latin typeface="ArialMT"/>
              </a:rPr>
              <a:t>bits rather than frames. </a:t>
            </a:r>
          </a:p>
          <a:p>
            <a:pPr algn="l"/>
            <a:r>
              <a:rPr lang="en-US" altLang="zh-CN" sz="1200" b="0" i="0" u="none" strike="noStrike" baseline="0" dirty="0">
                <a:solidFill>
                  <a:srgbClr val="333333"/>
                </a:solidFill>
                <a:latin typeface="ArialMT"/>
              </a:rPr>
              <a:t>    When a bit, representing a zero or a one, </a:t>
            </a:r>
            <a:r>
              <a:rPr lang="en-US" altLang="zh-CN" sz="1200" b="0" i="0" u="sng" strike="noStrike" baseline="0" dirty="0">
                <a:solidFill>
                  <a:srgbClr val="333333"/>
                </a:solidFill>
                <a:latin typeface="ArialMT"/>
              </a:rPr>
              <a:t>arrives</a:t>
            </a:r>
            <a:r>
              <a:rPr lang="en-US" altLang="zh-CN" sz="1200" b="0" i="0" u="none" strike="noStrike" baseline="0" dirty="0">
                <a:solidFill>
                  <a:srgbClr val="333333"/>
                </a:solidFill>
                <a:latin typeface="ArialMT"/>
              </a:rPr>
              <a:t> from one interface, the hub simply </a:t>
            </a:r>
            <a:r>
              <a:rPr lang="en-US" altLang="zh-CN" sz="1200" b="0" i="0" u="sng" strike="noStrike" baseline="0" dirty="0">
                <a:solidFill>
                  <a:srgbClr val="333333"/>
                </a:solidFill>
                <a:latin typeface="ArialMT"/>
              </a:rPr>
              <a:t>recreates</a:t>
            </a:r>
            <a:r>
              <a:rPr lang="en-US" altLang="zh-CN" sz="1200" b="0" i="0" u="none" strike="noStrike" baseline="0" dirty="0">
                <a:solidFill>
                  <a:srgbClr val="333333"/>
                </a:solidFill>
                <a:latin typeface="ArialMT"/>
              </a:rPr>
              <a:t> the bit, </a:t>
            </a:r>
            <a:r>
              <a:rPr lang="en-US" altLang="zh-CN" sz="1200" b="0" i="0" u="sng" strike="noStrike" baseline="0" dirty="0">
                <a:solidFill>
                  <a:srgbClr val="333333"/>
                </a:solidFill>
                <a:latin typeface="ArialMT"/>
              </a:rPr>
              <a:t>boosts</a:t>
            </a:r>
            <a:r>
              <a:rPr lang="en-US" altLang="zh-CN" sz="1200" b="0" i="0" u="none" strike="noStrike" baseline="0" dirty="0">
                <a:solidFill>
                  <a:srgbClr val="333333"/>
                </a:solidFill>
                <a:latin typeface="ArialMT"/>
              </a:rPr>
              <a:t> its energy strength, and </a:t>
            </a:r>
            <a:r>
              <a:rPr lang="en-US" altLang="zh-CN" sz="1200" b="0" i="0" u="sng" strike="noStrike" baseline="0" dirty="0">
                <a:solidFill>
                  <a:srgbClr val="333333"/>
                </a:solidFill>
                <a:latin typeface="ArialMT"/>
              </a:rPr>
              <a:t>transmits</a:t>
            </a:r>
            <a:r>
              <a:rPr lang="en-US" altLang="zh-CN" sz="1200" b="0" i="0" u="none" strike="noStrike" baseline="0" dirty="0">
                <a:solidFill>
                  <a:srgbClr val="333333"/>
                </a:solidFill>
                <a:latin typeface="ArialMT"/>
              </a:rPr>
              <a:t> the bit onto all the other interfaces. </a:t>
            </a:r>
          </a:p>
          <a:p>
            <a:pPr algn="l"/>
            <a:r>
              <a:rPr lang="en-US" altLang="zh-CN" sz="1200" b="0" i="0" u="none" strike="noStrike" baseline="0" dirty="0">
                <a:solidFill>
                  <a:srgbClr val="333333"/>
                </a:solidFill>
                <a:latin typeface="ArialMT"/>
              </a:rPr>
              <a:t>   Thus, Ethernet with a hub-based star topology is also a broadcast LAN — whenever a hub receives a bit from one of its interfaces, it sends a copy out </a:t>
            </a:r>
            <a:r>
              <a:rPr lang="en-US" altLang="zh-CN" sz="1200" b="1" i="0" u="none" strike="noStrike" baseline="0" dirty="0">
                <a:solidFill>
                  <a:srgbClr val="333333"/>
                </a:solidFill>
                <a:latin typeface="ArialMT"/>
              </a:rPr>
              <a:t>on</a:t>
            </a:r>
            <a:r>
              <a:rPr lang="en-US" altLang="zh-CN" sz="1200" b="0" i="0" u="none" strike="noStrike" baseline="0" dirty="0">
                <a:solidFill>
                  <a:srgbClr val="333333"/>
                </a:solidFill>
                <a:latin typeface="ArialMT"/>
              </a:rPr>
              <a:t> all of its other interfaces.</a:t>
            </a:r>
          </a:p>
          <a:p>
            <a:pPr algn="l"/>
            <a:r>
              <a:rPr lang="en-US" altLang="zh-CN" sz="1200" b="0" i="0" u="none" strike="noStrike" baseline="0" dirty="0">
                <a:solidFill>
                  <a:srgbClr val="333333"/>
                </a:solidFill>
                <a:latin typeface="ArialMT"/>
              </a:rPr>
              <a:t>   In particular, if a hub receives frames from two different interfaces at the same time, a collision occurs and the nodes that created the frames must retransmit.</a:t>
            </a:r>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128</a:t>
            </a:fld>
            <a:endParaRPr lang="en-US" altLang="zh-CN"/>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7"/>
          <p:cNvSpPr>
            <a:spLocks noGrp="1" noChangeArrowheads="1"/>
          </p:cNvSpPr>
          <p:nvPr>
            <p:ph type="sldNum" sz="quarter" idx="5"/>
          </p:nvPr>
        </p:nvSpPr>
        <p:spPr>
          <a:noFill/>
        </p:spPr>
        <p:txBody>
          <a:bodyPr/>
          <a:lstStyle/>
          <a:p>
            <a:fld id="{D45B4736-677F-413E-BD7A-2A43C95301F3}" type="slidenum">
              <a:rPr lang="zh-CN" altLang="en-US"/>
              <a:pPr/>
              <a:t>129</a:t>
            </a:fld>
            <a:endParaRPr lang="en-US" altLang="zh-CN"/>
          </a:p>
        </p:txBody>
      </p:sp>
      <p:sp>
        <p:nvSpPr>
          <p:cNvPr id="367619" name="Rectangle 2"/>
          <p:cNvSpPr>
            <a:spLocks noGrp="1" noRot="1" noChangeAspect="1" noChangeArrowheads="1" noTextEdit="1"/>
          </p:cNvSpPr>
          <p:nvPr>
            <p:ph type="sldImg"/>
          </p:nvPr>
        </p:nvSpPr>
        <p:spPr>
          <a:xfrm>
            <a:off x="1257300" y="720725"/>
            <a:ext cx="4800600" cy="3600450"/>
          </a:xfrm>
          <a:ln/>
        </p:spPr>
      </p:sp>
      <p:sp>
        <p:nvSpPr>
          <p:cNvPr id="367620" name="Rectangle 3"/>
          <p:cNvSpPr>
            <a:spLocks noGrp="1" noChangeArrowheads="1"/>
          </p:cNvSpPr>
          <p:nvPr>
            <p:ph type="body" idx="1"/>
          </p:nvPr>
        </p:nvSpPr>
        <p:spPr>
          <a:xfrm>
            <a:off x="731838" y="4560888"/>
            <a:ext cx="5851525" cy="4319587"/>
          </a:xfrm>
          <a:noFill/>
          <a:ln/>
        </p:spPr>
        <p:txBody>
          <a:bodyPr/>
          <a:lstStyle/>
          <a:p>
            <a:endParaRPr lang="zh-CN" altLang="en-US"/>
          </a:p>
        </p:txBody>
      </p:sp>
    </p:spTree>
    <p:extLst>
      <p:ext uri="{BB962C8B-B14F-4D97-AF65-F5344CB8AC3E}">
        <p14:creationId xmlns:p14="http://schemas.microsoft.com/office/powerpoint/2010/main" val="317531082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dirty="0">
                <a:solidFill>
                  <a:srgbClr val="333333"/>
                </a:solidFill>
                <a:latin typeface="ArialMT"/>
              </a:rPr>
              <a:t>    In the early 2000s Ethernet experienced </a:t>
            </a:r>
            <a:r>
              <a:rPr lang="en-US" altLang="zh-CN" sz="1200" b="0" i="0" u="sng" strike="noStrike" baseline="0" dirty="0">
                <a:solidFill>
                  <a:srgbClr val="333333"/>
                </a:solidFill>
                <a:latin typeface="ArialMT"/>
              </a:rPr>
              <a:t>yet another major evolutionary change</a:t>
            </a:r>
            <a:r>
              <a:rPr lang="en-US" altLang="zh-CN" sz="1200" b="0" i="0" u="none" strike="noStrike" baseline="0" dirty="0">
                <a:solidFill>
                  <a:srgbClr val="333333"/>
                </a:solidFill>
                <a:latin typeface="ArialMT"/>
              </a:rPr>
              <a:t>.</a:t>
            </a:r>
          </a:p>
          <a:p>
            <a:pPr algn="l"/>
            <a:r>
              <a:rPr lang="en-US" altLang="zh-CN" sz="1200" b="0" i="0" u="none" strike="noStrike" baseline="0" dirty="0">
                <a:solidFill>
                  <a:srgbClr val="333333"/>
                </a:solidFill>
                <a:latin typeface="ArialMT"/>
              </a:rPr>
              <a:t>    Ethernet installations continued to use a star topology, but the hub at the center was replaced with a </a:t>
            </a:r>
            <a:r>
              <a:rPr lang="en-US" altLang="zh-CN" sz="1200" b="0" i="0" u="none" strike="noStrike" baseline="0" dirty="0">
                <a:solidFill>
                  <a:srgbClr val="1E7ABA"/>
                </a:solidFill>
                <a:latin typeface="Arial-BoldMT"/>
              </a:rPr>
              <a:t>switch</a:t>
            </a:r>
            <a:r>
              <a:rPr lang="en-US" altLang="zh-CN" sz="1200" b="0" i="0" u="none" strike="noStrike" baseline="0" dirty="0">
                <a:solidFill>
                  <a:srgbClr val="333333"/>
                </a:solidFill>
                <a:latin typeface="ArialMT"/>
              </a:rPr>
              <a:t>.   </a:t>
            </a:r>
          </a:p>
          <a:p>
            <a:pPr algn="l"/>
            <a:r>
              <a:rPr lang="en-US" altLang="zh-CN" sz="1200" b="0" i="0" u="none" strike="noStrike" baseline="0" dirty="0">
                <a:solidFill>
                  <a:srgbClr val="333333"/>
                </a:solidFill>
                <a:latin typeface="ArialMT"/>
              </a:rPr>
              <a:t>    We’ll be examining switched Ethernet </a:t>
            </a:r>
            <a:r>
              <a:rPr lang="en-US" altLang="zh-CN" sz="1200" b="1" i="0" u="none" strike="noStrike" baseline="0" dirty="0">
                <a:solidFill>
                  <a:srgbClr val="333333"/>
                </a:solidFill>
                <a:latin typeface="ArialMT"/>
              </a:rPr>
              <a:t>in depth </a:t>
            </a:r>
            <a:r>
              <a:rPr lang="en-US" altLang="zh-CN" sz="1200" b="0" i="0" u="none" strike="noStrike" baseline="0" dirty="0">
                <a:solidFill>
                  <a:srgbClr val="333333"/>
                </a:solidFill>
                <a:latin typeface="ArialMT"/>
              </a:rPr>
              <a:t>later in this chapter. </a:t>
            </a:r>
          </a:p>
          <a:p>
            <a:pPr algn="l"/>
            <a:r>
              <a:rPr lang="en-US" altLang="zh-CN" sz="1200" b="0" i="0" u="none" strike="noStrike" baseline="0" dirty="0">
                <a:solidFill>
                  <a:srgbClr val="333333"/>
                </a:solidFill>
                <a:latin typeface="ArialMT"/>
              </a:rPr>
              <a:t>    </a:t>
            </a:r>
            <a:r>
              <a:rPr lang="en-US" altLang="zh-CN" sz="1200" b="1" i="0" u="none" strike="noStrike" baseline="0" dirty="0">
                <a:solidFill>
                  <a:srgbClr val="333333"/>
                </a:solidFill>
                <a:latin typeface="ArialMT"/>
              </a:rPr>
              <a:t>For now</a:t>
            </a:r>
            <a:r>
              <a:rPr lang="en-US" altLang="zh-CN" sz="1200" b="0" i="0" u="none" strike="noStrike" baseline="0" dirty="0">
                <a:solidFill>
                  <a:srgbClr val="333333"/>
                </a:solidFill>
                <a:latin typeface="ArialMT"/>
              </a:rPr>
              <a:t>, we only mention that a switch is </a:t>
            </a:r>
            <a:r>
              <a:rPr lang="en-US" altLang="zh-CN" sz="1200" b="1" i="0" u="none" strike="noStrike" baseline="0" dirty="0">
                <a:solidFill>
                  <a:srgbClr val="333333"/>
                </a:solidFill>
                <a:latin typeface="ArialMT"/>
              </a:rPr>
              <a:t>not only </a:t>
            </a:r>
            <a:r>
              <a:rPr lang="en-US" altLang="zh-CN" sz="1200" b="0" i="0" u="none" strike="noStrike" baseline="0" dirty="0">
                <a:solidFill>
                  <a:srgbClr val="333333"/>
                </a:solidFill>
                <a:latin typeface="ArialMT"/>
              </a:rPr>
              <a:t>“collision-less” </a:t>
            </a:r>
            <a:r>
              <a:rPr lang="en-US" altLang="zh-CN" sz="1200" b="1" i="0" u="none" strike="noStrike" baseline="0" dirty="0">
                <a:solidFill>
                  <a:srgbClr val="333333"/>
                </a:solidFill>
                <a:latin typeface="ArialMT"/>
              </a:rPr>
              <a:t>but </a:t>
            </a:r>
            <a:r>
              <a:rPr lang="en-US" altLang="zh-CN" sz="1200" b="0" i="0" u="none" strike="noStrike" baseline="0" dirty="0">
                <a:solidFill>
                  <a:srgbClr val="333333"/>
                </a:solidFill>
                <a:latin typeface="ArialMT"/>
              </a:rPr>
              <a:t>is</a:t>
            </a:r>
            <a:r>
              <a:rPr lang="en-US" altLang="zh-CN" sz="1200" b="1" i="0" u="none" strike="noStrike" baseline="0" dirty="0">
                <a:solidFill>
                  <a:srgbClr val="333333"/>
                </a:solidFill>
                <a:latin typeface="ArialMT"/>
              </a:rPr>
              <a:t> also </a:t>
            </a:r>
            <a:r>
              <a:rPr lang="en-US" altLang="zh-CN" sz="1200" b="0" i="0" u="none" strike="noStrike" baseline="0" dirty="0">
                <a:solidFill>
                  <a:srgbClr val="333333"/>
                </a:solidFill>
                <a:latin typeface="ArialMT"/>
              </a:rPr>
              <a:t>a </a:t>
            </a:r>
            <a:r>
              <a:rPr lang="en-US" altLang="zh-CN" sz="1200" b="1" i="0" u="none" strike="noStrike" baseline="0" dirty="0">
                <a:solidFill>
                  <a:srgbClr val="333333"/>
                </a:solidFill>
                <a:latin typeface="ArialMT"/>
              </a:rPr>
              <a:t>bona-fide</a:t>
            </a:r>
            <a:r>
              <a:rPr lang="en-US" altLang="zh-CN" sz="1200" b="0" i="0" u="none" strike="noStrike" baseline="0" dirty="0">
                <a:solidFill>
                  <a:srgbClr val="333333"/>
                </a:solidFill>
                <a:latin typeface="ArialMT"/>
              </a:rPr>
              <a:t> store-and-forward packet switch; but unlike routers, </a:t>
            </a:r>
            <a:r>
              <a:rPr lang="en-US" altLang="zh-CN" sz="1200" b="0" i="0" u="sng" strike="noStrike" baseline="0" dirty="0">
                <a:solidFill>
                  <a:srgbClr val="333333"/>
                </a:solidFill>
                <a:latin typeface="ArialMT"/>
              </a:rPr>
              <a:t>which operate up through layer 3</a:t>
            </a:r>
            <a:r>
              <a:rPr lang="en-US" altLang="zh-CN" sz="1200" b="0" i="0" u="none" strike="noStrike" baseline="0" dirty="0">
                <a:solidFill>
                  <a:srgbClr val="333333"/>
                </a:solidFill>
                <a:latin typeface="ArialMT"/>
              </a:rPr>
              <a:t>, a switch operates </a:t>
            </a:r>
            <a:r>
              <a:rPr lang="en-US" altLang="zh-CN" sz="1200" b="1" i="0" u="none" strike="noStrike" baseline="0" dirty="0">
                <a:solidFill>
                  <a:srgbClr val="333333"/>
                </a:solidFill>
                <a:latin typeface="ArialMT"/>
              </a:rPr>
              <a:t>only</a:t>
            </a:r>
            <a:r>
              <a:rPr lang="en-US" altLang="zh-CN" sz="1200" b="0" i="0" u="none" strike="noStrike" baseline="0" dirty="0">
                <a:solidFill>
                  <a:srgbClr val="333333"/>
                </a:solidFill>
                <a:latin typeface="ArialMT"/>
              </a:rPr>
              <a:t> up through layer 2.</a:t>
            </a:r>
            <a:endParaRPr lang="en-US" altLang="zh-CN" i="0" dirty="0">
              <a:latin typeface="Times New Roman" charset="0"/>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130</a:t>
            </a:fld>
            <a:endParaRPr lang="en-US" altLang="zh-CN"/>
          </a:p>
        </p:txBody>
      </p:sp>
    </p:spTree>
    <p:extLst>
      <p:ext uri="{BB962C8B-B14F-4D97-AF65-F5344CB8AC3E}">
        <p14:creationId xmlns:p14="http://schemas.microsoft.com/office/powerpoint/2010/main" val="67766219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AD83042-B1BE-4FB1-AF35-668669091204}" type="slidenum">
              <a:rPr lang="en-US" altLang="zh-CN" smtClean="0"/>
              <a:pPr>
                <a:spcBef>
                  <a:spcPct val="0"/>
                </a:spcBef>
              </a:pPr>
              <a:t>131</a:t>
            </a:fld>
            <a:endParaRPr lang="en-US" altLang="zh-CN"/>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 Ethernet</a:t>
            </a:r>
            <a:r>
              <a:rPr lang="zh-CN" altLang="en-US" dirty="0"/>
              <a:t>的帧有</a:t>
            </a:r>
            <a:r>
              <a:rPr lang="en-US" altLang="zh-CN" dirty="0"/>
              <a:t>6</a:t>
            </a:r>
            <a:r>
              <a:rPr lang="zh-CN" altLang="en-US" dirty="0"/>
              <a:t>部份：</a:t>
            </a:r>
          </a:p>
          <a:p>
            <a:r>
              <a:rPr lang="zh-CN" altLang="en-US" baseline="0" dirty="0"/>
              <a:t>  </a:t>
            </a:r>
            <a:r>
              <a:rPr lang="en-US" altLang="zh-CN" dirty="0"/>
              <a:t>1</a:t>
            </a:r>
            <a:r>
              <a:rPr lang="zh-CN" altLang="en-US" dirty="0"/>
              <a:t>、</a:t>
            </a:r>
            <a:r>
              <a:rPr lang="en-US" altLang="zh-CN" dirty="0"/>
              <a:t>Preamble</a:t>
            </a:r>
            <a:r>
              <a:rPr lang="zh-CN" altLang="en-US" dirty="0"/>
              <a:t>：前导符</a:t>
            </a:r>
            <a:r>
              <a:rPr lang="en-US" altLang="zh-CN" dirty="0"/>
              <a:t>(</a:t>
            </a:r>
            <a:r>
              <a:rPr lang="zh-CN" altLang="en-US" dirty="0"/>
              <a:t>前同步码</a:t>
            </a:r>
            <a:r>
              <a:rPr lang="en-US" altLang="zh-CN" dirty="0"/>
              <a:t>)</a:t>
            </a:r>
            <a:r>
              <a:rPr lang="zh-CN" altLang="en-US" dirty="0"/>
              <a:t>，</a:t>
            </a:r>
            <a:r>
              <a:rPr lang="en-US" altLang="zh-CN" dirty="0"/>
              <a:t>8</a:t>
            </a:r>
            <a:r>
              <a:rPr lang="zh-CN" altLang="en-US" dirty="0"/>
              <a:t>个字节，其中前</a:t>
            </a:r>
            <a:r>
              <a:rPr lang="en-US" altLang="zh-CN" dirty="0"/>
              <a:t>7</a:t>
            </a:r>
            <a:r>
              <a:rPr lang="zh-CN" altLang="en-US" dirty="0"/>
              <a:t>个字节为</a:t>
            </a:r>
            <a:r>
              <a:rPr lang="en-US" altLang="zh-CN" dirty="0"/>
              <a:t>10101010</a:t>
            </a:r>
            <a:r>
              <a:rPr lang="zh-CN" altLang="en-US" dirty="0"/>
              <a:t>，第</a:t>
            </a:r>
            <a:r>
              <a:rPr lang="en-US" altLang="zh-CN" dirty="0"/>
              <a:t>8</a:t>
            </a:r>
            <a:r>
              <a:rPr lang="zh-CN" altLang="en-US" dirty="0"/>
              <a:t>个字节为</a:t>
            </a:r>
            <a:r>
              <a:rPr lang="en-US" altLang="zh-CN" dirty="0"/>
              <a:t>10101011</a:t>
            </a:r>
            <a:r>
              <a:rPr lang="zh-CN" altLang="en-US" dirty="0"/>
              <a:t>。</a:t>
            </a:r>
          </a:p>
          <a:p>
            <a:r>
              <a:rPr lang="zh-CN" altLang="en-US" dirty="0"/>
              <a:t> </a:t>
            </a:r>
            <a:r>
              <a:rPr lang="zh-CN" altLang="en-US" baseline="0" dirty="0"/>
              <a:t> </a:t>
            </a:r>
            <a:r>
              <a:rPr lang="zh-CN" altLang="en-US" dirty="0"/>
              <a:t>前同步码的作用是将接收方和发送方的时钟同步。</a:t>
            </a:r>
          </a:p>
          <a:p>
            <a:r>
              <a:rPr lang="zh-CN" altLang="en-US" dirty="0"/>
              <a:t>  前</a:t>
            </a:r>
            <a:r>
              <a:rPr lang="en-US" altLang="zh-CN" dirty="0"/>
              <a:t>7</a:t>
            </a:r>
            <a:r>
              <a:rPr lang="zh-CN" altLang="en-US" dirty="0"/>
              <a:t>字节用于唤醒接收器，并且将他们的时钟与发送方的时钟进行同步。</a:t>
            </a:r>
          </a:p>
          <a:p>
            <a:r>
              <a:rPr lang="zh-CN" altLang="en-US" dirty="0"/>
              <a:t>  由于发送方的时钟可能出现偏移，不可能总是以额定速率发送数据。</a:t>
            </a:r>
            <a:endParaRPr lang="en-US" altLang="zh-CN" dirty="0"/>
          </a:p>
          <a:p>
            <a:r>
              <a:rPr lang="en-US" altLang="zh-CN" dirty="0"/>
              <a:t>  </a:t>
            </a:r>
            <a:r>
              <a:rPr lang="zh-CN" altLang="en-US" dirty="0"/>
              <a:t>这个偏移对于网络中的其他结点来说无法预先获知，利用</a:t>
            </a:r>
            <a:r>
              <a:rPr lang="en-US" altLang="zh-CN" dirty="0"/>
              <a:t>preamble</a:t>
            </a:r>
            <a:r>
              <a:rPr lang="zh-CN" altLang="en-US" dirty="0"/>
              <a:t>的前</a:t>
            </a:r>
            <a:r>
              <a:rPr lang="en-US" altLang="zh-CN" dirty="0"/>
              <a:t>7</a:t>
            </a:r>
            <a:r>
              <a:rPr lang="zh-CN" altLang="en-US" dirty="0"/>
              <a:t>个字节，接收方就可以</a:t>
            </a:r>
            <a:r>
              <a:rPr lang="zh-CN" altLang="en-US" b="1" dirty="0"/>
              <a:t>锁定</a:t>
            </a:r>
            <a:r>
              <a:rPr lang="zh-CN" altLang="en-US" dirty="0"/>
              <a:t>发送方的时钟。</a:t>
            </a:r>
          </a:p>
          <a:p>
            <a:r>
              <a:rPr lang="zh-CN" altLang="en-US" dirty="0"/>
              <a:t>  第</a:t>
            </a:r>
            <a:r>
              <a:rPr lang="en-US" altLang="zh-CN" dirty="0"/>
              <a:t>8</a:t>
            </a:r>
            <a:r>
              <a:rPr lang="zh-CN" altLang="en-US" dirty="0"/>
              <a:t>字节的最后两个为</a:t>
            </a:r>
            <a:r>
              <a:rPr lang="en-US" altLang="zh-CN" dirty="0"/>
              <a:t>1</a:t>
            </a:r>
            <a:r>
              <a:rPr lang="zh-CN" altLang="en-US" dirty="0"/>
              <a:t>的</a:t>
            </a:r>
            <a:r>
              <a:rPr lang="en-US" altLang="zh-CN" dirty="0"/>
              <a:t>bit</a:t>
            </a:r>
            <a:r>
              <a:rPr lang="zh-CN" altLang="en-US" dirty="0"/>
              <a:t>告诉接收方“重要的数据到来”。</a:t>
            </a:r>
          </a:p>
          <a:p>
            <a:r>
              <a:rPr lang="zh-CN" altLang="en-US" dirty="0"/>
              <a:t>  接收方可以根据对电缆信号电流的检测得知</a:t>
            </a:r>
            <a:r>
              <a:rPr lang="en-US" altLang="zh-CN" dirty="0"/>
              <a:t>Frame</a:t>
            </a:r>
            <a:r>
              <a:rPr lang="zh-CN" altLang="en-US" dirty="0"/>
              <a:t>的结束。</a:t>
            </a:r>
            <a:endParaRPr lang="en-US" altLang="zh-CN" dirty="0"/>
          </a:p>
          <a:p>
            <a:pPr lvl="0"/>
            <a:r>
              <a:rPr lang="en-US" altLang="zh-CN" dirty="0"/>
              <a:t> 2. </a:t>
            </a:r>
            <a:r>
              <a:rPr lang="zh-CN" altLang="en-US" dirty="0"/>
              <a:t>目的地址：</a:t>
            </a:r>
            <a:r>
              <a:rPr lang="en-US" altLang="zh-CN" dirty="0"/>
              <a:t>6</a:t>
            </a:r>
            <a:r>
              <a:rPr lang="zh-CN" altLang="en-US" dirty="0"/>
              <a:t>字节</a:t>
            </a:r>
          </a:p>
          <a:p>
            <a:pPr lvl="0"/>
            <a:r>
              <a:rPr lang="en-US" altLang="zh-CN" dirty="0"/>
              <a:t> 3. </a:t>
            </a:r>
            <a:r>
              <a:rPr lang="zh-CN" altLang="en-US" dirty="0"/>
              <a:t>源地址：</a:t>
            </a:r>
            <a:r>
              <a:rPr lang="en-US" altLang="zh-CN" dirty="0"/>
              <a:t>6</a:t>
            </a:r>
            <a:r>
              <a:rPr lang="zh-CN" altLang="en-US" dirty="0"/>
              <a:t>字节</a:t>
            </a:r>
          </a:p>
          <a:p>
            <a:pPr lvl="0"/>
            <a:r>
              <a:rPr lang="en-US" altLang="zh-CN" dirty="0"/>
              <a:t> 4. </a:t>
            </a:r>
            <a:r>
              <a:rPr lang="zh-CN" altLang="en-US" dirty="0"/>
              <a:t>类型</a:t>
            </a:r>
            <a:r>
              <a:rPr lang="en-US" altLang="zh-CN" dirty="0"/>
              <a:t>(type)</a:t>
            </a:r>
            <a:r>
              <a:rPr lang="zh-CN" altLang="en-US" dirty="0"/>
              <a:t>：</a:t>
            </a:r>
            <a:r>
              <a:rPr lang="en-US" altLang="zh-CN" dirty="0"/>
              <a:t>2</a:t>
            </a:r>
            <a:r>
              <a:rPr lang="zh-CN" altLang="en-US" dirty="0"/>
              <a:t>字节，即</a:t>
            </a:r>
            <a:r>
              <a:rPr lang="en-US" altLang="zh-CN" dirty="0"/>
              <a:t>Frame</a:t>
            </a:r>
            <a:r>
              <a:rPr lang="zh-CN" altLang="en-US" dirty="0"/>
              <a:t>中</a:t>
            </a:r>
            <a:r>
              <a:rPr lang="en-US" altLang="zh-CN" dirty="0"/>
              <a:t>data</a:t>
            </a:r>
            <a:r>
              <a:rPr lang="zh-CN" altLang="en-US" dirty="0"/>
              <a:t>部分采用的协议。</a:t>
            </a:r>
            <a:endParaRPr lang="en-US" altLang="zh-CN" dirty="0"/>
          </a:p>
          <a:p>
            <a:pPr lvl="0"/>
            <a:r>
              <a:rPr lang="en-US" altLang="zh-CN" dirty="0"/>
              <a:t>    Ethernet II (DIX</a:t>
            </a:r>
            <a:r>
              <a:rPr lang="zh-CN" altLang="en-US" dirty="0"/>
              <a:t>的</a:t>
            </a:r>
            <a:r>
              <a:rPr lang="en-US" altLang="zh-CN" dirty="0"/>
              <a:t>10M</a:t>
            </a:r>
            <a:r>
              <a:rPr lang="zh-CN" altLang="en-US" dirty="0"/>
              <a:t>以太网</a:t>
            </a:r>
            <a:r>
              <a:rPr lang="en-US" altLang="zh-CN" dirty="0"/>
              <a:t>)</a:t>
            </a:r>
            <a:r>
              <a:rPr lang="zh-CN" altLang="en-US" dirty="0"/>
              <a:t>中为</a:t>
            </a:r>
            <a:r>
              <a:rPr lang="en-US" altLang="zh-CN" dirty="0"/>
              <a:t>Type, IEEE 802.3</a:t>
            </a:r>
            <a:r>
              <a:rPr lang="zh-CN" altLang="en-US" dirty="0"/>
              <a:t>中为</a:t>
            </a:r>
            <a:r>
              <a:rPr lang="en-US" altLang="zh-CN" dirty="0"/>
              <a:t>Length. </a:t>
            </a:r>
          </a:p>
          <a:p>
            <a:pPr lvl="0"/>
            <a:r>
              <a:rPr lang="en-US" altLang="zh-CN" baseline="0" dirty="0"/>
              <a:t> 5. </a:t>
            </a:r>
            <a:r>
              <a:rPr lang="en-US" altLang="zh-CN" dirty="0"/>
              <a:t>Data:</a:t>
            </a:r>
            <a:r>
              <a:rPr lang="en-US" altLang="zh-CN" baseline="0" dirty="0"/>
              <a:t> </a:t>
            </a:r>
            <a:r>
              <a:rPr lang="zh-CN" altLang="en-US" dirty="0"/>
              <a:t>可变长度，但大于等于</a:t>
            </a:r>
            <a:r>
              <a:rPr lang="en-US" altLang="zh-CN" dirty="0"/>
              <a:t>46</a:t>
            </a:r>
            <a:r>
              <a:rPr lang="zh-CN" altLang="en-US" dirty="0"/>
              <a:t>字节，且</a:t>
            </a:r>
            <a:r>
              <a:rPr lang="en-US" altLang="zh-CN" dirty="0"/>
              <a:t>&lt;=1500</a:t>
            </a:r>
            <a:r>
              <a:rPr lang="zh-CN" altLang="en-US" dirty="0"/>
              <a:t>字节。</a:t>
            </a:r>
          </a:p>
          <a:p>
            <a:pPr lvl="0"/>
            <a:r>
              <a:rPr lang="en-US" altLang="zh-CN" baseline="0" dirty="0"/>
              <a:t> 6. </a:t>
            </a:r>
            <a:r>
              <a:rPr lang="en-US" altLang="zh-CN" dirty="0"/>
              <a:t>CRC</a:t>
            </a:r>
            <a:r>
              <a:rPr lang="zh-CN" altLang="en-US" dirty="0"/>
              <a:t>：循环冗余校验</a:t>
            </a:r>
            <a:r>
              <a:rPr lang="en-US" altLang="zh-CN" dirty="0"/>
              <a:t>,</a:t>
            </a:r>
            <a:r>
              <a:rPr lang="en-US" altLang="zh-CN" baseline="0" dirty="0"/>
              <a:t> </a:t>
            </a:r>
            <a:r>
              <a:rPr lang="en-US" altLang="zh-CN" dirty="0"/>
              <a:t>4</a:t>
            </a:r>
            <a:r>
              <a:rPr lang="zh-CN" altLang="en-US" dirty="0"/>
              <a:t>字节。</a:t>
            </a:r>
            <a:endParaRPr lang="en-US" altLang="zh-CN" dirty="0"/>
          </a:p>
          <a:p>
            <a:pPr lvl="0"/>
            <a:r>
              <a:rPr lang="en-US" altLang="zh-CN" dirty="0"/>
              <a:t>    CRC</a:t>
            </a:r>
            <a:r>
              <a:rPr lang="zh-CN" altLang="en-US" dirty="0"/>
              <a:t>计算中不包括</a:t>
            </a:r>
            <a:r>
              <a:rPr lang="en-US" altLang="zh-CN" dirty="0"/>
              <a:t>Preamble</a:t>
            </a:r>
            <a:r>
              <a:rPr lang="zh-CN" altLang="en-US" dirty="0"/>
              <a:t>部分。</a:t>
            </a:r>
          </a:p>
          <a:p>
            <a:r>
              <a:rPr lang="en-US" altLang="zh-CN" dirty="0"/>
              <a:t>   </a:t>
            </a:r>
          </a:p>
          <a:p>
            <a:r>
              <a:rPr lang="en-US" altLang="zh-CN" dirty="0"/>
              <a:t>    Ethernet</a:t>
            </a:r>
            <a:r>
              <a:rPr lang="zh-CN" altLang="en-US" dirty="0"/>
              <a:t>利用基带传输，即网络适配器将</a:t>
            </a:r>
            <a:r>
              <a:rPr lang="zh-CN" altLang="en-US" b="0" dirty="0"/>
              <a:t>数字信号直接发送到广播信道上，网络适配器不会像</a:t>
            </a:r>
            <a:r>
              <a:rPr lang="en-US" altLang="zh-CN" b="0" dirty="0"/>
              <a:t>ADSL</a:t>
            </a:r>
            <a:r>
              <a:rPr lang="zh-CN" altLang="en-US" b="0" dirty="0"/>
              <a:t>和</a:t>
            </a:r>
            <a:r>
              <a:rPr lang="en-US" altLang="zh-CN" b="0" dirty="0"/>
              <a:t>Cable </a:t>
            </a:r>
            <a:r>
              <a:rPr lang="en-US" altLang="zh-CN" dirty="0"/>
              <a:t>Modem</a:t>
            </a:r>
            <a:r>
              <a:rPr lang="zh-CN" altLang="en-US" dirty="0"/>
              <a:t>那样将信号</a:t>
            </a:r>
            <a:r>
              <a:rPr lang="zh-CN" altLang="en-US" b="1" dirty="0"/>
              <a:t>迁移</a:t>
            </a:r>
            <a:r>
              <a:rPr lang="en-US" altLang="zh-CN" dirty="0"/>
              <a:t>(</a:t>
            </a:r>
            <a:r>
              <a:rPr lang="zh-CN" altLang="en-US" dirty="0"/>
              <a:t>调制</a:t>
            </a:r>
            <a:r>
              <a:rPr lang="en-US" altLang="zh-CN" dirty="0"/>
              <a:t>)</a:t>
            </a:r>
            <a:r>
              <a:rPr lang="zh-CN" altLang="en-US" dirty="0"/>
              <a:t>到其他频带。</a:t>
            </a:r>
          </a:p>
          <a:p>
            <a:endParaRPr lang="en-US" altLang="zh-CN" dirty="0"/>
          </a:p>
          <a:p>
            <a:pPr eaLnBrk="1" hangingPunct="1"/>
            <a:endParaRPr lang="zh-CN" altLang="zh-CN" dirty="0"/>
          </a:p>
        </p:txBody>
      </p:sp>
    </p:spTree>
    <p:extLst>
      <p:ext uri="{BB962C8B-B14F-4D97-AF65-F5344CB8AC3E}">
        <p14:creationId xmlns:p14="http://schemas.microsoft.com/office/powerpoint/2010/main" val="210112231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7"/>
          <p:cNvSpPr>
            <a:spLocks noGrp="1" noChangeArrowheads="1"/>
          </p:cNvSpPr>
          <p:nvPr>
            <p:ph type="sldNum" sz="quarter" idx="5"/>
          </p:nvPr>
        </p:nvSpPr>
        <p:spPr>
          <a:noFill/>
        </p:spPr>
        <p:txBody>
          <a:bodyPr/>
          <a:lstStyle/>
          <a:p>
            <a:fld id="{71C2EE12-FF92-409E-9222-A8EE726F358D}" type="slidenum">
              <a:rPr lang="zh-CN" altLang="en-US"/>
              <a:pPr/>
              <a:t>132</a:t>
            </a:fld>
            <a:endParaRPr lang="en-US" altLang="zh-CN"/>
          </a:p>
        </p:txBody>
      </p:sp>
      <p:sp>
        <p:nvSpPr>
          <p:cNvPr id="348163" name="Rectangle 2"/>
          <p:cNvSpPr>
            <a:spLocks noGrp="1" noRot="1" noChangeAspect="1" noChangeArrowheads="1" noTextEdit="1"/>
          </p:cNvSpPr>
          <p:nvPr>
            <p:ph type="sldImg"/>
          </p:nvPr>
        </p:nvSpPr>
        <p:spPr>
          <a:ln/>
        </p:spPr>
      </p:sp>
      <p:sp>
        <p:nvSpPr>
          <p:cNvPr id="348164" name="Rectangle 3"/>
          <p:cNvSpPr>
            <a:spLocks noGrp="1" noChangeArrowheads="1"/>
          </p:cNvSpPr>
          <p:nvPr>
            <p:ph type="body" idx="1"/>
          </p:nvPr>
        </p:nvSpPr>
        <p:spPr>
          <a:noFill/>
          <a:ln/>
        </p:spPr>
        <p:txBody>
          <a:bodyPr/>
          <a:lstStyle/>
          <a:p>
            <a:pPr algn="l"/>
            <a:r>
              <a:rPr lang="en-US" altLang="zh-CN" sz="1200" b="0" i="0" u="none" strike="noStrike" baseline="0" dirty="0">
                <a:solidFill>
                  <a:srgbClr val="333333"/>
                </a:solidFill>
                <a:latin typeface="ArialMT"/>
              </a:rPr>
              <a:t>    We can learn a lot about Ethernet by </a:t>
            </a:r>
            <a:r>
              <a:rPr lang="en-US" altLang="zh-CN" sz="1200" b="1" i="0" u="none" strike="noStrike" baseline="0" dirty="0">
                <a:solidFill>
                  <a:srgbClr val="333333"/>
                </a:solidFill>
                <a:latin typeface="ArialMT"/>
              </a:rPr>
              <a:t>examining</a:t>
            </a:r>
            <a:r>
              <a:rPr lang="en-US" altLang="zh-CN" sz="1200" b="0" i="0" u="none" strike="noStrike" baseline="0" dirty="0">
                <a:solidFill>
                  <a:srgbClr val="333333"/>
                </a:solidFill>
                <a:latin typeface="ArialMT"/>
              </a:rPr>
              <a:t> the Ethernet frame, which is shown in </a:t>
            </a:r>
            <a:r>
              <a:rPr lang="en-US" altLang="zh-CN" sz="1200" b="0" i="0" u="none" strike="noStrike" baseline="0" dirty="0">
                <a:solidFill>
                  <a:srgbClr val="1E7ABA"/>
                </a:solidFill>
                <a:latin typeface="Arial-BoldMT"/>
              </a:rPr>
              <a:t>Figure 6.20</a:t>
            </a:r>
            <a:r>
              <a:rPr lang="en-US" altLang="zh-CN" sz="1200" b="0" i="0" u="none" strike="noStrike" baseline="0" dirty="0">
                <a:solidFill>
                  <a:srgbClr val="333333"/>
                </a:solidFill>
                <a:latin typeface="ArialMT"/>
              </a:rPr>
              <a:t>. </a:t>
            </a:r>
          </a:p>
          <a:p>
            <a:pPr algn="l"/>
            <a:r>
              <a:rPr lang="en-US" altLang="zh-CN" sz="1200" b="0" i="0" u="none" strike="noStrike" baseline="0" dirty="0">
                <a:solidFill>
                  <a:srgbClr val="333333"/>
                </a:solidFill>
                <a:latin typeface="ArialMT"/>
              </a:rPr>
              <a:t>    </a:t>
            </a:r>
            <a:r>
              <a:rPr lang="en-US" altLang="zh-CN" sz="1200" b="0" i="0" u="sng" strike="noStrike" baseline="0" dirty="0">
                <a:solidFill>
                  <a:srgbClr val="333333"/>
                </a:solidFill>
                <a:latin typeface="ArialMT"/>
              </a:rPr>
              <a:t>To give this discussion </a:t>
            </a:r>
            <a:r>
              <a:rPr lang="en-US" altLang="zh-CN" sz="1200" b="1" i="0" u="sng" strike="noStrike" baseline="0" dirty="0">
                <a:solidFill>
                  <a:srgbClr val="333333"/>
                </a:solidFill>
                <a:latin typeface="ArialMT"/>
              </a:rPr>
              <a:t>about</a:t>
            </a:r>
            <a:r>
              <a:rPr lang="en-US" altLang="zh-CN" sz="1200" b="0" i="0" u="sng" strike="noStrike" baseline="0" dirty="0">
                <a:solidFill>
                  <a:srgbClr val="333333"/>
                </a:solidFill>
                <a:latin typeface="ArialMT"/>
              </a:rPr>
              <a:t> Ethernet frames a tangible context</a:t>
            </a:r>
            <a:r>
              <a:rPr lang="en-US" altLang="zh-CN" sz="1200" b="0" i="0" u="none" strike="noStrike" baseline="0" dirty="0">
                <a:solidFill>
                  <a:srgbClr val="333333"/>
                </a:solidFill>
                <a:latin typeface="ArialMT"/>
              </a:rPr>
              <a:t>, let’s consider sending an IP datagram from one host to another host, with both hosts on the same Ethernet LAN (for example, the Ethernet LAN in </a:t>
            </a:r>
            <a:r>
              <a:rPr lang="en-US" altLang="zh-CN" sz="1200" b="0" i="0" u="none" strike="noStrike" baseline="0" dirty="0">
                <a:solidFill>
                  <a:srgbClr val="1E7ABA"/>
                </a:solidFill>
                <a:latin typeface="Arial-BoldMT"/>
              </a:rPr>
              <a:t>Figure 6.17</a:t>
            </a:r>
            <a:r>
              <a:rPr lang="en-US" altLang="zh-CN" sz="1200" b="0" i="0" u="none" strike="noStrike" baseline="0" dirty="0">
                <a:solidFill>
                  <a:srgbClr val="333333"/>
                </a:solidFill>
                <a:latin typeface="ArialMT"/>
              </a:rPr>
              <a:t>.) </a:t>
            </a:r>
          </a:p>
          <a:p>
            <a:pPr algn="l"/>
            <a:r>
              <a:rPr lang="en-US" altLang="zh-CN" sz="1200" b="0" i="0" u="none" strike="noStrike" baseline="0" dirty="0">
                <a:solidFill>
                  <a:srgbClr val="333333"/>
                </a:solidFill>
                <a:latin typeface="ArialMT"/>
              </a:rPr>
              <a:t>    (Although the payload of our Ethernet frame is an IP datagram, we note that an Ethernet frame can carry other network-layer packets as well.)</a:t>
            </a:r>
          </a:p>
          <a:p>
            <a:pPr algn="l"/>
            <a:r>
              <a:rPr lang="en-US" altLang="zh-CN" sz="1200" b="0" i="0" u="none" strike="noStrike" baseline="0" dirty="0">
                <a:solidFill>
                  <a:srgbClr val="333333"/>
                </a:solidFill>
                <a:latin typeface="ArialMT"/>
              </a:rPr>
              <a:t>    Let the sending adapter, adapter A, have the MAC address AA-AA-AA-AA-AA-AA and the receiving adapter, adapter B, have the MAC address BB-BB-BB-BB-BB-BB. </a:t>
            </a:r>
          </a:p>
          <a:p>
            <a:pPr algn="l"/>
            <a:r>
              <a:rPr lang="en-US" altLang="zh-CN" sz="1200" b="0" i="0" u="none" strike="noStrike" baseline="0" dirty="0">
                <a:solidFill>
                  <a:srgbClr val="333333"/>
                </a:solidFill>
                <a:latin typeface="ArialMT"/>
              </a:rPr>
              <a:t>    The sending adapter encapsulates the IP datagram within an Ethernet frame and passes the frame to the physical layer. </a:t>
            </a:r>
          </a:p>
          <a:p>
            <a:pPr algn="l"/>
            <a:r>
              <a:rPr lang="en-US" altLang="zh-CN" sz="1200" b="0" i="0" u="none" strike="noStrike" baseline="0" dirty="0">
                <a:solidFill>
                  <a:srgbClr val="333333"/>
                </a:solidFill>
                <a:latin typeface="ArialMT"/>
              </a:rPr>
              <a:t>    The receiving adapter receives the frame from the physical layer, extracts the IP datagram, and passes the IP datagram to the network layer. </a:t>
            </a:r>
          </a:p>
          <a:p>
            <a:pPr algn="l"/>
            <a:r>
              <a:rPr lang="en-US" altLang="zh-CN" sz="1200" b="0" i="0" u="none" strike="noStrike" baseline="0" dirty="0">
                <a:solidFill>
                  <a:srgbClr val="333333"/>
                </a:solidFill>
                <a:latin typeface="ArialMT"/>
              </a:rPr>
              <a:t>    In this context, let’s now examine the six fields of the Ethernet frame, as shown in </a:t>
            </a:r>
            <a:r>
              <a:rPr lang="en-US" altLang="zh-CN" sz="1200" b="0" i="0" u="none" strike="noStrike" baseline="0" dirty="0">
                <a:solidFill>
                  <a:srgbClr val="1E7ABA"/>
                </a:solidFill>
                <a:latin typeface="Arial-BoldMT"/>
              </a:rPr>
              <a:t>Figure 6.20</a:t>
            </a:r>
            <a:r>
              <a:rPr lang="en-US" altLang="zh-CN" sz="1200" b="0" i="0" u="none" strike="noStrike" baseline="0" dirty="0">
                <a:solidFill>
                  <a:srgbClr val="333333"/>
                </a:solidFill>
                <a:latin typeface="ArialMT"/>
              </a:rPr>
              <a:t>. </a:t>
            </a:r>
          </a:p>
          <a:p>
            <a:pPr algn="l"/>
            <a:endParaRPr lang="en-US" altLang="zh-CN" sz="1200" b="0" i="0" u="none" strike="noStrike" baseline="0" dirty="0">
              <a:solidFill>
                <a:srgbClr val="333333"/>
              </a:solidFill>
              <a:latin typeface="ArialMT"/>
            </a:endParaRPr>
          </a:p>
          <a:p>
            <a:r>
              <a:rPr lang="en-US" altLang="zh-CN" sz="1200" b="1" i="0" u="none" strike="noStrike" kern="1200" baseline="0" dirty="0">
                <a:solidFill>
                  <a:schemeClr val="tx1"/>
                </a:solidFill>
                <a:latin typeface="Times New Roman" pitchFamily="18" charset="0"/>
                <a:ea typeface="+mn-ea"/>
                <a:cs typeface="+mn-cs"/>
              </a:rPr>
              <a:t>    Data field (46 to 1,500 bytes). </a:t>
            </a:r>
          </a:p>
          <a:p>
            <a:r>
              <a:rPr lang="en-US" altLang="zh-CN" sz="1200" b="1"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This field carries the IP datagram. </a:t>
            </a:r>
          </a:p>
          <a:p>
            <a:r>
              <a:rPr lang="en-US" altLang="zh-CN" sz="1200" b="0" i="0" u="none" strike="noStrike" kern="1200" baseline="0" dirty="0">
                <a:solidFill>
                  <a:schemeClr val="tx1"/>
                </a:solidFill>
                <a:latin typeface="Times New Roman" pitchFamily="18" charset="0"/>
                <a:ea typeface="+mn-ea"/>
                <a:cs typeface="+mn-cs"/>
              </a:rPr>
              <a:t>    The maximum transmission unit (MTU) of Ethernet is 1,500 bytes. </a:t>
            </a:r>
          </a:p>
          <a:p>
            <a:r>
              <a:rPr lang="en-US" altLang="zh-CN" sz="1200" b="0" i="0" u="none" strike="noStrike" kern="1200" baseline="0" dirty="0">
                <a:solidFill>
                  <a:schemeClr val="tx1"/>
                </a:solidFill>
                <a:latin typeface="Times New Roman" pitchFamily="18" charset="0"/>
                <a:ea typeface="+mn-ea"/>
                <a:cs typeface="+mn-cs"/>
              </a:rPr>
              <a:t>    This means that if the IP datagram </a:t>
            </a:r>
            <a:r>
              <a:rPr lang="en-US" altLang="zh-CN" sz="1200" b="1" i="0" u="none" strike="noStrike" kern="1200" baseline="0" dirty="0">
                <a:solidFill>
                  <a:schemeClr val="tx1"/>
                </a:solidFill>
                <a:latin typeface="Times New Roman" pitchFamily="18" charset="0"/>
                <a:ea typeface="+mn-ea"/>
                <a:cs typeface="+mn-cs"/>
              </a:rPr>
              <a:t>exceeds</a:t>
            </a:r>
            <a:r>
              <a:rPr lang="en-US" altLang="zh-CN" sz="1200" b="0" i="0" u="none" strike="noStrike" kern="1200" baseline="0" dirty="0">
                <a:solidFill>
                  <a:schemeClr val="tx1"/>
                </a:solidFill>
                <a:latin typeface="Times New Roman" pitchFamily="18" charset="0"/>
                <a:ea typeface="+mn-ea"/>
                <a:cs typeface="+mn-cs"/>
              </a:rPr>
              <a:t> 1,500 bytes, then the host has to fragment the datagram, as discussed in Section 4.3.2.</a:t>
            </a:r>
          </a:p>
          <a:p>
            <a:r>
              <a:rPr lang="en-US" altLang="zh-CN" sz="1200" b="0" i="0" u="none" strike="noStrike" kern="1200" baseline="0" dirty="0">
                <a:solidFill>
                  <a:schemeClr val="tx1"/>
                </a:solidFill>
                <a:latin typeface="Times New Roman" pitchFamily="18" charset="0"/>
                <a:ea typeface="+mn-ea"/>
                <a:cs typeface="+mn-cs"/>
              </a:rPr>
              <a:t>    The minimum size of the data field is 46 bytes. </a:t>
            </a:r>
          </a:p>
          <a:p>
            <a:r>
              <a:rPr lang="en-US" altLang="zh-CN" sz="1200" b="0" i="0" u="none" strike="noStrike" kern="1200" baseline="0" dirty="0">
                <a:solidFill>
                  <a:schemeClr val="tx1"/>
                </a:solidFill>
                <a:latin typeface="Times New Roman" pitchFamily="18" charset="0"/>
                <a:ea typeface="+mn-ea"/>
                <a:cs typeface="+mn-cs"/>
              </a:rPr>
              <a:t>    This means that if the IP datagram is less than 46 bytes, the data field has to be “</a:t>
            </a:r>
            <a:r>
              <a:rPr lang="en-US" altLang="zh-CN" sz="1200" b="1" i="0" u="none" strike="noStrike" kern="1200" baseline="0" dirty="0">
                <a:solidFill>
                  <a:schemeClr val="tx1"/>
                </a:solidFill>
                <a:latin typeface="Times New Roman" pitchFamily="18" charset="0"/>
                <a:ea typeface="+mn-ea"/>
                <a:cs typeface="+mn-cs"/>
              </a:rPr>
              <a:t>stuffed</a:t>
            </a:r>
            <a:r>
              <a:rPr lang="en-US" altLang="zh-CN" sz="1200" b="0" i="0" u="none" strike="noStrike" kern="1200" baseline="0" dirty="0">
                <a:solidFill>
                  <a:schemeClr val="tx1"/>
                </a:solidFill>
                <a:latin typeface="Times New Roman" pitchFamily="18" charset="0"/>
                <a:ea typeface="+mn-ea"/>
                <a:cs typeface="+mn-cs"/>
              </a:rPr>
              <a:t>” to fill it out to 46 bytes. </a:t>
            </a:r>
          </a:p>
          <a:p>
            <a:r>
              <a:rPr lang="en-US" altLang="zh-CN" sz="1200" b="0" i="0" u="none" strike="noStrike" kern="1200" baseline="0" dirty="0">
                <a:solidFill>
                  <a:schemeClr val="tx1"/>
                </a:solidFill>
                <a:latin typeface="Times New Roman" pitchFamily="18" charset="0"/>
                <a:ea typeface="+mn-ea"/>
                <a:cs typeface="+mn-cs"/>
              </a:rPr>
              <a:t>    When stuffing is used, the data </a:t>
            </a:r>
            <a:r>
              <a:rPr lang="en-US" altLang="zh-CN" sz="1200" b="0" i="0" u="sng" strike="noStrike" kern="1200" baseline="0" dirty="0">
                <a:solidFill>
                  <a:schemeClr val="tx1"/>
                </a:solidFill>
                <a:latin typeface="Times New Roman" pitchFamily="18" charset="0"/>
                <a:ea typeface="+mn-ea"/>
                <a:cs typeface="+mn-cs"/>
              </a:rPr>
              <a:t>passed to the network layer</a:t>
            </a:r>
            <a:r>
              <a:rPr lang="en-US" altLang="zh-CN" sz="1200" b="0" i="0" u="none" strike="noStrike" kern="1200" baseline="0" dirty="0">
                <a:solidFill>
                  <a:schemeClr val="tx1"/>
                </a:solidFill>
                <a:latin typeface="Times New Roman" pitchFamily="18" charset="0"/>
                <a:ea typeface="+mn-ea"/>
                <a:cs typeface="+mn-cs"/>
              </a:rPr>
              <a:t> contains the stuffing </a:t>
            </a:r>
            <a:r>
              <a:rPr lang="en-US" altLang="zh-CN" sz="1200" b="1" i="0" u="none" strike="noStrike" kern="1200" baseline="0" dirty="0">
                <a:solidFill>
                  <a:schemeClr val="tx1"/>
                </a:solidFill>
                <a:latin typeface="Times New Roman" pitchFamily="18" charset="0"/>
                <a:ea typeface="+mn-ea"/>
                <a:cs typeface="+mn-cs"/>
              </a:rPr>
              <a:t>as well as </a:t>
            </a:r>
            <a:r>
              <a:rPr lang="en-US" altLang="zh-CN" sz="1200" b="0" i="0" u="none" strike="noStrike" kern="1200" baseline="0" dirty="0">
                <a:solidFill>
                  <a:schemeClr val="tx1"/>
                </a:solidFill>
                <a:latin typeface="Times New Roman" pitchFamily="18" charset="0"/>
                <a:ea typeface="+mn-ea"/>
                <a:cs typeface="+mn-cs"/>
              </a:rPr>
              <a:t>an IP datagram. </a:t>
            </a:r>
          </a:p>
          <a:p>
            <a:r>
              <a:rPr lang="en-US" altLang="zh-CN" sz="1200" b="0" i="0" u="none" strike="noStrike" kern="1200" baseline="0" dirty="0">
                <a:solidFill>
                  <a:schemeClr val="tx1"/>
                </a:solidFill>
                <a:latin typeface="Times New Roman" pitchFamily="18" charset="0"/>
                <a:ea typeface="+mn-ea"/>
                <a:cs typeface="+mn-cs"/>
              </a:rPr>
              <a:t>    The network layer </a:t>
            </a:r>
            <a:r>
              <a:rPr lang="en-US" altLang="zh-CN" sz="1200" b="1" i="0" u="none" strike="noStrike" kern="1200" baseline="0" dirty="0">
                <a:solidFill>
                  <a:schemeClr val="tx1"/>
                </a:solidFill>
                <a:latin typeface="Times New Roman" pitchFamily="18" charset="0"/>
                <a:ea typeface="+mn-ea"/>
                <a:cs typeface="+mn-cs"/>
              </a:rPr>
              <a:t>uses</a:t>
            </a:r>
            <a:r>
              <a:rPr lang="en-US" altLang="zh-CN" sz="1200" b="0" i="0" u="none" strike="noStrike" kern="1200" baseline="0" dirty="0">
                <a:solidFill>
                  <a:schemeClr val="tx1"/>
                </a:solidFill>
                <a:latin typeface="Times New Roman" pitchFamily="18" charset="0"/>
                <a:ea typeface="+mn-ea"/>
                <a:cs typeface="+mn-cs"/>
              </a:rPr>
              <a:t> the length field in the IP datagram header to </a:t>
            </a:r>
            <a:r>
              <a:rPr lang="en-US" altLang="zh-CN" sz="1200" b="1" i="0" u="none" strike="noStrike" kern="1200" baseline="0" dirty="0">
                <a:solidFill>
                  <a:schemeClr val="tx1"/>
                </a:solidFill>
                <a:latin typeface="Times New Roman" pitchFamily="18" charset="0"/>
                <a:ea typeface="+mn-ea"/>
                <a:cs typeface="+mn-cs"/>
              </a:rPr>
              <a:t>remove</a:t>
            </a:r>
            <a:r>
              <a:rPr lang="en-US" altLang="zh-CN" sz="1200" b="0" i="0" u="none" strike="noStrike" kern="1200" baseline="0" dirty="0">
                <a:solidFill>
                  <a:schemeClr val="tx1"/>
                </a:solidFill>
                <a:latin typeface="Times New Roman" pitchFamily="18" charset="0"/>
                <a:ea typeface="+mn-ea"/>
                <a:cs typeface="+mn-cs"/>
              </a:rPr>
              <a:t> the stuffing.</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1" i="0" u="none" strike="noStrike" kern="1200" baseline="0" dirty="0">
                <a:solidFill>
                  <a:schemeClr val="tx1"/>
                </a:solidFill>
                <a:latin typeface="Times New Roman" pitchFamily="18" charset="0"/>
                <a:ea typeface="+mn-ea"/>
                <a:cs typeface="+mn-cs"/>
              </a:rPr>
              <a:t>    Destination address (6 bytes). </a:t>
            </a:r>
          </a:p>
          <a:p>
            <a:r>
              <a:rPr lang="en-US" altLang="zh-CN" sz="1200" b="1"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This field contains the MAC address of the destination adapter, BB-BB-BB-BB-BB-BB. </a:t>
            </a:r>
          </a:p>
          <a:p>
            <a:r>
              <a:rPr lang="en-US" altLang="zh-CN" sz="1200" b="0" i="0" u="none" strike="noStrike" kern="1200" baseline="0" dirty="0">
                <a:solidFill>
                  <a:schemeClr val="tx1"/>
                </a:solidFill>
                <a:latin typeface="Times New Roman" pitchFamily="18" charset="0"/>
                <a:ea typeface="+mn-ea"/>
                <a:cs typeface="+mn-cs"/>
              </a:rPr>
              <a:t>    When adapter B receives an Ethernet frame whose destination address is either BB-BB-BB-BB-BB-BB or the MAC broadcast address, it passes the contents of the frame’s data field to the network layer; if it receives a frame with any other MAC address, it discards the frame.</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1" i="0" u="none" strike="noStrike" kern="1200" baseline="0" dirty="0">
                <a:solidFill>
                  <a:schemeClr val="tx1"/>
                </a:solidFill>
                <a:latin typeface="Times New Roman" pitchFamily="18" charset="0"/>
                <a:ea typeface="+mn-ea"/>
                <a:cs typeface="+mn-cs"/>
              </a:rPr>
              <a:t>    Source address (6 bytes). </a:t>
            </a:r>
          </a:p>
          <a:p>
            <a:r>
              <a:rPr lang="en-US" altLang="zh-CN" sz="1200" b="0" i="0" u="none" strike="noStrike" kern="1200" baseline="0" dirty="0">
                <a:solidFill>
                  <a:schemeClr val="tx1"/>
                </a:solidFill>
                <a:latin typeface="Times New Roman" pitchFamily="18" charset="0"/>
                <a:ea typeface="+mn-ea"/>
                <a:cs typeface="+mn-cs"/>
              </a:rPr>
              <a:t>    This field contains the MAC address of the adapter that transmits the frame onto the LAN, in this example, AA-AA-AA-AA-AA-AA.</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1" i="0" u="none" strike="noStrike" kern="1200" baseline="0" dirty="0">
                <a:solidFill>
                  <a:schemeClr val="tx1"/>
                </a:solidFill>
                <a:latin typeface="Times New Roman" pitchFamily="18" charset="0"/>
                <a:ea typeface="+mn-ea"/>
                <a:cs typeface="+mn-cs"/>
              </a:rPr>
              <a:t>    Type field (2 bytes). </a:t>
            </a:r>
          </a:p>
          <a:p>
            <a:r>
              <a:rPr lang="en-US" altLang="zh-CN" sz="1200" b="1"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The type field </a:t>
            </a:r>
            <a:r>
              <a:rPr lang="en-US" altLang="zh-CN" sz="1200" b="1" i="0" u="none" strike="noStrike" kern="1200" baseline="0" dirty="0">
                <a:solidFill>
                  <a:schemeClr val="tx1"/>
                </a:solidFill>
                <a:latin typeface="Times New Roman" pitchFamily="18" charset="0"/>
                <a:ea typeface="+mn-ea"/>
                <a:cs typeface="+mn-cs"/>
              </a:rPr>
              <a:t>permits</a:t>
            </a:r>
            <a:r>
              <a:rPr lang="en-US" altLang="zh-CN" sz="1200" b="0" i="0" u="none" strike="noStrike" kern="1200" baseline="0" dirty="0">
                <a:solidFill>
                  <a:schemeClr val="tx1"/>
                </a:solidFill>
                <a:latin typeface="Times New Roman" pitchFamily="18" charset="0"/>
                <a:ea typeface="+mn-ea"/>
                <a:cs typeface="+mn-cs"/>
              </a:rPr>
              <a:t> Ethernet to </a:t>
            </a:r>
            <a:r>
              <a:rPr lang="en-US" altLang="zh-CN" sz="1200" b="1" i="0" u="none" strike="noStrike" kern="1200" baseline="0" dirty="0">
                <a:solidFill>
                  <a:schemeClr val="tx1"/>
                </a:solidFill>
                <a:latin typeface="Times New Roman" pitchFamily="18" charset="0"/>
                <a:ea typeface="+mn-ea"/>
                <a:cs typeface="+mn-cs"/>
              </a:rPr>
              <a:t>multiplex</a:t>
            </a:r>
            <a:r>
              <a:rPr lang="en-US" altLang="zh-CN" sz="1200" b="0" i="0" u="none" strike="noStrike" kern="1200" baseline="0" dirty="0">
                <a:solidFill>
                  <a:schemeClr val="tx1"/>
                </a:solidFill>
                <a:latin typeface="Times New Roman" pitchFamily="18" charset="0"/>
                <a:ea typeface="+mn-ea"/>
                <a:cs typeface="+mn-cs"/>
              </a:rPr>
              <a:t> network-layer protocols. </a:t>
            </a:r>
          </a:p>
          <a:p>
            <a:r>
              <a:rPr lang="en-US" altLang="zh-CN" sz="1200" b="0" i="0" u="none" strike="noStrike" kern="1200" baseline="0" dirty="0">
                <a:solidFill>
                  <a:schemeClr val="tx1"/>
                </a:solidFill>
                <a:latin typeface="Times New Roman" pitchFamily="18" charset="0"/>
                <a:ea typeface="+mn-ea"/>
                <a:cs typeface="+mn-cs"/>
              </a:rPr>
              <a:t>    To understand this, we need to keep in mind that hosts can use other network-layer protocols </a:t>
            </a:r>
            <a:r>
              <a:rPr lang="en-US" altLang="zh-CN" sz="1200" b="1" i="0" u="none" strike="noStrike" kern="1200" baseline="0" dirty="0">
                <a:solidFill>
                  <a:schemeClr val="tx1"/>
                </a:solidFill>
                <a:latin typeface="Times New Roman" pitchFamily="18" charset="0"/>
                <a:ea typeface="+mn-ea"/>
                <a:cs typeface="+mn-cs"/>
              </a:rPr>
              <a:t>besides</a:t>
            </a:r>
            <a:r>
              <a:rPr lang="en-US" altLang="zh-CN" sz="1200" b="0" i="0" u="none" strike="noStrike" kern="1200" baseline="0" dirty="0">
                <a:solidFill>
                  <a:schemeClr val="tx1"/>
                </a:solidFill>
                <a:latin typeface="Times New Roman" pitchFamily="18" charset="0"/>
                <a:ea typeface="+mn-ea"/>
                <a:cs typeface="+mn-cs"/>
              </a:rPr>
              <a:t> IP. </a:t>
            </a:r>
          </a:p>
          <a:p>
            <a:r>
              <a:rPr lang="en-US" altLang="zh-CN" sz="1200" b="0" i="0" u="none" strike="noStrike" kern="1200" baseline="0" dirty="0">
                <a:solidFill>
                  <a:schemeClr val="tx1"/>
                </a:solidFill>
                <a:latin typeface="Times New Roman" pitchFamily="18" charset="0"/>
                <a:ea typeface="+mn-ea"/>
                <a:cs typeface="+mn-cs"/>
              </a:rPr>
              <a:t>    In fact, a given host may support multiple network-layer protocols </a:t>
            </a:r>
            <a:r>
              <a:rPr lang="en-US" altLang="zh-CN" sz="1200" b="1" i="0" u="none" strike="noStrike" kern="1200" baseline="0" dirty="0">
                <a:solidFill>
                  <a:schemeClr val="tx1"/>
                </a:solidFill>
                <a:latin typeface="Times New Roman" pitchFamily="18" charset="0"/>
                <a:ea typeface="+mn-ea"/>
                <a:cs typeface="+mn-cs"/>
              </a:rPr>
              <a:t>using</a:t>
            </a:r>
            <a:r>
              <a:rPr lang="en-US" altLang="zh-CN" sz="1200" b="0" i="0" u="none" strike="noStrike" kern="1200" baseline="0" dirty="0">
                <a:solidFill>
                  <a:schemeClr val="tx1"/>
                </a:solidFill>
                <a:latin typeface="Times New Roman" pitchFamily="18" charset="0"/>
                <a:ea typeface="+mn-ea"/>
                <a:cs typeface="+mn-cs"/>
              </a:rPr>
              <a:t> different protocols </a:t>
            </a:r>
            <a:r>
              <a:rPr lang="en-US" altLang="zh-CN" sz="1200" b="1" i="0" u="none" strike="noStrike" kern="1200" baseline="0" dirty="0">
                <a:solidFill>
                  <a:schemeClr val="tx1"/>
                </a:solidFill>
                <a:latin typeface="Times New Roman" pitchFamily="18" charset="0"/>
                <a:ea typeface="+mn-ea"/>
                <a:cs typeface="+mn-cs"/>
              </a:rPr>
              <a:t>for</a:t>
            </a:r>
            <a:r>
              <a:rPr lang="en-US" altLang="zh-CN" sz="1200" b="0" i="0" u="none" strike="noStrike" kern="1200" baseline="0" dirty="0">
                <a:solidFill>
                  <a:schemeClr val="tx1"/>
                </a:solidFill>
                <a:latin typeface="Times New Roman" pitchFamily="18" charset="0"/>
                <a:ea typeface="+mn-ea"/>
                <a:cs typeface="+mn-cs"/>
              </a:rPr>
              <a:t> different applications.</a:t>
            </a:r>
          </a:p>
          <a:p>
            <a:r>
              <a:rPr lang="en-US" altLang="zh-CN" sz="1200" b="0" i="0" u="none" strike="noStrike" kern="1200" baseline="0" dirty="0">
                <a:solidFill>
                  <a:schemeClr val="tx1"/>
                </a:solidFill>
                <a:latin typeface="Times New Roman" pitchFamily="18" charset="0"/>
                <a:ea typeface="+mn-ea"/>
                <a:cs typeface="+mn-cs"/>
              </a:rPr>
              <a:t>    For this reason, when the Ethernet frame arrives at adapter B, adapter B needs to know to which network-layer protocol it should pass (that is, </a:t>
            </a:r>
            <a:r>
              <a:rPr lang="en-US" altLang="zh-CN" sz="1200" b="1" i="0" u="none" strike="noStrike" kern="1200" baseline="0" dirty="0">
                <a:solidFill>
                  <a:schemeClr val="tx1"/>
                </a:solidFill>
                <a:latin typeface="Times New Roman" pitchFamily="18" charset="0"/>
                <a:ea typeface="+mn-ea"/>
                <a:cs typeface="+mn-cs"/>
              </a:rPr>
              <a:t>demultiplex</a:t>
            </a:r>
            <a:r>
              <a:rPr lang="en-US" altLang="zh-CN" sz="1200" b="0" i="0" u="none" strike="noStrike" kern="1200" baseline="0" dirty="0">
                <a:solidFill>
                  <a:schemeClr val="tx1"/>
                </a:solidFill>
                <a:latin typeface="Times New Roman" pitchFamily="18" charset="0"/>
                <a:ea typeface="+mn-ea"/>
                <a:cs typeface="+mn-cs"/>
              </a:rPr>
              <a:t>) the contents of the data field. </a:t>
            </a:r>
          </a:p>
          <a:p>
            <a:r>
              <a:rPr lang="en-US" altLang="zh-CN" sz="1200" b="0" i="0" u="none" strike="noStrike" kern="1200" baseline="0" dirty="0">
                <a:solidFill>
                  <a:schemeClr val="tx1"/>
                </a:solidFill>
                <a:latin typeface="Times New Roman" pitchFamily="18" charset="0"/>
                <a:ea typeface="+mn-ea"/>
                <a:cs typeface="+mn-cs"/>
              </a:rPr>
              <a:t>    IP and other network-layer protocols (for example, Novell IPX or AppleTalk) each have their own, standardized type number. </a:t>
            </a:r>
          </a:p>
          <a:p>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Furthermore</a:t>
            </a:r>
            <a:r>
              <a:rPr lang="en-US" altLang="zh-CN" sz="1200" b="0" i="0" u="none" strike="noStrike" kern="1200" baseline="0" dirty="0">
                <a:solidFill>
                  <a:schemeClr val="tx1"/>
                </a:solidFill>
                <a:latin typeface="Times New Roman" pitchFamily="18" charset="0"/>
                <a:ea typeface="+mn-ea"/>
                <a:cs typeface="+mn-cs"/>
              </a:rPr>
              <a:t>, the ARP protocol (discussed in the previous section) has its own type number, and if the arriving frame contains an ARP packet (i.e., has a type field of 0806 hexadecimal), the ARP packet will be demultiplexed up to the ARP protocol. </a:t>
            </a:r>
          </a:p>
          <a:p>
            <a:r>
              <a:rPr lang="en-US" altLang="zh-CN" sz="1200" b="0" i="0" u="none" strike="noStrike" kern="1200" baseline="0" dirty="0">
                <a:solidFill>
                  <a:schemeClr val="tx1"/>
                </a:solidFill>
                <a:latin typeface="Times New Roman" pitchFamily="18" charset="0"/>
                <a:ea typeface="+mn-ea"/>
                <a:cs typeface="+mn-cs"/>
              </a:rPr>
              <a:t>    Note that the </a:t>
            </a:r>
            <a:r>
              <a:rPr lang="en-US" altLang="zh-CN" sz="1200" b="1" i="0" u="none" strike="noStrike" kern="1200" baseline="0" dirty="0">
                <a:solidFill>
                  <a:schemeClr val="tx1"/>
                </a:solidFill>
                <a:latin typeface="Times New Roman" pitchFamily="18" charset="0"/>
                <a:ea typeface="+mn-ea"/>
                <a:cs typeface="+mn-cs"/>
              </a:rPr>
              <a:t>type</a:t>
            </a:r>
            <a:r>
              <a:rPr lang="en-US" altLang="zh-CN" sz="1200" b="0" i="0" u="none" strike="noStrike" kern="1200" baseline="0" dirty="0">
                <a:solidFill>
                  <a:schemeClr val="tx1"/>
                </a:solidFill>
                <a:latin typeface="Times New Roman" pitchFamily="18" charset="0"/>
                <a:ea typeface="+mn-ea"/>
                <a:cs typeface="+mn-cs"/>
              </a:rPr>
              <a:t> field </a:t>
            </a:r>
            <a:r>
              <a:rPr lang="en-US" altLang="zh-CN" sz="1200" b="0" i="0" u="sng" strike="noStrike" kern="1200" baseline="0" dirty="0">
                <a:solidFill>
                  <a:schemeClr val="tx1"/>
                </a:solidFill>
                <a:latin typeface="Times New Roman" pitchFamily="18" charset="0"/>
                <a:ea typeface="+mn-ea"/>
                <a:cs typeface="+mn-cs"/>
              </a:rPr>
              <a:t>is analogous to</a:t>
            </a:r>
            <a:r>
              <a:rPr lang="en-US" altLang="zh-CN" sz="1200" b="0" i="0" u="none" strike="noStrike" kern="1200" baseline="0" dirty="0">
                <a:solidFill>
                  <a:schemeClr val="tx1"/>
                </a:solidFill>
                <a:latin typeface="Times New Roman" pitchFamily="18" charset="0"/>
                <a:ea typeface="+mn-ea"/>
                <a:cs typeface="+mn-cs"/>
              </a:rPr>
              <a:t> the </a:t>
            </a:r>
            <a:r>
              <a:rPr lang="en-US" altLang="zh-CN" sz="1200" b="1" i="0" u="none" strike="noStrike" kern="1200" baseline="0" dirty="0">
                <a:solidFill>
                  <a:schemeClr val="tx1"/>
                </a:solidFill>
                <a:latin typeface="Times New Roman" pitchFamily="18" charset="0"/>
                <a:ea typeface="+mn-ea"/>
                <a:cs typeface="+mn-cs"/>
              </a:rPr>
              <a:t>protocol</a:t>
            </a:r>
            <a:r>
              <a:rPr lang="en-US" altLang="zh-CN" sz="1200" b="0" i="0" u="none" strike="noStrike" kern="1200" baseline="0" dirty="0">
                <a:solidFill>
                  <a:schemeClr val="tx1"/>
                </a:solidFill>
                <a:latin typeface="Times New Roman" pitchFamily="18" charset="0"/>
                <a:ea typeface="+mn-ea"/>
                <a:cs typeface="+mn-cs"/>
              </a:rPr>
              <a:t> field in the network-layer datagram and the </a:t>
            </a:r>
            <a:r>
              <a:rPr lang="en-US" altLang="zh-CN" sz="1200" b="1" i="0" u="none" strike="noStrike" kern="1200" baseline="0" dirty="0">
                <a:solidFill>
                  <a:schemeClr val="tx1"/>
                </a:solidFill>
                <a:latin typeface="Times New Roman" pitchFamily="18" charset="0"/>
                <a:ea typeface="+mn-ea"/>
                <a:cs typeface="+mn-cs"/>
              </a:rPr>
              <a:t>port-number</a:t>
            </a:r>
            <a:r>
              <a:rPr lang="en-US" altLang="zh-CN" sz="1200" b="0" i="0" u="none" strike="noStrike" kern="1200" baseline="0" dirty="0">
                <a:solidFill>
                  <a:schemeClr val="tx1"/>
                </a:solidFill>
                <a:latin typeface="Times New Roman" pitchFamily="18" charset="0"/>
                <a:ea typeface="+mn-ea"/>
                <a:cs typeface="+mn-cs"/>
              </a:rPr>
              <a:t> fields in the transport-layer segment; all of these fields serve to </a:t>
            </a:r>
            <a:r>
              <a:rPr lang="en-US" altLang="zh-CN" sz="1200" b="1" i="0" u="none" strike="noStrike" kern="1200" baseline="0" dirty="0">
                <a:solidFill>
                  <a:schemeClr val="tx1"/>
                </a:solidFill>
                <a:latin typeface="Times New Roman" pitchFamily="18" charset="0"/>
                <a:ea typeface="+mn-ea"/>
                <a:cs typeface="+mn-cs"/>
              </a:rPr>
              <a:t>glue</a:t>
            </a:r>
            <a:r>
              <a:rPr lang="en-US" altLang="zh-CN" sz="1200" b="0" i="0" u="none" strike="noStrike" kern="1200" baseline="0" dirty="0">
                <a:solidFill>
                  <a:schemeClr val="tx1"/>
                </a:solidFill>
                <a:latin typeface="Times New Roman" pitchFamily="18" charset="0"/>
                <a:ea typeface="+mn-ea"/>
                <a:cs typeface="+mn-cs"/>
              </a:rPr>
              <a:t> a protocol </a:t>
            </a:r>
            <a:r>
              <a:rPr lang="en-US" altLang="zh-CN" sz="1200" b="0" i="0" u="sng" strike="noStrike" kern="1200" baseline="0" dirty="0">
                <a:solidFill>
                  <a:schemeClr val="tx1"/>
                </a:solidFill>
                <a:latin typeface="Times New Roman" pitchFamily="18" charset="0"/>
                <a:ea typeface="+mn-ea"/>
                <a:cs typeface="+mn-cs"/>
              </a:rPr>
              <a:t>at one layer</a:t>
            </a:r>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to</a:t>
            </a:r>
            <a:r>
              <a:rPr lang="en-US" altLang="zh-CN" sz="1200" b="0" i="0" u="none" strike="noStrike" kern="1200" baseline="0" dirty="0">
                <a:solidFill>
                  <a:schemeClr val="tx1"/>
                </a:solidFill>
                <a:latin typeface="Times New Roman" pitchFamily="18" charset="0"/>
                <a:ea typeface="+mn-ea"/>
                <a:cs typeface="+mn-cs"/>
              </a:rPr>
              <a:t> a protocol </a:t>
            </a:r>
            <a:r>
              <a:rPr lang="en-US" altLang="zh-CN" sz="1200" b="0" i="0" u="sng" strike="noStrike" kern="1200" baseline="0" dirty="0">
                <a:solidFill>
                  <a:schemeClr val="tx1"/>
                </a:solidFill>
                <a:latin typeface="Times New Roman" pitchFamily="18" charset="0"/>
                <a:ea typeface="+mn-ea"/>
                <a:cs typeface="+mn-cs"/>
              </a:rPr>
              <a:t>at the layer above</a:t>
            </a:r>
            <a:r>
              <a:rPr lang="en-US" altLang="zh-CN" sz="1200" b="0" i="0" u="none" strike="noStrike" kern="1200" baseline="0" dirty="0">
                <a:solidFill>
                  <a:schemeClr val="tx1"/>
                </a:solidFill>
                <a:latin typeface="Times New Roman" pitchFamily="18" charset="0"/>
                <a:ea typeface="+mn-ea"/>
                <a:cs typeface="+mn-cs"/>
              </a:rPr>
              <a:t>. </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1" i="0" u="none" strike="noStrike" kern="1200" baseline="0" dirty="0">
                <a:solidFill>
                  <a:schemeClr val="tx1"/>
                </a:solidFill>
                <a:latin typeface="Times New Roman" pitchFamily="18" charset="0"/>
                <a:ea typeface="+mn-ea"/>
                <a:cs typeface="+mn-cs"/>
              </a:rPr>
              <a:t>    Cyclic redundancy check (CRC) (4 bytes). </a:t>
            </a:r>
          </a:p>
          <a:p>
            <a:r>
              <a:rPr lang="en-US" altLang="zh-CN" sz="1200" b="1"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As discussed in Section 6.2.3, the purpose of the CRC field is to allow the receiving adapter, adapter B, to detect bit errors in the frame.</a:t>
            </a:r>
          </a:p>
          <a:p>
            <a:endParaRPr lang="en-US" altLang="zh-CN" sz="1200" b="1" i="0" u="none" strike="noStrike" kern="1200" baseline="0" dirty="0">
              <a:solidFill>
                <a:schemeClr val="tx1"/>
              </a:solidFill>
              <a:latin typeface="Times New Roman" pitchFamily="18" charset="0"/>
              <a:ea typeface="+mn-ea"/>
              <a:cs typeface="+mn-cs"/>
            </a:endParaRPr>
          </a:p>
          <a:p>
            <a:r>
              <a:rPr lang="en-US" altLang="zh-CN" sz="1200" b="1" i="0" u="none" strike="noStrike" kern="1200" baseline="0" dirty="0">
                <a:solidFill>
                  <a:schemeClr val="tx1"/>
                </a:solidFill>
                <a:latin typeface="Times New Roman" pitchFamily="18" charset="0"/>
                <a:ea typeface="+mn-ea"/>
                <a:cs typeface="+mn-cs"/>
              </a:rPr>
              <a:t>    Preamble (8 bytes). </a:t>
            </a:r>
          </a:p>
          <a:p>
            <a:r>
              <a:rPr lang="en-US" altLang="zh-CN" sz="1200" b="1"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The Ethernet frame begins with an 8-byte preamble field. </a:t>
            </a:r>
          </a:p>
          <a:p>
            <a:r>
              <a:rPr lang="en-US" altLang="zh-CN" sz="1200" b="0" i="0" u="none" strike="noStrike" kern="1200" baseline="0" dirty="0">
                <a:solidFill>
                  <a:schemeClr val="tx1"/>
                </a:solidFill>
                <a:latin typeface="Times New Roman" pitchFamily="18" charset="0"/>
                <a:ea typeface="+mn-ea"/>
                <a:cs typeface="+mn-cs"/>
              </a:rPr>
              <a:t>    Each of the first 7 bytes of the preamble has a value of 10101010; the last byte is 10101011. </a:t>
            </a:r>
          </a:p>
          <a:p>
            <a:r>
              <a:rPr lang="en-US" altLang="zh-CN" sz="1200" b="0" i="0" u="none" strike="noStrike" kern="1200" baseline="0" dirty="0">
                <a:solidFill>
                  <a:schemeClr val="tx1"/>
                </a:solidFill>
                <a:latin typeface="Times New Roman" pitchFamily="18" charset="0"/>
                <a:ea typeface="+mn-ea"/>
                <a:cs typeface="+mn-cs"/>
              </a:rPr>
              <a:t>    The first 7 bytes of the preamble serve to “</a:t>
            </a:r>
            <a:r>
              <a:rPr lang="en-US" altLang="zh-CN" sz="1200" b="1" i="0" u="none" strike="noStrike" kern="1200" baseline="0" dirty="0">
                <a:solidFill>
                  <a:schemeClr val="tx1"/>
                </a:solidFill>
                <a:latin typeface="Times New Roman" pitchFamily="18" charset="0"/>
                <a:ea typeface="+mn-ea"/>
                <a:cs typeface="+mn-cs"/>
              </a:rPr>
              <a:t>wake up</a:t>
            </a:r>
            <a:r>
              <a:rPr lang="en-US" altLang="zh-CN" sz="1200" b="0" i="0" u="none" strike="noStrike" kern="1200" baseline="0" dirty="0">
                <a:solidFill>
                  <a:schemeClr val="tx1"/>
                </a:solidFill>
                <a:latin typeface="Times New Roman" pitchFamily="18" charset="0"/>
                <a:ea typeface="+mn-ea"/>
                <a:cs typeface="+mn-cs"/>
              </a:rPr>
              <a:t>” the receiving adapters and to </a:t>
            </a:r>
            <a:r>
              <a:rPr lang="en-US" altLang="zh-CN" sz="1200" b="1" i="0" u="none" strike="noStrike" kern="1200" baseline="0" dirty="0">
                <a:solidFill>
                  <a:schemeClr val="tx1"/>
                </a:solidFill>
                <a:latin typeface="Times New Roman" pitchFamily="18" charset="0"/>
                <a:ea typeface="+mn-ea"/>
                <a:cs typeface="+mn-cs"/>
              </a:rPr>
              <a:t>synchronize</a:t>
            </a:r>
            <a:r>
              <a:rPr lang="en-US" altLang="zh-CN" sz="1200" b="0" i="0" u="none" strike="noStrike" kern="1200" baseline="0" dirty="0">
                <a:solidFill>
                  <a:schemeClr val="tx1"/>
                </a:solidFill>
                <a:latin typeface="Times New Roman" pitchFamily="18" charset="0"/>
                <a:ea typeface="+mn-ea"/>
                <a:cs typeface="+mn-cs"/>
              </a:rPr>
              <a:t> their clocks </a:t>
            </a:r>
            <a:r>
              <a:rPr lang="en-US" altLang="zh-CN" sz="1200" b="1" i="0" u="none" strike="noStrike" kern="1200" baseline="0" dirty="0">
                <a:solidFill>
                  <a:schemeClr val="tx1"/>
                </a:solidFill>
                <a:latin typeface="Times New Roman" pitchFamily="18" charset="0"/>
                <a:ea typeface="+mn-ea"/>
                <a:cs typeface="+mn-cs"/>
              </a:rPr>
              <a:t>to</a:t>
            </a:r>
            <a:r>
              <a:rPr lang="en-US" altLang="zh-CN" sz="1200" b="0" i="0" u="none" strike="noStrike" kern="1200" baseline="0" dirty="0">
                <a:solidFill>
                  <a:schemeClr val="tx1"/>
                </a:solidFill>
                <a:latin typeface="Times New Roman" pitchFamily="18" charset="0"/>
                <a:ea typeface="+mn-ea"/>
                <a:cs typeface="+mn-cs"/>
              </a:rPr>
              <a:t> that of the sender’s clock. </a:t>
            </a:r>
          </a:p>
          <a:p>
            <a:r>
              <a:rPr lang="en-US" altLang="zh-CN" sz="1200" b="0" i="0" u="none" strike="noStrike" kern="1200" baseline="0" dirty="0">
                <a:solidFill>
                  <a:schemeClr val="tx1"/>
                </a:solidFill>
                <a:latin typeface="Times New Roman" pitchFamily="18" charset="0"/>
                <a:ea typeface="+mn-ea"/>
                <a:cs typeface="+mn-cs"/>
              </a:rPr>
              <a:t>    Why </a:t>
            </a:r>
            <a:r>
              <a:rPr lang="en-US" altLang="zh-CN" sz="1200" b="1" i="0" u="none" strike="noStrike" kern="1200" baseline="0" dirty="0">
                <a:solidFill>
                  <a:schemeClr val="tx1"/>
                </a:solidFill>
                <a:latin typeface="Times New Roman" pitchFamily="18" charset="0"/>
                <a:ea typeface="+mn-ea"/>
                <a:cs typeface="+mn-cs"/>
              </a:rPr>
              <a:t>should</a:t>
            </a:r>
            <a:r>
              <a:rPr lang="en-US" altLang="zh-CN" sz="1200" b="0" i="0" u="none" strike="noStrike" kern="1200" baseline="0" dirty="0">
                <a:solidFill>
                  <a:schemeClr val="tx1"/>
                </a:solidFill>
                <a:latin typeface="Times New Roman" pitchFamily="18" charset="0"/>
                <a:ea typeface="+mn-ea"/>
                <a:cs typeface="+mn-cs"/>
              </a:rPr>
              <a:t> the clocks be out of synchronization? </a:t>
            </a:r>
          </a:p>
          <a:p>
            <a:r>
              <a:rPr lang="en-US" altLang="zh-CN" sz="1200" b="0" i="0" u="none" strike="noStrike" kern="1200" baseline="0" dirty="0">
                <a:solidFill>
                  <a:schemeClr val="tx1"/>
                </a:solidFill>
                <a:latin typeface="Times New Roman" pitchFamily="18" charset="0"/>
                <a:ea typeface="+mn-ea"/>
                <a:cs typeface="+mn-cs"/>
              </a:rPr>
              <a:t>    Keep in mind that adapter A aims to transmit the frame at 10 Mbps, 100 Mbps, or 1 Gbps, depending on the type of Ethernet LAN.</a:t>
            </a:r>
          </a:p>
          <a:p>
            <a:r>
              <a:rPr lang="en-US" altLang="zh-CN" sz="1200" b="0" i="0" u="none" strike="noStrike" kern="1200" baseline="0" dirty="0">
                <a:solidFill>
                  <a:schemeClr val="tx1"/>
                </a:solidFill>
                <a:latin typeface="Times New Roman" pitchFamily="18" charset="0"/>
                <a:ea typeface="+mn-ea"/>
                <a:cs typeface="+mn-cs"/>
              </a:rPr>
              <a:t>    However, because nothing is </a:t>
            </a:r>
            <a:r>
              <a:rPr lang="en-US" altLang="zh-CN" sz="1200" b="1" i="0" u="none" strike="noStrike" kern="1200" baseline="0" dirty="0">
                <a:solidFill>
                  <a:schemeClr val="tx1"/>
                </a:solidFill>
                <a:latin typeface="Times New Roman" pitchFamily="18" charset="0"/>
                <a:ea typeface="+mn-ea"/>
                <a:cs typeface="+mn-cs"/>
              </a:rPr>
              <a:t>absolutely</a:t>
            </a:r>
            <a:r>
              <a:rPr lang="en-US" altLang="zh-CN" sz="1200" b="0" i="0" u="none" strike="noStrike" kern="1200" baseline="0" dirty="0">
                <a:solidFill>
                  <a:schemeClr val="tx1"/>
                </a:solidFill>
                <a:latin typeface="Times New Roman" pitchFamily="18" charset="0"/>
                <a:ea typeface="+mn-ea"/>
                <a:cs typeface="+mn-cs"/>
              </a:rPr>
              <a:t> perfect, adapter A will not transmit the frame </a:t>
            </a:r>
            <a:r>
              <a:rPr lang="en-US" altLang="zh-CN" sz="1200" b="1" i="0" u="none" strike="noStrike" kern="1200" baseline="0" dirty="0">
                <a:solidFill>
                  <a:schemeClr val="tx1"/>
                </a:solidFill>
                <a:latin typeface="Times New Roman" pitchFamily="18" charset="0"/>
                <a:ea typeface="+mn-ea"/>
                <a:cs typeface="+mn-cs"/>
              </a:rPr>
              <a:t>at exactly the target rate</a:t>
            </a:r>
            <a:r>
              <a:rPr lang="en-US" altLang="zh-CN" sz="1200" b="0" i="0" u="none" strike="noStrike" kern="1200" baseline="0" dirty="0">
                <a:solidFill>
                  <a:schemeClr val="tx1"/>
                </a:solidFill>
                <a:latin typeface="Times New Roman" pitchFamily="18" charset="0"/>
                <a:ea typeface="+mn-ea"/>
                <a:cs typeface="+mn-cs"/>
              </a:rPr>
              <a:t>; there will always be some drift </a:t>
            </a:r>
            <a:r>
              <a:rPr lang="en-US" altLang="zh-CN" sz="1200" b="1" i="0" u="none" strike="noStrike" kern="1200" baseline="0" dirty="0">
                <a:solidFill>
                  <a:schemeClr val="tx1"/>
                </a:solidFill>
                <a:latin typeface="Times New Roman" pitchFamily="18" charset="0"/>
                <a:ea typeface="+mn-ea"/>
                <a:cs typeface="+mn-cs"/>
              </a:rPr>
              <a:t>from</a:t>
            </a:r>
            <a:r>
              <a:rPr lang="en-US" altLang="zh-CN" sz="1200" b="0" i="0" u="none" strike="noStrike" kern="1200" baseline="0" dirty="0">
                <a:solidFill>
                  <a:schemeClr val="tx1"/>
                </a:solidFill>
                <a:latin typeface="Times New Roman" pitchFamily="18" charset="0"/>
                <a:ea typeface="+mn-ea"/>
                <a:cs typeface="+mn-cs"/>
              </a:rPr>
              <a:t> the target rate, </a:t>
            </a:r>
            <a:r>
              <a:rPr lang="en-US" altLang="zh-CN" sz="1200" b="1" i="0" u="none" strike="noStrike" kern="1200" baseline="0" dirty="0">
                <a:solidFill>
                  <a:schemeClr val="tx1"/>
                </a:solidFill>
                <a:latin typeface="Times New Roman" pitchFamily="18" charset="0"/>
                <a:ea typeface="+mn-ea"/>
                <a:cs typeface="+mn-cs"/>
              </a:rPr>
              <a:t>a drift </a:t>
            </a:r>
            <a:r>
              <a:rPr lang="en-US" altLang="zh-CN" sz="1200" b="0" i="0" u="none" strike="noStrike" kern="1200" baseline="0" dirty="0">
                <a:solidFill>
                  <a:schemeClr val="tx1"/>
                </a:solidFill>
                <a:latin typeface="Times New Roman" pitchFamily="18" charset="0"/>
                <a:ea typeface="+mn-ea"/>
                <a:cs typeface="+mn-cs"/>
              </a:rPr>
              <a:t>which is not known </a:t>
            </a:r>
            <a:r>
              <a:rPr lang="en-US" altLang="zh-CN" sz="1200" b="1" i="0" u="none" strike="noStrike" kern="1200" baseline="0" dirty="0">
                <a:solidFill>
                  <a:schemeClr val="tx1"/>
                </a:solidFill>
                <a:latin typeface="Times New Roman" pitchFamily="18" charset="0"/>
                <a:ea typeface="+mn-ea"/>
                <a:cs typeface="+mn-cs"/>
              </a:rPr>
              <a:t>a priori </a:t>
            </a:r>
            <a:r>
              <a:rPr lang="en-US" altLang="zh-CN" sz="1200" b="0" i="0" u="none" strike="noStrike" kern="1200" baseline="0" dirty="0">
                <a:solidFill>
                  <a:schemeClr val="tx1"/>
                </a:solidFill>
                <a:latin typeface="Times New Roman" pitchFamily="18" charset="0"/>
                <a:ea typeface="+mn-ea"/>
                <a:cs typeface="+mn-cs"/>
              </a:rPr>
              <a:t>by the other adapters on the LAN. </a:t>
            </a:r>
          </a:p>
          <a:p>
            <a:r>
              <a:rPr lang="en-US" altLang="zh-CN" sz="1200" b="0" i="0" u="none" strike="noStrike" kern="1200" baseline="0" dirty="0">
                <a:solidFill>
                  <a:schemeClr val="tx1"/>
                </a:solidFill>
                <a:latin typeface="Times New Roman" pitchFamily="18" charset="0"/>
                <a:ea typeface="+mn-ea"/>
                <a:cs typeface="+mn-cs"/>
              </a:rPr>
              <a:t>    A receiving adapter can </a:t>
            </a:r>
            <a:r>
              <a:rPr lang="en-US" altLang="zh-CN" sz="1200" b="1" i="0" u="none" strike="noStrike" kern="1200" baseline="0" dirty="0">
                <a:solidFill>
                  <a:schemeClr val="tx1"/>
                </a:solidFill>
                <a:latin typeface="Times New Roman" pitchFamily="18" charset="0"/>
                <a:ea typeface="+mn-ea"/>
                <a:cs typeface="+mn-cs"/>
              </a:rPr>
              <a:t>lock onto </a:t>
            </a:r>
            <a:r>
              <a:rPr lang="en-US" altLang="zh-CN" sz="1200" b="0" i="0" u="none" strike="noStrike" kern="1200" baseline="0" dirty="0">
                <a:solidFill>
                  <a:schemeClr val="tx1"/>
                </a:solidFill>
                <a:latin typeface="Times New Roman" pitchFamily="18" charset="0"/>
                <a:ea typeface="+mn-ea"/>
                <a:cs typeface="+mn-cs"/>
              </a:rPr>
              <a:t>adapter A’s clock simply </a:t>
            </a:r>
            <a:r>
              <a:rPr lang="en-US" altLang="zh-CN" sz="1200" b="1" i="0" u="none" strike="noStrike" kern="1200" baseline="0" dirty="0">
                <a:solidFill>
                  <a:schemeClr val="tx1"/>
                </a:solidFill>
                <a:latin typeface="Times New Roman" pitchFamily="18" charset="0"/>
                <a:ea typeface="+mn-ea"/>
                <a:cs typeface="+mn-cs"/>
              </a:rPr>
              <a:t>by</a:t>
            </a:r>
            <a:r>
              <a:rPr lang="en-US" altLang="zh-CN" sz="1200" b="0" i="0" u="none" strike="noStrike" kern="1200" baseline="0" dirty="0">
                <a:solidFill>
                  <a:schemeClr val="tx1"/>
                </a:solidFill>
                <a:latin typeface="Times New Roman" pitchFamily="18" charset="0"/>
                <a:ea typeface="+mn-ea"/>
                <a:cs typeface="+mn-cs"/>
              </a:rPr>
              <a:t> locking onto the bits in the first 7 bytes of the preamble. </a:t>
            </a:r>
          </a:p>
          <a:p>
            <a:r>
              <a:rPr lang="en-US" altLang="zh-CN" sz="1200" b="0" i="0" u="none" strike="noStrike" kern="1200" baseline="0" dirty="0">
                <a:solidFill>
                  <a:schemeClr val="tx1"/>
                </a:solidFill>
                <a:latin typeface="Times New Roman" pitchFamily="18" charset="0"/>
                <a:ea typeface="+mn-ea"/>
                <a:cs typeface="+mn-cs"/>
              </a:rPr>
              <a:t>    The last 2 bits of the eighth byte of the preamble (the first two consecutive 1s) </a:t>
            </a:r>
            <a:r>
              <a:rPr lang="en-US" altLang="zh-CN" sz="1200" b="1" i="0" u="none" strike="noStrike" kern="1200" baseline="0" dirty="0">
                <a:solidFill>
                  <a:schemeClr val="tx1"/>
                </a:solidFill>
                <a:latin typeface="Times New Roman" pitchFamily="18" charset="0"/>
                <a:ea typeface="+mn-ea"/>
                <a:cs typeface="+mn-cs"/>
              </a:rPr>
              <a:t>alert</a:t>
            </a:r>
            <a:r>
              <a:rPr lang="en-US" altLang="zh-CN" sz="1200" b="0" i="0" u="none" strike="noStrike" kern="1200" baseline="0" dirty="0">
                <a:solidFill>
                  <a:schemeClr val="tx1"/>
                </a:solidFill>
                <a:latin typeface="Times New Roman" pitchFamily="18" charset="0"/>
                <a:ea typeface="+mn-ea"/>
                <a:cs typeface="+mn-cs"/>
              </a:rPr>
              <a:t> adapter B that the “important stuff” </a:t>
            </a:r>
            <a:r>
              <a:rPr lang="en-US" altLang="zh-CN" sz="1200" b="1" i="0" u="none" strike="noStrike" kern="1200" baseline="0" dirty="0">
                <a:solidFill>
                  <a:schemeClr val="tx1"/>
                </a:solidFill>
                <a:latin typeface="Times New Roman" pitchFamily="18" charset="0"/>
                <a:ea typeface="+mn-ea"/>
                <a:cs typeface="+mn-cs"/>
              </a:rPr>
              <a:t>is about to </a:t>
            </a:r>
            <a:r>
              <a:rPr lang="en-US" altLang="zh-CN" sz="1200" b="0" i="0" u="none" strike="noStrike" kern="1200" baseline="0" dirty="0">
                <a:solidFill>
                  <a:schemeClr val="tx1"/>
                </a:solidFill>
                <a:latin typeface="Times New Roman" pitchFamily="18" charset="0"/>
                <a:ea typeface="+mn-ea"/>
                <a:cs typeface="+mn-cs"/>
              </a:rPr>
              <a:t>come.</a:t>
            </a:r>
          </a:p>
          <a:p>
            <a:endParaRPr lang="zh-CN" altLang="en-US" dirty="0"/>
          </a:p>
        </p:txBody>
      </p:sp>
    </p:spTree>
    <p:extLst>
      <p:ext uri="{BB962C8B-B14F-4D97-AF65-F5344CB8AC3E}">
        <p14:creationId xmlns:p14="http://schemas.microsoft.com/office/powerpoint/2010/main" val="275284998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7"/>
          <p:cNvSpPr>
            <a:spLocks noGrp="1" noChangeArrowheads="1"/>
          </p:cNvSpPr>
          <p:nvPr>
            <p:ph type="sldNum" sz="quarter" idx="5"/>
          </p:nvPr>
        </p:nvSpPr>
        <p:spPr>
          <a:noFill/>
        </p:spPr>
        <p:txBody>
          <a:bodyPr/>
          <a:lstStyle/>
          <a:p>
            <a:fld id="{A7518A40-75C2-4556-ABF5-8CB4CAAD6B8C}" type="slidenum">
              <a:rPr lang="zh-CN" altLang="en-US"/>
              <a:pPr/>
              <a:t>133</a:t>
            </a:fld>
            <a:endParaRPr lang="en-US" altLang="zh-CN"/>
          </a:p>
        </p:txBody>
      </p:sp>
      <p:sp>
        <p:nvSpPr>
          <p:cNvPr id="349187" name="Rectangle 2"/>
          <p:cNvSpPr>
            <a:spLocks noGrp="1" noRot="1" noChangeAspect="1" noChangeArrowheads="1" noTextEdit="1"/>
          </p:cNvSpPr>
          <p:nvPr>
            <p:ph type="sldImg"/>
          </p:nvPr>
        </p:nvSpPr>
        <p:spPr>
          <a:xfrm>
            <a:off x="1257300" y="720725"/>
            <a:ext cx="4800600" cy="3600450"/>
          </a:xfrm>
          <a:ln/>
        </p:spPr>
      </p:sp>
      <p:sp>
        <p:nvSpPr>
          <p:cNvPr id="349188" name="Rectangle 3"/>
          <p:cNvSpPr>
            <a:spLocks noGrp="1" noChangeArrowheads="1"/>
          </p:cNvSpPr>
          <p:nvPr>
            <p:ph type="body" idx="1"/>
          </p:nvPr>
        </p:nvSpPr>
        <p:spPr>
          <a:xfrm>
            <a:off x="731838" y="4560888"/>
            <a:ext cx="5851525" cy="4319587"/>
          </a:xfrm>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t>    Ethernet has imposed restrictions on both the minimum and maximum lengths of a frame, as shown in the following Figure.</a:t>
            </a:r>
          </a:p>
          <a:p>
            <a:endParaRPr lang="zh-CN" altLang="en-US" dirty="0"/>
          </a:p>
        </p:txBody>
      </p:sp>
    </p:spTree>
    <p:extLst>
      <p:ext uri="{BB962C8B-B14F-4D97-AF65-F5344CB8AC3E}">
        <p14:creationId xmlns:p14="http://schemas.microsoft.com/office/powerpoint/2010/main" val="368533265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134</a:t>
            </a:fld>
            <a:endParaRPr lang="en-US" altLang="zh-CN"/>
          </a:p>
        </p:txBody>
      </p:sp>
    </p:spTree>
    <p:extLst>
      <p:ext uri="{BB962C8B-B14F-4D97-AF65-F5344CB8AC3E}">
        <p14:creationId xmlns:p14="http://schemas.microsoft.com/office/powerpoint/2010/main" val="572477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D8AA7049-8658-2C4B-A161-18F367F0585E}" type="slidenum">
              <a:rPr lang="en-US" i="0" smtClean="0">
                <a:latin typeface="Times New Roman" charset="0"/>
              </a:rPr>
              <a:pPr>
                <a:defRPr/>
              </a:pPr>
              <a:t>14</a:t>
            </a:fld>
            <a:endParaRPr lang="en-US" i="0" dirty="0">
              <a:latin typeface="Times New Roman"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r>
              <a:rPr lang="zh-CN" altLang="en-US" sz="1200" b="0"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Although the basic service of any link layer is to move a datagram from one node to an adjacent node over a single communication link, the details of </a:t>
            </a:r>
            <a:r>
              <a:rPr lang="en-US" altLang="zh-CN" sz="1200" b="0" i="0" u="none" strike="noStrike" kern="1200" baseline="0">
                <a:solidFill>
                  <a:schemeClr val="tx1"/>
                </a:solidFill>
                <a:latin typeface="Times New Roman" pitchFamily="18" charset="0"/>
                <a:ea typeface="+mn-ea"/>
                <a:cs typeface="+mn-cs"/>
              </a:rPr>
              <a:t>the provided </a:t>
            </a:r>
            <a:r>
              <a:rPr lang="en-US" altLang="zh-CN" sz="1200" b="0" i="0" u="none" strike="noStrike" kern="1200" baseline="0" dirty="0">
                <a:solidFill>
                  <a:schemeClr val="tx1"/>
                </a:solidFill>
                <a:latin typeface="Times New Roman" pitchFamily="18" charset="0"/>
                <a:ea typeface="+mn-ea"/>
                <a:cs typeface="+mn-cs"/>
              </a:rPr>
              <a:t>service can vary from one link-layer protocol to the next.    </a:t>
            </a:r>
          </a:p>
          <a:p>
            <a:r>
              <a:rPr lang="en-US" altLang="zh-CN" sz="1200" b="0" i="0" u="none" strike="noStrike" kern="1200" baseline="0" dirty="0">
                <a:solidFill>
                  <a:schemeClr val="tx1"/>
                </a:solidFill>
                <a:latin typeface="Times New Roman" pitchFamily="18" charset="0"/>
                <a:ea typeface="+mn-ea"/>
                <a:cs typeface="+mn-cs"/>
              </a:rPr>
              <a:t>    Possible services </a:t>
            </a:r>
            <a:r>
              <a:rPr lang="en-US" altLang="zh-CN" sz="1200" b="0" i="0" u="sng" strike="noStrike" kern="1200" baseline="0" dirty="0">
                <a:solidFill>
                  <a:schemeClr val="tx1"/>
                </a:solidFill>
                <a:latin typeface="Times New Roman" pitchFamily="18" charset="0"/>
                <a:ea typeface="+mn-ea"/>
                <a:cs typeface="+mn-cs"/>
              </a:rPr>
              <a:t>that can be offered by a link-layer protocol</a:t>
            </a:r>
            <a:r>
              <a:rPr lang="en-US" altLang="zh-CN" sz="1200" b="0" i="0" u="none" strike="noStrike" kern="1200" baseline="0" dirty="0">
                <a:solidFill>
                  <a:schemeClr val="tx1"/>
                </a:solidFill>
                <a:latin typeface="Times New Roman" pitchFamily="18" charset="0"/>
                <a:ea typeface="+mn-ea"/>
                <a:cs typeface="+mn-cs"/>
              </a:rPr>
              <a:t> include:</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 </a:t>
            </a:r>
            <a:r>
              <a:rPr lang="en-US" altLang="zh-CN" sz="1200" b="1" i="0" u="none" strike="noStrike" kern="1200" baseline="0" dirty="0">
                <a:solidFill>
                  <a:schemeClr val="tx1"/>
                </a:solidFill>
                <a:latin typeface="Times New Roman" pitchFamily="18" charset="0"/>
                <a:ea typeface="+mn-ea"/>
                <a:cs typeface="+mn-cs"/>
              </a:rPr>
              <a:t>Framing</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Almost all link-layer protocols encapsulate each network-layer datagram within a link-layer frame before transmission over the link. </a:t>
            </a:r>
          </a:p>
          <a:p>
            <a:r>
              <a:rPr lang="en-US" altLang="zh-CN" sz="1200" b="0" i="0" u="none" strike="noStrike" kern="1200" baseline="0" dirty="0">
                <a:solidFill>
                  <a:schemeClr val="tx1"/>
                </a:solidFill>
                <a:latin typeface="Times New Roman" pitchFamily="18" charset="0"/>
                <a:ea typeface="+mn-ea"/>
                <a:cs typeface="+mn-cs"/>
              </a:rPr>
              <a:t>    A frame consists of a data field, in which the network-layer datagram is inserted, and a number of header fields. </a:t>
            </a:r>
          </a:p>
          <a:p>
            <a:r>
              <a:rPr lang="en-US" altLang="zh-CN" sz="1200" b="0" i="0" u="none" strike="noStrike" kern="1200" baseline="0" dirty="0">
                <a:solidFill>
                  <a:schemeClr val="tx1"/>
                </a:solidFill>
                <a:latin typeface="Times New Roman" pitchFamily="18" charset="0"/>
                <a:ea typeface="+mn-ea"/>
                <a:cs typeface="+mn-cs"/>
              </a:rPr>
              <a:t>    The structure of the frame is specified by the link-layer protocol. </a:t>
            </a:r>
          </a:p>
          <a:p>
            <a:r>
              <a:rPr lang="en-US" altLang="zh-CN" sz="1200" b="0" i="0" u="none" strike="noStrike" kern="1200" baseline="0" dirty="0">
                <a:solidFill>
                  <a:schemeClr val="tx1"/>
                </a:solidFill>
                <a:latin typeface="Times New Roman" pitchFamily="18" charset="0"/>
                <a:ea typeface="+mn-ea"/>
                <a:cs typeface="+mn-cs"/>
              </a:rPr>
              <a:t>    We’ll see several different frame formats when we examine specific link-layer protocols in the second half of this chapter.</a:t>
            </a:r>
          </a:p>
          <a:p>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 </a:t>
            </a:r>
            <a:r>
              <a:rPr lang="en-US" altLang="zh-CN" sz="1200" b="1" i="0" u="none" strike="noStrike" kern="1200" baseline="0" dirty="0">
                <a:solidFill>
                  <a:schemeClr val="tx1"/>
                </a:solidFill>
                <a:latin typeface="Times New Roman" pitchFamily="18" charset="0"/>
                <a:ea typeface="+mn-ea"/>
                <a:cs typeface="+mn-cs"/>
              </a:rPr>
              <a:t>Link access</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A medium access control (MAC) protocol specifies the rules by which a frame is transmitted onto the link. </a:t>
            </a:r>
          </a:p>
          <a:p>
            <a:r>
              <a:rPr lang="en-US" altLang="zh-CN" sz="1200" b="0" i="0" u="none" strike="noStrike" kern="1200" baseline="0" dirty="0">
                <a:solidFill>
                  <a:schemeClr val="tx1"/>
                </a:solidFill>
                <a:latin typeface="Times New Roman" pitchFamily="18" charset="0"/>
                <a:ea typeface="+mn-ea"/>
                <a:cs typeface="+mn-cs"/>
              </a:rPr>
              <a:t>    For point-to-point links that have a single sender at one end of the link and a single receiver at the other end of the link, the MAC protocol is simple (or nonexistent) — the sender can send a frame whenever the link is idle. </a:t>
            </a:r>
          </a:p>
          <a:p>
            <a:r>
              <a:rPr lang="en-US" altLang="zh-CN" sz="1200" b="0" i="0" u="none" strike="noStrike" kern="1200" baseline="0" dirty="0">
                <a:solidFill>
                  <a:schemeClr val="tx1"/>
                </a:solidFill>
                <a:latin typeface="Times New Roman" pitchFamily="18" charset="0"/>
                <a:ea typeface="+mn-ea"/>
                <a:cs typeface="+mn-cs"/>
              </a:rPr>
              <a:t>    The more interesting case is when multiple nodes share a single broadcast link — the so-called multiple access problem. </a:t>
            </a:r>
          </a:p>
          <a:p>
            <a:r>
              <a:rPr lang="en-US" altLang="zh-CN" sz="1200" b="0" i="0" u="none" strike="noStrike" kern="1200" baseline="0" dirty="0">
                <a:solidFill>
                  <a:schemeClr val="tx1"/>
                </a:solidFill>
                <a:latin typeface="Times New Roman" pitchFamily="18" charset="0"/>
                <a:ea typeface="+mn-ea"/>
                <a:cs typeface="+mn-cs"/>
              </a:rPr>
              <a:t>    Here, the MAC protocol serves to coordinate the frame transmissions of the many nodes.</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 </a:t>
            </a:r>
            <a:r>
              <a:rPr lang="en-US" altLang="zh-CN" sz="1200" b="1" i="0" u="none" strike="noStrike" kern="1200" baseline="0" dirty="0">
                <a:solidFill>
                  <a:schemeClr val="tx1"/>
                </a:solidFill>
                <a:latin typeface="Times New Roman" pitchFamily="18" charset="0"/>
                <a:ea typeface="+mn-ea"/>
                <a:cs typeface="+mn-cs"/>
              </a:rPr>
              <a:t>Reliable delivery</a:t>
            </a:r>
            <a:r>
              <a:rPr lang="en-US" altLang="zh-CN" sz="1200" b="0" i="0" u="none" strike="noStrike" kern="1200" baseline="0" dirty="0">
                <a:solidFill>
                  <a:schemeClr val="tx1"/>
                </a:solidFill>
                <a:latin typeface="Times New Roman" pitchFamily="18" charset="0"/>
                <a:ea typeface="+mn-ea"/>
                <a:cs typeface="+mn-cs"/>
              </a:rPr>
              <a:t>.</a:t>
            </a:r>
          </a:p>
          <a:p>
            <a:r>
              <a:rPr lang="en-US" altLang="zh-CN" sz="1200" b="0" i="0" u="none" strike="noStrike" kern="1200" baseline="0" dirty="0">
                <a:solidFill>
                  <a:schemeClr val="tx1"/>
                </a:solidFill>
                <a:latin typeface="Times New Roman" pitchFamily="18" charset="0"/>
                <a:ea typeface="+mn-ea"/>
                <a:cs typeface="+mn-cs"/>
              </a:rPr>
              <a:t>    When a link-layer </a:t>
            </a:r>
            <a:r>
              <a:rPr lang="en-US" altLang="zh-CN" sz="1200" b="0" i="0" u="none" strike="noStrike" kern="1200" baseline="0">
                <a:solidFill>
                  <a:schemeClr val="tx1"/>
                </a:solidFill>
                <a:latin typeface="Times New Roman" pitchFamily="18" charset="0"/>
                <a:ea typeface="+mn-ea"/>
                <a:cs typeface="+mn-cs"/>
              </a:rPr>
              <a:t>protocol provides </a:t>
            </a:r>
            <a:r>
              <a:rPr lang="en-US" altLang="zh-CN" sz="1200" b="0" i="0" u="none" strike="noStrike" kern="1200" baseline="0" dirty="0">
                <a:solidFill>
                  <a:schemeClr val="tx1"/>
                </a:solidFill>
                <a:latin typeface="Times New Roman" pitchFamily="18" charset="0"/>
                <a:ea typeface="+mn-ea"/>
                <a:cs typeface="+mn-cs"/>
              </a:rPr>
              <a:t>reliable delivery service, it guarantees to move each network-layer datagram </a:t>
            </a:r>
            <a:r>
              <a:rPr lang="en-US" altLang="zh-CN" sz="1200" b="0" i="0" u="sng" strike="noStrike" kern="1200" baseline="0" dirty="0">
                <a:solidFill>
                  <a:schemeClr val="tx1"/>
                </a:solidFill>
                <a:latin typeface="Times New Roman" pitchFamily="18" charset="0"/>
                <a:ea typeface="+mn-ea"/>
                <a:cs typeface="+mn-cs"/>
              </a:rPr>
              <a:t>across</a:t>
            </a:r>
            <a:r>
              <a:rPr lang="en-US" altLang="zh-CN" sz="1200" b="0" i="0" u="none" strike="noStrike" kern="1200" baseline="0" dirty="0">
                <a:solidFill>
                  <a:schemeClr val="tx1"/>
                </a:solidFill>
                <a:latin typeface="Times New Roman" pitchFamily="18" charset="0"/>
                <a:ea typeface="+mn-ea"/>
                <a:cs typeface="+mn-cs"/>
              </a:rPr>
              <a:t> the link </a:t>
            </a:r>
            <a:r>
              <a:rPr lang="en-US" altLang="zh-CN" sz="1200" b="0" i="0" u="sng" strike="noStrike" kern="1200" baseline="0" dirty="0">
                <a:solidFill>
                  <a:schemeClr val="tx1"/>
                </a:solidFill>
                <a:latin typeface="Times New Roman" pitchFamily="18" charset="0"/>
                <a:ea typeface="+mn-ea"/>
                <a:cs typeface="+mn-cs"/>
              </a:rPr>
              <a:t>without</a:t>
            </a:r>
            <a:r>
              <a:rPr lang="en-US" altLang="zh-CN" sz="1200" b="0" i="0" u="none" strike="noStrike" kern="1200" baseline="0" dirty="0">
                <a:solidFill>
                  <a:schemeClr val="tx1"/>
                </a:solidFill>
                <a:latin typeface="Times New Roman" pitchFamily="18" charset="0"/>
                <a:ea typeface="+mn-ea"/>
                <a:cs typeface="+mn-cs"/>
              </a:rPr>
              <a:t> error.</a:t>
            </a:r>
          </a:p>
          <a:p>
            <a:r>
              <a:rPr lang="en-US" altLang="zh-CN" sz="1200" b="0" i="0" u="none" strike="noStrike" kern="1200" baseline="0" dirty="0">
                <a:solidFill>
                  <a:schemeClr val="tx1"/>
                </a:solidFill>
                <a:latin typeface="Times New Roman" pitchFamily="18" charset="0"/>
                <a:ea typeface="+mn-ea"/>
                <a:cs typeface="+mn-cs"/>
              </a:rPr>
              <a:t>    Recall that certain transport-layer protocols (such as TCP) </a:t>
            </a:r>
            <a:r>
              <a:rPr lang="en-US" altLang="zh-CN" sz="1200" b="0" i="0" u="none" strike="noStrike" kern="1200" baseline="0">
                <a:solidFill>
                  <a:schemeClr val="tx1"/>
                </a:solidFill>
                <a:latin typeface="Times New Roman" pitchFamily="18" charset="0"/>
                <a:ea typeface="+mn-ea"/>
                <a:cs typeface="+mn-cs"/>
              </a:rPr>
              <a:t>also provide </a:t>
            </a:r>
            <a:r>
              <a:rPr lang="en-US" altLang="zh-CN" sz="1200" b="0" i="0" u="none" strike="noStrike" kern="1200" baseline="0" dirty="0">
                <a:solidFill>
                  <a:schemeClr val="tx1"/>
                </a:solidFill>
                <a:latin typeface="Times New Roman" pitchFamily="18" charset="0"/>
                <a:ea typeface="+mn-ea"/>
                <a:cs typeface="+mn-cs"/>
              </a:rPr>
              <a:t>a reliable delivery service. </a:t>
            </a:r>
          </a:p>
          <a:p>
            <a:r>
              <a:rPr lang="en-US" altLang="zh-CN" sz="1200" b="0" i="0" u="none" strike="noStrike" kern="1200" baseline="0" dirty="0">
                <a:solidFill>
                  <a:schemeClr val="tx1"/>
                </a:solidFill>
                <a:latin typeface="Times New Roman" pitchFamily="18" charset="0"/>
                <a:ea typeface="+mn-ea"/>
                <a:cs typeface="+mn-cs"/>
              </a:rPr>
              <a:t>    Similar to a transport-layer reliable delivery service, a link-layer reliable delivery service can be achieved with acknowledgments and retransmissions (see Section 3.4). </a:t>
            </a:r>
          </a:p>
          <a:p>
            <a:r>
              <a:rPr lang="en-US" altLang="zh-CN" sz="1200" b="0" i="0" u="none" strike="noStrike" kern="1200" baseline="0" dirty="0">
                <a:solidFill>
                  <a:schemeClr val="tx1"/>
                </a:solidFill>
                <a:latin typeface="Times New Roman" pitchFamily="18" charset="0"/>
                <a:ea typeface="+mn-ea"/>
                <a:cs typeface="+mn-cs"/>
              </a:rPr>
              <a:t>    A link-layer reliable delivery service is often used for links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a:t>
            </a:r>
            <a:r>
              <a:rPr lang="en-US" altLang="zh-CN" sz="1200" b="0" i="0" u="sng" strike="noStrike" kern="1200" baseline="0" dirty="0">
                <a:solidFill>
                  <a:schemeClr val="tx1"/>
                </a:solidFill>
                <a:latin typeface="Times New Roman" pitchFamily="18" charset="0"/>
                <a:ea typeface="+mn-ea"/>
                <a:cs typeface="+mn-cs"/>
              </a:rPr>
              <a:t>are prone to</a:t>
            </a:r>
            <a:r>
              <a:rPr lang="en-US" altLang="zh-CN" sz="1200" b="0" i="0" u="none" strike="noStrike" kern="1200" baseline="0" dirty="0">
                <a:solidFill>
                  <a:schemeClr val="tx1"/>
                </a:solidFill>
                <a:latin typeface="Times New Roman" pitchFamily="18" charset="0"/>
                <a:ea typeface="+mn-ea"/>
                <a:cs typeface="+mn-cs"/>
              </a:rPr>
              <a:t> high error rates, such as a wireless link, with the goal of correcting an error </a:t>
            </a:r>
            <a:r>
              <a:rPr lang="en-US" altLang="zh-CN" sz="1200" b="1" i="0" u="none" strike="noStrike" kern="1200" baseline="0" dirty="0">
                <a:solidFill>
                  <a:schemeClr val="tx1"/>
                </a:solidFill>
                <a:latin typeface="Times New Roman" pitchFamily="18" charset="0"/>
                <a:ea typeface="+mn-ea"/>
                <a:cs typeface="+mn-cs"/>
              </a:rPr>
              <a:t>locally</a:t>
            </a:r>
            <a:r>
              <a:rPr lang="en-US" altLang="zh-CN" sz="1200" b="0" i="0" u="none" strike="noStrike" kern="1200" baseline="0" dirty="0">
                <a:solidFill>
                  <a:schemeClr val="tx1"/>
                </a:solidFill>
                <a:latin typeface="Times New Roman" pitchFamily="18" charset="0"/>
                <a:ea typeface="+mn-ea"/>
                <a:cs typeface="+mn-cs"/>
              </a:rPr>
              <a:t> — </a:t>
            </a:r>
            <a:r>
              <a:rPr lang="en-US" altLang="zh-CN" sz="1200" b="1" i="0" u="none" strike="noStrike" kern="1200" baseline="0" dirty="0">
                <a:solidFill>
                  <a:schemeClr val="tx1"/>
                </a:solidFill>
                <a:latin typeface="Times New Roman" pitchFamily="18" charset="0"/>
                <a:ea typeface="+mn-ea"/>
                <a:cs typeface="+mn-cs"/>
              </a:rPr>
              <a:t>on</a:t>
            </a:r>
            <a:r>
              <a:rPr lang="en-US" altLang="zh-CN" sz="1200" b="0" i="0" u="none" strike="noStrike" kern="1200" baseline="0" dirty="0">
                <a:solidFill>
                  <a:schemeClr val="tx1"/>
                </a:solidFill>
                <a:latin typeface="Times New Roman" pitchFamily="18" charset="0"/>
                <a:ea typeface="+mn-ea"/>
                <a:cs typeface="+mn-cs"/>
              </a:rPr>
              <a:t> the link </a:t>
            </a:r>
            <a:r>
              <a:rPr lang="en-US" altLang="zh-CN" sz="1200" b="1" i="0" u="none" strike="noStrike" kern="1200" baseline="0" dirty="0">
                <a:solidFill>
                  <a:schemeClr val="tx1"/>
                </a:solidFill>
                <a:latin typeface="Times New Roman" pitchFamily="18" charset="0"/>
                <a:ea typeface="+mn-ea"/>
                <a:cs typeface="+mn-cs"/>
              </a:rPr>
              <a:t>where</a:t>
            </a:r>
            <a:r>
              <a:rPr lang="en-US" altLang="zh-CN" sz="1200" b="0" i="0" u="none" strike="noStrike" kern="1200" baseline="0" dirty="0">
                <a:solidFill>
                  <a:schemeClr val="tx1"/>
                </a:solidFill>
                <a:latin typeface="Times New Roman" pitchFamily="18" charset="0"/>
                <a:ea typeface="+mn-ea"/>
                <a:cs typeface="+mn-cs"/>
              </a:rPr>
              <a:t> the error occurs — rather than forcing an end-to-end retransmission of the data by a transport- or application-layer protocol. </a:t>
            </a:r>
          </a:p>
          <a:p>
            <a:r>
              <a:rPr lang="en-US" altLang="zh-CN" sz="1200" b="0" i="0" u="none" strike="noStrike" kern="1200" baseline="0" dirty="0">
                <a:solidFill>
                  <a:schemeClr val="tx1"/>
                </a:solidFill>
                <a:latin typeface="Times New Roman" pitchFamily="18" charset="0"/>
                <a:ea typeface="+mn-ea"/>
                <a:cs typeface="+mn-cs"/>
              </a:rPr>
              <a:t>    However, link-layer reliable delivery can be considered an </a:t>
            </a:r>
            <a:r>
              <a:rPr lang="en-US" altLang="zh-CN" sz="1200" b="0" i="0" u="sng" strike="noStrike" kern="1200" baseline="0" dirty="0">
                <a:solidFill>
                  <a:schemeClr val="tx1"/>
                </a:solidFill>
                <a:latin typeface="Times New Roman" pitchFamily="18" charset="0"/>
                <a:ea typeface="+mn-ea"/>
                <a:cs typeface="+mn-cs"/>
              </a:rPr>
              <a:t>unnecessary</a:t>
            </a:r>
            <a:r>
              <a:rPr lang="en-US" altLang="zh-CN" sz="1200" b="0" i="0" u="none" strike="noStrike" kern="1200" baseline="0" dirty="0">
                <a:solidFill>
                  <a:schemeClr val="tx1"/>
                </a:solidFill>
                <a:latin typeface="Times New Roman" pitchFamily="18" charset="0"/>
                <a:ea typeface="+mn-ea"/>
                <a:cs typeface="+mn-cs"/>
              </a:rPr>
              <a:t> overhead for low bit-error links, including fiber, coax, and many twisted-pair copper links. </a:t>
            </a:r>
          </a:p>
          <a:p>
            <a:r>
              <a:rPr lang="en-US" altLang="zh-CN" sz="1200" b="0" i="0" u="none" strike="noStrike" kern="1200" baseline="0" dirty="0">
                <a:solidFill>
                  <a:schemeClr val="tx1"/>
                </a:solidFill>
                <a:latin typeface="Times New Roman" pitchFamily="18" charset="0"/>
                <a:ea typeface="+mn-ea"/>
                <a:cs typeface="+mn-cs"/>
              </a:rPr>
              <a:t>    For this reason, many wired link-layer protocols do </a:t>
            </a:r>
            <a:r>
              <a:rPr lang="en-US" altLang="zh-CN" sz="1200" b="0" i="0" u="none" strike="noStrike" kern="1200" baseline="0">
                <a:solidFill>
                  <a:schemeClr val="tx1"/>
                </a:solidFill>
                <a:latin typeface="Times New Roman" pitchFamily="18" charset="0"/>
                <a:ea typeface="+mn-ea"/>
                <a:cs typeface="+mn-cs"/>
              </a:rPr>
              <a:t>not provide </a:t>
            </a:r>
            <a:r>
              <a:rPr lang="en-US" altLang="zh-CN" sz="1200" b="0" i="0" u="none" strike="noStrike" kern="1200" baseline="0" dirty="0">
                <a:solidFill>
                  <a:schemeClr val="tx1"/>
                </a:solidFill>
                <a:latin typeface="Times New Roman" pitchFamily="18" charset="0"/>
                <a:ea typeface="+mn-ea"/>
                <a:cs typeface="+mn-cs"/>
              </a:rPr>
              <a:t>a reliable delivery service.</a:t>
            </a:r>
            <a:endParaRPr lang="en-US" dirty="0">
              <a:latin typeface="Times New Roman" charset="0"/>
              <a:cs typeface="+mn-cs"/>
            </a:endParaRPr>
          </a:p>
        </p:txBody>
      </p:sp>
    </p:spTree>
    <p:extLst>
      <p:ext uri="{BB962C8B-B14F-4D97-AF65-F5344CB8AC3E}">
        <p14:creationId xmlns:p14="http://schemas.microsoft.com/office/powerpoint/2010/main" val="248891580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137CEFC-D495-4D58-B5AB-591A842F5EAB}" type="slidenum">
              <a:rPr lang="en-US" altLang="zh-CN" smtClean="0"/>
              <a:pPr>
                <a:defRPr/>
              </a:pPr>
              <a:t>135</a:t>
            </a:fld>
            <a:endParaRPr lang="en-US" altLang="zh-CN"/>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786EC4-0E73-4672-BA16-D0F7A9F5FAC9}" type="slidenum">
              <a:rPr lang="zh-CN" altLang="en-US"/>
              <a:pPr/>
              <a:t>136</a:t>
            </a:fld>
            <a:endParaRPr lang="en-US" altLang="zh-CN"/>
          </a:p>
        </p:txBody>
      </p:sp>
      <p:sp>
        <p:nvSpPr>
          <p:cNvPr id="942082" name="Rectangle 2"/>
          <p:cNvSpPr>
            <a:spLocks noGrp="1" noRot="1" noChangeAspect="1" noChangeArrowheads="1" noTextEdit="1"/>
          </p:cNvSpPr>
          <p:nvPr>
            <p:ph type="sldImg"/>
          </p:nvPr>
        </p:nvSpPr>
        <p:spPr>
          <a:ln/>
        </p:spPr>
      </p:sp>
      <p:sp>
        <p:nvSpPr>
          <p:cNvPr id="942083" name="Rectangle 3"/>
          <p:cNvSpPr>
            <a:spLocks noGrp="1" noChangeArrowheads="1"/>
          </p:cNvSpPr>
          <p:nvPr>
            <p:ph type="body" idx="1"/>
          </p:nvPr>
        </p:nvSpPr>
        <p:spPr/>
        <p:txBody>
          <a:bodyPr/>
          <a:lstStyle/>
          <a:p>
            <a:r>
              <a:rPr lang="en-US" altLang="zh-CN" dirty="0"/>
              <a:t>Bandwidth:</a:t>
            </a:r>
            <a:r>
              <a:rPr lang="en-US" altLang="zh-CN" baseline="0" dirty="0"/>
              <a:t> [0, 2*N]</a:t>
            </a:r>
            <a:endParaRPr lang="zh-CN" altLang="en-US" dirty="0"/>
          </a:p>
        </p:txBody>
      </p:sp>
    </p:spTree>
    <p:extLst>
      <p:ext uri="{BB962C8B-B14F-4D97-AF65-F5344CB8AC3E}">
        <p14:creationId xmlns:p14="http://schemas.microsoft.com/office/powerpoint/2010/main" val="150199559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7"/>
          <p:cNvSpPr>
            <a:spLocks noGrp="1" noChangeArrowheads="1"/>
          </p:cNvSpPr>
          <p:nvPr>
            <p:ph type="sldNum" sz="quarter" idx="5"/>
          </p:nvPr>
        </p:nvSpPr>
        <p:spPr>
          <a:noFill/>
        </p:spPr>
        <p:txBody>
          <a:bodyPr/>
          <a:lstStyle/>
          <a:p>
            <a:fld id="{0C0939BE-5B9F-4826-89E9-09615A4BA736}" type="slidenum">
              <a:rPr lang="zh-CN" altLang="en-US"/>
              <a:pPr/>
              <a:t>137</a:t>
            </a:fld>
            <a:endParaRPr lang="en-US" altLang="zh-CN"/>
          </a:p>
        </p:txBody>
      </p:sp>
      <p:sp>
        <p:nvSpPr>
          <p:cNvPr id="350211" name="Rectangle 2"/>
          <p:cNvSpPr>
            <a:spLocks noGrp="1" noRot="1" noChangeAspect="1" noChangeArrowheads="1" noTextEdit="1"/>
          </p:cNvSpPr>
          <p:nvPr>
            <p:ph type="sldImg"/>
          </p:nvPr>
        </p:nvSpPr>
        <p:spPr>
          <a:ln/>
        </p:spPr>
      </p:sp>
      <p:sp>
        <p:nvSpPr>
          <p:cNvPr id="350212" name="Rectangle 3"/>
          <p:cNvSpPr>
            <a:spLocks noGrp="1" noChangeArrowheads="1"/>
          </p:cNvSpPr>
          <p:nvPr>
            <p:ph type="body" idx="1"/>
          </p:nvPr>
        </p:nvSpPr>
        <p:spPr>
          <a:noFill/>
          <a:ln/>
        </p:spPr>
        <p:txBody>
          <a:bodyPr/>
          <a:lstStyle/>
          <a:p>
            <a:r>
              <a:rPr lang="en-US" altLang="zh-CN" sz="1200" b="0" i="0" u="none" strike="noStrike" kern="1200" baseline="0" dirty="0">
                <a:solidFill>
                  <a:schemeClr val="tx1"/>
                </a:solidFill>
                <a:latin typeface="Times New Roman" pitchFamily="18" charset="0"/>
                <a:ea typeface="+mn-ea"/>
                <a:cs typeface="+mn-cs"/>
              </a:rPr>
              <a:t>    All of the Ethernet </a:t>
            </a:r>
            <a:r>
              <a:rPr lang="en-US" altLang="zh-CN" sz="1200" b="0" i="0" u="none" strike="noStrike" kern="1200" baseline="0">
                <a:solidFill>
                  <a:schemeClr val="tx1"/>
                </a:solidFill>
                <a:latin typeface="Times New Roman" pitchFamily="18" charset="0"/>
                <a:ea typeface="+mn-ea"/>
                <a:cs typeface="+mn-cs"/>
              </a:rPr>
              <a:t>technologies provide </a:t>
            </a:r>
            <a:r>
              <a:rPr lang="en-US" altLang="zh-CN" sz="1200" b="0" i="0" u="none" strike="noStrike" kern="1200" baseline="0" dirty="0">
                <a:solidFill>
                  <a:schemeClr val="tx1"/>
                </a:solidFill>
                <a:latin typeface="Times New Roman" pitchFamily="18" charset="0"/>
                <a:ea typeface="+mn-ea"/>
                <a:cs typeface="+mn-cs"/>
              </a:rPr>
              <a:t>connectionless service to the network layer. </a:t>
            </a:r>
          </a:p>
          <a:p>
            <a:r>
              <a:rPr lang="en-US" altLang="zh-CN" sz="1200" b="0" i="0" u="none" strike="noStrike" kern="1200" baseline="0" dirty="0">
                <a:solidFill>
                  <a:schemeClr val="tx1"/>
                </a:solidFill>
                <a:latin typeface="Times New Roman" pitchFamily="18" charset="0"/>
                <a:ea typeface="+mn-ea"/>
                <a:cs typeface="+mn-cs"/>
              </a:rPr>
              <a:t>    That is, when adapter A wants to send a datagram to adapter B, adapter A </a:t>
            </a:r>
            <a:r>
              <a:rPr lang="en-US" altLang="zh-CN" sz="1200" b="1" i="0" u="none" strike="noStrike" kern="1200" baseline="0" dirty="0">
                <a:solidFill>
                  <a:schemeClr val="tx1"/>
                </a:solidFill>
                <a:latin typeface="Times New Roman" pitchFamily="18" charset="0"/>
                <a:ea typeface="+mn-ea"/>
                <a:cs typeface="+mn-cs"/>
              </a:rPr>
              <a:t>encapsulates</a:t>
            </a:r>
            <a:r>
              <a:rPr lang="en-US" altLang="zh-CN" sz="1200" b="0" i="0" u="none" strike="noStrike" kern="1200" baseline="0" dirty="0">
                <a:solidFill>
                  <a:schemeClr val="tx1"/>
                </a:solidFill>
                <a:latin typeface="Times New Roman" pitchFamily="18" charset="0"/>
                <a:ea typeface="+mn-ea"/>
                <a:cs typeface="+mn-cs"/>
              </a:rPr>
              <a:t> the datagram in an Ethernet frame and </a:t>
            </a:r>
            <a:r>
              <a:rPr lang="en-US" altLang="zh-CN" sz="1200" b="1" i="0" u="none" strike="noStrike" kern="1200" baseline="0" dirty="0">
                <a:solidFill>
                  <a:schemeClr val="tx1"/>
                </a:solidFill>
                <a:latin typeface="Times New Roman" pitchFamily="18" charset="0"/>
                <a:ea typeface="+mn-ea"/>
                <a:cs typeface="+mn-cs"/>
              </a:rPr>
              <a:t>sends</a:t>
            </a:r>
            <a:r>
              <a:rPr lang="en-US" altLang="zh-CN" sz="1200" b="0" i="0" u="none" strike="noStrike" kern="1200" baseline="0" dirty="0">
                <a:solidFill>
                  <a:schemeClr val="tx1"/>
                </a:solidFill>
                <a:latin typeface="Times New Roman" pitchFamily="18" charset="0"/>
                <a:ea typeface="+mn-ea"/>
                <a:cs typeface="+mn-cs"/>
              </a:rPr>
              <a:t> the frame into the LAN, without first handshaking with adapter B. </a:t>
            </a:r>
          </a:p>
          <a:p>
            <a:r>
              <a:rPr lang="en-US" altLang="zh-CN" sz="1200" b="0" i="0" u="none" strike="noStrike" kern="1200" baseline="0" dirty="0">
                <a:solidFill>
                  <a:schemeClr val="tx1"/>
                </a:solidFill>
                <a:latin typeface="Times New Roman" pitchFamily="18" charset="0"/>
                <a:ea typeface="+mn-ea"/>
                <a:cs typeface="+mn-cs"/>
              </a:rPr>
              <a:t>    This layer-2 connectionless service is analogous to IP’s layer-3 datagram service and UDP’s layer-4 connectionless service.</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Ethernet </a:t>
            </a:r>
            <a:r>
              <a:rPr lang="en-US" altLang="zh-CN" sz="1200" b="0" i="0" u="none" strike="noStrike" kern="1200" baseline="0">
                <a:solidFill>
                  <a:schemeClr val="tx1"/>
                </a:solidFill>
                <a:latin typeface="Times New Roman" pitchFamily="18" charset="0"/>
                <a:ea typeface="+mn-ea"/>
                <a:cs typeface="+mn-cs"/>
              </a:rPr>
              <a:t>technologies provide </a:t>
            </a:r>
            <a:r>
              <a:rPr lang="en-US" altLang="zh-CN" sz="1200" b="0" i="0" u="none" strike="noStrike" kern="1200" baseline="0" dirty="0">
                <a:solidFill>
                  <a:schemeClr val="tx1"/>
                </a:solidFill>
                <a:latin typeface="Times New Roman" pitchFamily="18" charset="0"/>
                <a:ea typeface="+mn-ea"/>
                <a:cs typeface="+mn-cs"/>
              </a:rPr>
              <a:t>an unreliable service to the network layer. </a:t>
            </a:r>
          </a:p>
          <a:p>
            <a:r>
              <a:rPr lang="en-US" altLang="zh-CN" sz="1200" b="0" i="0" u="none" strike="noStrike" kern="1200" baseline="0" dirty="0">
                <a:solidFill>
                  <a:schemeClr val="tx1"/>
                </a:solidFill>
                <a:latin typeface="Times New Roman" pitchFamily="18" charset="0"/>
                <a:ea typeface="+mn-ea"/>
                <a:cs typeface="+mn-cs"/>
              </a:rPr>
              <a:t>    Specifically, when adapter B receives a frame from adapter A, it runs the frame through a CRC check, but </a:t>
            </a:r>
            <a:r>
              <a:rPr lang="en-US" altLang="zh-CN" sz="1200" b="1" i="0" u="none" strike="noStrike" kern="1200" baseline="0" dirty="0">
                <a:solidFill>
                  <a:schemeClr val="tx1"/>
                </a:solidFill>
                <a:latin typeface="Times New Roman" pitchFamily="18" charset="0"/>
                <a:ea typeface="+mn-ea"/>
                <a:cs typeface="+mn-cs"/>
              </a:rPr>
              <a:t>neither</a:t>
            </a:r>
            <a:r>
              <a:rPr lang="en-US" altLang="zh-CN" sz="1200" b="0" i="0" u="none" strike="noStrike" kern="1200" baseline="0" dirty="0">
                <a:solidFill>
                  <a:schemeClr val="tx1"/>
                </a:solidFill>
                <a:latin typeface="Times New Roman" pitchFamily="18" charset="0"/>
                <a:ea typeface="+mn-ea"/>
                <a:cs typeface="+mn-cs"/>
              </a:rPr>
              <a:t> sends an acknowledgment when a frame </a:t>
            </a:r>
            <a:r>
              <a:rPr lang="en-US" altLang="zh-CN" sz="1200" b="1" i="0" u="none" strike="noStrike" kern="1200" baseline="0" dirty="0">
                <a:solidFill>
                  <a:schemeClr val="tx1"/>
                </a:solidFill>
                <a:latin typeface="Times New Roman" pitchFamily="18" charset="0"/>
                <a:ea typeface="+mn-ea"/>
                <a:cs typeface="+mn-cs"/>
              </a:rPr>
              <a:t>passes</a:t>
            </a:r>
            <a:r>
              <a:rPr lang="en-US" altLang="zh-CN" sz="1200" b="0" i="0" u="none" strike="noStrike" kern="1200" baseline="0" dirty="0">
                <a:solidFill>
                  <a:schemeClr val="tx1"/>
                </a:solidFill>
                <a:latin typeface="Times New Roman" pitchFamily="18" charset="0"/>
                <a:ea typeface="+mn-ea"/>
                <a:cs typeface="+mn-cs"/>
              </a:rPr>
              <a:t> the CRC check </a:t>
            </a:r>
            <a:r>
              <a:rPr lang="en-US" altLang="zh-CN" sz="1200" b="1" i="0" u="none" strike="noStrike" kern="1200" baseline="0" dirty="0">
                <a:solidFill>
                  <a:schemeClr val="tx1"/>
                </a:solidFill>
                <a:latin typeface="Times New Roman" pitchFamily="18" charset="0"/>
                <a:ea typeface="+mn-ea"/>
                <a:cs typeface="+mn-cs"/>
              </a:rPr>
              <a:t>nor</a:t>
            </a:r>
            <a:r>
              <a:rPr lang="en-US" altLang="zh-CN" sz="1200" b="0" i="0" u="none" strike="noStrike" kern="1200" baseline="0" dirty="0">
                <a:solidFill>
                  <a:schemeClr val="tx1"/>
                </a:solidFill>
                <a:latin typeface="Times New Roman" pitchFamily="18" charset="0"/>
                <a:ea typeface="+mn-ea"/>
                <a:cs typeface="+mn-cs"/>
              </a:rPr>
              <a:t> sends a negative acknowledgment when a frame </a:t>
            </a:r>
            <a:r>
              <a:rPr lang="en-US" altLang="zh-CN" sz="1200" b="1" i="0" u="none" strike="noStrike" kern="1200" baseline="0" dirty="0">
                <a:solidFill>
                  <a:schemeClr val="tx1"/>
                </a:solidFill>
                <a:latin typeface="Times New Roman" pitchFamily="18" charset="0"/>
                <a:ea typeface="+mn-ea"/>
                <a:cs typeface="+mn-cs"/>
              </a:rPr>
              <a:t>fails</a:t>
            </a:r>
            <a:r>
              <a:rPr lang="en-US" altLang="zh-CN" sz="1200" b="0" i="0" u="none" strike="noStrike" kern="1200" baseline="0" dirty="0">
                <a:solidFill>
                  <a:schemeClr val="tx1"/>
                </a:solidFill>
                <a:latin typeface="Times New Roman" pitchFamily="18" charset="0"/>
                <a:ea typeface="+mn-ea"/>
                <a:cs typeface="+mn-cs"/>
              </a:rPr>
              <a:t> the CRC check. </a:t>
            </a:r>
          </a:p>
          <a:p>
            <a:r>
              <a:rPr lang="en-US" altLang="zh-CN" sz="1200" b="0" i="0" u="none" strike="noStrike" kern="1200" baseline="0" dirty="0">
                <a:solidFill>
                  <a:schemeClr val="tx1"/>
                </a:solidFill>
                <a:latin typeface="Times New Roman" pitchFamily="18" charset="0"/>
                <a:ea typeface="+mn-ea"/>
                <a:cs typeface="+mn-cs"/>
              </a:rPr>
              <a:t>    When a frame fails the CRC check, adapter B simply discards the frame.</a:t>
            </a:r>
          </a:p>
          <a:p>
            <a:r>
              <a:rPr lang="en-US" altLang="zh-CN" sz="1200" b="0" i="0" u="none" strike="noStrike" kern="1200" baseline="0" dirty="0">
                <a:solidFill>
                  <a:schemeClr val="tx1"/>
                </a:solidFill>
                <a:latin typeface="Times New Roman" pitchFamily="18" charset="0"/>
                <a:ea typeface="+mn-ea"/>
                <a:cs typeface="+mn-cs"/>
              </a:rPr>
              <a:t>    Thus, adapter A has no idea </a:t>
            </a:r>
            <a:r>
              <a:rPr lang="en-US" altLang="zh-CN" sz="1200" b="1" i="0" u="none" strike="noStrike" kern="1200" baseline="0" dirty="0">
                <a:solidFill>
                  <a:schemeClr val="tx1"/>
                </a:solidFill>
                <a:latin typeface="Times New Roman" pitchFamily="18" charset="0"/>
                <a:ea typeface="+mn-ea"/>
                <a:cs typeface="+mn-cs"/>
              </a:rPr>
              <a:t>whether</a:t>
            </a:r>
            <a:r>
              <a:rPr lang="en-US" altLang="zh-CN" sz="1200" b="0" i="0" u="none" strike="noStrike" kern="1200" baseline="0" dirty="0">
                <a:solidFill>
                  <a:schemeClr val="tx1"/>
                </a:solidFill>
                <a:latin typeface="Times New Roman" pitchFamily="18" charset="0"/>
                <a:ea typeface="+mn-ea"/>
                <a:cs typeface="+mn-cs"/>
              </a:rPr>
              <a:t> its transmitted frame reached adapter B and passed the CRC check. </a:t>
            </a:r>
          </a:p>
          <a:p>
            <a:r>
              <a:rPr lang="en-US" altLang="zh-CN" sz="1200" b="0" i="0" u="none" strike="noStrike" kern="1200" baseline="0" dirty="0">
                <a:solidFill>
                  <a:schemeClr val="tx1"/>
                </a:solidFill>
                <a:latin typeface="Times New Roman" pitchFamily="18" charset="0"/>
                <a:ea typeface="+mn-ea"/>
                <a:cs typeface="+mn-cs"/>
              </a:rPr>
              <a:t>    This lack of reliable transport (at the link layer) helps to make Ethernet simple and cheap. </a:t>
            </a:r>
          </a:p>
          <a:p>
            <a:r>
              <a:rPr lang="en-US" altLang="zh-CN" sz="1200" b="0" i="0" u="none" strike="noStrike" kern="1200" baseline="0" dirty="0">
                <a:solidFill>
                  <a:schemeClr val="tx1"/>
                </a:solidFill>
                <a:latin typeface="Times New Roman" pitchFamily="18" charset="0"/>
                <a:ea typeface="+mn-ea"/>
                <a:cs typeface="+mn-cs"/>
              </a:rPr>
              <a:t>    But it also means that the stream of datagrams passed to the network layer can have gaps.</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If there are gaps due to discarded Ethernet frames, does the application at Host B see gaps as well?</a:t>
            </a:r>
          </a:p>
          <a:p>
            <a:r>
              <a:rPr lang="en-US" altLang="zh-CN" sz="1200" b="0" i="0" u="none" strike="noStrike" kern="1200" baseline="0" dirty="0">
                <a:solidFill>
                  <a:schemeClr val="tx1"/>
                </a:solidFill>
                <a:latin typeface="Times New Roman" pitchFamily="18" charset="0"/>
                <a:ea typeface="+mn-ea"/>
                <a:cs typeface="+mn-cs"/>
              </a:rPr>
              <a:t>    As we learned in Chapter 3, this depends on whether the application is using UDP or TCP.</a:t>
            </a:r>
          </a:p>
          <a:p>
            <a:r>
              <a:rPr lang="en-US" altLang="zh-CN" sz="1200" b="0" i="0" u="none" strike="noStrike" kern="1200" baseline="0" dirty="0">
                <a:solidFill>
                  <a:schemeClr val="tx1"/>
                </a:solidFill>
                <a:latin typeface="Times New Roman" pitchFamily="18" charset="0"/>
                <a:ea typeface="+mn-ea"/>
                <a:cs typeface="+mn-cs"/>
              </a:rPr>
              <a:t>    If the application is using UDP, then the application in Host B will indeed see gaps in the data.</a:t>
            </a:r>
          </a:p>
          <a:p>
            <a:r>
              <a:rPr lang="en-US" altLang="zh-CN" sz="1200" b="0" i="0" u="none" strike="noStrike" kern="1200" baseline="0" dirty="0">
                <a:solidFill>
                  <a:schemeClr val="tx1"/>
                </a:solidFill>
                <a:latin typeface="Times New Roman" pitchFamily="18" charset="0"/>
                <a:ea typeface="+mn-ea"/>
                <a:cs typeface="+mn-cs"/>
              </a:rPr>
              <a:t>    On the other hand, if the application is using TCP, then TCP in Host B will </a:t>
            </a:r>
            <a:r>
              <a:rPr lang="en-US" altLang="zh-CN" sz="1200" b="1" i="0" u="none" strike="noStrike" kern="1200" baseline="0" dirty="0">
                <a:solidFill>
                  <a:schemeClr val="tx1"/>
                </a:solidFill>
                <a:latin typeface="Times New Roman" pitchFamily="18" charset="0"/>
                <a:ea typeface="+mn-ea"/>
                <a:cs typeface="+mn-cs"/>
              </a:rPr>
              <a:t>not</a:t>
            </a:r>
            <a:r>
              <a:rPr lang="en-US" altLang="zh-CN" sz="1200" b="0" i="0" u="none" strike="noStrike" kern="1200" baseline="0" dirty="0">
                <a:solidFill>
                  <a:schemeClr val="tx1"/>
                </a:solidFill>
                <a:latin typeface="Times New Roman" pitchFamily="18" charset="0"/>
                <a:ea typeface="+mn-ea"/>
                <a:cs typeface="+mn-cs"/>
              </a:rPr>
              <a:t> acknowledge the data </a:t>
            </a:r>
            <a:r>
              <a:rPr lang="en-US" altLang="zh-CN" sz="1200" b="0" i="0" u="sng" strike="noStrike" kern="1200" baseline="0" dirty="0">
                <a:solidFill>
                  <a:schemeClr val="tx1"/>
                </a:solidFill>
                <a:latin typeface="Times New Roman" pitchFamily="18" charset="0"/>
                <a:ea typeface="+mn-ea"/>
                <a:cs typeface="+mn-cs"/>
              </a:rPr>
              <a:t>contained in discarded frames</a:t>
            </a:r>
            <a:r>
              <a:rPr lang="en-US" altLang="zh-CN" sz="1200" b="0" i="0" u="none" strike="noStrike" kern="1200" baseline="0" dirty="0">
                <a:solidFill>
                  <a:schemeClr val="tx1"/>
                </a:solidFill>
                <a:latin typeface="Times New Roman" pitchFamily="18" charset="0"/>
                <a:ea typeface="+mn-ea"/>
                <a:cs typeface="+mn-cs"/>
              </a:rPr>
              <a:t>, causing TCP in Host A to retransmit. </a:t>
            </a:r>
          </a:p>
          <a:p>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Note that when TCP retransmits data, the data will eventually return to the Ethernet adapter at which it was discarded. [controversial]</a:t>
            </a:r>
          </a:p>
          <a:p>
            <a:r>
              <a:rPr lang="en-US" altLang="zh-CN" sz="1200" b="0" i="0" u="none" strike="noStrike" kern="1200" baseline="0" dirty="0">
                <a:solidFill>
                  <a:schemeClr val="tx1"/>
                </a:solidFill>
                <a:latin typeface="Times New Roman" pitchFamily="18" charset="0"/>
                <a:ea typeface="+mn-ea"/>
                <a:cs typeface="+mn-cs"/>
              </a:rPr>
              <a:t>   Thus, in this sense, Ethernet does retransmit data, although Ethernet </a:t>
            </a:r>
            <a:r>
              <a:rPr lang="en-US" altLang="zh-CN" sz="1200" b="1" i="0" u="none" strike="noStrike" kern="1200" baseline="0" dirty="0">
                <a:solidFill>
                  <a:schemeClr val="tx1"/>
                </a:solidFill>
                <a:latin typeface="Times New Roman" pitchFamily="18" charset="0"/>
                <a:ea typeface="+mn-ea"/>
                <a:cs typeface="+mn-cs"/>
              </a:rPr>
              <a:t>is unaware of whether</a:t>
            </a:r>
            <a:r>
              <a:rPr lang="en-US" altLang="zh-CN" sz="1200" b="0" i="0" u="none" strike="noStrike" kern="1200" baseline="0" dirty="0">
                <a:solidFill>
                  <a:schemeClr val="tx1"/>
                </a:solidFill>
                <a:latin typeface="Times New Roman" pitchFamily="18" charset="0"/>
                <a:ea typeface="+mn-ea"/>
                <a:cs typeface="+mn-cs"/>
              </a:rPr>
              <a:t> it is transmitting a brand-new datagram with </a:t>
            </a:r>
            <a:r>
              <a:rPr lang="en-US" altLang="zh-CN" sz="1200" b="0" i="0" u="sng" strike="noStrike" kern="1200" baseline="0" dirty="0">
                <a:solidFill>
                  <a:schemeClr val="tx1"/>
                </a:solidFill>
                <a:latin typeface="Times New Roman" pitchFamily="18" charset="0"/>
                <a:ea typeface="+mn-ea"/>
                <a:cs typeface="+mn-cs"/>
              </a:rPr>
              <a:t>brand-new</a:t>
            </a:r>
            <a:r>
              <a:rPr lang="en-US" altLang="zh-CN" sz="1200" b="0" i="0" u="none" strike="noStrike" kern="1200" baseline="0" dirty="0">
                <a:solidFill>
                  <a:schemeClr val="tx1"/>
                </a:solidFill>
                <a:latin typeface="Times New Roman" pitchFamily="18" charset="0"/>
                <a:ea typeface="+mn-ea"/>
                <a:cs typeface="+mn-cs"/>
              </a:rPr>
              <a:t> data, </a:t>
            </a:r>
            <a:r>
              <a:rPr lang="en-US" altLang="zh-CN" sz="1200" b="1" i="0" u="none" strike="noStrike" kern="1200" baseline="0" dirty="0">
                <a:solidFill>
                  <a:schemeClr val="tx1"/>
                </a:solidFill>
                <a:latin typeface="Times New Roman" pitchFamily="18" charset="0"/>
                <a:ea typeface="+mn-ea"/>
                <a:cs typeface="+mn-cs"/>
              </a:rPr>
              <a:t>or</a:t>
            </a:r>
            <a:r>
              <a:rPr lang="en-US" altLang="zh-CN" sz="1200" b="0" i="0" u="none" strike="noStrike" kern="1200" baseline="0" dirty="0">
                <a:solidFill>
                  <a:schemeClr val="tx1"/>
                </a:solidFill>
                <a:latin typeface="Times New Roman" pitchFamily="18" charset="0"/>
                <a:ea typeface="+mn-ea"/>
                <a:cs typeface="+mn-cs"/>
              </a:rPr>
              <a:t> a datagram that contains data </a:t>
            </a:r>
            <a:r>
              <a:rPr lang="en-US" altLang="zh-CN" sz="1200" b="0" i="0" u="sng" strike="noStrike" kern="1200" baseline="0" dirty="0">
                <a:solidFill>
                  <a:schemeClr val="tx1"/>
                </a:solidFill>
                <a:latin typeface="Times New Roman" pitchFamily="18" charset="0"/>
                <a:ea typeface="+mn-ea"/>
                <a:cs typeface="+mn-cs"/>
              </a:rPr>
              <a:t>that has already been transmitted at least once</a:t>
            </a:r>
            <a:r>
              <a:rPr lang="en-US" altLang="zh-CN" sz="1200" b="0" i="0" u="none" strike="noStrike" kern="1200" baseline="0" dirty="0">
                <a:solidFill>
                  <a:schemeClr val="tx1"/>
                </a:solidFill>
                <a:latin typeface="Times New Roman" pitchFamily="18" charset="0"/>
                <a:ea typeface="+mn-ea"/>
                <a:cs typeface="+mn-cs"/>
              </a:rPr>
              <a:t>.</a:t>
            </a:r>
            <a:endParaRPr lang="en-US" altLang="zh-CN" dirty="0"/>
          </a:p>
        </p:txBody>
      </p:sp>
    </p:spTree>
    <p:extLst>
      <p:ext uri="{BB962C8B-B14F-4D97-AF65-F5344CB8AC3E}">
        <p14:creationId xmlns:p14="http://schemas.microsoft.com/office/powerpoint/2010/main" val="123988964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t>    Ethernet</a:t>
            </a:r>
            <a:r>
              <a:rPr lang="zh-CN" altLang="en-US" dirty="0"/>
              <a:t>利用基带传输，即网络适配器将</a:t>
            </a:r>
            <a:r>
              <a:rPr lang="zh-CN" altLang="en-US" b="0" dirty="0"/>
              <a:t>数字信号直接发送到广播信道上，网络适配器不会像</a:t>
            </a:r>
            <a:r>
              <a:rPr lang="en-US" altLang="zh-CN" b="0" dirty="0"/>
              <a:t>ADSL</a:t>
            </a:r>
            <a:r>
              <a:rPr lang="zh-CN" altLang="en-US" b="0" dirty="0"/>
              <a:t>和</a:t>
            </a:r>
            <a:r>
              <a:rPr lang="en-US" altLang="zh-CN" b="0" dirty="0"/>
              <a:t>Cable </a:t>
            </a:r>
            <a:r>
              <a:rPr lang="en-US" altLang="zh-CN" dirty="0"/>
              <a:t>Modem</a:t>
            </a:r>
            <a:r>
              <a:rPr lang="zh-CN" altLang="en-US" dirty="0"/>
              <a:t>那样将信号</a:t>
            </a:r>
            <a:r>
              <a:rPr lang="zh-CN" altLang="en-US" b="1" dirty="0"/>
              <a:t>迁移</a:t>
            </a:r>
            <a:r>
              <a:rPr lang="en-US" altLang="zh-CN" dirty="0"/>
              <a:t>(</a:t>
            </a:r>
            <a:r>
              <a:rPr lang="zh-CN" altLang="en-US" dirty="0"/>
              <a:t>调制</a:t>
            </a:r>
            <a:r>
              <a:rPr lang="en-US" altLang="zh-CN" dirty="0"/>
              <a:t>)</a:t>
            </a:r>
            <a:r>
              <a:rPr lang="zh-CN" altLang="en-US" dirty="0"/>
              <a:t>到其他频带。</a:t>
            </a:r>
            <a:endParaRPr lang="en-US" altLang="zh-CN" dirty="0"/>
          </a:p>
          <a:p>
            <a:r>
              <a:rPr lang="zh-CN" altLang="en-US" dirty="0"/>
              <a:t>    在</a:t>
            </a:r>
            <a:r>
              <a:rPr lang="en-US" altLang="zh-CN" dirty="0"/>
              <a:t>2004</a:t>
            </a:r>
            <a:r>
              <a:rPr lang="zh-CN" altLang="en-US" dirty="0"/>
              <a:t>年，通用的</a:t>
            </a:r>
            <a:r>
              <a:rPr lang="en-US" altLang="zh-CN" dirty="0"/>
              <a:t>Ethernet</a:t>
            </a:r>
            <a:r>
              <a:rPr lang="zh-CN" altLang="en-US" dirty="0"/>
              <a:t>技术是</a:t>
            </a:r>
            <a:r>
              <a:rPr lang="en-US" altLang="zh-CN" dirty="0"/>
              <a:t>100Base-Tx</a:t>
            </a:r>
            <a:r>
              <a:rPr lang="zh-CN" altLang="en-US" dirty="0"/>
              <a:t>和</a:t>
            </a:r>
            <a:r>
              <a:rPr lang="en-US" altLang="zh-CN" dirty="0"/>
              <a:t>1000Base-T </a:t>
            </a:r>
          </a:p>
          <a:p>
            <a:r>
              <a:rPr lang="en-US" altLang="zh-CN" dirty="0"/>
              <a:t>    Ethernet</a:t>
            </a:r>
            <a:r>
              <a:rPr lang="zh-CN" altLang="en-US" dirty="0"/>
              <a:t>的标准化由</a:t>
            </a:r>
            <a:r>
              <a:rPr lang="en-US" altLang="zh-CN" dirty="0"/>
              <a:t>IEEE</a:t>
            </a:r>
            <a:r>
              <a:rPr lang="zh-CN" altLang="en-US" dirty="0"/>
              <a:t>的</a:t>
            </a:r>
            <a:r>
              <a:rPr lang="en-US" altLang="zh-CN" dirty="0"/>
              <a:t>802.3</a:t>
            </a:r>
            <a:r>
              <a:rPr lang="zh-CN" altLang="en-US" dirty="0"/>
              <a:t>工作组负责，因此，</a:t>
            </a:r>
            <a:r>
              <a:rPr lang="en-US" altLang="zh-CN" b="1" dirty="0"/>
              <a:t>Ethernet LAN</a:t>
            </a:r>
            <a:r>
              <a:rPr lang="zh-CN" altLang="en-US" b="0" dirty="0"/>
              <a:t>也叫</a:t>
            </a:r>
            <a:r>
              <a:rPr lang="en-US" altLang="zh-CN" b="1" dirty="0"/>
              <a:t>802.3</a:t>
            </a:r>
            <a:r>
              <a:rPr lang="zh-CN" altLang="en-US" b="1" dirty="0"/>
              <a:t> </a:t>
            </a:r>
            <a:r>
              <a:rPr lang="en-US" altLang="zh-CN" b="1" dirty="0"/>
              <a:t>LAN</a:t>
            </a:r>
            <a:r>
              <a:rPr lang="zh-CN" altLang="en-US" dirty="0"/>
              <a:t>。</a:t>
            </a:r>
          </a:p>
          <a:p>
            <a:r>
              <a:rPr lang="zh-CN" altLang="en-US" dirty="0"/>
              <a:t>    现在比较常用的桌面接入技术包括</a:t>
            </a:r>
            <a:r>
              <a:rPr lang="en-US" altLang="zh-CN" dirty="0"/>
              <a:t>10Base-T</a:t>
            </a:r>
            <a:r>
              <a:rPr lang="zh-CN" altLang="en-US" dirty="0"/>
              <a:t>、</a:t>
            </a:r>
            <a:r>
              <a:rPr lang="en-US" altLang="zh-CN" dirty="0"/>
              <a:t>100Base-T</a:t>
            </a:r>
            <a:r>
              <a:rPr lang="zh-CN" altLang="en-US" dirty="0"/>
              <a:t>。</a:t>
            </a:r>
            <a:r>
              <a:rPr lang="en-US" altLang="zh-CN" dirty="0"/>
              <a:t>10/100</a:t>
            </a:r>
            <a:r>
              <a:rPr lang="zh-CN" altLang="en-US" dirty="0"/>
              <a:t>指的是</a:t>
            </a:r>
            <a:r>
              <a:rPr lang="en-US" altLang="zh-CN" dirty="0"/>
              <a:t>10/100Mbps</a:t>
            </a:r>
            <a:r>
              <a:rPr lang="zh-CN" altLang="en-US" dirty="0"/>
              <a:t>，</a:t>
            </a:r>
            <a:r>
              <a:rPr lang="en-US" altLang="zh-CN" dirty="0"/>
              <a:t>T</a:t>
            </a:r>
            <a:r>
              <a:rPr lang="zh-CN" altLang="en-US" dirty="0"/>
              <a:t>指</a:t>
            </a:r>
            <a:r>
              <a:rPr lang="en-US" altLang="zh-CN" dirty="0"/>
              <a:t>Twist Pair</a:t>
            </a:r>
            <a:r>
              <a:rPr lang="zh-CN" altLang="en-US" dirty="0"/>
              <a:t>。</a:t>
            </a:r>
            <a:endParaRPr lang="en-US" altLang="zh-CN" dirty="0"/>
          </a:p>
          <a:p>
            <a:r>
              <a:rPr lang="en-US" altLang="zh-CN" dirty="0"/>
              <a:t>    </a:t>
            </a:r>
            <a:r>
              <a:rPr lang="zh-CN" altLang="en-US" dirty="0"/>
              <a:t>每个结点上的网络适配器利用直接的</a:t>
            </a:r>
            <a:r>
              <a:rPr lang="zh-CN" altLang="en-US" b="1" dirty="0"/>
              <a:t>点到点链路</a:t>
            </a:r>
            <a:r>
              <a:rPr lang="zh-CN" altLang="en-US" dirty="0"/>
              <a:t>连接到</a:t>
            </a:r>
            <a:r>
              <a:rPr lang="en-US" altLang="zh-CN" dirty="0"/>
              <a:t>Hub</a:t>
            </a:r>
            <a:r>
              <a:rPr lang="zh-CN" altLang="en-US" dirty="0"/>
              <a:t>上，使用到的传输介质是双绞线。结点到</a:t>
            </a:r>
            <a:r>
              <a:rPr lang="en-US" altLang="zh-CN" dirty="0"/>
              <a:t>Hub</a:t>
            </a:r>
            <a:r>
              <a:rPr lang="zh-CN" altLang="en-US" dirty="0"/>
              <a:t>的最大距离为</a:t>
            </a:r>
            <a:r>
              <a:rPr lang="en-US" altLang="zh-CN" dirty="0"/>
              <a:t>100</a:t>
            </a:r>
            <a:r>
              <a:rPr lang="zh-CN" altLang="en-US" dirty="0"/>
              <a:t>米。</a:t>
            </a:r>
            <a:endParaRPr lang="en-US" altLang="zh-CN" dirty="0"/>
          </a:p>
          <a:p>
            <a:endParaRPr lang="en-US" altLang="zh-CN" dirty="0"/>
          </a:p>
          <a:p>
            <a:r>
              <a:rPr lang="en-US" altLang="zh-CN" sz="1200" b="0" i="0" u="none" strike="noStrike" kern="1200" baseline="0" dirty="0">
                <a:solidFill>
                  <a:schemeClr val="tx1"/>
                </a:solidFill>
                <a:latin typeface="Times New Roman" pitchFamily="18" charset="0"/>
                <a:ea typeface="+mn-ea"/>
                <a:cs typeface="+mn-cs"/>
              </a:rPr>
              <a:t>    In our discussion above, we’ve referred to Ethernet </a:t>
            </a:r>
            <a:r>
              <a:rPr lang="en-US" altLang="zh-CN" sz="1200" b="1" i="0" u="none" strike="noStrike" kern="1200" baseline="0" dirty="0">
                <a:solidFill>
                  <a:schemeClr val="tx1"/>
                </a:solidFill>
                <a:latin typeface="Times New Roman" pitchFamily="18" charset="0"/>
                <a:ea typeface="+mn-ea"/>
                <a:cs typeface="+mn-cs"/>
              </a:rPr>
              <a:t>as if </a:t>
            </a:r>
            <a:r>
              <a:rPr lang="en-US" altLang="zh-CN" sz="1200" b="0" i="0" u="none" strike="noStrike" kern="1200" baseline="0" dirty="0">
                <a:solidFill>
                  <a:schemeClr val="tx1"/>
                </a:solidFill>
                <a:latin typeface="Times New Roman" pitchFamily="18" charset="0"/>
                <a:ea typeface="+mn-ea"/>
                <a:cs typeface="+mn-cs"/>
              </a:rPr>
              <a:t>it were a single protocol standard.</a:t>
            </a:r>
          </a:p>
          <a:p>
            <a:r>
              <a:rPr lang="en-US" altLang="zh-CN" sz="1200" b="0" i="0" u="none" strike="noStrike" kern="1200" baseline="0" dirty="0">
                <a:solidFill>
                  <a:schemeClr val="tx1"/>
                </a:solidFill>
                <a:latin typeface="Times New Roman" pitchFamily="18" charset="0"/>
                <a:ea typeface="+mn-ea"/>
                <a:cs typeface="+mn-cs"/>
              </a:rPr>
              <a:t>    But in fact, Ethernet comes </a:t>
            </a:r>
            <a:r>
              <a:rPr lang="en-US" altLang="zh-CN" sz="1200" b="0" i="0" u="sng" strike="noStrike" kern="1200" baseline="0" dirty="0">
                <a:solidFill>
                  <a:schemeClr val="tx1"/>
                </a:solidFill>
                <a:latin typeface="Times New Roman" pitchFamily="18" charset="0"/>
                <a:ea typeface="+mn-ea"/>
                <a:cs typeface="+mn-cs"/>
              </a:rPr>
              <a:t>in many different flavors</a:t>
            </a:r>
            <a:r>
              <a:rPr lang="en-US" altLang="zh-CN" sz="1200" b="0" i="0" u="none" strike="noStrike" kern="1200" baseline="0" dirty="0">
                <a:solidFill>
                  <a:schemeClr val="tx1"/>
                </a:solidFill>
                <a:latin typeface="Times New Roman" pitchFamily="18" charset="0"/>
                <a:ea typeface="+mn-ea"/>
                <a:cs typeface="+mn-cs"/>
              </a:rPr>
              <a:t>, with </a:t>
            </a:r>
            <a:r>
              <a:rPr lang="en-US" altLang="zh-CN" sz="1200" b="1" i="0" u="none" strike="noStrike" kern="1200" baseline="0" dirty="0">
                <a:solidFill>
                  <a:schemeClr val="tx1"/>
                </a:solidFill>
                <a:latin typeface="Times New Roman" pitchFamily="18" charset="0"/>
                <a:ea typeface="+mn-ea"/>
                <a:cs typeface="+mn-cs"/>
              </a:rPr>
              <a:t>somewhat</a:t>
            </a:r>
            <a:r>
              <a:rPr lang="en-US" altLang="zh-CN" sz="1200" b="0" i="0" u="none" strike="noStrike" kern="1200" baseline="0" dirty="0">
                <a:solidFill>
                  <a:schemeClr val="tx1"/>
                </a:solidFill>
                <a:latin typeface="Times New Roman" pitchFamily="18" charset="0"/>
                <a:ea typeface="+mn-ea"/>
                <a:cs typeface="+mn-cs"/>
              </a:rPr>
              <a:t> bewildering </a:t>
            </a:r>
            <a:r>
              <a:rPr lang="en-US" altLang="zh-CN" sz="1200" b="1" i="0" u="none" strike="noStrike" kern="1200" baseline="0" dirty="0">
                <a:solidFill>
                  <a:schemeClr val="tx1"/>
                </a:solidFill>
                <a:latin typeface="Times New Roman" pitchFamily="18" charset="0"/>
                <a:ea typeface="+mn-ea"/>
                <a:cs typeface="+mn-cs"/>
              </a:rPr>
              <a:t>acronyms</a:t>
            </a:r>
            <a:r>
              <a:rPr lang="en-US" altLang="zh-CN" sz="1200" b="0" i="0" u="none" strike="noStrike" kern="1200" baseline="0" dirty="0">
                <a:solidFill>
                  <a:schemeClr val="tx1"/>
                </a:solidFill>
                <a:latin typeface="Times New Roman" pitchFamily="18" charset="0"/>
                <a:ea typeface="+mn-ea"/>
                <a:cs typeface="+mn-cs"/>
              </a:rPr>
              <a:t> such as 10BASE-T, 10BASE-2, 100BASE-T, 1000BASE-LX, 10GBASE-T and 40GBASE-T. </a:t>
            </a:r>
          </a:p>
          <a:p>
            <a:r>
              <a:rPr lang="en-US" altLang="zh-CN" sz="1200" b="0" i="0" u="none" strike="noStrike" kern="1200" baseline="0" dirty="0">
                <a:solidFill>
                  <a:schemeClr val="tx1"/>
                </a:solidFill>
                <a:latin typeface="Times New Roman" pitchFamily="18" charset="0"/>
                <a:ea typeface="+mn-ea"/>
                <a:cs typeface="+mn-cs"/>
              </a:rPr>
              <a:t>    These and many other Ethernet technologies have been standardized over the years by the IEEE 802.3 CSMA/CD (Ethernet) working group [IEEE 802.3 2012]. </a:t>
            </a:r>
          </a:p>
          <a:p>
            <a:r>
              <a:rPr lang="en-US" altLang="zh-CN" sz="1200" b="0" i="0" u="none" strike="noStrike" kern="1200" baseline="0" dirty="0">
                <a:solidFill>
                  <a:schemeClr val="tx1"/>
                </a:solidFill>
                <a:latin typeface="Times New Roman" pitchFamily="18" charset="0"/>
                <a:ea typeface="+mn-ea"/>
                <a:cs typeface="+mn-cs"/>
              </a:rPr>
              <a:t>    While these acronyms may appear bewildering, there is actually considerable order here. </a:t>
            </a:r>
          </a:p>
          <a:p>
            <a:r>
              <a:rPr lang="en-US" altLang="zh-CN" sz="1200" b="0" i="0" u="none" strike="noStrike" kern="1200" baseline="0" dirty="0">
                <a:solidFill>
                  <a:schemeClr val="tx1"/>
                </a:solidFill>
                <a:latin typeface="Times New Roman" pitchFamily="18" charset="0"/>
                <a:ea typeface="+mn-ea"/>
                <a:cs typeface="+mn-cs"/>
              </a:rPr>
              <a:t>    The first part of the acronym refers to the speed of the standard: 10, 100, 1000, or 10G, for 10 Megabit (per second), 100 Megabit, Gigabit, 10 Gigabit and 40 Gigabit Ethernet, respectively. </a:t>
            </a:r>
          </a:p>
          <a:p>
            <a:r>
              <a:rPr lang="en-US" altLang="zh-CN" sz="1200" b="0" i="0" u="none" strike="noStrike" kern="1200" baseline="0" dirty="0">
                <a:solidFill>
                  <a:schemeClr val="tx1"/>
                </a:solidFill>
                <a:latin typeface="Times New Roman" pitchFamily="18" charset="0"/>
                <a:ea typeface="+mn-ea"/>
                <a:cs typeface="+mn-cs"/>
              </a:rPr>
              <a:t>    “BASE” refers to baseband Ethernet, meaning that the physical media </a:t>
            </a:r>
            <a:r>
              <a:rPr lang="en-US" altLang="zh-CN" sz="1200" b="1" i="0" u="none" strike="noStrike" kern="1200" baseline="0" dirty="0">
                <a:solidFill>
                  <a:schemeClr val="tx1"/>
                </a:solidFill>
                <a:latin typeface="Times New Roman" pitchFamily="18" charset="0"/>
                <a:ea typeface="+mn-ea"/>
                <a:cs typeface="+mn-cs"/>
              </a:rPr>
              <a:t>only</a:t>
            </a:r>
            <a:r>
              <a:rPr lang="en-US" altLang="zh-CN" sz="1200" b="0" i="0" u="none" strike="noStrike" kern="1200" baseline="0" dirty="0">
                <a:solidFill>
                  <a:schemeClr val="tx1"/>
                </a:solidFill>
                <a:latin typeface="Times New Roman" pitchFamily="18" charset="0"/>
                <a:ea typeface="+mn-ea"/>
                <a:cs typeface="+mn-cs"/>
              </a:rPr>
              <a:t> carries Ethernet traffic; almost all of the 802.3 standards are for baseband Ethernet. </a:t>
            </a:r>
          </a:p>
          <a:p>
            <a:r>
              <a:rPr lang="en-US" altLang="zh-CN" sz="1200" b="0" i="0" u="none" strike="noStrike" kern="1200" baseline="0" dirty="0">
                <a:solidFill>
                  <a:schemeClr val="tx1"/>
                </a:solidFill>
                <a:latin typeface="Times New Roman" pitchFamily="18" charset="0"/>
                <a:ea typeface="+mn-ea"/>
                <a:cs typeface="+mn-cs"/>
              </a:rPr>
              <a:t>    The final part of the acronym refers to the physical media itself; </a:t>
            </a:r>
          </a:p>
          <a:p>
            <a:r>
              <a:rPr lang="en-US" altLang="zh-CN" sz="1200" b="0" i="0" u="none" strike="noStrike" kern="1200" baseline="0" dirty="0">
                <a:solidFill>
                  <a:schemeClr val="tx1"/>
                </a:solidFill>
                <a:latin typeface="Times New Roman" pitchFamily="18" charset="0"/>
                <a:ea typeface="+mn-ea"/>
                <a:cs typeface="+mn-cs"/>
              </a:rPr>
              <a:t>    Ethernet is </a:t>
            </a:r>
            <a:r>
              <a:rPr lang="en-US" altLang="zh-CN" sz="1200" b="1" i="0" u="none" strike="noStrike" kern="1200" baseline="0" dirty="0">
                <a:solidFill>
                  <a:schemeClr val="tx1"/>
                </a:solidFill>
                <a:latin typeface="Times New Roman" pitchFamily="18" charset="0"/>
                <a:ea typeface="+mn-ea"/>
                <a:cs typeface="+mn-cs"/>
              </a:rPr>
              <a:t>both</a:t>
            </a:r>
            <a:r>
              <a:rPr lang="en-US" altLang="zh-CN" sz="1200" b="0" i="0" u="none" strike="noStrike" kern="1200" baseline="0" dirty="0">
                <a:solidFill>
                  <a:schemeClr val="tx1"/>
                </a:solidFill>
                <a:latin typeface="Times New Roman" pitchFamily="18" charset="0"/>
                <a:ea typeface="+mn-ea"/>
                <a:cs typeface="+mn-cs"/>
              </a:rPr>
              <a:t> a link-layer and a physical-layer specification </a:t>
            </a:r>
            <a:r>
              <a:rPr lang="en-US" altLang="zh-CN" sz="1200" b="1" i="0" u="none" strike="noStrike" kern="1200" baseline="0" dirty="0">
                <a:solidFill>
                  <a:schemeClr val="tx1"/>
                </a:solidFill>
                <a:latin typeface="Times New Roman" pitchFamily="18" charset="0"/>
                <a:ea typeface="+mn-ea"/>
                <a:cs typeface="+mn-cs"/>
              </a:rPr>
              <a:t>and</a:t>
            </a:r>
            <a:r>
              <a:rPr lang="en-US" altLang="zh-CN" sz="1200" b="0" i="0" u="none" strike="noStrike" kern="1200" baseline="0" dirty="0">
                <a:solidFill>
                  <a:schemeClr val="tx1"/>
                </a:solidFill>
                <a:latin typeface="Times New Roman" pitchFamily="18" charset="0"/>
                <a:ea typeface="+mn-ea"/>
                <a:cs typeface="+mn-cs"/>
              </a:rPr>
              <a:t> is carried over a variety of physical media including coaxial cable, copper wire, and fiber. </a:t>
            </a:r>
          </a:p>
          <a:p>
            <a:r>
              <a:rPr lang="en-US" altLang="zh-CN" sz="1200" b="0" i="0" u="none" strike="noStrike" kern="1200" baseline="0" dirty="0">
                <a:solidFill>
                  <a:schemeClr val="tx1"/>
                </a:solidFill>
                <a:latin typeface="Times New Roman" pitchFamily="18" charset="0"/>
                <a:ea typeface="+mn-ea"/>
                <a:cs typeface="+mn-cs"/>
              </a:rPr>
              <a:t>    Generally, a “T” refers to twisted-pair copper wires.</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Historically, an Ethernet </a:t>
            </a:r>
            <a:r>
              <a:rPr lang="en-US" altLang="zh-CN" sz="1200" b="0" i="0" u="sng" strike="noStrike" kern="1200" baseline="0" dirty="0">
                <a:solidFill>
                  <a:schemeClr val="tx1"/>
                </a:solidFill>
                <a:latin typeface="Times New Roman" pitchFamily="18" charset="0"/>
                <a:ea typeface="+mn-ea"/>
                <a:cs typeface="+mn-cs"/>
              </a:rPr>
              <a:t>was initially conceived of</a:t>
            </a:r>
            <a:r>
              <a:rPr lang="en-US" altLang="zh-CN" sz="1200" b="0" i="0" u="none" strike="noStrike" kern="1200" baseline="0" dirty="0">
                <a:solidFill>
                  <a:schemeClr val="tx1"/>
                </a:solidFill>
                <a:latin typeface="Times New Roman" pitchFamily="18" charset="0"/>
                <a:ea typeface="+mn-ea"/>
                <a:cs typeface="+mn-cs"/>
              </a:rPr>
              <a:t> as a segment of coaxial cable. </a:t>
            </a:r>
          </a:p>
          <a:p>
            <a:r>
              <a:rPr lang="en-US" altLang="zh-CN" sz="1200" b="0" i="0" u="none" strike="noStrike" kern="1200" baseline="0" dirty="0">
                <a:solidFill>
                  <a:schemeClr val="tx1"/>
                </a:solidFill>
                <a:latin typeface="Times New Roman" pitchFamily="18" charset="0"/>
                <a:ea typeface="+mn-ea"/>
                <a:cs typeface="+mn-cs"/>
              </a:rPr>
              <a:t>    The early 10BASE-2 and 10BASE-5 standards specify 10 Mbps Ethernet over two types of coaxial cable, each limited in length to 500 meters. </a:t>
            </a:r>
          </a:p>
          <a:p>
            <a:r>
              <a:rPr lang="en-US" altLang="zh-CN" sz="1200" b="0" i="0" u="none" strike="noStrike" kern="1200" baseline="0" dirty="0">
                <a:solidFill>
                  <a:schemeClr val="tx1"/>
                </a:solidFill>
                <a:latin typeface="Times New Roman" pitchFamily="18" charset="0"/>
                <a:ea typeface="+mn-ea"/>
                <a:cs typeface="+mn-cs"/>
              </a:rPr>
              <a:t>    Longer </a:t>
            </a:r>
            <a:r>
              <a:rPr lang="en-US" altLang="zh-CN" sz="1200" b="1" i="0" u="none" strike="noStrike" kern="1200" baseline="0" dirty="0">
                <a:solidFill>
                  <a:schemeClr val="tx1"/>
                </a:solidFill>
                <a:latin typeface="Times New Roman" pitchFamily="18" charset="0"/>
                <a:ea typeface="+mn-ea"/>
                <a:cs typeface="+mn-cs"/>
              </a:rPr>
              <a:t>runs</a:t>
            </a:r>
            <a:r>
              <a:rPr lang="en-US" altLang="zh-CN" sz="1200" b="0" i="0" u="none" strike="noStrike" kern="1200" baseline="0" dirty="0">
                <a:solidFill>
                  <a:schemeClr val="tx1"/>
                </a:solidFill>
                <a:latin typeface="Times New Roman" pitchFamily="18" charset="0"/>
                <a:ea typeface="+mn-ea"/>
                <a:cs typeface="+mn-cs"/>
              </a:rPr>
              <a:t> could be obtained by using a </a:t>
            </a:r>
            <a:r>
              <a:rPr lang="en-US" altLang="zh-CN" sz="1200" b="1" i="0" u="none" strike="noStrike" kern="1200" baseline="0" dirty="0">
                <a:solidFill>
                  <a:schemeClr val="tx1"/>
                </a:solidFill>
                <a:latin typeface="Times New Roman" pitchFamily="18" charset="0"/>
                <a:ea typeface="+mn-ea"/>
                <a:cs typeface="+mn-cs"/>
              </a:rPr>
              <a:t>repeater </a:t>
            </a:r>
            <a:r>
              <a:rPr lang="en-US" altLang="zh-CN" sz="1200" b="0" i="0" u="none" strike="noStrike" kern="1200" baseline="0" dirty="0">
                <a:solidFill>
                  <a:schemeClr val="tx1"/>
                </a:solidFill>
                <a:latin typeface="Times New Roman" pitchFamily="18" charset="0"/>
                <a:ea typeface="+mn-ea"/>
                <a:cs typeface="+mn-cs"/>
              </a:rPr>
              <a:t>— a physical-layer device that receives a signal on the input side, and regenerates the signal on the output side. </a:t>
            </a:r>
          </a:p>
          <a:p>
            <a:r>
              <a:rPr lang="en-US" altLang="zh-CN" sz="1200" b="0" i="0" u="none" strike="noStrike" kern="1200" baseline="0" dirty="0">
                <a:solidFill>
                  <a:schemeClr val="tx1"/>
                </a:solidFill>
                <a:latin typeface="Times New Roman" pitchFamily="18" charset="0"/>
                <a:ea typeface="+mn-ea"/>
                <a:cs typeface="+mn-cs"/>
              </a:rPr>
              <a:t>    A coaxial cable corresponds nicely to our view of Ethernet as a broadcast medium — all frames transmitted by one interface are received at other interfaces, and Ethernet’s CDMA/CD protocol nicely </a:t>
            </a:r>
            <a:r>
              <a:rPr lang="en-US" altLang="zh-CN" sz="1200" b="1" i="0" u="none" strike="noStrike" kern="1200" baseline="0" dirty="0">
                <a:solidFill>
                  <a:schemeClr val="tx1"/>
                </a:solidFill>
                <a:latin typeface="Times New Roman" pitchFamily="18" charset="0"/>
                <a:ea typeface="+mn-ea"/>
                <a:cs typeface="+mn-cs"/>
              </a:rPr>
              <a:t>solves</a:t>
            </a:r>
            <a:r>
              <a:rPr lang="en-US" altLang="zh-CN" sz="1200" b="0" i="0" u="none" strike="noStrike" kern="1200" baseline="0" dirty="0">
                <a:solidFill>
                  <a:schemeClr val="tx1"/>
                </a:solidFill>
                <a:latin typeface="Times New Roman" pitchFamily="18" charset="0"/>
                <a:ea typeface="+mn-ea"/>
                <a:cs typeface="+mn-cs"/>
              </a:rPr>
              <a:t> the multiple access problem. </a:t>
            </a:r>
          </a:p>
          <a:p>
            <a:r>
              <a:rPr lang="en-US" altLang="zh-CN" sz="1200" b="0" i="0" u="none" strike="noStrike" kern="1200" baseline="0" dirty="0">
                <a:solidFill>
                  <a:schemeClr val="tx1"/>
                </a:solidFill>
                <a:latin typeface="Times New Roman" pitchFamily="18" charset="0"/>
                <a:ea typeface="+mn-ea"/>
                <a:cs typeface="+mn-cs"/>
              </a:rPr>
              <a:t>    Nodes simply attach to the cable, </a:t>
            </a:r>
            <a:r>
              <a:rPr lang="en-US" altLang="zh-CN" sz="1200" b="1" i="0" u="none" strike="noStrike" kern="1200" baseline="0" dirty="0">
                <a:solidFill>
                  <a:schemeClr val="tx1"/>
                </a:solidFill>
                <a:latin typeface="Times New Roman" pitchFamily="18" charset="0"/>
                <a:ea typeface="+mn-ea"/>
                <a:cs typeface="+mn-cs"/>
              </a:rPr>
              <a:t>and voila</a:t>
            </a:r>
            <a:r>
              <a:rPr lang="en-US" altLang="zh-CN" sz="1200" b="0" i="0" u="none" strike="noStrike" kern="1200" baseline="0" dirty="0">
                <a:solidFill>
                  <a:schemeClr val="tx1"/>
                </a:solidFill>
                <a:latin typeface="Times New Roman" pitchFamily="18" charset="0"/>
                <a:ea typeface="+mn-ea"/>
                <a:cs typeface="+mn-cs"/>
              </a:rPr>
              <a:t>, we have a local area network! </a:t>
            </a:r>
            <a:r>
              <a:rPr lang="en-US" altLang="zh-CN" sz="1200" i="0" dirty="0"/>
              <a:t>  </a:t>
            </a:r>
            <a:endParaRPr lang="zh-CN" alt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138</a:t>
            </a:fld>
            <a:endParaRPr lang="en-US" altLang="zh-CN"/>
          </a:p>
        </p:txBody>
      </p:sp>
    </p:spTree>
    <p:extLst>
      <p:ext uri="{BB962C8B-B14F-4D97-AF65-F5344CB8AC3E}">
        <p14:creationId xmlns:p14="http://schemas.microsoft.com/office/powerpoint/2010/main" val="357553122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dirty="0"/>
              <a:t>    Ethernet has </a:t>
            </a:r>
            <a:r>
              <a:rPr lang="en-US" altLang="zh-CN" sz="1200" dirty="0">
                <a:solidFill>
                  <a:srgbClr val="FF0000"/>
                </a:solidFill>
              </a:rPr>
              <a:t>passed through </a:t>
            </a:r>
            <a:r>
              <a:rPr lang="en-US" altLang="zh-CN" sz="1200" dirty="0"/>
              <a:t>a series of evolutionary steps over the years, and today’s Ethernet is very different from the original </a:t>
            </a:r>
            <a:r>
              <a:rPr lang="en-US" altLang="zh-CN" sz="1200" b="1" dirty="0"/>
              <a:t>bus-topology</a:t>
            </a:r>
            <a:r>
              <a:rPr lang="en-US" altLang="zh-CN" sz="1200" dirty="0"/>
              <a:t> designs using coaxial cable. </a:t>
            </a:r>
          </a:p>
          <a:p>
            <a:r>
              <a:rPr lang="en-US" altLang="zh-CN" sz="1200" dirty="0"/>
              <a:t>    </a:t>
            </a:r>
            <a:r>
              <a:rPr lang="en-US" altLang="zh-CN" sz="1200" b="0" i="0" u="none" strike="noStrike" kern="1200" baseline="0" dirty="0">
                <a:solidFill>
                  <a:schemeClr val="tx1"/>
                </a:solidFill>
                <a:latin typeface="Times New Roman" pitchFamily="18" charset="0"/>
                <a:ea typeface="+mn-ea"/>
                <a:cs typeface="+mn-cs"/>
              </a:rPr>
              <a:t>In most installations today, nodes are connected to a switch </a:t>
            </a:r>
            <a:r>
              <a:rPr lang="en-US" altLang="zh-CN" sz="1200" b="1" i="0" u="none" strike="noStrike" kern="1200" baseline="0" dirty="0">
                <a:solidFill>
                  <a:schemeClr val="tx1"/>
                </a:solidFill>
                <a:latin typeface="Times New Roman" pitchFamily="18" charset="0"/>
                <a:ea typeface="+mn-ea"/>
                <a:cs typeface="+mn-cs"/>
              </a:rPr>
              <a:t>via</a:t>
            </a:r>
            <a:r>
              <a:rPr lang="en-US" altLang="zh-CN" sz="1200" b="0" i="0" u="none" strike="noStrike" kern="1200" baseline="0" dirty="0">
                <a:solidFill>
                  <a:schemeClr val="tx1"/>
                </a:solidFill>
                <a:latin typeface="Times New Roman" pitchFamily="18" charset="0"/>
                <a:ea typeface="+mn-ea"/>
                <a:cs typeface="+mn-cs"/>
              </a:rPr>
              <a:t> point-to-point segments made of twisted-pair copper wires or fiber-optic cables, as shown in Figures 6.15–6.17</a:t>
            </a:r>
            <a:r>
              <a:rPr lang="en-US" altLang="zh-CN" sz="1200" b="0" dirty="0"/>
              <a:t>. </a:t>
            </a:r>
            <a:endParaRPr lang="zh-CN" altLang="en-US" sz="1200" b="0" dirty="0"/>
          </a:p>
          <a:p>
            <a:endParaRPr lang="zh-CN" altLang="en-US" b="0"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139</a:t>
            </a:fld>
            <a:endParaRPr lang="en-US" altLang="zh-CN"/>
          </a:p>
        </p:txBody>
      </p:sp>
    </p:spTree>
    <p:extLst>
      <p:ext uri="{BB962C8B-B14F-4D97-AF65-F5344CB8AC3E}">
        <p14:creationId xmlns:p14="http://schemas.microsoft.com/office/powerpoint/2010/main" val="145492495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B795F41B-3CEF-8149-ABBA-878664839912}" type="slidenum">
              <a:rPr lang="en-US" i="0" smtClean="0">
                <a:latin typeface="Times New Roman" charset="0"/>
              </a:rPr>
              <a:pPr>
                <a:defRPr/>
              </a:pPr>
              <a:t>140</a:t>
            </a:fld>
            <a:endParaRPr lang="en-US" i="0" dirty="0">
              <a:latin typeface="Times New Roman"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lgn="l"/>
            <a:r>
              <a:rPr lang="en-US" altLang="zh-CN" sz="1200" b="0" i="0" u="none" strike="noStrike" baseline="0" dirty="0">
                <a:solidFill>
                  <a:srgbClr val="333333"/>
                </a:solidFill>
                <a:latin typeface="ArialMT"/>
              </a:rPr>
              <a:t>    In the mid-1990s, Ethernet was standardized at 100 Mbps, 10 times faster than 10 Mbps Ethernet. </a:t>
            </a:r>
          </a:p>
          <a:p>
            <a:pPr algn="l"/>
            <a:r>
              <a:rPr lang="en-US" altLang="zh-CN" sz="1200" b="0" i="0" u="none" strike="noStrike" baseline="0" dirty="0">
                <a:solidFill>
                  <a:srgbClr val="333333"/>
                </a:solidFill>
                <a:latin typeface="ArialMT"/>
              </a:rPr>
              <a:t>    The original Ethernet MAC protocol and frame format were preserved, but higher-speed physical layers were defined for copper wire (100BASE-T) and fiber (100BASE-FX, 100BASE-SX, 100BASE-BX). </a:t>
            </a:r>
          </a:p>
          <a:p>
            <a:pPr algn="l"/>
            <a:r>
              <a:rPr lang="en-US" altLang="zh-CN" sz="1200" b="0" i="0" u="none" strike="noStrike" baseline="0" dirty="0">
                <a:solidFill>
                  <a:srgbClr val="333333"/>
                </a:solidFill>
                <a:latin typeface="ArialMT"/>
              </a:rPr>
              <a:t>    </a:t>
            </a:r>
            <a:r>
              <a:rPr lang="en-US" altLang="zh-CN" sz="1200" b="0" i="0" u="none" strike="noStrike" baseline="0" dirty="0">
                <a:solidFill>
                  <a:srgbClr val="1E7ABA"/>
                </a:solidFill>
                <a:latin typeface="Arial-BoldMT"/>
              </a:rPr>
              <a:t>Figure 6.21 </a:t>
            </a:r>
            <a:r>
              <a:rPr lang="en-US" altLang="zh-CN" sz="1200" b="0" i="0" u="none" strike="noStrike" baseline="0" dirty="0">
                <a:solidFill>
                  <a:srgbClr val="333333"/>
                </a:solidFill>
                <a:latin typeface="ArialMT"/>
              </a:rPr>
              <a:t>shows these different standards and the common Ethernet MAC protocol and frame format. </a:t>
            </a:r>
          </a:p>
          <a:p>
            <a:pPr algn="l"/>
            <a:r>
              <a:rPr lang="en-US" altLang="zh-CN" sz="1200" b="0" i="0" u="none" strike="noStrike" baseline="0" dirty="0">
                <a:solidFill>
                  <a:srgbClr val="333333"/>
                </a:solidFill>
                <a:latin typeface="ArialMT"/>
              </a:rPr>
              <a:t>    100 Mbps Ethernet is limited to a 100-meter distance </a:t>
            </a:r>
            <a:r>
              <a:rPr lang="en-US" altLang="zh-CN" sz="1200" b="1" i="0" u="none" strike="noStrike" baseline="0" dirty="0">
                <a:solidFill>
                  <a:srgbClr val="333333"/>
                </a:solidFill>
                <a:latin typeface="ArialMT"/>
              </a:rPr>
              <a:t>over</a:t>
            </a:r>
            <a:r>
              <a:rPr lang="en-US" altLang="zh-CN" sz="1200" b="0" i="0" u="none" strike="noStrike" baseline="0" dirty="0">
                <a:solidFill>
                  <a:srgbClr val="333333"/>
                </a:solidFill>
                <a:latin typeface="ArialMT"/>
              </a:rPr>
              <a:t> twisted pair, and to several kilometers over fiber, </a:t>
            </a:r>
            <a:r>
              <a:rPr lang="en-US" altLang="zh-CN" sz="1200" b="1" i="0" u="none" strike="noStrike" baseline="0" dirty="0">
                <a:solidFill>
                  <a:srgbClr val="333333"/>
                </a:solidFill>
                <a:latin typeface="ArialMT"/>
              </a:rPr>
              <a:t>allowing</a:t>
            </a:r>
            <a:r>
              <a:rPr lang="en-US" altLang="zh-CN" sz="1200" b="0" i="0" u="none" strike="noStrike" baseline="0" dirty="0">
                <a:solidFill>
                  <a:srgbClr val="333333"/>
                </a:solidFill>
                <a:latin typeface="ArialMT"/>
              </a:rPr>
              <a:t> Ethernet switches in different buildings to </a:t>
            </a:r>
            <a:r>
              <a:rPr lang="en-US" altLang="zh-CN" sz="1200" b="1" i="0" u="none" strike="noStrike" baseline="0" dirty="0">
                <a:solidFill>
                  <a:srgbClr val="333333"/>
                </a:solidFill>
                <a:latin typeface="ArialMT"/>
              </a:rPr>
              <a:t>be connected</a:t>
            </a:r>
            <a:r>
              <a:rPr lang="en-US" altLang="zh-CN" sz="1200" b="0" i="0" u="none" strike="noStrike" baseline="0" dirty="0">
                <a:solidFill>
                  <a:srgbClr val="333333"/>
                </a:solidFill>
                <a:latin typeface="ArialMT"/>
              </a:rPr>
              <a:t>.</a:t>
            </a:r>
          </a:p>
          <a:p>
            <a:pPr algn="l"/>
            <a:endParaRPr lang="en-US" sz="1200" b="0" i="0" u="none" strike="noStrike" baseline="0" dirty="0">
              <a:solidFill>
                <a:srgbClr val="333333"/>
              </a:solidFill>
              <a:latin typeface="ArialMT"/>
              <a:cs typeface="+mn-cs"/>
            </a:endParaRPr>
          </a:p>
          <a:p>
            <a:r>
              <a:rPr lang="en-US" altLang="zh-CN" sz="1200" b="0" i="0" u="none" strike="noStrike" kern="1200" baseline="0" dirty="0">
                <a:solidFill>
                  <a:schemeClr val="tx1"/>
                </a:solidFill>
                <a:latin typeface="Times New Roman" pitchFamily="18" charset="0"/>
                <a:ea typeface="+mn-ea"/>
                <a:cs typeface="+mn-cs"/>
              </a:rPr>
              <a:t>    Gigabit Ethernet is an extension to the highly successful 10 Mbps and 100 Mbps Ethernet standards.</a:t>
            </a:r>
          </a:p>
          <a:p>
            <a:r>
              <a:rPr lang="en-US" altLang="zh-CN" sz="1200" b="0" i="0" u="none" strike="noStrike" kern="1200" baseline="0" dirty="0">
                <a:solidFill>
                  <a:schemeClr val="tx1"/>
                </a:solidFill>
                <a:latin typeface="Times New Roman" pitchFamily="18" charset="0"/>
                <a:ea typeface="+mn-ea"/>
                <a:cs typeface="+mn-cs"/>
              </a:rPr>
              <a:t>    Offering a raw data rate of 40,000 Mbps, 40 Gigabit Ethernet maintains </a:t>
            </a:r>
            <a:r>
              <a:rPr lang="en-US" altLang="zh-CN" sz="1200" b="1" i="0" u="none" strike="noStrike" kern="1200" baseline="0" dirty="0">
                <a:solidFill>
                  <a:schemeClr val="tx1"/>
                </a:solidFill>
                <a:latin typeface="Times New Roman" pitchFamily="18" charset="0"/>
                <a:ea typeface="+mn-ea"/>
                <a:cs typeface="+mn-cs"/>
              </a:rPr>
              <a:t>full compatibility </a:t>
            </a:r>
            <a:r>
              <a:rPr lang="en-US" altLang="zh-CN" sz="1200" b="0" i="0" u="none" strike="noStrike" kern="1200" baseline="0" dirty="0">
                <a:solidFill>
                  <a:schemeClr val="tx1"/>
                </a:solidFill>
                <a:latin typeface="Times New Roman" pitchFamily="18" charset="0"/>
                <a:ea typeface="+mn-ea"/>
                <a:cs typeface="+mn-cs"/>
              </a:rPr>
              <a:t>with the huge installed base of </a:t>
            </a:r>
            <a:r>
              <a:rPr lang="en-US" altLang="zh-CN" sz="1200" b="0" i="0" u="sng" strike="noStrike" kern="1200" baseline="0" dirty="0">
                <a:solidFill>
                  <a:schemeClr val="tx1"/>
                </a:solidFill>
                <a:latin typeface="Times New Roman" pitchFamily="18" charset="0"/>
                <a:ea typeface="+mn-ea"/>
                <a:cs typeface="+mn-cs"/>
              </a:rPr>
              <a:t>Ethernet equipment</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The standard for Gigabit Ethernet, referred to as IEEE </a:t>
            </a:r>
            <a:r>
              <a:rPr lang="en-US" altLang="zh-CN" sz="1200" b="1" i="0" u="none" strike="noStrike" kern="1200" baseline="0" dirty="0">
                <a:solidFill>
                  <a:schemeClr val="tx1"/>
                </a:solidFill>
                <a:latin typeface="Times New Roman" pitchFamily="18" charset="0"/>
                <a:ea typeface="+mn-ea"/>
                <a:cs typeface="+mn-cs"/>
              </a:rPr>
              <a:t>802.3z</a:t>
            </a:r>
            <a:r>
              <a:rPr lang="en-US" altLang="zh-CN" sz="1200" b="0" i="0" u="none" strike="noStrike" kern="1200" baseline="0" dirty="0">
                <a:solidFill>
                  <a:schemeClr val="tx1"/>
                </a:solidFill>
                <a:latin typeface="Times New Roman" pitchFamily="18" charset="0"/>
                <a:ea typeface="+mn-ea"/>
                <a:cs typeface="+mn-cs"/>
              </a:rPr>
              <a:t>, does the following:</a:t>
            </a:r>
          </a:p>
          <a:p>
            <a:r>
              <a:rPr lang="en-US" altLang="zh-CN" sz="1200" b="0" i="0" u="none" strike="noStrike" kern="1200" baseline="0" dirty="0">
                <a:solidFill>
                  <a:schemeClr val="tx1"/>
                </a:solidFill>
                <a:latin typeface="Times New Roman" pitchFamily="18" charset="0"/>
                <a:ea typeface="+mn-ea"/>
                <a:cs typeface="+mn-cs"/>
              </a:rPr>
              <a:t>    (1) </a:t>
            </a:r>
            <a:r>
              <a:rPr lang="en-US" altLang="zh-CN" sz="1200" b="1" i="0" u="none" strike="noStrike" kern="1200" baseline="0" dirty="0">
                <a:solidFill>
                  <a:schemeClr val="tx1"/>
                </a:solidFill>
                <a:latin typeface="Times New Roman" pitchFamily="18" charset="0"/>
                <a:ea typeface="+mn-ea"/>
                <a:cs typeface="+mn-cs"/>
              </a:rPr>
              <a:t>Uses</a:t>
            </a:r>
            <a:r>
              <a:rPr lang="en-US" altLang="zh-CN" sz="1200" b="0" i="0" u="none" strike="noStrike" kern="1200" baseline="0" dirty="0">
                <a:solidFill>
                  <a:schemeClr val="tx1"/>
                </a:solidFill>
                <a:latin typeface="Times New Roman" pitchFamily="18" charset="0"/>
                <a:ea typeface="+mn-ea"/>
                <a:cs typeface="+mn-cs"/>
              </a:rPr>
              <a:t> the standard Ethernet frame format (Figure 6.20) and is backward compatible with 10BASE-T and 100BASE-T technologies. </a:t>
            </a:r>
          </a:p>
          <a:p>
            <a:r>
              <a:rPr lang="en-US" altLang="zh-CN" sz="1200" b="0" i="0" u="none" strike="noStrike" kern="1200" baseline="0" dirty="0">
                <a:solidFill>
                  <a:schemeClr val="tx1"/>
                </a:solidFill>
                <a:latin typeface="Times New Roman" pitchFamily="18" charset="0"/>
                <a:ea typeface="+mn-ea"/>
                <a:cs typeface="+mn-cs"/>
              </a:rPr>
              <a:t>    This allows for easy integration of Gigabit Ethernet with the existing installed base of Ethernet equipment.</a:t>
            </a:r>
          </a:p>
          <a:p>
            <a:r>
              <a:rPr lang="en-US" altLang="zh-CN" sz="1200" b="0" i="0" u="none" strike="noStrike" kern="1200" baseline="0" dirty="0">
                <a:solidFill>
                  <a:schemeClr val="tx1"/>
                </a:solidFill>
                <a:latin typeface="Times New Roman" pitchFamily="18" charset="0"/>
                <a:ea typeface="+mn-ea"/>
                <a:cs typeface="+mn-cs"/>
              </a:rPr>
              <a:t>    (2) Allows for point-to-point links as well as shared broadcast channels. </a:t>
            </a:r>
          </a:p>
          <a:p>
            <a:r>
              <a:rPr lang="en-US" altLang="zh-CN" sz="1200" b="0" i="0" u="none" strike="noStrike" kern="1200" baseline="0" dirty="0">
                <a:solidFill>
                  <a:schemeClr val="tx1"/>
                </a:solidFill>
                <a:latin typeface="Times New Roman" pitchFamily="18" charset="0"/>
                <a:ea typeface="+mn-ea"/>
                <a:cs typeface="+mn-cs"/>
              </a:rPr>
              <a:t>    Point-to-point links use switches </a:t>
            </a:r>
            <a:r>
              <a:rPr lang="en-US" altLang="zh-CN" sz="1200" b="1" i="0" u="none" strike="noStrike" kern="1200" baseline="0" dirty="0">
                <a:solidFill>
                  <a:schemeClr val="tx1"/>
                </a:solidFill>
                <a:latin typeface="Times New Roman" pitchFamily="18" charset="0"/>
                <a:ea typeface="+mn-ea"/>
                <a:cs typeface="+mn-cs"/>
              </a:rPr>
              <a:t>while</a:t>
            </a:r>
            <a:r>
              <a:rPr lang="en-US" altLang="zh-CN" sz="1200" b="0" i="0" u="none" strike="noStrike" kern="1200" baseline="0" dirty="0">
                <a:solidFill>
                  <a:schemeClr val="tx1"/>
                </a:solidFill>
                <a:latin typeface="Times New Roman" pitchFamily="18" charset="0"/>
                <a:ea typeface="+mn-ea"/>
                <a:cs typeface="+mn-cs"/>
              </a:rPr>
              <a:t> broadcast channels use hubs, as described earlier. </a:t>
            </a:r>
          </a:p>
          <a:p>
            <a:r>
              <a:rPr lang="en-US" altLang="zh-CN" sz="1200" b="0" i="0" u="none" strike="noStrike" kern="1200" baseline="0" dirty="0">
                <a:solidFill>
                  <a:schemeClr val="tx1"/>
                </a:solidFill>
                <a:latin typeface="Times New Roman" pitchFamily="18" charset="0"/>
                <a:ea typeface="+mn-ea"/>
                <a:cs typeface="+mn-cs"/>
              </a:rPr>
              <a:t>    In Gigabit Ethernet jargon, hubs are called </a:t>
            </a:r>
            <a:r>
              <a:rPr lang="en-US" altLang="zh-CN" sz="1200" b="1" i="0" u="none" strike="noStrike" kern="1200" baseline="0" dirty="0">
                <a:solidFill>
                  <a:schemeClr val="tx1"/>
                </a:solidFill>
                <a:latin typeface="Times New Roman" pitchFamily="18" charset="0"/>
                <a:ea typeface="+mn-ea"/>
                <a:cs typeface="+mn-cs"/>
              </a:rPr>
              <a:t>buffered distributors [</a:t>
            </a:r>
            <a:r>
              <a:rPr lang="zh-CN" altLang="en-US" sz="1200" b="1" i="0" u="none" strike="noStrike" kern="1200" baseline="0" dirty="0">
                <a:solidFill>
                  <a:schemeClr val="tx1"/>
                </a:solidFill>
                <a:latin typeface="Times New Roman" pitchFamily="18" charset="0"/>
                <a:ea typeface="+mn-ea"/>
                <a:cs typeface="+mn-cs"/>
              </a:rPr>
              <a:t>带缓存的分配器</a:t>
            </a:r>
            <a:r>
              <a:rPr lang="en-US" altLang="zh-CN" sz="1200" b="1" i="0" u="none" strike="noStrike" kern="1200" baseline="0" dirty="0">
                <a:solidFill>
                  <a:schemeClr val="tx1"/>
                </a:solidFill>
                <a:latin typeface="Times New Roman" pitchFamily="18" charset="0"/>
                <a:ea typeface="+mn-ea"/>
                <a:cs typeface="+mn-cs"/>
              </a:rPr>
              <a:t>]</a:t>
            </a:r>
            <a:r>
              <a:rPr lang="en-US" altLang="zh-CN" sz="1200" b="0" i="0" u="none" strike="noStrike" kern="1200" baseline="0" dirty="0">
                <a:solidFill>
                  <a:schemeClr val="tx1"/>
                </a:solidFill>
                <a:latin typeface="Times New Roman" pitchFamily="18" charset="0"/>
                <a:ea typeface="+mn-ea"/>
                <a:cs typeface="+mn-cs"/>
              </a:rPr>
              <a:t>. </a:t>
            </a:r>
            <a:endParaRPr lang="en-US" altLang="zh-CN" sz="1200" b="0" i="0" u="none" strike="noStrike" baseline="0" dirty="0">
              <a:solidFill>
                <a:srgbClr val="333333"/>
              </a:solidFill>
              <a:latin typeface="ArialMT"/>
            </a:endParaRPr>
          </a:p>
          <a:p>
            <a:r>
              <a:rPr lang="en-US" altLang="zh-CN" sz="1200" b="0" i="0" u="none" strike="noStrike" baseline="0" dirty="0">
                <a:solidFill>
                  <a:srgbClr val="333333"/>
                </a:solidFill>
                <a:latin typeface="ArialMT"/>
              </a:rPr>
              <a:t>    (3) Uses CSMA/CD for shared broadcast channels. </a:t>
            </a:r>
          </a:p>
          <a:p>
            <a:r>
              <a:rPr lang="en-US" altLang="zh-CN" sz="1200" b="0" i="0" u="none" strike="noStrike" baseline="0" dirty="0">
                <a:solidFill>
                  <a:srgbClr val="333333"/>
                </a:solidFill>
                <a:latin typeface="ArialMT"/>
              </a:rPr>
              <a:t>    In order to have </a:t>
            </a:r>
            <a:r>
              <a:rPr lang="en-US" altLang="zh-CN" sz="1200" b="1" i="0" u="none" strike="noStrike" baseline="0" dirty="0">
                <a:solidFill>
                  <a:srgbClr val="333333"/>
                </a:solidFill>
                <a:latin typeface="ArialMT"/>
              </a:rPr>
              <a:t>acceptable</a:t>
            </a:r>
            <a:r>
              <a:rPr lang="en-US" altLang="zh-CN" sz="1200" b="0" i="0" u="none" strike="noStrike" baseline="0" dirty="0">
                <a:solidFill>
                  <a:srgbClr val="333333"/>
                </a:solidFill>
                <a:latin typeface="ArialMT"/>
              </a:rPr>
              <a:t> efficiency, the maximum distance between nodes must be </a:t>
            </a:r>
            <a:r>
              <a:rPr lang="en-US" altLang="zh-CN" sz="1200" b="1" i="0" u="none" strike="noStrike" baseline="0" dirty="0">
                <a:solidFill>
                  <a:srgbClr val="333333"/>
                </a:solidFill>
                <a:latin typeface="ArialMT"/>
              </a:rPr>
              <a:t>severely</a:t>
            </a:r>
            <a:r>
              <a:rPr lang="en-US" altLang="zh-CN" sz="1200" b="0" i="0" u="none" strike="noStrike" baseline="0" dirty="0">
                <a:solidFill>
                  <a:srgbClr val="333333"/>
                </a:solidFill>
                <a:latin typeface="ArialMT"/>
              </a:rPr>
              <a:t> restricted.</a:t>
            </a:r>
          </a:p>
          <a:p>
            <a:r>
              <a:rPr lang="en-US" altLang="zh-CN" sz="1200" b="0" i="0" u="none" strike="noStrike" kern="1200" baseline="0" dirty="0">
                <a:solidFill>
                  <a:schemeClr val="tx1"/>
                </a:solidFill>
                <a:latin typeface="Times New Roman" pitchFamily="18" charset="0"/>
                <a:ea typeface="+mn-ea"/>
                <a:cs typeface="+mn-cs"/>
              </a:rPr>
              <a:t>    (4) Allows for full-duplex operation at 40 Gbps in both directions for point-to-point channels.</a:t>
            </a:r>
          </a:p>
          <a:p>
            <a:endParaRPr lang="en-US"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Initially operating over optical fiber, Gigabit Ethernet is now able to run over category 5 UTP cabling.</a:t>
            </a:r>
          </a:p>
          <a:p>
            <a:endParaRPr lang="en-US"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t>
            </a:r>
            <a:endParaRPr lang="en-US" b="0" i="0" dirty="0">
              <a:latin typeface="Times New Roman" charset="0"/>
              <a:cs typeface="+mn-cs"/>
            </a:endParaRPr>
          </a:p>
        </p:txBody>
      </p:sp>
    </p:spTree>
    <p:extLst>
      <p:ext uri="{BB962C8B-B14F-4D97-AF65-F5344CB8AC3E}">
        <p14:creationId xmlns:p14="http://schemas.microsoft.com/office/powerpoint/2010/main" val="317923100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u="none" strike="noStrike" kern="1200" baseline="0" dirty="0">
                <a:solidFill>
                  <a:schemeClr val="tx1"/>
                </a:solidFill>
                <a:latin typeface="Times New Roman" pitchFamily="18" charset="0"/>
                <a:ea typeface="+mn-ea"/>
                <a:cs typeface="+mn-cs"/>
              </a:rPr>
              <a:t>    Let’s </a:t>
            </a:r>
            <a:r>
              <a:rPr lang="en-US" altLang="zh-CN" sz="1200" b="1" i="0" u="none" strike="noStrike" kern="1200" baseline="0" dirty="0">
                <a:solidFill>
                  <a:schemeClr val="tx1"/>
                </a:solidFill>
                <a:latin typeface="Times New Roman" pitchFamily="18" charset="0"/>
                <a:ea typeface="+mn-ea"/>
                <a:cs typeface="+mn-cs"/>
              </a:rPr>
              <a:t>conclude</a:t>
            </a:r>
            <a:r>
              <a:rPr lang="en-US" altLang="zh-CN" sz="1200" b="0" i="0" u="none" strike="noStrike" kern="1200" baseline="0" dirty="0">
                <a:solidFill>
                  <a:schemeClr val="tx1"/>
                </a:solidFill>
                <a:latin typeface="Times New Roman" pitchFamily="18" charset="0"/>
                <a:ea typeface="+mn-ea"/>
                <a:cs typeface="+mn-cs"/>
              </a:rPr>
              <a:t> our discussion of Ethernet technology </a:t>
            </a:r>
            <a:r>
              <a:rPr lang="en-US" altLang="zh-CN" sz="1200" b="1" i="0" u="none" strike="noStrike" kern="1200" baseline="0" dirty="0">
                <a:solidFill>
                  <a:schemeClr val="tx1"/>
                </a:solidFill>
                <a:latin typeface="Times New Roman" pitchFamily="18" charset="0"/>
                <a:ea typeface="+mn-ea"/>
                <a:cs typeface="+mn-cs"/>
              </a:rPr>
              <a:t>by</a:t>
            </a:r>
            <a:r>
              <a:rPr lang="en-US" altLang="zh-CN" sz="1200" b="0" i="0" u="none" strike="noStrike" kern="1200" baseline="0" dirty="0">
                <a:solidFill>
                  <a:schemeClr val="tx1"/>
                </a:solidFill>
                <a:latin typeface="Times New Roman" pitchFamily="18" charset="0"/>
                <a:ea typeface="+mn-ea"/>
                <a:cs typeface="+mn-cs"/>
              </a:rPr>
              <a:t> posing a question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may have </a:t>
            </a:r>
            <a:r>
              <a:rPr lang="en-US" altLang="zh-CN" sz="1200" b="1" i="0" u="none" strike="noStrike" kern="1200" baseline="0" dirty="0">
                <a:solidFill>
                  <a:schemeClr val="tx1"/>
                </a:solidFill>
                <a:latin typeface="Times New Roman" pitchFamily="18" charset="0"/>
                <a:ea typeface="+mn-ea"/>
                <a:cs typeface="+mn-cs"/>
              </a:rPr>
              <a:t>begun</a:t>
            </a:r>
            <a:r>
              <a:rPr lang="en-US" altLang="zh-CN" sz="1200" b="0" i="0" u="none" strike="noStrike" kern="1200" baseline="0" dirty="0">
                <a:solidFill>
                  <a:schemeClr val="tx1"/>
                </a:solidFill>
                <a:latin typeface="Times New Roman" pitchFamily="18" charset="0"/>
                <a:ea typeface="+mn-ea"/>
                <a:cs typeface="+mn-cs"/>
              </a:rPr>
              <a:t> troubling you. </a:t>
            </a:r>
          </a:p>
          <a:p>
            <a:r>
              <a:rPr lang="en-US" altLang="zh-CN" sz="1200" b="0" i="0" u="none" strike="noStrike" kern="1200" baseline="0" dirty="0">
                <a:solidFill>
                  <a:schemeClr val="tx1"/>
                </a:solidFill>
                <a:latin typeface="Times New Roman" pitchFamily="18" charset="0"/>
                <a:ea typeface="+mn-ea"/>
                <a:cs typeface="+mn-cs"/>
              </a:rPr>
              <a:t>    In the days of bus topologies and hub-based star topologies, Ethernet was clearly a broadcast link (as defined in Section 6.3) in which frame collisions occurred when nodes transmitted at the same time. </a:t>
            </a:r>
          </a:p>
          <a:p>
            <a:r>
              <a:rPr lang="en-US" altLang="zh-CN" sz="1200" b="0" i="0" u="none" strike="noStrike" kern="1200" baseline="0" dirty="0">
                <a:solidFill>
                  <a:schemeClr val="tx1"/>
                </a:solidFill>
                <a:latin typeface="Times New Roman" pitchFamily="18" charset="0"/>
                <a:ea typeface="+mn-ea"/>
                <a:cs typeface="+mn-cs"/>
              </a:rPr>
              <a:t>    To deal with these collisions, the Ethernet standard included the CSMA/CD protocol, which is particularly effective for a wired broadcast LAN </a:t>
            </a:r>
            <a:r>
              <a:rPr lang="en-US" altLang="zh-CN" sz="1200" b="1" i="0" u="none" strike="noStrike" kern="1200" baseline="0" dirty="0">
                <a:solidFill>
                  <a:schemeClr val="tx1"/>
                </a:solidFill>
                <a:latin typeface="Times New Roman" pitchFamily="18" charset="0"/>
                <a:ea typeface="+mn-ea"/>
                <a:cs typeface="+mn-cs"/>
              </a:rPr>
              <a:t>spanning a small geographical region</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But if the prevalent use of Ethernet today is a switch-based star topology, using store-and-forward packet switching, </a:t>
            </a:r>
            <a:r>
              <a:rPr lang="en-US" altLang="zh-CN" sz="1200" b="0" i="0" u="sng" strike="noStrike" kern="1200" baseline="0" dirty="0">
                <a:solidFill>
                  <a:schemeClr val="tx1"/>
                </a:solidFill>
                <a:latin typeface="Times New Roman" pitchFamily="18" charset="0"/>
                <a:ea typeface="+mn-ea"/>
                <a:cs typeface="+mn-cs"/>
              </a:rPr>
              <a:t>is there really a need anymore for an Ethernet MAC protocol</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As we’ll see shortly, a switch coordinates its transmissions and </a:t>
            </a:r>
            <a:r>
              <a:rPr lang="en-US" altLang="zh-CN" sz="1200" b="1" i="0" u="none" strike="noStrike" kern="1200" baseline="0" dirty="0">
                <a:solidFill>
                  <a:schemeClr val="tx1"/>
                </a:solidFill>
                <a:latin typeface="Times New Roman" pitchFamily="18" charset="0"/>
                <a:ea typeface="+mn-ea"/>
                <a:cs typeface="+mn-cs"/>
              </a:rPr>
              <a:t>never</a:t>
            </a:r>
            <a:r>
              <a:rPr lang="en-US" altLang="zh-CN" sz="1200" b="0" i="0" u="none" strike="noStrike" kern="1200" baseline="0" dirty="0">
                <a:solidFill>
                  <a:schemeClr val="tx1"/>
                </a:solidFill>
                <a:latin typeface="Times New Roman" pitchFamily="18" charset="0"/>
                <a:ea typeface="+mn-ea"/>
                <a:cs typeface="+mn-cs"/>
              </a:rPr>
              <a:t> forwards more than one frame </a:t>
            </a:r>
            <a:r>
              <a:rPr lang="en-US" altLang="zh-CN" sz="1200" b="1" i="0" u="none" strike="noStrike" kern="1200" baseline="0" dirty="0">
                <a:solidFill>
                  <a:schemeClr val="tx1"/>
                </a:solidFill>
                <a:latin typeface="Times New Roman" pitchFamily="18" charset="0"/>
                <a:ea typeface="+mn-ea"/>
                <a:cs typeface="+mn-cs"/>
              </a:rPr>
              <a:t>onto</a:t>
            </a:r>
            <a:r>
              <a:rPr lang="en-US" altLang="zh-CN" sz="1200" b="0" i="0" u="none" strike="noStrike" kern="1200" baseline="0" dirty="0">
                <a:solidFill>
                  <a:schemeClr val="tx1"/>
                </a:solidFill>
                <a:latin typeface="Times New Roman" pitchFamily="18" charset="0"/>
                <a:ea typeface="+mn-ea"/>
                <a:cs typeface="+mn-cs"/>
              </a:rPr>
              <a:t> the same interface at any time. </a:t>
            </a:r>
          </a:p>
          <a:p>
            <a:r>
              <a:rPr lang="en-US" altLang="zh-CN" sz="1200" b="0" i="0" u="none" strike="noStrike" kern="1200" baseline="0" dirty="0">
                <a:solidFill>
                  <a:schemeClr val="tx1"/>
                </a:solidFill>
                <a:latin typeface="Times New Roman" pitchFamily="18" charset="0"/>
                <a:ea typeface="+mn-ea"/>
                <a:cs typeface="+mn-cs"/>
              </a:rPr>
              <a:t>    Furthermore, modern switches are full-duplex, so that a switch and a node can each send frames to each other at the same time without interference.     </a:t>
            </a:r>
          </a:p>
          <a:p>
            <a:r>
              <a:rPr lang="en-US" altLang="zh-CN" sz="1200" b="0" i="0" u="none" strike="noStrike" kern="1200" baseline="0" dirty="0">
                <a:solidFill>
                  <a:schemeClr val="tx1"/>
                </a:solidFill>
                <a:latin typeface="Times New Roman" pitchFamily="18" charset="0"/>
                <a:ea typeface="+mn-ea"/>
                <a:cs typeface="+mn-cs"/>
              </a:rPr>
              <a:t>    In other words, in a switch-based Ethernet LAN there are no collisions and, therefore, there is no need for a MAC protocol!</a:t>
            </a:r>
          </a:p>
          <a:p>
            <a:r>
              <a:rPr lang="en-US" altLang="zh-CN" sz="1200" b="0" i="0" u="none" strike="noStrike" kern="1200" baseline="0" dirty="0">
                <a:solidFill>
                  <a:schemeClr val="tx1"/>
                </a:solidFill>
                <a:latin typeface="Times New Roman" pitchFamily="18" charset="0"/>
                <a:ea typeface="+mn-ea"/>
                <a:cs typeface="+mn-cs"/>
              </a:rPr>
              <a:t>    </a:t>
            </a:r>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142</a:t>
            </a:fld>
            <a:endParaRPr lang="en-US" altLang="zh-CN"/>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u="none" strike="noStrike" kern="1200" baseline="0" dirty="0">
                <a:solidFill>
                  <a:schemeClr val="tx1"/>
                </a:solidFill>
                <a:latin typeface="Times New Roman" pitchFamily="18" charset="0"/>
                <a:ea typeface="+mn-ea"/>
                <a:cs typeface="+mn-cs"/>
              </a:rPr>
              <a:t>    As we’ve seen, today’s Ethernets are very different from </a:t>
            </a:r>
            <a:r>
              <a:rPr lang="en-US" altLang="zh-CN" sz="1200" b="1" i="0" u="none" strike="noStrike" kern="1200" baseline="0" dirty="0">
                <a:solidFill>
                  <a:schemeClr val="tx1"/>
                </a:solidFill>
                <a:latin typeface="Times New Roman" pitchFamily="18" charset="0"/>
                <a:ea typeface="+mn-ea"/>
                <a:cs typeface="+mn-cs"/>
              </a:rPr>
              <a:t>the original </a:t>
            </a:r>
            <a:r>
              <a:rPr lang="en-US" altLang="zh-CN" sz="1200" b="0" i="0" u="none" strike="noStrike" kern="1200" baseline="0" dirty="0">
                <a:solidFill>
                  <a:schemeClr val="tx1"/>
                </a:solidFill>
                <a:latin typeface="Times New Roman" pitchFamily="18" charset="0"/>
                <a:ea typeface="+mn-ea"/>
                <a:cs typeface="+mn-cs"/>
              </a:rPr>
              <a:t>Ethernet conceived by Metcalfe and Boggs more than 30 years ago — speeds have increased by three orders of magnitude, Ethernet frames are carried over a variety of media, switched-Ethernets have become dominant, and now even the MAC protocol is often unnecessary! </a:t>
            </a:r>
          </a:p>
          <a:p>
            <a:r>
              <a:rPr lang="en-US" altLang="zh-CN" sz="1200" b="0" i="0" u="none" strike="noStrike" kern="1200" baseline="0" dirty="0">
                <a:solidFill>
                  <a:schemeClr val="tx1"/>
                </a:solidFill>
                <a:latin typeface="Times New Roman" pitchFamily="18" charset="0"/>
                <a:ea typeface="+mn-ea"/>
                <a:cs typeface="+mn-cs"/>
              </a:rPr>
              <a:t>    Is all of this really still Ethernet? </a:t>
            </a:r>
          </a:p>
          <a:p>
            <a:r>
              <a:rPr lang="en-US" altLang="zh-CN" sz="1200" b="0" i="0" u="none" strike="noStrike" kern="1200" baseline="0" dirty="0">
                <a:solidFill>
                  <a:schemeClr val="tx1"/>
                </a:solidFill>
                <a:latin typeface="Times New Roman" pitchFamily="18" charset="0"/>
                <a:ea typeface="+mn-ea"/>
                <a:cs typeface="+mn-cs"/>
              </a:rPr>
              <a:t>    The answer, of course, is “yes, by definition.” </a:t>
            </a:r>
          </a:p>
          <a:p>
            <a:r>
              <a:rPr lang="en-US" altLang="zh-CN" sz="1200" b="0" i="0" u="none" strike="noStrike" kern="1200" baseline="0" dirty="0">
                <a:solidFill>
                  <a:schemeClr val="tx1"/>
                </a:solidFill>
                <a:latin typeface="Times New Roman" pitchFamily="18" charset="0"/>
                <a:ea typeface="+mn-ea"/>
                <a:cs typeface="+mn-cs"/>
              </a:rPr>
              <a:t>    It is interesting to note, however, that through all of these changes, there has </a:t>
            </a:r>
            <a:r>
              <a:rPr lang="en-US" altLang="zh-CN" sz="1200" b="1" i="0" u="none" strike="noStrike" kern="1200" baseline="0" dirty="0">
                <a:solidFill>
                  <a:schemeClr val="tx1"/>
                </a:solidFill>
                <a:latin typeface="Times New Roman" pitchFamily="18" charset="0"/>
                <a:ea typeface="+mn-ea"/>
                <a:cs typeface="+mn-cs"/>
              </a:rPr>
              <a:t>indeed</a:t>
            </a:r>
            <a:r>
              <a:rPr lang="en-US" altLang="zh-CN" sz="1200" b="0" i="0" u="none" strike="noStrike" kern="1200" baseline="0" dirty="0">
                <a:solidFill>
                  <a:schemeClr val="tx1"/>
                </a:solidFill>
                <a:latin typeface="Times New Roman" pitchFamily="18" charset="0"/>
                <a:ea typeface="+mn-ea"/>
                <a:cs typeface="+mn-cs"/>
              </a:rPr>
              <a:t> been </a:t>
            </a:r>
            <a:r>
              <a:rPr lang="en-US" altLang="zh-CN" sz="1200" b="1" i="0" u="none" strike="noStrike" kern="1200" baseline="0" dirty="0">
                <a:solidFill>
                  <a:schemeClr val="tx1"/>
                </a:solidFill>
                <a:latin typeface="Times New Roman" pitchFamily="18" charset="0"/>
                <a:ea typeface="+mn-ea"/>
                <a:cs typeface="+mn-cs"/>
              </a:rPr>
              <a:t>one enduring constant </a:t>
            </a:r>
            <a:r>
              <a:rPr lang="en-US" altLang="zh-CN" sz="1200" b="0" i="0" u="sng" strike="noStrike" kern="1200" baseline="0" dirty="0">
                <a:solidFill>
                  <a:schemeClr val="tx1"/>
                </a:solidFill>
                <a:latin typeface="Times New Roman" pitchFamily="18" charset="0"/>
                <a:ea typeface="+mn-ea"/>
                <a:cs typeface="+mn-cs"/>
              </a:rPr>
              <a:t>that has remained unchanged over 30 years</a:t>
            </a:r>
            <a:r>
              <a:rPr lang="en-US" altLang="zh-CN" sz="1200" b="0" i="0" u="none" strike="noStrike" kern="1200" baseline="0" dirty="0">
                <a:solidFill>
                  <a:schemeClr val="tx1"/>
                </a:solidFill>
                <a:latin typeface="Times New Roman" pitchFamily="18" charset="0"/>
                <a:ea typeface="+mn-ea"/>
                <a:cs typeface="+mn-cs"/>
              </a:rPr>
              <a:t> — Ethernet’s frame format. </a:t>
            </a:r>
          </a:p>
          <a:p>
            <a:r>
              <a:rPr lang="en-US" altLang="zh-CN" sz="1200" b="0" i="0" u="none" strike="noStrike" kern="1200" baseline="0" dirty="0">
                <a:solidFill>
                  <a:schemeClr val="tx1"/>
                </a:solidFill>
                <a:latin typeface="Times New Roman" pitchFamily="18" charset="0"/>
                <a:ea typeface="+mn-ea"/>
                <a:cs typeface="+mn-cs"/>
              </a:rPr>
              <a:t>    Perhaps this then is the one true and </a:t>
            </a:r>
            <a:r>
              <a:rPr lang="en-US" altLang="zh-CN" sz="1200" b="1" i="0" u="none" strike="noStrike" kern="1200" baseline="0" dirty="0">
                <a:solidFill>
                  <a:schemeClr val="tx1"/>
                </a:solidFill>
                <a:latin typeface="Times New Roman" pitchFamily="18" charset="0"/>
                <a:ea typeface="+mn-ea"/>
                <a:cs typeface="+mn-cs"/>
              </a:rPr>
              <a:t>timeless</a:t>
            </a:r>
            <a:r>
              <a:rPr lang="en-US" altLang="zh-CN" sz="1200" b="0" i="0" u="none" strike="noStrike" kern="1200" baseline="0" dirty="0">
                <a:solidFill>
                  <a:schemeClr val="tx1"/>
                </a:solidFill>
                <a:latin typeface="Times New Roman" pitchFamily="18" charset="0"/>
                <a:ea typeface="+mn-ea"/>
                <a:cs typeface="+mn-cs"/>
              </a:rPr>
              <a:t> centerpiece of the Ethernet standard. </a:t>
            </a:r>
            <a:endParaRPr lang="en-US" b="0" i="0" dirty="0">
              <a:latin typeface="Times New Roman" charset="0"/>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143</a:t>
            </a:fld>
            <a:endParaRPr lang="en-US" altLang="zh-CN"/>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144</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284380745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F4433DD6-D70A-8E47-B310-554B6E789C8D}" type="slidenum">
              <a:rPr lang="en-US" i="0" smtClean="0">
                <a:latin typeface="Times New Roman" charset="0"/>
              </a:rPr>
              <a:pPr>
                <a:defRPr/>
              </a:pPr>
              <a:t>145</a:t>
            </a:fld>
            <a:endParaRPr lang="en-US" i="0" dirty="0">
              <a:latin typeface="Times New Roman"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lgn="l"/>
            <a:r>
              <a:rPr lang="en-US" altLang="zh-CN" sz="1200" b="0" i="0" u="none" strike="noStrike" baseline="0" dirty="0">
                <a:solidFill>
                  <a:srgbClr val="333333"/>
                </a:solidFill>
                <a:latin typeface="ArialMT"/>
              </a:rPr>
              <a:t>    </a:t>
            </a:r>
            <a:r>
              <a:rPr lang="en-US" altLang="zh-CN" sz="1200" b="1" i="0" u="none" strike="noStrike" baseline="0" dirty="0">
                <a:solidFill>
                  <a:srgbClr val="333333"/>
                </a:solidFill>
                <a:latin typeface="ArialMT"/>
              </a:rPr>
              <a:t>Up until this point</a:t>
            </a:r>
            <a:r>
              <a:rPr lang="en-US" altLang="zh-CN" sz="1200" b="0" i="0" u="none" strike="noStrike" baseline="0" dirty="0">
                <a:solidFill>
                  <a:srgbClr val="333333"/>
                </a:solidFill>
                <a:latin typeface="ArialMT"/>
              </a:rPr>
              <a:t>, we have been </a:t>
            </a:r>
            <a:r>
              <a:rPr lang="en-US" altLang="zh-CN" sz="1200" b="1" i="0" u="none" strike="noStrike" baseline="0" dirty="0">
                <a:solidFill>
                  <a:srgbClr val="333333"/>
                </a:solidFill>
                <a:latin typeface="ArialMT"/>
              </a:rPr>
              <a:t>purposefully</a:t>
            </a:r>
            <a:r>
              <a:rPr lang="en-US" altLang="zh-CN" sz="1200" b="0" i="0" u="none" strike="noStrike" baseline="0" dirty="0">
                <a:solidFill>
                  <a:srgbClr val="333333"/>
                </a:solidFill>
                <a:latin typeface="ArialMT"/>
              </a:rPr>
              <a:t> </a:t>
            </a:r>
            <a:r>
              <a:rPr lang="en-US" altLang="zh-CN" sz="1200" b="1" i="0" u="none" strike="noStrike" baseline="0" dirty="0">
                <a:solidFill>
                  <a:srgbClr val="333333"/>
                </a:solidFill>
                <a:latin typeface="ArialMT"/>
              </a:rPr>
              <a:t>vague</a:t>
            </a:r>
            <a:r>
              <a:rPr lang="en-US" altLang="zh-CN" sz="1200" b="0" i="0" u="none" strike="noStrike" baseline="0" dirty="0">
                <a:solidFill>
                  <a:srgbClr val="333333"/>
                </a:solidFill>
                <a:latin typeface="ArialMT"/>
              </a:rPr>
              <a:t> about what a switch actually does and how it works. </a:t>
            </a:r>
          </a:p>
          <a:p>
            <a:pPr algn="l"/>
            <a:r>
              <a:rPr lang="en-US" altLang="zh-CN" sz="1200" b="0" i="0" u="none" strike="noStrike" baseline="0" dirty="0">
                <a:solidFill>
                  <a:srgbClr val="333333"/>
                </a:solidFill>
                <a:latin typeface="ArialMT"/>
              </a:rPr>
              <a:t>    The role of the switch is to receive incoming link-layer frames and forward them onto outgoing links; we’ll study this forwarding function in detail in this subsection. </a:t>
            </a:r>
          </a:p>
          <a:p>
            <a:pPr algn="l"/>
            <a:r>
              <a:rPr lang="en-US" altLang="zh-CN" sz="1200" b="0" i="0" u="none" strike="noStrike" baseline="0" dirty="0">
                <a:solidFill>
                  <a:srgbClr val="333333"/>
                </a:solidFill>
                <a:latin typeface="ArialMT"/>
              </a:rPr>
              <a:t>    We’ll see that the switch itself is </a:t>
            </a:r>
            <a:r>
              <a:rPr lang="en-US" altLang="zh-CN" sz="1200" b="1" i="0" u="none" strike="noStrike" baseline="0" dirty="0">
                <a:solidFill>
                  <a:srgbClr val="1E7ABA"/>
                </a:solidFill>
                <a:latin typeface="Arial-BoldMT"/>
              </a:rPr>
              <a:t>transparent </a:t>
            </a:r>
            <a:r>
              <a:rPr lang="en-US" altLang="zh-CN" sz="1200" b="0" i="0" u="none" strike="noStrike" baseline="0" dirty="0">
                <a:solidFill>
                  <a:srgbClr val="333333"/>
                </a:solidFill>
                <a:latin typeface="ArialMT"/>
              </a:rPr>
              <a:t>to the hosts and routers in the subnet; that is, a host/router addresses a frame </a:t>
            </a:r>
            <a:r>
              <a:rPr lang="en-US" altLang="zh-CN" sz="1200" b="1" i="0" u="none" strike="noStrike" baseline="0" dirty="0">
                <a:solidFill>
                  <a:srgbClr val="333333"/>
                </a:solidFill>
                <a:latin typeface="ArialMT"/>
              </a:rPr>
              <a:t>to</a:t>
            </a:r>
            <a:r>
              <a:rPr lang="en-US" altLang="zh-CN" sz="1200" b="0" i="0" u="none" strike="noStrike" baseline="0" dirty="0">
                <a:solidFill>
                  <a:srgbClr val="333333"/>
                </a:solidFill>
                <a:latin typeface="ArialMT"/>
              </a:rPr>
              <a:t> another host/router (rather than addressing the frame to the switch) and happily sends the frame into the LAN, </a:t>
            </a:r>
            <a:r>
              <a:rPr lang="en-US" altLang="zh-CN" sz="1200" b="1" i="0" u="none" strike="noStrike" baseline="0" dirty="0">
                <a:solidFill>
                  <a:srgbClr val="333333"/>
                </a:solidFill>
                <a:latin typeface="ArialMT"/>
              </a:rPr>
              <a:t>unaware that </a:t>
            </a:r>
            <a:r>
              <a:rPr lang="en-US" altLang="zh-CN" sz="1200" b="0" i="0" u="none" strike="noStrike" baseline="0" dirty="0">
                <a:solidFill>
                  <a:srgbClr val="333333"/>
                </a:solidFill>
                <a:latin typeface="ArialMT"/>
              </a:rPr>
              <a:t>a switch will be receiving the frame and </a:t>
            </a:r>
            <a:r>
              <a:rPr lang="en-US" altLang="zh-CN" sz="1200" b="1" i="0" u="none" strike="noStrike" baseline="0" dirty="0">
                <a:solidFill>
                  <a:srgbClr val="333333"/>
                </a:solidFill>
                <a:latin typeface="ArialMT"/>
              </a:rPr>
              <a:t>forwarding</a:t>
            </a:r>
            <a:r>
              <a:rPr lang="en-US" altLang="zh-CN" sz="1200" b="0" i="0" u="none" strike="noStrike" baseline="0" dirty="0">
                <a:solidFill>
                  <a:srgbClr val="333333"/>
                </a:solidFill>
                <a:latin typeface="ArialMT"/>
              </a:rPr>
              <a:t> it. </a:t>
            </a:r>
          </a:p>
          <a:p>
            <a:pPr algn="l"/>
            <a:r>
              <a:rPr lang="en-US" altLang="zh-CN" sz="1200" b="0" i="0" u="none" strike="noStrike" baseline="0" dirty="0">
                <a:solidFill>
                  <a:srgbClr val="333333"/>
                </a:solidFill>
                <a:latin typeface="ArialMT"/>
              </a:rPr>
              <a:t>    The rate at which frames arrive to </a:t>
            </a:r>
            <a:r>
              <a:rPr lang="en-US" altLang="zh-CN" sz="1200" b="1" i="0" u="none" strike="noStrike" baseline="0" dirty="0">
                <a:solidFill>
                  <a:srgbClr val="333333"/>
                </a:solidFill>
                <a:latin typeface="ArialMT"/>
              </a:rPr>
              <a:t>any</a:t>
            </a:r>
            <a:r>
              <a:rPr lang="en-US" altLang="zh-CN" sz="1200" b="0" i="0" u="none" strike="noStrike" baseline="0" dirty="0">
                <a:solidFill>
                  <a:srgbClr val="333333"/>
                </a:solidFill>
                <a:latin typeface="ArialMT"/>
              </a:rPr>
              <a:t> one of the switch’s output interfaces may </a:t>
            </a:r>
            <a:r>
              <a:rPr lang="en-US" altLang="zh-CN" sz="1200" b="1" i="0" u="none" strike="noStrike" baseline="0" dirty="0">
                <a:solidFill>
                  <a:srgbClr val="333333"/>
                </a:solidFill>
                <a:latin typeface="ArialMT"/>
              </a:rPr>
              <a:t>temporarily</a:t>
            </a:r>
            <a:r>
              <a:rPr lang="en-US" altLang="zh-CN" sz="1200" b="0" i="0" u="none" strike="noStrike" baseline="0" dirty="0">
                <a:solidFill>
                  <a:srgbClr val="333333"/>
                </a:solidFill>
                <a:latin typeface="ArialMT"/>
              </a:rPr>
              <a:t> exceed the link capacity of that interface. </a:t>
            </a:r>
          </a:p>
          <a:p>
            <a:pPr algn="l"/>
            <a:r>
              <a:rPr lang="en-US" altLang="zh-CN" sz="1200" b="0" i="0" u="none" strike="noStrike" baseline="0" dirty="0">
                <a:solidFill>
                  <a:srgbClr val="333333"/>
                </a:solidFill>
                <a:latin typeface="ArialMT"/>
              </a:rPr>
              <a:t>    To </a:t>
            </a:r>
            <a:r>
              <a:rPr lang="en-US" altLang="zh-CN" sz="1200" b="1" i="0" u="none" strike="noStrike" baseline="0" dirty="0">
                <a:solidFill>
                  <a:srgbClr val="333333"/>
                </a:solidFill>
                <a:latin typeface="ArialMT"/>
              </a:rPr>
              <a:t>accommodate</a:t>
            </a:r>
            <a:r>
              <a:rPr lang="en-US" altLang="zh-CN" sz="1200" b="0" i="0" u="none" strike="noStrike" baseline="0" dirty="0">
                <a:solidFill>
                  <a:srgbClr val="333333"/>
                </a:solidFill>
                <a:latin typeface="ArialMT"/>
              </a:rPr>
              <a:t> this problem, switch output interfaces </a:t>
            </a:r>
            <a:r>
              <a:rPr lang="en-US" altLang="zh-CN" sz="1200" b="1" i="0" u="none" strike="noStrike" baseline="0" dirty="0">
                <a:solidFill>
                  <a:srgbClr val="333333"/>
                </a:solidFill>
                <a:latin typeface="ArialMT"/>
              </a:rPr>
              <a:t>have</a:t>
            </a:r>
            <a:r>
              <a:rPr lang="en-US" altLang="zh-CN" sz="1200" b="0" i="0" u="none" strike="noStrike" baseline="0" dirty="0">
                <a:solidFill>
                  <a:srgbClr val="333333"/>
                </a:solidFill>
                <a:latin typeface="ArialMT"/>
              </a:rPr>
              <a:t> buffers, </a:t>
            </a:r>
            <a:r>
              <a:rPr lang="en-US" altLang="zh-CN" sz="1200" b="0" i="0" u="sng" strike="noStrike" baseline="0" dirty="0">
                <a:solidFill>
                  <a:srgbClr val="333333"/>
                </a:solidFill>
                <a:latin typeface="ArialMT"/>
              </a:rPr>
              <a:t>in much the same way</a:t>
            </a:r>
            <a:r>
              <a:rPr lang="en-US" altLang="zh-CN" sz="1200" b="0" i="0" u="none" strike="noStrike" baseline="0" dirty="0">
                <a:solidFill>
                  <a:srgbClr val="333333"/>
                </a:solidFill>
                <a:latin typeface="ArialMT"/>
              </a:rPr>
              <a:t> </a:t>
            </a:r>
            <a:r>
              <a:rPr lang="en-US" altLang="zh-CN" sz="1200" b="1" i="0" u="none" strike="noStrike" baseline="0" dirty="0">
                <a:solidFill>
                  <a:srgbClr val="333333"/>
                </a:solidFill>
                <a:latin typeface="ArialMT"/>
              </a:rPr>
              <a:t>that</a:t>
            </a:r>
            <a:r>
              <a:rPr lang="en-US" altLang="zh-CN" sz="1200" b="0" i="0" u="none" strike="noStrike" baseline="0" dirty="0">
                <a:solidFill>
                  <a:srgbClr val="333333"/>
                </a:solidFill>
                <a:latin typeface="ArialMT"/>
              </a:rPr>
              <a:t> router output interfaces have buffers for datagrams. </a:t>
            </a:r>
          </a:p>
          <a:p>
            <a:pPr algn="l"/>
            <a:r>
              <a:rPr lang="en-US" altLang="zh-CN" sz="1200" b="0" i="0" u="none" strike="noStrike" baseline="0" dirty="0">
                <a:solidFill>
                  <a:srgbClr val="333333"/>
                </a:solidFill>
                <a:latin typeface="ArialMT"/>
              </a:rPr>
              <a:t>    Let’s now take a closer look at how switches operate.</a:t>
            </a:r>
            <a:endParaRPr lang="en-US" dirty="0">
              <a:latin typeface="Times New Roman" charset="0"/>
              <a:cs typeface="+mn-cs"/>
            </a:endParaRPr>
          </a:p>
        </p:txBody>
      </p:sp>
    </p:spTree>
    <p:extLst>
      <p:ext uri="{BB962C8B-B14F-4D97-AF65-F5344CB8AC3E}">
        <p14:creationId xmlns:p14="http://schemas.microsoft.com/office/powerpoint/2010/main" val="559106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DB98776-8EEC-43D4-89E6-DF84CE112489}" type="slidenum">
              <a:rPr lang="en-US" altLang="zh-CN" smtClean="0"/>
              <a:pPr>
                <a:spcBef>
                  <a:spcPct val="0"/>
                </a:spcBef>
              </a:pPr>
              <a:t>15</a:t>
            </a:fld>
            <a:endParaRPr lang="en-US" altLang="zh-CN"/>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a:solidFill>
                  <a:schemeClr val="tx1"/>
                </a:solidFill>
                <a:latin typeface="Times New Roman" pitchFamily="18" charset="0"/>
                <a:ea typeface="+mn-ea"/>
                <a:cs typeface="+mn-cs"/>
              </a:rPr>
              <a:t>     • </a:t>
            </a:r>
            <a:r>
              <a:rPr lang="en-US" altLang="zh-CN" sz="1200" b="1" i="0" u="none" strike="noStrike" kern="1200" baseline="0" dirty="0">
                <a:solidFill>
                  <a:schemeClr val="tx1"/>
                </a:solidFill>
                <a:latin typeface="Times New Roman" pitchFamily="18" charset="0"/>
                <a:ea typeface="+mn-ea"/>
                <a:cs typeface="+mn-cs"/>
              </a:rPr>
              <a:t>Error detection and correction</a:t>
            </a:r>
            <a:r>
              <a:rPr lang="en-US" altLang="zh-CN" sz="1200" b="0" i="1" u="none" strike="noStrike" kern="1200" baseline="0" dirty="0">
                <a:solidFill>
                  <a:schemeClr val="tx1"/>
                </a:solidFill>
                <a:latin typeface="Times New Roman" pitchFamily="18" charset="0"/>
                <a:ea typeface="+mn-ea"/>
                <a:cs typeface="+mn-cs"/>
              </a:rPr>
              <a:t>. </a:t>
            </a:r>
          </a:p>
          <a:p>
            <a:r>
              <a:rPr lang="en-US" altLang="zh-CN" sz="1200" b="0" i="1"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The link-layer hardware in a receiving node can incorrectly decide that a bit in a frame is zero when it was transmitted as a one, </a:t>
            </a:r>
            <a:r>
              <a:rPr lang="en-US" altLang="zh-CN" sz="1200" b="0" i="0" u="sng" strike="noStrike" kern="1200" baseline="0" dirty="0">
                <a:solidFill>
                  <a:schemeClr val="tx1"/>
                </a:solidFill>
                <a:latin typeface="Times New Roman" pitchFamily="18" charset="0"/>
                <a:ea typeface="+mn-ea"/>
                <a:cs typeface="+mn-cs"/>
              </a:rPr>
              <a:t>and vice versa</a:t>
            </a:r>
            <a:r>
              <a:rPr lang="en-US" altLang="zh-CN" sz="1200" b="0" i="0" u="none" strike="noStrike" kern="1200" baseline="0" dirty="0">
                <a:solidFill>
                  <a:schemeClr val="tx1"/>
                </a:solidFill>
                <a:latin typeface="Times New Roman" pitchFamily="18" charset="0"/>
                <a:ea typeface="+mn-ea"/>
                <a:cs typeface="+mn-cs"/>
              </a:rPr>
              <a:t>.</a:t>
            </a:r>
          </a:p>
          <a:p>
            <a:r>
              <a:rPr lang="en-US" altLang="zh-CN" sz="1200" b="0" i="0" u="none" strike="noStrike" kern="1200" baseline="0" dirty="0">
                <a:solidFill>
                  <a:schemeClr val="tx1"/>
                </a:solidFill>
                <a:latin typeface="Times New Roman" pitchFamily="18" charset="0"/>
                <a:ea typeface="+mn-ea"/>
                <a:cs typeface="+mn-cs"/>
              </a:rPr>
              <a:t>    Such bit errors are introduced by </a:t>
            </a:r>
            <a:r>
              <a:rPr lang="en-US" altLang="zh-CN" sz="1200" b="0" i="0" u="sng" strike="noStrike" kern="1200" baseline="0" dirty="0">
                <a:solidFill>
                  <a:schemeClr val="tx1"/>
                </a:solidFill>
                <a:latin typeface="Times New Roman" pitchFamily="18" charset="0"/>
                <a:ea typeface="+mn-ea"/>
                <a:cs typeface="+mn-cs"/>
              </a:rPr>
              <a:t>signal attenuation</a:t>
            </a:r>
            <a:r>
              <a:rPr lang="en-US" altLang="zh-CN" sz="1200" b="0" i="0" u="none" strike="noStrike" kern="1200" baseline="0" dirty="0">
                <a:solidFill>
                  <a:schemeClr val="tx1"/>
                </a:solidFill>
                <a:latin typeface="Times New Roman" pitchFamily="18" charset="0"/>
                <a:ea typeface="+mn-ea"/>
                <a:cs typeface="+mn-cs"/>
              </a:rPr>
              <a:t> and </a:t>
            </a:r>
            <a:r>
              <a:rPr lang="en-US" altLang="zh-CN" sz="1200" b="0" i="0" u="sng" strike="noStrike" kern="1200" baseline="0" dirty="0">
                <a:solidFill>
                  <a:schemeClr val="tx1"/>
                </a:solidFill>
                <a:latin typeface="Times New Roman" pitchFamily="18" charset="0"/>
                <a:ea typeface="+mn-ea"/>
                <a:cs typeface="+mn-cs"/>
              </a:rPr>
              <a:t>electromagnetic noise</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Because there is no need to forward a datagram that has an error, many link-layer </a:t>
            </a:r>
            <a:r>
              <a:rPr lang="en-US" altLang="zh-CN" sz="1200" b="0" i="0" u="none" strike="noStrike" kern="1200" baseline="0">
                <a:solidFill>
                  <a:schemeClr val="tx1"/>
                </a:solidFill>
                <a:latin typeface="Times New Roman" pitchFamily="18" charset="0"/>
                <a:ea typeface="+mn-ea"/>
                <a:cs typeface="+mn-cs"/>
              </a:rPr>
              <a:t>protocols provide </a:t>
            </a:r>
            <a:r>
              <a:rPr lang="en-US" altLang="zh-CN" sz="1200" b="0" i="0" u="none" strike="noStrike" kern="1200" baseline="0" dirty="0">
                <a:solidFill>
                  <a:schemeClr val="tx1"/>
                </a:solidFill>
                <a:latin typeface="Times New Roman" pitchFamily="18" charset="0"/>
                <a:ea typeface="+mn-ea"/>
                <a:cs typeface="+mn-cs"/>
              </a:rPr>
              <a:t>a mechanism to detect such bit errors. </a:t>
            </a:r>
          </a:p>
          <a:p>
            <a:r>
              <a:rPr lang="en-US" altLang="zh-CN" sz="1200" b="0" i="0" u="none" strike="noStrike" kern="1200" baseline="0" dirty="0">
                <a:solidFill>
                  <a:schemeClr val="tx1"/>
                </a:solidFill>
                <a:latin typeface="Times New Roman" pitchFamily="18" charset="0"/>
                <a:ea typeface="+mn-ea"/>
                <a:cs typeface="+mn-cs"/>
              </a:rPr>
              <a:t>    This is done by having the transmitting node </a:t>
            </a:r>
            <a:r>
              <a:rPr lang="en-US" altLang="zh-CN" sz="1200" b="0" i="0" u="sng" strike="noStrike" kern="1200" baseline="0" dirty="0">
                <a:solidFill>
                  <a:schemeClr val="tx1"/>
                </a:solidFill>
                <a:latin typeface="Times New Roman" pitchFamily="18" charset="0"/>
                <a:ea typeface="+mn-ea"/>
                <a:cs typeface="+mn-cs"/>
              </a:rPr>
              <a:t>include</a:t>
            </a:r>
            <a:r>
              <a:rPr lang="en-US" altLang="zh-CN" sz="1200" b="0" i="0" u="none" strike="noStrike" kern="1200" baseline="0" dirty="0">
                <a:solidFill>
                  <a:schemeClr val="tx1"/>
                </a:solidFill>
                <a:latin typeface="Times New Roman" pitchFamily="18" charset="0"/>
                <a:ea typeface="+mn-ea"/>
                <a:cs typeface="+mn-cs"/>
              </a:rPr>
              <a:t> error-detection bits in the frame, and having the receiving node </a:t>
            </a:r>
            <a:r>
              <a:rPr lang="en-US" altLang="zh-CN" sz="1200" b="0" i="0" u="sng" strike="noStrike" kern="1200" baseline="0" dirty="0">
                <a:solidFill>
                  <a:schemeClr val="tx1"/>
                </a:solidFill>
                <a:latin typeface="Times New Roman" pitchFamily="18" charset="0"/>
                <a:ea typeface="+mn-ea"/>
                <a:cs typeface="+mn-cs"/>
              </a:rPr>
              <a:t>perform</a:t>
            </a:r>
            <a:r>
              <a:rPr lang="en-US" altLang="zh-CN" sz="1200" b="0" i="0" u="none" strike="noStrike" kern="1200" baseline="0" dirty="0">
                <a:solidFill>
                  <a:schemeClr val="tx1"/>
                </a:solidFill>
                <a:latin typeface="Times New Roman" pitchFamily="18" charset="0"/>
                <a:ea typeface="+mn-ea"/>
                <a:cs typeface="+mn-cs"/>
              </a:rPr>
              <a:t> an error check. </a:t>
            </a:r>
          </a:p>
          <a:p>
            <a:r>
              <a:rPr lang="en-US" altLang="zh-CN" sz="1200" b="0" i="0" u="none" strike="noStrike" kern="1200" baseline="0" dirty="0">
                <a:solidFill>
                  <a:schemeClr val="tx1"/>
                </a:solidFill>
                <a:latin typeface="Times New Roman" pitchFamily="18" charset="0"/>
                <a:ea typeface="+mn-ea"/>
                <a:cs typeface="+mn-cs"/>
              </a:rPr>
              <a:t>    Recall from Chapters 3 and 4 that the Internet’s transport layer and network layer </a:t>
            </a:r>
            <a:r>
              <a:rPr lang="en-US" altLang="zh-CN" sz="1200" b="0" i="0" u="none" strike="noStrike" kern="1200" baseline="0">
                <a:solidFill>
                  <a:schemeClr val="tx1"/>
                </a:solidFill>
                <a:latin typeface="Times New Roman" pitchFamily="18" charset="0"/>
                <a:ea typeface="+mn-ea"/>
                <a:cs typeface="+mn-cs"/>
              </a:rPr>
              <a:t>also provide </a:t>
            </a:r>
            <a:r>
              <a:rPr lang="en-US" altLang="zh-CN" sz="1200" b="0" i="0" u="none" strike="noStrike" kern="1200" baseline="0" dirty="0">
                <a:solidFill>
                  <a:schemeClr val="tx1"/>
                </a:solidFill>
                <a:latin typeface="Times New Roman" pitchFamily="18" charset="0"/>
                <a:ea typeface="+mn-ea"/>
                <a:cs typeface="+mn-cs"/>
              </a:rPr>
              <a:t>a limited form of error detection — the Internet checksum. </a:t>
            </a:r>
          </a:p>
          <a:p>
            <a:r>
              <a:rPr lang="en-US" altLang="zh-CN" sz="1200" b="0" i="0" u="none" strike="noStrike" kern="1200" baseline="0" dirty="0">
                <a:solidFill>
                  <a:schemeClr val="tx1"/>
                </a:solidFill>
                <a:latin typeface="Times New Roman" pitchFamily="18" charset="0"/>
                <a:ea typeface="+mn-ea"/>
                <a:cs typeface="+mn-cs"/>
              </a:rPr>
              <a:t>    Error detection in the link layer is usually more sophisticated and is implemented in hardware. </a:t>
            </a:r>
          </a:p>
          <a:p>
            <a:r>
              <a:rPr lang="en-US" altLang="zh-CN" sz="1200" b="0" i="0" u="none" strike="noStrike" kern="1200" baseline="0" dirty="0">
                <a:solidFill>
                  <a:schemeClr val="tx1"/>
                </a:solidFill>
                <a:latin typeface="Times New Roman" pitchFamily="18" charset="0"/>
                <a:ea typeface="+mn-ea"/>
                <a:cs typeface="+mn-cs"/>
              </a:rPr>
              <a:t>    Error correction is similar to error detection, </a:t>
            </a:r>
            <a:r>
              <a:rPr lang="en-US" altLang="zh-CN" sz="1200" b="0" i="0" u="sng" strike="noStrike" kern="1200" baseline="0" dirty="0">
                <a:solidFill>
                  <a:schemeClr val="tx1"/>
                </a:solidFill>
                <a:latin typeface="Times New Roman" pitchFamily="18" charset="0"/>
                <a:ea typeface="+mn-ea"/>
                <a:cs typeface="+mn-cs"/>
              </a:rPr>
              <a:t>except that</a:t>
            </a:r>
            <a:r>
              <a:rPr lang="en-US" altLang="zh-CN" sz="1200" b="0" i="0" u="none" strike="noStrike" kern="1200" baseline="0" dirty="0">
                <a:solidFill>
                  <a:schemeClr val="tx1"/>
                </a:solidFill>
                <a:latin typeface="Times New Roman" pitchFamily="18" charset="0"/>
                <a:ea typeface="+mn-ea"/>
                <a:cs typeface="+mn-cs"/>
              </a:rPr>
              <a:t> a receiver not only detects when bit errors have occurred in the frame but also determines </a:t>
            </a:r>
            <a:r>
              <a:rPr lang="en-US" altLang="zh-CN" sz="1200" b="1" i="0" u="none" strike="noStrike" kern="1200" baseline="0" dirty="0">
                <a:solidFill>
                  <a:schemeClr val="tx1"/>
                </a:solidFill>
                <a:latin typeface="Times New Roman" pitchFamily="18" charset="0"/>
                <a:ea typeface="+mn-ea"/>
                <a:cs typeface="+mn-cs"/>
              </a:rPr>
              <a:t>exactly where </a:t>
            </a:r>
            <a:r>
              <a:rPr lang="en-US" altLang="zh-CN" sz="1200" b="0" i="0" u="none" strike="noStrike" kern="1200" baseline="0" dirty="0">
                <a:solidFill>
                  <a:schemeClr val="tx1"/>
                </a:solidFill>
                <a:latin typeface="Times New Roman" pitchFamily="18" charset="0"/>
                <a:ea typeface="+mn-ea"/>
                <a:cs typeface="+mn-cs"/>
              </a:rPr>
              <a:t>in the frame the errors have occurred (and then corrects these errors). </a:t>
            </a:r>
            <a:endParaRPr lang="zh-CN" altLang="zh-CN" dirty="0"/>
          </a:p>
        </p:txBody>
      </p:sp>
    </p:spTree>
    <p:extLst>
      <p:ext uri="{BB962C8B-B14F-4D97-AF65-F5344CB8AC3E}">
        <p14:creationId xmlns:p14="http://schemas.microsoft.com/office/powerpoint/2010/main" val="212782778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233626DD-24C9-E94F-AE99-A71BBB1A5D74}" type="slidenum">
              <a:rPr lang="en-US" i="0" smtClean="0">
                <a:latin typeface="Times New Roman" charset="0"/>
              </a:rPr>
              <a:pPr>
                <a:defRPr/>
              </a:pPr>
              <a:t>146</a:t>
            </a:fld>
            <a:endParaRPr lang="en-US" i="0" dirty="0">
              <a:latin typeface="Times New Roman" charset="0"/>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lgn="l"/>
            <a:endParaRPr lang="en-US" sz="1200" b="0" i="1" u="none" strike="noStrike" baseline="0" dirty="0">
              <a:solidFill>
                <a:srgbClr val="585858"/>
              </a:solidFill>
              <a:latin typeface="Arial-ItalicMT"/>
              <a:cs typeface="+mn-cs"/>
            </a:endParaRPr>
          </a:p>
          <a:p>
            <a:pPr algn="l"/>
            <a:endParaRPr lang="en-US" dirty="0">
              <a:latin typeface="Times New Roman" charset="0"/>
              <a:cs typeface="+mn-cs"/>
            </a:endParaRPr>
          </a:p>
        </p:txBody>
      </p:sp>
    </p:spTree>
    <p:extLst>
      <p:ext uri="{BB962C8B-B14F-4D97-AF65-F5344CB8AC3E}">
        <p14:creationId xmlns:p14="http://schemas.microsoft.com/office/powerpoint/2010/main" val="91950575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i="1">
                <a:solidFill>
                  <a:schemeClr val="tx1"/>
                </a:solidFill>
                <a:latin typeface="Comic Sans MS" charset="0"/>
                <a:ea typeface="ＭＳ Ｐゴシック" charset="0"/>
              </a:defRPr>
            </a:lvl1pPr>
            <a:lvl2pPr marL="742950" indent="-285750" defTabSz="966788">
              <a:defRPr i="1">
                <a:solidFill>
                  <a:schemeClr val="tx1"/>
                </a:solidFill>
                <a:latin typeface="Comic Sans MS" charset="0"/>
                <a:ea typeface="ＭＳ Ｐゴシック" charset="0"/>
              </a:defRPr>
            </a:lvl2pPr>
            <a:lvl3pPr marL="1143000" indent="-228600" defTabSz="966788">
              <a:defRPr i="1">
                <a:solidFill>
                  <a:schemeClr val="tx1"/>
                </a:solidFill>
                <a:latin typeface="Comic Sans MS" charset="0"/>
                <a:ea typeface="ＭＳ Ｐゴシック" charset="0"/>
              </a:defRPr>
            </a:lvl3pPr>
            <a:lvl4pPr marL="1600200" indent="-228600" defTabSz="966788">
              <a:defRPr i="1">
                <a:solidFill>
                  <a:schemeClr val="tx1"/>
                </a:solidFill>
                <a:latin typeface="Comic Sans MS" charset="0"/>
                <a:ea typeface="ＭＳ Ｐゴシック" charset="0"/>
              </a:defRPr>
            </a:lvl4pPr>
            <a:lvl5pPr marL="2057400" indent="-228600" defTabSz="966788">
              <a:defRPr i="1">
                <a:solidFill>
                  <a:schemeClr val="tx1"/>
                </a:solidFill>
                <a:latin typeface="Comic Sans MS" charset="0"/>
                <a:ea typeface="ＭＳ Ｐゴシック" charset="0"/>
              </a:defRPr>
            </a:lvl5pPr>
            <a:lvl6pPr marL="2514600" indent="-228600" defTabSz="966788"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6788"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6788"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6788"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8CC6F2D1-A888-7345-8BF4-5577B25D9EB8}" type="slidenum">
              <a:rPr lang="en-US" i="0" smtClean="0">
                <a:latin typeface="Times New Roman" charset="0"/>
              </a:rPr>
              <a:pPr>
                <a:defRPr/>
              </a:pPr>
              <a:t>147</a:t>
            </a:fld>
            <a:endParaRPr lang="en-US" i="0" dirty="0">
              <a:latin typeface="Times New Roman" charset="0"/>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marL="0" marR="0" indent="0" algn="ctr" defTabSz="914400" rtl="0" eaLnBrk="0" fontAlgn="base" latinLnBrk="0" hangingPunct="0">
              <a:lnSpc>
                <a:spcPct val="100000"/>
              </a:lnSpc>
              <a:spcBef>
                <a:spcPct val="30000"/>
              </a:spcBef>
              <a:spcAft>
                <a:spcPct val="0"/>
              </a:spcAft>
              <a:buClrTx/>
              <a:buSzTx/>
              <a:buFontTx/>
              <a:buNone/>
              <a:tabLst/>
              <a:defRPr/>
            </a:pPr>
            <a:r>
              <a:rPr lang="en-US" altLang="zh-CN" sz="1200" b="1" i="0" u="none" strike="noStrike" baseline="0" dirty="0">
                <a:solidFill>
                  <a:srgbClr val="585858"/>
                </a:solidFill>
                <a:latin typeface="Arial-ItalicMT"/>
              </a:rPr>
              <a:t>Forwarding and Filtering</a:t>
            </a:r>
          </a:p>
          <a:p>
            <a:pPr algn="l"/>
            <a:r>
              <a:rPr lang="en-US" altLang="zh-CN" sz="1200" b="1" i="0" u="none" strike="noStrike" baseline="0" dirty="0">
                <a:solidFill>
                  <a:srgbClr val="1E7ABA"/>
                </a:solidFill>
                <a:latin typeface="Arial-BoldMT"/>
              </a:rPr>
              <a:t>    Filtering </a:t>
            </a:r>
            <a:r>
              <a:rPr lang="en-US" altLang="zh-CN" sz="1200" b="0" i="0" u="none" strike="noStrike" baseline="0" dirty="0">
                <a:solidFill>
                  <a:srgbClr val="333333"/>
                </a:solidFill>
                <a:latin typeface="ArialMT"/>
              </a:rPr>
              <a:t>is the switch function that determines </a:t>
            </a:r>
            <a:r>
              <a:rPr lang="en-US" altLang="zh-CN" sz="1200" b="1" i="0" u="none" strike="noStrike" baseline="0" dirty="0">
                <a:solidFill>
                  <a:srgbClr val="333333"/>
                </a:solidFill>
                <a:latin typeface="ArialMT"/>
              </a:rPr>
              <a:t>whether</a:t>
            </a:r>
            <a:r>
              <a:rPr lang="en-US" altLang="zh-CN" sz="1200" b="0" i="0" u="none" strike="noStrike" baseline="0" dirty="0">
                <a:solidFill>
                  <a:srgbClr val="333333"/>
                </a:solidFill>
                <a:latin typeface="ArialMT"/>
              </a:rPr>
              <a:t> a frame should be forwarded to some interface </a:t>
            </a:r>
            <a:r>
              <a:rPr lang="en-US" altLang="zh-CN" sz="1200" b="1" i="0" u="none" strike="noStrike" baseline="0" dirty="0">
                <a:solidFill>
                  <a:srgbClr val="333333"/>
                </a:solidFill>
                <a:latin typeface="ArialMT"/>
              </a:rPr>
              <a:t>or</a:t>
            </a:r>
            <a:r>
              <a:rPr lang="en-US" altLang="zh-CN" sz="1200" b="0" i="0" u="none" strike="noStrike" baseline="0" dirty="0">
                <a:solidFill>
                  <a:srgbClr val="333333"/>
                </a:solidFill>
                <a:latin typeface="ArialMT"/>
              </a:rPr>
              <a:t> should just be dropped. </a:t>
            </a:r>
          </a:p>
          <a:p>
            <a:pPr algn="l"/>
            <a:r>
              <a:rPr lang="en-US" altLang="zh-CN" sz="1200" b="0" i="0" u="none" strike="noStrike" baseline="0" dirty="0">
                <a:solidFill>
                  <a:srgbClr val="333333"/>
                </a:solidFill>
                <a:latin typeface="ArialMT"/>
              </a:rPr>
              <a:t>    </a:t>
            </a:r>
            <a:r>
              <a:rPr lang="en-US" altLang="zh-CN" sz="1200" b="1" i="0" u="none" strike="noStrike" baseline="0" dirty="0">
                <a:solidFill>
                  <a:srgbClr val="1E7ABA"/>
                </a:solidFill>
                <a:latin typeface="Arial-BoldMT"/>
              </a:rPr>
              <a:t>Forwarding </a:t>
            </a:r>
            <a:r>
              <a:rPr lang="en-US" altLang="zh-CN" sz="1200" b="0" i="0" u="none" strike="noStrike" baseline="0" dirty="0">
                <a:solidFill>
                  <a:srgbClr val="333333"/>
                </a:solidFill>
                <a:latin typeface="ArialMT"/>
              </a:rPr>
              <a:t>is the switch function </a:t>
            </a:r>
            <a:r>
              <a:rPr lang="en-US" altLang="zh-CN" sz="1200" b="1" i="0" u="none" strike="noStrike" baseline="0" dirty="0">
                <a:solidFill>
                  <a:srgbClr val="333333"/>
                </a:solidFill>
                <a:latin typeface="ArialMT"/>
              </a:rPr>
              <a:t>that</a:t>
            </a:r>
            <a:r>
              <a:rPr lang="en-US" altLang="zh-CN" sz="1200" b="0" i="0" u="none" strike="noStrike" baseline="0" dirty="0">
                <a:solidFill>
                  <a:srgbClr val="333333"/>
                </a:solidFill>
                <a:latin typeface="ArialMT"/>
              </a:rPr>
              <a:t> determines the interfaces </a:t>
            </a:r>
            <a:r>
              <a:rPr lang="en-US" altLang="zh-CN" sz="1200" b="1" i="0" u="none" strike="noStrike" baseline="0" dirty="0">
                <a:solidFill>
                  <a:srgbClr val="333333"/>
                </a:solidFill>
                <a:latin typeface="ArialMT"/>
              </a:rPr>
              <a:t>to which </a:t>
            </a:r>
            <a:r>
              <a:rPr lang="en-US" altLang="zh-CN" sz="1200" b="0" i="0" u="none" strike="noStrike" baseline="0" dirty="0">
                <a:solidFill>
                  <a:srgbClr val="333333"/>
                </a:solidFill>
                <a:latin typeface="ArialMT"/>
              </a:rPr>
              <a:t>a frame should be directed, and then moves the frame to those interfaces.       </a:t>
            </a:r>
          </a:p>
          <a:p>
            <a:pPr algn="l"/>
            <a:r>
              <a:rPr lang="en-US" altLang="zh-CN" sz="1200" b="0" i="0" u="none" strike="noStrike" baseline="0" dirty="0">
                <a:solidFill>
                  <a:srgbClr val="333333"/>
                </a:solidFill>
                <a:latin typeface="ArialMT"/>
              </a:rPr>
              <a:t>    </a:t>
            </a:r>
            <a:r>
              <a:rPr lang="en-US" altLang="zh-CN" sz="1200" b="1" i="0" u="none" strike="noStrike" baseline="0" dirty="0">
                <a:solidFill>
                  <a:srgbClr val="333333"/>
                </a:solidFill>
                <a:latin typeface="ArialMT"/>
              </a:rPr>
              <a:t>Switch filtering and forwarding are done with a </a:t>
            </a:r>
            <a:r>
              <a:rPr lang="en-US" altLang="zh-CN" sz="1200" b="1" i="0" u="none" strike="noStrike" baseline="0" dirty="0">
                <a:solidFill>
                  <a:srgbClr val="1E7ABA"/>
                </a:solidFill>
                <a:latin typeface="Arial-BoldMT"/>
              </a:rPr>
              <a:t>switch table</a:t>
            </a:r>
            <a:r>
              <a:rPr lang="en-US" altLang="zh-CN" sz="1200" b="1" i="0" u="none" strike="noStrike" baseline="0" dirty="0">
                <a:solidFill>
                  <a:srgbClr val="333333"/>
                </a:solidFill>
                <a:latin typeface="ArialMT"/>
              </a:rPr>
              <a:t>. </a:t>
            </a:r>
          </a:p>
          <a:p>
            <a:pPr algn="l"/>
            <a:r>
              <a:rPr lang="en-US" altLang="zh-CN" sz="1200" b="0" i="0" u="none" strike="noStrike" baseline="0" dirty="0">
                <a:solidFill>
                  <a:srgbClr val="333333"/>
                </a:solidFill>
                <a:latin typeface="ArialMT"/>
              </a:rPr>
              <a:t>    The switch table </a:t>
            </a:r>
            <a:r>
              <a:rPr lang="en-US" altLang="zh-CN" sz="1200" b="1" i="0" u="none" strike="noStrike" baseline="0" dirty="0">
                <a:solidFill>
                  <a:srgbClr val="333333"/>
                </a:solidFill>
                <a:latin typeface="ArialMT"/>
              </a:rPr>
              <a:t>contains</a:t>
            </a:r>
            <a:r>
              <a:rPr lang="en-US" altLang="zh-CN" sz="1200" b="0" i="0" u="none" strike="noStrike" baseline="0" dirty="0">
                <a:solidFill>
                  <a:srgbClr val="333333"/>
                </a:solidFill>
                <a:latin typeface="ArialMT"/>
              </a:rPr>
              <a:t> entries for some, </a:t>
            </a:r>
            <a:r>
              <a:rPr lang="en-US" altLang="zh-CN" sz="1200" b="0" i="0" u="sng" strike="noStrike" baseline="0" dirty="0">
                <a:solidFill>
                  <a:srgbClr val="333333"/>
                </a:solidFill>
                <a:latin typeface="ArialMT"/>
              </a:rPr>
              <a:t>but not necessarily all</a:t>
            </a:r>
            <a:r>
              <a:rPr lang="en-US" altLang="zh-CN" sz="1200" b="0" i="0" u="none" strike="noStrike" baseline="0" dirty="0">
                <a:solidFill>
                  <a:srgbClr val="333333"/>
                </a:solidFill>
                <a:latin typeface="ArialMT"/>
              </a:rPr>
              <a:t>, of the hosts and routers on a LAN. </a:t>
            </a:r>
          </a:p>
          <a:p>
            <a:pPr algn="l"/>
            <a:r>
              <a:rPr lang="en-US" altLang="zh-CN" sz="1200" b="0" i="0" u="none" strike="noStrike" baseline="0" dirty="0">
                <a:solidFill>
                  <a:srgbClr val="333333"/>
                </a:solidFill>
                <a:latin typeface="ArialMT"/>
              </a:rPr>
              <a:t>    An entry in the switch table contains (1) a MAC address, (2) the switch interface that </a:t>
            </a:r>
            <a:r>
              <a:rPr lang="en-US" altLang="zh-CN" sz="1200" b="0" i="0" u="sng" strike="noStrike" baseline="0" dirty="0">
                <a:solidFill>
                  <a:srgbClr val="333333"/>
                </a:solidFill>
                <a:latin typeface="ArialMT"/>
              </a:rPr>
              <a:t>leads toward</a:t>
            </a:r>
            <a:r>
              <a:rPr lang="en-US" altLang="zh-CN" sz="1200" b="0" i="0" u="none" strike="noStrike" baseline="0" dirty="0">
                <a:solidFill>
                  <a:srgbClr val="333333"/>
                </a:solidFill>
                <a:latin typeface="ArialMT"/>
              </a:rPr>
              <a:t> that MAC address, and (3) the time at which the entry was placed in the table. </a:t>
            </a:r>
          </a:p>
          <a:p>
            <a:pPr algn="l"/>
            <a:r>
              <a:rPr lang="en-US" altLang="zh-CN" sz="1200" b="0" i="0" u="none" strike="noStrike" baseline="0" dirty="0">
                <a:solidFill>
                  <a:srgbClr val="333333"/>
                </a:solidFill>
                <a:latin typeface="ArialMT"/>
              </a:rPr>
              <a:t>    An example switch table </a:t>
            </a:r>
            <a:r>
              <a:rPr lang="en-US" altLang="zh-CN" sz="1200" b="0" i="0" u="sng" strike="noStrike" baseline="0" dirty="0">
                <a:solidFill>
                  <a:srgbClr val="333333"/>
                </a:solidFill>
                <a:latin typeface="ArialMT"/>
              </a:rPr>
              <a:t>for the uppermost switch in </a:t>
            </a:r>
            <a:r>
              <a:rPr lang="en-US" altLang="zh-CN" sz="1200" b="0" i="0" u="sng" strike="noStrike" baseline="0" dirty="0">
                <a:solidFill>
                  <a:srgbClr val="1E7ABA"/>
                </a:solidFill>
                <a:latin typeface="Arial-BoldMT"/>
              </a:rPr>
              <a:t>Figure 6.15</a:t>
            </a:r>
            <a:r>
              <a:rPr lang="en-US" altLang="zh-CN" sz="1200" b="0" i="0" u="none" strike="noStrike" baseline="0" dirty="0">
                <a:solidFill>
                  <a:srgbClr val="1E7ABA"/>
                </a:solidFill>
                <a:latin typeface="Arial-BoldMT"/>
              </a:rPr>
              <a:t> </a:t>
            </a:r>
            <a:r>
              <a:rPr lang="en-US" altLang="zh-CN" sz="1200" b="0" i="0" u="none" strike="noStrike" baseline="0" dirty="0">
                <a:solidFill>
                  <a:srgbClr val="333333"/>
                </a:solidFill>
                <a:latin typeface="ArialMT"/>
              </a:rPr>
              <a:t>is shown in </a:t>
            </a:r>
            <a:r>
              <a:rPr lang="en-US" altLang="zh-CN" sz="1200" b="0" i="0" u="none" strike="noStrike" baseline="0" dirty="0">
                <a:solidFill>
                  <a:srgbClr val="1E7ABA"/>
                </a:solidFill>
                <a:latin typeface="Arial-BoldMT"/>
              </a:rPr>
              <a:t>Figure 6.22</a:t>
            </a:r>
            <a:r>
              <a:rPr lang="en-US" altLang="zh-CN" sz="1200" b="0" i="0" u="none" strike="noStrike" baseline="0" dirty="0">
                <a:solidFill>
                  <a:srgbClr val="333333"/>
                </a:solidFill>
                <a:latin typeface="ArialMT"/>
              </a:rPr>
              <a:t>. </a:t>
            </a:r>
          </a:p>
          <a:p>
            <a:r>
              <a:rPr lang="en-US" altLang="zh-CN" sz="1200" b="0" i="0" u="none" strike="noStrike" baseline="0" dirty="0">
                <a:solidFill>
                  <a:srgbClr val="333333"/>
                </a:solidFill>
                <a:latin typeface="ArialMT"/>
              </a:rPr>
              <a:t>    This description of frame forwarding may sound similar to our discussion of datagram forwarding </a:t>
            </a:r>
            <a:r>
              <a:rPr lang="en-US" altLang="zh-CN" sz="1200" b="0" i="0" u="none" strike="noStrike" kern="1200" baseline="0" dirty="0">
                <a:solidFill>
                  <a:schemeClr val="tx1"/>
                </a:solidFill>
                <a:latin typeface="Times New Roman" pitchFamily="18" charset="0"/>
                <a:ea typeface="+mn-ea"/>
                <a:cs typeface="+mn-cs"/>
              </a:rPr>
              <a:t>in Chapter 4.    </a:t>
            </a:r>
          </a:p>
          <a:p>
            <a:r>
              <a:rPr lang="en-US" altLang="zh-CN" sz="1200" b="0" i="0" u="none" strike="noStrike" kern="1200" baseline="0" dirty="0">
                <a:solidFill>
                  <a:schemeClr val="tx1"/>
                </a:solidFill>
                <a:latin typeface="Times New Roman" pitchFamily="18" charset="0"/>
                <a:ea typeface="+mn-ea"/>
                <a:cs typeface="+mn-cs"/>
              </a:rPr>
              <a:t>    Indeed, in our discussion of generalized forwarding in Section 4.4, we learned that many modern packet switches can be configured to forward </a:t>
            </a:r>
            <a:r>
              <a:rPr lang="en-US" altLang="zh-CN" sz="1200" b="1" i="0" u="none" strike="noStrike" kern="1200" baseline="0" dirty="0">
                <a:solidFill>
                  <a:schemeClr val="tx1"/>
                </a:solidFill>
                <a:latin typeface="Times New Roman" pitchFamily="18" charset="0"/>
                <a:ea typeface="+mn-ea"/>
                <a:cs typeface="+mn-cs"/>
              </a:rPr>
              <a:t>on the basis of </a:t>
            </a:r>
            <a:r>
              <a:rPr lang="en-US" altLang="zh-CN" sz="1200" b="0" i="0" u="none" strike="noStrike" kern="1200" baseline="0" dirty="0">
                <a:solidFill>
                  <a:schemeClr val="tx1"/>
                </a:solidFill>
                <a:latin typeface="Times New Roman" pitchFamily="18" charset="0"/>
                <a:ea typeface="+mn-ea"/>
                <a:cs typeface="+mn-cs"/>
              </a:rPr>
              <a:t>layer-2 destination MAC addresses (i.e., function as a layer-2 switch) or layer-3 IP destination addresses (i.e., function as a layer-3 router). </a:t>
            </a:r>
          </a:p>
          <a:p>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Nonetheless</a:t>
            </a:r>
            <a:r>
              <a:rPr lang="en-US" altLang="zh-CN" sz="1200" b="0" i="0" u="none" strike="noStrike" kern="1200" baseline="0" dirty="0">
                <a:solidFill>
                  <a:schemeClr val="tx1"/>
                </a:solidFill>
                <a:latin typeface="Times New Roman" pitchFamily="18" charset="0"/>
                <a:ea typeface="+mn-ea"/>
                <a:cs typeface="+mn-cs"/>
              </a:rPr>
              <a:t>, we’ll make the important distinction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switches forward packets based on MAC addresses rather than on IP addresses. </a:t>
            </a:r>
          </a:p>
          <a:p>
            <a:r>
              <a:rPr lang="en-US" altLang="zh-CN" sz="1200" b="0" i="0" u="none" strike="noStrike" kern="1200" baseline="0" dirty="0">
                <a:solidFill>
                  <a:schemeClr val="tx1"/>
                </a:solidFill>
                <a:latin typeface="Times New Roman" pitchFamily="18" charset="0"/>
                <a:ea typeface="+mn-ea"/>
                <a:cs typeface="+mn-cs"/>
              </a:rPr>
              <a:t>    We will also see that </a:t>
            </a:r>
            <a:r>
              <a:rPr lang="en-US" altLang="zh-CN" sz="1200" b="0" i="0" u="sng" strike="noStrike" kern="1200" baseline="0" dirty="0">
                <a:solidFill>
                  <a:schemeClr val="tx1"/>
                </a:solidFill>
                <a:latin typeface="Times New Roman" pitchFamily="18" charset="0"/>
                <a:ea typeface="+mn-ea"/>
                <a:cs typeface="+mn-cs"/>
              </a:rPr>
              <a:t>a traditional (i.e., in a </a:t>
            </a:r>
            <a:r>
              <a:rPr lang="en-US" altLang="zh-CN" sz="1200" b="1" i="0" u="sng" strike="noStrike" kern="1200" baseline="0" dirty="0">
                <a:solidFill>
                  <a:schemeClr val="tx1"/>
                </a:solidFill>
                <a:latin typeface="Times New Roman" pitchFamily="18" charset="0"/>
                <a:ea typeface="+mn-ea"/>
                <a:cs typeface="+mn-cs"/>
              </a:rPr>
              <a:t>non</a:t>
            </a:r>
            <a:r>
              <a:rPr lang="en-US" altLang="zh-CN" sz="1200" b="0" i="0" u="sng" strike="noStrike" kern="1200" baseline="0" dirty="0">
                <a:solidFill>
                  <a:schemeClr val="tx1"/>
                </a:solidFill>
                <a:latin typeface="Times New Roman" pitchFamily="18" charset="0"/>
                <a:ea typeface="+mn-ea"/>
                <a:cs typeface="+mn-cs"/>
              </a:rPr>
              <a:t>-SDN context) switch table</a:t>
            </a:r>
            <a:r>
              <a:rPr lang="en-US" altLang="zh-CN" sz="1200" b="0" i="0" u="none" strike="noStrike" kern="1200" baseline="0" dirty="0">
                <a:solidFill>
                  <a:schemeClr val="tx1"/>
                </a:solidFill>
                <a:latin typeface="Times New Roman" pitchFamily="18" charset="0"/>
                <a:ea typeface="+mn-ea"/>
                <a:cs typeface="+mn-cs"/>
              </a:rPr>
              <a:t> is constructed in a very different manner from a router’s forwarding table. </a:t>
            </a:r>
          </a:p>
          <a:p>
            <a:endParaRPr lang="en-US"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To understand how switch filtering and forwarding work, suppose a frame with destination address DDDD-DD-DD-DD-DD </a:t>
            </a:r>
            <a:r>
              <a:rPr lang="en-US" altLang="zh-CN" sz="1200" b="1" i="0" u="none" strike="noStrike" kern="1200" baseline="0" dirty="0">
                <a:solidFill>
                  <a:schemeClr val="tx1"/>
                </a:solidFill>
                <a:latin typeface="Times New Roman" pitchFamily="18" charset="0"/>
                <a:ea typeface="+mn-ea"/>
                <a:cs typeface="+mn-cs"/>
              </a:rPr>
              <a:t>arrives</a:t>
            </a:r>
            <a:r>
              <a:rPr lang="en-US" altLang="zh-CN" sz="1200" b="0" i="0" u="none" strike="noStrike" kern="1200" baseline="0" dirty="0">
                <a:solidFill>
                  <a:schemeClr val="tx1"/>
                </a:solidFill>
                <a:latin typeface="Times New Roman" pitchFamily="18" charset="0"/>
                <a:ea typeface="+mn-ea"/>
                <a:cs typeface="+mn-cs"/>
              </a:rPr>
              <a:t> at the switch on interface x. </a:t>
            </a:r>
          </a:p>
          <a:p>
            <a:r>
              <a:rPr lang="en-US" altLang="zh-CN" sz="1200" b="0" i="0" u="none" strike="noStrike" kern="1200" baseline="0" dirty="0">
                <a:solidFill>
                  <a:schemeClr val="tx1"/>
                </a:solidFill>
                <a:latin typeface="Times New Roman" pitchFamily="18" charset="0"/>
                <a:ea typeface="+mn-ea"/>
                <a:cs typeface="+mn-cs"/>
              </a:rPr>
              <a:t>    The switch </a:t>
            </a:r>
            <a:r>
              <a:rPr lang="en-US" altLang="zh-CN" sz="1200" b="1" i="0" u="none" strike="noStrike" kern="1200" baseline="0" dirty="0">
                <a:solidFill>
                  <a:schemeClr val="tx1"/>
                </a:solidFill>
                <a:latin typeface="Times New Roman" pitchFamily="18" charset="0"/>
                <a:ea typeface="+mn-ea"/>
                <a:cs typeface="+mn-cs"/>
              </a:rPr>
              <a:t>indexes</a:t>
            </a:r>
            <a:r>
              <a:rPr lang="en-US" altLang="zh-CN" sz="1200" b="0" i="0" u="none" strike="noStrike" kern="1200" baseline="0" dirty="0">
                <a:solidFill>
                  <a:schemeClr val="tx1"/>
                </a:solidFill>
                <a:latin typeface="Times New Roman" pitchFamily="18" charset="0"/>
                <a:ea typeface="+mn-ea"/>
                <a:cs typeface="+mn-cs"/>
              </a:rPr>
              <a:t> its table with the MAC address DD-DD-DD-DD-DD-DD. </a:t>
            </a:r>
          </a:p>
          <a:p>
            <a:r>
              <a:rPr lang="en-US" altLang="zh-CN" sz="1200" b="0" i="0" u="none" strike="noStrike" kern="1200" baseline="0" dirty="0">
                <a:solidFill>
                  <a:schemeClr val="tx1"/>
                </a:solidFill>
                <a:latin typeface="Times New Roman" pitchFamily="18" charset="0"/>
                <a:ea typeface="+mn-ea"/>
                <a:cs typeface="+mn-cs"/>
              </a:rPr>
              <a:t>    There are three possible cases:</a:t>
            </a:r>
          </a:p>
          <a:p>
            <a:r>
              <a:rPr lang="en-US" altLang="zh-CN" sz="1200" b="0" i="0" u="none" strike="noStrike" kern="1200" baseline="0" dirty="0">
                <a:solidFill>
                  <a:schemeClr val="tx1"/>
                </a:solidFill>
                <a:latin typeface="Times New Roman" pitchFamily="18" charset="0"/>
                <a:ea typeface="+mn-ea"/>
                <a:cs typeface="+mn-cs"/>
              </a:rPr>
              <a:t>    (1) There is no entry in the table for DD-DD-DD-DD-DD-DD. </a:t>
            </a:r>
          </a:p>
          <a:p>
            <a:r>
              <a:rPr lang="en-US" altLang="zh-CN" sz="1200" b="0" i="0" u="none" strike="noStrike" kern="1200" baseline="0" dirty="0">
                <a:solidFill>
                  <a:schemeClr val="tx1"/>
                </a:solidFill>
                <a:latin typeface="Times New Roman" pitchFamily="18" charset="0"/>
                <a:ea typeface="+mn-ea"/>
                <a:cs typeface="+mn-cs"/>
              </a:rPr>
              <a:t>    In this case, the switch forwards copies of the frame to the output buffers </a:t>
            </a:r>
            <a:r>
              <a:rPr lang="en-US" altLang="zh-CN" sz="1200" b="1" i="0" u="none" strike="noStrike" kern="1200" baseline="0" dirty="0">
                <a:solidFill>
                  <a:schemeClr val="tx1"/>
                </a:solidFill>
                <a:latin typeface="Times New Roman" pitchFamily="18" charset="0"/>
                <a:ea typeface="+mn-ea"/>
                <a:cs typeface="+mn-cs"/>
              </a:rPr>
              <a:t>preceding</a:t>
            </a:r>
            <a:r>
              <a:rPr lang="en-US" altLang="zh-CN" sz="1200" b="0" i="0" u="none" strike="noStrike" kern="1200" baseline="0" dirty="0">
                <a:solidFill>
                  <a:schemeClr val="tx1"/>
                </a:solidFill>
                <a:latin typeface="Times New Roman" pitchFamily="18" charset="0"/>
                <a:ea typeface="+mn-ea"/>
                <a:cs typeface="+mn-cs"/>
              </a:rPr>
              <a:t> </a:t>
            </a:r>
            <a:r>
              <a:rPr lang="en-US" altLang="zh-CN" sz="1200" b="0" i="0" u="sng" strike="noStrike" kern="1200" baseline="0" dirty="0">
                <a:solidFill>
                  <a:schemeClr val="tx1"/>
                </a:solidFill>
                <a:latin typeface="Times New Roman" pitchFamily="18" charset="0"/>
                <a:ea typeface="+mn-ea"/>
                <a:cs typeface="+mn-cs"/>
              </a:rPr>
              <a:t>all interfaces</a:t>
            </a:r>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except for </a:t>
            </a:r>
            <a:r>
              <a:rPr lang="en-US" altLang="zh-CN" sz="1200" b="0" i="0" u="none" strike="noStrike" kern="1200" baseline="0" dirty="0">
                <a:solidFill>
                  <a:schemeClr val="tx1"/>
                </a:solidFill>
                <a:latin typeface="Times New Roman" pitchFamily="18" charset="0"/>
                <a:ea typeface="+mn-ea"/>
                <a:cs typeface="+mn-cs"/>
              </a:rPr>
              <a:t>interface x. </a:t>
            </a:r>
          </a:p>
          <a:p>
            <a:r>
              <a:rPr lang="en-US" altLang="zh-CN" sz="1200" b="0" i="0" u="none" strike="noStrike" kern="1200" baseline="0" dirty="0">
                <a:solidFill>
                  <a:schemeClr val="tx1"/>
                </a:solidFill>
                <a:latin typeface="Times New Roman" pitchFamily="18" charset="0"/>
                <a:ea typeface="+mn-ea"/>
                <a:cs typeface="+mn-cs"/>
              </a:rPr>
              <a:t>    In other words, if there is no entry for the destination address, the switch broadcasts the frame.</a:t>
            </a:r>
          </a:p>
          <a:p>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(2) There is an entry in the table, associating DD-DD-DD-DD-DD-DD with interface x. </a:t>
            </a:r>
          </a:p>
          <a:p>
            <a:r>
              <a:rPr lang="en-US" altLang="zh-CN" sz="1200" b="0" i="0" u="none" strike="noStrike" kern="1200" baseline="0" dirty="0">
                <a:solidFill>
                  <a:schemeClr val="tx1"/>
                </a:solidFill>
                <a:latin typeface="Times New Roman" pitchFamily="18" charset="0"/>
                <a:ea typeface="+mn-ea"/>
                <a:cs typeface="+mn-cs"/>
              </a:rPr>
              <a:t>    In this case, the frame is coming from a LAN segment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contains adapter DD-DD-DD-DD-DD-DD. </a:t>
            </a:r>
          </a:p>
          <a:p>
            <a:r>
              <a:rPr lang="en-US" altLang="zh-CN" sz="1200" b="0" i="0" u="none" strike="noStrike" kern="1200" baseline="0" dirty="0">
                <a:solidFill>
                  <a:schemeClr val="tx1"/>
                </a:solidFill>
                <a:latin typeface="Times New Roman" pitchFamily="18" charset="0"/>
                <a:ea typeface="+mn-ea"/>
                <a:cs typeface="+mn-cs"/>
              </a:rPr>
              <a:t>    There </a:t>
            </a:r>
            <a:r>
              <a:rPr lang="en-US" altLang="zh-CN" sz="1200" b="1" i="0" u="none" strike="noStrike" kern="1200" baseline="0" dirty="0">
                <a:solidFill>
                  <a:schemeClr val="tx1"/>
                </a:solidFill>
                <a:latin typeface="Times New Roman" pitchFamily="18" charset="0"/>
                <a:ea typeface="+mn-ea"/>
                <a:cs typeface="+mn-cs"/>
              </a:rPr>
              <a:t>being no need </a:t>
            </a:r>
            <a:r>
              <a:rPr lang="en-US" altLang="zh-CN" sz="1200" b="0" i="0" u="none" strike="noStrike" kern="1200" baseline="0" dirty="0">
                <a:solidFill>
                  <a:schemeClr val="tx1"/>
                </a:solidFill>
                <a:latin typeface="Times New Roman" pitchFamily="18" charset="0"/>
                <a:ea typeface="+mn-ea"/>
                <a:cs typeface="+mn-cs"/>
              </a:rPr>
              <a:t>to forward the frame to </a:t>
            </a:r>
            <a:r>
              <a:rPr lang="en-US" altLang="zh-CN" sz="1200" b="1" i="0" u="none" strike="noStrike" kern="1200" baseline="0" dirty="0">
                <a:solidFill>
                  <a:schemeClr val="tx1"/>
                </a:solidFill>
                <a:latin typeface="Times New Roman" pitchFamily="18" charset="0"/>
                <a:ea typeface="+mn-ea"/>
                <a:cs typeface="+mn-cs"/>
              </a:rPr>
              <a:t>any of </a:t>
            </a:r>
            <a:r>
              <a:rPr lang="en-US" altLang="zh-CN" sz="1200" b="0" i="0" u="none" strike="noStrike" kern="1200" baseline="0" dirty="0">
                <a:solidFill>
                  <a:schemeClr val="tx1"/>
                </a:solidFill>
                <a:latin typeface="Times New Roman" pitchFamily="18" charset="0"/>
                <a:ea typeface="+mn-ea"/>
                <a:cs typeface="+mn-cs"/>
              </a:rPr>
              <a:t>the other interfaces, the switch performs the filtering function by discarding the frame.</a:t>
            </a:r>
          </a:p>
          <a:p>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(3) There is an entry in the table, associating DD-DD-DD-DD-DD-DD with interface </a:t>
            </a:r>
            <a:r>
              <a:rPr lang="en-US" altLang="zh-CN" sz="1200" b="0" i="0" u="none" strike="noStrike" kern="1200" baseline="0" dirty="0" err="1">
                <a:solidFill>
                  <a:schemeClr val="tx1"/>
                </a:solidFill>
                <a:latin typeface="Times New Roman" pitchFamily="18" charset="0"/>
                <a:ea typeface="+mn-ea"/>
                <a:cs typeface="+mn-cs"/>
              </a:rPr>
              <a:t>y≠x</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In this case, the frame needs to be forwarded to the LAN segment </a:t>
            </a:r>
            <a:r>
              <a:rPr lang="en-US" altLang="zh-CN" sz="1200" b="1" i="0" u="none" strike="noStrike" kern="1200" baseline="0" dirty="0">
                <a:solidFill>
                  <a:schemeClr val="tx1"/>
                </a:solidFill>
                <a:latin typeface="Times New Roman" pitchFamily="18" charset="0"/>
                <a:ea typeface="+mn-ea"/>
                <a:cs typeface="+mn-cs"/>
              </a:rPr>
              <a:t>attached</a:t>
            </a:r>
            <a:r>
              <a:rPr lang="en-US" altLang="zh-CN" sz="1200" b="0" i="0" u="none" strike="noStrike" kern="1200" baseline="0" dirty="0">
                <a:solidFill>
                  <a:schemeClr val="tx1"/>
                </a:solidFill>
                <a:latin typeface="Times New Roman" pitchFamily="18" charset="0"/>
                <a:ea typeface="+mn-ea"/>
                <a:cs typeface="+mn-cs"/>
              </a:rPr>
              <a:t> to interface y. </a:t>
            </a:r>
          </a:p>
          <a:p>
            <a:r>
              <a:rPr lang="en-US" altLang="zh-CN" sz="1200" b="0" i="0" u="none" strike="noStrike" kern="1200" baseline="0" dirty="0">
                <a:solidFill>
                  <a:schemeClr val="tx1"/>
                </a:solidFill>
                <a:latin typeface="Times New Roman" pitchFamily="18" charset="0"/>
                <a:ea typeface="+mn-ea"/>
                <a:cs typeface="+mn-cs"/>
              </a:rPr>
              <a:t>    The switch performs its forwarding function by putting the frame in an output buffer that precedes interface y.</a:t>
            </a:r>
          </a:p>
          <a:p>
            <a:endParaRPr lang="en-US"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Let’s </a:t>
            </a:r>
            <a:r>
              <a:rPr lang="en-US" altLang="zh-CN" sz="1200" b="0" i="0" u="sng" strike="noStrike" kern="1200" baseline="0" dirty="0">
                <a:solidFill>
                  <a:schemeClr val="tx1"/>
                </a:solidFill>
                <a:latin typeface="Times New Roman" pitchFamily="18" charset="0"/>
                <a:ea typeface="+mn-ea"/>
                <a:cs typeface="+mn-cs"/>
              </a:rPr>
              <a:t>walk through these rules</a:t>
            </a:r>
            <a:r>
              <a:rPr lang="en-US" altLang="zh-CN" sz="1200" b="0" i="0" u="none" strike="noStrike" kern="1200" baseline="0" dirty="0">
                <a:solidFill>
                  <a:schemeClr val="tx1"/>
                </a:solidFill>
                <a:latin typeface="Times New Roman" pitchFamily="18" charset="0"/>
                <a:ea typeface="+mn-ea"/>
                <a:cs typeface="+mn-cs"/>
              </a:rPr>
              <a:t> for the </a:t>
            </a:r>
            <a:r>
              <a:rPr lang="en-US" altLang="zh-CN" sz="1200" b="1" i="0" u="none" strike="noStrike" kern="1200" baseline="0" dirty="0">
                <a:solidFill>
                  <a:schemeClr val="tx1"/>
                </a:solidFill>
                <a:latin typeface="Times New Roman" pitchFamily="18" charset="0"/>
                <a:ea typeface="+mn-ea"/>
                <a:cs typeface="+mn-cs"/>
              </a:rPr>
              <a:t>uppermost</a:t>
            </a:r>
            <a:r>
              <a:rPr lang="en-US" altLang="zh-CN" sz="1200" b="0" i="0" u="none" strike="noStrike" kern="1200" baseline="0" dirty="0">
                <a:solidFill>
                  <a:schemeClr val="tx1"/>
                </a:solidFill>
                <a:latin typeface="Times New Roman" pitchFamily="18" charset="0"/>
                <a:ea typeface="+mn-ea"/>
                <a:cs typeface="+mn-cs"/>
              </a:rPr>
              <a:t> switch in Figure 6.15 and its switch table in Figure 6.22. </a:t>
            </a:r>
          </a:p>
          <a:p>
            <a:r>
              <a:rPr lang="en-US" altLang="zh-CN" sz="1200" b="0" i="0" u="none" strike="noStrike" kern="1200" baseline="0" dirty="0">
                <a:solidFill>
                  <a:schemeClr val="tx1"/>
                </a:solidFill>
                <a:latin typeface="Times New Roman" pitchFamily="18" charset="0"/>
                <a:ea typeface="+mn-ea"/>
                <a:cs typeface="+mn-cs"/>
              </a:rPr>
              <a:t>    Suppose that a frame with destination address 62-FE-F7-11-89-A3 arrives at the switch from interface 1. </a:t>
            </a:r>
          </a:p>
          <a:p>
            <a:r>
              <a:rPr lang="en-US" altLang="zh-CN" sz="1200" b="0" i="0" u="none" strike="noStrike" kern="1200" baseline="0" dirty="0">
                <a:solidFill>
                  <a:schemeClr val="tx1"/>
                </a:solidFill>
                <a:latin typeface="Times New Roman" pitchFamily="18" charset="0"/>
                <a:ea typeface="+mn-ea"/>
                <a:cs typeface="+mn-cs"/>
              </a:rPr>
              <a:t>    The switch examines its table and sees that the destination is on the LAN segment connected to interface 1 (that is, Electrical Engineering). </a:t>
            </a:r>
          </a:p>
          <a:p>
            <a:r>
              <a:rPr lang="en-US" altLang="zh-CN" sz="1200" b="0" i="0" u="none" strike="noStrike" kern="1200" baseline="0" dirty="0">
                <a:solidFill>
                  <a:schemeClr val="tx1"/>
                </a:solidFill>
                <a:latin typeface="Times New Roman" pitchFamily="18" charset="0"/>
                <a:ea typeface="+mn-ea"/>
                <a:cs typeface="+mn-cs"/>
              </a:rPr>
              <a:t>    This means that the frame has already been broadcast on the LAN segment that contains the destination. </a:t>
            </a:r>
          </a:p>
          <a:p>
            <a:r>
              <a:rPr lang="en-US" altLang="zh-CN" sz="1200" b="0" i="0" u="none" strike="noStrike" kern="1200" baseline="0" dirty="0">
                <a:solidFill>
                  <a:schemeClr val="tx1"/>
                </a:solidFill>
                <a:latin typeface="Times New Roman" pitchFamily="18" charset="0"/>
                <a:ea typeface="+mn-ea"/>
                <a:cs typeface="+mn-cs"/>
              </a:rPr>
              <a:t>    The switch therefore filters (that is, discards) the frame. </a:t>
            </a:r>
          </a:p>
          <a:p>
            <a:r>
              <a:rPr lang="en-US" altLang="zh-CN" sz="1200" b="0" i="0" u="none" strike="noStrike" kern="1200" baseline="0" dirty="0">
                <a:solidFill>
                  <a:schemeClr val="tx1"/>
                </a:solidFill>
                <a:latin typeface="Times New Roman" pitchFamily="18" charset="0"/>
                <a:ea typeface="+mn-ea"/>
                <a:cs typeface="+mn-cs"/>
              </a:rPr>
              <a:t>    Now suppose a frame with the same destination address arrives from interface 2.</a:t>
            </a:r>
          </a:p>
          <a:p>
            <a:r>
              <a:rPr lang="en-US" altLang="zh-CN" sz="1200" b="0" i="0" u="none" strike="noStrike" kern="1200" baseline="0" dirty="0">
                <a:solidFill>
                  <a:schemeClr val="tx1"/>
                </a:solidFill>
                <a:latin typeface="Times New Roman" pitchFamily="18" charset="0"/>
                <a:ea typeface="+mn-ea"/>
                <a:cs typeface="+mn-cs"/>
              </a:rPr>
              <a:t>    The switch again examines its table and sees that the destination is in the direction of interface 1; it therefore forwards the frame to the output buffer </a:t>
            </a:r>
            <a:r>
              <a:rPr lang="en-US" altLang="zh-CN" sz="1200" b="0" i="0" u="sng" strike="noStrike" kern="1200" baseline="0" dirty="0">
                <a:solidFill>
                  <a:schemeClr val="tx1"/>
                </a:solidFill>
                <a:latin typeface="Times New Roman" pitchFamily="18" charset="0"/>
                <a:ea typeface="+mn-ea"/>
                <a:cs typeface="+mn-cs"/>
              </a:rPr>
              <a:t>preceding interface 1</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It should be clear from this example that as long as the switch table is complete and </a:t>
            </a:r>
            <a:r>
              <a:rPr lang="en-US" altLang="zh-CN" sz="1200" b="1" i="0" u="none" strike="noStrike" kern="1200" baseline="0" dirty="0">
                <a:solidFill>
                  <a:schemeClr val="tx1"/>
                </a:solidFill>
                <a:latin typeface="Times New Roman" pitchFamily="18" charset="0"/>
                <a:ea typeface="+mn-ea"/>
                <a:cs typeface="+mn-cs"/>
              </a:rPr>
              <a:t>accurate</a:t>
            </a:r>
            <a:r>
              <a:rPr lang="en-US" altLang="zh-CN" sz="1200" b="0" i="0" u="none" strike="noStrike" kern="1200" baseline="0" dirty="0">
                <a:solidFill>
                  <a:schemeClr val="tx1"/>
                </a:solidFill>
                <a:latin typeface="Times New Roman" pitchFamily="18" charset="0"/>
                <a:ea typeface="+mn-ea"/>
                <a:cs typeface="+mn-cs"/>
              </a:rPr>
              <a:t>, the switch forwards frames toward destinations without any broadcasting. </a:t>
            </a:r>
          </a:p>
          <a:p>
            <a:endParaRPr lang="en-US"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In this sense, a switch is “smarter” than a hub. </a:t>
            </a:r>
          </a:p>
          <a:p>
            <a:r>
              <a:rPr lang="en-US" altLang="zh-CN" sz="1200" b="0" i="0" u="none" strike="noStrike" kern="1200" baseline="0" dirty="0">
                <a:solidFill>
                  <a:schemeClr val="tx1"/>
                </a:solidFill>
                <a:latin typeface="Times New Roman" pitchFamily="18" charset="0"/>
                <a:ea typeface="+mn-ea"/>
                <a:cs typeface="+mn-cs"/>
              </a:rPr>
              <a:t>    But how does this switch table get configured in the first place? </a:t>
            </a:r>
          </a:p>
          <a:p>
            <a:r>
              <a:rPr lang="en-US" altLang="zh-CN" sz="1200" b="0" i="0" u="none" strike="noStrike" kern="1200" baseline="0" dirty="0">
                <a:solidFill>
                  <a:schemeClr val="tx1"/>
                </a:solidFill>
                <a:latin typeface="Times New Roman" pitchFamily="18" charset="0"/>
                <a:ea typeface="+mn-ea"/>
                <a:cs typeface="+mn-cs"/>
              </a:rPr>
              <a:t>    Are there link-layer equivalents </a:t>
            </a:r>
            <a:r>
              <a:rPr lang="en-US" altLang="zh-CN" sz="1200" b="1" i="0" u="none" strike="noStrike" kern="1200" baseline="0" dirty="0">
                <a:solidFill>
                  <a:schemeClr val="tx1"/>
                </a:solidFill>
                <a:latin typeface="Times New Roman" pitchFamily="18" charset="0"/>
                <a:ea typeface="+mn-ea"/>
                <a:cs typeface="+mn-cs"/>
              </a:rPr>
              <a:t>to</a:t>
            </a:r>
            <a:r>
              <a:rPr lang="en-US" altLang="zh-CN" sz="1200" b="0" i="0" u="none" strike="noStrike" kern="1200" baseline="0" dirty="0">
                <a:solidFill>
                  <a:schemeClr val="tx1"/>
                </a:solidFill>
                <a:latin typeface="Times New Roman" pitchFamily="18" charset="0"/>
                <a:ea typeface="+mn-ea"/>
                <a:cs typeface="+mn-cs"/>
              </a:rPr>
              <a:t> network-layer routing protocols? </a:t>
            </a:r>
          </a:p>
          <a:p>
            <a:r>
              <a:rPr lang="en-US" altLang="zh-CN" sz="1200" b="0" i="0" u="none" strike="noStrike" kern="1200" baseline="0" dirty="0">
                <a:solidFill>
                  <a:schemeClr val="tx1"/>
                </a:solidFill>
                <a:latin typeface="Times New Roman" pitchFamily="18" charset="0"/>
                <a:ea typeface="+mn-ea"/>
                <a:cs typeface="+mn-cs"/>
              </a:rPr>
              <a:t>    Or must an </a:t>
            </a:r>
            <a:r>
              <a:rPr lang="en-US" altLang="zh-CN" sz="1200" b="1" i="0" u="none" strike="noStrike" kern="1200" baseline="0" dirty="0">
                <a:solidFill>
                  <a:schemeClr val="tx1"/>
                </a:solidFill>
                <a:latin typeface="Times New Roman" pitchFamily="18" charset="0"/>
                <a:ea typeface="+mn-ea"/>
                <a:cs typeface="+mn-cs"/>
              </a:rPr>
              <a:t>overworked</a:t>
            </a:r>
            <a:r>
              <a:rPr lang="en-US" altLang="zh-CN" sz="1200" b="0" i="0" u="none" strike="noStrike" kern="1200" baseline="0" dirty="0">
                <a:solidFill>
                  <a:schemeClr val="tx1"/>
                </a:solidFill>
                <a:latin typeface="Times New Roman" pitchFamily="18" charset="0"/>
                <a:ea typeface="+mn-ea"/>
                <a:cs typeface="+mn-cs"/>
              </a:rPr>
              <a:t> manager </a:t>
            </a:r>
            <a:r>
              <a:rPr lang="en-US" altLang="zh-CN" sz="1200" b="1" i="0" u="none" strike="noStrike" kern="1200" baseline="0" dirty="0">
                <a:solidFill>
                  <a:schemeClr val="tx1"/>
                </a:solidFill>
                <a:latin typeface="Times New Roman" pitchFamily="18" charset="0"/>
                <a:ea typeface="+mn-ea"/>
                <a:cs typeface="+mn-cs"/>
              </a:rPr>
              <a:t>manually</a:t>
            </a:r>
            <a:r>
              <a:rPr lang="en-US" altLang="zh-CN" sz="1200" b="0" i="0" u="none" strike="noStrike" kern="1200" baseline="0" dirty="0">
                <a:solidFill>
                  <a:schemeClr val="tx1"/>
                </a:solidFill>
                <a:latin typeface="Times New Roman" pitchFamily="18" charset="0"/>
                <a:ea typeface="+mn-ea"/>
                <a:cs typeface="+mn-cs"/>
              </a:rPr>
              <a:t> configure the switch table? </a:t>
            </a:r>
            <a:endParaRPr lang="en-US" b="0" i="0" dirty="0">
              <a:latin typeface="Times New Roman" charset="0"/>
              <a:cs typeface="+mn-cs"/>
            </a:endParaRPr>
          </a:p>
        </p:txBody>
      </p:sp>
    </p:spTree>
    <p:extLst>
      <p:ext uri="{BB962C8B-B14F-4D97-AF65-F5344CB8AC3E}">
        <p14:creationId xmlns:p14="http://schemas.microsoft.com/office/powerpoint/2010/main" val="264513585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5899F814-C6BF-1141-85EA-782526095993}" type="slidenum">
              <a:rPr lang="en-US" i="0" smtClean="0">
                <a:solidFill>
                  <a:srgbClr val="000000"/>
                </a:solidFill>
                <a:latin typeface="Times New Roman" charset="0"/>
              </a:rPr>
              <a:pPr>
                <a:defRPr/>
              </a:pPr>
              <a:t>148</a:t>
            </a:fld>
            <a:endParaRPr lang="en-US" i="0" dirty="0">
              <a:solidFill>
                <a:srgbClr val="000000"/>
              </a:solidFill>
              <a:latin typeface="Times New Roman"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lgn="ctr">
              <a:defRPr/>
            </a:pPr>
            <a:r>
              <a:rPr lang="en-US" altLang="zh-CN" sz="1200" b="1" i="0" u="none" strike="noStrike" kern="1200" baseline="0" dirty="0">
                <a:solidFill>
                  <a:schemeClr val="tx1"/>
                </a:solidFill>
                <a:latin typeface="Times New Roman" pitchFamily="18" charset="0"/>
                <a:ea typeface="+mn-ea"/>
                <a:cs typeface="+mn-cs"/>
              </a:rPr>
              <a:t>Self-Learning</a:t>
            </a:r>
            <a:endParaRPr lang="en-US" sz="1200" b="0" i="1"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 switch has the wonderful property (particularly for the </a:t>
            </a:r>
            <a:r>
              <a:rPr lang="en-US" altLang="zh-CN" sz="1200" b="1" i="0" u="none" strike="noStrike" kern="1200" baseline="0" dirty="0">
                <a:solidFill>
                  <a:schemeClr val="tx1"/>
                </a:solidFill>
                <a:latin typeface="Times New Roman" pitchFamily="18" charset="0"/>
                <a:ea typeface="+mn-ea"/>
                <a:cs typeface="+mn-cs"/>
              </a:rPr>
              <a:t>already-overworked</a:t>
            </a:r>
            <a:r>
              <a:rPr lang="en-US" altLang="zh-CN" sz="1200" b="0" i="0" u="none" strike="noStrike" kern="1200" baseline="0" dirty="0">
                <a:solidFill>
                  <a:schemeClr val="tx1"/>
                </a:solidFill>
                <a:latin typeface="Times New Roman" pitchFamily="18" charset="0"/>
                <a:ea typeface="+mn-ea"/>
                <a:cs typeface="+mn-cs"/>
              </a:rPr>
              <a:t> network administrator)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its table is built </a:t>
            </a:r>
            <a:r>
              <a:rPr lang="en-US" altLang="zh-CN" sz="1200" b="0" i="0" u="sng" strike="noStrike" kern="1200" baseline="0" dirty="0">
                <a:solidFill>
                  <a:schemeClr val="tx1"/>
                </a:solidFill>
                <a:latin typeface="Times New Roman" pitchFamily="18" charset="0"/>
                <a:ea typeface="+mn-ea"/>
                <a:cs typeface="+mn-cs"/>
              </a:rPr>
              <a:t>automatically, dynamically, and autonomously</a:t>
            </a:r>
            <a:r>
              <a:rPr lang="en-US" altLang="zh-CN" sz="1200" b="0" i="0" u="none" strike="noStrike" kern="1200" baseline="0" dirty="0">
                <a:solidFill>
                  <a:schemeClr val="tx1"/>
                </a:solidFill>
                <a:latin typeface="Times New Roman" pitchFamily="18" charset="0"/>
                <a:ea typeface="+mn-ea"/>
                <a:cs typeface="+mn-cs"/>
              </a:rPr>
              <a:t> — </a:t>
            </a:r>
            <a:r>
              <a:rPr lang="en-US" altLang="zh-CN" sz="1200" b="1" i="0" u="none" strike="noStrike" kern="1200" baseline="0" dirty="0">
                <a:solidFill>
                  <a:schemeClr val="tx1"/>
                </a:solidFill>
                <a:latin typeface="Times New Roman" pitchFamily="18" charset="0"/>
                <a:ea typeface="+mn-ea"/>
                <a:cs typeface="+mn-cs"/>
              </a:rPr>
              <a:t>without</a:t>
            </a:r>
            <a:r>
              <a:rPr lang="en-US" altLang="zh-CN" sz="1200" b="0" i="0" u="none" strike="noStrike" kern="1200" baseline="0" dirty="0">
                <a:solidFill>
                  <a:schemeClr val="tx1"/>
                </a:solidFill>
                <a:latin typeface="Times New Roman" pitchFamily="18" charset="0"/>
                <a:ea typeface="+mn-ea"/>
                <a:cs typeface="+mn-cs"/>
              </a:rPr>
              <a:t> any intervention </a:t>
            </a:r>
            <a:r>
              <a:rPr lang="en-US" altLang="zh-CN" sz="1200" b="1" i="0" u="none" strike="noStrike" kern="1200" baseline="0" dirty="0">
                <a:solidFill>
                  <a:schemeClr val="tx1"/>
                </a:solidFill>
                <a:latin typeface="Times New Roman" pitchFamily="18" charset="0"/>
                <a:ea typeface="+mn-ea"/>
                <a:cs typeface="+mn-cs"/>
              </a:rPr>
              <a:t>from</a:t>
            </a:r>
            <a:r>
              <a:rPr lang="en-US" altLang="zh-CN" sz="1200" b="0" i="0" u="none" strike="noStrike" kern="1200" baseline="0" dirty="0">
                <a:solidFill>
                  <a:schemeClr val="tx1"/>
                </a:solidFill>
                <a:latin typeface="Times New Roman" pitchFamily="18" charset="0"/>
                <a:ea typeface="+mn-ea"/>
                <a:cs typeface="+mn-cs"/>
              </a:rPr>
              <a:t> a network administrator or from a configuration protocol. </a:t>
            </a:r>
          </a:p>
          <a:p>
            <a:r>
              <a:rPr lang="en-US" altLang="zh-CN" sz="1200" b="0" i="0" u="none" strike="noStrike" kern="1200" baseline="0" dirty="0">
                <a:solidFill>
                  <a:schemeClr val="tx1"/>
                </a:solidFill>
                <a:latin typeface="Times New Roman" pitchFamily="18" charset="0"/>
                <a:ea typeface="+mn-ea"/>
                <a:cs typeface="+mn-cs"/>
              </a:rPr>
              <a:t>    In other words, switches are self-learning. </a:t>
            </a:r>
          </a:p>
          <a:p>
            <a:r>
              <a:rPr lang="en-US" altLang="zh-CN" sz="1200" b="0" i="0" u="none" strike="noStrike" kern="1200" baseline="0" dirty="0">
                <a:solidFill>
                  <a:schemeClr val="tx1"/>
                </a:solidFill>
                <a:latin typeface="Times New Roman" pitchFamily="18" charset="0"/>
                <a:ea typeface="+mn-ea"/>
                <a:cs typeface="+mn-cs"/>
              </a:rPr>
              <a:t>    This capability is accomplished as follows:</a:t>
            </a:r>
          </a:p>
          <a:p>
            <a:r>
              <a:rPr lang="en-US" altLang="zh-CN" sz="1200" b="0" i="0" u="none" strike="noStrike" kern="1200" baseline="0" dirty="0">
                <a:solidFill>
                  <a:schemeClr val="tx1"/>
                </a:solidFill>
                <a:latin typeface="Times New Roman" pitchFamily="18" charset="0"/>
                <a:ea typeface="+mn-ea"/>
                <a:cs typeface="+mn-cs"/>
              </a:rPr>
              <a:t>    1. The switch table is initially empty.  </a:t>
            </a:r>
          </a:p>
          <a:p>
            <a:r>
              <a:rPr lang="en-US" altLang="zh-CN" sz="1200" b="0" i="0" u="none" strike="noStrike" kern="1200" baseline="0" dirty="0">
                <a:solidFill>
                  <a:schemeClr val="tx1"/>
                </a:solidFill>
                <a:latin typeface="Times New Roman" pitchFamily="18" charset="0"/>
                <a:ea typeface="+mn-ea"/>
                <a:cs typeface="+mn-cs"/>
              </a:rPr>
              <a:t>    2. For each incoming frame received on an interface, the switch </a:t>
            </a:r>
            <a:r>
              <a:rPr lang="en-US" altLang="zh-CN" sz="1200" b="1" i="0" u="none" strike="noStrike" kern="1200" baseline="0" dirty="0">
                <a:solidFill>
                  <a:schemeClr val="tx1"/>
                </a:solidFill>
                <a:latin typeface="Times New Roman" pitchFamily="18" charset="0"/>
                <a:ea typeface="+mn-ea"/>
                <a:cs typeface="+mn-cs"/>
              </a:rPr>
              <a:t>stores</a:t>
            </a:r>
            <a:r>
              <a:rPr lang="en-US" altLang="zh-CN" sz="1200" b="0" i="0" u="none" strike="noStrike" kern="1200" baseline="0" dirty="0">
                <a:solidFill>
                  <a:schemeClr val="tx1"/>
                </a:solidFill>
                <a:latin typeface="Times New Roman" pitchFamily="18" charset="0"/>
                <a:ea typeface="+mn-ea"/>
                <a:cs typeface="+mn-cs"/>
              </a:rPr>
              <a:t> in its table (1) the MAC address in the frame’s source address field, (2) the interface from which the frame arrived, and (3) the current time. </a:t>
            </a:r>
          </a:p>
          <a:p>
            <a:r>
              <a:rPr lang="en-US" altLang="zh-CN" sz="1200" b="0" i="0" u="none" strike="noStrike" kern="1200" baseline="0" dirty="0">
                <a:solidFill>
                  <a:schemeClr val="tx1"/>
                </a:solidFill>
                <a:latin typeface="Times New Roman" pitchFamily="18" charset="0"/>
                <a:ea typeface="+mn-ea"/>
                <a:cs typeface="+mn-cs"/>
              </a:rPr>
              <a:t>    In this manner the switch records in its table the LAN segment </a:t>
            </a:r>
            <a:r>
              <a:rPr lang="en-US" altLang="zh-CN" sz="1200" b="1" i="0" u="none" strike="noStrike" kern="1200" baseline="0" dirty="0">
                <a:solidFill>
                  <a:schemeClr val="tx1"/>
                </a:solidFill>
                <a:latin typeface="Times New Roman" pitchFamily="18" charset="0"/>
                <a:ea typeface="+mn-ea"/>
                <a:cs typeface="+mn-cs"/>
              </a:rPr>
              <a:t>on which </a:t>
            </a:r>
            <a:r>
              <a:rPr lang="en-US" altLang="zh-CN" sz="1200" b="0" i="0" u="none" strike="noStrike" kern="1200" baseline="0" dirty="0">
                <a:solidFill>
                  <a:schemeClr val="tx1"/>
                </a:solidFill>
                <a:latin typeface="Times New Roman" pitchFamily="18" charset="0"/>
                <a:ea typeface="+mn-ea"/>
                <a:cs typeface="+mn-cs"/>
              </a:rPr>
              <a:t>the sender resides. </a:t>
            </a:r>
          </a:p>
          <a:p>
            <a:r>
              <a:rPr lang="en-US" altLang="zh-CN" sz="1200" b="0" i="0" u="none" strike="noStrike" kern="1200" baseline="0" dirty="0">
                <a:solidFill>
                  <a:schemeClr val="tx1"/>
                </a:solidFill>
                <a:latin typeface="Times New Roman" pitchFamily="18" charset="0"/>
                <a:ea typeface="+mn-ea"/>
                <a:cs typeface="+mn-cs"/>
              </a:rPr>
              <a:t>    If every host in the LAN </a:t>
            </a:r>
            <a:r>
              <a:rPr lang="en-US" altLang="zh-CN" sz="1200" b="1" i="0" u="none" strike="noStrike" kern="1200" baseline="0" dirty="0">
                <a:solidFill>
                  <a:schemeClr val="tx1"/>
                </a:solidFill>
                <a:latin typeface="Times New Roman" pitchFamily="18" charset="0"/>
                <a:ea typeface="+mn-ea"/>
                <a:cs typeface="+mn-cs"/>
              </a:rPr>
              <a:t>eventually</a:t>
            </a:r>
            <a:r>
              <a:rPr lang="en-US" altLang="zh-CN" sz="1200" b="0" i="0" u="none" strike="noStrike" kern="1200" baseline="0" dirty="0">
                <a:solidFill>
                  <a:schemeClr val="tx1"/>
                </a:solidFill>
                <a:latin typeface="Times New Roman" pitchFamily="18" charset="0"/>
                <a:ea typeface="+mn-ea"/>
                <a:cs typeface="+mn-cs"/>
              </a:rPr>
              <a:t> sends a frame, then every host will eventually </a:t>
            </a:r>
            <a:r>
              <a:rPr lang="en-US" altLang="zh-CN" sz="1200" b="1" i="0" u="none" strike="noStrike" kern="1200" baseline="0" dirty="0">
                <a:solidFill>
                  <a:schemeClr val="tx1"/>
                </a:solidFill>
                <a:latin typeface="Times New Roman" pitchFamily="18" charset="0"/>
                <a:ea typeface="+mn-ea"/>
                <a:cs typeface="+mn-cs"/>
              </a:rPr>
              <a:t>get recorded </a:t>
            </a:r>
            <a:r>
              <a:rPr lang="en-US" altLang="zh-CN" sz="1200" b="0" i="0" u="none" strike="noStrike" kern="1200" baseline="0" dirty="0">
                <a:solidFill>
                  <a:schemeClr val="tx1"/>
                </a:solidFill>
                <a:latin typeface="Times New Roman" pitchFamily="18" charset="0"/>
                <a:ea typeface="+mn-ea"/>
                <a:cs typeface="+mn-cs"/>
              </a:rPr>
              <a:t>in the table.</a:t>
            </a:r>
          </a:p>
          <a:p>
            <a:r>
              <a:rPr lang="en-US" altLang="zh-CN" sz="1200" b="0" i="0" u="none" strike="noStrike" kern="1200" baseline="0" dirty="0">
                <a:solidFill>
                  <a:schemeClr val="tx1"/>
                </a:solidFill>
                <a:latin typeface="Times New Roman" pitchFamily="18" charset="0"/>
                <a:ea typeface="+mn-ea"/>
                <a:cs typeface="+mn-cs"/>
              </a:rPr>
              <a:t>    3. The switch deletes an address in the table if no frames are received </a:t>
            </a:r>
            <a:r>
              <a:rPr lang="en-US" altLang="zh-CN" sz="1200" b="1" i="0" u="none" strike="noStrike" kern="1200" baseline="0" dirty="0">
                <a:solidFill>
                  <a:schemeClr val="tx1"/>
                </a:solidFill>
                <a:latin typeface="Times New Roman" pitchFamily="18" charset="0"/>
                <a:ea typeface="+mn-ea"/>
                <a:cs typeface="+mn-cs"/>
              </a:rPr>
              <a:t>with</a:t>
            </a:r>
            <a:r>
              <a:rPr lang="en-US" altLang="zh-CN" sz="1200" b="0" i="0" u="none" strike="noStrike" kern="1200" baseline="0" dirty="0">
                <a:solidFill>
                  <a:schemeClr val="tx1"/>
                </a:solidFill>
                <a:latin typeface="Times New Roman" pitchFamily="18" charset="0"/>
                <a:ea typeface="+mn-ea"/>
                <a:cs typeface="+mn-cs"/>
              </a:rPr>
              <a:t> that address </a:t>
            </a:r>
            <a:r>
              <a:rPr lang="en-US" altLang="zh-CN" sz="1200" b="1" i="0" u="none" strike="noStrike" kern="1200" baseline="0" dirty="0">
                <a:solidFill>
                  <a:schemeClr val="tx1"/>
                </a:solidFill>
                <a:latin typeface="Times New Roman" pitchFamily="18" charset="0"/>
                <a:ea typeface="+mn-ea"/>
                <a:cs typeface="+mn-cs"/>
              </a:rPr>
              <a:t>as</a:t>
            </a:r>
            <a:r>
              <a:rPr lang="en-US" altLang="zh-CN" sz="1200" b="0" i="0" u="none" strike="noStrike" kern="1200" baseline="0" dirty="0">
                <a:solidFill>
                  <a:schemeClr val="tx1"/>
                </a:solidFill>
                <a:latin typeface="Times New Roman" pitchFamily="18" charset="0"/>
                <a:ea typeface="+mn-ea"/>
                <a:cs typeface="+mn-cs"/>
              </a:rPr>
              <a:t> the source address after some period of time (the aging time). </a:t>
            </a:r>
          </a:p>
          <a:p>
            <a:r>
              <a:rPr lang="en-US" altLang="zh-CN" sz="1200" b="0" i="0" u="none" strike="noStrike" kern="1200" baseline="0" dirty="0">
                <a:solidFill>
                  <a:schemeClr val="tx1"/>
                </a:solidFill>
                <a:latin typeface="Times New Roman" pitchFamily="18" charset="0"/>
                <a:ea typeface="+mn-ea"/>
                <a:cs typeface="+mn-cs"/>
              </a:rPr>
              <a:t>    In this manner, if a PC is replaced by another PC (with a different adapter), the MAC address of the original PC will eventually be purged from the switch table.</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Let’s walk through the self-learning property for the uppermost switch in Figure 6.15 and its corresponding switch table in Figure 6.22. </a:t>
            </a:r>
          </a:p>
          <a:p>
            <a:r>
              <a:rPr lang="en-US" altLang="zh-CN" sz="1200" b="0" i="0" u="none" strike="noStrike" kern="1200" baseline="0" dirty="0">
                <a:solidFill>
                  <a:schemeClr val="tx1"/>
                </a:solidFill>
                <a:latin typeface="Times New Roman" pitchFamily="18" charset="0"/>
                <a:ea typeface="+mn-ea"/>
                <a:cs typeface="+mn-cs"/>
              </a:rPr>
              <a:t>    Suppose at time </a:t>
            </a:r>
            <a:r>
              <a:rPr lang="en-US" altLang="zh-CN" sz="1200" b="1" i="0" u="none" strike="noStrike" kern="1200" baseline="0" dirty="0">
                <a:solidFill>
                  <a:schemeClr val="tx1"/>
                </a:solidFill>
                <a:latin typeface="Times New Roman" pitchFamily="18" charset="0"/>
                <a:ea typeface="+mn-ea"/>
                <a:cs typeface="+mn-cs"/>
              </a:rPr>
              <a:t>9:39</a:t>
            </a:r>
            <a:r>
              <a:rPr lang="en-US" altLang="zh-CN" sz="1200" b="0" i="0" u="none" strike="noStrike" kern="1200" baseline="0" dirty="0">
                <a:solidFill>
                  <a:schemeClr val="tx1"/>
                </a:solidFill>
                <a:latin typeface="Times New Roman" pitchFamily="18" charset="0"/>
                <a:ea typeface="+mn-ea"/>
                <a:cs typeface="+mn-cs"/>
              </a:rPr>
              <a:t> a frame with source address </a:t>
            </a:r>
            <a:r>
              <a:rPr lang="en-US" altLang="zh-CN" sz="1200" b="1" i="0" u="none" strike="noStrike" kern="1200" baseline="0" dirty="0">
                <a:solidFill>
                  <a:schemeClr val="tx1"/>
                </a:solidFill>
                <a:latin typeface="Times New Roman" pitchFamily="18" charset="0"/>
                <a:ea typeface="+mn-ea"/>
                <a:cs typeface="+mn-cs"/>
              </a:rPr>
              <a:t>01-12-23-34-45-56</a:t>
            </a:r>
            <a:r>
              <a:rPr lang="en-US" altLang="zh-CN" sz="1200" b="0" i="0" u="none" strike="noStrike" kern="1200" baseline="0" dirty="0">
                <a:solidFill>
                  <a:schemeClr val="tx1"/>
                </a:solidFill>
                <a:latin typeface="Times New Roman" pitchFamily="18" charset="0"/>
                <a:ea typeface="+mn-ea"/>
                <a:cs typeface="+mn-cs"/>
              </a:rPr>
              <a:t> arrives from interface 2. </a:t>
            </a:r>
          </a:p>
          <a:p>
            <a:r>
              <a:rPr lang="en-US" altLang="zh-CN" sz="1200" b="0" i="0" u="none" strike="noStrike" kern="1200" baseline="0" dirty="0">
                <a:solidFill>
                  <a:schemeClr val="tx1"/>
                </a:solidFill>
                <a:latin typeface="Times New Roman" pitchFamily="18" charset="0"/>
                <a:ea typeface="+mn-ea"/>
                <a:cs typeface="+mn-cs"/>
              </a:rPr>
              <a:t>    Suppose that this address is not in the switch table. </a:t>
            </a:r>
          </a:p>
          <a:p>
            <a:r>
              <a:rPr lang="en-US" altLang="zh-CN" sz="1200" b="0" i="0" u="none" strike="noStrike" kern="1200" baseline="0" dirty="0">
                <a:solidFill>
                  <a:schemeClr val="tx1"/>
                </a:solidFill>
                <a:latin typeface="Times New Roman" pitchFamily="18" charset="0"/>
                <a:ea typeface="+mn-ea"/>
                <a:cs typeface="+mn-cs"/>
              </a:rPr>
              <a:t>    Then the switch adds a new entry to the table, as shown in Figure 6.23. </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Continuing with this same example, suppose that the aging time for this switch is 60 minutes, and no frames with source address </a:t>
            </a:r>
            <a:r>
              <a:rPr lang="en-US" altLang="zh-CN" sz="1200" b="1" i="0" u="none" strike="noStrike" kern="1200" baseline="0" dirty="0">
                <a:solidFill>
                  <a:schemeClr val="tx1"/>
                </a:solidFill>
                <a:latin typeface="Times New Roman" pitchFamily="18" charset="0"/>
                <a:ea typeface="+mn-ea"/>
                <a:cs typeface="+mn-cs"/>
              </a:rPr>
              <a:t>62-FE-F7-11-89-A3</a:t>
            </a:r>
            <a:r>
              <a:rPr lang="en-US" altLang="zh-CN" sz="1200" b="0" i="0" u="none" strike="noStrike" kern="1200" baseline="0" dirty="0">
                <a:solidFill>
                  <a:schemeClr val="tx1"/>
                </a:solidFill>
                <a:latin typeface="Times New Roman" pitchFamily="18" charset="0"/>
                <a:ea typeface="+mn-ea"/>
                <a:cs typeface="+mn-cs"/>
              </a:rPr>
              <a:t> arrive to the switch between 9:32 and 10:32. </a:t>
            </a:r>
          </a:p>
          <a:p>
            <a:r>
              <a:rPr lang="en-US" altLang="zh-CN" sz="1200" b="0" i="0" u="none" strike="noStrike" kern="1200" baseline="0" dirty="0">
                <a:solidFill>
                  <a:schemeClr val="tx1"/>
                </a:solidFill>
                <a:latin typeface="Times New Roman" pitchFamily="18" charset="0"/>
                <a:ea typeface="+mn-ea"/>
                <a:cs typeface="+mn-cs"/>
              </a:rPr>
              <a:t>    Then at time 10:32, the switch removes this address from its table.</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Switches are </a:t>
            </a:r>
            <a:r>
              <a:rPr lang="en-US" altLang="zh-CN" sz="1200" b="1" i="0" u="none" strike="noStrike" kern="1200" baseline="0" dirty="0">
                <a:solidFill>
                  <a:schemeClr val="tx1"/>
                </a:solidFill>
                <a:latin typeface="Times New Roman" pitchFamily="18" charset="0"/>
                <a:ea typeface="+mn-ea"/>
                <a:cs typeface="+mn-cs"/>
              </a:rPr>
              <a:t>plug-and-play </a:t>
            </a:r>
            <a:r>
              <a:rPr lang="en-US" altLang="zh-CN" sz="1200" b="0" i="0" u="none" strike="noStrike" kern="1200" baseline="0" dirty="0">
                <a:solidFill>
                  <a:schemeClr val="tx1"/>
                </a:solidFill>
                <a:latin typeface="Times New Roman" pitchFamily="18" charset="0"/>
                <a:ea typeface="+mn-ea"/>
                <a:cs typeface="+mn-cs"/>
              </a:rPr>
              <a:t>devices</a:t>
            </a:r>
            <a:r>
              <a:rPr lang="en-US" altLang="zh-CN" sz="1200" b="1"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because they require no intervention from a network administrator or user. </a:t>
            </a:r>
          </a:p>
          <a:p>
            <a:r>
              <a:rPr lang="en-US" altLang="zh-CN" sz="1200" b="0" i="0" u="none" strike="noStrike" kern="1200" baseline="0" dirty="0">
                <a:solidFill>
                  <a:schemeClr val="tx1"/>
                </a:solidFill>
                <a:latin typeface="Times New Roman" pitchFamily="18" charset="0"/>
                <a:ea typeface="+mn-ea"/>
                <a:cs typeface="+mn-cs"/>
              </a:rPr>
              <a:t>    A network administrator wanting to install a switch need </a:t>
            </a:r>
            <a:r>
              <a:rPr lang="en-US" altLang="zh-CN" sz="1200" b="1" i="0" u="sng" strike="noStrike" kern="1200" baseline="0" dirty="0">
                <a:solidFill>
                  <a:schemeClr val="tx1"/>
                </a:solidFill>
                <a:latin typeface="Times New Roman" pitchFamily="18" charset="0"/>
                <a:ea typeface="+mn-ea"/>
                <a:cs typeface="+mn-cs"/>
              </a:rPr>
              <a:t>do</a:t>
            </a:r>
            <a:r>
              <a:rPr lang="en-US" altLang="zh-CN" sz="1200" b="0" i="0" u="sng" strike="noStrike" kern="1200" baseline="0" dirty="0">
                <a:solidFill>
                  <a:schemeClr val="tx1"/>
                </a:solidFill>
                <a:latin typeface="Times New Roman" pitchFamily="18" charset="0"/>
                <a:ea typeface="+mn-ea"/>
                <a:cs typeface="+mn-cs"/>
              </a:rPr>
              <a:t> nothing more than </a:t>
            </a:r>
            <a:r>
              <a:rPr lang="en-US" altLang="zh-CN" sz="1200" b="1" i="0" u="sng" strike="noStrike" kern="1200" baseline="0" dirty="0">
                <a:solidFill>
                  <a:schemeClr val="tx1"/>
                </a:solidFill>
                <a:latin typeface="Times New Roman" pitchFamily="18" charset="0"/>
                <a:ea typeface="+mn-ea"/>
                <a:cs typeface="+mn-cs"/>
              </a:rPr>
              <a:t>connect</a:t>
            </a:r>
            <a:r>
              <a:rPr lang="en-US" altLang="zh-CN" sz="1200" b="0" i="0" u="none" strike="noStrike" kern="1200" baseline="0" dirty="0">
                <a:solidFill>
                  <a:schemeClr val="tx1"/>
                </a:solidFill>
                <a:latin typeface="Times New Roman" pitchFamily="18" charset="0"/>
                <a:ea typeface="+mn-ea"/>
                <a:cs typeface="+mn-cs"/>
              </a:rPr>
              <a:t> the LAN segments </a:t>
            </a:r>
            <a:r>
              <a:rPr lang="en-US" altLang="zh-CN" sz="1200" b="1" i="0" u="none" strike="noStrike" kern="1200" baseline="0" dirty="0">
                <a:solidFill>
                  <a:schemeClr val="tx1"/>
                </a:solidFill>
                <a:latin typeface="Times New Roman" pitchFamily="18" charset="0"/>
                <a:ea typeface="+mn-ea"/>
                <a:cs typeface="+mn-cs"/>
              </a:rPr>
              <a:t>to</a:t>
            </a:r>
            <a:r>
              <a:rPr lang="en-US" altLang="zh-CN" sz="1200" b="0" i="0" u="none" strike="noStrike" kern="1200" baseline="0" dirty="0">
                <a:solidFill>
                  <a:schemeClr val="tx1"/>
                </a:solidFill>
                <a:latin typeface="Times New Roman" pitchFamily="18" charset="0"/>
                <a:ea typeface="+mn-ea"/>
                <a:cs typeface="+mn-cs"/>
              </a:rPr>
              <a:t> the switch interfaces. </a:t>
            </a:r>
          </a:p>
          <a:p>
            <a:r>
              <a:rPr lang="en-US" altLang="zh-CN" sz="1200" b="0" i="0" u="none" strike="noStrike" kern="1200" baseline="0" dirty="0">
                <a:solidFill>
                  <a:schemeClr val="tx1"/>
                </a:solidFill>
                <a:latin typeface="Times New Roman" pitchFamily="18" charset="0"/>
                <a:ea typeface="+mn-ea"/>
                <a:cs typeface="+mn-cs"/>
              </a:rPr>
              <a:t>    The administrator need not configure the switch tables </a:t>
            </a:r>
            <a:r>
              <a:rPr lang="en-US" altLang="zh-CN" sz="1200" b="1" i="0" u="none" strike="noStrike" kern="1200" baseline="0" dirty="0">
                <a:solidFill>
                  <a:schemeClr val="tx1"/>
                </a:solidFill>
                <a:latin typeface="Times New Roman" pitchFamily="18" charset="0"/>
                <a:ea typeface="+mn-ea"/>
                <a:cs typeface="+mn-cs"/>
              </a:rPr>
              <a:t>at the time of </a:t>
            </a:r>
            <a:r>
              <a:rPr lang="en-US" altLang="zh-CN" sz="1200" b="0" i="0" u="none" strike="noStrike" kern="1200" baseline="0" dirty="0">
                <a:solidFill>
                  <a:schemeClr val="tx1"/>
                </a:solidFill>
                <a:latin typeface="Times New Roman" pitchFamily="18" charset="0"/>
                <a:ea typeface="+mn-ea"/>
                <a:cs typeface="+mn-cs"/>
              </a:rPr>
              <a:t>installation </a:t>
            </a:r>
            <a:r>
              <a:rPr lang="en-US" altLang="zh-CN" sz="1200" b="1" i="0" u="none" strike="noStrike" kern="1200" baseline="0" dirty="0">
                <a:solidFill>
                  <a:schemeClr val="tx1"/>
                </a:solidFill>
                <a:latin typeface="Times New Roman" pitchFamily="18" charset="0"/>
                <a:ea typeface="+mn-ea"/>
                <a:cs typeface="+mn-cs"/>
              </a:rPr>
              <a:t>or</a:t>
            </a:r>
            <a:r>
              <a:rPr lang="en-US" altLang="zh-CN" sz="1200" b="0" i="0" u="none" strike="noStrike" kern="1200" baseline="0" dirty="0">
                <a:solidFill>
                  <a:schemeClr val="tx1"/>
                </a:solidFill>
                <a:latin typeface="Times New Roman" pitchFamily="18" charset="0"/>
                <a:ea typeface="+mn-ea"/>
                <a:cs typeface="+mn-cs"/>
              </a:rPr>
              <a:t> when a host is removed from one of the LAN segments. </a:t>
            </a:r>
          </a:p>
          <a:p>
            <a:r>
              <a:rPr lang="en-US" altLang="zh-CN" sz="1200" b="0" i="0" u="none" strike="noStrike" kern="1200" baseline="0" dirty="0">
                <a:solidFill>
                  <a:schemeClr val="tx1"/>
                </a:solidFill>
                <a:latin typeface="Times New Roman" pitchFamily="18" charset="0"/>
                <a:ea typeface="+mn-ea"/>
                <a:cs typeface="+mn-cs"/>
              </a:rPr>
              <a:t>    Switches are also full-duplex, meaning any switch interface can send and receive at the same time. </a:t>
            </a:r>
          </a:p>
        </p:txBody>
      </p:sp>
    </p:spTree>
    <p:extLst>
      <p:ext uri="{BB962C8B-B14F-4D97-AF65-F5344CB8AC3E}">
        <p14:creationId xmlns:p14="http://schemas.microsoft.com/office/powerpoint/2010/main" val="94011295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46E67162-D420-CA40-8110-1AA35398323B}" type="slidenum">
              <a:rPr lang="en-US" i="0" smtClean="0">
                <a:solidFill>
                  <a:srgbClr val="000000"/>
                </a:solidFill>
                <a:latin typeface="Times New Roman" charset="0"/>
              </a:rPr>
              <a:pPr>
                <a:defRPr/>
              </a:pPr>
              <a:t>149</a:t>
            </a:fld>
            <a:endParaRPr lang="en-US" i="0" dirty="0">
              <a:solidFill>
                <a:srgbClr val="000000"/>
              </a:solidFill>
              <a:latin typeface="Times New Roman"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20132683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7"/>
          <p:cNvSpPr>
            <a:spLocks noGrp="1" noChangeArrowheads="1"/>
          </p:cNvSpPr>
          <p:nvPr>
            <p:ph type="sldNum" sz="quarter" idx="5"/>
          </p:nvPr>
        </p:nvSpPr>
        <p:spPr>
          <a:noFill/>
        </p:spPr>
        <p:txBody>
          <a:bodyPr/>
          <a:lstStyle/>
          <a:p>
            <a:fld id="{4825E9C4-FC83-478F-94B5-8450762D4298}" type="slidenum">
              <a:rPr lang="zh-CN" altLang="en-US"/>
              <a:pPr/>
              <a:t>150</a:t>
            </a:fld>
            <a:endParaRPr lang="en-US" altLang="zh-CN"/>
          </a:p>
        </p:txBody>
      </p:sp>
      <p:sp>
        <p:nvSpPr>
          <p:cNvPr id="397315" name="Rectangle 2"/>
          <p:cNvSpPr>
            <a:spLocks noGrp="1" noRot="1" noChangeAspect="1" noChangeArrowheads="1" noTextEdit="1"/>
          </p:cNvSpPr>
          <p:nvPr>
            <p:ph type="sldImg"/>
          </p:nvPr>
        </p:nvSpPr>
        <p:spPr>
          <a:xfrm>
            <a:off x="1257300" y="720725"/>
            <a:ext cx="4800600" cy="3600450"/>
          </a:xfrm>
          <a:ln/>
        </p:spPr>
      </p:sp>
      <p:sp>
        <p:nvSpPr>
          <p:cNvPr id="397316" name="Rectangle 3"/>
          <p:cNvSpPr>
            <a:spLocks noGrp="1" noChangeArrowheads="1"/>
          </p:cNvSpPr>
          <p:nvPr>
            <p:ph type="body" idx="1"/>
          </p:nvPr>
        </p:nvSpPr>
        <p:spPr>
          <a:xfrm>
            <a:off x="731838" y="4560888"/>
            <a:ext cx="5851525" cy="4319587"/>
          </a:xfrm>
          <a:noFill/>
          <a:ln/>
        </p:spPr>
        <p:txBody>
          <a:bodyPr/>
          <a:lstStyle/>
          <a:p>
            <a:endParaRPr lang="zh-CN" altLang="en-US"/>
          </a:p>
        </p:txBody>
      </p:sp>
    </p:spTree>
    <p:extLst>
      <p:ext uri="{BB962C8B-B14F-4D97-AF65-F5344CB8AC3E}">
        <p14:creationId xmlns:p14="http://schemas.microsoft.com/office/powerpoint/2010/main" val="4388775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04905453-E051-BC4D-8DD5-BD2AF7AD00B3}" type="slidenum">
              <a:rPr lang="en-US" i="0" smtClean="0">
                <a:solidFill>
                  <a:srgbClr val="000000"/>
                </a:solidFill>
                <a:latin typeface="Times New Roman" charset="0"/>
              </a:rPr>
              <a:pPr>
                <a:defRPr/>
              </a:pPr>
              <a:t>151</a:t>
            </a:fld>
            <a:endParaRPr lang="en-US" i="0" dirty="0">
              <a:solidFill>
                <a:srgbClr val="000000"/>
              </a:solidFill>
              <a:latin typeface="Times New Roman"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i="0" kern="1200" dirty="0">
                <a:solidFill>
                  <a:srgbClr val="CC0000"/>
                </a:solidFill>
                <a:latin typeface="Times New Roman" pitchFamily="18" charset="0"/>
                <a:ea typeface="+mn-ea"/>
                <a:cs typeface="+mn-cs"/>
              </a:rPr>
              <a:t>洪泛</a:t>
            </a:r>
            <a:endParaRPr lang="en-US" sz="1200" i="0" kern="1200" dirty="0">
              <a:solidFill>
                <a:srgbClr val="CC0000"/>
              </a:solidFill>
              <a:latin typeface="Times New Roman" pitchFamily="18" charset="0"/>
              <a:ea typeface="+mn-ea"/>
              <a:cs typeface="+mn-cs"/>
            </a:endParaRPr>
          </a:p>
          <a:p>
            <a:pPr>
              <a:defRPr/>
            </a:pPr>
            <a:endParaRPr lang="en-US" dirty="0">
              <a:latin typeface="Times New Roman" charset="0"/>
              <a:cs typeface="+mn-cs"/>
            </a:endParaRPr>
          </a:p>
        </p:txBody>
      </p:sp>
    </p:spTree>
    <p:extLst>
      <p:ext uri="{BB962C8B-B14F-4D97-AF65-F5344CB8AC3E}">
        <p14:creationId xmlns:p14="http://schemas.microsoft.com/office/powerpoint/2010/main" val="399698621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561E5BF8-A926-074D-815E-F2F393FDB438}" type="slidenum">
              <a:rPr lang="en-US" i="0" smtClean="0">
                <a:solidFill>
                  <a:srgbClr val="000000"/>
                </a:solidFill>
                <a:latin typeface="Times New Roman" charset="0"/>
              </a:rPr>
              <a:pPr>
                <a:defRPr/>
              </a:pPr>
              <a:t>154</a:t>
            </a:fld>
            <a:endParaRPr lang="en-US" i="0" dirty="0">
              <a:solidFill>
                <a:srgbClr val="000000"/>
              </a:solidFill>
              <a:latin typeface="Times New Roman"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36986165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C65E8E46-FAA0-DA4A-9B36-C2794ABD15BF}" type="slidenum">
              <a:rPr lang="en-US" i="0" smtClean="0">
                <a:solidFill>
                  <a:srgbClr val="000000"/>
                </a:solidFill>
                <a:latin typeface="Times New Roman" charset="0"/>
              </a:rPr>
              <a:pPr>
                <a:defRPr/>
              </a:pPr>
              <a:t>155</a:t>
            </a:fld>
            <a:endParaRPr lang="en-US" i="0" dirty="0">
              <a:solidFill>
                <a:srgbClr val="000000"/>
              </a:solidFill>
              <a:latin typeface="Times New Roman"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39539011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7"/>
          <p:cNvSpPr>
            <a:spLocks noGrp="1" noChangeArrowheads="1"/>
          </p:cNvSpPr>
          <p:nvPr>
            <p:ph type="sldNum" sz="quarter" idx="5"/>
          </p:nvPr>
        </p:nvSpPr>
        <p:spPr>
          <a:noFill/>
        </p:spPr>
        <p:txBody>
          <a:bodyPr/>
          <a:lstStyle/>
          <a:p>
            <a:fld id="{33A36DBC-331A-42DD-841F-6E28B260F714}" type="slidenum">
              <a:rPr lang="zh-CN" altLang="en-US"/>
              <a:pPr/>
              <a:t>156</a:t>
            </a:fld>
            <a:endParaRPr lang="en-US" altLang="zh-CN"/>
          </a:p>
        </p:txBody>
      </p:sp>
      <p:sp>
        <p:nvSpPr>
          <p:cNvPr id="399363" name="Rectangle 2"/>
          <p:cNvSpPr>
            <a:spLocks noGrp="1" noRot="1" noChangeAspect="1" noChangeArrowheads="1" noTextEdit="1"/>
          </p:cNvSpPr>
          <p:nvPr>
            <p:ph type="sldImg"/>
          </p:nvPr>
        </p:nvSpPr>
        <p:spPr>
          <a:ln/>
        </p:spPr>
      </p:sp>
      <p:sp>
        <p:nvSpPr>
          <p:cNvPr id="399364" name="Rectangle 3"/>
          <p:cNvSpPr>
            <a:spLocks noGrp="1" noChangeArrowheads="1"/>
          </p:cNvSpPr>
          <p:nvPr>
            <p:ph type="body" idx="1"/>
          </p:nvPr>
        </p:nvSpPr>
        <p:spPr>
          <a:noFill/>
          <a:ln/>
        </p:spPr>
        <p:txBody>
          <a:bodyPr/>
          <a:lstStyle/>
          <a:p>
            <a:r>
              <a:rPr lang="zh-CN" altLang="en-US" baseline="0" dirty="0"/>
              <a:t>    </a:t>
            </a:r>
            <a:r>
              <a:rPr lang="en-US" altLang="zh-CN" dirty="0"/>
              <a:t>Having described the basic operation of a link-layer switch, let’s now consider their </a:t>
            </a:r>
            <a:r>
              <a:rPr lang="en-US" altLang="zh-CN" b="1" dirty="0"/>
              <a:t>features</a:t>
            </a:r>
            <a:r>
              <a:rPr lang="en-US" altLang="zh-CN" dirty="0"/>
              <a:t> and </a:t>
            </a:r>
            <a:r>
              <a:rPr lang="en-US" altLang="zh-CN" b="1" dirty="0"/>
              <a:t>properties</a:t>
            </a:r>
            <a:r>
              <a:rPr lang="en-US" altLang="zh-CN" dirty="0"/>
              <a:t>.</a:t>
            </a:r>
          </a:p>
          <a:p>
            <a:r>
              <a:rPr lang="en-US" altLang="zh-CN" dirty="0"/>
              <a:t>    We can </a:t>
            </a:r>
            <a:r>
              <a:rPr lang="en-US" altLang="zh-CN" b="1" dirty="0"/>
              <a:t>identify</a:t>
            </a:r>
            <a:r>
              <a:rPr lang="en-US" altLang="zh-CN" dirty="0"/>
              <a:t> several advantages of using switches, rather than broadcast links such as buses or hub-based star topologies. </a:t>
            </a:r>
          </a:p>
          <a:p>
            <a:pPr marL="171450" lvl="0" indent="-171450">
              <a:buFont typeface="Arial" panose="020B0604020202020204" pitchFamily="34" charset="0"/>
              <a:buChar char="•"/>
            </a:pPr>
            <a:endParaRPr lang="en-US" altLang="zh-CN" dirty="0"/>
          </a:p>
          <a:p>
            <a:pPr marL="171450" lvl="0" indent="-171450">
              <a:buFont typeface="Arial" panose="020B0604020202020204" pitchFamily="34" charset="0"/>
              <a:buChar char="•"/>
            </a:pPr>
            <a:r>
              <a:rPr lang="en-US" altLang="zh-CN" b="1" dirty="0"/>
              <a:t>Elimination of collisions</a:t>
            </a:r>
            <a:r>
              <a:rPr lang="en-US" altLang="zh-CN" dirty="0"/>
              <a:t>.  </a:t>
            </a:r>
          </a:p>
          <a:p>
            <a:pPr marL="0" lvl="0" indent="0">
              <a:buFont typeface="Arial" panose="020B0604020202020204" pitchFamily="34" charset="0"/>
              <a:buNone/>
            </a:pPr>
            <a:r>
              <a:rPr lang="en-US" altLang="zh-CN" baseline="0" dirty="0"/>
              <a:t>    </a:t>
            </a:r>
            <a:r>
              <a:rPr lang="en-US" altLang="zh-CN" dirty="0"/>
              <a:t>In a LAN built from switches (and without hubs), there is no wasted bandwidth due to collisions! </a:t>
            </a:r>
          </a:p>
          <a:p>
            <a:pPr marL="0" lvl="0" indent="0">
              <a:buFont typeface="Arial" panose="020B0604020202020204" pitchFamily="34" charset="0"/>
              <a:buNone/>
            </a:pPr>
            <a:r>
              <a:rPr lang="en-US" altLang="zh-CN" dirty="0"/>
              <a:t>    As with a router, the maximum </a:t>
            </a:r>
            <a:r>
              <a:rPr lang="en-US" altLang="zh-CN" u="none" dirty="0"/>
              <a:t>aggregate</a:t>
            </a:r>
            <a:r>
              <a:rPr lang="en-US" altLang="zh-CN" dirty="0"/>
              <a:t> throughput of a switch is the sum of all the switch interface rates. </a:t>
            </a:r>
          </a:p>
          <a:p>
            <a:pPr marL="0" lvl="0" indent="0">
              <a:buFont typeface="Arial" panose="020B0604020202020204" pitchFamily="34" charset="0"/>
              <a:buNone/>
            </a:pPr>
            <a:r>
              <a:rPr lang="en-US" altLang="zh-CN" dirty="0"/>
              <a:t>    Thus, </a:t>
            </a:r>
            <a:r>
              <a:rPr lang="en-US" altLang="zh-CN"/>
              <a:t>switches provide </a:t>
            </a:r>
            <a:r>
              <a:rPr lang="en-US" altLang="zh-CN" dirty="0"/>
              <a:t>a significant performance improvement </a:t>
            </a:r>
            <a:r>
              <a:rPr lang="en-US" altLang="zh-CN" u="none" dirty="0"/>
              <a:t>over</a:t>
            </a:r>
            <a:r>
              <a:rPr lang="en-US" altLang="zh-CN" dirty="0"/>
              <a:t> LANs with broadcast links. </a:t>
            </a:r>
          </a:p>
          <a:p>
            <a:pPr marL="0" lvl="0" indent="0">
              <a:buFont typeface="Arial" panose="020B0604020202020204" pitchFamily="34" charset="0"/>
              <a:buNone/>
            </a:pPr>
            <a:endParaRPr lang="en-US" altLang="zh-CN" dirty="0"/>
          </a:p>
          <a:p>
            <a:pPr marL="171450" lvl="0" indent="-171450">
              <a:buFont typeface="Arial" panose="020B0604020202020204" pitchFamily="34" charset="0"/>
              <a:buChar char="•"/>
            </a:pPr>
            <a:r>
              <a:rPr lang="en-US" altLang="zh-CN" b="1" dirty="0"/>
              <a:t>Heterogeneous links</a:t>
            </a:r>
            <a:r>
              <a:rPr lang="en-US" altLang="zh-CN" dirty="0"/>
              <a:t>.</a:t>
            </a:r>
          </a:p>
          <a:p>
            <a:pPr marL="0" indent="0">
              <a:buFont typeface="Arial" panose="020B0604020202020204" pitchFamily="34" charset="0"/>
              <a:buNone/>
            </a:pPr>
            <a:r>
              <a:rPr lang="en-US" altLang="zh-CN" baseline="0" dirty="0"/>
              <a:t>    </a:t>
            </a:r>
            <a:r>
              <a:rPr lang="en-US" altLang="zh-CN" dirty="0"/>
              <a:t>Because a switch </a:t>
            </a:r>
            <a:r>
              <a:rPr lang="en-US" altLang="zh-CN" b="1" dirty="0"/>
              <a:t>isolates</a:t>
            </a:r>
            <a:r>
              <a:rPr lang="en-US" altLang="zh-CN" dirty="0"/>
              <a:t> one link from another, the different links in the LAN can operate at different speeds and can run over different media.</a:t>
            </a:r>
          </a:p>
          <a:p>
            <a:r>
              <a:rPr lang="en-US" altLang="zh-CN" sz="1200" b="0" i="0" u="none" strike="noStrike" kern="1200" baseline="0" dirty="0">
                <a:solidFill>
                  <a:schemeClr val="tx1"/>
                </a:solidFill>
                <a:latin typeface="Times New Roman" pitchFamily="18" charset="0"/>
                <a:ea typeface="+mn-ea"/>
                <a:cs typeface="+mn-cs"/>
              </a:rPr>
              <a:t>    For example, the uppermost switch in Figure 6.15 might have three 1 Gbps 1000BASE-T copper links, </a:t>
            </a:r>
            <a:r>
              <a:rPr lang="en-US" altLang="zh-CN" sz="1200" b="1" i="0" u="none" strike="noStrike" kern="1200" baseline="0" dirty="0">
                <a:solidFill>
                  <a:schemeClr val="tx1"/>
                </a:solidFill>
                <a:latin typeface="Times New Roman" pitchFamily="18" charset="0"/>
                <a:ea typeface="+mn-ea"/>
                <a:cs typeface="+mn-cs"/>
              </a:rPr>
              <a:t>two</a:t>
            </a:r>
            <a:r>
              <a:rPr lang="en-US" altLang="zh-CN" sz="1200" b="0" i="0" u="none" strike="noStrike" kern="1200" baseline="0" dirty="0">
                <a:solidFill>
                  <a:schemeClr val="tx1"/>
                </a:solidFill>
                <a:latin typeface="Times New Roman" pitchFamily="18" charset="0"/>
                <a:ea typeface="+mn-ea"/>
                <a:cs typeface="+mn-cs"/>
              </a:rPr>
              <a:t> 100 Mbps 100BASE FX fiber links, and one 100BASE-T copper link.</a:t>
            </a:r>
            <a:r>
              <a:rPr lang="en-US" altLang="zh-CN" dirty="0"/>
              <a:t> </a:t>
            </a:r>
          </a:p>
          <a:p>
            <a:pPr marL="0" indent="0">
              <a:buFont typeface="Arial" panose="020B0604020202020204" pitchFamily="34" charset="0"/>
              <a:buNone/>
            </a:pPr>
            <a:r>
              <a:rPr lang="en-US" altLang="zh-CN" dirty="0"/>
              <a:t>    Thus, a switch is ideal for mixing </a:t>
            </a:r>
            <a:r>
              <a:rPr lang="en-US" altLang="zh-CN" b="1" dirty="0"/>
              <a:t>legacy</a:t>
            </a:r>
            <a:r>
              <a:rPr lang="en-US" altLang="zh-CN" dirty="0"/>
              <a:t> equipment with </a:t>
            </a:r>
            <a:r>
              <a:rPr lang="en-US" altLang="zh-CN" b="1" dirty="0"/>
              <a:t>new</a:t>
            </a:r>
            <a:r>
              <a:rPr lang="en-US" altLang="zh-CN" dirty="0"/>
              <a:t> equipment.   </a:t>
            </a:r>
          </a:p>
          <a:p>
            <a:pPr marL="0" indent="0">
              <a:buFont typeface="Arial" panose="020B0604020202020204" pitchFamily="34" charset="0"/>
              <a:buNone/>
            </a:pPr>
            <a:endParaRPr lang="en-US" altLang="zh-CN" dirty="0"/>
          </a:p>
          <a:p>
            <a:pPr marL="171450" lvl="0" indent="-171450">
              <a:spcBef>
                <a:spcPts val="600"/>
              </a:spcBef>
              <a:buFont typeface="Arial" panose="020B0604020202020204" pitchFamily="34" charset="0"/>
              <a:buChar char="•"/>
            </a:pPr>
            <a:r>
              <a:rPr lang="en-US" altLang="zh-CN" b="1" dirty="0"/>
              <a:t>Management</a:t>
            </a:r>
            <a:r>
              <a:rPr lang="en-US" altLang="zh-CN" dirty="0"/>
              <a:t>.  </a:t>
            </a:r>
          </a:p>
          <a:p>
            <a:pPr marL="0" indent="0">
              <a:spcBef>
                <a:spcPts val="600"/>
              </a:spcBef>
              <a:buFont typeface="Arial" panose="020B0604020202020204" pitchFamily="34" charset="0"/>
              <a:buNone/>
            </a:pPr>
            <a:r>
              <a:rPr lang="en-US" altLang="zh-CN" sz="1200" b="0" i="0" u="none" strike="noStrike" kern="1200" baseline="0" dirty="0">
                <a:solidFill>
                  <a:schemeClr val="tx1"/>
                </a:solidFill>
                <a:latin typeface="Times New Roman" pitchFamily="18" charset="0"/>
                <a:ea typeface="+mn-ea"/>
                <a:cs typeface="+mn-cs"/>
              </a:rPr>
              <a:t>    In addition </a:t>
            </a:r>
            <a:r>
              <a:rPr lang="en-US" altLang="zh-CN" sz="1200" b="0" i="0" u="none" strike="noStrike" kern="1200" baseline="0">
                <a:solidFill>
                  <a:schemeClr val="tx1"/>
                </a:solidFill>
                <a:latin typeface="Times New Roman" pitchFamily="18" charset="0"/>
                <a:ea typeface="+mn-ea"/>
                <a:cs typeface="+mn-cs"/>
              </a:rPr>
              <a:t>to providing </a:t>
            </a:r>
            <a:r>
              <a:rPr lang="en-US" altLang="zh-CN" sz="1200" b="1" i="0" u="none" strike="noStrike" kern="1200" baseline="0" dirty="0">
                <a:solidFill>
                  <a:schemeClr val="tx1"/>
                </a:solidFill>
                <a:latin typeface="Times New Roman" pitchFamily="18" charset="0"/>
                <a:ea typeface="+mn-ea"/>
                <a:cs typeface="+mn-cs"/>
              </a:rPr>
              <a:t>enhanced</a:t>
            </a:r>
            <a:r>
              <a:rPr lang="en-US" altLang="zh-CN" sz="1200" b="0" i="0" u="none" strike="noStrike" kern="1200" baseline="0" dirty="0">
                <a:solidFill>
                  <a:schemeClr val="tx1"/>
                </a:solidFill>
                <a:latin typeface="Times New Roman" pitchFamily="18" charset="0"/>
                <a:ea typeface="+mn-ea"/>
                <a:cs typeface="+mn-cs"/>
              </a:rPr>
              <a:t> security (see sidebar on Focus on Security), a switch also </a:t>
            </a:r>
            <a:r>
              <a:rPr lang="en-US" altLang="zh-CN" sz="1200" b="1" i="0" u="none" strike="noStrike" kern="1200" baseline="0" dirty="0">
                <a:solidFill>
                  <a:schemeClr val="tx1"/>
                </a:solidFill>
                <a:latin typeface="Times New Roman" pitchFamily="18" charset="0"/>
                <a:ea typeface="+mn-ea"/>
                <a:cs typeface="+mn-cs"/>
              </a:rPr>
              <a:t>eases</a:t>
            </a:r>
            <a:r>
              <a:rPr lang="en-US" altLang="zh-CN" sz="1200" b="0" i="0" u="none" strike="noStrike" kern="1200" baseline="0" dirty="0">
                <a:solidFill>
                  <a:schemeClr val="tx1"/>
                </a:solidFill>
                <a:latin typeface="Times New Roman" pitchFamily="18" charset="0"/>
                <a:ea typeface="+mn-ea"/>
                <a:cs typeface="+mn-cs"/>
              </a:rPr>
              <a:t> network management. </a:t>
            </a:r>
          </a:p>
          <a:p>
            <a:pPr marL="0" indent="0">
              <a:buFont typeface="Arial" panose="020B0604020202020204" pitchFamily="34" charset="0"/>
              <a:buNone/>
            </a:pPr>
            <a:r>
              <a:rPr lang="en-US" altLang="zh-CN" sz="1200" b="0" i="0" u="none" strike="noStrike" kern="1200" baseline="0" dirty="0">
                <a:solidFill>
                  <a:schemeClr val="tx1"/>
                </a:solidFill>
                <a:latin typeface="Times New Roman" pitchFamily="18" charset="0"/>
                <a:ea typeface="+mn-ea"/>
                <a:cs typeface="+mn-cs"/>
              </a:rPr>
              <a:t>    For example, if an adapter </a:t>
            </a:r>
            <a:r>
              <a:rPr lang="en-US" altLang="zh-CN" sz="1200" b="1" i="0" u="sng" strike="noStrike" kern="1200" baseline="0" dirty="0">
                <a:solidFill>
                  <a:schemeClr val="tx1"/>
                </a:solidFill>
                <a:latin typeface="Times New Roman" pitchFamily="18" charset="0"/>
                <a:ea typeface="+mn-ea"/>
                <a:cs typeface="+mn-cs"/>
              </a:rPr>
              <a:t>malfunctions</a:t>
            </a:r>
            <a:r>
              <a:rPr lang="en-US" altLang="zh-CN" sz="1200" b="0" i="0" u="none" strike="noStrike" kern="1200" baseline="0" dirty="0">
                <a:solidFill>
                  <a:schemeClr val="tx1"/>
                </a:solidFill>
                <a:latin typeface="Times New Roman" pitchFamily="18" charset="0"/>
                <a:ea typeface="+mn-ea"/>
                <a:cs typeface="+mn-cs"/>
              </a:rPr>
              <a:t> and continually </a:t>
            </a:r>
            <a:r>
              <a:rPr lang="en-US" altLang="zh-CN" sz="1200" b="1" i="0" u="sng" strike="noStrike" kern="1200" baseline="0" dirty="0">
                <a:solidFill>
                  <a:schemeClr val="tx1"/>
                </a:solidFill>
                <a:latin typeface="Times New Roman" pitchFamily="18" charset="0"/>
                <a:ea typeface="+mn-ea"/>
                <a:cs typeface="+mn-cs"/>
              </a:rPr>
              <a:t>sends</a:t>
            </a:r>
            <a:r>
              <a:rPr lang="en-US" altLang="zh-CN" sz="1200" b="0" i="0" u="none" strike="noStrike" kern="1200" baseline="0" dirty="0">
                <a:solidFill>
                  <a:schemeClr val="tx1"/>
                </a:solidFill>
                <a:latin typeface="Times New Roman" pitchFamily="18" charset="0"/>
                <a:ea typeface="+mn-ea"/>
                <a:cs typeface="+mn-cs"/>
              </a:rPr>
              <a:t> Ethernet frames (called a </a:t>
            </a:r>
            <a:r>
              <a:rPr lang="en-US" altLang="zh-CN" sz="1200" b="1" i="0" u="none" strike="noStrike" kern="1200" baseline="0" dirty="0">
                <a:solidFill>
                  <a:schemeClr val="tx1"/>
                </a:solidFill>
                <a:latin typeface="Times New Roman" pitchFamily="18" charset="0"/>
                <a:ea typeface="+mn-ea"/>
                <a:cs typeface="+mn-cs"/>
              </a:rPr>
              <a:t>jabbering</a:t>
            </a:r>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adapter</a:t>
            </a:r>
            <a:r>
              <a:rPr lang="en-US" altLang="zh-CN" sz="1200" b="0" i="0" u="none" strike="noStrike" kern="1200" baseline="0" dirty="0">
                <a:solidFill>
                  <a:schemeClr val="tx1"/>
                </a:solidFill>
                <a:latin typeface="Times New Roman" pitchFamily="18" charset="0"/>
                <a:ea typeface="+mn-ea"/>
                <a:cs typeface="+mn-cs"/>
              </a:rPr>
              <a:t>), a switch can </a:t>
            </a:r>
            <a:r>
              <a:rPr lang="en-US" altLang="zh-CN" sz="1200" b="1" i="0" u="none" strike="noStrike" kern="1200" baseline="0" dirty="0">
                <a:solidFill>
                  <a:schemeClr val="tx1"/>
                </a:solidFill>
                <a:latin typeface="Times New Roman" pitchFamily="18" charset="0"/>
                <a:ea typeface="+mn-ea"/>
                <a:cs typeface="+mn-cs"/>
              </a:rPr>
              <a:t>detect </a:t>
            </a:r>
            <a:r>
              <a:rPr lang="en-US" altLang="zh-CN" sz="1200" b="0" i="0" u="none" strike="noStrike" kern="1200" baseline="0" dirty="0">
                <a:solidFill>
                  <a:schemeClr val="tx1"/>
                </a:solidFill>
                <a:latin typeface="Times New Roman" pitchFamily="18" charset="0"/>
                <a:ea typeface="+mn-ea"/>
                <a:cs typeface="+mn-cs"/>
              </a:rPr>
              <a:t>the problem and internally </a:t>
            </a:r>
            <a:r>
              <a:rPr lang="en-US" altLang="zh-CN" sz="1200" b="1" i="0" u="none" strike="noStrike" kern="1200" baseline="0" dirty="0">
                <a:solidFill>
                  <a:schemeClr val="tx1"/>
                </a:solidFill>
                <a:latin typeface="Times New Roman" pitchFamily="18" charset="0"/>
                <a:ea typeface="+mn-ea"/>
                <a:cs typeface="+mn-cs"/>
              </a:rPr>
              <a:t>disconnect</a:t>
            </a:r>
            <a:r>
              <a:rPr lang="en-US" altLang="zh-CN" sz="1200" b="0" i="0" u="none" strike="noStrike" kern="1200" baseline="0" dirty="0">
                <a:solidFill>
                  <a:schemeClr val="tx1"/>
                </a:solidFill>
                <a:latin typeface="Times New Roman" pitchFamily="18" charset="0"/>
                <a:ea typeface="+mn-ea"/>
                <a:cs typeface="+mn-cs"/>
              </a:rPr>
              <a:t> the malfunctioning adapter. </a:t>
            </a:r>
          </a:p>
          <a:p>
            <a:pPr marL="0" indent="0">
              <a:buFont typeface="Arial" panose="020B0604020202020204" pitchFamily="34" charset="0"/>
              <a:buNone/>
            </a:pPr>
            <a:r>
              <a:rPr lang="en-US" altLang="zh-CN" sz="1200" b="0" i="0" u="none" strike="noStrike" kern="1200" baseline="0" dirty="0">
                <a:solidFill>
                  <a:schemeClr val="tx1"/>
                </a:solidFill>
                <a:latin typeface="Times New Roman" pitchFamily="18" charset="0"/>
                <a:ea typeface="+mn-ea"/>
                <a:cs typeface="+mn-cs"/>
              </a:rPr>
              <a:t>    With this feature, the network administrator need not </a:t>
            </a:r>
            <a:r>
              <a:rPr lang="en-US" altLang="zh-CN" sz="1200" b="0" i="0" u="sng" strike="noStrike" kern="1200" baseline="0" dirty="0">
                <a:solidFill>
                  <a:schemeClr val="tx1"/>
                </a:solidFill>
                <a:latin typeface="Times New Roman" pitchFamily="18" charset="0"/>
                <a:ea typeface="+mn-ea"/>
                <a:cs typeface="+mn-cs"/>
              </a:rPr>
              <a:t>get out of bed </a:t>
            </a:r>
            <a:r>
              <a:rPr lang="en-US" altLang="zh-CN" sz="1200" b="0" i="0" u="none" strike="noStrike" kern="1200" baseline="0" dirty="0">
                <a:solidFill>
                  <a:schemeClr val="tx1"/>
                </a:solidFill>
                <a:latin typeface="Times New Roman" pitchFamily="18" charset="0"/>
                <a:ea typeface="+mn-ea"/>
                <a:cs typeface="+mn-cs"/>
              </a:rPr>
              <a:t>and </a:t>
            </a:r>
            <a:r>
              <a:rPr lang="en-US" altLang="zh-CN" sz="1200" b="0" i="0" u="sng" strike="noStrike" kern="1200" baseline="0" dirty="0">
                <a:solidFill>
                  <a:schemeClr val="tx1"/>
                </a:solidFill>
                <a:latin typeface="Times New Roman" pitchFamily="18" charset="0"/>
                <a:ea typeface="+mn-ea"/>
                <a:cs typeface="+mn-cs"/>
              </a:rPr>
              <a:t>drive back to work </a:t>
            </a:r>
            <a:r>
              <a:rPr lang="en-US" altLang="zh-CN" sz="1200" b="0" i="0" u="none" strike="noStrike" kern="1200" baseline="0" dirty="0">
                <a:solidFill>
                  <a:schemeClr val="tx1"/>
                </a:solidFill>
                <a:latin typeface="Times New Roman" pitchFamily="18" charset="0"/>
                <a:ea typeface="+mn-ea"/>
                <a:cs typeface="+mn-cs"/>
              </a:rPr>
              <a:t>in order to correct the problem. </a:t>
            </a:r>
          </a:p>
          <a:p>
            <a:pPr marL="0" indent="0">
              <a:buFont typeface="Arial" panose="020B0604020202020204" pitchFamily="34" charset="0"/>
              <a:buNone/>
            </a:pPr>
            <a:r>
              <a:rPr lang="en-US" altLang="zh-CN" sz="1200" b="0" i="0" u="none" strike="noStrike" kern="1200" baseline="0" dirty="0">
                <a:solidFill>
                  <a:schemeClr val="tx1"/>
                </a:solidFill>
                <a:latin typeface="Times New Roman" pitchFamily="18" charset="0"/>
                <a:ea typeface="+mn-ea"/>
                <a:cs typeface="+mn-cs"/>
              </a:rPr>
              <a:t>    Similarly, </a:t>
            </a:r>
            <a:r>
              <a:rPr lang="en-US" altLang="zh-CN" sz="1200" b="0" i="0" u="sng" strike="noStrike" kern="1200" baseline="0" dirty="0">
                <a:solidFill>
                  <a:schemeClr val="tx1"/>
                </a:solidFill>
                <a:latin typeface="Times New Roman" pitchFamily="18" charset="0"/>
                <a:ea typeface="+mn-ea"/>
                <a:cs typeface="+mn-cs"/>
              </a:rPr>
              <a:t>a cable cut</a:t>
            </a:r>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disconnects</a:t>
            </a:r>
            <a:r>
              <a:rPr lang="en-US" altLang="zh-CN" sz="1200" b="0" i="0" u="none" strike="noStrike" kern="1200" baseline="0" dirty="0">
                <a:solidFill>
                  <a:schemeClr val="tx1"/>
                </a:solidFill>
                <a:latin typeface="Times New Roman" pitchFamily="18" charset="0"/>
                <a:ea typeface="+mn-ea"/>
                <a:cs typeface="+mn-cs"/>
              </a:rPr>
              <a:t> only </a:t>
            </a:r>
            <a:r>
              <a:rPr lang="en-US" altLang="zh-CN" sz="1200" b="0" i="0" u="sng" strike="noStrike" kern="1200" baseline="0" dirty="0">
                <a:solidFill>
                  <a:schemeClr val="tx1"/>
                </a:solidFill>
                <a:latin typeface="Times New Roman" pitchFamily="18" charset="0"/>
                <a:ea typeface="+mn-ea"/>
                <a:cs typeface="+mn-cs"/>
              </a:rPr>
              <a:t>that host</a:t>
            </a:r>
            <a:r>
              <a:rPr lang="en-US" altLang="zh-CN" sz="1200" b="0" i="0" u="none" strike="noStrike" kern="1200" baseline="0" dirty="0">
                <a:solidFill>
                  <a:schemeClr val="tx1"/>
                </a:solidFill>
                <a:latin typeface="Times New Roman" pitchFamily="18" charset="0"/>
                <a:ea typeface="+mn-ea"/>
                <a:cs typeface="+mn-cs"/>
              </a:rPr>
              <a:t> that was using the cut cable </a:t>
            </a:r>
            <a:r>
              <a:rPr lang="en-US" altLang="zh-CN" sz="1200" b="1" i="0" u="none" strike="noStrike" kern="1200" baseline="0" dirty="0">
                <a:solidFill>
                  <a:schemeClr val="tx1"/>
                </a:solidFill>
                <a:latin typeface="Times New Roman" pitchFamily="18" charset="0"/>
                <a:ea typeface="+mn-ea"/>
                <a:cs typeface="+mn-cs"/>
              </a:rPr>
              <a:t>to</a:t>
            </a:r>
            <a:r>
              <a:rPr lang="en-US" altLang="zh-CN" sz="1200" b="0" i="0" u="none" strike="noStrike" kern="1200" baseline="0" dirty="0">
                <a:solidFill>
                  <a:schemeClr val="tx1"/>
                </a:solidFill>
                <a:latin typeface="Times New Roman" pitchFamily="18" charset="0"/>
                <a:ea typeface="+mn-ea"/>
                <a:cs typeface="+mn-cs"/>
              </a:rPr>
              <a:t> connect to the switch.</a:t>
            </a:r>
          </a:p>
          <a:p>
            <a:pPr marL="0" indent="0">
              <a:buFont typeface="Arial" panose="020B0604020202020204" pitchFamily="34" charset="0"/>
              <a:buNone/>
            </a:pPr>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In the days of coaxial cable</a:t>
            </a:r>
            <a:r>
              <a:rPr lang="en-US" altLang="zh-CN" sz="1200" b="0" i="0" u="none" strike="noStrike" kern="1200" baseline="0" dirty="0">
                <a:solidFill>
                  <a:schemeClr val="tx1"/>
                </a:solidFill>
                <a:latin typeface="Times New Roman" pitchFamily="18" charset="0"/>
                <a:ea typeface="+mn-ea"/>
                <a:cs typeface="+mn-cs"/>
              </a:rPr>
              <a:t>, many a network manager spent hours “walking the line” (or more accurately, “</a:t>
            </a:r>
            <a:r>
              <a:rPr lang="en-US" altLang="zh-CN" sz="1200" b="1" i="0" u="none" strike="noStrike" kern="1200" baseline="0" dirty="0">
                <a:solidFill>
                  <a:schemeClr val="tx1"/>
                </a:solidFill>
                <a:latin typeface="Times New Roman" pitchFamily="18" charset="0"/>
                <a:ea typeface="+mn-ea"/>
                <a:cs typeface="+mn-cs"/>
              </a:rPr>
              <a:t>crawling</a:t>
            </a:r>
            <a:r>
              <a:rPr lang="en-US" altLang="zh-CN" sz="1200" b="0" i="0" u="none" strike="noStrike" kern="1200" baseline="0" dirty="0">
                <a:solidFill>
                  <a:schemeClr val="tx1"/>
                </a:solidFill>
                <a:latin typeface="Times New Roman" pitchFamily="18" charset="0"/>
                <a:ea typeface="+mn-ea"/>
                <a:cs typeface="+mn-cs"/>
              </a:rPr>
              <a:t> the floor”) to find the cable break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brought down the entire network. </a:t>
            </a:r>
          </a:p>
          <a:p>
            <a:pPr marL="0" indent="0">
              <a:buFont typeface="Arial" panose="020B0604020202020204" pitchFamily="34" charset="0"/>
              <a:buNone/>
            </a:pPr>
            <a:r>
              <a:rPr lang="en-US" altLang="zh-CN" sz="1200" b="0" i="0" u="none" strike="noStrike" kern="1200" baseline="0" dirty="0">
                <a:solidFill>
                  <a:schemeClr val="tx1"/>
                </a:solidFill>
                <a:latin typeface="Times New Roman" pitchFamily="18" charset="0"/>
                <a:ea typeface="+mn-ea"/>
                <a:cs typeface="+mn-cs"/>
              </a:rPr>
              <a:t>    Switches also gather statistics on bandwidth </a:t>
            </a:r>
            <a:r>
              <a:rPr lang="en-US" altLang="zh-CN" sz="1200" b="1" i="0" u="none" strike="noStrike" kern="1200" baseline="0" dirty="0">
                <a:solidFill>
                  <a:schemeClr val="tx1"/>
                </a:solidFill>
                <a:latin typeface="Times New Roman" pitchFamily="18" charset="0"/>
                <a:ea typeface="+mn-ea"/>
                <a:cs typeface="+mn-cs"/>
              </a:rPr>
              <a:t>usage</a:t>
            </a:r>
            <a:r>
              <a:rPr lang="en-US" altLang="zh-CN" sz="1200" b="0" i="0" u="none" strike="noStrike" kern="1200" baseline="0" dirty="0">
                <a:solidFill>
                  <a:schemeClr val="tx1"/>
                </a:solidFill>
                <a:latin typeface="Times New Roman" pitchFamily="18" charset="0"/>
                <a:ea typeface="+mn-ea"/>
                <a:cs typeface="+mn-cs"/>
              </a:rPr>
              <a:t>, collision </a:t>
            </a:r>
            <a:r>
              <a:rPr lang="en-US" altLang="zh-CN" sz="1200" b="1" i="0" u="none" strike="noStrike" kern="1200" baseline="0" dirty="0">
                <a:solidFill>
                  <a:schemeClr val="tx1"/>
                </a:solidFill>
                <a:latin typeface="Times New Roman" pitchFamily="18" charset="0"/>
                <a:ea typeface="+mn-ea"/>
                <a:cs typeface="+mn-cs"/>
              </a:rPr>
              <a:t>rates</a:t>
            </a:r>
            <a:r>
              <a:rPr lang="en-US" altLang="zh-CN" sz="1200" b="0" i="0" u="none" strike="noStrike" kern="1200" baseline="0" dirty="0">
                <a:solidFill>
                  <a:schemeClr val="tx1"/>
                </a:solidFill>
                <a:latin typeface="Times New Roman" pitchFamily="18" charset="0"/>
                <a:ea typeface="+mn-ea"/>
                <a:cs typeface="+mn-cs"/>
              </a:rPr>
              <a:t>, and traffic </a:t>
            </a:r>
            <a:r>
              <a:rPr lang="en-US" altLang="zh-CN" sz="1200" b="1" i="0" u="none" strike="noStrike" kern="1200" baseline="0" dirty="0">
                <a:solidFill>
                  <a:schemeClr val="tx1"/>
                </a:solidFill>
                <a:latin typeface="Times New Roman" pitchFamily="18" charset="0"/>
                <a:ea typeface="+mn-ea"/>
                <a:cs typeface="+mn-cs"/>
              </a:rPr>
              <a:t>types</a:t>
            </a:r>
            <a:r>
              <a:rPr lang="en-US" altLang="zh-CN" sz="1200" b="0" i="0" u="none" strike="noStrike" kern="1200" baseline="0" dirty="0">
                <a:solidFill>
                  <a:schemeClr val="tx1"/>
                </a:solidFill>
                <a:latin typeface="Times New Roman" pitchFamily="18" charset="0"/>
                <a:ea typeface="+mn-ea"/>
                <a:cs typeface="+mn-cs"/>
              </a:rPr>
              <a:t>, and make this information available to the network manager. </a:t>
            </a:r>
          </a:p>
          <a:p>
            <a:r>
              <a:rPr lang="en-US" altLang="zh-CN" sz="1200" b="0" i="0" u="none" strike="noStrike" kern="1200" baseline="0" dirty="0">
                <a:solidFill>
                  <a:schemeClr val="tx1"/>
                </a:solidFill>
                <a:latin typeface="Times New Roman" pitchFamily="18" charset="0"/>
                <a:ea typeface="+mn-ea"/>
                <a:cs typeface="+mn-cs"/>
              </a:rPr>
              <a:t>    This information can be used to debug and correct problems, and to plan how the LAN should evolve in the future.</a:t>
            </a:r>
          </a:p>
          <a:p>
            <a:r>
              <a:rPr lang="en-US" altLang="zh-CN" sz="1200" b="0" i="0" u="none" strike="noStrike" kern="1200" baseline="0" dirty="0">
                <a:solidFill>
                  <a:schemeClr val="tx1"/>
                </a:solidFill>
                <a:latin typeface="Times New Roman" pitchFamily="18" charset="0"/>
                <a:ea typeface="+mn-ea"/>
                <a:cs typeface="+mn-cs"/>
              </a:rPr>
              <a:t>    Researchers are exploring </a:t>
            </a:r>
            <a:r>
              <a:rPr lang="en-US" altLang="zh-CN" sz="1200" b="1" i="0" u="none" strike="noStrike" kern="1200" baseline="0" dirty="0">
                <a:solidFill>
                  <a:schemeClr val="tx1"/>
                </a:solidFill>
                <a:latin typeface="Times New Roman" pitchFamily="18" charset="0"/>
                <a:ea typeface="+mn-ea"/>
                <a:cs typeface="+mn-cs"/>
              </a:rPr>
              <a:t>adding</a:t>
            </a:r>
            <a:r>
              <a:rPr lang="en-US" altLang="zh-CN" sz="1200" b="0" i="0" u="none" strike="noStrike" kern="1200" baseline="0" dirty="0">
                <a:solidFill>
                  <a:schemeClr val="tx1"/>
                </a:solidFill>
                <a:latin typeface="Times New Roman" pitchFamily="18" charset="0"/>
                <a:ea typeface="+mn-ea"/>
                <a:cs typeface="+mn-cs"/>
              </a:rPr>
              <a:t> yet more management functionality </a:t>
            </a:r>
            <a:r>
              <a:rPr lang="en-US" altLang="zh-CN" sz="1200" b="1" i="0" u="none" strike="noStrike" kern="1200" baseline="0" dirty="0">
                <a:solidFill>
                  <a:schemeClr val="tx1"/>
                </a:solidFill>
                <a:latin typeface="Times New Roman" pitchFamily="18" charset="0"/>
                <a:ea typeface="+mn-ea"/>
                <a:cs typeface="+mn-cs"/>
              </a:rPr>
              <a:t>into</a:t>
            </a:r>
            <a:r>
              <a:rPr lang="en-US" altLang="zh-CN" sz="1200" b="0" i="0" u="none" strike="noStrike" kern="1200" baseline="0" dirty="0">
                <a:solidFill>
                  <a:schemeClr val="tx1"/>
                </a:solidFill>
                <a:latin typeface="Times New Roman" pitchFamily="18" charset="0"/>
                <a:ea typeface="+mn-ea"/>
                <a:cs typeface="+mn-cs"/>
              </a:rPr>
              <a:t> Ethernet LANs in prototype deployments [</a:t>
            </a:r>
            <a:r>
              <a:rPr lang="en-US" altLang="zh-CN" sz="1200" b="0" i="0" u="none" strike="noStrike" kern="1200" baseline="0" dirty="0" err="1">
                <a:solidFill>
                  <a:schemeClr val="tx1"/>
                </a:solidFill>
                <a:latin typeface="Times New Roman" pitchFamily="18" charset="0"/>
                <a:ea typeface="+mn-ea"/>
                <a:cs typeface="+mn-cs"/>
              </a:rPr>
              <a:t>Casado</a:t>
            </a:r>
            <a:r>
              <a:rPr lang="en-US" altLang="zh-CN" sz="1200" b="0" i="0" u="none" strike="noStrike" kern="1200" baseline="0" dirty="0">
                <a:solidFill>
                  <a:schemeClr val="tx1"/>
                </a:solidFill>
                <a:latin typeface="Times New Roman" pitchFamily="18" charset="0"/>
                <a:ea typeface="+mn-ea"/>
                <a:cs typeface="+mn-cs"/>
              </a:rPr>
              <a:t> 2007; </a:t>
            </a:r>
            <a:r>
              <a:rPr lang="en-US" altLang="zh-CN" sz="1200" b="0" i="0" u="none" strike="noStrike" kern="1200" baseline="0" dirty="0" err="1">
                <a:solidFill>
                  <a:schemeClr val="tx1"/>
                </a:solidFill>
                <a:latin typeface="Times New Roman" pitchFamily="18" charset="0"/>
                <a:ea typeface="+mn-ea"/>
                <a:cs typeface="+mn-cs"/>
              </a:rPr>
              <a:t>Koponen</a:t>
            </a:r>
            <a:r>
              <a:rPr lang="en-US" altLang="zh-CN" sz="1200" b="0" i="0" u="none" strike="noStrike" kern="1200" baseline="0" dirty="0">
                <a:solidFill>
                  <a:schemeClr val="tx1"/>
                </a:solidFill>
                <a:latin typeface="Times New Roman" pitchFamily="18" charset="0"/>
                <a:ea typeface="+mn-ea"/>
                <a:cs typeface="+mn-cs"/>
              </a:rPr>
              <a:t> 2011].</a:t>
            </a:r>
            <a:endParaRPr lang="en-US" altLang="zh-CN" b="0" dirty="0"/>
          </a:p>
        </p:txBody>
      </p:sp>
    </p:spTree>
    <p:extLst>
      <p:ext uri="{BB962C8B-B14F-4D97-AF65-F5344CB8AC3E}">
        <p14:creationId xmlns:p14="http://schemas.microsoft.com/office/powerpoint/2010/main" val="57278644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A7CA331A-DC94-1B42-A2A9-C17C57FED148}" type="slidenum">
              <a:rPr lang="en-US" i="0" smtClean="0">
                <a:solidFill>
                  <a:srgbClr val="000000"/>
                </a:solidFill>
                <a:latin typeface="Times New Roman" charset="0"/>
              </a:rPr>
              <a:pPr>
                <a:defRPr/>
              </a:pPr>
              <a:t>157</a:t>
            </a:fld>
            <a:endParaRPr lang="en-US" i="0" dirty="0">
              <a:solidFill>
                <a:srgbClr val="000000"/>
              </a:solidFill>
              <a:latin typeface="Times New Roman" charset="0"/>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r>
              <a:rPr lang="zh-CN" altLang="en-US" baseline="0" dirty="0"/>
              <a:t>    </a:t>
            </a:r>
            <a:r>
              <a:rPr lang="en-US" altLang="zh-CN" dirty="0"/>
              <a:t>Having described the basic operation of a link-layer switch, let’s now consider their features and properties.</a:t>
            </a:r>
          </a:p>
          <a:p>
            <a:r>
              <a:rPr lang="en-US" altLang="zh-CN" dirty="0"/>
              <a:t>    We can identify several advantages of using switches, rather than broadcast links such as buses or hub-based star topologies. </a:t>
            </a:r>
          </a:p>
          <a:p>
            <a:pPr marL="171450" lvl="0" indent="-171450">
              <a:buFont typeface="Arial" panose="020B0604020202020204" pitchFamily="34" charset="0"/>
              <a:buChar char="•"/>
            </a:pPr>
            <a:endParaRPr lang="en-US" altLang="zh-CN" dirty="0"/>
          </a:p>
          <a:p>
            <a:pPr marL="171450" lvl="0" indent="-171450">
              <a:buFont typeface="Arial" panose="020B0604020202020204" pitchFamily="34" charset="0"/>
              <a:buChar char="•"/>
            </a:pPr>
            <a:r>
              <a:rPr lang="en-US" altLang="zh-CN" b="1" dirty="0"/>
              <a:t>Elimination of collisions</a:t>
            </a:r>
            <a:r>
              <a:rPr lang="en-US" altLang="zh-CN" dirty="0"/>
              <a:t>.  </a:t>
            </a:r>
          </a:p>
          <a:p>
            <a:pPr marL="0" lvl="0" indent="0">
              <a:buFont typeface="Arial" panose="020B0604020202020204" pitchFamily="34" charset="0"/>
              <a:buNone/>
            </a:pPr>
            <a:r>
              <a:rPr lang="en-US" altLang="zh-CN" baseline="0" dirty="0"/>
              <a:t>    </a:t>
            </a:r>
            <a:r>
              <a:rPr lang="en-US" altLang="zh-CN" dirty="0"/>
              <a:t>In a LAN built from switches (and without hubs), there is no wasted bandwidth due to collisions! </a:t>
            </a:r>
          </a:p>
          <a:p>
            <a:pPr marL="0" lvl="0" indent="0">
              <a:buFont typeface="Arial" panose="020B0604020202020204" pitchFamily="34" charset="0"/>
              <a:buNone/>
            </a:pPr>
            <a:r>
              <a:rPr lang="en-US" altLang="zh-CN" dirty="0"/>
              <a:t>    As with a router, the maximum </a:t>
            </a:r>
            <a:r>
              <a:rPr lang="en-US" altLang="zh-CN" u="none" dirty="0"/>
              <a:t>aggregate</a:t>
            </a:r>
            <a:r>
              <a:rPr lang="en-US" altLang="zh-CN" dirty="0"/>
              <a:t> throughput of a switch is the sum of all the switch interface rates. </a:t>
            </a:r>
          </a:p>
          <a:p>
            <a:pPr marL="0" lvl="0" indent="0">
              <a:buFont typeface="Arial" panose="020B0604020202020204" pitchFamily="34" charset="0"/>
              <a:buNone/>
            </a:pPr>
            <a:r>
              <a:rPr lang="en-US" altLang="zh-CN" dirty="0"/>
              <a:t>    Thus, </a:t>
            </a:r>
            <a:r>
              <a:rPr lang="en-US" altLang="zh-CN"/>
              <a:t>switches provide </a:t>
            </a:r>
            <a:r>
              <a:rPr lang="en-US" altLang="zh-CN" dirty="0"/>
              <a:t>a significant performance improvement </a:t>
            </a:r>
            <a:r>
              <a:rPr lang="en-US" altLang="zh-CN" u="none" dirty="0"/>
              <a:t>over</a:t>
            </a:r>
            <a:r>
              <a:rPr lang="en-US" altLang="zh-CN" dirty="0"/>
              <a:t> LANs with broadcast links. </a:t>
            </a:r>
          </a:p>
          <a:p>
            <a:pPr marL="0" lvl="0" indent="0">
              <a:buFont typeface="Arial" panose="020B0604020202020204" pitchFamily="34" charset="0"/>
              <a:buNone/>
            </a:pPr>
            <a:endParaRPr lang="en-US" altLang="zh-CN" dirty="0"/>
          </a:p>
          <a:p>
            <a:pPr marL="171450" indent="-171450">
              <a:buFont typeface="Arial" panose="020B0604020202020204" pitchFamily="34" charset="0"/>
              <a:buChar char="•"/>
            </a:pPr>
            <a:r>
              <a:rPr lang="en-US" altLang="zh-CN" b="1" dirty="0"/>
              <a:t>Heterogeneous links</a:t>
            </a:r>
            <a:r>
              <a:rPr lang="en-US" altLang="zh-CN" dirty="0"/>
              <a:t>.</a:t>
            </a:r>
          </a:p>
          <a:p>
            <a:pPr marL="0" indent="0">
              <a:buFont typeface="Arial" panose="020B0604020202020204" pitchFamily="34" charset="0"/>
              <a:buNone/>
            </a:pPr>
            <a:r>
              <a:rPr lang="en-US" altLang="zh-CN" baseline="0" dirty="0"/>
              <a:t>    </a:t>
            </a:r>
            <a:r>
              <a:rPr lang="en-US" altLang="zh-CN" dirty="0"/>
              <a:t>Because a switch isolates one link from another, the different links in the LAN can operate at different speeds and can run over different media.</a:t>
            </a:r>
          </a:p>
          <a:p>
            <a:r>
              <a:rPr lang="en-US" altLang="zh-CN" sz="1200" b="0" i="0" u="none" strike="noStrike" kern="1200" baseline="0" dirty="0">
                <a:solidFill>
                  <a:schemeClr val="tx1"/>
                </a:solidFill>
                <a:latin typeface="Times New Roman" pitchFamily="18" charset="0"/>
                <a:ea typeface="+mn-ea"/>
                <a:cs typeface="+mn-cs"/>
              </a:rPr>
              <a:t>    For example, the uppermost switch in Figure 6.15 might have three 1 Gbps 1000BASE-T copper links, two 100 Mbps 100BASE FX fiber links, and one 100BASE-T copper link.</a:t>
            </a:r>
            <a:r>
              <a:rPr lang="en-US" altLang="zh-CN" dirty="0"/>
              <a:t> </a:t>
            </a:r>
          </a:p>
          <a:p>
            <a:pPr marL="0" indent="0">
              <a:buFont typeface="Arial" panose="020B0604020202020204" pitchFamily="34" charset="0"/>
              <a:buNone/>
            </a:pPr>
            <a:r>
              <a:rPr lang="en-US" altLang="zh-CN" dirty="0"/>
              <a:t>    Thus, a switch is ideal for mixing legacy equipment with new equipment.   </a:t>
            </a:r>
          </a:p>
          <a:p>
            <a:pPr marL="0" indent="0">
              <a:buFont typeface="Arial" panose="020B0604020202020204" pitchFamily="34" charset="0"/>
              <a:buNone/>
            </a:pPr>
            <a:endParaRPr lang="en-US" altLang="zh-CN" dirty="0"/>
          </a:p>
          <a:p>
            <a:pPr marL="171450" indent="-171450">
              <a:spcBef>
                <a:spcPts val="600"/>
              </a:spcBef>
              <a:buFont typeface="Arial" panose="020B0604020202020204" pitchFamily="34" charset="0"/>
              <a:buChar char="•"/>
            </a:pPr>
            <a:r>
              <a:rPr lang="en-US" altLang="zh-CN" b="1" dirty="0"/>
              <a:t>Management</a:t>
            </a:r>
            <a:r>
              <a:rPr lang="en-US" altLang="zh-CN" dirty="0"/>
              <a:t>.  </a:t>
            </a:r>
          </a:p>
          <a:p>
            <a:pPr marL="0" indent="0">
              <a:spcBef>
                <a:spcPts val="600"/>
              </a:spcBef>
              <a:buFont typeface="Arial" panose="020B0604020202020204" pitchFamily="34" charset="0"/>
              <a:buNone/>
            </a:pPr>
            <a:r>
              <a:rPr lang="en-US" altLang="zh-CN" sz="1200" b="0" i="0" u="none" strike="noStrike" kern="1200" baseline="0" dirty="0">
                <a:solidFill>
                  <a:schemeClr val="tx1"/>
                </a:solidFill>
                <a:latin typeface="Times New Roman" pitchFamily="18" charset="0"/>
                <a:ea typeface="+mn-ea"/>
                <a:cs typeface="+mn-cs"/>
              </a:rPr>
              <a:t>    In addition </a:t>
            </a:r>
            <a:r>
              <a:rPr lang="en-US" altLang="zh-CN" sz="1200" b="0" i="0" u="none" strike="noStrike" kern="1200" baseline="0">
                <a:solidFill>
                  <a:schemeClr val="tx1"/>
                </a:solidFill>
                <a:latin typeface="Times New Roman" pitchFamily="18" charset="0"/>
                <a:ea typeface="+mn-ea"/>
                <a:cs typeface="+mn-cs"/>
              </a:rPr>
              <a:t>to providing </a:t>
            </a:r>
            <a:r>
              <a:rPr lang="en-US" altLang="zh-CN" sz="1200" b="0" i="0" u="none" strike="noStrike" kern="1200" baseline="0" dirty="0">
                <a:solidFill>
                  <a:schemeClr val="tx1"/>
                </a:solidFill>
                <a:latin typeface="Times New Roman" pitchFamily="18" charset="0"/>
                <a:ea typeface="+mn-ea"/>
                <a:cs typeface="+mn-cs"/>
              </a:rPr>
              <a:t>enhanced security (see sidebar on Focus on Security), a switch also </a:t>
            </a:r>
            <a:r>
              <a:rPr lang="en-US" altLang="zh-CN" sz="1200" b="1" i="0" u="none" strike="noStrike" kern="1200" baseline="0" dirty="0">
                <a:solidFill>
                  <a:schemeClr val="tx1"/>
                </a:solidFill>
                <a:latin typeface="Times New Roman" pitchFamily="18" charset="0"/>
                <a:ea typeface="+mn-ea"/>
                <a:cs typeface="+mn-cs"/>
              </a:rPr>
              <a:t>eases</a:t>
            </a:r>
            <a:r>
              <a:rPr lang="en-US" altLang="zh-CN" sz="1200" b="0" i="0" u="none" strike="noStrike" kern="1200" baseline="0" dirty="0">
                <a:solidFill>
                  <a:schemeClr val="tx1"/>
                </a:solidFill>
                <a:latin typeface="Times New Roman" pitchFamily="18" charset="0"/>
                <a:ea typeface="+mn-ea"/>
                <a:cs typeface="+mn-cs"/>
              </a:rPr>
              <a:t> network management. </a:t>
            </a:r>
          </a:p>
          <a:p>
            <a:pPr marL="0" indent="0">
              <a:buFont typeface="Arial" panose="020B0604020202020204" pitchFamily="34" charset="0"/>
              <a:buNone/>
            </a:pPr>
            <a:r>
              <a:rPr lang="en-US" altLang="zh-CN" sz="1200" b="0" i="0" u="none" strike="noStrike" kern="1200" baseline="0" dirty="0">
                <a:solidFill>
                  <a:schemeClr val="tx1"/>
                </a:solidFill>
                <a:latin typeface="Times New Roman" pitchFamily="18" charset="0"/>
                <a:ea typeface="+mn-ea"/>
                <a:cs typeface="+mn-cs"/>
              </a:rPr>
              <a:t>    For example, if an adapter malfunctions and continually sends Ethernet frames (called a </a:t>
            </a:r>
            <a:r>
              <a:rPr lang="en-US" altLang="zh-CN" sz="1200" b="1" i="0" u="none" strike="noStrike" kern="1200" baseline="0" dirty="0">
                <a:solidFill>
                  <a:schemeClr val="tx1"/>
                </a:solidFill>
                <a:latin typeface="Times New Roman" pitchFamily="18" charset="0"/>
                <a:ea typeface="+mn-ea"/>
                <a:cs typeface="+mn-cs"/>
              </a:rPr>
              <a:t>jabbering</a:t>
            </a:r>
            <a:r>
              <a:rPr lang="en-US" altLang="zh-CN" sz="1200" b="0" i="0" u="none" strike="noStrike" kern="1200" baseline="0" dirty="0">
                <a:solidFill>
                  <a:schemeClr val="tx1"/>
                </a:solidFill>
                <a:latin typeface="Times New Roman" pitchFamily="18" charset="0"/>
                <a:ea typeface="+mn-ea"/>
                <a:cs typeface="+mn-cs"/>
              </a:rPr>
              <a:t> adapter), a switch can </a:t>
            </a:r>
            <a:r>
              <a:rPr lang="en-US" altLang="zh-CN" sz="1200" b="1" i="0" u="none" strike="noStrike" kern="1200" baseline="0" dirty="0">
                <a:solidFill>
                  <a:schemeClr val="tx1"/>
                </a:solidFill>
                <a:latin typeface="Times New Roman" pitchFamily="18" charset="0"/>
                <a:ea typeface="+mn-ea"/>
                <a:cs typeface="+mn-cs"/>
              </a:rPr>
              <a:t>detect </a:t>
            </a:r>
            <a:r>
              <a:rPr lang="en-US" altLang="zh-CN" sz="1200" b="0" i="0" u="none" strike="noStrike" kern="1200" baseline="0" dirty="0">
                <a:solidFill>
                  <a:schemeClr val="tx1"/>
                </a:solidFill>
                <a:latin typeface="Times New Roman" pitchFamily="18" charset="0"/>
                <a:ea typeface="+mn-ea"/>
                <a:cs typeface="+mn-cs"/>
              </a:rPr>
              <a:t>the problem and internally </a:t>
            </a:r>
            <a:r>
              <a:rPr lang="en-US" altLang="zh-CN" sz="1200" b="1" i="0" u="none" strike="noStrike" kern="1200" baseline="0" dirty="0">
                <a:solidFill>
                  <a:schemeClr val="tx1"/>
                </a:solidFill>
                <a:latin typeface="Times New Roman" pitchFamily="18" charset="0"/>
                <a:ea typeface="+mn-ea"/>
                <a:cs typeface="+mn-cs"/>
              </a:rPr>
              <a:t>disconnect</a:t>
            </a:r>
            <a:r>
              <a:rPr lang="en-US" altLang="zh-CN" sz="1200" b="0" i="0" u="none" strike="noStrike" kern="1200" baseline="0" dirty="0">
                <a:solidFill>
                  <a:schemeClr val="tx1"/>
                </a:solidFill>
                <a:latin typeface="Times New Roman" pitchFamily="18" charset="0"/>
                <a:ea typeface="+mn-ea"/>
                <a:cs typeface="+mn-cs"/>
              </a:rPr>
              <a:t> the malfunctioning adapter. </a:t>
            </a:r>
          </a:p>
          <a:p>
            <a:pPr marL="0" indent="0">
              <a:buFont typeface="Arial" panose="020B0604020202020204" pitchFamily="34" charset="0"/>
              <a:buNone/>
            </a:pPr>
            <a:r>
              <a:rPr lang="en-US" altLang="zh-CN" sz="1200" b="0" i="0" u="none" strike="noStrike" kern="1200" baseline="0" dirty="0">
                <a:solidFill>
                  <a:schemeClr val="tx1"/>
                </a:solidFill>
                <a:latin typeface="Times New Roman" pitchFamily="18" charset="0"/>
                <a:ea typeface="+mn-ea"/>
                <a:cs typeface="+mn-cs"/>
              </a:rPr>
              <a:t>    With this feature, the network administrator need not get out of bed and drive back to work in order to correct the problem. </a:t>
            </a:r>
          </a:p>
          <a:p>
            <a:pPr marL="0" indent="0">
              <a:buFont typeface="Arial" panose="020B0604020202020204" pitchFamily="34" charset="0"/>
              <a:buNone/>
            </a:pPr>
            <a:r>
              <a:rPr lang="en-US" altLang="zh-CN" sz="1200" b="0" i="0" u="none" strike="noStrike" kern="1200" baseline="0" dirty="0">
                <a:solidFill>
                  <a:schemeClr val="tx1"/>
                </a:solidFill>
                <a:latin typeface="Times New Roman" pitchFamily="18" charset="0"/>
                <a:ea typeface="+mn-ea"/>
                <a:cs typeface="+mn-cs"/>
              </a:rPr>
              <a:t>    Similarly, a cable cut disconnects only that host that was using the cut cable </a:t>
            </a:r>
            <a:r>
              <a:rPr lang="en-US" altLang="zh-CN" sz="1200" b="1" i="0" u="none" strike="noStrike" kern="1200" baseline="0" dirty="0">
                <a:solidFill>
                  <a:schemeClr val="tx1"/>
                </a:solidFill>
                <a:latin typeface="Times New Roman" pitchFamily="18" charset="0"/>
                <a:ea typeface="+mn-ea"/>
                <a:cs typeface="+mn-cs"/>
              </a:rPr>
              <a:t>to</a:t>
            </a:r>
            <a:r>
              <a:rPr lang="en-US" altLang="zh-CN" sz="1200" b="0" i="0" u="none" strike="noStrike" kern="1200" baseline="0" dirty="0">
                <a:solidFill>
                  <a:schemeClr val="tx1"/>
                </a:solidFill>
                <a:latin typeface="Times New Roman" pitchFamily="18" charset="0"/>
                <a:ea typeface="+mn-ea"/>
                <a:cs typeface="+mn-cs"/>
              </a:rPr>
              <a:t> connect to the switch.</a:t>
            </a:r>
          </a:p>
          <a:p>
            <a:pPr marL="0" indent="0">
              <a:buFont typeface="Arial" panose="020B0604020202020204" pitchFamily="34" charset="0"/>
              <a:buNone/>
            </a:pPr>
            <a:r>
              <a:rPr lang="en-US" altLang="zh-CN" sz="1200" b="0" i="0" u="none" strike="noStrike" kern="1200" baseline="0" dirty="0">
                <a:solidFill>
                  <a:schemeClr val="tx1"/>
                </a:solidFill>
                <a:latin typeface="Times New Roman" pitchFamily="18" charset="0"/>
                <a:ea typeface="+mn-ea"/>
                <a:cs typeface="+mn-cs"/>
              </a:rPr>
              <a:t>    In the days of coaxial cable, many a network manager spent hours “walking the line” (or more accurately, “crawling the floor”) to find the cable break that brought down the entire network. </a:t>
            </a:r>
          </a:p>
          <a:p>
            <a:pPr marL="0" indent="0">
              <a:buFont typeface="Arial" panose="020B0604020202020204" pitchFamily="34" charset="0"/>
              <a:buNone/>
            </a:pPr>
            <a:r>
              <a:rPr lang="en-US" altLang="zh-CN" sz="1200" b="0" i="0" u="none" strike="noStrike" kern="1200" baseline="0" dirty="0">
                <a:solidFill>
                  <a:schemeClr val="tx1"/>
                </a:solidFill>
                <a:latin typeface="Times New Roman" pitchFamily="18" charset="0"/>
                <a:ea typeface="+mn-ea"/>
                <a:cs typeface="+mn-cs"/>
              </a:rPr>
              <a:t>    Switches also gather statistics on bandwidth usage, collision rates, and traffic types, and make this information available to the network manager. </a:t>
            </a:r>
          </a:p>
          <a:p>
            <a:r>
              <a:rPr lang="en-US" altLang="zh-CN" sz="1200" b="0" i="0" u="none" strike="noStrike" kern="1200" baseline="0" dirty="0">
                <a:solidFill>
                  <a:schemeClr val="tx1"/>
                </a:solidFill>
                <a:latin typeface="Times New Roman" pitchFamily="18" charset="0"/>
                <a:ea typeface="+mn-ea"/>
                <a:cs typeface="+mn-cs"/>
              </a:rPr>
              <a:t>    This information can be used to debug and correct problems, and to plan how the LAN should evolve in the future.</a:t>
            </a:r>
          </a:p>
          <a:p>
            <a:r>
              <a:rPr lang="en-US" altLang="zh-CN" sz="1200" b="0" i="0" u="none" strike="noStrike" kern="1200" baseline="0" dirty="0">
                <a:solidFill>
                  <a:schemeClr val="tx1"/>
                </a:solidFill>
                <a:latin typeface="Times New Roman" pitchFamily="18" charset="0"/>
                <a:ea typeface="+mn-ea"/>
                <a:cs typeface="+mn-cs"/>
              </a:rPr>
              <a:t>    Researchers are exploring adding yet more management functionality into Ethernet LANs in prototype deployments [Casado 2007; </a:t>
            </a:r>
            <a:r>
              <a:rPr lang="en-US" altLang="zh-CN" sz="1200" b="0" i="0" u="none" strike="noStrike" kern="1200" baseline="0" dirty="0" err="1">
                <a:solidFill>
                  <a:schemeClr val="tx1"/>
                </a:solidFill>
                <a:latin typeface="Times New Roman" pitchFamily="18" charset="0"/>
                <a:ea typeface="+mn-ea"/>
                <a:cs typeface="+mn-cs"/>
              </a:rPr>
              <a:t>Koponen</a:t>
            </a:r>
            <a:r>
              <a:rPr lang="en-US" altLang="zh-CN" sz="1200" b="0" i="0" u="none" strike="noStrike" kern="1200" baseline="0" dirty="0">
                <a:solidFill>
                  <a:schemeClr val="tx1"/>
                </a:solidFill>
                <a:latin typeface="Times New Roman" pitchFamily="18" charset="0"/>
                <a:ea typeface="+mn-ea"/>
                <a:cs typeface="+mn-cs"/>
              </a:rPr>
              <a:t> 2011].</a:t>
            </a:r>
            <a:endParaRPr lang="en-US" dirty="0">
              <a:latin typeface="Times New Roman" charset="0"/>
              <a:cs typeface="+mn-cs"/>
            </a:endParaRPr>
          </a:p>
        </p:txBody>
      </p:sp>
    </p:spTree>
    <p:extLst>
      <p:ext uri="{BB962C8B-B14F-4D97-AF65-F5344CB8AC3E}">
        <p14:creationId xmlns:p14="http://schemas.microsoft.com/office/powerpoint/2010/main" val="2092652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noFill/>
        </p:spPr>
        <p:txBody>
          <a:bodyPr/>
          <a:lstStyle/>
          <a:p>
            <a:fld id="{C092F5A7-6DEF-4D24-9978-2B444AFE2B9F}" type="slidenum">
              <a:rPr lang="zh-CN" altLang="en-US"/>
              <a:pPr/>
              <a:t>16</a:t>
            </a:fld>
            <a:endParaRPr lang="en-US" altLang="zh-CN"/>
          </a:p>
        </p:txBody>
      </p:sp>
      <p:sp>
        <p:nvSpPr>
          <p:cNvPr id="277507" name="Rectangle 2"/>
          <p:cNvSpPr>
            <a:spLocks noGrp="1" noRot="1" noChangeAspect="1" noChangeArrowheads="1" noTextEdit="1"/>
          </p:cNvSpPr>
          <p:nvPr>
            <p:ph type="sldImg"/>
          </p:nvPr>
        </p:nvSpPr>
        <p:spPr>
          <a:ln/>
        </p:spPr>
      </p:sp>
      <p:sp>
        <p:nvSpPr>
          <p:cNvPr id="277508" name="Rectangle 3"/>
          <p:cNvSpPr>
            <a:spLocks noGrp="1" noChangeArrowheads="1"/>
          </p:cNvSpPr>
          <p:nvPr>
            <p:ph type="body" idx="1"/>
          </p:nvPr>
        </p:nvSpPr>
        <p:spPr>
          <a:noFill/>
          <a:ln/>
        </p:spPr>
        <p:txBody>
          <a:bodyPr/>
          <a:lstStyle/>
          <a:p>
            <a:r>
              <a:rPr lang="en-US" altLang="zh-CN" dirty="0"/>
              <a:t>c</a:t>
            </a:r>
            <a:endParaRPr lang="zh-CN" altLang="en-US" dirty="0"/>
          </a:p>
        </p:txBody>
      </p:sp>
    </p:spTree>
    <p:extLst>
      <p:ext uri="{BB962C8B-B14F-4D97-AF65-F5344CB8AC3E}">
        <p14:creationId xmlns:p14="http://schemas.microsoft.com/office/powerpoint/2010/main" val="42341622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i="1">
                <a:solidFill>
                  <a:schemeClr val="tx1"/>
                </a:solidFill>
                <a:latin typeface="Comic Sans MS" charset="0"/>
                <a:ea typeface="ＭＳ Ｐゴシック" charset="0"/>
              </a:defRPr>
            </a:lvl1pPr>
            <a:lvl2pPr marL="742950" indent="-285750" defTabSz="965200">
              <a:defRPr i="1">
                <a:solidFill>
                  <a:schemeClr val="tx1"/>
                </a:solidFill>
                <a:latin typeface="Comic Sans MS" charset="0"/>
                <a:ea typeface="ＭＳ Ｐゴシック" charset="0"/>
              </a:defRPr>
            </a:lvl2pPr>
            <a:lvl3pPr marL="1143000" indent="-228600" defTabSz="965200">
              <a:defRPr i="1">
                <a:solidFill>
                  <a:schemeClr val="tx1"/>
                </a:solidFill>
                <a:latin typeface="Comic Sans MS" charset="0"/>
                <a:ea typeface="ＭＳ Ｐゴシック" charset="0"/>
              </a:defRPr>
            </a:lvl3pPr>
            <a:lvl4pPr marL="1600200" indent="-228600" defTabSz="965200">
              <a:defRPr i="1">
                <a:solidFill>
                  <a:schemeClr val="tx1"/>
                </a:solidFill>
                <a:latin typeface="Comic Sans MS" charset="0"/>
                <a:ea typeface="ＭＳ Ｐゴシック" charset="0"/>
              </a:defRPr>
            </a:lvl4pPr>
            <a:lvl5pPr marL="2057400" indent="-228600" defTabSz="965200">
              <a:defRPr i="1">
                <a:solidFill>
                  <a:schemeClr val="tx1"/>
                </a:solidFill>
                <a:latin typeface="Comic Sans MS" charset="0"/>
                <a:ea typeface="ＭＳ Ｐゴシック" charset="0"/>
              </a:defRPr>
            </a:lvl5pPr>
            <a:lvl6pPr marL="2514600" indent="-228600" defTabSz="9652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defTabSz="9652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defTabSz="9652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defTabSz="965200" eaLnBrk="0" fontAlgn="base" hangingPunct="0">
              <a:spcBef>
                <a:spcPct val="0"/>
              </a:spcBef>
              <a:spcAft>
                <a:spcPct val="0"/>
              </a:spcAft>
              <a:defRPr i="1">
                <a:solidFill>
                  <a:schemeClr val="tx1"/>
                </a:solidFill>
                <a:latin typeface="Comic Sans MS" charset="0"/>
                <a:ea typeface="ＭＳ Ｐゴシック" charset="0"/>
              </a:defRPr>
            </a:lvl9pPr>
          </a:lstStyle>
          <a:p>
            <a:pPr>
              <a:defRPr/>
            </a:pPr>
            <a:fld id="{CA0263EC-9FC8-3E46-A8F2-77E357E79E36}" type="slidenum">
              <a:rPr lang="en-US" i="0" smtClean="0">
                <a:solidFill>
                  <a:srgbClr val="000000"/>
                </a:solidFill>
                <a:latin typeface="Times New Roman" charset="0"/>
              </a:rPr>
              <a:pPr>
                <a:defRPr/>
              </a:pPr>
              <a:t>158</a:t>
            </a:fld>
            <a:endParaRPr lang="en-US" i="0" dirty="0">
              <a:solidFill>
                <a:srgbClr val="000000"/>
              </a:solidFill>
              <a:latin typeface="Times New Roman"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r>
              <a:rPr lang="en-US" altLang="zh-CN" dirty="0">
                <a:latin typeface="Times New Roman" panose="02020603050405020304" pitchFamily="18" charset="0"/>
              </a:rPr>
              <a:t>    As we learned in Chapter 4, routers are store-and-forward packet switches that forward</a:t>
            </a:r>
            <a:r>
              <a:rPr lang="en-US" altLang="zh-CN" baseline="0" dirty="0">
                <a:latin typeface="Times New Roman" panose="02020603050405020304" pitchFamily="18" charset="0"/>
              </a:rPr>
              <a:t> </a:t>
            </a:r>
            <a:r>
              <a:rPr lang="en-US" altLang="zh-CN" dirty="0">
                <a:latin typeface="Times New Roman" panose="02020603050405020304" pitchFamily="18" charset="0"/>
              </a:rPr>
              <a:t>packets using network-layer addresses. </a:t>
            </a:r>
          </a:p>
          <a:p>
            <a:r>
              <a:rPr lang="en-US" altLang="zh-CN" dirty="0">
                <a:latin typeface="Times New Roman" panose="02020603050405020304" pitchFamily="18" charset="0"/>
              </a:rPr>
              <a:t>    Although a switch is also a store-and-forward</a:t>
            </a:r>
            <a:r>
              <a:rPr lang="en-US" altLang="zh-CN" baseline="0" dirty="0">
                <a:latin typeface="Times New Roman" panose="02020603050405020304" pitchFamily="18" charset="0"/>
              </a:rPr>
              <a:t> </a:t>
            </a:r>
            <a:r>
              <a:rPr lang="en-US" altLang="zh-CN" dirty="0">
                <a:latin typeface="Times New Roman" panose="02020603050405020304" pitchFamily="18" charset="0"/>
              </a:rPr>
              <a:t>packet switch, it is fundamentally different from a router </a:t>
            </a:r>
            <a:r>
              <a:rPr lang="en-US" altLang="zh-CN" b="1" dirty="0">
                <a:latin typeface="Times New Roman" panose="02020603050405020304" pitchFamily="18" charset="0"/>
              </a:rPr>
              <a:t>in that </a:t>
            </a:r>
            <a:r>
              <a:rPr lang="en-US" altLang="zh-CN" dirty="0">
                <a:latin typeface="Times New Roman" panose="02020603050405020304" pitchFamily="18" charset="0"/>
              </a:rPr>
              <a:t>it forwards</a:t>
            </a:r>
            <a:r>
              <a:rPr lang="en-US" altLang="zh-CN" baseline="0" dirty="0">
                <a:latin typeface="Times New Roman" panose="02020603050405020304" pitchFamily="18" charset="0"/>
              </a:rPr>
              <a:t> </a:t>
            </a:r>
            <a:r>
              <a:rPr lang="en-US" altLang="zh-CN" dirty="0">
                <a:latin typeface="Times New Roman" panose="02020603050405020304" pitchFamily="18" charset="0"/>
              </a:rPr>
              <a:t>packets using MAC addresses. </a:t>
            </a:r>
          </a:p>
          <a:p>
            <a:r>
              <a:rPr lang="en-US" altLang="zh-CN" dirty="0">
                <a:latin typeface="Times New Roman" panose="02020603050405020304" pitchFamily="18" charset="0"/>
              </a:rPr>
              <a:t>    Whereas a router is a layer-3 packet switch, a switch</a:t>
            </a:r>
            <a:r>
              <a:rPr lang="en-US" altLang="zh-CN" baseline="0" dirty="0">
                <a:latin typeface="Times New Roman" panose="02020603050405020304" pitchFamily="18" charset="0"/>
              </a:rPr>
              <a:t> </a:t>
            </a:r>
            <a:r>
              <a:rPr lang="en-US" altLang="zh-CN" dirty="0">
                <a:latin typeface="Times New Roman" panose="02020603050405020304" pitchFamily="18" charset="0"/>
              </a:rPr>
              <a:t>is a layer-2 packet switch.</a:t>
            </a:r>
          </a:p>
          <a:p>
            <a:r>
              <a:rPr lang="en-US" altLang="zh-CN" dirty="0">
                <a:latin typeface="Times New Roman" panose="02020603050405020304" pitchFamily="18" charset="0"/>
              </a:rPr>
              <a:t>    </a:t>
            </a:r>
            <a:r>
              <a:rPr lang="en-US" altLang="zh-CN" sz="1200" b="1" i="0" u="none" strike="noStrike" kern="1200" baseline="0" dirty="0">
                <a:solidFill>
                  <a:schemeClr val="tx1"/>
                </a:solidFill>
                <a:latin typeface="Times New Roman" pitchFamily="18" charset="0"/>
                <a:ea typeface="+mn-ea"/>
                <a:cs typeface="+mn-cs"/>
              </a:rPr>
              <a:t>Recall</a:t>
            </a:r>
            <a:r>
              <a:rPr lang="en-US" altLang="zh-CN" sz="1200" b="0" i="0" u="none" strike="noStrike" kern="1200" baseline="0" dirty="0">
                <a:solidFill>
                  <a:schemeClr val="tx1"/>
                </a:solidFill>
                <a:latin typeface="Times New Roman" pitchFamily="18" charset="0"/>
                <a:ea typeface="+mn-ea"/>
                <a:cs typeface="+mn-cs"/>
              </a:rPr>
              <a:t>, however, that we learned in Section 4.4 that modern switches using the “match plus action” operation can be used to forward a layer-2 frame based on the frame's destination MAC address, as well as a layer-3 datagram using the datagram's destination IP address. </a:t>
            </a:r>
          </a:p>
          <a:p>
            <a:r>
              <a:rPr lang="en-US" altLang="zh-CN" sz="1200" b="0" i="0" u="none" strike="noStrike" kern="1200" baseline="0" dirty="0">
                <a:solidFill>
                  <a:schemeClr val="tx1"/>
                </a:solidFill>
                <a:latin typeface="Times New Roman" pitchFamily="18" charset="0"/>
                <a:ea typeface="+mn-ea"/>
                <a:cs typeface="+mn-cs"/>
              </a:rPr>
              <a:t>    Indeed, we saw that switches </a:t>
            </a:r>
            <a:r>
              <a:rPr lang="en-US" altLang="zh-CN" sz="1200" b="0" i="0" u="sng" strike="noStrike" kern="1200" baseline="0" dirty="0">
                <a:solidFill>
                  <a:schemeClr val="tx1"/>
                </a:solidFill>
                <a:latin typeface="Times New Roman" pitchFamily="18" charset="0"/>
                <a:ea typeface="+mn-ea"/>
                <a:cs typeface="+mn-cs"/>
              </a:rPr>
              <a:t>using the OpenFlow standard</a:t>
            </a:r>
            <a:r>
              <a:rPr lang="en-US" altLang="zh-CN" sz="1200" b="0" i="0" u="none" strike="noStrike" kern="1200" baseline="0" dirty="0">
                <a:solidFill>
                  <a:schemeClr val="tx1"/>
                </a:solidFill>
                <a:latin typeface="Times New Roman" pitchFamily="18" charset="0"/>
                <a:ea typeface="+mn-ea"/>
                <a:cs typeface="+mn-cs"/>
              </a:rPr>
              <a:t> can </a:t>
            </a:r>
            <a:r>
              <a:rPr lang="en-US" altLang="zh-CN" sz="1200" b="1" i="0" u="none" strike="noStrike" kern="1200" baseline="0" dirty="0">
                <a:solidFill>
                  <a:schemeClr val="tx1"/>
                </a:solidFill>
                <a:latin typeface="Times New Roman" pitchFamily="18" charset="0"/>
                <a:ea typeface="+mn-ea"/>
                <a:cs typeface="+mn-cs"/>
              </a:rPr>
              <a:t>perform</a:t>
            </a:r>
            <a:r>
              <a:rPr lang="en-US" altLang="zh-CN" sz="1200" b="0" i="0" u="none" strike="noStrike" kern="1200" baseline="0" dirty="0">
                <a:solidFill>
                  <a:schemeClr val="tx1"/>
                </a:solidFill>
                <a:latin typeface="Times New Roman" pitchFamily="18" charset="0"/>
                <a:ea typeface="+mn-ea"/>
                <a:cs typeface="+mn-cs"/>
              </a:rPr>
              <a:t> generalized packet forwarding </a:t>
            </a:r>
            <a:r>
              <a:rPr lang="en-US" altLang="zh-CN" sz="1200" b="1" i="0" u="none" strike="noStrike" kern="1200" baseline="0" dirty="0">
                <a:solidFill>
                  <a:schemeClr val="tx1"/>
                </a:solidFill>
                <a:latin typeface="Times New Roman" pitchFamily="18" charset="0"/>
                <a:ea typeface="+mn-ea"/>
                <a:cs typeface="+mn-cs"/>
              </a:rPr>
              <a:t>based on </a:t>
            </a:r>
            <a:r>
              <a:rPr lang="en-US" altLang="zh-CN" sz="1200" b="0" i="0" u="none" strike="noStrike" kern="1200" baseline="0" dirty="0">
                <a:solidFill>
                  <a:schemeClr val="tx1"/>
                </a:solidFill>
                <a:latin typeface="Times New Roman" pitchFamily="18" charset="0"/>
                <a:ea typeface="+mn-ea"/>
                <a:cs typeface="+mn-cs"/>
              </a:rPr>
              <a:t>any of eleven different frame, datagram, and transport layer header fields.</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Even though switches and routers are fundamentally different, network administrators must often choose between them when installing an interconnection device. </a:t>
            </a:r>
          </a:p>
          <a:p>
            <a:r>
              <a:rPr lang="en-US" altLang="zh-CN" sz="1200" b="0" i="0" u="none" strike="noStrike" kern="1200" baseline="0" dirty="0">
                <a:solidFill>
                  <a:schemeClr val="tx1"/>
                </a:solidFill>
                <a:latin typeface="Times New Roman" pitchFamily="18" charset="0"/>
                <a:ea typeface="+mn-ea"/>
                <a:cs typeface="+mn-cs"/>
              </a:rPr>
              <a:t>    For example, for the network in Figure 6.15, the network administrator </a:t>
            </a:r>
            <a:r>
              <a:rPr lang="en-US" altLang="zh-CN" sz="1200" b="1" i="0" u="sng" strike="noStrike" kern="1200" baseline="0" dirty="0">
                <a:solidFill>
                  <a:schemeClr val="tx1"/>
                </a:solidFill>
                <a:latin typeface="Times New Roman" pitchFamily="18" charset="0"/>
                <a:ea typeface="+mn-ea"/>
                <a:cs typeface="+mn-cs"/>
              </a:rPr>
              <a:t>could just as easily</a:t>
            </a:r>
            <a:r>
              <a:rPr lang="en-US" altLang="zh-CN" sz="1200" b="1"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have used a router instead of a switch </a:t>
            </a:r>
            <a:r>
              <a:rPr lang="en-US" altLang="zh-CN" sz="1200" b="1" i="0" u="none" strike="noStrike" kern="1200" baseline="0" dirty="0">
                <a:solidFill>
                  <a:schemeClr val="tx1"/>
                </a:solidFill>
                <a:latin typeface="Times New Roman" pitchFamily="18" charset="0"/>
                <a:ea typeface="+mn-ea"/>
                <a:cs typeface="+mn-cs"/>
              </a:rPr>
              <a:t>to</a:t>
            </a:r>
            <a:r>
              <a:rPr lang="en-US" altLang="zh-CN" sz="1200" b="0" i="0" u="none" strike="noStrike" kern="1200" baseline="0" dirty="0">
                <a:solidFill>
                  <a:schemeClr val="tx1"/>
                </a:solidFill>
                <a:latin typeface="Times New Roman" pitchFamily="18" charset="0"/>
                <a:ea typeface="+mn-ea"/>
                <a:cs typeface="+mn-cs"/>
              </a:rPr>
              <a:t> connect the department LANs, servers, and internet gateway router. </a:t>
            </a:r>
          </a:p>
          <a:p>
            <a:r>
              <a:rPr lang="en-US" altLang="zh-CN" sz="1200" b="0" i="0" u="none" strike="noStrike" kern="1200" baseline="0" dirty="0">
                <a:solidFill>
                  <a:schemeClr val="tx1"/>
                </a:solidFill>
                <a:latin typeface="Times New Roman" pitchFamily="18" charset="0"/>
                <a:ea typeface="+mn-ea"/>
                <a:cs typeface="+mn-cs"/>
              </a:rPr>
              <a:t>    Indeed, a router would permit interdepartmental communication </a:t>
            </a:r>
            <a:r>
              <a:rPr lang="en-US" altLang="zh-CN" sz="1200" b="1" i="0" u="none" strike="noStrike" kern="1200" baseline="0" dirty="0">
                <a:solidFill>
                  <a:schemeClr val="tx1"/>
                </a:solidFill>
                <a:latin typeface="Times New Roman" pitchFamily="18" charset="0"/>
                <a:ea typeface="+mn-ea"/>
                <a:cs typeface="+mn-cs"/>
              </a:rPr>
              <a:t>without</a:t>
            </a:r>
            <a:r>
              <a:rPr lang="en-US" altLang="zh-CN" sz="1200" b="0" i="0" u="none" strike="noStrike" kern="1200" baseline="0" dirty="0">
                <a:solidFill>
                  <a:schemeClr val="tx1"/>
                </a:solidFill>
                <a:latin typeface="Times New Roman" pitchFamily="18" charset="0"/>
                <a:ea typeface="+mn-ea"/>
                <a:cs typeface="+mn-cs"/>
              </a:rPr>
              <a:t> creating collisions. </a:t>
            </a:r>
          </a:p>
          <a:p>
            <a:r>
              <a:rPr lang="en-US" altLang="zh-CN" sz="1200" b="0" i="0" u="none" strike="noStrike" kern="1200" baseline="0" dirty="0">
                <a:solidFill>
                  <a:schemeClr val="tx1"/>
                </a:solidFill>
                <a:latin typeface="Times New Roman" pitchFamily="18" charset="0"/>
                <a:ea typeface="+mn-ea"/>
                <a:cs typeface="+mn-cs"/>
              </a:rPr>
              <a:t>    Given that both switches and routers are </a:t>
            </a:r>
            <a:r>
              <a:rPr lang="en-US" altLang="zh-CN" sz="1200" b="1" i="0" u="none" strike="noStrike" kern="1200" baseline="0" dirty="0">
                <a:solidFill>
                  <a:schemeClr val="tx1"/>
                </a:solidFill>
                <a:latin typeface="Times New Roman" pitchFamily="18" charset="0"/>
                <a:ea typeface="+mn-ea"/>
                <a:cs typeface="+mn-cs"/>
              </a:rPr>
              <a:t>candidates</a:t>
            </a:r>
            <a:r>
              <a:rPr lang="en-US" altLang="zh-CN" sz="1200" b="0" i="0" u="none" strike="noStrike" kern="1200" baseline="0" dirty="0">
                <a:solidFill>
                  <a:schemeClr val="tx1"/>
                </a:solidFill>
                <a:latin typeface="Times New Roman" pitchFamily="18" charset="0"/>
                <a:ea typeface="+mn-ea"/>
                <a:cs typeface="+mn-cs"/>
              </a:rPr>
              <a:t> for interconnection devices, what are </a:t>
            </a:r>
            <a:r>
              <a:rPr lang="en-US" altLang="zh-CN" sz="1200" b="0" i="0" u="sng" strike="noStrike" kern="1200" baseline="0" dirty="0">
                <a:solidFill>
                  <a:schemeClr val="tx1"/>
                </a:solidFill>
                <a:latin typeface="Times New Roman" pitchFamily="18" charset="0"/>
                <a:ea typeface="+mn-ea"/>
                <a:cs typeface="+mn-cs"/>
              </a:rPr>
              <a:t>the </a:t>
            </a:r>
            <a:r>
              <a:rPr lang="en-US" altLang="zh-CN" sz="1200" b="1" i="0" u="sng" strike="noStrike" kern="1200" baseline="0" dirty="0">
                <a:solidFill>
                  <a:schemeClr val="tx1"/>
                </a:solidFill>
                <a:latin typeface="Times New Roman" pitchFamily="18" charset="0"/>
                <a:ea typeface="+mn-ea"/>
                <a:cs typeface="+mn-cs"/>
              </a:rPr>
              <a:t>pros and cons</a:t>
            </a:r>
            <a:r>
              <a:rPr lang="en-US" altLang="zh-CN" sz="1200" b="1"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of the two approaches? </a:t>
            </a:r>
          </a:p>
          <a:p>
            <a:endParaRPr lang="en-US" altLang="zh-CN" dirty="0">
              <a:latin typeface="Times New Roman" panose="02020603050405020304" pitchFamily="18" charset="0"/>
            </a:endParaRPr>
          </a:p>
          <a:p>
            <a:r>
              <a:rPr lang="en-US" altLang="zh-CN" dirty="0">
                <a:latin typeface="Times New Roman" panose="02020603050405020304" pitchFamily="18" charset="0"/>
              </a:rPr>
              <a:t>    First consider the pros and cons of switches. </a:t>
            </a:r>
          </a:p>
          <a:p>
            <a:r>
              <a:rPr lang="en-US" altLang="zh-CN" dirty="0">
                <a:latin typeface="Times New Roman" panose="02020603050405020304" pitchFamily="18" charset="0"/>
              </a:rPr>
              <a:t>    As mentioned above, switches are</a:t>
            </a:r>
            <a:r>
              <a:rPr lang="en-US" altLang="zh-CN" baseline="0" dirty="0">
                <a:latin typeface="Times New Roman" panose="02020603050405020304" pitchFamily="18" charset="0"/>
              </a:rPr>
              <a:t> </a:t>
            </a:r>
            <a:r>
              <a:rPr lang="en-US" altLang="zh-CN" b="1" dirty="0">
                <a:latin typeface="Times New Roman" panose="02020603050405020304" pitchFamily="18" charset="0"/>
              </a:rPr>
              <a:t>plug-and-play</a:t>
            </a:r>
            <a:r>
              <a:rPr lang="en-US" altLang="zh-CN" dirty="0">
                <a:latin typeface="Times New Roman" panose="02020603050405020304" pitchFamily="18" charset="0"/>
              </a:rPr>
              <a:t>, a property that is cherished by all the </a:t>
            </a:r>
            <a:r>
              <a:rPr lang="en-US" altLang="zh-CN" u="none" dirty="0">
                <a:latin typeface="Times New Roman" panose="02020603050405020304" pitchFamily="18" charset="0"/>
              </a:rPr>
              <a:t>overworked</a:t>
            </a:r>
            <a:r>
              <a:rPr lang="en-US" altLang="zh-CN" dirty="0">
                <a:latin typeface="Times New Roman" panose="02020603050405020304" pitchFamily="18" charset="0"/>
              </a:rPr>
              <a:t> network administrators</a:t>
            </a:r>
            <a:r>
              <a:rPr lang="en-US" altLang="zh-CN" baseline="0" dirty="0">
                <a:latin typeface="Times New Roman" panose="02020603050405020304" pitchFamily="18" charset="0"/>
              </a:rPr>
              <a:t> </a:t>
            </a:r>
            <a:r>
              <a:rPr lang="en-US" altLang="zh-CN" dirty="0">
                <a:latin typeface="Times New Roman" panose="02020603050405020304" pitchFamily="18" charset="0"/>
              </a:rPr>
              <a:t>of the world. </a:t>
            </a:r>
          </a:p>
          <a:p>
            <a:r>
              <a:rPr lang="en-US" altLang="zh-CN" dirty="0">
                <a:latin typeface="Times New Roman" panose="02020603050405020304" pitchFamily="18" charset="0"/>
              </a:rPr>
              <a:t>    Switches can also have relatively high filtering and forwarding</a:t>
            </a:r>
            <a:r>
              <a:rPr lang="en-US" altLang="zh-CN" baseline="0" dirty="0">
                <a:latin typeface="Times New Roman" panose="02020603050405020304" pitchFamily="18" charset="0"/>
              </a:rPr>
              <a:t> </a:t>
            </a:r>
            <a:r>
              <a:rPr lang="en-US" altLang="zh-CN" dirty="0">
                <a:latin typeface="Times New Roman" panose="02020603050405020304" pitchFamily="18" charset="0"/>
              </a:rPr>
              <a:t>rates — as shown in Figure 6.24, switches have to process frames </a:t>
            </a:r>
            <a:r>
              <a:rPr lang="en-US" altLang="zh-CN" b="0" u="none" dirty="0">
                <a:latin typeface="Times New Roman" panose="02020603050405020304" pitchFamily="18" charset="0"/>
              </a:rPr>
              <a:t>only</a:t>
            </a:r>
            <a:r>
              <a:rPr lang="en-US" altLang="zh-CN" u="none" dirty="0">
                <a:latin typeface="Times New Roman" panose="02020603050405020304" pitchFamily="18" charset="0"/>
              </a:rPr>
              <a:t> up through</a:t>
            </a:r>
            <a:r>
              <a:rPr lang="en-US" altLang="zh-CN" u="none" baseline="0" dirty="0">
                <a:latin typeface="Times New Roman" panose="02020603050405020304" pitchFamily="18" charset="0"/>
              </a:rPr>
              <a:t> </a:t>
            </a:r>
            <a:r>
              <a:rPr lang="en-US" altLang="zh-CN" b="1" u="none" dirty="0">
                <a:latin typeface="Times New Roman" panose="02020603050405020304" pitchFamily="18" charset="0"/>
              </a:rPr>
              <a:t>layer 2</a:t>
            </a:r>
            <a:r>
              <a:rPr lang="en-US" altLang="zh-CN" dirty="0">
                <a:latin typeface="Times New Roman" panose="02020603050405020304" pitchFamily="18" charset="0"/>
              </a:rPr>
              <a:t>, </a:t>
            </a:r>
            <a:r>
              <a:rPr lang="en-US" altLang="zh-CN" b="0" dirty="0">
                <a:latin typeface="Times New Roman" panose="02020603050405020304" pitchFamily="18" charset="0"/>
              </a:rPr>
              <a:t>whereas</a:t>
            </a:r>
            <a:r>
              <a:rPr lang="en-US" altLang="zh-CN" dirty="0">
                <a:latin typeface="Times New Roman" panose="02020603050405020304" pitchFamily="18" charset="0"/>
              </a:rPr>
              <a:t> routers have to process datagrams up through layer 3. </a:t>
            </a:r>
          </a:p>
          <a:p>
            <a:r>
              <a:rPr lang="en-US" altLang="zh-CN" dirty="0">
                <a:latin typeface="Times New Roman" panose="02020603050405020304" pitchFamily="18" charset="0"/>
              </a:rPr>
              <a:t>    On the other hand, to prevent the cycling of broadcast frames, the </a:t>
            </a:r>
            <a:r>
              <a:rPr lang="en-US" altLang="zh-CN" b="0" u="none" dirty="0">
                <a:latin typeface="Times New Roman" panose="02020603050405020304" pitchFamily="18" charset="0"/>
              </a:rPr>
              <a:t>active</a:t>
            </a:r>
            <a:r>
              <a:rPr lang="en-US" altLang="zh-CN" b="0" dirty="0">
                <a:latin typeface="Times New Roman" panose="02020603050405020304" pitchFamily="18" charset="0"/>
              </a:rPr>
              <a:t> topology </a:t>
            </a:r>
            <a:r>
              <a:rPr lang="en-US" altLang="zh-CN" dirty="0">
                <a:latin typeface="Times New Roman" panose="02020603050405020304" pitchFamily="18" charset="0"/>
              </a:rPr>
              <a:t>of a switched</a:t>
            </a:r>
            <a:r>
              <a:rPr lang="en-US" altLang="zh-CN" baseline="0" dirty="0">
                <a:latin typeface="Times New Roman" panose="02020603050405020304" pitchFamily="18" charset="0"/>
              </a:rPr>
              <a:t> </a:t>
            </a:r>
            <a:r>
              <a:rPr lang="en-US" altLang="zh-CN" u="none" dirty="0">
                <a:latin typeface="Times New Roman" panose="02020603050405020304" pitchFamily="18" charset="0"/>
              </a:rPr>
              <a:t>network </a:t>
            </a:r>
            <a:r>
              <a:rPr lang="en-US" altLang="zh-CN" b="1" u="none" dirty="0">
                <a:latin typeface="Times New Roman" panose="02020603050405020304" pitchFamily="18" charset="0"/>
              </a:rPr>
              <a:t>is restricted to</a:t>
            </a:r>
            <a:r>
              <a:rPr lang="en-US" altLang="zh-CN" u="none" dirty="0">
                <a:latin typeface="Times New Roman" panose="02020603050405020304" pitchFamily="18" charset="0"/>
              </a:rPr>
              <a:t> a spanning tree</a:t>
            </a:r>
            <a:r>
              <a:rPr lang="en-US" altLang="zh-CN" dirty="0">
                <a:latin typeface="Times New Roman" panose="02020603050405020304" pitchFamily="18" charset="0"/>
              </a:rPr>
              <a:t>. </a:t>
            </a:r>
          </a:p>
          <a:p>
            <a:r>
              <a:rPr lang="en-US" altLang="zh-CN" dirty="0">
                <a:latin typeface="Times New Roman" panose="02020603050405020304" pitchFamily="18" charset="0"/>
              </a:rPr>
              <a:t>    Also, a large switched network would</a:t>
            </a:r>
            <a:r>
              <a:rPr lang="en-US" altLang="zh-CN" baseline="0" dirty="0">
                <a:latin typeface="Times New Roman" panose="02020603050405020304" pitchFamily="18" charset="0"/>
              </a:rPr>
              <a:t> </a:t>
            </a:r>
            <a:r>
              <a:rPr lang="en-US" altLang="zh-CN" b="0" dirty="0">
                <a:latin typeface="Times New Roman" panose="02020603050405020304" pitchFamily="18" charset="0"/>
              </a:rPr>
              <a:t>require</a:t>
            </a:r>
            <a:r>
              <a:rPr lang="en-US" altLang="zh-CN" dirty="0">
                <a:latin typeface="Times New Roman" panose="02020603050405020304" pitchFamily="18" charset="0"/>
              </a:rPr>
              <a:t> </a:t>
            </a:r>
            <a:r>
              <a:rPr lang="en-US" altLang="zh-CN" b="1" dirty="0">
                <a:latin typeface="Times New Roman" panose="02020603050405020304" pitchFamily="18" charset="0"/>
              </a:rPr>
              <a:t>large </a:t>
            </a:r>
            <a:r>
              <a:rPr lang="en-US" altLang="zh-CN" b="0" dirty="0">
                <a:latin typeface="Times New Roman" panose="02020603050405020304" pitchFamily="18" charset="0"/>
              </a:rPr>
              <a:t>ARP tables </a:t>
            </a:r>
            <a:r>
              <a:rPr lang="en-US" altLang="zh-CN" dirty="0">
                <a:latin typeface="Times New Roman" panose="02020603050405020304" pitchFamily="18" charset="0"/>
              </a:rPr>
              <a:t>in the hosts and routers and would </a:t>
            </a:r>
            <a:r>
              <a:rPr lang="en-US" altLang="zh-CN" b="0" dirty="0">
                <a:latin typeface="Times New Roman" panose="02020603050405020304" pitchFamily="18" charset="0"/>
              </a:rPr>
              <a:t>generate</a:t>
            </a:r>
            <a:r>
              <a:rPr lang="en-US" altLang="zh-CN" dirty="0">
                <a:latin typeface="Times New Roman" panose="02020603050405020304" pitchFamily="18" charset="0"/>
              </a:rPr>
              <a:t> </a:t>
            </a:r>
            <a:r>
              <a:rPr lang="en-US" altLang="zh-CN" b="1" dirty="0">
                <a:latin typeface="Times New Roman" panose="02020603050405020304" pitchFamily="18" charset="0"/>
              </a:rPr>
              <a:t>substantial</a:t>
            </a:r>
            <a:r>
              <a:rPr lang="en-US" altLang="zh-CN" baseline="0" dirty="0">
                <a:latin typeface="Times New Roman" panose="02020603050405020304" pitchFamily="18" charset="0"/>
              </a:rPr>
              <a:t> </a:t>
            </a:r>
            <a:r>
              <a:rPr lang="en-US" altLang="zh-CN" dirty="0">
                <a:latin typeface="Times New Roman" panose="02020603050405020304" pitchFamily="18" charset="0"/>
              </a:rPr>
              <a:t>ARP traffic and processing. </a:t>
            </a:r>
          </a:p>
          <a:p>
            <a:r>
              <a:rPr lang="en-US" altLang="zh-CN" dirty="0">
                <a:latin typeface="Times New Roman" panose="02020603050405020304" pitchFamily="18" charset="0"/>
              </a:rPr>
              <a:t>    Furthermore, switches </a:t>
            </a:r>
            <a:r>
              <a:rPr lang="en-US" altLang="zh-CN" u="none" dirty="0">
                <a:latin typeface="Times New Roman" panose="02020603050405020304" pitchFamily="18" charset="0"/>
              </a:rPr>
              <a:t>are susceptible to </a:t>
            </a:r>
            <a:r>
              <a:rPr lang="en-US" altLang="zh-CN" dirty="0">
                <a:latin typeface="Times New Roman" panose="02020603050405020304" pitchFamily="18" charset="0"/>
              </a:rPr>
              <a:t>broadcast</a:t>
            </a:r>
            <a:r>
              <a:rPr lang="en-US" altLang="zh-CN" baseline="0" dirty="0">
                <a:latin typeface="Times New Roman" panose="02020603050405020304" pitchFamily="18" charset="0"/>
              </a:rPr>
              <a:t> </a:t>
            </a:r>
            <a:r>
              <a:rPr lang="en-US" altLang="zh-CN" b="1" dirty="0">
                <a:latin typeface="Times New Roman" panose="02020603050405020304" pitchFamily="18" charset="0"/>
              </a:rPr>
              <a:t>storms</a:t>
            </a:r>
            <a:r>
              <a:rPr lang="en-US" altLang="zh-CN" dirty="0">
                <a:latin typeface="Times New Roman" panose="02020603050405020304" pitchFamily="18" charset="0"/>
              </a:rPr>
              <a:t> — if </a:t>
            </a:r>
            <a:r>
              <a:rPr lang="en-US" altLang="zh-CN" b="1" dirty="0">
                <a:latin typeface="Times New Roman" panose="02020603050405020304" pitchFamily="18" charset="0"/>
              </a:rPr>
              <a:t>one host </a:t>
            </a:r>
            <a:r>
              <a:rPr lang="en-US" altLang="zh-CN" b="0" u="sng" dirty="0">
                <a:latin typeface="Times New Roman" panose="02020603050405020304" pitchFamily="18" charset="0"/>
              </a:rPr>
              <a:t>goes</a:t>
            </a:r>
            <a:r>
              <a:rPr lang="en-US" altLang="zh-CN" u="sng" dirty="0">
                <a:latin typeface="Times New Roman" panose="02020603050405020304" pitchFamily="18" charset="0"/>
              </a:rPr>
              <a:t> </a:t>
            </a:r>
            <a:r>
              <a:rPr lang="en-US" altLang="zh-CN" b="0" u="sng" dirty="0">
                <a:latin typeface="Times New Roman" panose="02020603050405020304" pitchFamily="18" charset="0"/>
              </a:rPr>
              <a:t>haywire</a:t>
            </a:r>
            <a:r>
              <a:rPr lang="en-US" altLang="zh-CN" u="none" dirty="0">
                <a:latin typeface="Times New Roman" panose="02020603050405020304" pitchFamily="18" charset="0"/>
              </a:rPr>
              <a:t> </a:t>
            </a:r>
            <a:r>
              <a:rPr lang="en-US" altLang="zh-CN" dirty="0">
                <a:latin typeface="Times New Roman" panose="02020603050405020304" pitchFamily="18" charset="0"/>
              </a:rPr>
              <a:t>and </a:t>
            </a:r>
            <a:r>
              <a:rPr lang="en-US" altLang="zh-CN" b="0" u="sng" dirty="0">
                <a:latin typeface="Times New Roman" panose="02020603050405020304" pitchFamily="18" charset="0"/>
              </a:rPr>
              <a:t>transmits</a:t>
            </a:r>
            <a:r>
              <a:rPr lang="en-US" altLang="zh-CN" dirty="0">
                <a:latin typeface="Times New Roman" panose="02020603050405020304" pitchFamily="18" charset="0"/>
              </a:rPr>
              <a:t> an endless stream of Ethernet</a:t>
            </a:r>
            <a:r>
              <a:rPr lang="en-US" altLang="zh-CN" baseline="0" dirty="0">
                <a:latin typeface="Times New Roman" panose="02020603050405020304" pitchFamily="18" charset="0"/>
              </a:rPr>
              <a:t> </a:t>
            </a:r>
            <a:r>
              <a:rPr lang="en-US" altLang="zh-CN" dirty="0">
                <a:latin typeface="Times New Roman" panose="02020603050405020304" pitchFamily="18" charset="0"/>
              </a:rPr>
              <a:t>broadcast frames, </a:t>
            </a:r>
            <a:r>
              <a:rPr lang="en-US" altLang="zh-CN" b="1" dirty="0">
                <a:latin typeface="Times New Roman" panose="02020603050405020304" pitchFamily="18" charset="0"/>
              </a:rPr>
              <a:t>the switches </a:t>
            </a:r>
            <a:r>
              <a:rPr lang="en-US" altLang="zh-CN" dirty="0">
                <a:latin typeface="Times New Roman" panose="02020603050405020304" pitchFamily="18" charset="0"/>
              </a:rPr>
              <a:t>will forward all of these frames, </a:t>
            </a:r>
            <a:r>
              <a:rPr lang="en-US" altLang="zh-CN" b="0" u="none" dirty="0">
                <a:latin typeface="Times New Roman" panose="02020603050405020304" pitchFamily="18" charset="0"/>
              </a:rPr>
              <a:t>causing</a:t>
            </a:r>
            <a:r>
              <a:rPr lang="en-US" altLang="zh-CN" dirty="0">
                <a:latin typeface="Times New Roman" panose="02020603050405020304" pitchFamily="18" charset="0"/>
              </a:rPr>
              <a:t> the entire</a:t>
            </a:r>
            <a:r>
              <a:rPr lang="en-US" altLang="zh-CN" baseline="0" dirty="0">
                <a:latin typeface="Times New Roman" panose="02020603050405020304" pitchFamily="18" charset="0"/>
              </a:rPr>
              <a:t> </a:t>
            </a:r>
            <a:r>
              <a:rPr lang="en-US" altLang="zh-CN" dirty="0">
                <a:latin typeface="Times New Roman" panose="02020603050405020304" pitchFamily="18" charset="0"/>
              </a:rPr>
              <a:t>network to collapse.</a:t>
            </a:r>
          </a:p>
          <a:p>
            <a:endParaRPr lang="en-US" altLang="zh-CN" dirty="0">
              <a:latin typeface="Times New Roman" panose="02020603050405020304" pitchFamily="18" charset="0"/>
            </a:endParaRPr>
          </a:p>
          <a:p>
            <a:r>
              <a:rPr lang="en-US" altLang="zh-CN" dirty="0">
                <a:latin typeface="Times New Roman" panose="02020603050405020304" pitchFamily="18" charset="0"/>
              </a:rPr>
              <a:t>    Now consider </a:t>
            </a:r>
            <a:r>
              <a:rPr lang="en-US" altLang="zh-CN" u="sng" dirty="0">
                <a:latin typeface="Times New Roman" panose="02020603050405020304" pitchFamily="18" charset="0"/>
              </a:rPr>
              <a:t>the pros and cons of</a:t>
            </a:r>
            <a:r>
              <a:rPr lang="en-US" altLang="zh-CN" u="none" dirty="0">
                <a:latin typeface="Times New Roman" panose="02020603050405020304" pitchFamily="18" charset="0"/>
              </a:rPr>
              <a:t> </a:t>
            </a:r>
            <a:r>
              <a:rPr lang="en-US" altLang="zh-CN" dirty="0">
                <a:latin typeface="Times New Roman" panose="02020603050405020304" pitchFamily="18" charset="0"/>
              </a:rPr>
              <a:t>routers.</a:t>
            </a:r>
          </a:p>
          <a:p>
            <a:r>
              <a:rPr lang="en-US" altLang="zh-CN" dirty="0">
                <a:latin typeface="Times New Roman" panose="02020603050405020304" pitchFamily="18" charset="0"/>
              </a:rPr>
              <a:t>    Because network addressing is</a:t>
            </a:r>
            <a:r>
              <a:rPr lang="en-US" altLang="zh-CN" baseline="0" dirty="0">
                <a:latin typeface="Times New Roman" panose="02020603050405020304" pitchFamily="18" charset="0"/>
              </a:rPr>
              <a:t> </a:t>
            </a:r>
            <a:r>
              <a:rPr lang="en-US" altLang="zh-CN" dirty="0">
                <a:latin typeface="Times New Roman" panose="02020603050405020304" pitchFamily="18" charset="0"/>
              </a:rPr>
              <a:t>often hierarchical (and not flat, </a:t>
            </a:r>
            <a:r>
              <a:rPr lang="en-US" altLang="zh-CN" u="none" dirty="0">
                <a:latin typeface="Times New Roman" panose="02020603050405020304" pitchFamily="18" charset="0"/>
              </a:rPr>
              <a:t>as is MAC addressing</a:t>
            </a:r>
            <a:r>
              <a:rPr lang="en-US" altLang="zh-CN" dirty="0">
                <a:latin typeface="Times New Roman" panose="02020603050405020304" pitchFamily="18" charset="0"/>
              </a:rPr>
              <a:t>), packets </a:t>
            </a:r>
            <a:r>
              <a:rPr lang="en-US" altLang="zh-CN" b="1" dirty="0">
                <a:latin typeface="Times New Roman" panose="02020603050405020304" pitchFamily="18" charset="0"/>
              </a:rPr>
              <a:t>do not </a:t>
            </a:r>
            <a:r>
              <a:rPr lang="en-US" altLang="zh-CN" dirty="0">
                <a:latin typeface="Times New Roman" panose="02020603050405020304" pitchFamily="18" charset="0"/>
              </a:rPr>
              <a:t>normally</a:t>
            </a:r>
            <a:r>
              <a:rPr lang="en-US" altLang="zh-CN" baseline="0" dirty="0">
                <a:latin typeface="Times New Roman" panose="02020603050405020304" pitchFamily="18" charset="0"/>
              </a:rPr>
              <a:t> </a:t>
            </a:r>
            <a:r>
              <a:rPr lang="en-US" altLang="zh-CN" b="1" dirty="0">
                <a:latin typeface="Times New Roman" panose="02020603050405020304" pitchFamily="18" charset="0"/>
              </a:rPr>
              <a:t>cycle</a:t>
            </a:r>
            <a:r>
              <a:rPr lang="en-US" altLang="zh-CN" dirty="0">
                <a:latin typeface="Times New Roman" panose="02020603050405020304" pitchFamily="18" charset="0"/>
              </a:rPr>
              <a:t> through routers </a:t>
            </a:r>
            <a:r>
              <a:rPr lang="en-US" altLang="zh-CN" b="1" dirty="0">
                <a:latin typeface="Times New Roman" panose="02020603050405020304" pitchFamily="18" charset="0"/>
              </a:rPr>
              <a:t>even when </a:t>
            </a:r>
            <a:r>
              <a:rPr lang="en-US" altLang="zh-CN" dirty="0">
                <a:latin typeface="Times New Roman" panose="02020603050405020304" pitchFamily="18" charset="0"/>
              </a:rPr>
              <a:t>the network has redundant paths. </a:t>
            </a:r>
          </a:p>
          <a:p>
            <a:r>
              <a:rPr lang="en-US" altLang="zh-CN" dirty="0">
                <a:latin typeface="Times New Roman" panose="02020603050405020304" pitchFamily="18" charset="0"/>
              </a:rPr>
              <a:t>    (However,</a:t>
            </a:r>
            <a:r>
              <a:rPr lang="en-US" altLang="zh-CN" baseline="0" dirty="0">
                <a:latin typeface="Times New Roman" panose="02020603050405020304" pitchFamily="18" charset="0"/>
              </a:rPr>
              <a:t> </a:t>
            </a:r>
            <a:r>
              <a:rPr lang="en-US" altLang="zh-CN" dirty="0">
                <a:latin typeface="Times New Roman" panose="02020603050405020304" pitchFamily="18" charset="0"/>
              </a:rPr>
              <a:t>packets can cycle when router tables are misconfigured; but as we learned in</a:t>
            </a:r>
            <a:r>
              <a:rPr lang="en-US" altLang="zh-CN" baseline="0" dirty="0">
                <a:latin typeface="Times New Roman" panose="02020603050405020304" pitchFamily="18" charset="0"/>
              </a:rPr>
              <a:t> </a:t>
            </a:r>
            <a:r>
              <a:rPr lang="en-US" altLang="zh-CN" dirty="0">
                <a:latin typeface="Times New Roman" panose="02020603050405020304" pitchFamily="18" charset="0"/>
              </a:rPr>
              <a:t>Chapter 4, IP uses a special datagram header field to limit the cycling.)</a:t>
            </a:r>
          </a:p>
          <a:p>
            <a:r>
              <a:rPr lang="en-US" altLang="zh-CN" dirty="0">
                <a:latin typeface="Times New Roman" panose="02020603050405020304" pitchFamily="18" charset="0"/>
              </a:rPr>
              <a:t>    Thus,</a:t>
            </a:r>
            <a:r>
              <a:rPr lang="en-US" altLang="zh-CN" baseline="0" dirty="0">
                <a:latin typeface="Times New Roman" panose="02020603050405020304" pitchFamily="18" charset="0"/>
              </a:rPr>
              <a:t> </a:t>
            </a:r>
            <a:r>
              <a:rPr lang="en-US" altLang="zh-CN" dirty="0">
                <a:latin typeface="Times New Roman" panose="02020603050405020304" pitchFamily="18" charset="0"/>
              </a:rPr>
              <a:t>packets are not </a:t>
            </a:r>
            <a:r>
              <a:rPr lang="en-US" altLang="zh-CN" u="none" dirty="0">
                <a:latin typeface="Times New Roman" panose="02020603050405020304" pitchFamily="18" charset="0"/>
              </a:rPr>
              <a:t>restricted</a:t>
            </a:r>
            <a:r>
              <a:rPr lang="en-US" altLang="zh-CN" dirty="0">
                <a:latin typeface="Times New Roman" panose="02020603050405020304" pitchFamily="18" charset="0"/>
              </a:rPr>
              <a:t> to a spanning tree and can use </a:t>
            </a:r>
            <a:r>
              <a:rPr lang="en-US" altLang="zh-CN" b="1" dirty="0">
                <a:latin typeface="Times New Roman" panose="02020603050405020304" pitchFamily="18" charset="0"/>
              </a:rPr>
              <a:t>the best path </a:t>
            </a:r>
            <a:r>
              <a:rPr lang="en-US" altLang="zh-CN" dirty="0">
                <a:latin typeface="Times New Roman" panose="02020603050405020304" pitchFamily="18" charset="0"/>
              </a:rPr>
              <a:t>between</a:t>
            </a:r>
            <a:r>
              <a:rPr lang="en-US" altLang="zh-CN" baseline="0" dirty="0">
                <a:latin typeface="Times New Roman" panose="02020603050405020304" pitchFamily="18" charset="0"/>
              </a:rPr>
              <a:t> </a:t>
            </a:r>
            <a:r>
              <a:rPr lang="en-US" altLang="zh-CN" dirty="0">
                <a:latin typeface="Times New Roman" panose="02020603050405020304" pitchFamily="18" charset="0"/>
              </a:rPr>
              <a:t>source and destination.   </a:t>
            </a:r>
          </a:p>
          <a:p>
            <a:r>
              <a:rPr lang="en-US" altLang="zh-CN" dirty="0">
                <a:latin typeface="Times New Roman" panose="02020603050405020304" pitchFamily="18" charset="0"/>
              </a:rPr>
              <a:t>    Because routers do not have the spanning tree restriction,</a:t>
            </a:r>
            <a:r>
              <a:rPr lang="en-US" altLang="zh-CN" baseline="0" dirty="0">
                <a:latin typeface="Times New Roman" panose="02020603050405020304" pitchFamily="18" charset="0"/>
              </a:rPr>
              <a:t> </a:t>
            </a:r>
            <a:r>
              <a:rPr lang="en-US" altLang="zh-CN" dirty="0">
                <a:latin typeface="Times New Roman" panose="02020603050405020304" pitchFamily="18" charset="0"/>
              </a:rPr>
              <a:t>they have allowed the Internet to be built with </a:t>
            </a:r>
            <a:r>
              <a:rPr lang="en-US" altLang="zh-CN" b="1" dirty="0">
                <a:latin typeface="Times New Roman" panose="02020603050405020304" pitchFamily="18" charset="0"/>
              </a:rPr>
              <a:t>a rich topology </a:t>
            </a:r>
            <a:r>
              <a:rPr lang="en-US" altLang="zh-CN" b="0" dirty="0">
                <a:latin typeface="Times New Roman" panose="02020603050405020304" pitchFamily="18" charset="0"/>
              </a:rPr>
              <a:t>that</a:t>
            </a:r>
            <a:r>
              <a:rPr lang="en-US" altLang="zh-CN" dirty="0">
                <a:latin typeface="Times New Roman" panose="02020603050405020304" pitchFamily="18" charset="0"/>
              </a:rPr>
              <a:t> includes, for</a:t>
            </a:r>
            <a:r>
              <a:rPr lang="en-US" altLang="zh-CN" baseline="0" dirty="0">
                <a:latin typeface="Times New Roman" panose="02020603050405020304" pitchFamily="18" charset="0"/>
              </a:rPr>
              <a:t> </a:t>
            </a:r>
            <a:r>
              <a:rPr lang="en-US" altLang="zh-CN" dirty="0">
                <a:latin typeface="Times New Roman" panose="02020603050405020304" pitchFamily="18" charset="0"/>
              </a:rPr>
              <a:t>example, multiple active links </a:t>
            </a:r>
            <a:r>
              <a:rPr lang="en-US" altLang="zh-CN" b="0" dirty="0">
                <a:latin typeface="Times New Roman" panose="02020603050405020304" pitchFamily="18" charset="0"/>
              </a:rPr>
              <a:t>between</a:t>
            </a:r>
            <a:r>
              <a:rPr lang="en-US" altLang="zh-CN" dirty="0">
                <a:latin typeface="Times New Roman" panose="02020603050405020304" pitchFamily="18" charset="0"/>
              </a:rPr>
              <a:t> Europe and North America.</a:t>
            </a:r>
          </a:p>
          <a:p>
            <a:r>
              <a:rPr lang="en-US" altLang="zh-CN" dirty="0">
                <a:latin typeface="Times New Roman" panose="02020603050405020304" pitchFamily="18" charset="0"/>
              </a:rPr>
              <a:t>    Another feature</a:t>
            </a:r>
            <a:r>
              <a:rPr lang="en-US" altLang="zh-CN" baseline="0" dirty="0">
                <a:latin typeface="Times New Roman" panose="02020603050405020304" pitchFamily="18" charset="0"/>
              </a:rPr>
              <a:t> </a:t>
            </a:r>
            <a:r>
              <a:rPr lang="en-US" altLang="zh-CN" dirty="0">
                <a:latin typeface="Times New Roman" panose="02020603050405020304" pitchFamily="18" charset="0"/>
              </a:rPr>
              <a:t>of routers is that </a:t>
            </a:r>
            <a:r>
              <a:rPr lang="en-US" altLang="zh-CN">
                <a:latin typeface="Times New Roman" panose="02020603050405020304" pitchFamily="18" charset="0"/>
              </a:rPr>
              <a:t>they provide </a:t>
            </a:r>
            <a:r>
              <a:rPr lang="en-US" altLang="zh-CN" b="1" dirty="0">
                <a:latin typeface="Times New Roman" panose="02020603050405020304" pitchFamily="18" charset="0"/>
              </a:rPr>
              <a:t>firewall</a:t>
            </a:r>
            <a:r>
              <a:rPr lang="en-US" altLang="zh-CN" dirty="0">
                <a:latin typeface="Times New Roman" panose="02020603050405020304" pitchFamily="18" charset="0"/>
              </a:rPr>
              <a:t> protection against layer-2 broadcast</a:t>
            </a:r>
            <a:r>
              <a:rPr lang="en-US" altLang="zh-CN" baseline="0" dirty="0">
                <a:latin typeface="Times New Roman" panose="02020603050405020304" pitchFamily="18" charset="0"/>
              </a:rPr>
              <a:t> </a:t>
            </a:r>
            <a:r>
              <a:rPr lang="en-US" altLang="zh-CN" dirty="0">
                <a:latin typeface="Times New Roman" panose="02020603050405020304" pitchFamily="18" charset="0"/>
              </a:rPr>
              <a:t>storms.</a:t>
            </a:r>
          </a:p>
          <a:p>
            <a:r>
              <a:rPr lang="en-US" altLang="zh-CN" dirty="0">
                <a:latin typeface="Times New Roman" panose="02020603050405020304" pitchFamily="18" charset="0"/>
              </a:rPr>
              <a:t>    Perhaps the most significant drawback of routers, though, is that they are</a:t>
            </a:r>
            <a:r>
              <a:rPr lang="en-US" altLang="zh-CN" baseline="0" dirty="0">
                <a:latin typeface="Times New Roman" panose="02020603050405020304" pitchFamily="18" charset="0"/>
              </a:rPr>
              <a:t> </a:t>
            </a:r>
            <a:r>
              <a:rPr lang="en-US" altLang="zh-CN" dirty="0">
                <a:latin typeface="Times New Roman" panose="02020603050405020304" pitchFamily="18" charset="0"/>
              </a:rPr>
              <a:t>not plug-and-play — they and the hosts </a:t>
            </a:r>
            <a:r>
              <a:rPr lang="en-US" altLang="zh-CN" u="sng" dirty="0">
                <a:latin typeface="Times New Roman" panose="02020603050405020304" pitchFamily="18" charset="0"/>
              </a:rPr>
              <a:t>that connect to them</a:t>
            </a:r>
            <a:r>
              <a:rPr lang="en-US" altLang="zh-CN" u="none" dirty="0">
                <a:latin typeface="Times New Roman" panose="02020603050405020304" pitchFamily="18" charset="0"/>
              </a:rPr>
              <a:t> </a:t>
            </a:r>
            <a:r>
              <a:rPr lang="en-US" altLang="zh-CN" dirty="0">
                <a:latin typeface="Times New Roman" panose="02020603050405020304" pitchFamily="18" charset="0"/>
              </a:rPr>
              <a:t>need their IP</a:t>
            </a:r>
            <a:r>
              <a:rPr lang="en-US" altLang="zh-CN" baseline="0" dirty="0">
                <a:latin typeface="Times New Roman" panose="02020603050405020304" pitchFamily="18" charset="0"/>
              </a:rPr>
              <a:t> </a:t>
            </a:r>
            <a:r>
              <a:rPr lang="en-US" altLang="zh-CN" dirty="0">
                <a:latin typeface="Times New Roman" panose="02020603050405020304" pitchFamily="18" charset="0"/>
              </a:rPr>
              <a:t>addresses to be configured. </a:t>
            </a:r>
          </a:p>
          <a:p>
            <a:r>
              <a:rPr lang="en-US" altLang="zh-CN" dirty="0">
                <a:latin typeface="Times New Roman" panose="02020603050405020304" pitchFamily="18" charset="0"/>
              </a:rPr>
              <a:t>    Also, routers often have a larger per-packet processing</a:t>
            </a:r>
            <a:r>
              <a:rPr lang="en-US" altLang="zh-CN" baseline="0" dirty="0">
                <a:latin typeface="Times New Roman" panose="02020603050405020304" pitchFamily="18" charset="0"/>
              </a:rPr>
              <a:t> </a:t>
            </a:r>
            <a:r>
              <a:rPr lang="en-US" altLang="zh-CN" dirty="0">
                <a:latin typeface="Times New Roman" panose="02020603050405020304" pitchFamily="18" charset="0"/>
              </a:rPr>
              <a:t>time </a:t>
            </a:r>
            <a:r>
              <a:rPr lang="en-US" altLang="zh-CN" b="0" dirty="0">
                <a:latin typeface="Times New Roman" panose="02020603050405020304" pitchFamily="18" charset="0"/>
              </a:rPr>
              <a:t>than</a:t>
            </a:r>
            <a:r>
              <a:rPr lang="en-US" altLang="zh-CN" dirty="0">
                <a:latin typeface="Times New Roman" panose="02020603050405020304" pitchFamily="18" charset="0"/>
              </a:rPr>
              <a:t> switches, </a:t>
            </a:r>
            <a:r>
              <a:rPr lang="en-US" altLang="zh-CN" b="0" dirty="0">
                <a:latin typeface="Times New Roman" panose="02020603050405020304" pitchFamily="18" charset="0"/>
              </a:rPr>
              <a:t>because</a:t>
            </a:r>
            <a:r>
              <a:rPr lang="en-US" altLang="zh-CN" dirty="0">
                <a:latin typeface="Times New Roman" panose="02020603050405020304" pitchFamily="18" charset="0"/>
              </a:rPr>
              <a:t> they have to process up through the layer-3 fields.</a:t>
            </a:r>
          </a:p>
          <a:p>
            <a:r>
              <a:rPr lang="en-US" altLang="zh-CN" dirty="0">
                <a:latin typeface="Times New Roman" panose="02020603050405020304" pitchFamily="18" charset="0"/>
              </a:rPr>
              <a:t>    Finally, there are two different ways to pronounce the word router, either as</a:t>
            </a:r>
            <a:r>
              <a:rPr lang="en-US" altLang="zh-CN" baseline="0" dirty="0">
                <a:latin typeface="Times New Roman" panose="02020603050405020304" pitchFamily="18" charset="0"/>
              </a:rPr>
              <a:t> </a:t>
            </a:r>
            <a:r>
              <a:rPr lang="en-US" altLang="zh-CN" dirty="0">
                <a:latin typeface="Times New Roman" panose="02020603050405020304" pitchFamily="18" charset="0"/>
              </a:rPr>
              <a:t>“</a:t>
            </a:r>
            <a:r>
              <a:rPr lang="en-US" altLang="zh-CN" dirty="0" err="1">
                <a:latin typeface="Times New Roman" panose="02020603050405020304" pitchFamily="18" charset="0"/>
              </a:rPr>
              <a:t>rootor</a:t>
            </a:r>
            <a:r>
              <a:rPr lang="en-US" altLang="zh-CN" dirty="0">
                <a:latin typeface="Times New Roman" panose="02020603050405020304" pitchFamily="18" charset="0"/>
              </a:rPr>
              <a:t>” or as “</a:t>
            </a:r>
            <a:r>
              <a:rPr lang="en-US" altLang="zh-CN" dirty="0" err="1">
                <a:latin typeface="Times New Roman" panose="02020603050405020304" pitchFamily="18" charset="0"/>
              </a:rPr>
              <a:t>rowter</a:t>
            </a:r>
            <a:r>
              <a:rPr lang="en-US" altLang="zh-CN" dirty="0">
                <a:latin typeface="Times New Roman" panose="02020603050405020304" pitchFamily="18" charset="0"/>
              </a:rPr>
              <a:t>,” and people waste a lot of time arguing over the proper</a:t>
            </a:r>
            <a:r>
              <a:rPr lang="en-US" altLang="zh-CN" baseline="0" dirty="0">
                <a:latin typeface="Times New Roman" panose="02020603050405020304" pitchFamily="18" charset="0"/>
              </a:rPr>
              <a:t> </a:t>
            </a:r>
            <a:r>
              <a:rPr lang="en-US" altLang="zh-CN" u="none" dirty="0">
                <a:latin typeface="Times New Roman" panose="02020603050405020304" pitchFamily="18" charset="0"/>
              </a:rPr>
              <a:t>pronunciation</a:t>
            </a:r>
            <a:r>
              <a:rPr lang="en-US" altLang="zh-CN" dirty="0">
                <a:latin typeface="Times New Roman" panose="02020603050405020304" pitchFamily="18" charset="0"/>
              </a:rPr>
              <a:t> [Perlman 1999].</a:t>
            </a:r>
          </a:p>
          <a:p>
            <a:endParaRPr lang="en-US" altLang="zh-CN" dirty="0">
              <a:latin typeface="Times New Roman" panose="02020603050405020304" pitchFamily="18" charset="0"/>
            </a:endParaRPr>
          </a:p>
          <a:p>
            <a:r>
              <a:rPr lang="en-US" altLang="zh-CN" dirty="0">
                <a:latin typeface="Times New Roman" panose="02020603050405020304" pitchFamily="18" charset="0"/>
              </a:rPr>
              <a:t>    </a:t>
            </a:r>
            <a:endParaRPr lang="en-US" dirty="0">
              <a:latin typeface="Times New Roman" charset="0"/>
              <a:cs typeface="+mn-cs"/>
            </a:endParaRPr>
          </a:p>
        </p:txBody>
      </p:sp>
    </p:spTree>
    <p:extLst>
      <p:ext uri="{BB962C8B-B14F-4D97-AF65-F5344CB8AC3E}">
        <p14:creationId xmlns:p14="http://schemas.microsoft.com/office/powerpoint/2010/main" val="105652894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latin typeface="Times New Roman" pitchFamily="18" charset="0"/>
              </a:rPr>
              <a:t>    </a:t>
            </a:r>
            <a:r>
              <a:rPr lang="en-US" altLang="zh-CN" u="none" dirty="0">
                <a:latin typeface="Times New Roman" pitchFamily="18" charset="0"/>
              </a:rPr>
              <a:t>Given that both switches and routers have their pros and cons (as summarized</a:t>
            </a:r>
            <a:r>
              <a:rPr lang="en-US" altLang="zh-CN" u="none" baseline="0" dirty="0">
                <a:latin typeface="Times New Roman" pitchFamily="18" charset="0"/>
              </a:rPr>
              <a:t> </a:t>
            </a:r>
            <a:r>
              <a:rPr lang="en-US" altLang="zh-CN" u="none" dirty="0">
                <a:latin typeface="Times New Roman" pitchFamily="18" charset="0"/>
              </a:rPr>
              <a:t>in Table 6.1), when should an institutional network (for example, a university campus</a:t>
            </a:r>
            <a:r>
              <a:rPr lang="en-US" altLang="zh-CN" u="none" baseline="0" dirty="0">
                <a:latin typeface="Times New Roman" pitchFamily="18" charset="0"/>
              </a:rPr>
              <a:t> </a:t>
            </a:r>
            <a:r>
              <a:rPr lang="en-US" altLang="zh-CN" u="none" dirty="0">
                <a:latin typeface="Times New Roman" pitchFamily="18" charset="0"/>
              </a:rPr>
              <a:t>network or a corporate campus network) use switches, and when should it use </a:t>
            </a:r>
            <a:r>
              <a:rPr lang="en-US" altLang="zh-CN" sz="1200" b="0" i="0" u="none" strike="noStrike" kern="1200" baseline="0" dirty="0">
                <a:solidFill>
                  <a:schemeClr val="tx1"/>
                </a:solidFill>
                <a:latin typeface="Times New Roman" pitchFamily="18" charset="0"/>
                <a:ea typeface="+mn-ea"/>
                <a:cs typeface="+mn-cs"/>
              </a:rPr>
              <a:t>routers?</a:t>
            </a:r>
          </a:p>
          <a:p>
            <a:r>
              <a:rPr lang="en-US" altLang="zh-CN" sz="1200" b="0" i="0" u="none" strike="noStrike" kern="1200" baseline="0" dirty="0">
                <a:solidFill>
                  <a:schemeClr val="tx1"/>
                </a:solidFill>
                <a:latin typeface="Times New Roman" pitchFamily="18" charset="0"/>
                <a:ea typeface="+mn-ea"/>
                <a:cs typeface="+mn-cs"/>
              </a:rPr>
              <a:t>    Typically, small networks </a:t>
            </a:r>
            <a:r>
              <a:rPr lang="en-US" altLang="zh-CN" sz="1200" b="0" i="0" u="sng" strike="noStrike" kern="1200" baseline="0" dirty="0">
                <a:solidFill>
                  <a:schemeClr val="tx1"/>
                </a:solidFill>
                <a:latin typeface="Times New Roman" pitchFamily="18" charset="0"/>
                <a:ea typeface="+mn-ea"/>
                <a:cs typeface="+mn-cs"/>
              </a:rPr>
              <a:t>consisting of a few hundred hosts</a:t>
            </a:r>
            <a:r>
              <a:rPr lang="en-US" altLang="zh-CN" sz="1200" b="0" i="0" u="none" strike="noStrike" kern="1200" baseline="0" dirty="0">
                <a:solidFill>
                  <a:schemeClr val="tx1"/>
                </a:solidFill>
                <a:latin typeface="Times New Roman" pitchFamily="18" charset="0"/>
                <a:ea typeface="+mn-ea"/>
                <a:cs typeface="+mn-cs"/>
              </a:rPr>
              <a:t> have a few LAN segments. </a:t>
            </a:r>
          </a:p>
          <a:p>
            <a:r>
              <a:rPr lang="en-US" altLang="zh-CN" sz="1200" b="0" i="0" u="none" strike="noStrike" kern="1200" baseline="0" dirty="0">
                <a:solidFill>
                  <a:schemeClr val="tx1"/>
                </a:solidFill>
                <a:latin typeface="Times New Roman" pitchFamily="18" charset="0"/>
                <a:ea typeface="+mn-ea"/>
                <a:cs typeface="+mn-cs"/>
              </a:rPr>
              <a:t>    Switches </a:t>
            </a:r>
            <a:r>
              <a:rPr lang="en-US" altLang="zh-CN" sz="1200" b="1" i="0" u="none" strike="noStrike" kern="1200" baseline="0" dirty="0">
                <a:solidFill>
                  <a:schemeClr val="tx1"/>
                </a:solidFill>
                <a:latin typeface="Times New Roman" pitchFamily="18" charset="0"/>
                <a:ea typeface="+mn-ea"/>
                <a:cs typeface="+mn-cs"/>
              </a:rPr>
              <a:t>suffice</a:t>
            </a:r>
            <a:r>
              <a:rPr lang="en-US" altLang="zh-CN" sz="1200" b="0" i="0" u="none" strike="noStrike" kern="1200" baseline="0" dirty="0">
                <a:solidFill>
                  <a:schemeClr val="tx1"/>
                </a:solidFill>
                <a:latin typeface="Times New Roman" pitchFamily="18" charset="0"/>
                <a:ea typeface="+mn-ea"/>
                <a:cs typeface="+mn-cs"/>
              </a:rPr>
              <a:t> for these small networks, </a:t>
            </a:r>
            <a:r>
              <a:rPr lang="en-US" altLang="zh-CN" sz="1200" b="1" i="0" u="none" strike="noStrike" kern="1200" baseline="0" dirty="0">
                <a:solidFill>
                  <a:schemeClr val="tx1"/>
                </a:solidFill>
                <a:latin typeface="Times New Roman" pitchFamily="18" charset="0"/>
                <a:ea typeface="+mn-ea"/>
                <a:cs typeface="+mn-cs"/>
              </a:rPr>
              <a:t>as</a:t>
            </a:r>
            <a:r>
              <a:rPr lang="en-US" altLang="zh-CN" sz="1200" b="0" i="0" u="none" strike="noStrike" kern="1200" baseline="0" dirty="0">
                <a:solidFill>
                  <a:schemeClr val="tx1"/>
                </a:solidFill>
                <a:latin typeface="Times New Roman" pitchFamily="18" charset="0"/>
                <a:ea typeface="+mn-ea"/>
                <a:cs typeface="+mn-cs"/>
              </a:rPr>
              <a:t> they </a:t>
            </a:r>
            <a:r>
              <a:rPr lang="en-US" altLang="zh-CN" sz="1200" b="0" i="0" u="sng" strike="noStrike" kern="1200" baseline="0" dirty="0">
                <a:solidFill>
                  <a:schemeClr val="tx1"/>
                </a:solidFill>
                <a:latin typeface="Times New Roman" pitchFamily="18" charset="0"/>
                <a:ea typeface="+mn-ea"/>
                <a:cs typeface="+mn-cs"/>
              </a:rPr>
              <a:t>localize</a:t>
            </a:r>
            <a:r>
              <a:rPr lang="en-US" altLang="zh-CN" sz="1200" b="0" i="0" u="none" strike="noStrike" kern="1200" baseline="0" dirty="0">
                <a:solidFill>
                  <a:schemeClr val="tx1"/>
                </a:solidFill>
                <a:latin typeface="Times New Roman" pitchFamily="18" charset="0"/>
                <a:ea typeface="+mn-ea"/>
                <a:cs typeface="+mn-cs"/>
              </a:rPr>
              <a:t> traffic and </a:t>
            </a:r>
            <a:r>
              <a:rPr lang="en-US" altLang="zh-CN" sz="1200" b="0" i="0" u="sng" strike="noStrike" kern="1200" baseline="0" dirty="0">
                <a:solidFill>
                  <a:schemeClr val="tx1"/>
                </a:solidFill>
                <a:latin typeface="Times New Roman" pitchFamily="18" charset="0"/>
                <a:ea typeface="+mn-ea"/>
                <a:cs typeface="+mn-cs"/>
              </a:rPr>
              <a:t>increase</a:t>
            </a:r>
            <a:r>
              <a:rPr lang="en-US" altLang="zh-CN" sz="1200" b="0" i="0" u="none" strike="noStrike" kern="1200" baseline="0" dirty="0">
                <a:solidFill>
                  <a:schemeClr val="tx1"/>
                </a:solidFill>
                <a:latin typeface="Times New Roman" pitchFamily="18" charset="0"/>
                <a:ea typeface="+mn-ea"/>
                <a:cs typeface="+mn-cs"/>
              </a:rPr>
              <a:t> aggregate throughput </a:t>
            </a:r>
            <a:r>
              <a:rPr lang="en-US" altLang="zh-CN" sz="1200" b="0" i="0" u="sng" strike="noStrike" kern="1200" baseline="0" dirty="0">
                <a:solidFill>
                  <a:schemeClr val="tx1"/>
                </a:solidFill>
                <a:latin typeface="Times New Roman" pitchFamily="18" charset="0"/>
                <a:ea typeface="+mn-ea"/>
                <a:cs typeface="+mn-cs"/>
              </a:rPr>
              <a:t>without</a:t>
            </a:r>
            <a:r>
              <a:rPr lang="en-US" altLang="zh-CN" sz="1200" b="0" i="0" u="none" strike="noStrike" kern="1200" baseline="0" dirty="0">
                <a:solidFill>
                  <a:schemeClr val="tx1"/>
                </a:solidFill>
                <a:latin typeface="Times New Roman" pitchFamily="18" charset="0"/>
                <a:ea typeface="+mn-ea"/>
                <a:cs typeface="+mn-cs"/>
              </a:rPr>
              <a:t> requiring any configuration of IP addresses.</a:t>
            </a:r>
          </a:p>
          <a:p>
            <a:r>
              <a:rPr lang="en-US" altLang="zh-CN" sz="1200" b="0" i="0" u="none" strike="noStrike" kern="1200" baseline="0" dirty="0">
                <a:solidFill>
                  <a:schemeClr val="tx1"/>
                </a:solidFill>
                <a:latin typeface="Times New Roman" pitchFamily="18" charset="0"/>
                <a:ea typeface="+mn-ea"/>
                <a:cs typeface="+mn-cs"/>
              </a:rPr>
              <a:t>    But larger networks </a:t>
            </a:r>
            <a:r>
              <a:rPr lang="en-US" altLang="zh-CN" sz="1200" b="0" i="0" u="sng" strike="noStrike" kern="1200" baseline="0" dirty="0">
                <a:solidFill>
                  <a:schemeClr val="tx1"/>
                </a:solidFill>
                <a:latin typeface="Times New Roman" pitchFamily="18" charset="0"/>
                <a:ea typeface="+mn-ea"/>
                <a:cs typeface="+mn-cs"/>
              </a:rPr>
              <a:t>consisting of thousands of hosts</a:t>
            </a:r>
            <a:r>
              <a:rPr lang="en-US" altLang="zh-CN" sz="1200" b="0" i="0" u="none" strike="noStrike" kern="1200" baseline="0" dirty="0">
                <a:solidFill>
                  <a:schemeClr val="tx1"/>
                </a:solidFill>
                <a:latin typeface="Times New Roman" pitchFamily="18" charset="0"/>
                <a:ea typeface="+mn-ea"/>
                <a:cs typeface="+mn-cs"/>
              </a:rPr>
              <a:t> typically include </a:t>
            </a:r>
            <a:r>
              <a:rPr lang="en-US" altLang="zh-CN" sz="1200" b="1" i="0" u="none" strike="noStrike" kern="1200" baseline="0" dirty="0">
                <a:solidFill>
                  <a:schemeClr val="tx1"/>
                </a:solidFill>
                <a:latin typeface="Times New Roman" pitchFamily="18" charset="0"/>
                <a:ea typeface="+mn-ea"/>
                <a:cs typeface="+mn-cs"/>
              </a:rPr>
              <a:t>routers</a:t>
            </a:r>
            <a:r>
              <a:rPr lang="en-US" altLang="zh-CN" sz="1200" b="0" i="0" u="none" strike="noStrike" kern="1200" baseline="0" dirty="0">
                <a:solidFill>
                  <a:schemeClr val="tx1"/>
                </a:solidFill>
                <a:latin typeface="Times New Roman" pitchFamily="18" charset="0"/>
                <a:ea typeface="+mn-ea"/>
                <a:cs typeface="+mn-cs"/>
              </a:rPr>
              <a:t> within the network (in addition to switches). </a:t>
            </a:r>
          </a:p>
          <a:p>
            <a:r>
              <a:rPr lang="en-US" altLang="zh-CN" sz="1200" b="0" i="0" u="none" strike="noStrike" kern="1200" baseline="0" dirty="0">
                <a:solidFill>
                  <a:schemeClr val="tx1"/>
                </a:solidFill>
                <a:latin typeface="Times New Roman" pitchFamily="18" charset="0"/>
                <a:ea typeface="+mn-ea"/>
                <a:cs typeface="+mn-cs"/>
              </a:rPr>
              <a:t>    The </a:t>
            </a:r>
            <a:r>
              <a:rPr lang="en-US" altLang="zh-CN" sz="1200" b="0" i="0" u="none" strike="noStrike" kern="1200" baseline="0">
                <a:solidFill>
                  <a:schemeClr val="tx1"/>
                </a:solidFill>
                <a:latin typeface="Times New Roman" pitchFamily="18" charset="0"/>
                <a:ea typeface="+mn-ea"/>
                <a:cs typeface="+mn-cs"/>
              </a:rPr>
              <a:t>routers </a:t>
            </a:r>
            <a:r>
              <a:rPr lang="en-US" altLang="zh-CN" sz="1200" b="1" i="0" u="none" strike="noStrike" kern="1200" baseline="0">
                <a:solidFill>
                  <a:schemeClr val="tx1"/>
                </a:solidFill>
                <a:latin typeface="Times New Roman" pitchFamily="18" charset="0"/>
                <a:ea typeface="+mn-ea"/>
                <a:cs typeface="+mn-cs"/>
              </a:rPr>
              <a:t>provide</a:t>
            </a:r>
            <a:r>
              <a:rPr lang="en-US" altLang="zh-CN" sz="1200" b="0" i="0" u="none" strike="noStrike" kern="1200" baseline="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a more robust isolation of traffic, </a:t>
            </a:r>
            <a:r>
              <a:rPr lang="en-US" altLang="zh-CN" sz="1200" b="1" i="0" u="none" strike="noStrike" kern="1200" baseline="0" dirty="0">
                <a:solidFill>
                  <a:schemeClr val="tx1"/>
                </a:solidFill>
                <a:latin typeface="Times New Roman" pitchFamily="18" charset="0"/>
                <a:ea typeface="+mn-ea"/>
                <a:cs typeface="+mn-cs"/>
              </a:rPr>
              <a:t>control</a:t>
            </a:r>
            <a:r>
              <a:rPr lang="en-US" altLang="zh-CN" sz="1200" b="0" i="0" u="none" strike="noStrike" kern="1200" baseline="0" dirty="0">
                <a:solidFill>
                  <a:schemeClr val="tx1"/>
                </a:solidFill>
                <a:latin typeface="Times New Roman" pitchFamily="18" charset="0"/>
                <a:ea typeface="+mn-ea"/>
                <a:cs typeface="+mn-cs"/>
              </a:rPr>
              <a:t> broadcast storms, and </a:t>
            </a:r>
            <a:r>
              <a:rPr lang="en-US" altLang="zh-CN" sz="1200" b="1" i="0" u="none" strike="noStrike" kern="1200" baseline="0" dirty="0">
                <a:solidFill>
                  <a:schemeClr val="tx1"/>
                </a:solidFill>
                <a:latin typeface="Times New Roman" pitchFamily="18" charset="0"/>
                <a:ea typeface="+mn-ea"/>
                <a:cs typeface="+mn-cs"/>
              </a:rPr>
              <a:t>use</a:t>
            </a:r>
            <a:r>
              <a:rPr lang="en-US" altLang="zh-CN" sz="1200" b="0" i="0" u="none" strike="noStrike" kern="1200" baseline="0" dirty="0">
                <a:solidFill>
                  <a:schemeClr val="tx1"/>
                </a:solidFill>
                <a:latin typeface="Times New Roman" pitchFamily="18" charset="0"/>
                <a:ea typeface="+mn-ea"/>
                <a:cs typeface="+mn-cs"/>
              </a:rPr>
              <a:t> more “intelligent” routes </a:t>
            </a:r>
            <a:r>
              <a:rPr lang="en-US" altLang="zh-CN" sz="1200" b="1" i="0" u="none" strike="noStrike" kern="1200" baseline="0" dirty="0">
                <a:solidFill>
                  <a:schemeClr val="tx1"/>
                </a:solidFill>
                <a:latin typeface="Times New Roman" pitchFamily="18" charset="0"/>
                <a:ea typeface="+mn-ea"/>
                <a:cs typeface="+mn-cs"/>
              </a:rPr>
              <a:t>among</a:t>
            </a:r>
            <a:r>
              <a:rPr lang="en-US" altLang="zh-CN" sz="1200" b="0" i="0" u="none" strike="noStrike" kern="1200" baseline="0" dirty="0">
                <a:solidFill>
                  <a:schemeClr val="tx1"/>
                </a:solidFill>
                <a:latin typeface="Times New Roman" pitchFamily="18" charset="0"/>
                <a:ea typeface="+mn-ea"/>
                <a:cs typeface="+mn-cs"/>
              </a:rPr>
              <a:t> the hosts in the network.</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For more discussion of the pros and cons of switched versus routed networks, as well as a discussion of how switched LAN technology can be extended to accommodate </a:t>
            </a:r>
            <a:r>
              <a:rPr lang="en-US" altLang="zh-CN" sz="1200" b="0" i="0" u="sng" strike="noStrike" kern="1200" baseline="0" dirty="0">
                <a:solidFill>
                  <a:schemeClr val="tx1"/>
                </a:solidFill>
                <a:latin typeface="Times New Roman" pitchFamily="18" charset="0"/>
                <a:ea typeface="+mn-ea"/>
                <a:cs typeface="+mn-cs"/>
              </a:rPr>
              <a:t>two orders of magnitude more</a:t>
            </a:r>
            <a:r>
              <a:rPr lang="en-US" altLang="zh-CN" sz="1200" b="0" i="0" u="none" strike="noStrike" kern="1200" baseline="0" dirty="0">
                <a:solidFill>
                  <a:schemeClr val="tx1"/>
                </a:solidFill>
                <a:latin typeface="Times New Roman" pitchFamily="18" charset="0"/>
                <a:ea typeface="+mn-ea"/>
                <a:cs typeface="+mn-cs"/>
              </a:rPr>
              <a:t> hosts than today’s Ethernets, see [Meyers 2004; Kim 2008].</a:t>
            </a:r>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159</a:t>
            </a:fld>
            <a:endParaRPr lang="en-US" altLang="zh-CN"/>
          </a:p>
        </p:txBody>
      </p:sp>
    </p:spTree>
    <p:extLst>
      <p:ext uri="{BB962C8B-B14F-4D97-AF65-F5344CB8AC3E}">
        <p14:creationId xmlns:p14="http://schemas.microsoft.com/office/powerpoint/2010/main" val="331797158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ctr" eaLnBrk="1" hangingPunct="1">
              <a:lnSpc>
                <a:spcPct val="90000"/>
              </a:lnSpc>
              <a:spcBef>
                <a:spcPct val="0"/>
              </a:spcBef>
            </a:pPr>
            <a:r>
              <a:rPr lang="en-US" altLang="zh-CN" b="1" baseline="0" dirty="0"/>
              <a:t>A Top-Down Approach 3</a:t>
            </a:r>
            <a:r>
              <a:rPr lang="en-US" altLang="zh-CN" b="1" baseline="30000" dirty="0"/>
              <a:t>rd</a:t>
            </a:r>
            <a:r>
              <a:rPr lang="en-US" altLang="zh-CN" b="1" baseline="0" dirty="0"/>
              <a:t> Edition   </a:t>
            </a:r>
          </a:p>
          <a:p>
            <a:pPr eaLnBrk="1" hangingPunct="1">
              <a:lnSpc>
                <a:spcPct val="90000"/>
              </a:lnSpc>
              <a:spcBef>
                <a:spcPct val="0"/>
              </a:spcBef>
            </a:pPr>
            <a:r>
              <a:rPr lang="en-US" altLang="zh-CN" b="1" baseline="0" dirty="0"/>
              <a:t>   (1) Hubs versus Switches</a:t>
            </a:r>
          </a:p>
          <a:p>
            <a:pPr eaLnBrk="1" hangingPunct="1">
              <a:lnSpc>
                <a:spcPct val="90000"/>
              </a:lnSpc>
              <a:spcBef>
                <a:spcPct val="0"/>
              </a:spcBef>
            </a:pPr>
            <a:r>
              <a:rPr lang="en-US" altLang="zh-CN" b="1" baseline="0" dirty="0"/>
              <a:t>    </a:t>
            </a:r>
            <a:r>
              <a:rPr lang="en-US" altLang="zh-CN" dirty="0"/>
              <a:t>Recall that </a:t>
            </a:r>
            <a:r>
              <a:rPr lang="en-US" altLang="zh-CN" b="1" dirty="0"/>
              <a:t>when</a:t>
            </a:r>
            <a:r>
              <a:rPr lang="en-US" altLang="zh-CN" dirty="0"/>
              <a:t> a hub forwards a frame onto a link, it just sends the bits onto the link </a:t>
            </a:r>
            <a:r>
              <a:rPr lang="en-US" altLang="zh-CN" u="sng" dirty="0">
                <a:solidFill>
                  <a:srgbClr val="FF0000"/>
                </a:solidFill>
              </a:rPr>
              <a:t>without </a:t>
            </a:r>
            <a:r>
              <a:rPr lang="en-US" altLang="zh-CN" u="sng" dirty="0">
                <a:solidFill>
                  <a:schemeClr val="folHlink"/>
                </a:solidFill>
              </a:rPr>
              <a:t>bothering to sense</a:t>
            </a:r>
            <a:r>
              <a:rPr lang="en-US" altLang="zh-CN" u="none" dirty="0"/>
              <a:t> </a:t>
            </a:r>
            <a:r>
              <a:rPr lang="en-US" altLang="zh-CN" dirty="0"/>
              <a:t>whether another transmission is currently taking place on the link. </a:t>
            </a:r>
          </a:p>
          <a:p>
            <a:pPr eaLnBrk="1" hangingPunct="1">
              <a:lnSpc>
                <a:spcPct val="90000"/>
              </a:lnSpc>
              <a:spcBef>
                <a:spcPct val="0"/>
              </a:spcBef>
            </a:pPr>
            <a:r>
              <a:rPr lang="en-US" altLang="zh-CN" dirty="0"/>
              <a:t>    In contrast, when a switch wants to forward a frame onto a link, it runs CSMA/CD algorithm.</a:t>
            </a:r>
          </a:p>
          <a:p>
            <a:pPr eaLnBrk="1" hangingPunct="1">
              <a:lnSpc>
                <a:spcPct val="90000"/>
              </a:lnSpc>
              <a:spcBef>
                <a:spcPct val="0"/>
              </a:spcBef>
            </a:pPr>
            <a:r>
              <a:rPr lang="en-US" altLang="zh-CN" dirty="0"/>
              <a:t>    In particular, the switch </a:t>
            </a:r>
            <a:r>
              <a:rPr lang="en-US" altLang="zh-CN" u="sng" dirty="0"/>
              <a:t>refrains from</a:t>
            </a:r>
            <a:r>
              <a:rPr lang="en-US" altLang="zh-CN" u="none" dirty="0"/>
              <a:t> </a:t>
            </a:r>
            <a:r>
              <a:rPr lang="en-US" altLang="zh-CN" dirty="0"/>
              <a:t>transmitting </a:t>
            </a:r>
            <a:r>
              <a:rPr lang="en-US" altLang="zh-CN" dirty="0">
                <a:solidFill>
                  <a:schemeClr val="hlink"/>
                </a:solidFill>
              </a:rPr>
              <a:t>if</a:t>
            </a:r>
            <a:r>
              <a:rPr lang="en-US" altLang="zh-CN" dirty="0"/>
              <a:t> it senses </a:t>
            </a:r>
            <a:r>
              <a:rPr lang="en-US" altLang="zh-CN" b="1" dirty="0"/>
              <a:t>that</a:t>
            </a:r>
            <a:r>
              <a:rPr lang="en-US" altLang="zh-CN" dirty="0"/>
              <a:t> some other node</a:t>
            </a:r>
            <a:r>
              <a:rPr lang="en-US" altLang="zh-CN" dirty="0">
                <a:solidFill>
                  <a:srgbClr val="FF0000"/>
                </a:solidFill>
              </a:rPr>
              <a:t> </a:t>
            </a:r>
            <a:r>
              <a:rPr lang="en-US" altLang="zh-CN" sz="1200" i="0" u="sng" dirty="0">
                <a:solidFill>
                  <a:schemeClr val="folHlink"/>
                </a:solidFill>
              </a:rPr>
              <a:t>on</a:t>
            </a:r>
            <a:r>
              <a:rPr lang="en-US" altLang="zh-CN" sz="1200" i="0" u="sng" dirty="0">
                <a:solidFill>
                  <a:srgbClr val="FF0000"/>
                </a:solidFill>
              </a:rPr>
              <a:t> </a:t>
            </a:r>
            <a:r>
              <a:rPr lang="en-US" altLang="zh-CN" sz="1200" i="0" u="sng" dirty="0"/>
              <a:t>the LAN segment</a:t>
            </a:r>
            <a:r>
              <a:rPr lang="en-US" altLang="zh-CN" sz="1200" i="0" u="sng" dirty="0">
                <a:solidFill>
                  <a:srgbClr val="FF0000"/>
                </a:solidFill>
              </a:rPr>
              <a:t> </a:t>
            </a:r>
            <a:r>
              <a:rPr lang="en-US" altLang="zh-CN" sz="1200" u="sng" dirty="0">
                <a:solidFill>
                  <a:schemeClr val="folHlink"/>
                </a:solidFill>
              </a:rPr>
              <a:t>into which</a:t>
            </a:r>
            <a:r>
              <a:rPr lang="en-US" altLang="zh-CN" sz="1200" u="sng" dirty="0">
                <a:solidFill>
                  <a:srgbClr val="FF0000"/>
                </a:solidFill>
              </a:rPr>
              <a:t> </a:t>
            </a:r>
            <a:r>
              <a:rPr lang="en-US" altLang="zh-CN" sz="1200" u="sng" dirty="0"/>
              <a:t>it wants to send a frame</a:t>
            </a:r>
            <a:r>
              <a:rPr lang="en-US" altLang="zh-CN" u="none" dirty="0"/>
              <a:t> </a:t>
            </a:r>
            <a:r>
              <a:rPr lang="en-US" altLang="zh-CN" dirty="0"/>
              <a:t>is </a:t>
            </a:r>
            <a:r>
              <a:rPr lang="en-US" altLang="zh-CN" dirty="0">
                <a:solidFill>
                  <a:schemeClr val="hlink"/>
                </a:solidFill>
              </a:rPr>
              <a:t>transmitting</a:t>
            </a:r>
            <a:r>
              <a:rPr lang="en-US" altLang="zh-CN" dirty="0"/>
              <a:t>;</a:t>
            </a:r>
            <a:r>
              <a:rPr lang="en-US" altLang="zh-CN" baseline="0" dirty="0"/>
              <a:t> </a:t>
            </a:r>
            <a:r>
              <a:rPr lang="en-US" altLang="zh-CN" dirty="0"/>
              <a:t>furthermore, the switch uses a </a:t>
            </a:r>
            <a:r>
              <a:rPr lang="en-US" altLang="zh-CN" dirty="0">
                <a:solidFill>
                  <a:srgbClr val="FF0000"/>
                </a:solidFill>
              </a:rPr>
              <a:t>exponential backoff</a:t>
            </a:r>
            <a:r>
              <a:rPr lang="en-US" altLang="zh-CN" dirty="0"/>
              <a:t> </a:t>
            </a:r>
            <a:r>
              <a:rPr lang="en-US" altLang="zh-CN" b="1" dirty="0"/>
              <a:t>when</a:t>
            </a:r>
            <a:r>
              <a:rPr lang="en-US" altLang="zh-CN" dirty="0"/>
              <a:t> one of its transmissions results in a collision.</a:t>
            </a:r>
          </a:p>
          <a:p>
            <a:pPr eaLnBrk="1" hangingPunct="1">
              <a:spcBef>
                <a:spcPct val="0"/>
              </a:spcBef>
            </a:pPr>
            <a:r>
              <a:rPr lang="en-US" altLang="zh-CN" dirty="0"/>
              <a:t>    Thus switch interfaces </a:t>
            </a:r>
            <a:r>
              <a:rPr lang="en-US" altLang="zh-CN" b="1" u="none" dirty="0"/>
              <a:t>behave</a:t>
            </a:r>
            <a:r>
              <a:rPr lang="en-US" altLang="zh-CN" dirty="0"/>
              <a:t> </a:t>
            </a:r>
            <a:r>
              <a:rPr lang="en-US" altLang="zh-CN" dirty="0">
                <a:solidFill>
                  <a:srgbClr val="FF0000"/>
                </a:solidFill>
              </a:rPr>
              <a:t>very much </a:t>
            </a:r>
            <a:r>
              <a:rPr lang="en-US" altLang="zh-CN" b="1" dirty="0">
                <a:solidFill>
                  <a:srgbClr val="FF0000"/>
                </a:solidFill>
              </a:rPr>
              <a:t>like</a:t>
            </a:r>
            <a:r>
              <a:rPr lang="en-US" altLang="zh-CN" dirty="0">
                <a:solidFill>
                  <a:srgbClr val="FF0000"/>
                </a:solidFill>
              </a:rPr>
              <a:t> </a:t>
            </a:r>
            <a:r>
              <a:rPr lang="en-US" altLang="zh-CN" dirty="0"/>
              <a:t>node adapters. </a:t>
            </a:r>
          </a:p>
          <a:p>
            <a:pPr eaLnBrk="1" hangingPunct="1">
              <a:spcBef>
                <a:spcPct val="0"/>
              </a:spcBef>
            </a:pPr>
            <a:r>
              <a:rPr lang="en-US" altLang="zh-CN" dirty="0"/>
              <a:t>    But, </a:t>
            </a:r>
            <a:r>
              <a:rPr lang="en-US" altLang="zh-CN" dirty="0">
                <a:solidFill>
                  <a:schemeClr val="hlink"/>
                </a:solidFill>
              </a:rPr>
              <a:t>technically speaking</a:t>
            </a:r>
            <a:r>
              <a:rPr lang="en-US" altLang="zh-CN" dirty="0"/>
              <a:t>, they are not node adapters </a:t>
            </a:r>
            <a:r>
              <a:rPr lang="en-US" altLang="zh-CN" b="1" dirty="0"/>
              <a:t>because</a:t>
            </a:r>
            <a:r>
              <a:rPr lang="en-US" altLang="zh-CN" dirty="0"/>
              <a:t> neither a switch nor its interfaces have MAC addresses. </a:t>
            </a:r>
          </a:p>
          <a:p>
            <a:pPr eaLnBrk="1" hangingPunct="1">
              <a:spcBef>
                <a:spcPct val="0"/>
              </a:spcBef>
            </a:pPr>
            <a:r>
              <a:rPr lang="en-US" altLang="zh-CN" dirty="0"/>
              <a:t>    A switch does not change the source address of the frame. </a:t>
            </a:r>
          </a:p>
          <a:p>
            <a:pPr eaLnBrk="1" hangingPunct="1">
              <a:spcBef>
                <a:spcPct val="0"/>
              </a:spcBef>
            </a:pPr>
            <a:r>
              <a:rPr lang="en-US" altLang="zh-CN" dirty="0"/>
              <a:t>    </a:t>
            </a:r>
          </a:p>
          <a:p>
            <a:pPr eaLnBrk="1" hangingPunct="1">
              <a:spcBef>
                <a:spcPct val="0"/>
              </a:spcBef>
            </a:pPr>
            <a:r>
              <a:rPr lang="en-US" altLang="zh-CN" dirty="0"/>
              <a:t>    One significant feature of switches is that they can be used to </a:t>
            </a:r>
            <a:r>
              <a:rPr lang="en-US" altLang="zh-CN" b="1" u="none" dirty="0"/>
              <a:t>combine</a:t>
            </a:r>
            <a:r>
              <a:rPr lang="en-US" altLang="zh-CN" dirty="0"/>
              <a:t> Ethernet segments </a:t>
            </a:r>
            <a:r>
              <a:rPr lang="en-US" altLang="zh-CN" b="1" u="none" dirty="0">
                <a:solidFill>
                  <a:schemeClr val="hlink"/>
                </a:solidFill>
              </a:rPr>
              <a:t>using</a:t>
            </a:r>
            <a:r>
              <a:rPr lang="en-US" altLang="zh-CN" dirty="0"/>
              <a:t> different Ethernet technologies.</a:t>
            </a:r>
          </a:p>
          <a:p>
            <a:pPr eaLnBrk="1" hangingPunct="1">
              <a:spcBef>
                <a:spcPct val="0"/>
              </a:spcBef>
            </a:pPr>
            <a:r>
              <a:rPr lang="en-US" altLang="zh-CN" baseline="0" dirty="0"/>
              <a:t>    </a:t>
            </a:r>
            <a:r>
              <a:rPr lang="en-US" altLang="zh-CN" dirty="0"/>
              <a:t>This feature of being able to interconnect different link rates is not available </a:t>
            </a:r>
            <a:r>
              <a:rPr lang="en-US" altLang="zh-CN" dirty="0">
                <a:solidFill>
                  <a:schemeClr val="hlink"/>
                </a:solidFill>
              </a:rPr>
              <a:t>with</a:t>
            </a:r>
            <a:r>
              <a:rPr lang="en-US" altLang="zh-CN" dirty="0"/>
              <a:t> hubs. </a:t>
            </a:r>
          </a:p>
          <a:p>
            <a:pPr eaLnBrk="1" hangingPunct="1">
              <a:spcBef>
                <a:spcPct val="0"/>
              </a:spcBef>
            </a:pPr>
            <a:r>
              <a:rPr lang="en-US" altLang="zh-CN" dirty="0"/>
              <a:t>    Also, when switches are used as interconnection devices, there is no theoretical limit to the geographical reach of a LAN. </a:t>
            </a:r>
          </a:p>
          <a:p>
            <a:pPr eaLnBrk="1" hangingPunct="1">
              <a:lnSpc>
                <a:spcPct val="90000"/>
              </a:lnSpc>
              <a:spcBef>
                <a:spcPct val="0"/>
              </a:spcBef>
            </a:pPr>
            <a:endParaRPr lang="en-US" altLang="zh-CN" dirty="0"/>
          </a:p>
          <a:p>
            <a:pPr eaLnBrk="1" hangingPunct="1"/>
            <a:r>
              <a:rPr lang="en-US" altLang="zh-CN" b="1" baseline="0" dirty="0"/>
              <a:t>    (2) Dedicated Access </a:t>
            </a:r>
            <a:r>
              <a:rPr lang="en-US" altLang="zh-CN" b="0" baseline="0" dirty="0"/>
              <a:t>and</a:t>
            </a:r>
            <a:r>
              <a:rPr lang="en-US" altLang="zh-CN" b="1" baseline="0" dirty="0"/>
              <a:t> Full Duplex</a:t>
            </a:r>
            <a:br>
              <a:rPr lang="en-US" altLang="zh-CN" b="1" baseline="0" dirty="0"/>
            </a:br>
            <a:r>
              <a:rPr lang="en-US" altLang="zh-CN" b="1" baseline="0" dirty="0"/>
              <a:t>    </a:t>
            </a:r>
            <a:r>
              <a:rPr lang="en-US" altLang="zh-CN" sz="1200" dirty="0"/>
              <a:t>A switch </a:t>
            </a:r>
            <a:r>
              <a:rPr lang="en-US" altLang="zh-CN" sz="1200" dirty="0">
                <a:solidFill>
                  <a:schemeClr val="folHlink"/>
                </a:solidFill>
              </a:rPr>
              <a:t>with</a:t>
            </a:r>
            <a:r>
              <a:rPr lang="en-US" altLang="zh-CN" sz="1200" dirty="0">
                <a:solidFill>
                  <a:srgbClr val="FF0000"/>
                </a:solidFill>
              </a:rPr>
              <a:t> </a:t>
            </a:r>
            <a:r>
              <a:rPr lang="en-US" altLang="zh-CN" sz="1200" dirty="0"/>
              <a:t>a large number of interfaces facilitates direct connections between hosts and the switch.</a:t>
            </a:r>
          </a:p>
          <a:p>
            <a:pPr eaLnBrk="1" hangingPunct="1"/>
            <a:r>
              <a:rPr lang="en-US" altLang="zh-CN" sz="1200" dirty="0"/>
              <a:t>    When a host has a direct connection to a switch (</a:t>
            </a:r>
            <a:r>
              <a:rPr lang="en-US" altLang="zh-CN" sz="1100" dirty="0"/>
              <a:t>rather than a shared LAN connection</a:t>
            </a:r>
            <a:r>
              <a:rPr lang="en-US" altLang="zh-CN" sz="1200" dirty="0"/>
              <a:t>), the host is said to have </a:t>
            </a:r>
            <a:r>
              <a:rPr lang="en-US" altLang="zh-CN" sz="1200" dirty="0">
                <a:solidFill>
                  <a:schemeClr val="hlink"/>
                </a:solidFill>
              </a:rPr>
              <a:t>dedicated access</a:t>
            </a:r>
            <a:r>
              <a:rPr lang="en-US" altLang="zh-CN" sz="1200" dirty="0"/>
              <a:t>.   </a:t>
            </a:r>
          </a:p>
          <a:p>
            <a:pPr eaLnBrk="1" hangingPunct="1"/>
            <a:r>
              <a:rPr lang="en-US" altLang="zh-CN" sz="1200" dirty="0"/>
              <a:t>    A switch and the hosts </a:t>
            </a:r>
            <a:r>
              <a:rPr lang="en-US" altLang="zh-CN" sz="1200" u="sng" dirty="0"/>
              <a:t>directly connected to the switch</a:t>
            </a:r>
            <a:r>
              <a:rPr lang="en-US" altLang="zh-CN" sz="1200" u="none" dirty="0"/>
              <a:t> </a:t>
            </a:r>
            <a:r>
              <a:rPr lang="en-US" altLang="zh-CN" sz="1200" dirty="0"/>
              <a:t>can operate in the </a:t>
            </a:r>
            <a:r>
              <a:rPr lang="en-US" altLang="zh-CN" sz="1200" dirty="0">
                <a:solidFill>
                  <a:schemeClr val="hlink"/>
                </a:solidFill>
              </a:rPr>
              <a:t>full-duplex</a:t>
            </a:r>
            <a:r>
              <a:rPr lang="en-US" altLang="zh-CN" sz="1200" dirty="0"/>
              <a:t> mode.  </a:t>
            </a:r>
          </a:p>
          <a:p>
            <a:pPr eaLnBrk="1" hangingPunct="1"/>
            <a:r>
              <a:rPr lang="en-US" altLang="zh-CN" sz="1200" dirty="0"/>
              <a:t>    Because of the dedicated access, when Host A transmits a frame </a:t>
            </a:r>
            <a:r>
              <a:rPr lang="en-US" altLang="zh-CN" sz="1200" dirty="0">
                <a:solidFill>
                  <a:srgbClr val="FF0000"/>
                </a:solidFill>
              </a:rPr>
              <a:t>on </a:t>
            </a:r>
            <a:r>
              <a:rPr lang="en-US" altLang="zh-CN" sz="1200" dirty="0"/>
              <a:t>its</a:t>
            </a:r>
            <a:r>
              <a:rPr lang="en-US" altLang="zh-CN" sz="1200" dirty="0">
                <a:solidFill>
                  <a:srgbClr val="FF0000"/>
                </a:solidFill>
              </a:rPr>
              <a:t> upstream </a:t>
            </a:r>
            <a:r>
              <a:rPr lang="en-US" altLang="zh-CN" sz="1200" dirty="0"/>
              <a:t>wire pair, </a:t>
            </a:r>
            <a:r>
              <a:rPr lang="en-US" altLang="zh-CN" sz="1200" u="sng" dirty="0"/>
              <a:t>there is no possibility</a:t>
            </a:r>
            <a:r>
              <a:rPr lang="en-US" altLang="zh-CN" sz="1200" u="none" dirty="0"/>
              <a:t> </a:t>
            </a:r>
            <a:r>
              <a:rPr lang="en-US" altLang="zh-CN" sz="1200" dirty="0">
                <a:solidFill>
                  <a:schemeClr val="folHlink"/>
                </a:solidFill>
              </a:rPr>
              <a:t>that</a:t>
            </a:r>
            <a:r>
              <a:rPr lang="en-US" altLang="zh-CN" sz="1200" dirty="0"/>
              <a:t> the frame will collide with a transmission </a:t>
            </a:r>
            <a:r>
              <a:rPr lang="en-US" altLang="zh-CN" sz="1200" b="1" dirty="0">
                <a:solidFill>
                  <a:srgbClr val="FF0000"/>
                </a:solidFill>
              </a:rPr>
              <a:t>from</a:t>
            </a:r>
            <a:r>
              <a:rPr lang="en-US" altLang="zh-CN" sz="1200" dirty="0">
                <a:solidFill>
                  <a:srgbClr val="FF0000"/>
                </a:solidFill>
              </a:rPr>
              <a:t> </a:t>
            </a:r>
            <a:r>
              <a:rPr lang="en-US" altLang="zh-CN" sz="1200" dirty="0"/>
              <a:t>some other host</a:t>
            </a:r>
            <a:r>
              <a:rPr lang="en-US" altLang="zh-CN" sz="1200" dirty="0">
                <a:solidFill>
                  <a:srgbClr val="FF0000"/>
                </a:solidFill>
              </a:rPr>
              <a:t> </a:t>
            </a:r>
            <a:r>
              <a:rPr lang="en-US" altLang="zh-CN" sz="1200" dirty="0"/>
              <a:t>or</a:t>
            </a:r>
            <a:r>
              <a:rPr lang="en-US" altLang="zh-CN" sz="1200" dirty="0">
                <a:solidFill>
                  <a:srgbClr val="FF0000"/>
                </a:solidFill>
              </a:rPr>
              <a:t> </a:t>
            </a:r>
            <a:r>
              <a:rPr lang="en-US" altLang="zh-CN" sz="1200" b="1" dirty="0">
                <a:solidFill>
                  <a:srgbClr val="FF0000"/>
                </a:solidFill>
              </a:rPr>
              <a:t>from</a:t>
            </a:r>
            <a:r>
              <a:rPr lang="en-US" altLang="zh-CN" sz="1200" dirty="0">
                <a:solidFill>
                  <a:srgbClr val="FF0000"/>
                </a:solidFill>
              </a:rPr>
              <a:t> </a:t>
            </a:r>
            <a:r>
              <a:rPr lang="en-US" altLang="zh-CN" sz="1200" dirty="0"/>
              <a:t>the switch. </a:t>
            </a:r>
          </a:p>
          <a:p>
            <a:pPr eaLnBrk="1" hangingPunct="1"/>
            <a:endParaRPr lang="en-US" altLang="zh-CN" sz="1200" dirty="0"/>
          </a:p>
          <a:p>
            <a:pPr eaLnBrk="1" hangingPunct="1">
              <a:lnSpc>
                <a:spcPct val="90000"/>
              </a:lnSpc>
            </a:pPr>
            <a:r>
              <a:rPr lang="en-US" altLang="zh-CN" sz="1200" dirty="0"/>
              <a:t>    Thus, by </a:t>
            </a:r>
            <a:r>
              <a:rPr lang="en-US" altLang="zh-CN" sz="1200" b="1" dirty="0"/>
              <a:t>disabling</a:t>
            </a:r>
            <a:r>
              <a:rPr lang="en-US" altLang="zh-CN" sz="1200" dirty="0"/>
              <a:t> </a:t>
            </a:r>
            <a:r>
              <a:rPr lang="en-US" altLang="zh-CN" sz="1200" u="sng" dirty="0"/>
              <a:t>in each adapter</a:t>
            </a:r>
            <a:r>
              <a:rPr lang="en-US" altLang="zh-CN" sz="1200" u="none" dirty="0"/>
              <a:t> </a:t>
            </a:r>
            <a:r>
              <a:rPr lang="en-US" altLang="zh-CN" sz="1200" dirty="0"/>
              <a:t>the </a:t>
            </a:r>
            <a:r>
              <a:rPr lang="en-US" altLang="zh-CN" sz="1200" dirty="0">
                <a:solidFill>
                  <a:srgbClr val="FF0000"/>
                </a:solidFill>
              </a:rPr>
              <a:t>carrier sensing</a:t>
            </a:r>
            <a:r>
              <a:rPr lang="en-US" altLang="zh-CN" sz="1200" dirty="0"/>
              <a:t>, the </a:t>
            </a:r>
            <a:r>
              <a:rPr lang="en-US" altLang="zh-CN" sz="1200" dirty="0">
                <a:solidFill>
                  <a:srgbClr val="FF0000"/>
                </a:solidFill>
              </a:rPr>
              <a:t>collision detection</a:t>
            </a:r>
            <a:r>
              <a:rPr lang="en-US" altLang="zh-CN" sz="1200" dirty="0"/>
              <a:t>, and the </a:t>
            </a:r>
            <a:r>
              <a:rPr lang="en-US" altLang="zh-CN" sz="1200" dirty="0">
                <a:solidFill>
                  <a:srgbClr val="FF0000"/>
                </a:solidFill>
              </a:rPr>
              <a:t>looping back of </a:t>
            </a:r>
            <a:r>
              <a:rPr lang="en-US" altLang="zh-CN" sz="1200" dirty="0"/>
              <a:t>transmitted data onto the receiver input, a full-duplex channel is created between each host and the switch.</a:t>
            </a:r>
          </a:p>
          <a:p>
            <a:pPr eaLnBrk="1" hangingPunct="1">
              <a:lnSpc>
                <a:spcPct val="90000"/>
              </a:lnSpc>
            </a:pPr>
            <a:r>
              <a:rPr lang="en-US" altLang="zh-CN" sz="1200" dirty="0"/>
              <a:t>    For example,</a:t>
            </a:r>
            <a:r>
              <a:rPr lang="en-US" altLang="zh-CN" sz="1200" dirty="0">
                <a:solidFill>
                  <a:schemeClr val="accent2"/>
                </a:solidFill>
              </a:rPr>
              <a:t>  </a:t>
            </a:r>
            <a:r>
              <a:rPr lang="en-US" altLang="zh-CN" sz="1200" dirty="0"/>
              <a:t>A-to-A’, C-to-C’ and B-to-B’ simultaneously, no collisions.</a:t>
            </a:r>
          </a:p>
          <a:p>
            <a:pPr eaLnBrk="1" hangingPunct="1">
              <a:lnSpc>
                <a:spcPct val="90000"/>
              </a:lnSpc>
            </a:pPr>
            <a:r>
              <a:rPr lang="en-US" altLang="zh-CN" sz="1200" dirty="0"/>
              <a:t>    If A and A</a:t>
            </a:r>
            <a:r>
              <a:rPr lang="en-US" altLang="zh-CN" sz="1200" baseline="30000" dirty="0"/>
              <a:t>’ </a:t>
            </a:r>
            <a:r>
              <a:rPr lang="en-US" altLang="zh-CN" sz="1200" dirty="0"/>
              <a:t>have 100 Mbps adapters and the remaining hosts have 10 Mbps adapters, then the</a:t>
            </a:r>
            <a:r>
              <a:rPr lang="en-US" altLang="zh-CN" sz="1200" dirty="0">
                <a:solidFill>
                  <a:srgbClr val="FF0000"/>
                </a:solidFill>
              </a:rPr>
              <a:t> aggregate throughput</a:t>
            </a:r>
            <a:r>
              <a:rPr lang="en-US" altLang="zh-CN" sz="1200" dirty="0"/>
              <a:t> during the three simultaneous file transfers is 120 Mbps.</a:t>
            </a:r>
          </a:p>
          <a:p>
            <a:pPr eaLnBrk="1" hangingPunct="1">
              <a:lnSpc>
                <a:spcPct val="90000"/>
              </a:lnSpc>
            </a:pPr>
            <a:endParaRPr lang="en-US" altLang="zh-CN" sz="1200" dirty="0"/>
          </a:p>
          <a:p>
            <a:pPr eaLnBrk="1" hangingPunct="1">
              <a:lnSpc>
                <a:spcPct val="90000"/>
              </a:lnSpc>
            </a:pPr>
            <a:r>
              <a:rPr lang="en-US" altLang="zh-CN" b="1" baseline="0" dirty="0"/>
              <a:t> (2) Cut-Through Switching</a:t>
            </a:r>
            <a:endParaRPr lang="zh-CN" altLang="en-US" sz="1200" dirty="0"/>
          </a:p>
          <a:p>
            <a:pPr marL="171450" lvl="0" indent="-171450" eaLnBrk="1" hangingPunct="1">
              <a:lnSpc>
                <a:spcPct val="90000"/>
              </a:lnSpc>
              <a:buFont typeface="Arial" panose="020B0604020202020204" pitchFamily="34" charset="0"/>
              <a:buChar char="•"/>
            </a:pPr>
            <a:r>
              <a:rPr lang="en-US" altLang="zh-CN" dirty="0">
                <a:solidFill>
                  <a:srgbClr val="FF0000"/>
                </a:solidFill>
              </a:rPr>
              <a:t>cut-through switching:</a:t>
            </a:r>
            <a:r>
              <a:rPr lang="en-US" altLang="zh-CN" dirty="0"/>
              <a:t> frame </a:t>
            </a:r>
            <a:r>
              <a:rPr lang="en-US" altLang="zh-CN" u="none" dirty="0"/>
              <a:t>forwarded</a:t>
            </a:r>
            <a:r>
              <a:rPr lang="en-US" altLang="zh-CN" dirty="0"/>
              <a:t> from input to output port </a:t>
            </a:r>
            <a:r>
              <a:rPr lang="en-US" altLang="zh-CN" b="1" dirty="0">
                <a:solidFill>
                  <a:srgbClr val="FF0000"/>
                </a:solidFill>
              </a:rPr>
              <a:t>without</a:t>
            </a:r>
            <a:r>
              <a:rPr lang="en-US" altLang="zh-CN" dirty="0"/>
              <a:t> first collecting entire frame</a:t>
            </a:r>
          </a:p>
          <a:p>
            <a:pPr marL="171450" lvl="0" indent="-171450" eaLnBrk="1" hangingPunct="1">
              <a:lnSpc>
                <a:spcPct val="90000"/>
              </a:lnSpc>
              <a:buFont typeface="Arial" panose="020B0604020202020204" pitchFamily="34" charset="0"/>
              <a:buChar char="•"/>
            </a:pPr>
            <a:r>
              <a:rPr lang="en-US" altLang="zh-CN" dirty="0"/>
              <a:t>slight reduction in latency</a:t>
            </a:r>
          </a:p>
          <a:p>
            <a:pPr eaLnBrk="1" hangingPunct="1">
              <a:lnSpc>
                <a:spcPct val="90000"/>
              </a:lnSpc>
            </a:pPr>
            <a:r>
              <a:rPr lang="en-US" altLang="zh-CN" dirty="0"/>
              <a:t>    With cut-through switching, if the buffer becomes </a:t>
            </a:r>
            <a:r>
              <a:rPr lang="en-US" altLang="zh-CN" dirty="0">
                <a:solidFill>
                  <a:srgbClr val="FF0000"/>
                </a:solidFill>
              </a:rPr>
              <a:t>empty </a:t>
            </a:r>
            <a:r>
              <a:rPr lang="en-US" altLang="zh-CN" b="1" u="none" dirty="0"/>
              <a:t>before</a:t>
            </a:r>
            <a:r>
              <a:rPr lang="en-US" altLang="zh-CN" dirty="0"/>
              <a:t> the entire packet has arrived, the switch can start to transmit the front of the packet </a:t>
            </a:r>
            <a:r>
              <a:rPr lang="en-US" altLang="zh-CN" dirty="0">
                <a:solidFill>
                  <a:srgbClr val="FF0000"/>
                </a:solidFill>
              </a:rPr>
              <a:t>while</a:t>
            </a:r>
            <a:r>
              <a:rPr lang="en-US" altLang="zh-CN" dirty="0"/>
              <a:t> the back of the packet continues to arrive. </a:t>
            </a:r>
          </a:p>
          <a:p>
            <a:pPr eaLnBrk="1" hangingPunct="1">
              <a:lnSpc>
                <a:spcPct val="90000"/>
              </a:lnSpc>
            </a:pPr>
            <a:r>
              <a:rPr lang="en-US" altLang="zh-CN" dirty="0"/>
              <a:t>    Of </a:t>
            </a:r>
            <a:r>
              <a:rPr lang="en-US" altLang="zh-CN" i="0" dirty="0"/>
              <a:t>course, before the packet </a:t>
            </a:r>
            <a:r>
              <a:rPr lang="en-US" altLang="zh-CN" b="1" i="0" dirty="0"/>
              <a:t>on the outbound link </a:t>
            </a:r>
            <a:r>
              <a:rPr lang="en-US" altLang="zh-CN" i="0" dirty="0"/>
              <a:t>is transmitted, the portion of the packet that contains the destination address must </a:t>
            </a:r>
            <a:r>
              <a:rPr lang="en-US" altLang="zh-CN" i="0" dirty="0">
                <a:solidFill>
                  <a:srgbClr val="FF0000"/>
                </a:solidFill>
              </a:rPr>
              <a:t>first arrive</a:t>
            </a:r>
            <a:r>
              <a:rPr lang="en-US" altLang="zh-CN" i="0" dirty="0"/>
              <a:t>.</a:t>
            </a:r>
          </a:p>
          <a:p>
            <a:pPr marL="0" marR="0" indent="0" algn="l" defTabSz="914400" rtl="0" eaLnBrk="1" fontAlgn="base" latinLnBrk="0" hangingPunct="1">
              <a:lnSpc>
                <a:spcPct val="90000"/>
              </a:lnSpc>
              <a:spcBef>
                <a:spcPct val="30000"/>
              </a:spcBef>
              <a:spcAft>
                <a:spcPct val="0"/>
              </a:spcAft>
              <a:buClrTx/>
              <a:buSzTx/>
              <a:buFontTx/>
              <a:buNone/>
              <a:tabLst/>
              <a:defRPr/>
            </a:pPr>
            <a:r>
              <a:rPr lang="en-US" altLang="zh-CN" i="0" dirty="0"/>
              <a:t>    If the output link is a multiple access network that is shared with other hosts (e.g., the output link connects to a hub), the switch must also </a:t>
            </a:r>
            <a:r>
              <a:rPr lang="en-US" altLang="zh-CN" i="0" dirty="0">
                <a:solidFill>
                  <a:srgbClr val="FF0000"/>
                </a:solidFill>
              </a:rPr>
              <a:t>sense the link as idle</a:t>
            </a:r>
            <a:r>
              <a:rPr lang="en-US" altLang="zh-CN" i="0" dirty="0"/>
              <a:t> before it can cut-through a packet.</a:t>
            </a:r>
          </a:p>
          <a:p>
            <a:pPr eaLnBrk="1" hangingPunct="1"/>
            <a:r>
              <a:rPr lang="en-US" altLang="zh-CN" dirty="0"/>
              <a:t>    A cut-through switch can reduce a packets end-to-end delay,</a:t>
            </a:r>
            <a:r>
              <a:rPr lang="en-US" altLang="zh-CN" dirty="0">
                <a:solidFill>
                  <a:srgbClr val="FF0000"/>
                </a:solidFill>
              </a:rPr>
              <a:t> but how much?</a:t>
            </a:r>
          </a:p>
          <a:p>
            <a:pPr eaLnBrk="1" hangingPunct="1"/>
            <a:r>
              <a:rPr lang="en-US" altLang="zh-CN" dirty="0"/>
              <a:t>    The maximum store–and-forward delay is L/R, where L is the packet size and R is the rate of the </a:t>
            </a:r>
            <a:r>
              <a:rPr lang="en-US" altLang="zh-CN" dirty="0">
                <a:solidFill>
                  <a:srgbClr val="FF0000"/>
                </a:solidFill>
              </a:rPr>
              <a:t>inbound</a:t>
            </a:r>
            <a:r>
              <a:rPr lang="en-US" altLang="zh-CN" dirty="0"/>
              <a:t> link.</a:t>
            </a:r>
          </a:p>
          <a:p>
            <a:pPr eaLnBrk="1" hangingPunct="1"/>
            <a:r>
              <a:rPr lang="en-US" altLang="zh-CN" dirty="0"/>
              <a:t>    The maximum delay is approximately 1.2 msec for 10 Mbps Ethernet and 0.12 msec for 100Mbps Ethernet (corresponding to a maximum-size Ethernet packet.)</a:t>
            </a:r>
          </a:p>
          <a:p>
            <a:pPr eaLnBrk="1" hangingPunct="1"/>
            <a:r>
              <a:rPr lang="en-US" altLang="zh-CN" dirty="0"/>
              <a:t>    This reduction occurs only </a:t>
            </a:r>
            <a:r>
              <a:rPr lang="en-US" altLang="zh-CN" dirty="0">
                <a:solidFill>
                  <a:srgbClr val="FF0000"/>
                </a:solidFill>
              </a:rPr>
              <a:t>when the outbound link is lightly loaded</a:t>
            </a:r>
            <a:r>
              <a:rPr lang="en-US" altLang="zh-CN" dirty="0"/>
              <a:t>. </a:t>
            </a:r>
          </a:p>
          <a:p>
            <a:pPr eaLnBrk="1" hangingPunct="1"/>
            <a:r>
              <a:rPr lang="en-US" altLang="zh-CN" dirty="0"/>
              <a:t>    </a:t>
            </a:r>
            <a:r>
              <a:rPr lang="en-US" altLang="zh-CN" b="1" dirty="0"/>
              <a:t>How significant is this delay? </a:t>
            </a:r>
            <a:r>
              <a:rPr lang="en-US" altLang="zh-CN" dirty="0"/>
              <a:t>— Probably not very much in most practical applications.</a:t>
            </a:r>
          </a:p>
          <a:p>
            <a:pPr eaLnBrk="1" hangingPunct="1"/>
            <a:endParaRPr lang="en-US" altLang="zh-CN" dirty="0"/>
          </a:p>
          <a:p>
            <a:pPr eaLnBrk="1" hangingPunct="1"/>
            <a:endParaRPr lang="en-US" altLang="zh-CN" dirty="0"/>
          </a:p>
          <a:p>
            <a:pPr marL="0" marR="0" indent="0" algn="l" defTabSz="914400" rtl="0" eaLnBrk="1" fontAlgn="base" latinLnBrk="0" hangingPunct="1">
              <a:lnSpc>
                <a:spcPct val="90000"/>
              </a:lnSpc>
              <a:spcBef>
                <a:spcPct val="30000"/>
              </a:spcBef>
              <a:spcAft>
                <a:spcPct val="0"/>
              </a:spcAft>
              <a:buClrTx/>
              <a:buSzTx/>
              <a:buFontTx/>
              <a:buNone/>
              <a:tabLst/>
              <a:defRPr/>
            </a:pPr>
            <a:endParaRPr lang="en-US" altLang="zh-CN" i="0" dirty="0"/>
          </a:p>
          <a:p>
            <a:pPr eaLnBrk="1" hangingPunct="1">
              <a:lnSpc>
                <a:spcPct val="90000"/>
              </a:lnSpc>
            </a:pPr>
            <a:endParaRPr lang="en-US" altLang="zh-CN" i="0" dirty="0"/>
          </a:p>
          <a:p>
            <a:pPr eaLnBrk="1" hangingPunct="1"/>
            <a:endParaRPr lang="en-US" altLang="zh-CN" sz="1200" dirty="0"/>
          </a:p>
          <a:p>
            <a:pPr eaLnBrk="1" hangingPunct="1">
              <a:lnSpc>
                <a:spcPct val="90000"/>
              </a:lnSpc>
              <a:spcBef>
                <a:spcPct val="0"/>
              </a:spcBef>
            </a:pPr>
            <a:endParaRPr lang="en-US" altLang="zh-CN" dirty="0"/>
          </a:p>
          <a:p>
            <a:endParaRPr lang="zh-CN" altLang="zh-CN" dirty="0">
              <a:latin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160</a:t>
            </a:fld>
            <a:endParaRPr lang="en-US" altLang="zh-CN"/>
          </a:p>
        </p:txBody>
      </p:sp>
    </p:spTree>
    <p:extLst>
      <p:ext uri="{BB962C8B-B14F-4D97-AF65-F5344CB8AC3E}">
        <p14:creationId xmlns:p14="http://schemas.microsoft.com/office/powerpoint/2010/main" val="31456020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161</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112729935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7"/>
          <p:cNvSpPr>
            <a:spLocks noGrp="1" noChangeArrowheads="1"/>
          </p:cNvSpPr>
          <p:nvPr>
            <p:ph type="sldNum" sz="quarter" idx="5"/>
          </p:nvPr>
        </p:nvSpPr>
        <p:spPr>
          <a:noFill/>
        </p:spPr>
        <p:txBody>
          <a:bodyPr/>
          <a:lstStyle/>
          <a:p>
            <a:fld id="{B56ED65D-524E-41AE-BF3D-6C015703BA5A}" type="slidenum">
              <a:rPr lang="en-US" altLang="zh-CN" smtClean="0">
                <a:latin typeface="Arial" pitchFamily="34" charset="0"/>
              </a:rPr>
              <a:pPr/>
              <a:t>162</a:t>
            </a:fld>
            <a:endParaRPr lang="en-US" altLang="zh-CN">
              <a:latin typeface="Arial" pitchFamily="34" charset="0"/>
            </a:endParaRPr>
          </a:p>
        </p:txBody>
      </p:sp>
      <p:sp>
        <p:nvSpPr>
          <p:cNvPr id="358403" name="Rectangle 2"/>
          <p:cNvSpPr>
            <a:spLocks noGrp="1" noRot="1" noChangeAspect="1" noChangeArrowheads="1" noTextEdit="1"/>
          </p:cNvSpPr>
          <p:nvPr>
            <p:ph type="sldImg"/>
          </p:nvPr>
        </p:nvSpPr>
        <p:spPr>
          <a:ln/>
        </p:spPr>
      </p:sp>
      <p:sp>
        <p:nvSpPr>
          <p:cNvPr id="358404" name="Rectangle 3"/>
          <p:cNvSpPr>
            <a:spLocks noGrp="1" noChangeArrowheads="1"/>
          </p:cNvSpPr>
          <p:nvPr>
            <p:ph type="body" idx="1"/>
          </p:nvPr>
        </p:nvSpPr>
        <p:spPr>
          <a:noFill/>
          <a:ln/>
        </p:spPr>
        <p:txBody>
          <a:bodyPr/>
          <a:lstStyle/>
          <a:p>
            <a:pPr eaLnBrk="1" hangingPunct="1"/>
            <a:endParaRPr lang="zh-CN" altLang="zh-CN">
              <a:latin typeface="Arial" pitchFamily="34" charset="0"/>
            </a:endParaRPr>
          </a:p>
        </p:txBody>
      </p:sp>
    </p:spTree>
    <p:extLst>
      <p:ext uri="{BB962C8B-B14F-4D97-AF65-F5344CB8AC3E}">
        <p14:creationId xmlns:p14="http://schemas.microsoft.com/office/powerpoint/2010/main" val="168492957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7"/>
          <p:cNvSpPr>
            <a:spLocks noGrp="1" noChangeArrowheads="1"/>
          </p:cNvSpPr>
          <p:nvPr>
            <p:ph type="sldNum" sz="quarter" idx="5"/>
          </p:nvPr>
        </p:nvSpPr>
        <p:spPr>
          <a:noFill/>
        </p:spPr>
        <p:txBody>
          <a:bodyPr/>
          <a:lstStyle/>
          <a:p>
            <a:fld id="{E11ED80F-D36F-41B1-B018-7064110B5D7C}" type="slidenum">
              <a:rPr lang="en-US" altLang="zh-CN" smtClean="0">
                <a:latin typeface="Arial" pitchFamily="34" charset="0"/>
              </a:rPr>
              <a:pPr/>
              <a:t>163</a:t>
            </a:fld>
            <a:endParaRPr lang="en-US" altLang="zh-CN">
              <a:latin typeface="Arial" pitchFamily="34" charset="0"/>
            </a:endParaRPr>
          </a:p>
        </p:txBody>
      </p:sp>
      <p:sp>
        <p:nvSpPr>
          <p:cNvPr id="359427" name="Rectangle 2"/>
          <p:cNvSpPr>
            <a:spLocks noGrp="1" noRot="1" noChangeAspect="1" noChangeArrowheads="1" noTextEdit="1"/>
          </p:cNvSpPr>
          <p:nvPr>
            <p:ph type="sldImg"/>
          </p:nvPr>
        </p:nvSpPr>
        <p:spPr>
          <a:ln/>
        </p:spPr>
      </p:sp>
      <p:sp>
        <p:nvSpPr>
          <p:cNvPr id="359428" name="Rectangle 3"/>
          <p:cNvSpPr>
            <a:spLocks noGrp="1" noChangeArrowheads="1"/>
          </p:cNvSpPr>
          <p:nvPr>
            <p:ph type="body" idx="1"/>
          </p:nvPr>
        </p:nvSpPr>
        <p:spPr>
          <a:noFill/>
          <a:ln/>
        </p:spPr>
        <p:txBody>
          <a:bodyPr/>
          <a:lstStyle/>
          <a:p>
            <a:pPr eaLnBrk="1" hangingPunct="1"/>
            <a:endParaRPr lang="zh-CN" altLang="zh-CN">
              <a:latin typeface="Arial" pitchFamily="34" charset="0"/>
            </a:endParaRPr>
          </a:p>
        </p:txBody>
      </p:sp>
    </p:spTree>
    <p:extLst>
      <p:ext uri="{BB962C8B-B14F-4D97-AF65-F5344CB8AC3E}">
        <p14:creationId xmlns:p14="http://schemas.microsoft.com/office/powerpoint/2010/main" val="345924340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7"/>
          <p:cNvSpPr>
            <a:spLocks noGrp="1" noChangeArrowheads="1"/>
          </p:cNvSpPr>
          <p:nvPr>
            <p:ph type="sldNum" sz="quarter" idx="5"/>
          </p:nvPr>
        </p:nvSpPr>
        <p:spPr>
          <a:noFill/>
        </p:spPr>
        <p:txBody>
          <a:bodyPr/>
          <a:lstStyle/>
          <a:p>
            <a:fld id="{A4F62772-4B92-4F84-904E-356C873CF47A}" type="slidenum">
              <a:rPr lang="en-US" altLang="zh-CN" smtClean="0">
                <a:latin typeface="Arial" pitchFamily="34" charset="0"/>
              </a:rPr>
              <a:pPr/>
              <a:t>164</a:t>
            </a:fld>
            <a:endParaRPr lang="en-US" altLang="zh-CN">
              <a:latin typeface="Arial" pitchFamily="34" charset="0"/>
            </a:endParaRPr>
          </a:p>
        </p:txBody>
      </p:sp>
      <p:sp>
        <p:nvSpPr>
          <p:cNvPr id="360451" name="Rectangle 2"/>
          <p:cNvSpPr>
            <a:spLocks noGrp="1" noRot="1" noChangeAspect="1" noChangeArrowheads="1" noTextEdit="1"/>
          </p:cNvSpPr>
          <p:nvPr>
            <p:ph type="sldImg"/>
          </p:nvPr>
        </p:nvSpPr>
        <p:spPr>
          <a:ln/>
        </p:spPr>
      </p:sp>
      <p:sp>
        <p:nvSpPr>
          <p:cNvPr id="360452" name="Rectangle 3"/>
          <p:cNvSpPr>
            <a:spLocks noGrp="1" noChangeArrowheads="1"/>
          </p:cNvSpPr>
          <p:nvPr>
            <p:ph type="body" idx="1"/>
          </p:nvPr>
        </p:nvSpPr>
        <p:spPr>
          <a:noFill/>
          <a:ln/>
        </p:spPr>
        <p:txBody>
          <a:bodyPr/>
          <a:lstStyle/>
          <a:p>
            <a:pPr eaLnBrk="1" hangingPunct="1"/>
            <a:endParaRPr lang="zh-CN" altLang="zh-CN" dirty="0">
              <a:latin typeface="Arial" pitchFamily="34" charset="0"/>
            </a:endParaRPr>
          </a:p>
        </p:txBody>
      </p:sp>
    </p:spTree>
    <p:extLst>
      <p:ext uri="{BB962C8B-B14F-4D97-AF65-F5344CB8AC3E}">
        <p14:creationId xmlns:p14="http://schemas.microsoft.com/office/powerpoint/2010/main" val="50525556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7"/>
          <p:cNvSpPr>
            <a:spLocks noGrp="1" noChangeArrowheads="1"/>
          </p:cNvSpPr>
          <p:nvPr>
            <p:ph type="sldNum" sz="quarter" idx="5"/>
          </p:nvPr>
        </p:nvSpPr>
        <p:spPr>
          <a:noFill/>
        </p:spPr>
        <p:txBody>
          <a:bodyPr/>
          <a:lstStyle/>
          <a:p>
            <a:fld id="{46492730-3333-4819-B8B5-58D65F988766}" type="slidenum">
              <a:rPr lang="en-US" altLang="zh-CN" smtClean="0">
                <a:latin typeface="Arial" pitchFamily="34" charset="0"/>
              </a:rPr>
              <a:pPr/>
              <a:t>165</a:t>
            </a:fld>
            <a:endParaRPr lang="en-US" altLang="zh-CN">
              <a:latin typeface="Arial" pitchFamily="34" charset="0"/>
            </a:endParaRPr>
          </a:p>
        </p:txBody>
      </p:sp>
      <p:sp>
        <p:nvSpPr>
          <p:cNvPr id="361475" name="Rectangle 2"/>
          <p:cNvSpPr>
            <a:spLocks noGrp="1" noRot="1" noChangeAspect="1" noChangeArrowheads="1" noTextEdit="1"/>
          </p:cNvSpPr>
          <p:nvPr>
            <p:ph type="sldImg"/>
          </p:nvPr>
        </p:nvSpPr>
        <p:spPr>
          <a:ln/>
        </p:spPr>
      </p:sp>
      <p:sp>
        <p:nvSpPr>
          <p:cNvPr id="361476" name="Rectangle 3"/>
          <p:cNvSpPr>
            <a:spLocks noGrp="1" noChangeArrowheads="1"/>
          </p:cNvSpPr>
          <p:nvPr>
            <p:ph type="body" idx="1"/>
          </p:nvPr>
        </p:nvSpPr>
        <p:spPr>
          <a:noFill/>
          <a:ln/>
        </p:spPr>
        <p:txBody>
          <a:bodyPr/>
          <a:lstStyle/>
          <a:p>
            <a:pPr eaLnBrk="1" hangingPunct="1"/>
            <a:endParaRPr lang="zh-CN" altLang="zh-CN">
              <a:latin typeface="Arial" pitchFamily="34" charset="0"/>
            </a:endParaRPr>
          </a:p>
        </p:txBody>
      </p:sp>
    </p:spTree>
    <p:extLst>
      <p:ext uri="{BB962C8B-B14F-4D97-AF65-F5344CB8AC3E}">
        <p14:creationId xmlns:p14="http://schemas.microsoft.com/office/powerpoint/2010/main" val="386815249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7"/>
          <p:cNvSpPr>
            <a:spLocks noGrp="1" noChangeArrowheads="1"/>
          </p:cNvSpPr>
          <p:nvPr>
            <p:ph type="sldNum" sz="quarter" idx="5"/>
          </p:nvPr>
        </p:nvSpPr>
        <p:spPr>
          <a:noFill/>
        </p:spPr>
        <p:txBody>
          <a:bodyPr/>
          <a:lstStyle/>
          <a:p>
            <a:fld id="{06597683-5411-4B94-8549-4EBCB5B12AAA}" type="slidenum">
              <a:rPr lang="en-US" altLang="zh-CN" smtClean="0">
                <a:latin typeface="Arial" pitchFamily="34" charset="0"/>
              </a:rPr>
              <a:pPr/>
              <a:t>166</a:t>
            </a:fld>
            <a:endParaRPr lang="en-US" altLang="zh-CN">
              <a:latin typeface="Arial" pitchFamily="34" charset="0"/>
            </a:endParaRPr>
          </a:p>
        </p:txBody>
      </p:sp>
      <p:sp>
        <p:nvSpPr>
          <p:cNvPr id="362499" name="Rectangle 2"/>
          <p:cNvSpPr>
            <a:spLocks noGrp="1" noRot="1" noChangeAspect="1" noChangeArrowheads="1" noTextEdit="1"/>
          </p:cNvSpPr>
          <p:nvPr>
            <p:ph type="sldImg"/>
          </p:nvPr>
        </p:nvSpPr>
        <p:spPr>
          <a:ln/>
        </p:spPr>
      </p:sp>
      <p:sp>
        <p:nvSpPr>
          <p:cNvPr id="362500"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600" b="0" i="0" kern="1200" dirty="0">
                <a:solidFill>
                  <a:schemeClr val="tx1"/>
                </a:solidFill>
                <a:latin typeface="Arial" charset="0"/>
                <a:ea typeface="宋体" pitchFamily="2" charset="-122"/>
                <a:cs typeface="+mn-cs"/>
              </a:rPr>
              <a:t>performance deterioration</a:t>
            </a:r>
          </a:p>
          <a:p>
            <a:pPr eaLnBrk="1" hangingPunct="1"/>
            <a:endParaRPr lang="zh-CN" altLang="zh-CN" dirty="0">
              <a:latin typeface="Arial" pitchFamily="34" charset="0"/>
            </a:endParaRPr>
          </a:p>
        </p:txBody>
      </p:sp>
    </p:spTree>
    <p:extLst>
      <p:ext uri="{BB962C8B-B14F-4D97-AF65-F5344CB8AC3E}">
        <p14:creationId xmlns:p14="http://schemas.microsoft.com/office/powerpoint/2010/main" val="267477906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7"/>
          <p:cNvSpPr>
            <a:spLocks noGrp="1" noChangeArrowheads="1"/>
          </p:cNvSpPr>
          <p:nvPr>
            <p:ph type="sldNum" sz="quarter" idx="5"/>
          </p:nvPr>
        </p:nvSpPr>
        <p:spPr>
          <a:noFill/>
        </p:spPr>
        <p:txBody>
          <a:bodyPr/>
          <a:lstStyle/>
          <a:p>
            <a:fld id="{F7C78776-66DE-456C-A182-80EEBA0FDB41}" type="slidenum">
              <a:rPr lang="en-US" altLang="zh-CN" smtClean="0">
                <a:latin typeface="Arial" pitchFamily="34" charset="0"/>
              </a:rPr>
              <a:pPr/>
              <a:t>167</a:t>
            </a:fld>
            <a:endParaRPr lang="en-US" altLang="zh-CN">
              <a:latin typeface="Arial" pitchFamily="34" charset="0"/>
            </a:endParaRPr>
          </a:p>
        </p:txBody>
      </p:sp>
      <p:sp>
        <p:nvSpPr>
          <p:cNvPr id="363523" name="Rectangle 2"/>
          <p:cNvSpPr>
            <a:spLocks noGrp="1" noRot="1" noChangeAspect="1" noChangeArrowheads="1" noTextEdit="1"/>
          </p:cNvSpPr>
          <p:nvPr>
            <p:ph type="sldImg"/>
          </p:nvPr>
        </p:nvSpPr>
        <p:spPr>
          <a:ln/>
        </p:spPr>
      </p:sp>
      <p:sp>
        <p:nvSpPr>
          <p:cNvPr id="363524" name="Rectangle 3"/>
          <p:cNvSpPr>
            <a:spLocks noGrp="1" noChangeArrowheads="1"/>
          </p:cNvSpPr>
          <p:nvPr>
            <p:ph type="body" idx="1"/>
          </p:nvPr>
        </p:nvSpPr>
        <p:spPr>
          <a:noFill/>
          <a:ln/>
        </p:spPr>
        <p:txBody>
          <a:bodyPr/>
          <a:lstStyle/>
          <a:p>
            <a:pPr eaLnBrk="1" hangingPunct="1"/>
            <a:endParaRPr lang="zh-CN" altLang="zh-CN">
              <a:latin typeface="Arial" pitchFamily="34" charset="0"/>
            </a:endParaRPr>
          </a:p>
        </p:txBody>
      </p:sp>
    </p:spTree>
    <p:extLst>
      <p:ext uri="{BB962C8B-B14F-4D97-AF65-F5344CB8AC3E}">
        <p14:creationId xmlns:p14="http://schemas.microsoft.com/office/powerpoint/2010/main" val="2079305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17</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208117871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baseline="0" dirty="0"/>
              <a:t>    </a:t>
            </a:r>
            <a:r>
              <a:rPr lang="en-US" altLang="zh-CN" dirty="0"/>
              <a:t>In our earlier discussion of Figure 6.15, we noted </a:t>
            </a:r>
            <a:r>
              <a:rPr lang="en-US" altLang="zh-CN" b="1" dirty="0"/>
              <a:t>that</a:t>
            </a:r>
            <a:r>
              <a:rPr lang="en-US" altLang="zh-CN" dirty="0"/>
              <a:t> modern institutional LANs are often configured hierarchically, </a:t>
            </a:r>
            <a:r>
              <a:rPr lang="en-US" altLang="zh-CN" u="sng" dirty="0">
                <a:solidFill>
                  <a:schemeClr val="hlink"/>
                </a:solidFill>
              </a:rPr>
              <a:t>with</a:t>
            </a:r>
            <a:r>
              <a:rPr lang="en-US" altLang="zh-CN" dirty="0"/>
              <a:t> each workgroup (department) </a:t>
            </a:r>
            <a:r>
              <a:rPr lang="en-US" altLang="zh-CN" sz="1200" dirty="0"/>
              <a:t>having its own switched LAN</a:t>
            </a:r>
            <a:r>
              <a:rPr lang="en-US" altLang="zh-CN" i="1" dirty="0"/>
              <a:t> </a:t>
            </a:r>
            <a:r>
              <a:rPr lang="en-US" altLang="zh-CN" u="sng" dirty="0">
                <a:solidFill>
                  <a:schemeClr val="hlink"/>
                </a:solidFill>
              </a:rPr>
              <a:t>connected </a:t>
            </a:r>
            <a:r>
              <a:rPr lang="en-US" altLang="zh-CN" u="sng" dirty="0"/>
              <a:t>to</a:t>
            </a:r>
            <a:r>
              <a:rPr lang="en-US" altLang="zh-CN" u="none" dirty="0"/>
              <a:t> </a:t>
            </a:r>
            <a:r>
              <a:rPr lang="en-US" altLang="zh-CN" dirty="0"/>
              <a:t>the switched LANs of other groups </a:t>
            </a:r>
            <a:r>
              <a:rPr lang="en-US" altLang="zh-CN" b="1" dirty="0">
                <a:solidFill>
                  <a:schemeClr val="hlink"/>
                </a:solidFill>
              </a:rPr>
              <a:t>via</a:t>
            </a:r>
            <a:r>
              <a:rPr lang="en-US" altLang="zh-CN" dirty="0"/>
              <a:t> a switched hierarchy. </a:t>
            </a:r>
          </a:p>
          <a:p>
            <a:pPr eaLnBrk="1" hangingPunct="1"/>
            <a:r>
              <a:rPr lang="en-US" altLang="zh-CN" dirty="0"/>
              <a:t>    While such a configuration </a:t>
            </a:r>
            <a:r>
              <a:rPr lang="en-US" altLang="zh-CN" b="1" dirty="0"/>
              <a:t>works well </a:t>
            </a:r>
            <a:r>
              <a:rPr lang="en-US" altLang="zh-CN" dirty="0"/>
              <a:t>in an ideal world, the real world </a:t>
            </a:r>
            <a:r>
              <a:rPr lang="en-US" altLang="zh-CN" u="sng" dirty="0"/>
              <a:t>is often </a:t>
            </a:r>
            <a:r>
              <a:rPr lang="en-US" altLang="zh-CN" u="sng" dirty="0">
                <a:solidFill>
                  <a:schemeClr val="folHlink"/>
                </a:solidFill>
              </a:rPr>
              <a:t>far from</a:t>
            </a:r>
            <a:r>
              <a:rPr lang="en-US" altLang="zh-CN" u="sng" dirty="0"/>
              <a:t> ideal</a:t>
            </a:r>
            <a:r>
              <a:rPr lang="en-US" altLang="zh-CN" dirty="0"/>
              <a:t>. </a:t>
            </a:r>
          </a:p>
          <a:p>
            <a:pPr eaLnBrk="1" hangingPunct="1"/>
            <a:r>
              <a:rPr lang="en-US" altLang="zh-CN" dirty="0"/>
              <a:t>    Three drawbacks can be identified in the configuration in Figure 6.15.</a:t>
            </a:r>
            <a:endParaRPr lang="en-US" altLang="zh-CN" dirty="0">
              <a:solidFill>
                <a:schemeClr val="hlink"/>
              </a:solidFill>
            </a:endParaRPr>
          </a:p>
          <a:p>
            <a:pPr marL="0" marR="0" lvl="1" indent="0" algn="l" defTabSz="914400" rtl="0" eaLnBrk="1" fontAlgn="base" latinLnBrk="0" hangingPunct="1">
              <a:lnSpc>
                <a:spcPct val="100000"/>
              </a:lnSpc>
              <a:spcBef>
                <a:spcPct val="30000"/>
              </a:spcBef>
              <a:spcAft>
                <a:spcPct val="0"/>
              </a:spcAft>
              <a:buClrTx/>
              <a:buSzTx/>
              <a:buFontTx/>
              <a:buNone/>
              <a:tabLst/>
              <a:defRPr/>
            </a:pPr>
            <a:r>
              <a:rPr lang="en-US" altLang="zh-CN" dirty="0">
                <a:solidFill>
                  <a:schemeClr val="hlink"/>
                </a:solidFill>
              </a:rPr>
              <a:t>   </a:t>
            </a:r>
            <a:r>
              <a:rPr lang="en-US" altLang="zh-CN" sz="1200" b="0" i="0" u="none" strike="noStrike" kern="1200" baseline="0" dirty="0">
                <a:solidFill>
                  <a:schemeClr val="tx1"/>
                </a:solidFill>
                <a:latin typeface="Times New Roman" pitchFamily="18" charset="0"/>
                <a:ea typeface="+mn-ea"/>
                <a:cs typeface="+mn-cs"/>
              </a:rPr>
              <a:t>• </a:t>
            </a:r>
            <a:r>
              <a:rPr lang="en-US" altLang="zh-CN" b="1" dirty="0">
                <a:solidFill>
                  <a:schemeClr val="hlink"/>
                </a:solidFill>
              </a:rPr>
              <a:t>Lack of traffic isolation</a:t>
            </a:r>
            <a:r>
              <a:rPr lang="en-US" altLang="zh-CN" dirty="0">
                <a:solidFill>
                  <a:schemeClr val="hlink"/>
                </a:solidFill>
              </a:rPr>
              <a:t>.  </a:t>
            </a:r>
          </a:p>
          <a:p>
            <a:pPr marL="0" marR="0" lvl="1" indent="0" algn="l" defTabSz="914400" rtl="0" eaLnBrk="1" fontAlgn="base" latinLnBrk="0" hangingPunct="1">
              <a:lnSpc>
                <a:spcPct val="100000"/>
              </a:lnSpc>
              <a:spcBef>
                <a:spcPct val="30000"/>
              </a:spcBef>
              <a:spcAft>
                <a:spcPct val="0"/>
              </a:spcAft>
              <a:buClrTx/>
              <a:buSzTx/>
              <a:buFontTx/>
              <a:buNone/>
              <a:tabLst/>
              <a:defRPr/>
            </a:pPr>
            <a:r>
              <a:rPr lang="en-US" altLang="zh-CN" dirty="0">
                <a:solidFill>
                  <a:schemeClr val="hlink"/>
                </a:solidFill>
              </a:rPr>
              <a:t>   </a:t>
            </a:r>
            <a:r>
              <a:rPr lang="en-US" altLang="zh-CN" dirty="0"/>
              <a:t>Although the hierarchy </a:t>
            </a:r>
            <a:r>
              <a:rPr lang="en-US" altLang="zh-CN" b="1" u="none" dirty="0"/>
              <a:t>localizes</a:t>
            </a:r>
            <a:r>
              <a:rPr lang="en-US" altLang="zh-CN" dirty="0"/>
              <a:t> group traffic </a:t>
            </a:r>
            <a:r>
              <a:rPr lang="en-US" altLang="zh-CN" b="1" u="sng" dirty="0"/>
              <a:t>to</a:t>
            </a:r>
            <a:r>
              <a:rPr lang="en-US" altLang="zh-CN" u="sng" dirty="0"/>
              <a:t> within</a:t>
            </a:r>
            <a:r>
              <a:rPr lang="en-US" altLang="zh-CN" u="none" dirty="0"/>
              <a:t> </a:t>
            </a:r>
            <a:r>
              <a:rPr lang="en-US" altLang="zh-CN" dirty="0"/>
              <a:t>a single switch, broadcast traffic (</a:t>
            </a:r>
            <a:r>
              <a:rPr lang="en-US" altLang="zh-CN" sz="2200" dirty="0"/>
              <a:t>e.g., frames carrying ARP and DHCP messages </a:t>
            </a:r>
            <a:r>
              <a:rPr lang="en-US" altLang="zh-CN" sz="2200" dirty="0">
                <a:solidFill>
                  <a:schemeClr val="hlink"/>
                </a:solidFill>
              </a:rPr>
              <a:t>or</a:t>
            </a:r>
            <a:r>
              <a:rPr lang="en-US" altLang="zh-CN" sz="2200" dirty="0"/>
              <a:t> frames whose destination has not yet been learned by a self-learning switch</a:t>
            </a:r>
            <a:r>
              <a:rPr lang="en-US" altLang="zh-CN" dirty="0"/>
              <a:t>) must still </a:t>
            </a:r>
            <a:r>
              <a:rPr lang="en-US" altLang="zh-CN" b="1" dirty="0"/>
              <a:t>traverse</a:t>
            </a:r>
            <a:r>
              <a:rPr lang="en-US" altLang="zh-CN" dirty="0"/>
              <a:t> the entire institutional network. </a:t>
            </a:r>
          </a:p>
          <a:p>
            <a:pPr eaLnBrk="1" hangingPunct="1"/>
            <a:r>
              <a:rPr lang="en-US" altLang="zh-CN" dirty="0"/>
              <a:t>    Limiting the scope of such broadcast traffic would improve LAN performance. </a:t>
            </a:r>
          </a:p>
          <a:p>
            <a:pPr eaLnBrk="1" hangingPunct="1"/>
            <a:r>
              <a:rPr lang="en-US" altLang="zh-CN" dirty="0"/>
              <a:t>    Perhaps more importantly, it also may be desirable to limit LAN broadcast traffic for security/privacy reasons. </a:t>
            </a:r>
          </a:p>
          <a:p>
            <a:r>
              <a:rPr lang="en-US" altLang="zh-CN" sz="1200" b="0" i="0" u="none" strike="noStrike" kern="1200" baseline="0" dirty="0">
                <a:solidFill>
                  <a:schemeClr val="tx1"/>
                </a:solidFill>
                <a:latin typeface="Times New Roman" pitchFamily="18" charset="0"/>
                <a:ea typeface="+mn-ea"/>
                <a:cs typeface="+mn-cs"/>
              </a:rPr>
              <a:t>    For example, if one group contains the company’s executive management team and another group contains </a:t>
            </a:r>
            <a:r>
              <a:rPr lang="en-US" altLang="zh-CN" sz="1200" b="0" i="0" u="sng" strike="noStrike" kern="1200" baseline="0" dirty="0">
                <a:solidFill>
                  <a:schemeClr val="tx1"/>
                </a:solidFill>
                <a:latin typeface="Times New Roman" pitchFamily="18" charset="0"/>
                <a:ea typeface="+mn-ea"/>
                <a:cs typeface="+mn-cs"/>
              </a:rPr>
              <a:t>disgruntled</a:t>
            </a:r>
            <a:r>
              <a:rPr lang="en-US" altLang="zh-CN" sz="1200" b="0" i="0" u="none" strike="noStrike" kern="1200" baseline="0" dirty="0">
                <a:solidFill>
                  <a:schemeClr val="tx1"/>
                </a:solidFill>
                <a:latin typeface="Times New Roman" pitchFamily="18" charset="0"/>
                <a:ea typeface="+mn-ea"/>
                <a:cs typeface="+mn-cs"/>
              </a:rPr>
              <a:t> employees running Wireshark packet sniffers, the network manager may well prefer that the executives’ traffic never even reaches employee hosts. </a:t>
            </a:r>
          </a:p>
          <a:p>
            <a:r>
              <a:rPr lang="en-US" altLang="zh-CN" sz="1200" b="0" i="0" u="none" strike="noStrike" kern="1200" baseline="0" dirty="0">
                <a:solidFill>
                  <a:schemeClr val="tx1"/>
                </a:solidFill>
                <a:latin typeface="Times New Roman" pitchFamily="18" charset="0"/>
                <a:ea typeface="+mn-ea"/>
                <a:cs typeface="+mn-cs"/>
              </a:rPr>
              <a:t>    This type of isolation could </a:t>
            </a:r>
            <a:r>
              <a:rPr lang="en-US" altLang="zh-CN" sz="1200" b="0" i="0" u="none" strike="noStrike" kern="1200" baseline="0">
                <a:solidFill>
                  <a:schemeClr val="tx1"/>
                </a:solidFill>
                <a:latin typeface="Times New Roman" pitchFamily="18" charset="0"/>
                <a:ea typeface="+mn-ea"/>
                <a:cs typeface="+mn-cs"/>
              </a:rPr>
              <a:t>be provided </a:t>
            </a:r>
            <a:r>
              <a:rPr lang="en-US" altLang="zh-CN" sz="1200" b="0" i="0" u="none" strike="noStrike" kern="1200" baseline="0" dirty="0">
                <a:solidFill>
                  <a:schemeClr val="tx1"/>
                </a:solidFill>
                <a:latin typeface="Times New Roman" pitchFamily="18" charset="0"/>
                <a:ea typeface="+mn-ea"/>
                <a:cs typeface="+mn-cs"/>
              </a:rPr>
              <a:t>by replacing the center switch in Figure 6.15 with a router. </a:t>
            </a:r>
          </a:p>
          <a:p>
            <a:r>
              <a:rPr lang="en-US" altLang="zh-CN" sz="1200" b="0" i="0" u="none" strike="noStrike" kern="1200" baseline="0" dirty="0">
                <a:solidFill>
                  <a:schemeClr val="tx1"/>
                </a:solidFill>
                <a:latin typeface="Times New Roman" pitchFamily="18" charset="0"/>
                <a:ea typeface="+mn-ea"/>
                <a:cs typeface="+mn-cs"/>
              </a:rPr>
              <a:t>    We’ll see shortly that this isolation also can be achieved via a switched (layer 2) solution.</a:t>
            </a:r>
          </a:p>
          <a:p>
            <a:r>
              <a:rPr lang="en-US" altLang="zh-CN" sz="1200" b="0" i="0" u="none" strike="noStrike" kern="1200" baseline="0" dirty="0">
                <a:solidFill>
                  <a:schemeClr val="tx1"/>
                </a:solidFill>
                <a:latin typeface="Times New Roman" pitchFamily="18" charset="0"/>
                <a:ea typeface="+mn-ea"/>
                <a:cs typeface="+mn-cs"/>
              </a:rPr>
              <a:t>   • </a:t>
            </a:r>
            <a:r>
              <a:rPr lang="en-US" altLang="zh-CN" sz="1200" b="1" i="0" u="none" strike="noStrike" kern="1200" baseline="0" dirty="0">
                <a:solidFill>
                  <a:schemeClr val="tx1"/>
                </a:solidFill>
                <a:latin typeface="Times New Roman" pitchFamily="18" charset="0"/>
                <a:ea typeface="+mn-ea"/>
                <a:cs typeface="+mn-cs"/>
              </a:rPr>
              <a:t>Inefficient use of switches</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If instead of three groups, the institution had 10 groups, then 10 first-level switches </a:t>
            </a:r>
            <a:r>
              <a:rPr lang="en-US" altLang="zh-CN" sz="1200" b="1" i="0" u="none" strike="noStrike" kern="1200" baseline="0" dirty="0">
                <a:solidFill>
                  <a:schemeClr val="tx1"/>
                </a:solidFill>
                <a:latin typeface="Times New Roman" pitchFamily="18" charset="0"/>
                <a:ea typeface="+mn-ea"/>
                <a:cs typeface="+mn-cs"/>
              </a:rPr>
              <a:t>would</a:t>
            </a:r>
            <a:r>
              <a:rPr lang="en-US" altLang="zh-CN" sz="1200" b="0" i="0" u="none" strike="noStrike" kern="1200" baseline="0" dirty="0">
                <a:solidFill>
                  <a:schemeClr val="tx1"/>
                </a:solidFill>
                <a:latin typeface="Times New Roman" pitchFamily="18" charset="0"/>
                <a:ea typeface="+mn-ea"/>
                <a:cs typeface="+mn-cs"/>
              </a:rPr>
              <a:t> be required. </a:t>
            </a:r>
          </a:p>
          <a:p>
            <a:r>
              <a:rPr lang="en-US" altLang="zh-CN" sz="1200" b="0" i="0" u="none" strike="noStrike" kern="1200" baseline="0" dirty="0">
                <a:solidFill>
                  <a:schemeClr val="tx1"/>
                </a:solidFill>
                <a:latin typeface="Times New Roman" pitchFamily="18" charset="0"/>
                <a:ea typeface="+mn-ea"/>
                <a:cs typeface="+mn-cs"/>
              </a:rPr>
              <a:t>    If each group were small, say less than 10 people, then a single 96-port switch </a:t>
            </a:r>
            <a:r>
              <a:rPr lang="en-US" altLang="zh-CN" sz="1200" b="1" i="0" u="none" strike="noStrike" kern="1200" baseline="0" dirty="0">
                <a:solidFill>
                  <a:schemeClr val="tx1"/>
                </a:solidFill>
                <a:latin typeface="Times New Roman" pitchFamily="18" charset="0"/>
                <a:ea typeface="+mn-ea"/>
                <a:cs typeface="+mn-cs"/>
              </a:rPr>
              <a:t>would likely be </a:t>
            </a:r>
            <a:r>
              <a:rPr lang="en-US" altLang="zh-CN" sz="1200" b="0" i="0" u="none" strike="noStrike" kern="1200" baseline="0" dirty="0">
                <a:solidFill>
                  <a:schemeClr val="tx1"/>
                </a:solidFill>
                <a:latin typeface="Times New Roman" pitchFamily="18" charset="0"/>
                <a:ea typeface="+mn-ea"/>
                <a:cs typeface="+mn-cs"/>
              </a:rPr>
              <a:t>large enough to accommodate everyone, but this single switch would </a:t>
            </a:r>
            <a:r>
              <a:rPr lang="en-US" altLang="zh-CN" sz="1200" b="0" i="0" u="none" strike="noStrike" kern="1200" baseline="0">
                <a:solidFill>
                  <a:schemeClr val="tx1"/>
                </a:solidFill>
                <a:latin typeface="Times New Roman" pitchFamily="18" charset="0"/>
                <a:ea typeface="+mn-ea"/>
                <a:cs typeface="+mn-cs"/>
              </a:rPr>
              <a:t>not provide </a:t>
            </a:r>
            <a:r>
              <a:rPr lang="en-US" altLang="zh-CN" sz="1200" b="0" i="0" u="none" strike="noStrike" kern="1200" baseline="0" dirty="0">
                <a:solidFill>
                  <a:schemeClr val="tx1"/>
                </a:solidFill>
                <a:latin typeface="Times New Roman" pitchFamily="18" charset="0"/>
                <a:ea typeface="+mn-ea"/>
                <a:cs typeface="+mn-cs"/>
              </a:rPr>
              <a:t>traffic isolation.</a:t>
            </a:r>
          </a:p>
          <a:p>
            <a:r>
              <a:rPr lang="en-US" altLang="zh-CN" sz="1200" b="0" i="0" u="none" strike="noStrike" kern="1200" baseline="0" dirty="0">
                <a:solidFill>
                  <a:schemeClr val="tx1"/>
                </a:solidFill>
                <a:latin typeface="Times New Roman" pitchFamily="18" charset="0"/>
                <a:ea typeface="+mn-ea"/>
                <a:cs typeface="+mn-cs"/>
              </a:rPr>
              <a:t>    • </a:t>
            </a:r>
            <a:r>
              <a:rPr lang="en-US" altLang="zh-CN" sz="1200" b="1" i="0" u="none" strike="noStrike" kern="1200" baseline="0" dirty="0">
                <a:solidFill>
                  <a:schemeClr val="tx1"/>
                </a:solidFill>
                <a:latin typeface="Times New Roman" pitchFamily="18" charset="0"/>
                <a:ea typeface="+mn-ea"/>
                <a:cs typeface="+mn-cs"/>
              </a:rPr>
              <a:t>Managing users</a:t>
            </a:r>
            <a:r>
              <a:rPr lang="en-US" altLang="zh-CN" sz="1200" b="0" i="1" u="none" strike="noStrike" kern="1200" baseline="0" dirty="0">
                <a:solidFill>
                  <a:schemeClr val="tx1"/>
                </a:solidFill>
                <a:latin typeface="Times New Roman" pitchFamily="18" charset="0"/>
                <a:ea typeface="+mn-ea"/>
                <a:cs typeface="+mn-cs"/>
              </a:rPr>
              <a:t>. </a:t>
            </a:r>
          </a:p>
          <a:p>
            <a:r>
              <a:rPr lang="en-US" altLang="zh-CN" sz="1200" b="0" i="1"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If an employee moves between groups, the physical cabling must be changed to connect the employee to a different switch in Figure 6.15. </a:t>
            </a:r>
          </a:p>
          <a:p>
            <a:r>
              <a:rPr lang="en-US" altLang="zh-CN" sz="1200" b="0" i="0" u="none" strike="noStrike" kern="1200" baseline="0" dirty="0">
                <a:solidFill>
                  <a:schemeClr val="tx1"/>
                </a:solidFill>
                <a:latin typeface="Times New Roman" pitchFamily="18" charset="0"/>
                <a:ea typeface="+mn-ea"/>
                <a:cs typeface="+mn-cs"/>
              </a:rPr>
              <a:t>    Employees belonging to two groups make the problem even harder.</a:t>
            </a:r>
          </a:p>
          <a:p>
            <a:endParaRPr lang="en-US" altLang="zh-CN" sz="1200" b="0" i="0" u="none" strike="noStrike" kern="1200" baseline="0" dirty="0">
              <a:solidFill>
                <a:schemeClr val="tx1"/>
              </a:solidFill>
              <a:latin typeface="Times New Roman" pitchFamily="18" charset="0"/>
              <a:ea typeface="+mn-ea"/>
              <a:cs typeface="+mn-cs"/>
            </a:endParaRPr>
          </a:p>
          <a:p>
            <a:pPr eaLnBrk="1" hangingPunct="1"/>
            <a:r>
              <a:rPr lang="en-US" altLang="zh-CN" dirty="0"/>
              <a:t>    </a:t>
            </a:r>
          </a:p>
          <a:p>
            <a:endParaRPr lang="en-US" altLang="zh-CN" i="0" dirty="0"/>
          </a:p>
          <a:p>
            <a:pPr eaLnBrk="1" hangingPunct="1"/>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171</a:t>
            </a:fld>
            <a:endParaRPr lang="en-US" altLang="zh-CN"/>
          </a:p>
        </p:txBody>
      </p:sp>
    </p:spTree>
    <p:extLst>
      <p:ext uri="{BB962C8B-B14F-4D97-AF65-F5344CB8AC3E}">
        <p14:creationId xmlns:p14="http://schemas.microsoft.com/office/powerpoint/2010/main" val="233022542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t>    Fortunately, each of these difficulties can be handled by a switch </a:t>
            </a:r>
            <a:r>
              <a:rPr lang="en-US" altLang="zh-CN" dirty="0">
                <a:solidFill>
                  <a:schemeClr val="hlink"/>
                </a:solidFill>
              </a:rPr>
              <a:t>that</a:t>
            </a:r>
            <a:r>
              <a:rPr lang="en-US" altLang="zh-CN" dirty="0"/>
              <a:t> supports virtual local area networks (VLANs).</a:t>
            </a:r>
          </a:p>
          <a:p>
            <a:pPr eaLnBrk="1" hangingPunct="1"/>
            <a:r>
              <a:rPr lang="en-US" altLang="zh-CN" dirty="0"/>
              <a:t>    As the name suggests, a switch </a:t>
            </a:r>
            <a:r>
              <a:rPr lang="en-US" altLang="zh-CN" b="1" u="sng" dirty="0">
                <a:solidFill>
                  <a:schemeClr val="folHlink"/>
                </a:solidFill>
              </a:rPr>
              <a:t>that</a:t>
            </a:r>
            <a:r>
              <a:rPr lang="en-US" altLang="zh-CN" u="sng" dirty="0"/>
              <a:t> supports VLANs</a:t>
            </a:r>
            <a:r>
              <a:rPr lang="en-US" altLang="zh-CN" u="none" dirty="0"/>
              <a:t> </a:t>
            </a:r>
            <a:r>
              <a:rPr lang="en-US" altLang="zh-CN" dirty="0"/>
              <a:t>allows multiple virtual local area networks </a:t>
            </a:r>
            <a:r>
              <a:rPr lang="en-US" altLang="zh-CN" b="1" dirty="0"/>
              <a:t>to</a:t>
            </a:r>
            <a:r>
              <a:rPr lang="en-US" altLang="zh-CN" dirty="0"/>
              <a:t> be defined </a:t>
            </a:r>
            <a:r>
              <a:rPr lang="en-US" altLang="zh-CN" dirty="0">
                <a:solidFill>
                  <a:schemeClr val="hlink"/>
                </a:solidFill>
              </a:rPr>
              <a:t>over</a:t>
            </a:r>
            <a:r>
              <a:rPr lang="en-US" altLang="zh-CN" dirty="0"/>
              <a:t> a single physical local area network infrastructure.</a:t>
            </a:r>
          </a:p>
          <a:p>
            <a:pPr eaLnBrk="1" hangingPunct="1"/>
            <a:r>
              <a:rPr lang="en-US" altLang="zh-CN" dirty="0"/>
              <a:t>    Hosts within a VLAN communicate with each other </a:t>
            </a:r>
            <a:r>
              <a:rPr lang="en-US" altLang="zh-CN" dirty="0">
                <a:solidFill>
                  <a:schemeClr val="hlink"/>
                </a:solidFill>
              </a:rPr>
              <a:t>as if</a:t>
            </a:r>
            <a:r>
              <a:rPr lang="en-US" altLang="zh-CN" dirty="0"/>
              <a:t> they (and no other hosts) were connected to the switch. </a:t>
            </a:r>
          </a:p>
          <a:p>
            <a:r>
              <a:rPr lang="en-US" altLang="zh-CN" dirty="0"/>
              <a:t>    In a port-based VLAN, the switch’s ports (interfaces) </a:t>
            </a:r>
            <a:r>
              <a:rPr lang="en-US" altLang="zh-CN"/>
              <a:t>are divided </a:t>
            </a:r>
            <a:r>
              <a:rPr lang="en-US" altLang="zh-CN" dirty="0"/>
              <a:t>into groups by the network manager. </a:t>
            </a:r>
          </a:p>
          <a:p>
            <a:r>
              <a:rPr lang="en-US" altLang="zh-CN" baseline="0" dirty="0"/>
              <a:t>    </a:t>
            </a:r>
            <a:r>
              <a:rPr lang="en-US" altLang="zh-CN" dirty="0"/>
              <a:t>Each group constitutes a VLAN, </a:t>
            </a:r>
            <a:r>
              <a:rPr lang="en-US" altLang="zh-CN" b="1" dirty="0"/>
              <a:t>with</a:t>
            </a:r>
            <a:r>
              <a:rPr lang="en-US" altLang="zh-CN" dirty="0"/>
              <a:t> the ports in each VLAN </a:t>
            </a:r>
            <a:r>
              <a:rPr lang="en-US" altLang="zh-CN" b="1" dirty="0"/>
              <a:t>forming</a:t>
            </a:r>
            <a:r>
              <a:rPr lang="en-US" altLang="zh-CN" dirty="0"/>
              <a:t> a broadcast domain (i.e., broadcast traffic from one port </a:t>
            </a:r>
            <a:r>
              <a:rPr lang="en-US" altLang="zh-CN" b="1" dirty="0"/>
              <a:t>can only</a:t>
            </a:r>
            <a:r>
              <a:rPr lang="en-US" altLang="zh-CN" dirty="0"/>
              <a:t> reach other ports in the group). </a:t>
            </a:r>
          </a:p>
          <a:p>
            <a:r>
              <a:rPr lang="en-US" altLang="zh-CN" baseline="0" dirty="0"/>
              <a:t>    </a:t>
            </a:r>
            <a:r>
              <a:rPr lang="en-US" altLang="zh-CN" dirty="0"/>
              <a:t>Figure 6.25 shows a single switch with 16 ports. </a:t>
            </a:r>
          </a:p>
          <a:p>
            <a:r>
              <a:rPr lang="en-US" altLang="zh-CN" dirty="0"/>
              <a:t>    Ports 2 to 8 belong to the EE VLAN, while ports 9 to 15 belong to the CS VLAN (</a:t>
            </a:r>
            <a:r>
              <a:rPr lang="en-US" altLang="zh-CN" b="1" dirty="0"/>
              <a:t>ports 1 and 16 are unassigned</a:t>
            </a:r>
            <a:r>
              <a:rPr lang="en-US" altLang="zh-CN" dirty="0"/>
              <a:t>). </a:t>
            </a:r>
          </a:p>
          <a:p>
            <a:r>
              <a:rPr lang="en-US" altLang="zh-CN" dirty="0"/>
              <a:t>    This VLAN solves all of the difficulties noted above — EE and CS VLAN frames are isolated from each other, </a:t>
            </a:r>
            <a:r>
              <a:rPr lang="en-US" altLang="zh-CN" u="sng" dirty="0"/>
              <a:t>the two switches in the Figure 6.15 have been replaced by a simple switch</a:t>
            </a:r>
            <a:r>
              <a:rPr lang="en-US" altLang="zh-CN" dirty="0"/>
              <a:t>, and if the user at switch port 8 </a:t>
            </a:r>
            <a:r>
              <a:rPr lang="en-US" altLang="zh-CN" b="1" dirty="0"/>
              <a:t>joins</a:t>
            </a:r>
            <a:r>
              <a:rPr lang="en-US" altLang="zh-CN" dirty="0"/>
              <a:t> the CS Department, the network operator simply reconfigures the VLAN software </a:t>
            </a:r>
            <a:r>
              <a:rPr lang="en-US" altLang="zh-CN" b="0" dirty="0"/>
              <a:t>so that </a:t>
            </a:r>
            <a:r>
              <a:rPr lang="en-US" altLang="zh-CN" dirty="0"/>
              <a:t>port 8 is now associated with the CS VLAN. </a:t>
            </a:r>
          </a:p>
          <a:p>
            <a:r>
              <a:rPr lang="en-US" altLang="zh-CN" baseline="0" dirty="0"/>
              <a:t>    </a:t>
            </a:r>
            <a:r>
              <a:rPr lang="en-US" altLang="zh-CN" dirty="0"/>
              <a:t>One can easily imagine how the VLAN switch is configured and operates — the network manager declares a port to belong to a given VLAN (with undeclared ports belonging to a default VLAN) using switch management software, a table of port-to-VLAN mappings is maintained within the switch; and switch hardware only </a:t>
            </a:r>
            <a:r>
              <a:rPr lang="en-US" altLang="zh-CN" b="0" dirty="0"/>
              <a:t>delivers</a:t>
            </a:r>
            <a:r>
              <a:rPr lang="en-US" altLang="zh-CN" dirty="0"/>
              <a:t> frames</a:t>
            </a:r>
            <a:r>
              <a:rPr lang="en-US" altLang="zh-CN" baseline="0" dirty="0"/>
              <a:t> </a:t>
            </a:r>
            <a:r>
              <a:rPr lang="en-US" altLang="zh-CN" dirty="0"/>
              <a:t>between ports belonging to the same VLAN. </a:t>
            </a:r>
          </a:p>
          <a:p>
            <a:endParaRPr lang="en-US" altLang="zh-CN" dirty="0"/>
          </a:p>
          <a:p>
            <a:endParaRPr lang="en-US" altLang="zh-CN" dirty="0"/>
          </a:p>
          <a:p>
            <a:endParaRPr lang="en-US" altLang="zh-CN" dirty="0"/>
          </a:p>
          <a:p>
            <a:r>
              <a:rPr lang="en-US" altLang="zh-CN" dirty="0"/>
              <a:t>   </a:t>
            </a:r>
          </a:p>
          <a:p>
            <a:endParaRPr lang="en-US" altLang="zh-CN" dirty="0"/>
          </a:p>
          <a:p>
            <a:pPr eaLnBrk="1" hangingPunct="1"/>
            <a:endParaRPr lang="en-US" altLang="zh-CN" dirty="0"/>
          </a:p>
          <a:p>
            <a:pPr eaLnBrk="1" hangingPunct="1"/>
            <a:endParaRPr lang="en-US" altLang="zh-CN" dirty="0"/>
          </a:p>
          <a:p>
            <a:pPr eaLnBrk="1" hangingPunct="1"/>
            <a:r>
              <a:rPr lang="en-US" altLang="zh-CN" dirty="0"/>
              <a:t> </a:t>
            </a:r>
          </a:p>
          <a:p>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172</a:t>
            </a:fld>
            <a:endParaRPr lang="en-US" altLang="zh-CN"/>
          </a:p>
        </p:txBody>
      </p:sp>
    </p:spTree>
    <p:extLst>
      <p:ext uri="{BB962C8B-B14F-4D97-AF65-F5344CB8AC3E}">
        <p14:creationId xmlns:p14="http://schemas.microsoft.com/office/powerpoint/2010/main" val="342122987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    </a:t>
            </a:r>
            <a:r>
              <a:rPr lang="en-US" altLang="zh-CN" dirty="0"/>
              <a:t>But by completely isolating the two VLANs, we have introduced a new difficulty!</a:t>
            </a:r>
          </a:p>
          <a:p>
            <a:r>
              <a:rPr lang="en-US" altLang="zh-CN" dirty="0"/>
              <a:t>    How can traffic from the EE Department be sent to the CS Department? </a:t>
            </a:r>
          </a:p>
          <a:p>
            <a:r>
              <a:rPr lang="en-US" altLang="zh-CN" dirty="0"/>
              <a:t>    One way to handle this would be to </a:t>
            </a:r>
            <a:r>
              <a:rPr lang="en-US" altLang="zh-CN" b="1" dirty="0"/>
              <a:t>connect</a:t>
            </a:r>
            <a:r>
              <a:rPr lang="en-US" altLang="zh-CN" dirty="0"/>
              <a:t> a VLAN switch port (e.g., port 1 in Figure 6.25) </a:t>
            </a:r>
            <a:r>
              <a:rPr lang="en-US" altLang="zh-CN" b="1" dirty="0"/>
              <a:t>to</a:t>
            </a:r>
            <a:r>
              <a:rPr lang="en-US" altLang="zh-CN" dirty="0"/>
              <a:t> an external router and </a:t>
            </a:r>
            <a:r>
              <a:rPr lang="en-US" altLang="zh-CN" b="1" dirty="0"/>
              <a:t>configure</a:t>
            </a:r>
            <a:r>
              <a:rPr lang="en-US" altLang="zh-CN" dirty="0"/>
              <a:t> that port to belong both the EE and CS VLANs.</a:t>
            </a:r>
            <a:r>
              <a:rPr lang="en-US" altLang="zh-CN" u="sng" dirty="0"/>
              <a:t> </a:t>
            </a:r>
          </a:p>
          <a:p>
            <a:r>
              <a:rPr lang="en-US" altLang="zh-CN" dirty="0"/>
              <a:t>    In this case, even though the EE and CS departments share the same physical switch, the logical configuration </a:t>
            </a:r>
            <a:r>
              <a:rPr lang="en-US" altLang="zh-CN" b="1" dirty="0"/>
              <a:t>would</a:t>
            </a:r>
            <a:r>
              <a:rPr lang="en-US" altLang="zh-CN" dirty="0"/>
              <a:t> look as if the EE and CS departments </a:t>
            </a:r>
            <a:r>
              <a:rPr lang="en-US" altLang="zh-CN" b="1" dirty="0"/>
              <a:t>had</a:t>
            </a:r>
            <a:r>
              <a:rPr lang="en-US" altLang="zh-CN" dirty="0"/>
              <a:t> separate switches connected via router. </a:t>
            </a:r>
          </a:p>
          <a:p>
            <a:r>
              <a:rPr lang="en-US" altLang="zh-CN" dirty="0"/>
              <a:t>    An IP datagram going from the EE to the CS department would </a:t>
            </a:r>
            <a:r>
              <a:rPr lang="en-US" altLang="zh-CN" b="1" dirty="0"/>
              <a:t>first</a:t>
            </a:r>
            <a:r>
              <a:rPr lang="en-US" altLang="zh-CN" dirty="0"/>
              <a:t> cross the EE VLAN to reach the router </a:t>
            </a:r>
            <a:r>
              <a:rPr lang="en-US" altLang="zh-CN" b="1" dirty="0"/>
              <a:t>and then </a:t>
            </a:r>
            <a:r>
              <a:rPr lang="en-US" altLang="zh-CN" dirty="0"/>
              <a:t>be forwarded by the router </a:t>
            </a:r>
            <a:r>
              <a:rPr lang="en-US" altLang="zh-CN" b="1" dirty="0"/>
              <a:t>back</a:t>
            </a:r>
            <a:r>
              <a:rPr lang="en-US" altLang="zh-CN" dirty="0"/>
              <a:t> </a:t>
            </a:r>
            <a:r>
              <a:rPr lang="en-US" altLang="zh-CN" u="sng" dirty="0"/>
              <a:t>over the CS VLAN</a:t>
            </a:r>
            <a:r>
              <a:rPr lang="en-US" altLang="zh-CN" dirty="0"/>
              <a:t> </a:t>
            </a:r>
            <a:r>
              <a:rPr lang="en-US" altLang="zh-CN" b="1" dirty="0"/>
              <a:t>to</a:t>
            </a:r>
            <a:r>
              <a:rPr lang="en-US" altLang="zh-CN" dirty="0"/>
              <a:t> the CS host.</a:t>
            </a:r>
          </a:p>
          <a:p>
            <a:r>
              <a:rPr lang="en-US" altLang="zh-CN" dirty="0"/>
              <a:t>    Fortunately, switch vendors make such configurations easy for the network manager by building a single device </a:t>
            </a:r>
            <a:r>
              <a:rPr lang="en-US" altLang="zh-CN" b="1" dirty="0"/>
              <a:t>that</a:t>
            </a:r>
            <a:r>
              <a:rPr lang="en-US" altLang="zh-CN" dirty="0"/>
              <a:t> contains both a VLAN switch and a router, so a separate external router is not needed. </a:t>
            </a:r>
          </a:p>
          <a:p>
            <a:r>
              <a:rPr lang="en-US" altLang="zh-CN" dirty="0"/>
              <a:t>    A homework problem at the end of the chapter explores this scenario in more detail. </a:t>
            </a:r>
          </a:p>
          <a:p>
            <a:endParaRPr lang="en-US" altLang="zh-CN" dirty="0"/>
          </a:p>
          <a:p>
            <a:r>
              <a:rPr lang="en-US" altLang="zh-CN" dirty="0"/>
              <a:t>    </a:t>
            </a:r>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173</a:t>
            </a:fld>
            <a:endParaRPr lang="en-US" altLang="zh-CN"/>
          </a:p>
        </p:txBody>
      </p:sp>
    </p:spTree>
    <p:extLst>
      <p:ext uri="{BB962C8B-B14F-4D97-AF65-F5344CB8AC3E}">
        <p14:creationId xmlns:p14="http://schemas.microsoft.com/office/powerpoint/2010/main" val="163476864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    </a:t>
            </a:r>
            <a:r>
              <a:rPr lang="en-US" altLang="zh-CN" dirty="0"/>
              <a:t>Returning again to Figure 6.15, let’s now suppose that rather than having a separate Computer Engineering department, some EE and CS faculty are housed in a separate building, where (of course!) they need network access, and (of course!) they’d like to be part of their department’s VLAN. </a:t>
            </a:r>
          </a:p>
          <a:p>
            <a:r>
              <a:rPr lang="en-US" altLang="zh-CN" dirty="0"/>
              <a:t>    Figure 6.26 shows a second 8-port switch, where the switch ports have been defined as belonging to the EE or the CS VLAN, as needed. </a:t>
            </a:r>
          </a:p>
          <a:p>
            <a:r>
              <a:rPr lang="en-US" altLang="zh-CN" dirty="0"/>
              <a:t>    But how should these two switches be interconnected? </a:t>
            </a:r>
          </a:p>
          <a:p>
            <a:r>
              <a:rPr lang="en-US" altLang="zh-CN" dirty="0"/>
              <a:t>    One easy solution would be </a:t>
            </a:r>
            <a:r>
              <a:rPr lang="en-US" altLang="zh-CN" b="1" u="none" dirty="0"/>
              <a:t>to</a:t>
            </a:r>
            <a:r>
              <a:rPr lang="en-US" altLang="zh-CN" dirty="0"/>
              <a:t> define a port belonging to the CS VLAN </a:t>
            </a:r>
            <a:r>
              <a:rPr lang="en-US" altLang="zh-CN" u="none" dirty="0"/>
              <a:t>on each switch </a:t>
            </a:r>
            <a:r>
              <a:rPr lang="en-US" altLang="zh-CN" dirty="0"/>
              <a:t>(similarly for the EE VLAN) and </a:t>
            </a:r>
            <a:r>
              <a:rPr lang="en-US" altLang="zh-CN" b="1" u="none" dirty="0"/>
              <a:t>to</a:t>
            </a:r>
            <a:r>
              <a:rPr lang="en-US" altLang="zh-CN" dirty="0"/>
              <a:t> connect these ports to each other, as shown in Figure 6.26 (a). </a:t>
            </a:r>
          </a:p>
          <a:p>
            <a:r>
              <a:rPr lang="en-US" altLang="zh-CN" dirty="0"/>
              <a:t>    This solution doesn’t scale, however, since N VLANs would require N ports </a:t>
            </a:r>
            <a:r>
              <a:rPr lang="en-US" altLang="zh-CN" b="1" dirty="0"/>
              <a:t>on</a:t>
            </a:r>
            <a:r>
              <a:rPr lang="en-US" altLang="zh-CN" dirty="0"/>
              <a:t> each switch simply to interconnect the two switches. </a:t>
            </a:r>
          </a:p>
          <a:p>
            <a:endParaRPr lang="en-US" altLang="zh-CN" dirty="0"/>
          </a:p>
          <a:p>
            <a:r>
              <a:rPr lang="en-US" altLang="zh-CN" baseline="0" dirty="0"/>
              <a:t>    </a:t>
            </a:r>
            <a:r>
              <a:rPr lang="en-US" altLang="zh-CN" dirty="0"/>
              <a:t>A more scalable approach to interconnecting VLAN switches is known as VLAN trunking. </a:t>
            </a:r>
          </a:p>
          <a:p>
            <a:r>
              <a:rPr lang="en-US" altLang="zh-CN" dirty="0"/>
              <a:t>    In the VLAN trunking approach shown in Figure 6.26 (b), a special port on each switch (port 16 on the left switch and port 1 on the right switch) is configured as a trunk port to interconnect the two VLAN switches. </a:t>
            </a:r>
          </a:p>
          <a:p>
            <a:r>
              <a:rPr lang="en-US" altLang="zh-CN" dirty="0"/>
              <a:t>   </a:t>
            </a:r>
            <a:r>
              <a:rPr lang="en-US" altLang="zh-CN" b="1" dirty="0"/>
              <a:t>The trunk port belongs to all VLANs</a:t>
            </a:r>
            <a:r>
              <a:rPr lang="en-US" altLang="zh-CN" dirty="0"/>
              <a:t>, and frames </a:t>
            </a:r>
            <a:r>
              <a:rPr lang="en-US" altLang="zh-CN" u="sng" dirty="0"/>
              <a:t>sent to any VLAN</a:t>
            </a:r>
            <a:r>
              <a:rPr lang="en-US" altLang="zh-CN" u="none" dirty="0"/>
              <a:t> </a:t>
            </a:r>
            <a:r>
              <a:rPr lang="en-US" altLang="zh-CN" dirty="0"/>
              <a:t>are forwarded </a:t>
            </a:r>
            <a:r>
              <a:rPr lang="en-US" altLang="zh-CN" b="1" dirty="0"/>
              <a:t>over</a:t>
            </a:r>
            <a:r>
              <a:rPr lang="en-US" altLang="zh-CN" dirty="0"/>
              <a:t> the trunk link </a:t>
            </a:r>
            <a:r>
              <a:rPr lang="en-US" altLang="zh-CN" b="1" dirty="0"/>
              <a:t>to</a:t>
            </a:r>
            <a:r>
              <a:rPr lang="en-US" altLang="zh-CN" dirty="0"/>
              <a:t> the other switch. </a:t>
            </a:r>
          </a:p>
          <a:p>
            <a:r>
              <a:rPr lang="en-US" altLang="zh-CN" baseline="0" dirty="0"/>
              <a:t>    </a:t>
            </a:r>
            <a:r>
              <a:rPr lang="en-US" altLang="zh-CN" dirty="0"/>
              <a:t>But this raises yet another question: </a:t>
            </a:r>
          </a:p>
          <a:p>
            <a:r>
              <a:rPr lang="en-US" altLang="zh-CN" dirty="0"/>
              <a:t>    How does a switch know </a:t>
            </a:r>
            <a:r>
              <a:rPr lang="en-US" altLang="zh-CN" b="1" dirty="0"/>
              <a:t>that</a:t>
            </a:r>
            <a:r>
              <a:rPr lang="en-US" altLang="zh-CN" dirty="0"/>
              <a:t> a frame </a:t>
            </a:r>
            <a:r>
              <a:rPr lang="en-US" altLang="zh-CN" u="sng" dirty="0"/>
              <a:t>arriving on a trunk port</a:t>
            </a:r>
            <a:r>
              <a:rPr lang="en-US" altLang="zh-CN" u="none" dirty="0"/>
              <a:t> </a:t>
            </a:r>
            <a:r>
              <a:rPr lang="en-US" altLang="zh-CN" dirty="0"/>
              <a:t>belongs to a particular VLAN? </a:t>
            </a:r>
          </a:p>
          <a:p>
            <a:r>
              <a:rPr lang="en-US" altLang="zh-CN" dirty="0"/>
              <a:t>   </a:t>
            </a:r>
          </a:p>
          <a:p>
            <a:endParaRPr lang="en-US" altLang="zh-CN" dirty="0"/>
          </a:p>
          <a:p>
            <a:r>
              <a:rPr lang="en-US" altLang="zh-CN" dirty="0"/>
              <a:t>   </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174</a:t>
            </a:fld>
            <a:endParaRPr lang="en-US" altLang="zh-CN"/>
          </a:p>
        </p:txBody>
      </p:sp>
    </p:spTree>
    <p:extLst>
      <p:ext uri="{BB962C8B-B14F-4D97-AF65-F5344CB8AC3E}">
        <p14:creationId xmlns:p14="http://schemas.microsoft.com/office/powerpoint/2010/main" val="89873981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t>    </a:t>
            </a:r>
            <a:r>
              <a:rPr lang="en-US" altLang="zh-CN" dirty="0"/>
              <a:t>The IEEE has defined an </a:t>
            </a:r>
            <a:r>
              <a:rPr lang="en-US" altLang="zh-CN" u="sng" dirty="0"/>
              <a:t>extended</a:t>
            </a:r>
            <a:r>
              <a:rPr lang="en-US" altLang="zh-CN" dirty="0"/>
              <a:t> frame format 802.1Q, for frames crossing a VLAN trunk.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t>    </a:t>
            </a:r>
            <a:r>
              <a:rPr lang="en-US" altLang="zh-CN" dirty="0"/>
              <a:t>As shown in Figure 6.27, the 802.1Q frame consists of the standard Ethernet frame </a:t>
            </a:r>
            <a:r>
              <a:rPr lang="en-US" altLang="zh-CN" b="0" dirty="0"/>
              <a:t>with</a:t>
            </a:r>
            <a:r>
              <a:rPr lang="en-US" altLang="zh-CN" dirty="0"/>
              <a:t> a four-byte </a:t>
            </a:r>
            <a:r>
              <a:rPr lang="en-US" altLang="zh-CN" b="1" dirty="0"/>
              <a:t>VLAN tag </a:t>
            </a:r>
            <a:r>
              <a:rPr lang="en-US" altLang="zh-CN" b="0" u="none" dirty="0"/>
              <a:t>added into the header </a:t>
            </a:r>
            <a:r>
              <a:rPr lang="en-US" altLang="zh-CN" dirty="0"/>
              <a:t>that carries the identity of the VLAN to which the frame belongs. </a:t>
            </a:r>
          </a:p>
          <a:p>
            <a:r>
              <a:rPr lang="en-US" altLang="zh-CN" dirty="0"/>
              <a:t>   The VLAN tag is added into a frame by the switch at the sending side of a VLAN trunk, parsed, and removed by the switch at the receiving side of the trunk. </a:t>
            </a:r>
          </a:p>
          <a:p>
            <a:r>
              <a:rPr lang="en-US" altLang="zh-CN" dirty="0"/>
              <a:t>    The VLAN tag itself consists of a 2-byte Tag Protocol Identifier (TPID) field (</a:t>
            </a:r>
            <a:r>
              <a:rPr lang="en-US" altLang="zh-CN" i="0" dirty="0"/>
              <a:t>with a fixed hexadecimal value of 0x8100), a 2-byte Tag Control Information field that contains 12-bit VLAN identifier field, and a 3-bit priority field that is similar in intent to the IP datagram TOS field. </a:t>
            </a:r>
          </a:p>
          <a:p>
            <a:endParaRPr lang="en-US" altLang="zh-CN" i="0" dirty="0"/>
          </a:p>
          <a:p>
            <a:r>
              <a:rPr lang="en-US" altLang="zh-CN" i="0" baseline="0" dirty="0"/>
              <a:t>    </a:t>
            </a:r>
            <a:r>
              <a:rPr lang="en-US" altLang="zh-CN" dirty="0"/>
              <a:t>In this discussion, we’ve only briefly touched on VLANs and have focused on port-based VLANs. </a:t>
            </a:r>
          </a:p>
          <a:p>
            <a:r>
              <a:rPr lang="en-US" altLang="zh-CN" dirty="0"/>
              <a:t>    We should also mention that VLANs can be defined in several other ways. </a:t>
            </a:r>
          </a:p>
          <a:p>
            <a:r>
              <a:rPr lang="en-US" altLang="zh-CN" dirty="0"/>
              <a:t>    In MAC-based VLANs, the network manager specifies the set of MAC address that belong to each VLAN;</a:t>
            </a:r>
            <a:r>
              <a:rPr lang="en-US" altLang="zh-CN" baseline="0" dirty="0"/>
              <a:t> </a:t>
            </a:r>
            <a:r>
              <a:rPr lang="en-US" altLang="zh-CN" dirty="0"/>
              <a:t>whenever a device attaches to a port, the port is connected into the appropriate VLAN based on the MAC address of the device. </a:t>
            </a:r>
          </a:p>
          <a:p>
            <a:r>
              <a:rPr lang="en-US" altLang="zh-CN" baseline="0" dirty="0"/>
              <a:t>    </a:t>
            </a:r>
            <a:r>
              <a:rPr lang="en-US" altLang="zh-CN" dirty="0"/>
              <a:t>VLANs can also be defined based on network-layer protocol (e.g., IPv4, IPv6, or AppleTalk) and other criteria.</a:t>
            </a:r>
          </a:p>
          <a:p>
            <a:r>
              <a:rPr lang="en-US" altLang="zh-CN" dirty="0"/>
              <a:t>    See the 802.1Q standard for more details. </a:t>
            </a:r>
          </a:p>
          <a:p>
            <a:r>
              <a:rPr lang="en-US" altLang="zh-CN" dirty="0"/>
              <a:t>  </a:t>
            </a:r>
          </a:p>
          <a:p>
            <a:endParaRPr lang="en-US" altLang="zh-CN" i="0" dirty="0"/>
          </a:p>
          <a:p>
            <a:r>
              <a:rPr lang="en-US" altLang="zh-CN" i="0" dirty="0"/>
              <a:t>        </a:t>
            </a:r>
          </a:p>
          <a:p>
            <a:endParaRPr lang="en-US" altLang="zh-CN"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175</a:t>
            </a:fld>
            <a:endParaRPr lang="en-US" altLang="zh-CN"/>
          </a:p>
        </p:txBody>
      </p:sp>
    </p:spTree>
    <p:extLst>
      <p:ext uri="{BB962C8B-B14F-4D97-AF65-F5344CB8AC3E}">
        <p14:creationId xmlns:p14="http://schemas.microsoft.com/office/powerpoint/2010/main" val="294164407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6DF038-7A9D-4B1C-877F-6BCEBB4797C5}" type="slidenum">
              <a:rPr lang="en-US" altLang="zh-CN"/>
              <a:pPr/>
              <a:t>176</a:t>
            </a:fld>
            <a:endParaRPr lang="en-US" altLang="zh-CN"/>
          </a:p>
        </p:txBody>
      </p:sp>
      <p:sp>
        <p:nvSpPr>
          <p:cNvPr id="619522" name="Rectangle 2"/>
          <p:cNvSpPr>
            <a:spLocks noGrp="1" noRot="1" noChangeAspect="1" noChangeArrowheads="1" noTextEdit="1"/>
          </p:cNvSpPr>
          <p:nvPr>
            <p:ph type="sldImg"/>
          </p:nvPr>
        </p:nvSpPr>
        <p:spPr>
          <a:ln/>
        </p:spPr>
      </p:sp>
      <p:sp>
        <p:nvSpPr>
          <p:cNvPr id="619523"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dirty="0">
                <a:ea typeface="黑体" pitchFamily="49" charset="-122"/>
              </a:rPr>
              <a:t>    CFI (Canonical Format Indicator):</a:t>
            </a:r>
            <a:r>
              <a:rPr kumimoji="1" lang="en-US" altLang="zh-CN" sz="1200" baseline="0" dirty="0">
                <a:ea typeface="黑体" pitchFamily="49" charset="-122"/>
              </a:rPr>
              <a:t>  </a:t>
            </a:r>
            <a:r>
              <a:rPr kumimoji="1" lang="zh-CN" altLang="en-US" sz="1200" baseline="0" dirty="0">
                <a:ea typeface="黑体" pitchFamily="49" charset="-122"/>
              </a:rPr>
              <a:t>就是指地址的十六制表示中每一个字节的最低位，代表规范格式地址中相应字节的最低位。 </a:t>
            </a:r>
            <a:endParaRPr kumimoji="1" lang="en-US" altLang="zh-CN" sz="1200" baseline="0" dirty="0">
              <a:ea typeface="黑体" pitchFamily="49"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aseline="0" dirty="0">
                <a:ea typeface="黑体" pitchFamily="49" charset="-122"/>
              </a:rPr>
              <a:t>    CFI</a:t>
            </a:r>
            <a:r>
              <a:rPr kumimoji="1" lang="zh-CN" altLang="en-US" sz="1200" baseline="0" dirty="0">
                <a:ea typeface="黑体" pitchFamily="49" charset="-122"/>
              </a:rPr>
              <a:t>置</a:t>
            </a:r>
            <a:r>
              <a:rPr kumimoji="1" lang="en-US" altLang="zh-CN" sz="1200" baseline="0" dirty="0">
                <a:ea typeface="黑体" pitchFamily="49" charset="-122"/>
              </a:rPr>
              <a:t>1</a:t>
            </a:r>
            <a:r>
              <a:rPr kumimoji="1" lang="zh-CN" altLang="en-US" sz="1200" baseline="0" dirty="0">
                <a:ea typeface="黑体" pitchFamily="49" charset="-122"/>
              </a:rPr>
              <a:t>表示规范格式。</a:t>
            </a:r>
            <a:endParaRPr kumimoji="1" lang="en-US" altLang="zh-CN" sz="1200" baseline="0" dirty="0">
              <a:ea typeface="黑体" pitchFamily="49"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baseline="0" dirty="0">
              <a:ea typeface="黑体" pitchFamily="49"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t>    The IEEE has defined an </a:t>
            </a:r>
            <a:r>
              <a:rPr lang="en-US" altLang="zh-CN" u="sng" dirty="0"/>
              <a:t>extended</a:t>
            </a:r>
            <a:r>
              <a:rPr lang="en-US" altLang="zh-CN" dirty="0"/>
              <a:t> frame format 802.1Q, for frames crossing a VLAN trunk.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a:t>    </a:t>
            </a:r>
            <a:r>
              <a:rPr lang="en-US" altLang="zh-CN" dirty="0"/>
              <a:t>As shown in Figure 6.27, the 802.1Q frame consists of the standard Ethernet frame </a:t>
            </a:r>
            <a:r>
              <a:rPr lang="en-US" altLang="zh-CN" b="0" dirty="0"/>
              <a:t>with</a:t>
            </a:r>
            <a:r>
              <a:rPr lang="en-US" altLang="zh-CN" dirty="0"/>
              <a:t> a four-byte </a:t>
            </a:r>
            <a:r>
              <a:rPr lang="en-US" altLang="zh-CN" b="1" dirty="0"/>
              <a:t>VLAN tag </a:t>
            </a:r>
            <a:r>
              <a:rPr lang="en-US" altLang="zh-CN" b="0" u="none" dirty="0"/>
              <a:t>added into the header </a:t>
            </a:r>
            <a:r>
              <a:rPr lang="en-US" altLang="zh-CN" b="0" u="sng" dirty="0"/>
              <a:t>that</a:t>
            </a:r>
            <a:r>
              <a:rPr lang="en-US" altLang="zh-CN" dirty="0"/>
              <a:t> carries the identity of the VLAN </a:t>
            </a:r>
            <a:r>
              <a:rPr lang="en-US" altLang="zh-CN" b="0" u="sng" dirty="0"/>
              <a:t>to which</a:t>
            </a:r>
            <a:r>
              <a:rPr lang="en-US" altLang="zh-CN" b="0" u="none" dirty="0"/>
              <a:t> </a:t>
            </a:r>
            <a:r>
              <a:rPr lang="en-US" altLang="zh-CN" dirty="0"/>
              <a:t>the frame belongs. </a:t>
            </a:r>
          </a:p>
          <a:p>
            <a:r>
              <a:rPr lang="en-US" altLang="zh-CN" dirty="0"/>
              <a:t>    The VLAN tag is added into a frame by the switch at the sending side of a VLAN trunk, </a:t>
            </a:r>
            <a:r>
              <a:rPr lang="en-US" altLang="zh-CN" b="1" dirty="0"/>
              <a:t>parsed</a:t>
            </a:r>
            <a:r>
              <a:rPr lang="en-US" altLang="zh-CN" dirty="0"/>
              <a:t>, and </a:t>
            </a:r>
            <a:r>
              <a:rPr lang="en-US" altLang="zh-CN" b="1" dirty="0"/>
              <a:t>removed</a:t>
            </a:r>
            <a:r>
              <a:rPr lang="en-US" altLang="zh-CN" dirty="0"/>
              <a:t> by the switch at the receiving side of the trunk. </a:t>
            </a:r>
          </a:p>
          <a:p>
            <a:r>
              <a:rPr lang="en-US" altLang="zh-CN" dirty="0"/>
              <a:t>    The VLAN tag itself consists of a 2-byte Tag Protocol Identifier (</a:t>
            </a:r>
            <a:r>
              <a:rPr lang="en-US" altLang="zh-CN" b="1" dirty="0"/>
              <a:t>TPID</a:t>
            </a:r>
            <a:r>
              <a:rPr lang="en-US" altLang="zh-CN" dirty="0"/>
              <a:t>) field (</a:t>
            </a:r>
            <a:r>
              <a:rPr lang="en-US" altLang="zh-CN" i="0" dirty="0"/>
              <a:t>with a fixed hexadecimal value of 0x8100), a 2-byte </a:t>
            </a:r>
            <a:r>
              <a:rPr lang="en-US" altLang="zh-CN" b="1" i="0" dirty="0"/>
              <a:t>Tag Control Information </a:t>
            </a:r>
            <a:r>
              <a:rPr lang="en-US" altLang="zh-CN" i="0" dirty="0"/>
              <a:t>field that contains 12-bit VLAN identifier field, and a 3-bit priority field that is similar </a:t>
            </a:r>
            <a:r>
              <a:rPr lang="en-US" altLang="zh-CN" i="0" u="sng" dirty="0"/>
              <a:t>in intent</a:t>
            </a:r>
            <a:r>
              <a:rPr lang="en-US" altLang="zh-CN" i="0" u="none" dirty="0"/>
              <a:t> to </a:t>
            </a:r>
            <a:r>
              <a:rPr lang="en-US" altLang="zh-CN" i="0" dirty="0"/>
              <a:t>the IP datagram TOS field. </a:t>
            </a:r>
          </a:p>
          <a:p>
            <a:endParaRPr lang="en-US" altLang="zh-CN" i="0" dirty="0"/>
          </a:p>
          <a:p>
            <a:r>
              <a:rPr lang="en-US" altLang="zh-CN" i="0" baseline="0" dirty="0"/>
              <a:t>    </a:t>
            </a:r>
            <a:r>
              <a:rPr lang="en-US" altLang="zh-CN" dirty="0"/>
              <a:t>In this discussion, we’ve only briefly touched on VLANs and have focused on port-based VLANs. </a:t>
            </a:r>
          </a:p>
          <a:p>
            <a:r>
              <a:rPr lang="en-US" altLang="zh-CN" dirty="0"/>
              <a:t>    We should also mention that VLANs can be defined in several other ways. </a:t>
            </a:r>
          </a:p>
          <a:p>
            <a:r>
              <a:rPr lang="en-US" altLang="zh-CN" baseline="0" dirty="0"/>
              <a:t>    </a:t>
            </a:r>
            <a:r>
              <a:rPr lang="en-US" altLang="zh-CN" dirty="0"/>
              <a:t>In MAC-based VLANs, the network manager specifies the set of MAC address that belong to each VLAN;</a:t>
            </a:r>
            <a:r>
              <a:rPr lang="en-US" altLang="zh-CN" baseline="0" dirty="0"/>
              <a:t> </a:t>
            </a:r>
            <a:r>
              <a:rPr lang="en-US" altLang="zh-CN" dirty="0"/>
              <a:t>whenever a device attaches to a port, the port is connected into the appropriate VLAN based on the MAC address of the device. </a:t>
            </a:r>
          </a:p>
          <a:p>
            <a:r>
              <a:rPr lang="en-US" altLang="zh-CN" baseline="0" dirty="0"/>
              <a:t>    </a:t>
            </a:r>
            <a:r>
              <a:rPr lang="en-US" altLang="zh-CN" dirty="0"/>
              <a:t>VLANs can also be defined based on network-layer protocol (e.g., IPv4, IPv6, or AppleTalk) and other criteria.</a:t>
            </a:r>
          </a:p>
          <a:p>
            <a:r>
              <a:rPr lang="en-US" altLang="zh-CN" dirty="0"/>
              <a:t>    See the 802.1Q standard for more details. </a:t>
            </a:r>
          </a:p>
          <a:p>
            <a:r>
              <a:rPr lang="en-US" altLang="zh-CN" dirty="0"/>
              <a:t>  </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aseline="0" dirty="0">
                <a:ea typeface="黑体" pitchFamily="49" charset="-122"/>
              </a:rPr>
              <a:t>	</a:t>
            </a:r>
            <a:endParaRPr kumimoji="1" lang="en-US" altLang="zh-CN" sz="1200" dirty="0">
              <a:ea typeface="黑体" pitchFamily="49" charset="-122"/>
            </a:endParaRPr>
          </a:p>
          <a:p>
            <a:endParaRPr lang="zh-CN" altLang="zh-CN" dirty="0"/>
          </a:p>
        </p:txBody>
      </p:sp>
    </p:spTree>
    <p:extLst>
      <p:ext uri="{BB962C8B-B14F-4D97-AF65-F5344CB8AC3E}">
        <p14:creationId xmlns:p14="http://schemas.microsoft.com/office/powerpoint/2010/main" val="40307450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a:solidFill>
                  <a:schemeClr val="tx1"/>
                </a:solidFill>
                <a:latin typeface="Arial" charset="0"/>
                <a:ea typeface="宋体" pitchFamily="2" charset="-122"/>
                <a:cs typeface="+mn-cs"/>
              </a:rPr>
              <a:t>    例如在图所示的网络中，为了让 </a:t>
            </a:r>
            <a:r>
              <a:rPr lang="en-US" altLang="zh-CN" sz="1200" b="0" i="0" kern="1200" dirty="0">
                <a:solidFill>
                  <a:schemeClr val="tx1"/>
                </a:solidFill>
                <a:latin typeface="Arial" charset="0"/>
                <a:ea typeface="宋体" pitchFamily="2" charset="-122"/>
                <a:cs typeface="+mn-cs"/>
              </a:rPr>
              <a:t>Device A </a:t>
            </a:r>
            <a:r>
              <a:rPr lang="zh-CN" altLang="en-US" sz="1200" b="0" i="0" kern="1200" dirty="0">
                <a:solidFill>
                  <a:schemeClr val="tx1"/>
                </a:solidFill>
                <a:latin typeface="Arial" charset="0"/>
                <a:ea typeface="宋体" pitchFamily="2" charset="-122"/>
                <a:cs typeface="+mn-cs"/>
              </a:rPr>
              <a:t>和 </a:t>
            </a:r>
            <a:r>
              <a:rPr lang="en-US" altLang="zh-CN" sz="1200" b="0" i="0" kern="1200" dirty="0">
                <a:solidFill>
                  <a:schemeClr val="tx1"/>
                </a:solidFill>
                <a:latin typeface="Arial" charset="0"/>
                <a:ea typeface="宋体" pitchFamily="2" charset="-122"/>
                <a:cs typeface="+mn-cs"/>
              </a:rPr>
              <a:t>Device B </a:t>
            </a:r>
            <a:r>
              <a:rPr lang="zh-CN" altLang="en-US" sz="1200" b="0" i="0" kern="1200" dirty="0">
                <a:solidFill>
                  <a:schemeClr val="tx1"/>
                </a:solidFill>
                <a:latin typeface="Arial" charset="0"/>
                <a:ea typeface="宋体" pitchFamily="2" charset="-122"/>
                <a:cs typeface="+mn-cs"/>
              </a:rPr>
              <a:t>之间的链路既支持</a:t>
            </a:r>
            <a:r>
              <a:rPr lang="en-US" altLang="zh-CN" sz="1200" b="0" i="0" kern="1200" dirty="0">
                <a:solidFill>
                  <a:schemeClr val="tx1"/>
                </a:solidFill>
                <a:latin typeface="Arial" charset="0"/>
                <a:ea typeface="宋体" pitchFamily="2" charset="-122"/>
                <a:cs typeface="+mn-cs"/>
              </a:rPr>
              <a:t>VLAN2</a:t>
            </a:r>
            <a:r>
              <a:rPr lang="zh-CN" altLang="en-US" sz="1200" b="0" i="0" kern="1200" dirty="0">
                <a:solidFill>
                  <a:schemeClr val="tx1"/>
                </a:solidFill>
                <a:latin typeface="Arial" charset="0"/>
                <a:ea typeface="宋体" pitchFamily="2" charset="-122"/>
                <a:cs typeface="+mn-cs"/>
              </a:rPr>
              <a:t>内的用户通信又支持</a:t>
            </a:r>
            <a:r>
              <a:rPr lang="en-US" altLang="zh-CN" sz="1200" b="0" i="0" kern="1200" dirty="0">
                <a:solidFill>
                  <a:schemeClr val="tx1"/>
                </a:solidFill>
                <a:latin typeface="Arial" charset="0"/>
                <a:ea typeface="宋体" pitchFamily="2" charset="-122"/>
                <a:cs typeface="+mn-cs"/>
              </a:rPr>
              <a:t>VLAN3</a:t>
            </a:r>
            <a:r>
              <a:rPr lang="zh-CN" altLang="en-US" sz="1200" b="0" i="0" kern="1200" dirty="0">
                <a:solidFill>
                  <a:schemeClr val="tx1"/>
                </a:solidFill>
                <a:latin typeface="Arial" charset="0"/>
                <a:ea typeface="宋体" pitchFamily="2" charset="-122"/>
                <a:cs typeface="+mn-cs"/>
              </a:rPr>
              <a:t>内的用户通信，需要配置连接接口同时加入两个 </a:t>
            </a:r>
            <a:r>
              <a:rPr lang="en-US" altLang="zh-CN" sz="1200" b="0" i="0" kern="1200" dirty="0">
                <a:solidFill>
                  <a:schemeClr val="tx1"/>
                </a:solidFill>
                <a:latin typeface="Arial" charset="0"/>
                <a:ea typeface="宋体" pitchFamily="2" charset="-122"/>
                <a:cs typeface="+mn-cs"/>
              </a:rPr>
              <a:t>VLAN</a:t>
            </a:r>
            <a:r>
              <a:rPr lang="zh-CN" altLang="en-US" sz="1200" b="0" i="0" kern="1200" dirty="0">
                <a:solidFill>
                  <a:schemeClr val="tx1"/>
                </a:solidFill>
                <a:latin typeface="Arial" charset="0"/>
                <a:ea typeface="宋体" pitchFamily="2" charset="-122"/>
                <a:cs typeface="+mn-cs"/>
              </a:rPr>
              <a:t>。</a:t>
            </a:r>
            <a:endParaRPr lang="en-US" altLang="zh-CN" sz="1200" b="0" i="0" kern="1200" dirty="0">
              <a:solidFill>
                <a:schemeClr val="tx1"/>
              </a:solidFill>
              <a:latin typeface="Arial" charset="0"/>
              <a:ea typeface="宋体" pitchFamily="2" charset="-122"/>
              <a:cs typeface="+mn-cs"/>
            </a:endParaRPr>
          </a:p>
          <a:p>
            <a:r>
              <a:rPr lang="en-US" altLang="zh-CN" sz="1200" b="0" i="0" kern="1200" dirty="0">
                <a:solidFill>
                  <a:schemeClr val="tx1"/>
                </a:solidFill>
                <a:latin typeface="Arial" charset="0"/>
                <a:ea typeface="宋体" pitchFamily="2" charset="-122"/>
                <a:cs typeface="+mn-cs"/>
              </a:rPr>
              <a:t>    </a:t>
            </a:r>
            <a:r>
              <a:rPr lang="zh-CN" altLang="en-US" sz="1200" b="0" i="0" kern="1200" dirty="0">
                <a:solidFill>
                  <a:schemeClr val="tx1"/>
                </a:solidFill>
                <a:latin typeface="Arial" charset="0"/>
                <a:ea typeface="宋体" pitchFamily="2" charset="-122"/>
                <a:cs typeface="+mn-cs"/>
              </a:rPr>
              <a:t>即应配置 </a:t>
            </a:r>
            <a:r>
              <a:rPr lang="en-US" altLang="zh-CN" sz="1200" b="0" i="0" kern="1200" dirty="0">
                <a:solidFill>
                  <a:schemeClr val="tx1"/>
                </a:solidFill>
                <a:latin typeface="Arial" charset="0"/>
                <a:ea typeface="宋体" pitchFamily="2" charset="-122"/>
                <a:cs typeface="+mn-cs"/>
              </a:rPr>
              <a:t>Device A</a:t>
            </a:r>
            <a:r>
              <a:rPr lang="en-US" altLang="zh-CN" sz="1200" b="0" i="0" kern="1200" baseline="0" dirty="0">
                <a:solidFill>
                  <a:schemeClr val="tx1"/>
                </a:solidFill>
                <a:latin typeface="Arial" charset="0"/>
                <a:ea typeface="宋体" pitchFamily="2" charset="-122"/>
                <a:cs typeface="+mn-cs"/>
              </a:rPr>
              <a:t> </a:t>
            </a:r>
            <a:r>
              <a:rPr lang="zh-CN" altLang="en-US" sz="1200" b="0" i="0" kern="1200" dirty="0">
                <a:solidFill>
                  <a:schemeClr val="tx1"/>
                </a:solidFill>
                <a:latin typeface="Arial" charset="0"/>
                <a:ea typeface="宋体" pitchFamily="2" charset="-122"/>
                <a:cs typeface="+mn-cs"/>
              </a:rPr>
              <a:t>的以太网接口</a:t>
            </a:r>
            <a:r>
              <a:rPr lang="en-US" altLang="zh-CN" sz="1200" b="0" i="0" kern="1200" dirty="0">
                <a:solidFill>
                  <a:schemeClr val="tx1"/>
                </a:solidFill>
                <a:latin typeface="Arial" charset="0"/>
                <a:ea typeface="宋体" pitchFamily="2" charset="-122"/>
                <a:cs typeface="+mn-cs"/>
              </a:rPr>
              <a:t>Port2 </a:t>
            </a:r>
            <a:r>
              <a:rPr lang="zh-CN" altLang="en-US" sz="1200" b="0" i="0" kern="1200" dirty="0">
                <a:solidFill>
                  <a:schemeClr val="tx1"/>
                </a:solidFill>
                <a:latin typeface="Arial" charset="0"/>
                <a:ea typeface="宋体" pitchFamily="2" charset="-122"/>
                <a:cs typeface="+mn-cs"/>
              </a:rPr>
              <a:t>和 </a:t>
            </a:r>
            <a:r>
              <a:rPr lang="en-US" altLang="zh-CN" sz="1200" b="0" i="0" kern="1200" dirty="0">
                <a:solidFill>
                  <a:schemeClr val="tx1"/>
                </a:solidFill>
                <a:latin typeface="Arial" charset="0"/>
                <a:ea typeface="宋体" pitchFamily="2" charset="-122"/>
                <a:cs typeface="+mn-cs"/>
              </a:rPr>
              <a:t>Device B </a:t>
            </a:r>
            <a:r>
              <a:rPr lang="zh-CN" altLang="en-US" sz="1200" b="0" i="0" kern="1200" dirty="0">
                <a:solidFill>
                  <a:schemeClr val="tx1"/>
                </a:solidFill>
                <a:latin typeface="Arial" charset="0"/>
                <a:ea typeface="宋体" pitchFamily="2" charset="-122"/>
                <a:cs typeface="+mn-cs"/>
              </a:rPr>
              <a:t>的以太网接口 </a:t>
            </a:r>
            <a:r>
              <a:rPr lang="en-US" altLang="zh-CN" sz="1200" b="0" i="0" kern="1200" dirty="0">
                <a:solidFill>
                  <a:schemeClr val="tx1"/>
                </a:solidFill>
                <a:latin typeface="Arial" charset="0"/>
                <a:ea typeface="宋体" pitchFamily="2" charset="-122"/>
                <a:cs typeface="+mn-cs"/>
              </a:rPr>
              <a:t>Port1 </a:t>
            </a:r>
            <a:r>
              <a:rPr lang="zh-CN" altLang="en-US" sz="1200" b="0" i="0" kern="1200" dirty="0">
                <a:solidFill>
                  <a:schemeClr val="tx1"/>
                </a:solidFill>
                <a:latin typeface="Arial" charset="0"/>
                <a:ea typeface="宋体" pitchFamily="2" charset="-122"/>
                <a:cs typeface="+mn-cs"/>
              </a:rPr>
              <a:t>同时加入 </a:t>
            </a:r>
            <a:r>
              <a:rPr lang="en-US" altLang="zh-CN" sz="1200" b="0" i="0" kern="1200" dirty="0">
                <a:solidFill>
                  <a:schemeClr val="tx1"/>
                </a:solidFill>
                <a:latin typeface="Arial" charset="0"/>
                <a:ea typeface="宋体" pitchFamily="2" charset="-122"/>
                <a:cs typeface="+mn-cs"/>
              </a:rPr>
              <a:t>VLAN2 </a:t>
            </a:r>
            <a:r>
              <a:rPr lang="zh-CN" altLang="en-US" sz="1200" b="0" i="0" kern="1200" dirty="0">
                <a:solidFill>
                  <a:schemeClr val="tx1"/>
                </a:solidFill>
                <a:latin typeface="Arial" charset="0"/>
                <a:ea typeface="宋体" pitchFamily="2" charset="-122"/>
                <a:cs typeface="+mn-cs"/>
              </a:rPr>
              <a:t>和 </a:t>
            </a:r>
            <a:r>
              <a:rPr lang="en-US" altLang="zh-CN" sz="1200" b="0" i="0" kern="1200" dirty="0">
                <a:solidFill>
                  <a:schemeClr val="tx1"/>
                </a:solidFill>
                <a:latin typeface="Arial" charset="0"/>
                <a:ea typeface="宋体" pitchFamily="2" charset="-122"/>
                <a:cs typeface="+mn-cs"/>
              </a:rPr>
              <a:t>VLAN3</a:t>
            </a:r>
            <a:r>
              <a:rPr lang="zh-CN" altLang="en-US" sz="1200" b="0" i="0" kern="1200" dirty="0">
                <a:solidFill>
                  <a:schemeClr val="tx1"/>
                </a:solidFill>
                <a:latin typeface="Arial" charset="0"/>
                <a:ea typeface="宋体" pitchFamily="2" charset="-122"/>
                <a:cs typeface="+mn-cs"/>
              </a:rPr>
              <a:t>。 </a:t>
            </a:r>
            <a:endParaRPr lang="en-US" altLang="zh-CN" sz="1200" b="0" i="0" kern="1200" dirty="0">
              <a:solidFill>
                <a:schemeClr val="tx1"/>
              </a:solidFill>
              <a:latin typeface="Arial" charset="0"/>
              <a:ea typeface="宋体" pitchFamily="2" charset="-122"/>
              <a:cs typeface="+mn-cs"/>
            </a:endParaRPr>
          </a:p>
          <a:p>
            <a:r>
              <a:rPr lang="zh-CN" altLang="en-US" sz="1200" b="0" i="0" kern="1200" dirty="0">
                <a:solidFill>
                  <a:schemeClr val="tx1"/>
                </a:solidFill>
                <a:latin typeface="Arial" charset="0"/>
                <a:ea typeface="宋体" pitchFamily="2" charset="-122"/>
                <a:cs typeface="+mn-cs"/>
              </a:rPr>
              <a:t>    当用户主机 </a:t>
            </a:r>
            <a:r>
              <a:rPr lang="en-US" altLang="zh-CN" sz="1200" b="0" i="0" kern="1200" dirty="0">
                <a:solidFill>
                  <a:schemeClr val="tx1"/>
                </a:solidFill>
                <a:latin typeface="Arial" charset="0"/>
                <a:ea typeface="宋体" pitchFamily="2" charset="-122"/>
                <a:cs typeface="+mn-cs"/>
              </a:rPr>
              <a:t>Host A </a:t>
            </a:r>
            <a:r>
              <a:rPr lang="zh-CN" altLang="en-US" sz="1200" b="0" i="0" kern="1200" dirty="0">
                <a:solidFill>
                  <a:schemeClr val="tx1"/>
                </a:solidFill>
                <a:latin typeface="Arial" charset="0"/>
                <a:ea typeface="宋体" pitchFamily="2" charset="-122"/>
                <a:cs typeface="+mn-cs"/>
              </a:rPr>
              <a:t>发送数据给用户主机 </a:t>
            </a:r>
            <a:r>
              <a:rPr lang="en-US" altLang="zh-CN" sz="1200" b="0" i="0" kern="1200" dirty="0">
                <a:solidFill>
                  <a:schemeClr val="tx1"/>
                </a:solidFill>
                <a:latin typeface="Arial" charset="0"/>
                <a:ea typeface="宋体" pitchFamily="2" charset="-122"/>
                <a:cs typeface="+mn-cs"/>
              </a:rPr>
              <a:t>Host B </a:t>
            </a:r>
            <a:r>
              <a:rPr lang="zh-CN" altLang="en-US" sz="1200" b="0" i="0" kern="1200" dirty="0">
                <a:solidFill>
                  <a:schemeClr val="tx1"/>
                </a:solidFill>
                <a:latin typeface="Arial" charset="0"/>
                <a:ea typeface="宋体" pitchFamily="2" charset="-122"/>
                <a:cs typeface="+mn-cs"/>
              </a:rPr>
              <a:t>时，数据帧的发送过程如下：</a:t>
            </a:r>
            <a:endParaRPr lang="en-US" altLang="zh-CN" sz="1200" b="0" i="0" kern="1200" dirty="0">
              <a:solidFill>
                <a:schemeClr val="tx1"/>
              </a:solidFill>
              <a:latin typeface="Arial" charset="0"/>
              <a:ea typeface="宋体" pitchFamily="2" charset="-122"/>
              <a:cs typeface="+mn-cs"/>
            </a:endParaRPr>
          </a:p>
          <a:p>
            <a:r>
              <a:rPr lang="en-US" altLang="zh-CN" sz="1200" b="0" i="0" kern="1200" dirty="0">
                <a:solidFill>
                  <a:schemeClr val="tx1"/>
                </a:solidFill>
                <a:latin typeface="Arial" charset="0"/>
                <a:ea typeface="宋体" pitchFamily="2" charset="-122"/>
                <a:cs typeface="+mn-cs"/>
              </a:rPr>
              <a:t>    1. </a:t>
            </a:r>
            <a:r>
              <a:rPr lang="zh-CN" altLang="en-US" sz="1200" b="0" i="0" kern="1200" dirty="0">
                <a:solidFill>
                  <a:schemeClr val="tx1"/>
                </a:solidFill>
                <a:latin typeface="Arial" charset="0"/>
                <a:ea typeface="宋体" pitchFamily="2" charset="-122"/>
                <a:cs typeface="+mn-cs"/>
              </a:rPr>
              <a:t>数据帧首先到达 </a:t>
            </a:r>
            <a:r>
              <a:rPr lang="en-US" altLang="zh-CN" sz="1200" b="0" i="0" kern="1200" dirty="0">
                <a:solidFill>
                  <a:schemeClr val="tx1"/>
                </a:solidFill>
                <a:latin typeface="Arial" charset="0"/>
                <a:ea typeface="宋体" pitchFamily="2" charset="-122"/>
                <a:cs typeface="+mn-cs"/>
              </a:rPr>
              <a:t>Device A </a:t>
            </a:r>
            <a:r>
              <a:rPr lang="zh-CN" altLang="en-US" sz="1200" b="0" i="0" kern="1200" dirty="0">
                <a:solidFill>
                  <a:schemeClr val="tx1"/>
                </a:solidFill>
                <a:latin typeface="Arial" charset="0"/>
                <a:ea typeface="宋体" pitchFamily="2" charset="-122"/>
                <a:cs typeface="+mn-cs"/>
              </a:rPr>
              <a:t>的接口 </a:t>
            </a:r>
            <a:r>
              <a:rPr lang="en-US" altLang="zh-CN" sz="1200" b="0" i="0" kern="1200" dirty="0">
                <a:solidFill>
                  <a:schemeClr val="tx1"/>
                </a:solidFill>
                <a:latin typeface="Arial" charset="0"/>
                <a:ea typeface="宋体" pitchFamily="2" charset="-122"/>
                <a:cs typeface="+mn-cs"/>
              </a:rPr>
              <a:t>Port4</a:t>
            </a:r>
            <a:r>
              <a:rPr lang="zh-CN" altLang="en-US" sz="1200" b="0" i="0" kern="1200" dirty="0">
                <a:solidFill>
                  <a:schemeClr val="tx1"/>
                </a:solidFill>
                <a:latin typeface="Arial" charset="0"/>
                <a:ea typeface="宋体" pitchFamily="2" charset="-122"/>
                <a:cs typeface="+mn-cs"/>
              </a:rPr>
              <a:t>。 </a:t>
            </a:r>
            <a:endParaRPr lang="en-US" altLang="zh-CN" sz="1200" b="0" i="0" kern="1200" dirty="0">
              <a:solidFill>
                <a:schemeClr val="tx1"/>
              </a:solidFill>
              <a:latin typeface="Arial" charset="0"/>
              <a:ea typeface="宋体" pitchFamily="2" charset="-122"/>
              <a:cs typeface="+mn-cs"/>
            </a:endParaRPr>
          </a:p>
          <a:p>
            <a:r>
              <a:rPr lang="en-US" altLang="zh-CN" sz="1200" b="0" i="0" kern="1200" dirty="0">
                <a:solidFill>
                  <a:schemeClr val="tx1"/>
                </a:solidFill>
                <a:latin typeface="Arial" charset="0"/>
                <a:ea typeface="宋体" pitchFamily="2" charset="-122"/>
                <a:cs typeface="+mn-cs"/>
              </a:rPr>
              <a:t>    2. </a:t>
            </a:r>
            <a:r>
              <a:rPr lang="zh-CN" altLang="en-US" sz="1200" b="0" i="0" kern="1200" dirty="0">
                <a:solidFill>
                  <a:schemeClr val="tx1"/>
                </a:solidFill>
                <a:latin typeface="Arial" charset="0"/>
                <a:ea typeface="宋体" pitchFamily="2" charset="-122"/>
                <a:cs typeface="+mn-cs"/>
              </a:rPr>
              <a:t>接口 </a:t>
            </a:r>
            <a:r>
              <a:rPr lang="en-US" altLang="zh-CN" sz="1200" b="0" i="0" kern="1200" dirty="0">
                <a:solidFill>
                  <a:schemeClr val="tx1"/>
                </a:solidFill>
                <a:latin typeface="Arial" charset="0"/>
                <a:ea typeface="宋体" pitchFamily="2" charset="-122"/>
                <a:cs typeface="+mn-cs"/>
              </a:rPr>
              <a:t>Port4 </a:t>
            </a:r>
            <a:r>
              <a:rPr lang="zh-CN" altLang="en-US" sz="1200" b="0" i="0" kern="1200" dirty="0">
                <a:solidFill>
                  <a:schemeClr val="tx1"/>
                </a:solidFill>
                <a:latin typeface="Arial" charset="0"/>
                <a:ea typeface="宋体" pitchFamily="2" charset="-122"/>
                <a:cs typeface="+mn-cs"/>
              </a:rPr>
              <a:t>给数据帧加上</a:t>
            </a:r>
            <a:r>
              <a:rPr lang="en-US" altLang="zh-CN" sz="1200" b="0" i="0" kern="1200" dirty="0">
                <a:solidFill>
                  <a:schemeClr val="tx1"/>
                </a:solidFill>
                <a:latin typeface="Arial" charset="0"/>
                <a:ea typeface="宋体" pitchFamily="2" charset="-122"/>
                <a:cs typeface="+mn-cs"/>
              </a:rPr>
              <a:t>Tag</a:t>
            </a:r>
            <a:r>
              <a:rPr lang="zh-CN" altLang="en-US" sz="1200" b="0" i="0" kern="1200" dirty="0">
                <a:solidFill>
                  <a:schemeClr val="tx1"/>
                </a:solidFill>
                <a:latin typeface="Arial" charset="0"/>
                <a:ea typeface="宋体" pitchFamily="2" charset="-122"/>
                <a:cs typeface="+mn-cs"/>
              </a:rPr>
              <a:t>，</a:t>
            </a:r>
            <a:r>
              <a:rPr lang="en-US" altLang="zh-CN" sz="1200" b="0" i="0" kern="1200" dirty="0">
                <a:solidFill>
                  <a:schemeClr val="tx1"/>
                </a:solidFill>
                <a:latin typeface="Arial" charset="0"/>
                <a:ea typeface="宋体" pitchFamily="2" charset="-122"/>
                <a:cs typeface="+mn-cs"/>
              </a:rPr>
              <a:t>Tag </a:t>
            </a:r>
            <a:r>
              <a:rPr lang="zh-CN" altLang="en-US" sz="1200" b="0" i="0" kern="1200">
                <a:solidFill>
                  <a:schemeClr val="tx1"/>
                </a:solidFill>
                <a:latin typeface="Arial" charset="0"/>
                <a:ea typeface="宋体" pitchFamily="2" charset="-122"/>
                <a:cs typeface="+mn-cs"/>
              </a:rPr>
              <a:t>的 </a:t>
            </a:r>
            <a:r>
              <a:rPr lang="en-US" altLang="zh-CN" sz="1200" b="0" i="0" kern="1200">
                <a:solidFill>
                  <a:schemeClr val="tx1"/>
                </a:solidFill>
                <a:latin typeface="Arial" charset="0"/>
                <a:ea typeface="宋体" pitchFamily="2" charset="-122"/>
                <a:cs typeface="+mn-cs"/>
              </a:rPr>
              <a:t>VID </a:t>
            </a:r>
            <a:r>
              <a:rPr lang="zh-CN" altLang="en-US" sz="1200" b="0" i="0" kern="1200" dirty="0">
                <a:solidFill>
                  <a:schemeClr val="tx1"/>
                </a:solidFill>
                <a:latin typeface="Arial" charset="0"/>
                <a:ea typeface="宋体" pitchFamily="2" charset="-122"/>
                <a:cs typeface="+mn-cs"/>
              </a:rPr>
              <a:t>字段填入该接口所属的 </a:t>
            </a:r>
            <a:r>
              <a:rPr lang="en-US" altLang="zh-CN" sz="1200" b="0" i="0" kern="1200" dirty="0">
                <a:solidFill>
                  <a:schemeClr val="tx1"/>
                </a:solidFill>
                <a:latin typeface="Arial" charset="0"/>
                <a:ea typeface="宋体" pitchFamily="2" charset="-122"/>
                <a:cs typeface="+mn-cs"/>
              </a:rPr>
              <a:t>VLAN </a:t>
            </a:r>
            <a:r>
              <a:rPr lang="zh-CN" altLang="en-US" sz="1200" b="0" i="0" kern="1200" dirty="0">
                <a:solidFill>
                  <a:schemeClr val="tx1"/>
                </a:solidFill>
                <a:latin typeface="Arial" charset="0"/>
                <a:ea typeface="宋体" pitchFamily="2" charset="-122"/>
                <a:cs typeface="+mn-cs"/>
              </a:rPr>
              <a:t>的编号 </a:t>
            </a:r>
            <a:r>
              <a:rPr lang="en-US" altLang="zh-CN" sz="1200" b="0" i="0" kern="1200" dirty="0">
                <a:solidFill>
                  <a:schemeClr val="tx1"/>
                </a:solidFill>
                <a:latin typeface="Arial" charset="0"/>
                <a:ea typeface="宋体" pitchFamily="2" charset="-122"/>
                <a:cs typeface="+mn-cs"/>
              </a:rPr>
              <a:t>2</a:t>
            </a:r>
            <a:r>
              <a:rPr lang="zh-CN" altLang="en-US" sz="1200" b="0" i="0" kern="1200" dirty="0">
                <a:solidFill>
                  <a:schemeClr val="tx1"/>
                </a:solidFill>
                <a:latin typeface="Arial" charset="0"/>
                <a:ea typeface="宋体" pitchFamily="2" charset="-122"/>
                <a:cs typeface="+mn-cs"/>
              </a:rPr>
              <a:t>。 </a:t>
            </a:r>
            <a:endParaRPr lang="en-US" altLang="zh-CN" sz="1200" b="0" i="0" kern="1200" dirty="0">
              <a:solidFill>
                <a:schemeClr val="tx1"/>
              </a:solidFill>
              <a:latin typeface="Arial" charset="0"/>
              <a:ea typeface="宋体" pitchFamily="2" charset="-122"/>
              <a:cs typeface="+mn-cs"/>
            </a:endParaRPr>
          </a:p>
          <a:p>
            <a:r>
              <a:rPr lang="en-US" altLang="zh-CN" sz="1200" b="0" i="0" kern="1200" dirty="0">
                <a:solidFill>
                  <a:schemeClr val="tx1"/>
                </a:solidFill>
                <a:latin typeface="Arial" charset="0"/>
                <a:ea typeface="宋体" pitchFamily="2" charset="-122"/>
                <a:cs typeface="+mn-cs"/>
              </a:rPr>
              <a:t>    3. Device A </a:t>
            </a:r>
            <a:r>
              <a:rPr lang="zh-CN" altLang="en-US" sz="1200" b="0" i="0" kern="1200" dirty="0">
                <a:solidFill>
                  <a:schemeClr val="tx1"/>
                </a:solidFill>
                <a:latin typeface="Arial" charset="0"/>
                <a:ea typeface="宋体" pitchFamily="2" charset="-122"/>
                <a:cs typeface="+mn-cs"/>
              </a:rPr>
              <a:t>查询自己的 </a:t>
            </a:r>
            <a:r>
              <a:rPr lang="en-US" altLang="zh-CN" sz="1200" b="0" i="0" kern="1200" dirty="0">
                <a:solidFill>
                  <a:schemeClr val="tx1"/>
                </a:solidFill>
                <a:latin typeface="Arial" charset="0"/>
                <a:ea typeface="宋体" pitchFamily="2" charset="-122"/>
                <a:cs typeface="+mn-cs"/>
              </a:rPr>
              <a:t>MAC </a:t>
            </a:r>
            <a:r>
              <a:rPr lang="zh-CN" altLang="en-US" sz="1200" b="0" i="0" kern="1200" dirty="0">
                <a:solidFill>
                  <a:schemeClr val="tx1"/>
                </a:solidFill>
                <a:latin typeface="Arial" charset="0"/>
                <a:ea typeface="宋体" pitchFamily="2" charset="-122"/>
                <a:cs typeface="+mn-cs"/>
              </a:rPr>
              <a:t>地址表中是否存在目的地址为 </a:t>
            </a:r>
            <a:r>
              <a:rPr lang="en-US" altLang="zh-CN" sz="1200" b="0" i="0" kern="1200" dirty="0">
                <a:solidFill>
                  <a:schemeClr val="tx1"/>
                </a:solidFill>
                <a:latin typeface="Arial" charset="0"/>
                <a:ea typeface="宋体" pitchFamily="2" charset="-122"/>
                <a:cs typeface="+mn-cs"/>
              </a:rPr>
              <a:t>Device B </a:t>
            </a:r>
            <a:r>
              <a:rPr lang="zh-CN" altLang="en-US" sz="1200" b="0" i="0" kern="1200" dirty="0">
                <a:solidFill>
                  <a:schemeClr val="tx1"/>
                </a:solidFill>
                <a:latin typeface="Arial" charset="0"/>
                <a:ea typeface="宋体" pitchFamily="2" charset="-122"/>
                <a:cs typeface="+mn-cs"/>
              </a:rPr>
              <a:t>的 </a:t>
            </a:r>
            <a:r>
              <a:rPr lang="en-US" altLang="zh-CN" sz="1200" b="0" i="0" kern="1200" dirty="0">
                <a:solidFill>
                  <a:schemeClr val="tx1"/>
                </a:solidFill>
                <a:latin typeface="Arial" charset="0"/>
                <a:ea typeface="宋体" pitchFamily="2" charset="-122"/>
                <a:cs typeface="+mn-cs"/>
              </a:rPr>
              <a:t>MAC </a:t>
            </a:r>
            <a:r>
              <a:rPr lang="zh-CN" altLang="en-US" sz="1200" b="0" i="0" kern="1200" dirty="0">
                <a:solidFill>
                  <a:schemeClr val="tx1"/>
                </a:solidFill>
                <a:latin typeface="Arial" charset="0"/>
                <a:ea typeface="宋体" pitchFamily="2" charset="-122"/>
                <a:cs typeface="+mn-cs"/>
              </a:rPr>
              <a:t>地址的转发表项。如果存在，</a:t>
            </a:r>
            <a:r>
              <a:rPr lang="en-US" altLang="zh-CN" sz="1200" b="0" i="0" kern="1200" dirty="0">
                <a:solidFill>
                  <a:schemeClr val="tx1"/>
                </a:solidFill>
                <a:latin typeface="Arial" charset="0"/>
                <a:ea typeface="宋体" pitchFamily="2" charset="-122"/>
                <a:cs typeface="+mn-cs"/>
              </a:rPr>
              <a:t>Device A </a:t>
            </a:r>
            <a:r>
              <a:rPr lang="zh-CN" altLang="en-US" sz="1200" b="0" i="0" kern="1200" dirty="0">
                <a:solidFill>
                  <a:schemeClr val="tx1"/>
                </a:solidFill>
                <a:latin typeface="Arial" charset="0"/>
                <a:ea typeface="宋体" pitchFamily="2" charset="-122"/>
                <a:cs typeface="+mn-cs"/>
              </a:rPr>
              <a:t>将数据帧转发给接口</a:t>
            </a:r>
            <a:r>
              <a:rPr lang="en-US" altLang="zh-CN" sz="1200" b="0" i="0" kern="1200" dirty="0">
                <a:solidFill>
                  <a:schemeClr val="tx1"/>
                </a:solidFill>
                <a:latin typeface="Arial" charset="0"/>
                <a:ea typeface="宋体" pitchFamily="2" charset="-122"/>
                <a:cs typeface="+mn-cs"/>
              </a:rPr>
              <a:t>Port2</a:t>
            </a:r>
            <a:r>
              <a:rPr lang="zh-CN" altLang="en-US" sz="1200" b="0" i="0" kern="1200" dirty="0">
                <a:solidFill>
                  <a:schemeClr val="tx1"/>
                </a:solidFill>
                <a:latin typeface="Arial" charset="0"/>
                <a:ea typeface="宋体" pitchFamily="2" charset="-122"/>
                <a:cs typeface="+mn-cs"/>
              </a:rPr>
              <a:t>。 如果不存在，</a:t>
            </a:r>
            <a:r>
              <a:rPr lang="en-US" altLang="zh-CN" sz="1200" b="0" i="0" kern="1200" dirty="0">
                <a:solidFill>
                  <a:schemeClr val="tx1"/>
                </a:solidFill>
                <a:latin typeface="Arial" charset="0"/>
                <a:ea typeface="宋体" pitchFamily="2" charset="-122"/>
                <a:cs typeface="+mn-cs"/>
              </a:rPr>
              <a:t>Device A </a:t>
            </a:r>
            <a:r>
              <a:rPr lang="zh-CN" altLang="en-US" sz="1200" b="0" i="0" kern="1200" dirty="0">
                <a:solidFill>
                  <a:schemeClr val="tx1"/>
                </a:solidFill>
                <a:latin typeface="Arial" charset="0"/>
                <a:ea typeface="宋体" pitchFamily="2" charset="-122"/>
                <a:cs typeface="+mn-cs"/>
              </a:rPr>
              <a:t>会将数据帧发送到本设备上除 </a:t>
            </a:r>
            <a:r>
              <a:rPr lang="en-US" altLang="zh-CN" sz="1200" b="0" i="0" kern="1200" dirty="0">
                <a:solidFill>
                  <a:schemeClr val="tx1"/>
                </a:solidFill>
                <a:latin typeface="Arial" charset="0"/>
                <a:ea typeface="宋体" pitchFamily="2" charset="-122"/>
                <a:cs typeface="+mn-cs"/>
              </a:rPr>
              <a:t>port4 </a:t>
            </a:r>
            <a:r>
              <a:rPr lang="zh-CN" altLang="en-US" sz="1200" b="0" i="0" kern="1200" dirty="0">
                <a:solidFill>
                  <a:schemeClr val="tx1"/>
                </a:solidFill>
                <a:latin typeface="Arial" charset="0"/>
                <a:ea typeface="宋体" pitchFamily="2" charset="-122"/>
                <a:cs typeface="+mn-cs"/>
              </a:rPr>
              <a:t>接口外的所有属于</a:t>
            </a:r>
            <a:r>
              <a:rPr lang="en-US" altLang="zh-CN" sz="1200" b="0" i="0" kern="1200" dirty="0">
                <a:solidFill>
                  <a:schemeClr val="tx1"/>
                </a:solidFill>
                <a:latin typeface="Arial" charset="0"/>
                <a:ea typeface="宋体" pitchFamily="2" charset="-122"/>
                <a:cs typeface="+mn-cs"/>
              </a:rPr>
              <a:t>VLAN2</a:t>
            </a:r>
            <a:r>
              <a:rPr lang="zh-CN" altLang="en-US" sz="1200" b="0" i="0" kern="1200" dirty="0">
                <a:solidFill>
                  <a:schemeClr val="tx1"/>
                </a:solidFill>
                <a:latin typeface="Arial" charset="0"/>
                <a:ea typeface="宋体" pitchFamily="2" charset="-122"/>
                <a:cs typeface="+mn-cs"/>
              </a:rPr>
              <a:t>的接口。</a:t>
            </a:r>
            <a:endParaRPr lang="en-US" altLang="zh-CN" sz="1200" b="0" i="0" kern="1200" dirty="0">
              <a:solidFill>
                <a:schemeClr val="tx1"/>
              </a:solidFill>
              <a:latin typeface="Arial" charset="0"/>
              <a:ea typeface="宋体" pitchFamily="2" charset="-122"/>
              <a:cs typeface="+mn-cs"/>
            </a:endParaRPr>
          </a:p>
          <a:p>
            <a:r>
              <a:rPr lang="en-US" altLang="zh-CN" sz="1200" b="0" i="0" kern="1200" dirty="0">
                <a:solidFill>
                  <a:schemeClr val="tx1"/>
                </a:solidFill>
                <a:latin typeface="Arial" charset="0"/>
                <a:ea typeface="宋体" pitchFamily="2" charset="-122"/>
                <a:cs typeface="+mn-cs"/>
              </a:rPr>
              <a:t>    4. </a:t>
            </a:r>
            <a:r>
              <a:rPr lang="zh-CN" altLang="en-US" sz="1200" b="0" i="0" kern="1200" dirty="0">
                <a:solidFill>
                  <a:schemeClr val="tx1"/>
                </a:solidFill>
                <a:latin typeface="Arial" charset="0"/>
                <a:ea typeface="宋体" pitchFamily="2" charset="-122"/>
                <a:cs typeface="+mn-cs"/>
              </a:rPr>
              <a:t>接口 </a:t>
            </a:r>
            <a:r>
              <a:rPr lang="en-US" altLang="zh-CN" sz="1200" b="0" i="0" kern="1200" dirty="0">
                <a:solidFill>
                  <a:schemeClr val="tx1"/>
                </a:solidFill>
                <a:latin typeface="Arial" charset="0"/>
                <a:ea typeface="宋体" pitchFamily="2" charset="-122"/>
                <a:cs typeface="+mn-cs"/>
              </a:rPr>
              <a:t>Port2 </a:t>
            </a:r>
            <a:r>
              <a:rPr lang="zh-CN" altLang="en-US" sz="1200" b="0" i="0" kern="1200" dirty="0">
                <a:solidFill>
                  <a:schemeClr val="tx1"/>
                </a:solidFill>
                <a:latin typeface="Arial" charset="0"/>
                <a:ea typeface="宋体" pitchFamily="2" charset="-122"/>
                <a:cs typeface="+mn-cs"/>
              </a:rPr>
              <a:t>将帧转发到 </a:t>
            </a:r>
            <a:r>
              <a:rPr lang="en-US" altLang="zh-CN" sz="1200" b="0" i="0" kern="1200" dirty="0">
                <a:solidFill>
                  <a:schemeClr val="tx1"/>
                </a:solidFill>
                <a:latin typeface="Arial" charset="0"/>
                <a:ea typeface="宋体" pitchFamily="2" charset="-122"/>
                <a:cs typeface="+mn-cs"/>
              </a:rPr>
              <a:t>Device B </a:t>
            </a:r>
            <a:r>
              <a:rPr lang="zh-CN" altLang="en-US" sz="1200" b="0" i="0" kern="1200" dirty="0">
                <a:solidFill>
                  <a:schemeClr val="tx1"/>
                </a:solidFill>
                <a:latin typeface="Arial" charset="0"/>
                <a:ea typeface="宋体" pitchFamily="2" charset="-122"/>
                <a:cs typeface="+mn-cs"/>
              </a:rPr>
              <a:t>上。 </a:t>
            </a:r>
            <a:endParaRPr lang="en-US" altLang="zh-CN" sz="1200" b="0" i="0" kern="1200" dirty="0">
              <a:solidFill>
                <a:schemeClr val="tx1"/>
              </a:solidFill>
              <a:latin typeface="Arial" charset="0"/>
              <a:ea typeface="宋体" pitchFamily="2" charset="-122"/>
              <a:cs typeface="+mn-cs"/>
            </a:endParaRPr>
          </a:p>
          <a:p>
            <a:r>
              <a:rPr lang="en-US" altLang="zh-CN" sz="1200" b="0" i="0" kern="1200" dirty="0">
                <a:solidFill>
                  <a:schemeClr val="tx1"/>
                </a:solidFill>
                <a:latin typeface="Arial" charset="0"/>
                <a:ea typeface="宋体" pitchFamily="2" charset="-122"/>
                <a:cs typeface="+mn-cs"/>
              </a:rPr>
              <a:t>    5. Device B </a:t>
            </a:r>
            <a:r>
              <a:rPr lang="zh-CN" altLang="en-US" sz="1200" b="0" i="0" kern="1200" dirty="0">
                <a:solidFill>
                  <a:schemeClr val="tx1"/>
                </a:solidFill>
                <a:latin typeface="Arial" charset="0"/>
                <a:ea typeface="宋体" pitchFamily="2" charset="-122"/>
                <a:cs typeface="+mn-cs"/>
              </a:rPr>
              <a:t>收到数据帧后，会查询自己的</a:t>
            </a:r>
            <a:r>
              <a:rPr lang="en-US" altLang="zh-CN" sz="1200" b="0" i="0" kern="1200" dirty="0">
                <a:solidFill>
                  <a:schemeClr val="tx1"/>
                </a:solidFill>
                <a:latin typeface="Arial" charset="0"/>
                <a:ea typeface="宋体" pitchFamily="2" charset="-122"/>
                <a:cs typeface="+mn-cs"/>
              </a:rPr>
              <a:t>MAC</a:t>
            </a:r>
            <a:r>
              <a:rPr lang="zh-CN" altLang="en-US" sz="1200" b="0" i="0" kern="1200" dirty="0">
                <a:solidFill>
                  <a:schemeClr val="tx1"/>
                </a:solidFill>
                <a:latin typeface="Arial" charset="0"/>
                <a:ea typeface="宋体" pitchFamily="2" charset="-122"/>
                <a:cs typeface="+mn-cs"/>
              </a:rPr>
              <a:t>地址表中是否存在目的地址为 </a:t>
            </a:r>
            <a:r>
              <a:rPr lang="en-US" altLang="zh-CN" sz="1200" b="0" i="0" kern="1200" dirty="0">
                <a:solidFill>
                  <a:schemeClr val="tx1"/>
                </a:solidFill>
                <a:latin typeface="Arial" charset="0"/>
                <a:ea typeface="宋体" pitchFamily="2" charset="-122"/>
                <a:cs typeface="+mn-cs"/>
              </a:rPr>
              <a:t>Host B </a:t>
            </a:r>
            <a:r>
              <a:rPr lang="zh-CN" altLang="en-US" sz="1200" b="0" i="0" kern="1200" dirty="0">
                <a:solidFill>
                  <a:schemeClr val="tx1"/>
                </a:solidFill>
                <a:latin typeface="Arial" charset="0"/>
                <a:ea typeface="宋体" pitchFamily="2" charset="-122"/>
                <a:cs typeface="+mn-cs"/>
              </a:rPr>
              <a:t>的 </a:t>
            </a:r>
            <a:r>
              <a:rPr lang="en-US" altLang="zh-CN" sz="1200" b="0" i="0" kern="1200" dirty="0">
                <a:solidFill>
                  <a:schemeClr val="tx1"/>
                </a:solidFill>
                <a:latin typeface="Arial" charset="0"/>
                <a:ea typeface="宋体" pitchFamily="2" charset="-122"/>
                <a:cs typeface="+mn-cs"/>
              </a:rPr>
              <a:t>MAC</a:t>
            </a:r>
            <a:r>
              <a:rPr lang="zh-CN" altLang="en-US" sz="1200" b="0" i="0" kern="1200" dirty="0">
                <a:solidFill>
                  <a:schemeClr val="tx1"/>
                </a:solidFill>
                <a:latin typeface="Arial" charset="0"/>
                <a:ea typeface="宋体" pitchFamily="2" charset="-122"/>
                <a:cs typeface="+mn-cs"/>
              </a:rPr>
              <a:t>地址的转发表项。 如果存在，</a:t>
            </a:r>
            <a:r>
              <a:rPr lang="en-US" altLang="zh-CN" sz="1200" b="0" i="0" kern="1200" dirty="0">
                <a:solidFill>
                  <a:schemeClr val="tx1"/>
                </a:solidFill>
                <a:latin typeface="Arial" charset="0"/>
                <a:ea typeface="宋体" pitchFamily="2" charset="-122"/>
                <a:cs typeface="+mn-cs"/>
              </a:rPr>
              <a:t>Device B </a:t>
            </a:r>
            <a:r>
              <a:rPr lang="zh-CN" altLang="en-US" sz="1200" b="0" i="0" kern="1200" dirty="0">
                <a:solidFill>
                  <a:schemeClr val="tx1"/>
                </a:solidFill>
                <a:latin typeface="Arial" charset="0"/>
                <a:ea typeface="宋体" pitchFamily="2" charset="-122"/>
                <a:cs typeface="+mn-cs"/>
              </a:rPr>
              <a:t>会将数据帧发送给出接口 </a:t>
            </a:r>
            <a:r>
              <a:rPr lang="en-US" altLang="zh-CN" sz="1200" b="0" i="0" kern="1200" dirty="0">
                <a:solidFill>
                  <a:schemeClr val="tx1"/>
                </a:solidFill>
                <a:latin typeface="Arial" charset="0"/>
                <a:ea typeface="宋体" pitchFamily="2" charset="-122"/>
                <a:cs typeface="+mn-cs"/>
              </a:rPr>
              <a:t>Port3</a:t>
            </a:r>
            <a:r>
              <a:rPr lang="zh-CN" altLang="en-US" sz="1200" b="0" i="0" kern="1200" dirty="0">
                <a:solidFill>
                  <a:schemeClr val="tx1"/>
                </a:solidFill>
                <a:latin typeface="Arial" charset="0"/>
                <a:ea typeface="宋体" pitchFamily="2" charset="-122"/>
                <a:cs typeface="+mn-cs"/>
              </a:rPr>
              <a:t>。如果不存在，</a:t>
            </a:r>
            <a:r>
              <a:rPr lang="en-US" altLang="zh-CN" sz="1200" b="0" i="0" kern="1200" dirty="0">
                <a:solidFill>
                  <a:schemeClr val="tx1"/>
                </a:solidFill>
                <a:latin typeface="Arial" charset="0"/>
                <a:ea typeface="宋体" pitchFamily="2" charset="-122"/>
                <a:cs typeface="+mn-cs"/>
              </a:rPr>
              <a:t>Device B </a:t>
            </a:r>
            <a:r>
              <a:rPr lang="zh-CN" altLang="en-US" sz="1200" b="0" i="0" kern="1200" dirty="0">
                <a:solidFill>
                  <a:schemeClr val="tx1"/>
                </a:solidFill>
                <a:latin typeface="Arial" charset="0"/>
                <a:ea typeface="宋体" pitchFamily="2" charset="-122"/>
                <a:cs typeface="+mn-cs"/>
              </a:rPr>
              <a:t>会将数据帧发送到本设备上除</a:t>
            </a:r>
            <a:r>
              <a:rPr lang="en-US" altLang="zh-CN" sz="1200" b="0" i="0" kern="1200" dirty="0">
                <a:solidFill>
                  <a:schemeClr val="tx1"/>
                </a:solidFill>
                <a:latin typeface="Arial" charset="0"/>
                <a:ea typeface="宋体" pitchFamily="2" charset="-122"/>
                <a:cs typeface="+mn-cs"/>
              </a:rPr>
              <a:t>port1</a:t>
            </a:r>
            <a:r>
              <a:rPr lang="zh-CN" altLang="en-US" sz="1200" b="0" i="0" kern="1200" dirty="0">
                <a:solidFill>
                  <a:schemeClr val="tx1"/>
                </a:solidFill>
                <a:latin typeface="Arial" charset="0"/>
                <a:ea typeface="宋体" pitchFamily="2" charset="-122"/>
                <a:cs typeface="+mn-cs"/>
              </a:rPr>
              <a:t>接口外的所有属于</a:t>
            </a:r>
            <a:r>
              <a:rPr lang="en-US" altLang="zh-CN" sz="1200" b="0" i="0" kern="1200" dirty="0">
                <a:solidFill>
                  <a:schemeClr val="tx1"/>
                </a:solidFill>
                <a:latin typeface="Arial" charset="0"/>
                <a:ea typeface="宋体" pitchFamily="2" charset="-122"/>
                <a:cs typeface="+mn-cs"/>
              </a:rPr>
              <a:t>VLAN2</a:t>
            </a:r>
            <a:r>
              <a:rPr lang="zh-CN" altLang="en-US" sz="1200" b="0" i="0" kern="1200" dirty="0">
                <a:solidFill>
                  <a:schemeClr val="tx1"/>
                </a:solidFill>
                <a:latin typeface="Arial" charset="0"/>
                <a:ea typeface="宋体" pitchFamily="2" charset="-122"/>
                <a:cs typeface="+mn-cs"/>
              </a:rPr>
              <a:t>的接口。</a:t>
            </a:r>
            <a:endParaRPr lang="en-US" altLang="zh-CN" sz="1200" b="0" i="0" kern="1200" dirty="0">
              <a:solidFill>
                <a:schemeClr val="tx1"/>
              </a:solidFill>
              <a:latin typeface="Arial" charset="0"/>
              <a:ea typeface="宋体" pitchFamily="2" charset="-122"/>
              <a:cs typeface="+mn-cs"/>
            </a:endParaRPr>
          </a:p>
          <a:p>
            <a:r>
              <a:rPr lang="en-US" altLang="zh-CN" sz="1200" b="0" i="0" kern="1200" dirty="0">
                <a:solidFill>
                  <a:schemeClr val="tx1"/>
                </a:solidFill>
                <a:latin typeface="Arial" charset="0"/>
                <a:ea typeface="宋体" pitchFamily="2" charset="-122"/>
                <a:cs typeface="+mn-cs"/>
              </a:rPr>
              <a:t>    6. </a:t>
            </a:r>
            <a:r>
              <a:rPr lang="zh-CN" altLang="en-US" sz="1200" b="0" i="0" kern="1200" dirty="0">
                <a:solidFill>
                  <a:schemeClr val="tx1"/>
                </a:solidFill>
                <a:latin typeface="Arial" charset="0"/>
                <a:ea typeface="宋体" pitchFamily="2" charset="-122"/>
                <a:cs typeface="+mn-cs"/>
              </a:rPr>
              <a:t>接口 </a:t>
            </a:r>
            <a:r>
              <a:rPr lang="en-US" altLang="zh-CN" sz="1200" b="0" i="0" kern="1200" dirty="0">
                <a:solidFill>
                  <a:schemeClr val="tx1"/>
                </a:solidFill>
                <a:latin typeface="Arial" charset="0"/>
                <a:ea typeface="宋体" pitchFamily="2" charset="-122"/>
                <a:cs typeface="+mn-cs"/>
              </a:rPr>
              <a:t>Port3 </a:t>
            </a:r>
            <a:r>
              <a:rPr lang="zh-CN" altLang="en-US" sz="1200" b="0" i="0" kern="1200" dirty="0">
                <a:solidFill>
                  <a:schemeClr val="tx1"/>
                </a:solidFill>
                <a:latin typeface="Arial" charset="0"/>
                <a:ea typeface="宋体" pitchFamily="2" charset="-122"/>
                <a:cs typeface="+mn-cs"/>
              </a:rPr>
              <a:t>将数据帧发送给主机 </a:t>
            </a:r>
            <a:r>
              <a:rPr lang="en-US" altLang="zh-CN" sz="1200" b="0" i="0" kern="1200" dirty="0">
                <a:solidFill>
                  <a:schemeClr val="tx1"/>
                </a:solidFill>
                <a:latin typeface="Arial" charset="0"/>
                <a:ea typeface="宋体" pitchFamily="2" charset="-122"/>
                <a:cs typeface="+mn-cs"/>
              </a:rPr>
              <a:t>Host B</a:t>
            </a:r>
            <a:r>
              <a:rPr lang="zh-CN" altLang="en-US" sz="1200" b="0" i="0" kern="1200" dirty="0">
                <a:solidFill>
                  <a:schemeClr val="tx1"/>
                </a:solidFill>
                <a:latin typeface="Arial" charset="0"/>
                <a:ea typeface="宋体" pitchFamily="2" charset="-122"/>
                <a:cs typeface="+mn-cs"/>
              </a:rPr>
              <a:t>。</a:t>
            </a:r>
            <a:r>
              <a:rPr lang="en-US" altLang="zh-CN" sz="1200" b="0" i="0" kern="1200" dirty="0">
                <a:solidFill>
                  <a:schemeClr val="tx1"/>
                </a:solidFill>
                <a:latin typeface="Arial" charset="0"/>
                <a:ea typeface="宋体" pitchFamily="2" charset="-122"/>
                <a:cs typeface="+mn-cs"/>
              </a:rPr>
              <a:t>[Device</a:t>
            </a:r>
            <a:r>
              <a:rPr lang="en-US" altLang="zh-CN" sz="1200" b="0" i="0" kern="1200" baseline="0" dirty="0">
                <a:solidFill>
                  <a:schemeClr val="tx1"/>
                </a:solidFill>
                <a:latin typeface="Arial" charset="0"/>
                <a:ea typeface="宋体" pitchFamily="2" charset="-122"/>
                <a:cs typeface="+mn-cs"/>
              </a:rPr>
              <a:t> B </a:t>
            </a:r>
            <a:r>
              <a:rPr lang="zh-CN" altLang="en-US" sz="1200" b="0" i="0" kern="1200" baseline="0" dirty="0">
                <a:solidFill>
                  <a:schemeClr val="tx1"/>
                </a:solidFill>
                <a:latin typeface="Arial" charset="0"/>
                <a:ea typeface="宋体" pitchFamily="2" charset="-122"/>
                <a:cs typeface="+mn-cs"/>
              </a:rPr>
              <a:t>会</a:t>
            </a:r>
            <a:r>
              <a:rPr lang="en-US" altLang="zh-CN" sz="1200" b="0" i="0" kern="1200" baseline="0" dirty="0">
                <a:solidFill>
                  <a:schemeClr val="tx1"/>
                </a:solidFill>
                <a:latin typeface="Arial" charset="0"/>
                <a:ea typeface="宋体" pitchFamily="2" charset="-122"/>
                <a:cs typeface="+mn-cs"/>
              </a:rPr>
              <a:t>remove tag</a:t>
            </a:r>
            <a:r>
              <a:rPr lang="en-US" altLang="zh-CN" sz="1200" b="0" i="0" kern="1200" dirty="0">
                <a:solidFill>
                  <a:schemeClr val="tx1"/>
                </a:solidFill>
                <a:latin typeface="Arial" charset="0"/>
                <a:ea typeface="宋体" pitchFamily="2" charset="-122"/>
                <a:cs typeface="+mn-cs"/>
              </a:rPr>
              <a:t>]</a:t>
            </a:r>
            <a:endParaRPr lang="zh-CN" altLang="en-US" dirty="0">
              <a:latin typeface="Tahoma" panose="020B0604030504040204" pitchFamily="34" charset="0"/>
              <a:cs typeface="Tahoma" panose="020B0604030504040204" pitchFamily="34" charset="0"/>
            </a:endParaRPr>
          </a:p>
        </p:txBody>
      </p:sp>
      <p:sp>
        <p:nvSpPr>
          <p:cNvPr id="4" name="灯片编号占位符 3"/>
          <p:cNvSpPr>
            <a:spLocks noGrp="1"/>
          </p:cNvSpPr>
          <p:nvPr>
            <p:ph type="sldNum" sz="quarter" idx="10"/>
          </p:nvPr>
        </p:nvSpPr>
        <p:spPr/>
        <p:txBody>
          <a:bodyPr/>
          <a:lstStyle/>
          <a:p>
            <a:pPr>
              <a:defRPr/>
            </a:pPr>
            <a:fld id="{1CE721E9-CB43-46F2-B822-CE9AFF452D9C}" type="slidenum">
              <a:rPr lang="en-US" altLang="zh-CN" smtClean="0"/>
              <a:pPr>
                <a:defRPr/>
              </a:pPr>
              <a:t>177</a:t>
            </a:fld>
            <a:endParaRPr lang="en-US" altLang="zh-CN"/>
          </a:p>
        </p:txBody>
      </p:sp>
    </p:spTree>
    <p:extLst>
      <p:ext uri="{BB962C8B-B14F-4D97-AF65-F5344CB8AC3E}">
        <p14:creationId xmlns:p14="http://schemas.microsoft.com/office/powerpoint/2010/main" val="315889161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a:solidFill>
                  <a:schemeClr val="tx1"/>
                </a:solidFill>
                <a:latin typeface="Arial" charset="0"/>
                <a:ea typeface="宋体" pitchFamily="2" charset="-122"/>
                <a:cs typeface="+mn-cs"/>
              </a:rPr>
              <a:t>    例如在图所示的网络中，为了让 </a:t>
            </a:r>
            <a:r>
              <a:rPr lang="en-US" altLang="zh-CN" sz="1200" b="0" i="0" kern="1200" dirty="0">
                <a:solidFill>
                  <a:schemeClr val="tx1"/>
                </a:solidFill>
                <a:latin typeface="Arial" charset="0"/>
                <a:ea typeface="宋体" pitchFamily="2" charset="-122"/>
                <a:cs typeface="+mn-cs"/>
              </a:rPr>
              <a:t>Device A </a:t>
            </a:r>
            <a:r>
              <a:rPr lang="zh-CN" altLang="en-US" sz="1200" b="0" i="0" kern="1200" dirty="0">
                <a:solidFill>
                  <a:schemeClr val="tx1"/>
                </a:solidFill>
                <a:latin typeface="Arial" charset="0"/>
                <a:ea typeface="宋体" pitchFamily="2" charset="-122"/>
                <a:cs typeface="+mn-cs"/>
              </a:rPr>
              <a:t>和 </a:t>
            </a:r>
            <a:r>
              <a:rPr lang="en-US" altLang="zh-CN" sz="1200" b="0" i="0" kern="1200" dirty="0">
                <a:solidFill>
                  <a:schemeClr val="tx1"/>
                </a:solidFill>
                <a:latin typeface="Arial" charset="0"/>
                <a:ea typeface="宋体" pitchFamily="2" charset="-122"/>
                <a:cs typeface="+mn-cs"/>
              </a:rPr>
              <a:t>Device B </a:t>
            </a:r>
            <a:r>
              <a:rPr lang="zh-CN" altLang="en-US" sz="1200" b="0" i="0" kern="1200" dirty="0">
                <a:solidFill>
                  <a:schemeClr val="tx1"/>
                </a:solidFill>
                <a:latin typeface="Arial" charset="0"/>
                <a:ea typeface="宋体" pitchFamily="2" charset="-122"/>
                <a:cs typeface="+mn-cs"/>
              </a:rPr>
              <a:t>之间的链路既支持</a:t>
            </a:r>
            <a:r>
              <a:rPr lang="en-US" altLang="zh-CN" sz="1200" b="0" i="0" kern="1200" dirty="0">
                <a:solidFill>
                  <a:schemeClr val="tx1"/>
                </a:solidFill>
                <a:latin typeface="Arial" charset="0"/>
                <a:ea typeface="宋体" pitchFamily="2" charset="-122"/>
                <a:cs typeface="+mn-cs"/>
              </a:rPr>
              <a:t>VLAN2</a:t>
            </a:r>
            <a:r>
              <a:rPr lang="zh-CN" altLang="en-US" sz="1200" b="0" i="0" kern="1200" dirty="0">
                <a:solidFill>
                  <a:schemeClr val="tx1"/>
                </a:solidFill>
                <a:latin typeface="Arial" charset="0"/>
                <a:ea typeface="宋体" pitchFamily="2" charset="-122"/>
                <a:cs typeface="+mn-cs"/>
              </a:rPr>
              <a:t>内的用户通信又支持</a:t>
            </a:r>
            <a:r>
              <a:rPr lang="en-US" altLang="zh-CN" sz="1200" b="0" i="0" kern="1200" dirty="0">
                <a:solidFill>
                  <a:schemeClr val="tx1"/>
                </a:solidFill>
                <a:latin typeface="Arial" charset="0"/>
                <a:ea typeface="宋体" pitchFamily="2" charset="-122"/>
                <a:cs typeface="+mn-cs"/>
              </a:rPr>
              <a:t>VLAN3</a:t>
            </a:r>
            <a:r>
              <a:rPr lang="zh-CN" altLang="en-US" sz="1200" b="0" i="0" kern="1200" dirty="0">
                <a:solidFill>
                  <a:schemeClr val="tx1"/>
                </a:solidFill>
                <a:latin typeface="Arial" charset="0"/>
                <a:ea typeface="宋体" pitchFamily="2" charset="-122"/>
                <a:cs typeface="+mn-cs"/>
              </a:rPr>
              <a:t>内的用户通信，需要配置连接接口同时加入两个 </a:t>
            </a:r>
            <a:r>
              <a:rPr lang="en-US" altLang="zh-CN" sz="1200" b="0" i="0" kern="1200" dirty="0">
                <a:solidFill>
                  <a:schemeClr val="tx1"/>
                </a:solidFill>
                <a:latin typeface="Arial" charset="0"/>
                <a:ea typeface="宋体" pitchFamily="2" charset="-122"/>
                <a:cs typeface="+mn-cs"/>
              </a:rPr>
              <a:t>VLAN</a:t>
            </a:r>
            <a:r>
              <a:rPr lang="zh-CN" altLang="en-US" sz="1200" b="0" i="0" kern="1200" dirty="0">
                <a:solidFill>
                  <a:schemeClr val="tx1"/>
                </a:solidFill>
                <a:latin typeface="Arial" charset="0"/>
                <a:ea typeface="宋体" pitchFamily="2" charset="-122"/>
                <a:cs typeface="+mn-cs"/>
              </a:rPr>
              <a:t>。</a:t>
            </a:r>
            <a:endParaRPr lang="en-US" altLang="zh-CN" sz="1200" b="0" i="0" kern="1200" dirty="0">
              <a:solidFill>
                <a:schemeClr val="tx1"/>
              </a:solidFill>
              <a:latin typeface="Arial" charset="0"/>
              <a:ea typeface="宋体" pitchFamily="2" charset="-122"/>
              <a:cs typeface="+mn-cs"/>
            </a:endParaRPr>
          </a:p>
          <a:p>
            <a:r>
              <a:rPr lang="en-US" altLang="zh-CN" sz="1200" b="0" i="0" kern="1200" dirty="0">
                <a:solidFill>
                  <a:schemeClr val="tx1"/>
                </a:solidFill>
                <a:latin typeface="Arial" charset="0"/>
                <a:ea typeface="宋体" pitchFamily="2" charset="-122"/>
                <a:cs typeface="+mn-cs"/>
              </a:rPr>
              <a:t>    </a:t>
            </a:r>
            <a:r>
              <a:rPr lang="zh-CN" altLang="en-US" sz="1200" b="0" i="0" kern="1200" dirty="0">
                <a:solidFill>
                  <a:schemeClr val="tx1"/>
                </a:solidFill>
                <a:latin typeface="Arial" charset="0"/>
                <a:ea typeface="宋体" pitchFamily="2" charset="-122"/>
                <a:cs typeface="+mn-cs"/>
              </a:rPr>
              <a:t>即应配置 </a:t>
            </a:r>
            <a:r>
              <a:rPr lang="en-US" altLang="zh-CN" sz="1200" b="0" i="0" kern="1200" dirty="0">
                <a:solidFill>
                  <a:schemeClr val="tx1"/>
                </a:solidFill>
                <a:latin typeface="Arial" charset="0"/>
                <a:ea typeface="宋体" pitchFamily="2" charset="-122"/>
                <a:cs typeface="+mn-cs"/>
              </a:rPr>
              <a:t>Device A</a:t>
            </a:r>
            <a:r>
              <a:rPr lang="en-US" altLang="zh-CN" sz="1200" b="0" i="0" kern="1200" baseline="0" dirty="0">
                <a:solidFill>
                  <a:schemeClr val="tx1"/>
                </a:solidFill>
                <a:latin typeface="Arial" charset="0"/>
                <a:ea typeface="宋体" pitchFamily="2" charset="-122"/>
                <a:cs typeface="+mn-cs"/>
              </a:rPr>
              <a:t> </a:t>
            </a:r>
            <a:r>
              <a:rPr lang="zh-CN" altLang="en-US" sz="1200" b="0" i="0" kern="1200" dirty="0">
                <a:solidFill>
                  <a:schemeClr val="tx1"/>
                </a:solidFill>
                <a:latin typeface="Arial" charset="0"/>
                <a:ea typeface="宋体" pitchFamily="2" charset="-122"/>
                <a:cs typeface="+mn-cs"/>
              </a:rPr>
              <a:t>的以太网接口</a:t>
            </a:r>
            <a:r>
              <a:rPr lang="en-US" altLang="zh-CN" sz="1200" b="0" i="0" kern="1200" dirty="0">
                <a:solidFill>
                  <a:schemeClr val="tx1"/>
                </a:solidFill>
                <a:latin typeface="Arial" charset="0"/>
                <a:ea typeface="宋体" pitchFamily="2" charset="-122"/>
                <a:cs typeface="+mn-cs"/>
              </a:rPr>
              <a:t>Port2 </a:t>
            </a:r>
            <a:r>
              <a:rPr lang="zh-CN" altLang="en-US" sz="1200" b="0" i="0" kern="1200" dirty="0">
                <a:solidFill>
                  <a:schemeClr val="tx1"/>
                </a:solidFill>
                <a:latin typeface="Arial" charset="0"/>
                <a:ea typeface="宋体" pitchFamily="2" charset="-122"/>
                <a:cs typeface="+mn-cs"/>
              </a:rPr>
              <a:t>和 </a:t>
            </a:r>
            <a:r>
              <a:rPr lang="en-US" altLang="zh-CN" sz="1200" b="0" i="0" kern="1200" dirty="0">
                <a:solidFill>
                  <a:schemeClr val="tx1"/>
                </a:solidFill>
                <a:latin typeface="Arial" charset="0"/>
                <a:ea typeface="宋体" pitchFamily="2" charset="-122"/>
                <a:cs typeface="+mn-cs"/>
              </a:rPr>
              <a:t>Device B </a:t>
            </a:r>
            <a:r>
              <a:rPr lang="zh-CN" altLang="en-US" sz="1200" b="0" i="0" kern="1200" dirty="0">
                <a:solidFill>
                  <a:schemeClr val="tx1"/>
                </a:solidFill>
                <a:latin typeface="Arial" charset="0"/>
                <a:ea typeface="宋体" pitchFamily="2" charset="-122"/>
                <a:cs typeface="+mn-cs"/>
              </a:rPr>
              <a:t>的以太网接口 </a:t>
            </a:r>
            <a:r>
              <a:rPr lang="en-US" altLang="zh-CN" sz="1200" b="0" i="0" kern="1200" dirty="0">
                <a:solidFill>
                  <a:schemeClr val="tx1"/>
                </a:solidFill>
                <a:latin typeface="Arial" charset="0"/>
                <a:ea typeface="宋体" pitchFamily="2" charset="-122"/>
                <a:cs typeface="+mn-cs"/>
              </a:rPr>
              <a:t>Port1 </a:t>
            </a:r>
            <a:r>
              <a:rPr lang="zh-CN" altLang="en-US" sz="1200" b="0" i="0" kern="1200" dirty="0">
                <a:solidFill>
                  <a:schemeClr val="tx1"/>
                </a:solidFill>
                <a:latin typeface="Arial" charset="0"/>
                <a:ea typeface="宋体" pitchFamily="2" charset="-122"/>
                <a:cs typeface="+mn-cs"/>
              </a:rPr>
              <a:t>同时加入 </a:t>
            </a:r>
            <a:r>
              <a:rPr lang="en-US" altLang="zh-CN" sz="1200" b="0" i="0" kern="1200" dirty="0">
                <a:solidFill>
                  <a:schemeClr val="tx1"/>
                </a:solidFill>
                <a:latin typeface="Arial" charset="0"/>
                <a:ea typeface="宋体" pitchFamily="2" charset="-122"/>
                <a:cs typeface="+mn-cs"/>
              </a:rPr>
              <a:t>VLAN2 </a:t>
            </a:r>
            <a:r>
              <a:rPr lang="zh-CN" altLang="en-US" sz="1200" b="0" i="0" kern="1200" dirty="0">
                <a:solidFill>
                  <a:schemeClr val="tx1"/>
                </a:solidFill>
                <a:latin typeface="Arial" charset="0"/>
                <a:ea typeface="宋体" pitchFamily="2" charset="-122"/>
                <a:cs typeface="+mn-cs"/>
              </a:rPr>
              <a:t>和 </a:t>
            </a:r>
            <a:r>
              <a:rPr lang="en-US" altLang="zh-CN" sz="1200" b="0" i="0" kern="1200" dirty="0">
                <a:solidFill>
                  <a:schemeClr val="tx1"/>
                </a:solidFill>
                <a:latin typeface="Arial" charset="0"/>
                <a:ea typeface="宋体" pitchFamily="2" charset="-122"/>
                <a:cs typeface="+mn-cs"/>
              </a:rPr>
              <a:t>VLAN3</a:t>
            </a:r>
            <a:r>
              <a:rPr lang="zh-CN" altLang="en-US" sz="1200" b="0" i="0" kern="1200" dirty="0">
                <a:solidFill>
                  <a:schemeClr val="tx1"/>
                </a:solidFill>
                <a:latin typeface="Arial" charset="0"/>
                <a:ea typeface="宋体" pitchFamily="2" charset="-122"/>
                <a:cs typeface="+mn-cs"/>
              </a:rPr>
              <a:t>。 </a:t>
            </a:r>
            <a:endParaRPr lang="en-US" altLang="zh-CN" sz="1200" b="0" i="0" kern="1200" dirty="0">
              <a:solidFill>
                <a:schemeClr val="tx1"/>
              </a:solidFill>
              <a:latin typeface="Arial" charset="0"/>
              <a:ea typeface="宋体" pitchFamily="2" charset="-122"/>
              <a:cs typeface="+mn-cs"/>
            </a:endParaRPr>
          </a:p>
          <a:p>
            <a:r>
              <a:rPr lang="zh-CN" altLang="en-US" sz="1200" b="0" i="0" kern="1200" dirty="0">
                <a:solidFill>
                  <a:schemeClr val="tx1"/>
                </a:solidFill>
                <a:latin typeface="Arial" charset="0"/>
                <a:ea typeface="宋体" pitchFamily="2" charset="-122"/>
                <a:cs typeface="+mn-cs"/>
              </a:rPr>
              <a:t>    当用户主机 </a:t>
            </a:r>
            <a:r>
              <a:rPr lang="en-US" altLang="zh-CN" sz="1200" b="0" i="0" kern="1200" dirty="0">
                <a:solidFill>
                  <a:schemeClr val="tx1"/>
                </a:solidFill>
                <a:latin typeface="Arial" charset="0"/>
                <a:ea typeface="宋体" pitchFamily="2" charset="-122"/>
                <a:cs typeface="+mn-cs"/>
              </a:rPr>
              <a:t>Host A </a:t>
            </a:r>
            <a:r>
              <a:rPr lang="zh-CN" altLang="en-US" sz="1200" b="0" i="0" kern="1200" dirty="0">
                <a:solidFill>
                  <a:schemeClr val="tx1"/>
                </a:solidFill>
                <a:latin typeface="Arial" charset="0"/>
                <a:ea typeface="宋体" pitchFamily="2" charset="-122"/>
                <a:cs typeface="+mn-cs"/>
              </a:rPr>
              <a:t>发送数据给用户主机 </a:t>
            </a:r>
            <a:r>
              <a:rPr lang="en-US" altLang="zh-CN" sz="1200" b="0" i="0" kern="1200" dirty="0">
                <a:solidFill>
                  <a:schemeClr val="tx1"/>
                </a:solidFill>
                <a:latin typeface="Arial" charset="0"/>
                <a:ea typeface="宋体" pitchFamily="2" charset="-122"/>
                <a:cs typeface="+mn-cs"/>
              </a:rPr>
              <a:t>Host B </a:t>
            </a:r>
            <a:r>
              <a:rPr lang="zh-CN" altLang="en-US" sz="1200" b="0" i="0" kern="1200" dirty="0">
                <a:solidFill>
                  <a:schemeClr val="tx1"/>
                </a:solidFill>
                <a:latin typeface="Arial" charset="0"/>
                <a:ea typeface="宋体" pitchFamily="2" charset="-122"/>
                <a:cs typeface="+mn-cs"/>
              </a:rPr>
              <a:t>时，数据帧的发送过程如下：</a:t>
            </a:r>
            <a:endParaRPr lang="en-US" altLang="zh-CN" sz="1200" b="0" i="0" kern="1200" dirty="0">
              <a:solidFill>
                <a:schemeClr val="tx1"/>
              </a:solidFill>
              <a:latin typeface="Arial" charset="0"/>
              <a:ea typeface="宋体" pitchFamily="2" charset="-122"/>
              <a:cs typeface="+mn-cs"/>
            </a:endParaRPr>
          </a:p>
          <a:p>
            <a:r>
              <a:rPr lang="en-US" altLang="zh-CN" sz="1200" b="0" i="0" kern="1200" dirty="0">
                <a:solidFill>
                  <a:schemeClr val="tx1"/>
                </a:solidFill>
                <a:latin typeface="Arial" charset="0"/>
                <a:ea typeface="宋体" pitchFamily="2" charset="-122"/>
                <a:cs typeface="+mn-cs"/>
              </a:rPr>
              <a:t>    1. </a:t>
            </a:r>
            <a:r>
              <a:rPr lang="zh-CN" altLang="en-US" sz="1200" b="0" i="0" kern="1200" dirty="0">
                <a:solidFill>
                  <a:schemeClr val="tx1"/>
                </a:solidFill>
                <a:latin typeface="Arial" charset="0"/>
                <a:ea typeface="宋体" pitchFamily="2" charset="-122"/>
                <a:cs typeface="+mn-cs"/>
              </a:rPr>
              <a:t>数据帧首先到达 </a:t>
            </a:r>
            <a:r>
              <a:rPr lang="en-US" altLang="zh-CN" sz="1200" b="0" i="0" kern="1200" dirty="0">
                <a:solidFill>
                  <a:schemeClr val="tx1"/>
                </a:solidFill>
                <a:latin typeface="Arial" charset="0"/>
                <a:ea typeface="宋体" pitchFamily="2" charset="-122"/>
                <a:cs typeface="+mn-cs"/>
              </a:rPr>
              <a:t>Device A </a:t>
            </a:r>
            <a:r>
              <a:rPr lang="zh-CN" altLang="en-US" sz="1200" b="0" i="0" kern="1200" dirty="0">
                <a:solidFill>
                  <a:schemeClr val="tx1"/>
                </a:solidFill>
                <a:latin typeface="Arial" charset="0"/>
                <a:ea typeface="宋体" pitchFamily="2" charset="-122"/>
                <a:cs typeface="+mn-cs"/>
              </a:rPr>
              <a:t>的接口 </a:t>
            </a:r>
            <a:r>
              <a:rPr lang="en-US" altLang="zh-CN" sz="1200" b="0" i="0" kern="1200" dirty="0">
                <a:solidFill>
                  <a:schemeClr val="tx1"/>
                </a:solidFill>
                <a:latin typeface="Arial" charset="0"/>
                <a:ea typeface="宋体" pitchFamily="2" charset="-122"/>
                <a:cs typeface="+mn-cs"/>
              </a:rPr>
              <a:t>Port4</a:t>
            </a:r>
            <a:r>
              <a:rPr lang="zh-CN" altLang="en-US" sz="1200" b="0" i="0" kern="1200" dirty="0">
                <a:solidFill>
                  <a:schemeClr val="tx1"/>
                </a:solidFill>
                <a:latin typeface="Arial" charset="0"/>
                <a:ea typeface="宋体" pitchFamily="2" charset="-122"/>
                <a:cs typeface="+mn-cs"/>
              </a:rPr>
              <a:t>。 </a:t>
            </a:r>
            <a:endParaRPr lang="en-US" altLang="zh-CN" sz="1200" b="0" i="0" kern="1200" dirty="0">
              <a:solidFill>
                <a:schemeClr val="tx1"/>
              </a:solidFill>
              <a:latin typeface="Arial" charset="0"/>
              <a:ea typeface="宋体" pitchFamily="2" charset="-122"/>
              <a:cs typeface="+mn-cs"/>
            </a:endParaRPr>
          </a:p>
          <a:p>
            <a:r>
              <a:rPr lang="en-US" altLang="zh-CN" sz="1200" b="0" i="0" kern="1200" dirty="0">
                <a:solidFill>
                  <a:schemeClr val="tx1"/>
                </a:solidFill>
                <a:latin typeface="Arial" charset="0"/>
                <a:ea typeface="宋体" pitchFamily="2" charset="-122"/>
                <a:cs typeface="+mn-cs"/>
              </a:rPr>
              <a:t>    2. </a:t>
            </a:r>
            <a:r>
              <a:rPr lang="zh-CN" altLang="en-US" sz="1200" b="0" i="0" kern="1200" dirty="0">
                <a:solidFill>
                  <a:schemeClr val="tx1"/>
                </a:solidFill>
                <a:latin typeface="Arial" charset="0"/>
                <a:ea typeface="宋体" pitchFamily="2" charset="-122"/>
                <a:cs typeface="+mn-cs"/>
              </a:rPr>
              <a:t>接口 </a:t>
            </a:r>
            <a:r>
              <a:rPr lang="en-US" altLang="zh-CN" sz="1200" b="0" i="0" kern="1200" dirty="0">
                <a:solidFill>
                  <a:schemeClr val="tx1"/>
                </a:solidFill>
                <a:latin typeface="Arial" charset="0"/>
                <a:ea typeface="宋体" pitchFamily="2" charset="-122"/>
                <a:cs typeface="+mn-cs"/>
              </a:rPr>
              <a:t>Port4 </a:t>
            </a:r>
            <a:r>
              <a:rPr lang="zh-CN" altLang="en-US" sz="1200" b="0" i="0" kern="1200" dirty="0">
                <a:solidFill>
                  <a:schemeClr val="tx1"/>
                </a:solidFill>
                <a:latin typeface="Arial" charset="0"/>
                <a:ea typeface="宋体" pitchFamily="2" charset="-122"/>
                <a:cs typeface="+mn-cs"/>
              </a:rPr>
              <a:t>给数据帧加上</a:t>
            </a:r>
            <a:r>
              <a:rPr lang="en-US" altLang="zh-CN" sz="1200" b="0" i="0" kern="1200" dirty="0">
                <a:solidFill>
                  <a:schemeClr val="tx1"/>
                </a:solidFill>
                <a:latin typeface="Arial" charset="0"/>
                <a:ea typeface="宋体" pitchFamily="2" charset="-122"/>
                <a:cs typeface="+mn-cs"/>
              </a:rPr>
              <a:t>Tag</a:t>
            </a:r>
            <a:r>
              <a:rPr lang="zh-CN" altLang="en-US" sz="1200" b="0" i="0" kern="1200" dirty="0">
                <a:solidFill>
                  <a:schemeClr val="tx1"/>
                </a:solidFill>
                <a:latin typeface="Arial" charset="0"/>
                <a:ea typeface="宋体" pitchFamily="2" charset="-122"/>
                <a:cs typeface="+mn-cs"/>
              </a:rPr>
              <a:t>，</a:t>
            </a:r>
            <a:r>
              <a:rPr lang="en-US" altLang="zh-CN" sz="1200" b="0" i="0" kern="1200" dirty="0">
                <a:solidFill>
                  <a:schemeClr val="tx1"/>
                </a:solidFill>
                <a:latin typeface="Arial" charset="0"/>
                <a:ea typeface="宋体" pitchFamily="2" charset="-122"/>
                <a:cs typeface="+mn-cs"/>
              </a:rPr>
              <a:t>Tag </a:t>
            </a:r>
            <a:r>
              <a:rPr lang="zh-CN" altLang="en-US" sz="1200" b="0" i="0" kern="1200">
                <a:solidFill>
                  <a:schemeClr val="tx1"/>
                </a:solidFill>
                <a:latin typeface="Arial" charset="0"/>
                <a:ea typeface="宋体" pitchFamily="2" charset="-122"/>
                <a:cs typeface="+mn-cs"/>
              </a:rPr>
              <a:t>的 </a:t>
            </a:r>
            <a:r>
              <a:rPr lang="en-US" altLang="zh-CN" sz="1200" b="0" i="0" kern="1200">
                <a:solidFill>
                  <a:schemeClr val="tx1"/>
                </a:solidFill>
                <a:latin typeface="Arial" charset="0"/>
                <a:ea typeface="宋体" pitchFamily="2" charset="-122"/>
                <a:cs typeface="+mn-cs"/>
              </a:rPr>
              <a:t>VID </a:t>
            </a:r>
            <a:r>
              <a:rPr lang="zh-CN" altLang="en-US" sz="1200" b="0" i="0" kern="1200" dirty="0">
                <a:solidFill>
                  <a:schemeClr val="tx1"/>
                </a:solidFill>
                <a:latin typeface="Arial" charset="0"/>
                <a:ea typeface="宋体" pitchFamily="2" charset="-122"/>
                <a:cs typeface="+mn-cs"/>
              </a:rPr>
              <a:t>字段填入该接口所属的 </a:t>
            </a:r>
            <a:r>
              <a:rPr lang="en-US" altLang="zh-CN" sz="1200" b="0" i="0" kern="1200" dirty="0">
                <a:solidFill>
                  <a:schemeClr val="tx1"/>
                </a:solidFill>
                <a:latin typeface="Arial" charset="0"/>
                <a:ea typeface="宋体" pitchFamily="2" charset="-122"/>
                <a:cs typeface="+mn-cs"/>
              </a:rPr>
              <a:t>VLAN </a:t>
            </a:r>
            <a:r>
              <a:rPr lang="zh-CN" altLang="en-US" sz="1200" b="0" i="0" kern="1200" dirty="0">
                <a:solidFill>
                  <a:schemeClr val="tx1"/>
                </a:solidFill>
                <a:latin typeface="Arial" charset="0"/>
                <a:ea typeface="宋体" pitchFamily="2" charset="-122"/>
                <a:cs typeface="+mn-cs"/>
              </a:rPr>
              <a:t>的编号 </a:t>
            </a:r>
            <a:r>
              <a:rPr lang="en-US" altLang="zh-CN" sz="1200" b="0" i="0" kern="1200" dirty="0">
                <a:solidFill>
                  <a:schemeClr val="tx1"/>
                </a:solidFill>
                <a:latin typeface="Arial" charset="0"/>
                <a:ea typeface="宋体" pitchFamily="2" charset="-122"/>
                <a:cs typeface="+mn-cs"/>
              </a:rPr>
              <a:t>2</a:t>
            </a:r>
            <a:r>
              <a:rPr lang="zh-CN" altLang="en-US" sz="1200" b="0" i="0" kern="1200" dirty="0">
                <a:solidFill>
                  <a:schemeClr val="tx1"/>
                </a:solidFill>
                <a:latin typeface="Arial" charset="0"/>
                <a:ea typeface="宋体" pitchFamily="2" charset="-122"/>
                <a:cs typeface="+mn-cs"/>
              </a:rPr>
              <a:t>。 </a:t>
            </a:r>
            <a:endParaRPr lang="en-US" altLang="zh-CN" sz="1200" b="0" i="0" kern="1200" dirty="0">
              <a:solidFill>
                <a:schemeClr val="tx1"/>
              </a:solidFill>
              <a:latin typeface="Arial" charset="0"/>
              <a:ea typeface="宋体" pitchFamily="2" charset="-122"/>
              <a:cs typeface="+mn-cs"/>
            </a:endParaRPr>
          </a:p>
          <a:p>
            <a:r>
              <a:rPr lang="en-US" altLang="zh-CN" sz="1200" b="0" i="0" kern="1200" dirty="0">
                <a:solidFill>
                  <a:schemeClr val="tx1"/>
                </a:solidFill>
                <a:latin typeface="Arial" charset="0"/>
                <a:ea typeface="宋体" pitchFamily="2" charset="-122"/>
                <a:cs typeface="+mn-cs"/>
              </a:rPr>
              <a:t>    3. Device A </a:t>
            </a:r>
            <a:r>
              <a:rPr lang="zh-CN" altLang="en-US" sz="1200" b="0" i="0" kern="1200" dirty="0">
                <a:solidFill>
                  <a:schemeClr val="tx1"/>
                </a:solidFill>
                <a:latin typeface="Arial" charset="0"/>
                <a:ea typeface="宋体" pitchFamily="2" charset="-122"/>
                <a:cs typeface="+mn-cs"/>
              </a:rPr>
              <a:t>查询自己的 </a:t>
            </a:r>
            <a:r>
              <a:rPr lang="en-US" altLang="zh-CN" sz="1200" b="0" i="0" kern="1200" dirty="0">
                <a:solidFill>
                  <a:schemeClr val="tx1"/>
                </a:solidFill>
                <a:latin typeface="Arial" charset="0"/>
                <a:ea typeface="宋体" pitchFamily="2" charset="-122"/>
                <a:cs typeface="+mn-cs"/>
              </a:rPr>
              <a:t>MAC </a:t>
            </a:r>
            <a:r>
              <a:rPr lang="zh-CN" altLang="en-US" sz="1200" b="0" i="0" kern="1200" dirty="0">
                <a:solidFill>
                  <a:schemeClr val="tx1"/>
                </a:solidFill>
                <a:latin typeface="Arial" charset="0"/>
                <a:ea typeface="宋体" pitchFamily="2" charset="-122"/>
                <a:cs typeface="+mn-cs"/>
              </a:rPr>
              <a:t>地址表中是否存在目的地址为 </a:t>
            </a:r>
            <a:r>
              <a:rPr lang="en-US" altLang="zh-CN" sz="1200" b="0" i="0" kern="1200" dirty="0">
                <a:solidFill>
                  <a:schemeClr val="tx1"/>
                </a:solidFill>
                <a:latin typeface="Arial" charset="0"/>
                <a:ea typeface="宋体" pitchFamily="2" charset="-122"/>
                <a:cs typeface="+mn-cs"/>
              </a:rPr>
              <a:t>Device B </a:t>
            </a:r>
            <a:r>
              <a:rPr lang="zh-CN" altLang="en-US" sz="1200" b="0" i="0" kern="1200" dirty="0">
                <a:solidFill>
                  <a:schemeClr val="tx1"/>
                </a:solidFill>
                <a:latin typeface="Arial" charset="0"/>
                <a:ea typeface="宋体" pitchFamily="2" charset="-122"/>
                <a:cs typeface="+mn-cs"/>
              </a:rPr>
              <a:t>的 </a:t>
            </a:r>
            <a:r>
              <a:rPr lang="en-US" altLang="zh-CN" sz="1200" b="0" i="0" kern="1200" dirty="0">
                <a:solidFill>
                  <a:schemeClr val="tx1"/>
                </a:solidFill>
                <a:latin typeface="Arial" charset="0"/>
                <a:ea typeface="宋体" pitchFamily="2" charset="-122"/>
                <a:cs typeface="+mn-cs"/>
              </a:rPr>
              <a:t>MAC </a:t>
            </a:r>
            <a:r>
              <a:rPr lang="zh-CN" altLang="en-US" sz="1200" b="0" i="0" kern="1200" dirty="0">
                <a:solidFill>
                  <a:schemeClr val="tx1"/>
                </a:solidFill>
                <a:latin typeface="Arial" charset="0"/>
                <a:ea typeface="宋体" pitchFamily="2" charset="-122"/>
                <a:cs typeface="+mn-cs"/>
              </a:rPr>
              <a:t>地址的转发表项。如果存在，</a:t>
            </a:r>
            <a:r>
              <a:rPr lang="en-US" altLang="zh-CN" sz="1200" b="0" i="0" kern="1200" dirty="0">
                <a:solidFill>
                  <a:schemeClr val="tx1"/>
                </a:solidFill>
                <a:latin typeface="Arial" charset="0"/>
                <a:ea typeface="宋体" pitchFamily="2" charset="-122"/>
                <a:cs typeface="+mn-cs"/>
              </a:rPr>
              <a:t>Device A </a:t>
            </a:r>
            <a:r>
              <a:rPr lang="zh-CN" altLang="en-US" sz="1200" b="0" i="0" kern="1200" dirty="0">
                <a:solidFill>
                  <a:schemeClr val="tx1"/>
                </a:solidFill>
                <a:latin typeface="Arial" charset="0"/>
                <a:ea typeface="宋体" pitchFamily="2" charset="-122"/>
                <a:cs typeface="+mn-cs"/>
              </a:rPr>
              <a:t>将数据帧转发给接口</a:t>
            </a:r>
            <a:r>
              <a:rPr lang="en-US" altLang="zh-CN" sz="1200" b="0" i="0" kern="1200" dirty="0">
                <a:solidFill>
                  <a:schemeClr val="tx1"/>
                </a:solidFill>
                <a:latin typeface="Arial" charset="0"/>
                <a:ea typeface="宋体" pitchFamily="2" charset="-122"/>
                <a:cs typeface="+mn-cs"/>
              </a:rPr>
              <a:t>Port2</a:t>
            </a:r>
            <a:r>
              <a:rPr lang="zh-CN" altLang="en-US" sz="1200" b="0" i="0" kern="1200" dirty="0">
                <a:solidFill>
                  <a:schemeClr val="tx1"/>
                </a:solidFill>
                <a:latin typeface="Arial" charset="0"/>
                <a:ea typeface="宋体" pitchFamily="2" charset="-122"/>
                <a:cs typeface="+mn-cs"/>
              </a:rPr>
              <a:t>。 如果不存在，</a:t>
            </a:r>
            <a:r>
              <a:rPr lang="en-US" altLang="zh-CN" sz="1200" b="0" i="0" kern="1200" dirty="0">
                <a:solidFill>
                  <a:schemeClr val="tx1"/>
                </a:solidFill>
                <a:latin typeface="Arial" charset="0"/>
                <a:ea typeface="宋体" pitchFamily="2" charset="-122"/>
                <a:cs typeface="+mn-cs"/>
              </a:rPr>
              <a:t>Device A </a:t>
            </a:r>
            <a:r>
              <a:rPr lang="zh-CN" altLang="en-US" sz="1200" b="0" i="0" kern="1200" dirty="0">
                <a:solidFill>
                  <a:schemeClr val="tx1"/>
                </a:solidFill>
                <a:latin typeface="Arial" charset="0"/>
                <a:ea typeface="宋体" pitchFamily="2" charset="-122"/>
                <a:cs typeface="+mn-cs"/>
              </a:rPr>
              <a:t>会将数据帧发送到本设备上除 </a:t>
            </a:r>
            <a:r>
              <a:rPr lang="en-US" altLang="zh-CN" sz="1200" b="0" i="0" kern="1200" dirty="0">
                <a:solidFill>
                  <a:schemeClr val="tx1"/>
                </a:solidFill>
                <a:latin typeface="Arial" charset="0"/>
                <a:ea typeface="宋体" pitchFamily="2" charset="-122"/>
                <a:cs typeface="+mn-cs"/>
              </a:rPr>
              <a:t>port4 </a:t>
            </a:r>
            <a:r>
              <a:rPr lang="zh-CN" altLang="en-US" sz="1200" b="0" i="0" kern="1200" dirty="0">
                <a:solidFill>
                  <a:schemeClr val="tx1"/>
                </a:solidFill>
                <a:latin typeface="Arial" charset="0"/>
                <a:ea typeface="宋体" pitchFamily="2" charset="-122"/>
                <a:cs typeface="+mn-cs"/>
              </a:rPr>
              <a:t>接口外的所有属于</a:t>
            </a:r>
            <a:r>
              <a:rPr lang="en-US" altLang="zh-CN" sz="1200" b="0" i="0" kern="1200" dirty="0">
                <a:solidFill>
                  <a:schemeClr val="tx1"/>
                </a:solidFill>
                <a:latin typeface="Arial" charset="0"/>
                <a:ea typeface="宋体" pitchFamily="2" charset="-122"/>
                <a:cs typeface="+mn-cs"/>
              </a:rPr>
              <a:t>VLAN2</a:t>
            </a:r>
            <a:r>
              <a:rPr lang="zh-CN" altLang="en-US" sz="1200" b="0" i="0" kern="1200" dirty="0">
                <a:solidFill>
                  <a:schemeClr val="tx1"/>
                </a:solidFill>
                <a:latin typeface="Arial" charset="0"/>
                <a:ea typeface="宋体" pitchFamily="2" charset="-122"/>
                <a:cs typeface="+mn-cs"/>
              </a:rPr>
              <a:t>的接口。</a:t>
            </a:r>
            <a:endParaRPr lang="en-US" altLang="zh-CN" sz="1200" b="0" i="0" kern="1200" dirty="0">
              <a:solidFill>
                <a:schemeClr val="tx1"/>
              </a:solidFill>
              <a:latin typeface="Arial" charset="0"/>
              <a:ea typeface="宋体" pitchFamily="2" charset="-122"/>
              <a:cs typeface="+mn-cs"/>
            </a:endParaRPr>
          </a:p>
          <a:p>
            <a:r>
              <a:rPr lang="en-US" altLang="zh-CN" sz="1200" b="0" i="0" kern="1200" dirty="0">
                <a:solidFill>
                  <a:schemeClr val="tx1"/>
                </a:solidFill>
                <a:latin typeface="Arial" charset="0"/>
                <a:ea typeface="宋体" pitchFamily="2" charset="-122"/>
                <a:cs typeface="+mn-cs"/>
              </a:rPr>
              <a:t>    4. </a:t>
            </a:r>
            <a:r>
              <a:rPr lang="zh-CN" altLang="en-US" sz="1200" b="0" i="0" kern="1200" dirty="0">
                <a:solidFill>
                  <a:schemeClr val="tx1"/>
                </a:solidFill>
                <a:latin typeface="Arial" charset="0"/>
                <a:ea typeface="宋体" pitchFamily="2" charset="-122"/>
                <a:cs typeface="+mn-cs"/>
              </a:rPr>
              <a:t>接口 </a:t>
            </a:r>
            <a:r>
              <a:rPr lang="en-US" altLang="zh-CN" sz="1200" b="0" i="0" kern="1200" dirty="0">
                <a:solidFill>
                  <a:schemeClr val="tx1"/>
                </a:solidFill>
                <a:latin typeface="Arial" charset="0"/>
                <a:ea typeface="宋体" pitchFamily="2" charset="-122"/>
                <a:cs typeface="+mn-cs"/>
              </a:rPr>
              <a:t>Port2 </a:t>
            </a:r>
            <a:r>
              <a:rPr lang="zh-CN" altLang="en-US" sz="1200" b="0" i="0" kern="1200" dirty="0">
                <a:solidFill>
                  <a:schemeClr val="tx1"/>
                </a:solidFill>
                <a:latin typeface="Arial" charset="0"/>
                <a:ea typeface="宋体" pitchFamily="2" charset="-122"/>
                <a:cs typeface="+mn-cs"/>
              </a:rPr>
              <a:t>将帧转发到 </a:t>
            </a:r>
            <a:r>
              <a:rPr lang="en-US" altLang="zh-CN" sz="1200" b="0" i="0" kern="1200" dirty="0">
                <a:solidFill>
                  <a:schemeClr val="tx1"/>
                </a:solidFill>
                <a:latin typeface="Arial" charset="0"/>
                <a:ea typeface="宋体" pitchFamily="2" charset="-122"/>
                <a:cs typeface="+mn-cs"/>
              </a:rPr>
              <a:t>Device B </a:t>
            </a:r>
            <a:r>
              <a:rPr lang="zh-CN" altLang="en-US" sz="1200" b="0" i="0" kern="1200" dirty="0">
                <a:solidFill>
                  <a:schemeClr val="tx1"/>
                </a:solidFill>
                <a:latin typeface="Arial" charset="0"/>
                <a:ea typeface="宋体" pitchFamily="2" charset="-122"/>
                <a:cs typeface="+mn-cs"/>
              </a:rPr>
              <a:t>上。 </a:t>
            </a:r>
            <a:endParaRPr lang="en-US" altLang="zh-CN" sz="1200" b="0" i="0" kern="1200" dirty="0">
              <a:solidFill>
                <a:schemeClr val="tx1"/>
              </a:solidFill>
              <a:latin typeface="Arial" charset="0"/>
              <a:ea typeface="宋体" pitchFamily="2" charset="-122"/>
              <a:cs typeface="+mn-cs"/>
            </a:endParaRPr>
          </a:p>
          <a:p>
            <a:r>
              <a:rPr lang="en-US" altLang="zh-CN" sz="1200" b="0" i="0" kern="1200" dirty="0">
                <a:solidFill>
                  <a:schemeClr val="tx1"/>
                </a:solidFill>
                <a:latin typeface="Arial" charset="0"/>
                <a:ea typeface="宋体" pitchFamily="2" charset="-122"/>
                <a:cs typeface="+mn-cs"/>
              </a:rPr>
              <a:t>    5. Device B </a:t>
            </a:r>
            <a:r>
              <a:rPr lang="zh-CN" altLang="en-US" sz="1200" b="0" i="0" kern="1200" dirty="0">
                <a:solidFill>
                  <a:schemeClr val="tx1"/>
                </a:solidFill>
                <a:latin typeface="Arial" charset="0"/>
                <a:ea typeface="宋体" pitchFamily="2" charset="-122"/>
                <a:cs typeface="+mn-cs"/>
              </a:rPr>
              <a:t>收到数据帧后，会查询自己的</a:t>
            </a:r>
            <a:r>
              <a:rPr lang="en-US" altLang="zh-CN" sz="1200" b="0" i="0" kern="1200" dirty="0">
                <a:solidFill>
                  <a:schemeClr val="tx1"/>
                </a:solidFill>
                <a:latin typeface="Arial" charset="0"/>
                <a:ea typeface="宋体" pitchFamily="2" charset="-122"/>
                <a:cs typeface="+mn-cs"/>
              </a:rPr>
              <a:t>MAC</a:t>
            </a:r>
            <a:r>
              <a:rPr lang="zh-CN" altLang="en-US" sz="1200" b="0" i="0" kern="1200" dirty="0">
                <a:solidFill>
                  <a:schemeClr val="tx1"/>
                </a:solidFill>
                <a:latin typeface="Arial" charset="0"/>
                <a:ea typeface="宋体" pitchFamily="2" charset="-122"/>
                <a:cs typeface="+mn-cs"/>
              </a:rPr>
              <a:t>地址表中是否存在目的地址为 </a:t>
            </a:r>
            <a:r>
              <a:rPr lang="en-US" altLang="zh-CN" sz="1200" b="0" i="0" kern="1200" dirty="0">
                <a:solidFill>
                  <a:schemeClr val="tx1"/>
                </a:solidFill>
                <a:latin typeface="Arial" charset="0"/>
                <a:ea typeface="宋体" pitchFamily="2" charset="-122"/>
                <a:cs typeface="+mn-cs"/>
              </a:rPr>
              <a:t>Host B </a:t>
            </a:r>
            <a:r>
              <a:rPr lang="zh-CN" altLang="en-US" sz="1200" b="0" i="0" kern="1200" dirty="0">
                <a:solidFill>
                  <a:schemeClr val="tx1"/>
                </a:solidFill>
                <a:latin typeface="Arial" charset="0"/>
                <a:ea typeface="宋体" pitchFamily="2" charset="-122"/>
                <a:cs typeface="+mn-cs"/>
              </a:rPr>
              <a:t>的 </a:t>
            </a:r>
            <a:r>
              <a:rPr lang="en-US" altLang="zh-CN" sz="1200" b="0" i="0" kern="1200" dirty="0">
                <a:solidFill>
                  <a:schemeClr val="tx1"/>
                </a:solidFill>
                <a:latin typeface="Arial" charset="0"/>
                <a:ea typeface="宋体" pitchFamily="2" charset="-122"/>
                <a:cs typeface="+mn-cs"/>
              </a:rPr>
              <a:t>MAC</a:t>
            </a:r>
            <a:r>
              <a:rPr lang="zh-CN" altLang="en-US" sz="1200" b="0" i="0" kern="1200" dirty="0">
                <a:solidFill>
                  <a:schemeClr val="tx1"/>
                </a:solidFill>
                <a:latin typeface="Arial" charset="0"/>
                <a:ea typeface="宋体" pitchFamily="2" charset="-122"/>
                <a:cs typeface="+mn-cs"/>
              </a:rPr>
              <a:t>地址的转发表项。 如果存在，</a:t>
            </a:r>
            <a:r>
              <a:rPr lang="en-US" altLang="zh-CN" sz="1200" b="0" i="0" kern="1200" dirty="0">
                <a:solidFill>
                  <a:schemeClr val="tx1"/>
                </a:solidFill>
                <a:latin typeface="Arial" charset="0"/>
                <a:ea typeface="宋体" pitchFamily="2" charset="-122"/>
                <a:cs typeface="+mn-cs"/>
              </a:rPr>
              <a:t>Device B </a:t>
            </a:r>
            <a:r>
              <a:rPr lang="zh-CN" altLang="en-US" sz="1200" b="0" i="0" kern="1200" dirty="0">
                <a:solidFill>
                  <a:schemeClr val="tx1"/>
                </a:solidFill>
                <a:latin typeface="Arial" charset="0"/>
                <a:ea typeface="宋体" pitchFamily="2" charset="-122"/>
                <a:cs typeface="+mn-cs"/>
              </a:rPr>
              <a:t>会将数据帧发送给出接口 </a:t>
            </a:r>
            <a:r>
              <a:rPr lang="en-US" altLang="zh-CN" sz="1200" b="0" i="0" kern="1200" dirty="0">
                <a:solidFill>
                  <a:schemeClr val="tx1"/>
                </a:solidFill>
                <a:latin typeface="Arial" charset="0"/>
                <a:ea typeface="宋体" pitchFamily="2" charset="-122"/>
                <a:cs typeface="+mn-cs"/>
              </a:rPr>
              <a:t>Port3</a:t>
            </a:r>
            <a:r>
              <a:rPr lang="zh-CN" altLang="en-US" sz="1200" b="0" i="0" kern="1200" dirty="0">
                <a:solidFill>
                  <a:schemeClr val="tx1"/>
                </a:solidFill>
                <a:latin typeface="Arial" charset="0"/>
                <a:ea typeface="宋体" pitchFamily="2" charset="-122"/>
                <a:cs typeface="+mn-cs"/>
              </a:rPr>
              <a:t>。如果不存在，</a:t>
            </a:r>
            <a:r>
              <a:rPr lang="en-US" altLang="zh-CN" sz="1200" b="0" i="0" kern="1200" dirty="0">
                <a:solidFill>
                  <a:schemeClr val="tx1"/>
                </a:solidFill>
                <a:latin typeface="Arial" charset="0"/>
                <a:ea typeface="宋体" pitchFamily="2" charset="-122"/>
                <a:cs typeface="+mn-cs"/>
              </a:rPr>
              <a:t>Device B </a:t>
            </a:r>
            <a:r>
              <a:rPr lang="zh-CN" altLang="en-US" sz="1200" b="0" i="0" kern="1200" dirty="0">
                <a:solidFill>
                  <a:schemeClr val="tx1"/>
                </a:solidFill>
                <a:latin typeface="Arial" charset="0"/>
                <a:ea typeface="宋体" pitchFamily="2" charset="-122"/>
                <a:cs typeface="+mn-cs"/>
              </a:rPr>
              <a:t>会将数据帧发送到本设备上除</a:t>
            </a:r>
            <a:r>
              <a:rPr lang="en-US" altLang="zh-CN" sz="1200" b="0" i="0" kern="1200" dirty="0">
                <a:solidFill>
                  <a:schemeClr val="tx1"/>
                </a:solidFill>
                <a:latin typeface="Arial" charset="0"/>
                <a:ea typeface="宋体" pitchFamily="2" charset="-122"/>
                <a:cs typeface="+mn-cs"/>
              </a:rPr>
              <a:t>port1</a:t>
            </a:r>
            <a:r>
              <a:rPr lang="zh-CN" altLang="en-US" sz="1200" b="0" i="0" kern="1200" dirty="0">
                <a:solidFill>
                  <a:schemeClr val="tx1"/>
                </a:solidFill>
                <a:latin typeface="Arial" charset="0"/>
                <a:ea typeface="宋体" pitchFamily="2" charset="-122"/>
                <a:cs typeface="+mn-cs"/>
              </a:rPr>
              <a:t>接口外的所有属于</a:t>
            </a:r>
            <a:r>
              <a:rPr lang="en-US" altLang="zh-CN" sz="1200" b="0" i="0" kern="1200" dirty="0">
                <a:solidFill>
                  <a:schemeClr val="tx1"/>
                </a:solidFill>
                <a:latin typeface="Arial" charset="0"/>
                <a:ea typeface="宋体" pitchFamily="2" charset="-122"/>
                <a:cs typeface="+mn-cs"/>
              </a:rPr>
              <a:t>VLAN2</a:t>
            </a:r>
            <a:r>
              <a:rPr lang="zh-CN" altLang="en-US" sz="1200" b="0" i="0" kern="1200" dirty="0">
                <a:solidFill>
                  <a:schemeClr val="tx1"/>
                </a:solidFill>
                <a:latin typeface="Arial" charset="0"/>
                <a:ea typeface="宋体" pitchFamily="2" charset="-122"/>
                <a:cs typeface="+mn-cs"/>
              </a:rPr>
              <a:t>的接口。</a:t>
            </a:r>
            <a:endParaRPr lang="en-US" altLang="zh-CN" sz="1200" b="0" i="0" kern="1200" dirty="0">
              <a:solidFill>
                <a:schemeClr val="tx1"/>
              </a:solidFill>
              <a:latin typeface="Arial" charset="0"/>
              <a:ea typeface="宋体" pitchFamily="2" charset="-122"/>
              <a:cs typeface="+mn-cs"/>
            </a:endParaRPr>
          </a:p>
          <a:p>
            <a:r>
              <a:rPr lang="en-US" altLang="zh-CN" sz="1200" b="0" i="0" kern="1200" dirty="0">
                <a:solidFill>
                  <a:schemeClr val="tx1"/>
                </a:solidFill>
                <a:latin typeface="Arial" charset="0"/>
                <a:ea typeface="宋体" pitchFamily="2" charset="-122"/>
                <a:cs typeface="+mn-cs"/>
              </a:rPr>
              <a:t>    6. </a:t>
            </a:r>
            <a:r>
              <a:rPr lang="zh-CN" altLang="en-US" sz="1200" b="0" i="0" kern="1200" dirty="0">
                <a:solidFill>
                  <a:schemeClr val="tx1"/>
                </a:solidFill>
                <a:latin typeface="Arial" charset="0"/>
                <a:ea typeface="宋体" pitchFamily="2" charset="-122"/>
                <a:cs typeface="+mn-cs"/>
              </a:rPr>
              <a:t>接口 </a:t>
            </a:r>
            <a:r>
              <a:rPr lang="en-US" altLang="zh-CN" sz="1200" b="0" i="0" kern="1200" dirty="0">
                <a:solidFill>
                  <a:schemeClr val="tx1"/>
                </a:solidFill>
                <a:latin typeface="Arial" charset="0"/>
                <a:ea typeface="宋体" pitchFamily="2" charset="-122"/>
                <a:cs typeface="+mn-cs"/>
              </a:rPr>
              <a:t>Port3 </a:t>
            </a:r>
            <a:r>
              <a:rPr lang="zh-CN" altLang="en-US" sz="1200" b="0" i="0" kern="1200" dirty="0">
                <a:solidFill>
                  <a:schemeClr val="tx1"/>
                </a:solidFill>
                <a:latin typeface="Arial" charset="0"/>
                <a:ea typeface="宋体" pitchFamily="2" charset="-122"/>
                <a:cs typeface="+mn-cs"/>
              </a:rPr>
              <a:t>将数据帧发送给主机 </a:t>
            </a:r>
            <a:r>
              <a:rPr lang="en-US" altLang="zh-CN" sz="1200" b="0" i="0" kern="1200" dirty="0">
                <a:solidFill>
                  <a:schemeClr val="tx1"/>
                </a:solidFill>
                <a:latin typeface="Arial" charset="0"/>
                <a:ea typeface="宋体" pitchFamily="2" charset="-122"/>
                <a:cs typeface="+mn-cs"/>
              </a:rPr>
              <a:t>Host B</a:t>
            </a:r>
            <a:r>
              <a:rPr lang="zh-CN" altLang="en-US" sz="1200" b="0" i="0" kern="1200" dirty="0">
                <a:solidFill>
                  <a:schemeClr val="tx1"/>
                </a:solidFill>
                <a:latin typeface="Arial" charset="0"/>
                <a:ea typeface="宋体" pitchFamily="2" charset="-122"/>
                <a:cs typeface="+mn-cs"/>
              </a:rPr>
              <a:t>。</a:t>
            </a:r>
            <a:r>
              <a:rPr lang="en-US" altLang="zh-CN" sz="1200" b="0" i="0" kern="1200" dirty="0">
                <a:solidFill>
                  <a:schemeClr val="tx1"/>
                </a:solidFill>
                <a:latin typeface="Arial" charset="0"/>
                <a:ea typeface="宋体" pitchFamily="2" charset="-122"/>
                <a:cs typeface="+mn-cs"/>
              </a:rPr>
              <a:t>[Device</a:t>
            </a:r>
            <a:r>
              <a:rPr lang="en-US" altLang="zh-CN" sz="1200" b="0" i="0" kern="1200" baseline="0" dirty="0">
                <a:solidFill>
                  <a:schemeClr val="tx1"/>
                </a:solidFill>
                <a:latin typeface="Arial" charset="0"/>
                <a:ea typeface="宋体" pitchFamily="2" charset="-122"/>
                <a:cs typeface="+mn-cs"/>
              </a:rPr>
              <a:t> B </a:t>
            </a:r>
            <a:r>
              <a:rPr lang="zh-CN" altLang="en-US" sz="1200" b="0" i="0" kern="1200" baseline="0" dirty="0">
                <a:solidFill>
                  <a:schemeClr val="tx1"/>
                </a:solidFill>
                <a:latin typeface="Arial" charset="0"/>
                <a:ea typeface="宋体" pitchFamily="2" charset="-122"/>
                <a:cs typeface="+mn-cs"/>
              </a:rPr>
              <a:t>会</a:t>
            </a:r>
            <a:r>
              <a:rPr lang="en-US" altLang="zh-CN" sz="1200" b="0" i="0" kern="1200" baseline="0" dirty="0">
                <a:solidFill>
                  <a:schemeClr val="tx1"/>
                </a:solidFill>
                <a:latin typeface="Arial" charset="0"/>
                <a:ea typeface="宋体" pitchFamily="2" charset="-122"/>
                <a:cs typeface="+mn-cs"/>
              </a:rPr>
              <a:t>remove tag</a:t>
            </a:r>
            <a:r>
              <a:rPr lang="en-US" altLang="zh-CN" sz="1200" b="0" i="0" kern="1200" dirty="0">
                <a:solidFill>
                  <a:schemeClr val="tx1"/>
                </a:solidFill>
                <a:latin typeface="Arial" charset="0"/>
                <a:ea typeface="宋体" pitchFamily="2" charset="-122"/>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1CE721E9-CB43-46F2-B822-CE9AFF452D9C}" type="slidenum">
              <a:rPr lang="en-US" altLang="zh-CN" smtClean="0"/>
              <a:pPr>
                <a:defRPr/>
              </a:pPr>
              <a:t>178</a:t>
            </a:fld>
            <a:endParaRPr lang="en-US" altLang="zh-CN"/>
          </a:p>
        </p:txBody>
      </p:sp>
    </p:spTree>
    <p:extLst>
      <p:ext uri="{BB962C8B-B14F-4D97-AF65-F5344CB8AC3E}">
        <p14:creationId xmlns:p14="http://schemas.microsoft.com/office/powerpoint/2010/main" val="221575043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179</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dirty="0"/>
          </a:p>
        </p:txBody>
      </p:sp>
    </p:spTree>
    <p:extLst>
      <p:ext uri="{BB962C8B-B14F-4D97-AF65-F5344CB8AC3E}">
        <p14:creationId xmlns:p14="http://schemas.microsoft.com/office/powerpoint/2010/main" val="76093597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7"/>
          <p:cNvSpPr>
            <a:spLocks noGrp="1" noChangeArrowheads="1"/>
          </p:cNvSpPr>
          <p:nvPr>
            <p:ph type="sldNum" sz="quarter" idx="5"/>
          </p:nvPr>
        </p:nvSpPr>
        <p:spPr>
          <a:noFill/>
        </p:spPr>
        <p:txBody>
          <a:bodyPr/>
          <a:lstStyle/>
          <a:p>
            <a:fld id="{6EFFD985-A8EE-4E21-A1B9-DB4190BD93AD}" type="slidenum">
              <a:rPr lang="zh-CN" altLang="en-US"/>
              <a:pPr/>
              <a:t>180</a:t>
            </a:fld>
            <a:endParaRPr lang="en-US" altLang="zh-CN"/>
          </a:p>
        </p:txBody>
      </p:sp>
      <p:sp>
        <p:nvSpPr>
          <p:cNvPr id="430083" name="Rectangle 2"/>
          <p:cNvSpPr>
            <a:spLocks noGrp="1" noRot="1" noChangeAspect="1" noChangeArrowheads="1" noTextEdit="1"/>
          </p:cNvSpPr>
          <p:nvPr>
            <p:ph type="sldImg"/>
          </p:nvPr>
        </p:nvSpPr>
        <p:spPr>
          <a:ln/>
        </p:spPr>
      </p:sp>
      <p:sp>
        <p:nvSpPr>
          <p:cNvPr id="430084" name="Rectangle 3"/>
          <p:cNvSpPr>
            <a:spLocks noGrp="1" noChangeArrowheads="1"/>
          </p:cNvSpPr>
          <p:nvPr>
            <p:ph type="body" idx="1"/>
          </p:nvPr>
        </p:nvSpPr>
        <p:spPr>
          <a:noFill/>
          <a:ln/>
        </p:spPr>
        <p:txBody>
          <a:bodyPr/>
          <a:lstStyle/>
          <a:p>
            <a:pPr eaLnBrk="1" hangingPunct="1">
              <a:lnSpc>
                <a:spcPct val="80000"/>
              </a:lnSpc>
            </a:pPr>
            <a:r>
              <a:rPr lang="en-US" altLang="zh-CN" baseline="0" dirty="0">
                <a:latin typeface="Tahoma" pitchFamily="34" charset="0"/>
              </a:rPr>
              <a:t>    </a:t>
            </a:r>
            <a:r>
              <a:rPr lang="en-US" altLang="zh-CN" dirty="0">
                <a:latin typeface="+mn-lt"/>
              </a:rPr>
              <a:t>Because</a:t>
            </a:r>
            <a:r>
              <a:rPr lang="en-US" altLang="zh-CN" baseline="0" dirty="0">
                <a:latin typeface="+mn-lt"/>
              </a:rPr>
              <a:t> this chapter concerns link-layer protocols, </a:t>
            </a:r>
            <a:r>
              <a:rPr lang="en-US" altLang="zh-CN" u="sng" baseline="0" dirty="0">
                <a:latin typeface="+mn-lt"/>
              </a:rPr>
              <a:t>and g</a:t>
            </a:r>
            <a:r>
              <a:rPr lang="en-US" altLang="zh-CN" u="sng" dirty="0">
                <a:latin typeface="+mn-lt"/>
              </a:rPr>
              <a:t>iven</a:t>
            </a:r>
            <a:r>
              <a:rPr lang="zh-CN" altLang="en-US" u="sng" dirty="0">
                <a:latin typeface="+mn-lt"/>
              </a:rPr>
              <a:t> </a:t>
            </a:r>
            <a:r>
              <a:rPr lang="en-US" altLang="zh-CN" dirty="0">
                <a:latin typeface="+mn-lt"/>
              </a:rPr>
              <a:t>that we’re now nearing the chapter’s end, let’s </a:t>
            </a:r>
            <a:r>
              <a:rPr lang="en-US" altLang="zh-CN" u="sng" dirty="0">
                <a:latin typeface="+mn-lt"/>
              </a:rPr>
              <a:t>reflect on</a:t>
            </a:r>
            <a:r>
              <a:rPr lang="en-US" altLang="zh-CN" u="none" dirty="0">
                <a:latin typeface="+mn-lt"/>
              </a:rPr>
              <a:t> </a:t>
            </a:r>
            <a:r>
              <a:rPr lang="en-US" altLang="zh-CN" dirty="0">
                <a:solidFill>
                  <a:srgbClr val="FF0000"/>
                </a:solidFill>
                <a:latin typeface="+mn-lt"/>
              </a:rPr>
              <a:t>how </a:t>
            </a:r>
            <a:r>
              <a:rPr lang="en-US" altLang="zh-CN" dirty="0">
                <a:latin typeface="+mn-lt"/>
              </a:rPr>
              <a:t>our understanding of the term link</a:t>
            </a:r>
            <a:r>
              <a:rPr lang="en-US" altLang="zh-CN" dirty="0">
                <a:solidFill>
                  <a:srgbClr val="FF0000"/>
                </a:solidFill>
                <a:latin typeface="+mn-lt"/>
              </a:rPr>
              <a:t> has evolved</a:t>
            </a:r>
            <a:r>
              <a:rPr lang="en-US" altLang="zh-CN" dirty="0">
                <a:latin typeface="+mn-lt"/>
              </a:rPr>
              <a:t>. </a:t>
            </a:r>
          </a:p>
          <a:p>
            <a:pPr eaLnBrk="1" hangingPunct="1">
              <a:lnSpc>
                <a:spcPct val="80000"/>
              </a:lnSpc>
            </a:pPr>
            <a:r>
              <a:rPr lang="en-US" altLang="zh-CN" dirty="0">
                <a:latin typeface="+mn-lt"/>
              </a:rPr>
              <a:t>    We began this chapter by viewing the link </a:t>
            </a:r>
            <a:r>
              <a:rPr lang="en-US" altLang="zh-CN" baseline="0" dirty="0">
                <a:latin typeface="+mn-lt"/>
              </a:rPr>
              <a:t>as</a:t>
            </a:r>
            <a:r>
              <a:rPr lang="en-US" altLang="zh-CN" dirty="0">
                <a:latin typeface="+mn-lt"/>
              </a:rPr>
              <a:t> </a:t>
            </a:r>
            <a:r>
              <a:rPr lang="en-US" altLang="zh-CN" dirty="0">
                <a:solidFill>
                  <a:srgbClr val="FF0000"/>
                </a:solidFill>
                <a:latin typeface="+mn-lt"/>
              </a:rPr>
              <a:t>a physical wire</a:t>
            </a:r>
            <a:r>
              <a:rPr lang="en-US" altLang="zh-CN" baseline="30000" dirty="0">
                <a:solidFill>
                  <a:schemeClr val="tx1"/>
                </a:solidFill>
                <a:latin typeface="+mn-lt"/>
              </a:rPr>
              <a:t> </a:t>
            </a:r>
            <a:r>
              <a:rPr lang="en-US" altLang="zh-CN" dirty="0">
                <a:latin typeface="+mn-lt"/>
              </a:rPr>
              <a:t>connecting two communicating hosts. </a:t>
            </a:r>
          </a:p>
          <a:p>
            <a:pPr eaLnBrk="1" hangingPunct="1">
              <a:lnSpc>
                <a:spcPct val="80000"/>
              </a:lnSpc>
            </a:pPr>
            <a:r>
              <a:rPr lang="en-US" altLang="zh-CN" baseline="0" dirty="0">
                <a:latin typeface="+mn-lt"/>
              </a:rPr>
              <a:t>    </a:t>
            </a:r>
            <a:r>
              <a:rPr lang="en-US" altLang="zh-CN" dirty="0">
                <a:latin typeface="+mn-lt"/>
              </a:rPr>
              <a:t>In studying multiple access protocol, we saw that multiple hosts could be connected by </a:t>
            </a:r>
            <a:r>
              <a:rPr lang="en-US" altLang="zh-CN" dirty="0">
                <a:solidFill>
                  <a:srgbClr val="FF0000"/>
                </a:solidFill>
                <a:latin typeface="+mn-lt"/>
              </a:rPr>
              <a:t>a shared wire</a:t>
            </a:r>
            <a:r>
              <a:rPr lang="en-US" altLang="zh-CN" baseline="30000" dirty="0">
                <a:solidFill>
                  <a:schemeClr val="tx1"/>
                </a:solidFill>
                <a:latin typeface="+mn-lt"/>
              </a:rPr>
              <a:t> </a:t>
            </a:r>
            <a:r>
              <a:rPr lang="en-US" altLang="zh-CN" dirty="0">
                <a:latin typeface="+mn-lt"/>
              </a:rPr>
              <a:t>and that the “wire" connecting the hosts could be </a:t>
            </a:r>
            <a:r>
              <a:rPr lang="en-US" altLang="zh-CN" dirty="0">
                <a:solidFill>
                  <a:srgbClr val="FF0000"/>
                </a:solidFill>
                <a:latin typeface="+mn-lt"/>
              </a:rPr>
              <a:t>radio spectra</a:t>
            </a:r>
            <a:r>
              <a:rPr lang="en-US" altLang="zh-CN" dirty="0">
                <a:latin typeface="+mn-lt"/>
              </a:rPr>
              <a:t> or </a:t>
            </a:r>
            <a:r>
              <a:rPr lang="en-US" altLang="zh-CN" dirty="0">
                <a:solidFill>
                  <a:srgbClr val="FF0000"/>
                </a:solidFill>
                <a:latin typeface="+mn-lt"/>
              </a:rPr>
              <a:t>other media</a:t>
            </a:r>
            <a:r>
              <a:rPr lang="en-US" altLang="zh-CN" dirty="0">
                <a:latin typeface="+mn-lt"/>
              </a:rPr>
              <a:t>. </a:t>
            </a:r>
          </a:p>
          <a:p>
            <a:pPr eaLnBrk="1" hangingPunct="1">
              <a:lnSpc>
                <a:spcPct val="80000"/>
              </a:lnSpc>
            </a:pPr>
            <a:r>
              <a:rPr lang="en-US" altLang="zh-CN" baseline="0" dirty="0">
                <a:latin typeface="+mn-lt"/>
              </a:rPr>
              <a:t>    </a:t>
            </a:r>
            <a:r>
              <a:rPr lang="en-US" altLang="zh-CN" dirty="0">
                <a:latin typeface="+mn-lt"/>
              </a:rPr>
              <a:t>This led us to consider the link a bit more abstractly as a </a:t>
            </a:r>
            <a:r>
              <a:rPr lang="en-US" altLang="zh-CN" dirty="0">
                <a:solidFill>
                  <a:srgbClr val="FF0000"/>
                </a:solidFill>
                <a:latin typeface="+mn-lt"/>
              </a:rPr>
              <a:t>channel</a:t>
            </a:r>
            <a:r>
              <a:rPr lang="en-US" altLang="zh-CN" dirty="0">
                <a:latin typeface="+mn-lt"/>
              </a:rPr>
              <a:t>, rather than as a wire. </a:t>
            </a:r>
          </a:p>
          <a:p>
            <a:pPr eaLnBrk="1" hangingPunct="1">
              <a:lnSpc>
                <a:spcPct val="80000"/>
              </a:lnSpc>
            </a:pPr>
            <a:endParaRPr lang="en-US" altLang="zh-CN" dirty="0">
              <a:latin typeface="+mn-lt"/>
            </a:endParaRPr>
          </a:p>
          <a:p>
            <a:endParaRPr lang="en-US" altLang="zh-CN" dirty="0">
              <a:latin typeface="+mn-lt"/>
            </a:endParaRPr>
          </a:p>
        </p:txBody>
      </p:sp>
    </p:spTree>
    <p:extLst>
      <p:ext uri="{BB962C8B-B14F-4D97-AF65-F5344CB8AC3E}">
        <p14:creationId xmlns:p14="http://schemas.microsoft.com/office/powerpoint/2010/main" val="3351315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Times New Roman" pitchFamily="18" charset="0"/>
                <a:ea typeface="+mn-ea"/>
                <a:cs typeface="+mn-cs"/>
              </a:rPr>
              <a:t>    Before diving into our detailed study of the link layer, let’s conclude this introduction </a:t>
            </a:r>
            <a:r>
              <a:rPr lang="en-US" altLang="zh-CN" sz="1200" b="0" i="0" u="sng" strike="noStrike" kern="1200" baseline="0" dirty="0">
                <a:solidFill>
                  <a:schemeClr val="tx1"/>
                </a:solidFill>
                <a:latin typeface="Times New Roman" pitchFamily="18" charset="0"/>
                <a:ea typeface="+mn-ea"/>
                <a:cs typeface="+mn-cs"/>
              </a:rPr>
              <a:t>by</a:t>
            </a:r>
            <a:r>
              <a:rPr lang="en-US" altLang="zh-CN" sz="1200" b="0" i="0" u="none" strike="noStrike" kern="1200" baseline="0" dirty="0">
                <a:solidFill>
                  <a:schemeClr val="tx1"/>
                </a:solidFill>
                <a:latin typeface="Times New Roman" pitchFamily="18" charset="0"/>
                <a:ea typeface="+mn-ea"/>
                <a:cs typeface="+mn-cs"/>
              </a:rPr>
              <a:t> considering the question of </a:t>
            </a:r>
            <a:r>
              <a:rPr lang="en-US" altLang="zh-CN" sz="1200" b="1" i="0" u="none" strike="noStrike" kern="1200" baseline="0" dirty="0">
                <a:solidFill>
                  <a:schemeClr val="tx1"/>
                </a:solidFill>
                <a:latin typeface="Times New Roman" pitchFamily="18" charset="0"/>
                <a:ea typeface="+mn-ea"/>
                <a:cs typeface="+mn-cs"/>
              </a:rPr>
              <a:t>where the link layer is implemented</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We’ll focus here on an end system, since we learned in Chapter 4 that the link layer is implemented in a router’s line card. </a:t>
            </a:r>
          </a:p>
          <a:p>
            <a:r>
              <a:rPr lang="en-US" altLang="zh-CN" sz="1200" b="0" i="0" u="none" strike="noStrike" kern="1200" baseline="0" dirty="0">
                <a:solidFill>
                  <a:schemeClr val="tx1"/>
                </a:solidFill>
                <a:latin typeface="Times New Roman" pitchFamily="18" charset="0"/>
                <a:ea typeface="+mn-ea"/>
                <a:cs typeface="+mn-cs"/>
              </a:rPr>
              <a:t>    Is a host’s link layer implemented in hardware or software?</a:t>
            </a:r>
          </a:p>
          <a:p>
            <a:r>
              <a:rPr lang="en-US" altLang="zh-CN" sz="1200" b="0" i="0" u="none" strike="noStrike" kern="1200" baseline="0" dirty="0">
                <a:solidFill>
                  <a:schemeClr val="tx1"/>
                </a:solidFill>
                <a:latin typeface="Times New Roman" pitchFamily="18" charset="0"/>
                <a:ea typeface="+mn-ea"/>
                <a:cs typeface="+mn-cs"/>
              </a:rPr>
              <a:t>    Is it implemented on a separate card or chip, and how does it </a:t>
            </a:r>
            <a:r>
              <a:rPr lang="en-US" altLang="zh-CN" sz="1200" b="0" i="0" u="sng" strike="noStrike" kern="1200" baseline="0" dirty="0">
                <a:solidFill>
                  <a:schemeClr val="tx1"/>
                </a:solidFill>
                <a:latin typeface="Times New Roman" pitchFamily="18" charset="0"/>
                <a:ea typeface="+mn-ea"/>
                <a:cs typeface="+mn-cs"/>
              </a:rPr>
              <a:t>interface with</a:t>
            </a:r>
            <a:r>
              <a:rPr lang="en-US" altLang="zh-CN" sz="1200" b="0" i="0" u="none" strike="noStrike" kern="1200" baseline="0" dirty="0">
                <a:solidFill>
                  <a:schemeClr val="tx1"/>
                </a:solidFill>
                <a:latin typeface="Times New Roman" pitchFamily="18" charset="0"/>
                <a:ea typeface="+mn-ea"/>
                <a:cs typeface="+mn-cs"/>
              </a:rPr>
              <a:t> the rest of a host’s hardware and operating system components?</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Figure 6.2 shows a typical host architecture. </a:t>
            </a:r>
          </a:p>
          <a:p>
            <a:r>
              <a:rPr lang="en-US" altLang="zh-CN" sz="1200" b="0" i="0" u="none" strike="noStrike" kern="1200" baseline="0" dirty="0">
                <a:solidFill>
                  <a:schemeClr val="tx1"/>
                </a:solidFill>
                <a:latin typeface="Times New Roman" pitchFamily="18" charset="0"/>
                <a:ea typeface="+mn-ea"/>
                <a:cs typeface="+mn-cs"/>
              </a:rPr>
              <a:t>    For the most part, the link layer is implemented in a network adapter, also sometimes known as a network interface card (NIC). </a:t>
            </a:r>
          </a:p>
          <a:p>
            <a:r>
              <a:rPr lang="en-US" altLang="zh-CN" sz="1200" b="0" i="0" u="none" strike="noStrike" kern="1200" baseline="0" dirty="0">
                <a:solidFill>
                  <a:schemeClr val="tx1"/>
                </a:solidFill>
                <a:latin typeface="Times New Roman" pitchFamily="18" charset="0"/>
                <a:ea typeface="+mn-ea"/>
                <a:cs typeface="+mn-cs"/>
              </a:rPr>
              <a:t>    At the heart of the network adapter is the link-layer controller, usually a single, special-purpose chip that implements many of the link-layer services (framing, link access, error detection, and so on). </a:t>
            </a:r>
          </a:p>
          <a:p>
            <a:r>
              <a:rPr lang="en-US" altLang="zh-CN" sz="1200" b="0" i="0" u="none" strike="noStrike" kern="1200" baseline="0" dirty="0">
                <a:solidFill>
                  <a:schemeClr val="tx1"/>
                </a:solidFill>
                <a:latin typeface="Times New Roman" pitchFamily="18" charset="0"/>
                <a:ea typeface="+mn-ea"/>
                <a:cs typeface="+mn-cs"/>
              </a:rPr>
              <a:t>    Thus, much of a link-layer controller’s functionality is implemented in hardware. </a:t>
            </a:r>
          </a:p>
          <a:p>
            <a:r>
              <a:rPr lang="en-US" altLang="zh-CN" sz="1200" b="0" i="0" u="none" strike="noStrike" kern="1200" baseline="0" dirty="0">
                <a:solidFill>
                  <a:schemeClr val="tx1"/>
                </a:solidFill>
                <a:latin typeface="Times New Roman" pitchFamily="18" charset="0"/>
                <a:ea typeface="+mn-ea"/>
                <a:cs typeface="+mn-cs"/>
              </a:rPr>
              <a:t>    For example, Intel’s 710 adapter [Intel 2016] implements the Ethernet protocols we’ll study in Section 6.5; the Atheros AR5006 [Atheros 2016] controller implements the 802.11 WiFi protocols we’ll study in Chapter 7. </a:t>
            </a:r>
          </a:p>
          <a:p>
            <a:r>
              <a:rPr lang="en-US" altLang="zh-CN" sz="1200" b="0" i="0" u="none" strike="noStrike" kern="1200" baseline="0" dirty="0">
                <a:solidFill>
                  <a:schemeClr val="tx1"/>
                </a:solidFill>
                <a:latin typeface="Times New Roman" pitchFamily="18" charset="0"/>
                <a:ea typeface="+mn-ea"/>
                <a:cs typeface="+mn-cs"/>
              </a:rPr>
              <a:t>    Until the late 1990s, most network adapters were physically separate cards </a:t>
            </a:r>
            <a:r>
              <a:rPr lang="en-US" altLang="zh-CN" sz="1200" b="1" i="0" u="none" strike="noStrike" kern="1200" baseline="0" dirty="0">
                <a:solidFill>
                  <a:schemeClr val="tx1"/>
                </a:solidFill>
                <a:latin typeface="Times New Roman" pitchFamily="18" charset="0"/>
                <a:ea typeface="+mn-ea"/>
                <a:cs typeface="+mn-cs"/>
              </a:rPr>
              <a:t>(</a:t>
            </a:r>
            <a:r>
              <a:rPr lang="en-US" altLang="zh-CN" sz="1200" b="0" i="0" u="none" strike="noStrike" kern="1200" baseline="0" dirty="0">
                <a:solidFill>
                  <a:schemeClr val="tx1"/>
                </a:solidFill>
                <a:latin typeface="Times New Roman" pitchFamily="18" charset="0"/>
                <a:ea typeface="+mn-ea"/>
                <a:cs typeface="+mn-cs"/>
              </a:rPr>
              <a:t>such as a PCMCIA card [</a:t>
            </a:r>
            <a:r>
              <a:rPr lang="en-US" sz="1200" b="0" i="0" kern="1200" dirty="0">
                <a:solidFill>
                  <a:schemeClr val="tx1"/>
                </a:solidFill>
                <a:latin typeface="Times New Roman" pitchFamily="18" charset="0"/>
                <a:ea typeface="+mn-ea"/>
                <a:cs typeface="+mn-cs"/>
              </a:rPr>
              <a:t>Personal Computer Memory Card International Association</a:t>
            </a:r>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or</a:t>
            </a:r>
            <a:r>
              <a:rPr lang="en-US" altLang="zh-CN" sz="1200" b="0" i="0" u="none" strike="noStrike" kern="1200" baseline="0" dirty="0">
                <a:solidFill>
                  <a:schemeClr val="tx1"/>
                </a:solidFill>
                <a:latin typeface="Times New Roman" pitchFamily="18" charset="0"/>
                <a:ea typeface="+mn-ea"/>
                <a:cs typeface="+mn-cs"/>
              </a:rPr>
              <a:t> a plug-in card fitting into a PC’s PCI card slot</a:t>
            </a:r>
            <a:r>
              <a:rPr lang="en-US" altLang="zh-CN" sz="1200" b="1" i="0" u="none" strike="noStrike" kern="1200" baseline="0" dirty="0">
                <a:solidFill>
                  <a:schemeClr val="tx1"/>
                </a:solidFill>
                <a:latin typeface="Times New Roman" pitchFamily="18" charset="0"/>
                <a:ea typeface="+mn-ea"/>
                <a:cs typeface="+mn-cs"/>
              </a:rPr>
              <a:t>)</a:t>
            </a:r>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but increasingly</a:t>
            </a:r>
            <a:r>
              <a:rPr lang="en-US" altLang="zh-CN" sz="1200" b="0" i="0" u="none" strike="noStrike" kern="1200" baseline="0" dirty="0">
                <a:solidFill>
                  <a:schemeClr val="tx1"/>
                </a:solidFill>
                <a:latin typeface="Times New Roman" pitchFamily="18" charset="0"/>
                <a:ea typeface="+mn-ea"/>
                <a:cs typeface="+mn-cs"/>
              </a:rPr>
              <a:t>, network adapters are being integrated onto the host’s motherboard — a so-called LAN-on-motherboard configuration.</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18</a:t>
            </a:fld>
            <a:endParaRPr lang="en-US" altLang="zh-CN"/>
          </a:p>
        </p:txBody>
      </p:sp>
    </p:spTree>
    <p:extLst>
      <p:ext uri="{BB962C8B-B14F-4D97-AF65-F5344CB8AC3E}">
        <p14:creationId xmlns:p14="http://schemas.microsoft.com/office/powerpoint/2010/main" val="131213930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7"/>
          <p:cNvSpPr>
            <a:spLocks noGrp="1" noChangeArrowheads="1"/>
          </p:cNvSpPr>
          <p:nvPr>
            <p:ph type="sldNum" sz="quarter" idx="5"/>
          </p:nvPr>
        </p:nvSpPr>
        <p:spPr>
          <a:noFill/>
        </p:spPr>
        <p:txBody>
          <a:bodyPr/>
          <a:lstStyle/>
          <a:p>
            <a:fld id="{BE06222D-7844-475D-A91C-CCE6ED40B9DF}" type="slidenum">
              <a:rPr lang="zh-CN" altLang="en-US"/>
              <a:pPr/>
              <a:t>181</a:t>
            </a:fld>
            <a:endParaRPr lang="en-US" altLang="zh-CN"/>
          </a:p>
        </p:txBody>
      </p:sp>
      <p:sp>
        <p:nvSpPr>
          <p:cNvPr id="431107" name="Rectangle 2"/>
          <p:cNvSpPr>
            <a:spLocks noGrp="1" noRot="1" noChangeAspect="1" noChangeArrowheads="1" noTextEdit="1"/>
          </p:cNvSpPr>
          <p:nvPr>
            <p:ph type="sldImg"/>
          </p:nvPr>
        </p:nvSpPr>
        <p:spPr>
          <a:ln/>
        </p:spPr>
      </p:sp>
      <p:sp>
        <p:nvSpPr>
          <p:cNvPr id="431108" name="Rectangle 3"/>
          <p:cNvSpPr>
            <a:spLocks noGrp="1" noChangeArrowheads="1"/>
          </p:cNvSpPr>
          <p:nvPr>
            <p:ph type="body" idx="1"/>
          </p:nvPr>
        </p:nvSpPr>
        <p:spPr>
          <a:noFill/>
          <a:ln/>
        </p:spPr>
        <p:txBody>
          <a:bodyPr/>
          <a:lstStyle/>
          <a:p>
            <a:pPr eaLnBrk="1" hangingPunct="1">
              <a:lnSpc>
                <a:spcPct val="80000"/>
              </a:lnSpc>
            </a:pPr>
            <a:r>
              <a:rPr lang="en-US" altLang="zh-CN" baseline="0" dirty="0"/>
              <a:t>    </a:t>
            </a:r>
            <a:r>
              <a:rPr lang="en-US" altLang="zh-CN" dirty="0"/>
              <a:t>In our study of Ethernet LANs we saw that the interconnecting media could actually be a rather complex switched infrastructure. </a:t>
            </a:r>
          </a:p>
          <a:p>
            <a:pPr eaLnBrk="1" hangingPunct="1">
              <a:lnSpc>
                <a:spcPct val="80000"/>
              </a:lnSpc>
            </a:pPr>
            <a:r>
              <a:rPr lang="en-US" altLang="zh-CN" dirty="0"/>
              <a:t>    Throughout this evolution, however, the hosts themselves </a:t>
            </a:r>
            <a:r>
              <a:rPr lang="en-US" altLang="zh-CN" b="1" dirty="0">
                <a:solidFill>
                  <a:schemeClr val="folHlink"/>
                </a:solidFill>
              </a:rPr>
              <a:t>maintained</a:t>
            </a:r>
            <a:r>
              <a:rPr lang="en-US" altLang="zh-CN" b="1" dirty="0">
                <a:solidFill>
                  <a:schemeClr val="hlink"/>
                </a:solidFill>
              </a:rPr>
              <a:t> </a:t>
            </a:r>
            <a:r>
              <a:rPr lang="en-US" altLang="zh-CN" b="1" dirty="0"/>
              <a:t>the view </a:t>
            </a:r>
            <a:r>
              <a:rPr lang="en-US" altLang="zh-CN" dirty="0"/>
              <a:t>that the </a:t>
            </a:r>
            <a:r>
              <a:rPr lang="en-US" altLang="zh-CN" dirty="0">
                <a:solidFill>
                  <a:srgbClr val="FF0000"/>
                </a:solidFill>
              </a:rPr>
              <a:t>interconnecting medium</a:t>
            </a:r>
            <a:r>
              <a:rPr lang="en-US" altLang="zh-CN" dirty="0"/>
              <a:t> </a:t>
            </a:r>
            <a:r>
              <a:rPr lang="en-US" altLang="zh-CN" baseline="0" dirty="0"/>
              <a:t> </a:t>
            </a:r>
            <a:r>
              <a:rPr lang="en-US" altLang="zh-CN" dirty="0"/>
              <a:t>was simply a link-layer channel connecting two or more hosts.</a:t>
            </a:r>
          </a:p>
          <a:p>
            <a:pPr eaLnBrk="1" hangingPunct="1">
              <a:lnSpc>
                <a:spcPct val="80000"/>
              </a:lnSpc>
            </a:pPr>
            <a:r>
              <a:rPr lang="en-US" altLang="zh-CN" dirty="0"/>
              <a:t>    For example, that an Ethernet host can be blissfully unaware of whether it is connected to other LAN hosts </a:t>
            </a:r>
            <a:r>
              <a:rPr lang="en-US" altLang="zh-CN" dirty="0">
                <a:solidFill>
                  <a:schemeClr val="hlink"/>
                </a:solidFill>
              </a:rPr>
              <a:t>by</a:t>
            </a:r>
            <a:r>
              <a:rPr lang="en-US" altLang="zh-CN" dirty="0"/>
              <a:t> a single short LAN segment (Figure 6.17) </a:t>
            </a:r>
            <a:r>
              <a:rPr lang="en-US" altLang="zh-CN" dirty="0">
                <a:solidFill>
                  <a:srgbClr val="FF0000"/>
                </a:solidFill>
              </a:rPr>
              <a:t>or</a:t>
            </a:r>
            <a:r>
              <a:rPr lang="en-US" altLang="zh-CN" dirty="0"/>
              <a:t> by a geographically dispersed switched LAN (Figure 6.15) or by a VLAN (Figure 6.26). </a:t>
            </a:r>
          </a:p>
          <a:p>
            <a:endParaRPr lang="en-US" altLang="zh-CN" dirty="0"/>
          </a:p>
        </p:txBody>
      </p:sp>
    </p:spTree>
    <p:extLst>
      <p:ext uri="{BB962C8B-B14F-4D97-AF65-F5344CB8AC3E}">
        <p14:creationId xmlns:p14="http://schemas.microsoft.com/office/powerpoint/2010/main" val="269700551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7"/>
          <p:cNvSpPr>
            <a:spLocks noGrp="1" noChangeArrowheads="1"/>
          </p:cNvSpPr>
          <p:nvPr>
            <p:ph type="sldNum" sz="quarter" idx="5"/>
          </p:nvPr>
        </p:nvSpPr>
        <p:spPr>
          <a:noFill/>
        </p:spPr>
        <p:txBody>
          <a:bodyPr/>
          <a:lstStyle/>
          <a:p>
            <a:fld id="{70FB4CBB-07A3-4127-A2EB-4227569992DB}" type="slidenum">
              <a:rPr lang="zh-CN" altLang="en-US"/>
              <a:pPr/>
              <a:t>182</a:t>
            </a:fld>
            <a:endParaRPr lang="en-US" altLang="zh-CN"/>
          </a:p>
        </p:txBody>
      </p:sp>
      <p:sp>
        <p:nvSpPr>
          <p:cNvPr id="432131" name="Rectangle 2"/>
          <p:cNvSpPr>
            <a:spLocks noGrp="1" noRot="1" noChangeAspect="1" noChangeArrowheads="1" noTextEdit="1"/>
          </p:cNvSpPr>
          <p:nvPr>
            <p:ph type="sldImg"/>
          </p:nvPr>
        </p:nvSpPr>
        <p:spPr>
          <a:ln/>
        </p:spPr>
      </p:sp>
      <p:sp>
        <p:nvSpPr>
          <p:cNvPr id="432132" name="Rectangle 3"/>
          <p:cNvSpPr>
            <a:spLocks noGrp="1" noChangeArrowheads="1"/>
          </p:cNvSpPr>
          <p:nvPr>
            <p:ph type="body" idx="1"/>
          </p:nvPr>
        </p:nvSpPr>
        <p:spPr>
          <a:noFill/>
          <a:ln/>
        </p:spPr>
        <p:txBody>
          <a:bodyPr/>
          <a:lstStyle/>
          <a:p>
            <a:r>
              <a:rPr lang="en-US" altLang="zh-CN" sz="1200" b="0" i="0" u="none" strike="noStrike" kern="1200" baseline="0" dirty="0">
                <a:solidFill>
                  <a:schemeClr val="tx1"/>
                </a:solidFill>
                <a:latin typeface="Times New Roman" pitchFamily="18" charset="0"/>
                <a:ea typeface="+mn-ea"/>
                <a:cs typeface="+mn-cs"/>
              </a:rPr>
              <a:t>    In the case of a dialup modem connection between two hosts, the link connecting the two hosts is actually the telephone network — a logically separate, global telecommunications network with its own switches, links, and protocol stacks for data transfer and signaling. </a:t>
            </a:r>
          </a:p>
          <a:p>
            <a:r>
              <a:rPr lang="en-US" altLang="zh-CN" sz="1200" b="0" i="0" u="none" strike="noStrike" kern="1200" baseline="0" dirty="0">
                <a:solidFill>
                  <a:schemeClr val="tx1"/>
                </a:solidFill>
                <a:latin typeface="Times New Roman" pitchFamily="18" charset="0"/>
                <a:ea typeface="+mn-ea"/>
                <a:cs typeface="+mn-cs"/>
              </a:rPr>
              <a:t>    From the Internet link-layer point of view, however, the dial-up connection through the telephone network is viewed as a simple “wire.” </a:t>
            </a:r>
          </a:p>
          <a:p>
            <a:pPr eaLnBrk="1" hangingPunct="1">
              <a:lnSpc>
                <a:spcPct val="90000"/>
              </a:lnSpc>
            </a:pPr>
            <a:r>
              <a:rPr lang="en-US" altLang="zh-CN" dirty="0"/>
              <a:t>    In this sense, the Internet </a:t>
            </a:r>
            <a:r>
              <a:rPr lang="en-US" altLang="zh-CN" dirty="0">
                <a:solidFill>
                  <a:srgbClr val="FF0000"/>
                </a:solidFill>
              </a:rPr>
              <a:t>virtualizes</a:t>
            </a:r>
            <a:r>
              <a:rPr lang="en-US" altLang="zh-CN" dirty="0"/>
              <a:t> the telephone network, </a:t>
            </a:r>
            <a:r>
              <a:rPr lang="en-US" altLang="zh-CN" dirty="0">
                <a:solidFill>
                  <a:srgbClr val="FF0000"/>
                </a:solidFill>
              </a:rPr>
              <a:t>viewing</a:t>
            </a:r>
            <a:r>
              <a:rPr lang="en-US" altLang="zh-CN" dirty="0"/>
              <a:t> the telephone network </a:t>
            </a:r>
            <a:r>
              <a:rPr lang="en-US" altLang="zh-CN" dirty="0">
                <a:solidFill>
                  <a:srgbClr val="FF0000"/>
                </a:solidFill>
              </a:rPr>
              <a:t>as</a:t>
            </a:r>
            <a:r>
              <a:rPr lang="en-US" altLang="zh-CN" dirty="0"/>
              <a:t> a link — a layer </a:t>
            </a:r>
            <a:r>
              <a:rPr lang="en-US" altLang="zh-CN"/>
              <a:t>technology </a:t>
            </a:r>
            <a:r>
              <a:rPr lang="en-US" altLang="zh-CN" b="0" i="0">
                <a:solidFill>
                  <a:schemeClr val="folHlink"/>
                </a:solidFill>
              </a:rPr>
              <a:t>providing</a:t>
            </a:r>
            <a:r>
              <a:rPr lang="en-US" altLang="zh-CN" b="0" i="0"/>
              <a:t> </a:t>
            </a:r>
            <a:r>
              <a:rPr lang="en-US" altLang="zh-CN" b="0" i="0" dirty="0"/>
              <a:t>link-layer connectivity between two Internet hosts.</a:t>
            </a:r>
            <a:r>
              <a:rPr lang="en-US" altLang="zh-CN" b="0" i="0" dirty="0">
                <a:solidFill>
                  <a:schemeClr val="hlink"/>
                </a:solidFill>
              </a:rPr>
              <a:t>  </a:t>
            </a:r>
          </a:p>
          <a:p>
            <a:pPr eaLnBrk="1" hangingPunct="1">
              <a:lnSpc>
                <a:spcPct val="90000"/>
              </a:lnSpc>
            </a:pPr>
            <a:r>
              <a:rPr lang="en-US" altLang="zh-CN" b="0" i="0" baseline="0" dirty="0">
                <a:solidFill>
                  <a:schemeClr val="hlink"/>
                </a:solidFill>
              </a:rPr>
              <a:t>    </a:t>
            </a:r>
            <a:r>
              <a:rPr lang="en-US" altLang="zh-CN" dirty="0"/>
              <a:t>We may recall from our discussion of overlay networks in chapter 2 </a:t>
            </a:r>
            <a:r>
              <a:rPr lang="en-US" altLang="zh-CN" b="1" dirty="0"/>
              <a:t>that</a:t>
            </a:r>
            <a:r>
              <a:rPr lang="en-US" altLang="zh-CN" dirty="0"/>
              <a:t> an overlay network similarly </a:t>
            </a:r>
            <a:r>
              <a:rPr lang="en-US" altLang="zh-CN" b="1" dirty="0">
                <a:solidFill>
                  <a:schemeClr val="folHlink"/>
                </a:solidFill>
              </a:rPr>
              <a:t>views</a:t>
            </a:r>
            <a:r>
              <a:rPr lang="en-US" altLang="zh-CN" dirty="0"/>
              <a:t> the </a:t>
            </a:r>
            <a:r>
              <a:rPr lang="en-US" altLang="zh-CN" dirty="0">
                <a:solidFill>
                  <a:srgbClr val="FF0000"/>
                </a:solidFill>
              </a:rPr>
              <a:t>Internet</a:t>
            </a:r>
            <a:r>
              <a:rPr lang="en-US" altLang="zh-CN" dirty="0"/>
              <a:t> </a:t>
            </a:r>
            <a:r>
              <a:rPr lang="en-US" altLang="zh-CN" b="1" dirty="0">
                <a:solidFill>
                  <a:schemeClr val="folHlink"/>
                </a:solidFill>
              </a:rPr>
              <a:t>as</a:t>
            </a:r>
            <a:r>
              <a:rPr lang="en-US" altLang="zh-CN" dirty="0">
                <a:solidFill>
                  <a:srgbClr val="FF0000"/>
                </a:solidFill>
              </a:rPr>
              <a:t> a means </a:t>
            </a:r>
            <a:r>
              <a:rPr lang="en-US" altLang="zh-CN"/>
              <a:t>for providing </a:t>
            </a:r>
            <a:r>
              <a:rPr lang="en-US" altLang="zh-CN" dirty="0"/>
              <a:t>connectivity between overlay nodes, seeking to</a:t>
            </a:r>
            <a:r>
              <a:rPr lang="en-US" altLang="zh-CN" dirty="0">
                <a:solidFill>
                  <a:srgbClr val="FF0000"/>
                </a:solidFill>
              </a:rPr>
              <a:t> overlay</a:t>
            </a:r>
            <a:r>
              <a:rPr lang="en-US" altLang="zh-CN" dirty="0"/>
              <a:t> the Internet </a:t>
            </a:r>
            <a:r>
              <a:rPr lang="en-US" altLang="zh-CN" dirty="0">
                <a:solidFill>
                  <a:srgbClr val="FF0000"/>
                </a:solidFill>
              </a:rPr>
              <a:t>in the same way </a:t>
            </a:r>
            <a:r>
              <a:rPr lang="en-US" altLang="zh-CN" dirty="0"/>
              <a:t>that the Internet overlays the telephone network. </a:t>
            </a:r>
          </a:p>
          <a:p>
            <a:pPr eaLnBrk="1" hangingPunct="1">
              <a:lnSpc>
                <a:spcPct val="90000"/>
              </a:lnSpc>
              <a:buClr>
                <a:schemeClr val="accent2"/>
              </a:buClr>
            </a:pPr>
            <a:endParaRPr lang="en-US" altLang="zh-CN" dirty="0"/>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t>
            </a:r>
            <a:endParaRPr lang="en-US" altLang="zh-CN" dirty="0">
              <a:solidFill>
                <a:schemeClr val="hlink"/>
              </a:solidFill>
            </a:endParaRPr>
          </a:p>
        </p:txBody>
      </p:sp>
    </p:spTree>
    <p:extLst>
      <p:ext uri="{BB962C8B-B14F-4D97-AF65-F5344CB8AC3E}">
        <p14:creationId xmlns:p14="http://schemas.microsoft.com/office/powerpoint/2010/main" val="155214779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2E99B54-4850-4CC3-98A1-9252608576DA}" type="slidenum">
              <a:rPr lang="zh-CN" altLang="en-US"/>
              <a:pPr/>
              <a:t>183</a:t>
            </a:fld>
            <a:endParaRPr lang="en-US" altLang="zh-CN" dirty="0"/>
          </a:p>
        </p:txBody>
      </p:sp>
      <p:sp>
        <p:nvSpPr>
          <p:cNvPr id="913410" name="Rectangle 2"/>
          <p:cNvSpPr>
            <a:spLocks noGrp="1" noRot="1" noChangeAspect="1" noChangeArrowheads="1" noTextEdit="1"/>
          </p:cNvSpPr>
          <p:nvPr>
            <p:ph type="sldImg"/>
          </p:nvPr>
        </p:nvSpPr>
        <p:spPr/>
      </p:sp>
      <p:sp>
        <p:nvSpPr>
          <p:cNvPr id="913411" name="Rectangle 3"/>
          <p:cNvSpPr>
            <a:spLocks noGrp="1" noChangeArrowheads="1"/>
          </p:cNvSpPr>
          <p:nvPr>
            <p:ph type="body" idx="1"/>
          </p:nvPr>
        </p:nvSpPr>
        <p:spPr/>
        <p:txBody>
          <a:bodyPr/>
          <a:lstStyle/>
          <a:p>
            <a:pPr algn="ctr">
              <a:lnSpc>
                <a:spcPct val="90000"/>
              </a:lnSpc>
            </a:pPr>
            <a:r>
              <a:rPr lang="en-US" altLang="zh-CN" b="1" dirty="0"/>
              <a:t>From Data Communications</a:t>
            </a:r>
            <a:r>
              <a:rPr lang="en-US" altLang="zh-CN" b="1" baseline="0" dirty="0"/>
              <a:t> and Networking</a:t>
            </a:r>
            <a:r>
              <a:rPr lang="en-US" altLang="zh-CN" b="1" dirty="0"/>
              <a:t>   </a:t>
            </a:r>
          </a:p>
          <a:p>
            <a:pPr>
              <a:lnSpc>
                <a:spcPct val="90000"/>
              </a:lnSpc>
            </a:pPr>
            <a:r>
              <a:rPr lang="en-US" altLang="zh-CN" dirty="0"/>
              <a:t>   The physical and data link layer of a network operate locally. </a:t>
            </a:r>
          </a:p>
          <a:p>
            <a:pPr>
              <a:lnSpc>
                <a:spcPct val="90000"/>
              </a:lnSpc>
            </a:pPr>
            <a:r>
              <a:rPr lang="en-US" altLang="zh-CN" dirty="0"/>
              <a:t>   These two layers are </a:t>
            </a:r>
            <a:r>
              <a:rPr lang="en-US" altLang="zh-CN" dirty="0">
                <a:solidFill>
                  <a:schemeClr val="hlink"/>
                </a:solidFill>
              </a:rPr>
              <a:t>jointly</a:t>
            </a:r>
            <a:r>
              <a:rPr lang="en-US" altLang="zh-CN" dirty="0"/>
              <a:t> responsible for data delivery on the network from one node to the next, as shown in Figure 20.1. </a:t>
            </a:r>
          </a:p>
          <a:p>
            <a:pPr>
              <a:lnSpc>
                <a:spcPct val="90000"/>
              </a:lnSpc>
            </a:pPr>
            <a:r>
              <a:rPr lang="en-US" altLang="zh-CN" dirty="0"/>
              <a:t>   This internetwork is made of five networks: four LANs and one WAN. </a:t>
            </a:r>
          </a:p>
          <a:p>
            <a:pPr>
              <a:lnSpc>
                <a:spcPct val="90000"/>
              </a:lnSpc>
            </a:pPr>
            <a:r>
              <a:rPr lang="en-US" altLang="zh-CN" dirty="0"/>
              <a:t>   If host A needs to send a data packet to host D, the data packet needs to go first from A to R1 (</a:t>
            </a:r>
            <a:r>
              <a:rPr lang="en-US" altLang="zh-CN" dirty="0">
                <a:solidFill>
                  <a:schemeClr val="hlink"/>
                </a:solidFill>
              </a:rPr>
              <a:t>a switch</a:t>
            </a:r>
            <a:r>
              <a:rPr lang="en-US" altLang="zh-CN" dirty="0">
                <a:solidFill>
                  <a:schemeClr val="folHlink"/>
                </a:solidFill>
              </a:rPr>
              <a:t> </a:t>
            </a:r>
            <a:r>
              <a:rPr lang="en-US" altLang="zh-CN" dirty="0"/>
              <a:t>or</a:t>
            </a:r>
            <a:r>
              <a:rPr lang="en-US" altLang="zh-CN" dirty="0">
                <a:solidFill>
                  <a:schemeClr val="folHlink"/>
                </a:solidFill>
              </a:rPr>
              <a:t> </a:t>
            </a:r>
            <a:r>
              <a:rPr lang="en-US" altLang="zh-CN" dirty="0">
                <a:solidFill>
                  <a:schemeClr val="hlink"/>
                </a:solidFill>
              </a:rPr>
              <a:t>router</a:t>
            </a:r>
            <a:r>
              <a:rPr lang="en-US" altLang="zh-CN" dirty="0"/>
              <a:t>), then from R1 to R3, and finally from R3 to host D. </a:t>
            </a:r>
          </a:p>
          <a:p>
            <a:r>
              <a:rPr lang="en-US" altLang="zh-CN" dirty="0"/>
              <a:t>   We say that the data packet </a:t>
            </a:r>
            <a:r>
              <a:rPr lang="en-US" altLang="zh-CN" dirty="0">
                <a:solidFill>
                  <a:schemeClr val="hlink"/>
                </a:solidFill>
              </a:rPr>
              <a:t>passes through</a:t>
            </a:r>
            <a:r>
              <a:rPr lang="en-US" altLang="zh-CN" dirty="0"/>
              <a:t> three links. </a:t>
            </a:r>
          </a:p>
          <a:p>
            <a:r>
              <a:rPr lang="en-US" altLang="zh-CN" dirty="0"/>
              <a:t>   In each link, two physical and two data link layers are involved.  </a:t>
            </a:r>
          </a:p>
          <a:p>
            <a:r>
              <a:rPr lang="en-US" altLang="zh-CN" dirty="0"/>
              <a:t>   </a:t>
            </a:r>
          </a:p>
          <a:p>
            <a:r>
              <a:rPr lang="en-US" altLang="zh-CN" dirty="0"/>
              <a:t>   However, </a:t>
            </a:r>
            <a:r>
              <a:rPr lang="en-US" altLang="zh-CN" dirty="0">
                <a:solidFill>
                  <a:schemeClr val="hlink"/>
                </a:solidFill>
              </a:rPr>
              <a:t>there is a big problem here</a:t>
            </a:r>
            <a:r>
              <a:rPr lang="en-US" altLang="zh-CN" dirty="0"/>
              <a:t>. </a:t>
            </a:r>
          </a:p>
          <a:p>
            <a:r>
              <a:rPr lang="en-US" altLang="zh-CN" dirty="0"/>
              <a:t>   When data arrive at interface f1 of R1, how does R1 know that interface 3 is the outgoing interface?  </a:t>
            </a:r>
          </a:p>
          <a:p>
            <a:r>
              <a:rPr lang="en-US" altLang="zh-CN" dirty="0">
                <a:solidFill>
                  <a:schemeClr val="hlink"/>
                </a:solidFill>
              </a:rPr>
              <a:t>   There is no provision</a:t>
            </a:r>
            <a:r>
              <a:rPr lang="en-US" altLang="zh-CN" dirty="0">
                <a:solidFill>
                  <a:schemeClr val="folHlink"/>
                </a:solidFill>
              </a:rPr>
              <a:t> </a:t>
            </a:r>
            <a:r>
              <a:rPr lang="en-US" altLang="zh-CN" dirty="0"/>
              <a:t>in the data link (or physical) layer to help R1 make the right decision. </a:t>
            </a:r>
          </a:p>
          <a:p>
            <a:r>
              <a:rPr lang="en-US" altLang="zh-CN" dirty="0"/>
              <a:t>   The frame does not carry any </a:t>
            </a:r>
            <a:r>
              <a:rPr lang="en-US" altLang="zh-CN" dirty="0">
                <a:solidFill>
                  <a:schemeClr val="hlink"/>
                </a:solidFill>
              </a:rPr>
              <a:t>routing information</a:t>
            </a:r>
            <a:r>
              <a:rPr lang="en-US" altLang="zh-CN" dirty="0"/>
              <a:t> either. </a:t>
            </a:r>
          </a:p>
          <a:p>
            <a:r>
              <a:rPr lang="en-US" altLang="zh-CN" dirty="0"/>
              <a:t>   The frame contains the MAC address of A as the source and the MAC address of R1 as the destination.</a:t>
            </a:r>
          </a:p>
          <a:p>
            <a:r>
              <a:rPr lang="en-US" altLang="zh-CN" dirty="0"/>
              <a:t>   For a LAN or a WAN, delivery </a:t>
            </a:r>
            <a:r>
              <a:rPr lang="en-US" altLang="zh-CN" b="1" dirty="0"/>
              <a:t>means</a:t>
            </a:r>
            <a:r>
              <a:rPr lang="en-US" altLang="zh-CN" dirty="0"/>
              <a:t> carrying the frame through one link, </a:t>
            </a:r>
            <a:r>
              <a:rPr lang="en-US" altLang="zh-CN" dirty="0">
                <a:solidFill>
                  <a:schemeClr val="hlink"/>
                </a:solidFill>
              </a:rPr>
              <a:t>and not beyond</a:t>
            </a:r>
            <a:r>
              <a:rPr lang="en-US" altLang="zh-CN" dirty="0"/>
              <a:t>. </a:t>
            </a:r>
          </a:p>
          <a:p>
            <a:endParaRPr lang="en-US" altLang="zh-CN" dirty="0"/>
          </a:p>
          <a:p>
            <a:endParaRPr lang="en-US" altLang="zh-CN" dirty="0"/>
          </a:p>
          <a:p>
            <a:pPr>
              <a:lnSpc>
                <a:spcPct val="90000"/>
              </a:lnSpc>
            </a:pPr>
            <a:endParaRPr lang="en-US" altLang="zh-CN" dirty="0"/>
          </a:p>
          <a:p>
            <a:endParaRPr lang="zh-CN" altLang="en-US" dirty="0"/>
          </a:p>
        </p:txBody>
      </p:sp>
    </p:spTree>
    <p:extLst>
      <p:ext uri="{BB962C8B-B14F-4D97-AF65-F5344CB8AC3E}">
        <p14:creationId xmlns:p14="http://schemas.microsoft.com/office/powerpoint/2010/main" val="235836722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7"/>
          <p:cNvSpPr>
            <a:spLocks noGrp="1" noChangeArrowheads="1"/>
          </p:cNvSpPr>
          <p:nvPr>
            <p:ph type="sldNum" sz="quarter" idx="5"/>
          </p:nvPr>
        </p:nvSpPr>
        <p:spPr>
          <a:noFill/>
        </p:spPr>
        <p:txBody>
          <a:bodyPr/>
          <a:lstStyle/>
          <a:p>
            <a:fld id="{A8CE4A50-3B8E-45D8-B31D-88B60B0797F2}" type="slidenum">
              <a:rPr lang="zh-CN" altLang="en-US"/>
              <a:pPr/>
              <a:t>184</a:t>
            </a:fld>
            <a:endParaRPr lang="en-US" altLang="zh-CN"/>
          </a:p>
        </p:txBody>
      </p:sp>
      <p:sp>
        <p:nvSpPr>
          <p:cNvPr id="434179" name="Rectangle 2"/>
          <p:cNvSpPr>
            <a:spLocks noGrp="1" noRot="1" noChangeAspect="1" noChangeArrowheads="1" noTextEdit="1"/>
          </p:cNvSpPr>
          <p:nvPr>
            <p:ph type="sldImg"/>
          </p:nvPr>
        </p:nvSpPr>
        <p:spPr>
          <a:ln/>
        </p:spPr>
      </p:sp>
      <p:sp>
        <p:nvSpPr>
          <p:cNvPr id="434180" name="Rectangle 3"/>
          <p:cNvSpPr>
            <a:spLocks noGrp="1" noChangeArrowheads="1"/>
          </p:cNvSpPr>
          <p:nvPr>
            <p:ph type="body" idx="1"/>
          </p:nvPr>
        </p:nvSpPr>
        <p:spPr>
          <a:noFill/>
          <a:ln/>
        </p:spPr>
        <p:txBody>
          <a:bodyPr/>
          <a:lstStyle/>
          <a:p>
            <a:pPr eaLnBrk="1" hangingPunct="1"/>
            <a:r>
              <a:rPr lang="zh-CN" altLang="en-US" baseline="0" dirty="0"/>
              <a:t>    </a:t>
            </a:r>
            <a:r>
              <a:rPr lang="en-US" altLang="zh-CN" dirty="0"/>
              <a:t>In this section, we’ll consider multiprotocol Label Switching (MPLS) networks. </a:t>
            </a:r>
          </a:p>
          <a:p>
            <a:pPr eaLnBrk="1" hangingPunct="1"/>
            <a:r>
              <a:rPr lang="en-US" altLang="zh-CN" dirty="0"/>
              <a:t>    Unlike the circuit-switched telephone network, MPLS is a packet-switched, virtual-circuit networks </a:t>
            </a:r>
            <a:r>
              <a:rPr lang="en-US" altLang="zh-CN" dirty="0">
                <a:solidFill>
                  <a:srgbClr val="FF0000"/>
                </a:solidFill>
              </a:rPr>
              <a:t>in their own right</a:t>
            </a:r>
            <a:r>
              <a:rPr lang="en-US" altLang="zh-CN" dirty="0"/>
              <a:t>.  </a:t>
            </a:r>
          </a:p>
          <a:p>
            <a:pPr eaLnBrk="1" hangingPunct="1"/>
            <a:r>
              <a:rPr lang="en-US" altLang="zh-CN" dirty="0"/>
              <a:t>    It has its own packet formats and forwarding behaviors. </a:t>
            </a:r>
          </a:p>
          <a:p>
            <a:pPr eaLnBrk="1" hangingPunct="1"/>
            <a:r>
              <a:rPr lang="en-US" altLang="zh-CN" dirty="0"/>
              <a:t>    Thus, from a pedagogical viewpoint, a discussion of MPLS fits well into a study of </a:t>
            </a:r>
            <a:r>
              <a:rPr lang="en-US" altLang="zh-CN" dirty="0">
                <a:solidFill>
                  <a:srgbClr val="FF0000"/>
                </a:solidFill>
              </a:rPr>
              <a:t>either</a:t>
            </a:r>
            <a:r>
              <a:rPr lang="en-US" altLang="zh-CN" dirty="0"/>
              <a:t> the network layer </a:t>
            </a:r>
            <a:r>
              <a:rPr lang="en-US" altLang="zh-CN" dirty="0">
                <a:solidFill>
                  <a:srgbClr val="FF0000"/>
                </a:solidFill>
              </a:rPr>
              <a:t>or</a:t>
            </a:r>
            <a:r>
              <a:rPr lang="en-US" altLang="zh-CN" dirty="0"/>
              <a:t> the link layer. </a:t>
            </a:r>
          </a:p>
          <a:p>
            <a:pPr eaLnBrk="1" hangingPunct="1"/>
            <a:r>
              <a:rPr lang="en-US" altLang="zh-CN" dirty="0"/>
              <a:t>    From an Internet viewpoint, however, we can </a:t>
            </a:r>
            <a:r>
              <a:rPr lang="en-US" altLang="zh-CN" dirty="0">
                <a:solidFill>
                  <a:srgbClr val="FF0000"/>
                </a:solidFill>
              </a:rPr>
              <a:t>consider</a:t>
            </a:r>
            <a:r>
              <a:rPr lang="en-US" altLang="zh-CN" dirty="0"/>
              <a:t> MPLS, </a:t>
            </a:r>
            <a:r>
              <a:rPr lang="en-US" altLang="zh-CN" u="none" dirty="0"/>
              <a:t>like the telephone network and switched-Ethernets</a:t>
            </a:r>
            <a:r>
              <a:rPr lang="en-US" altLang="zh-CN" dirty="0"/>
              <a:t>, </a:t>
            </a:r>
            <a:r>
              <a:rPr lang="en-US" altLang="zh-CN" b="1" dirty="0">
                <a:solidFill>
                  <a:srgbClr val="FF0000"/>
                </a:solidFill>
              </a:rPr>
              <a:t>as</a:t>
            </a:r>
            <a:r>
              <a:rPr lang="en-US" altLang="zh-CN" dirty="0"/>
              <a:t> link-layer technologies that serve to interconnect IP devices.  </a:t>
            </a:r>
          </a:p>
          <a:p>
            <a:pPr eaLnBrk="1" hangingPunct="1"/>
            <a:r>
              <a:rPr lang="en-US" altLang="zh-CN" baseline="0" dirty="0"/>
              <a:t>    </a:t>
            </a:r>
            <a:r>
              <a:rPr lang="en-US" altLang="zh-CN" dirty="0"/>
              <a:t>Thus, we’ll consider MPLS in our discussion of the link layer. </a:t>
            </a:r>
          </a:p>
          <a:p>
            <a:r>
              <a:rPr lang="en-US" altLang="zh-CN" dirty="0"/>
              <a:t>    Frame Relay and ATM networks can also be used to interconnect IP devices, </a:t>
            </a:r>
            <a:r>
              <a:rPr lang="en-US" altLang="zh-CN" b="1" dirty="0"/>
              <a:t>though</a:t>
            </a:r>
            <a:r>
              <a:rPr lang="en-US" altLang="zh-CN" dirty="0"/>
              <a:t> they represent a slightly older (but still deployed) technology </a:t>
            </a:r>
            <a:r>
              <a:rPr lang="en-US" altLang="zh-CN" b="1" dirty="0"/>
              <a:t>and</a:t>
            </a:r>
            <a:r>
              <a:rPr lang="en-US" altLang="zh-CN" dirty="0"/>
              <a:t> will not be covered </a:t>
            </a:r>
            <a:r>
              <a:rPr lang="en-US" altLang="zh-CN" sz="1200" b="0" i="0" u="none" strike="noStrike" kern="1200" baseline="0" dirty="0">
                <a:solidFill>
                  <a:schemeClr val="tx1"/>
                </a:solidFill>
                <a:latin typeface="Times New Roman" pitchFamily="18" charset="0"/>
                <a:ea typeface="+mn-ea"/>
                <a:cs typeface="+mn-cs"/>
              </a:rPr>
              <a:t>here; see the very readable book [</a:t>
            </a:r>
            <a:r>
              <a:rPr lang="en-US" altLang="zh-CN" sz="1200" b="0" i="0" u="none" strike="noStrike" kern="1200" baseline="0" dirty="0" err="1">
                <a:solidFill>
                  <a:schemeClr val="tx1"/>
                </a:solidFill>
                <a:latin typeface="Times New Roman" pitchFamily="18" charset="0"/>
                <a:ea typeface="+mn-ea"/>
                <a:cs typeface="+mn-cs"/>
              </a:rPr>
              <a:t>Goralski</a:t>
            </a:r>
            <a:r>
              <a:rPr lang="en-US" altLang="zh-CN" sz="1200" b="0" i="0" u="none" strike="noStrike" kern="1200" baseline="0" dirty="0">
                <a:solidFill>
                  <a:schemeClr val="tx1"/>
                </a:solidFill>
                <a:latin typeface="Times New Roman" pitchFamily="18" charset="0"/>
                <a:ea typeface="+mn-ea"/>
                <a:cs typeface="+mn-cs"/>
              </a:rPr>
              <a:t> 1999] for details.</a:t>
            </a:r>
            <a:r>
              <a:rPr lang="en-US" altLang="zh-CN" dirty="0"/>
              <a:t> </a:t>
            </a:r>
          </a:p>
          <a:p>
            <a:r>
              <a:rPr lang="en-US" altLang="zh-CN" sz="1200" b="0" i="0" u="none" strike="noStrike" kern="1200" baseline="0" dirty="0">
                <a:solidFill>
                  <a:schemeClr val="tx1"/>
                </a:solidFill>
                <a:latin typeface="Times New Roman" pitchFamily="18" charset="0"/>
                <a:ea typeface="+mn-ea"/>
                <a:cs typeface="+mn-cs"/>
              </a:rPr>
              <a:t>    We recommend [Davie 2000] for details on MPLS.</a:t>
            </a:r>
            <a:endParaRPr lang="en-US" altLang="zh-CN" b="0" dirty="0"/>
          </a:p>
          <a:p>
            <a:r>
              <a:rPr lang="en-US" altLang="zh-CN" baseline="0" dirty="0"/>
              <a:t>    </a:t>
            </a:r>
            <a:r>
              <a:rPr lang="en-US" altLang="zh-CN" dirty="0"/>
              <a:t>Our treatment of MPLS will be </a:t>
            </a:r>
            <a:r>
              <a:rPr lang="en-US" altLang="zh-CN" b="1" dirty="0"/>
              <a:t>necessarily</a:t>
            </a:r>
            <a:r>
              <a:rPr lang="en-US" altLang="zh-CN" dirty="0"/>
              <a:t> brief, as entire books </a:t>
            </a:r>
            <a:r>
              <a:rPr lang="en-US" altLang="zh-CN" b="1" dirty="0"/>
              <a:t>could be </a:t>
            </a:r>
            <a:r>
              <a:rPr lang="en-US" altLang="zh-CN" dirty="0"/>
              <a:t>(and have been) written on these networks.</a:t>
            </a:r>
          </a:p>
          <a:p>
            <a:pPr eaLnBrk="1" hangingPunct="1"/>
            <a:r>
              <a:rPr lang="en-US" altLang="zh-CN" dirty="0"/>
              <a:t>    We’ll </a:t>
            </a:r>
            <a:r>
              <a:rPr lang="en-US" altLang="zh-CN" dirty="0">
                <a:solidFill>
                  <a:srgbClr val="FF0000"/>
                </a:solidFill>
              </a:rPr>
              <a:t>focus</a:t>
            </a:r>
            <a:r>
              <a:rPr lang="en-US" altLang="zh-CN" dirty="0"/>
              <a:t> here primarily </a:t>
            </a:r>
            <a:r>
              <a:rPr lang="en-US" altLang="zh-CN" dirty="0">
                <a:solidFill>
                  <a:srgbClr val="FF0000"/>
                </a:solidFill>
              </a:rPr>
              <a:t>on</a:t>
            </a:r>
            <a:r>
              <a:rPr lang="en-US" altLang="zh-CN" dirty="0"/>
              <a:t> how MPLS servers interconnect to IP devices, although we’ll </a:t>
            </a:r>
            <a:r>
              <a:rPr lang="en-US" altLang="zh-CN" b="1" u="none" dirty="0"/>
              <a:t>dive a bit deeper into </a:t>
            </a:r>
            <a:r>
              <a:rPr lang="en-US" altLang="zh-CN" dirty="0"/>
              <a:t>the underlying technologies as well.</a:t>
            </a:r>
          </a:p>
          <a:p>
            <a:pPr eaLnBrk="1" hangingPunct="1"/>
            <a:endParaRPr lang="en-US" altLang="zh-CN" dirty="0"/>
          </a:p>
          <a:p>
            <a:endParaRPr lang="en-US" altLang="zh-CN" dirty="0"/>
          </a:p>
        </p:txBody>
      </p:sp>
    </p:spTree>
    <p:extLst>
      <p:ext uri="{BB962C8B-B14F-4D97-AF65-F5344CB8AC3E}">
        <p14:creationId xmlns:p14="http://schemas.microsoft.com/office/powerpoint/2010/main" val="301469196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185</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90731503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7"/>
          <p:cNvSpPr>
            <a:spLocks noGrp="1" noChangeArrowheads="1"/>
          </p:cNvSpPr>
          <p:nvPr>
            <p:ph type="sldNum" sz="quarter" idx="5"/>
          </p:nvPr>
        </p:nvSpPr>
        <p:spPr>
          <a:noFill/>
        </p:spPr>
        <p:txBody>
          <a:bodyPr/>
          <a:lstStyle/>
          <a:p>
            <a:fld id="{A34EEB81-C8F1-403D-9F0F-7EB9B688FD51}" type="slidenum">
              <a:rPr lang="zh-CN" altLang="en-US"/>
              <a:pPr/>
              <a:t>186</a:t>
            </a:fld>
            <a:endParaRPr lang="en-US" altLang="zh-CN"/>
          </a:p>
        </p:txBody>
      </p:sp>
      <p:sp>
        <p:nvSpPr>
          <p:cNvPr id="438275" name="Rectangle 2"/>
          <p:cNvSpPr>
            <a:spLocks noGrp="1" noRot="1" noChangeAspect="1" noChangeArrowheads="1" noTextEdit="1"/>
          </p:cNvSpPr>
          <p:nvPr>
            <p:ph type="sldImg"/>
          </p:nvPr>
        </p:nvSpPr>
        <p:spPr>
          <a:xfrm>
            <a:off x="1257300" y="720725"/>
            <a:ext cx="4800600" cy="3600450"/>
          </a:xfrm>
          <a:ln/>
        </p:spPr>
      </p:sp>
      <p:sp>
        <p:nvSpPr>
          <p:cNvPr id="438276" name="Rectangle 3"/>
          <p:cNvSpPr>
            <a:spLocks noGrp="1" noChangeArrowheads="1"/>
          </p:cNvSpPr>
          <p:nvPr>
            <p:ph type="body" idx="1"/>
          </p:nvPr>
        </p:nvSpPr>
        <p:spPr>
          <a:xfrm>
            <a:off x="974725" y="4560888"/>
            <a:ext cx="5365750" cy="4319587"/>
          </a:xfrm>
          <a:noFill/>
          <a:ln/>
        </p:spPr>
        <p:txBody>
          <a:bodyPr/>
          <a:lstStyle/>
          <a:p>
            <a:r>
              <a:rPr lang="en-US" altLang="zh-CN" dirty="0"/>
              <a:t>  (1) MPLS </a:t>
            </a:r>
            <a:r>
              <a:rPr lang="zh-CN" altLang="en-US" dirty="0"/>
              <a:t>域中的各</a:t>
            </a:r>
            <a:r>
              <a:rPr lang="en-US" altLang="zh-CN" u="sng" dirty="0"/>
              <a:t>LSR</a:t>
            </a:r>
            <a:r>
              <a:rPr lang="en-US" altLang="zh-CN" dirty="0"/>
              <a:t> (Label Switching Router) </a:t>
            </a:r>
            <a:r>
              <a:rPr lang="zh-CN" altLang="en-US" dirty="0"/>
              <a:t>使用专门的标记分配协议</a:t>
            </a:r>
            <a:r>
              <a:rPr lang="en-US" altLang="zh-CN" u="sng" dirty="0"/>
              <a:t>LDP</a:t>
            </a:r>
            <a:r>
              <a:rPr lang="en-US" altLang="zh-CN" dirty="0"/>
              <a:t> (Label Distribution Protocol) </a:t>
            </a:r>
            <a:r>
              <a:rPr lang="zh-CN" altLang="en-US" dirty="0"/>
              <a:t>交换报文，并找出标记交换路径</a:t>
            </a:r>
            <a:r>
              <a:rPr lang="en-US" altLang="zh-CN" u="sng" dirty="0"/>
              <a:t>LSP</a:t>
            </a:r>
            <a:r>
              <a:rPr lang="en-US" altLang="zh-CN" dirty="0"/>
              <a:t> (Label Switching Path)</a:t>
            </a:r>
            <a:r>
              <a:rPr lang="zh-CN" altLang="en-US" dirty="0"/>
              <a:t>。各 </a:t>
            </a:r>
            <a:r>
              <a:rPr lang="en-US" altLang="zh-CN" dirty="0"/>
              <a:t>LSR </a:t>
            </a:r>
            <a:r>
              <a:rPr lang="zh-CN" altLang="en-US" dirty="0"/>
              <a:t>根据这些路径构造出分组转发表。 </a:t>
            </a:r>
          </a:p>
          <a:p>
            <a:r>
              <a:rPr lang="en-US" altLang="zh-CN" dirty="0"/>
              <a:t>  (2) </a:t>
            </a:r>
            <a:r>
              <a:rPr lang="zh-CN" altLang="en-US" dirty="0"/>
              <a:t>分组进入到 </a:t>
            </a:r>
            <a:r>
              <a:rPr lang="en-US" altLang="zh-CN" dirty="0"/>
              <a:t>MPLS </a:t>
            </a:r>
            <a:r>
              <a:rPr lang="zh-CN" altLang="en-US" dirty="0"/>
              <a:t>域时， </a:t>
            </a:r>
            <a:r>
              <a:rPr lang="en-US" altLang="zh-CN" dirty="0"/>
              <a:t>MPLS </a:t>
            </a:r>
            <a:r>
              <a:rPr lang="zh-CN" altLang="en-US" dirty="0"/>
              <a:t>入口结点把分组打上标记，并按照转发表将分组转发给下一个 </a:t>
            </a:r>
            <a:r>
              <a:rPr lang="en-US" altLang="zh-CN" dirty="0"/>
              <a:t>LSR</a:t>
            </a:r>
            <a:r>
              <a:rPr lang="zh-CN" altLang="en-US" dirty="0"/>
              <a:t>。</a:t>
            </a:r>
          </a:p>
          <a:p>
            <a:r>
              <a:rPr lang="en-US" altLang="zh-CN" dirty="0"/>
              <a:t>  (3) </a:t>
            </a:r>
            <a:r>
              <a:rPr lang="zh-CN" altLang="en-US" dirty="0"/>
              <a:t>以后的所有</a:t>
            </a:r>
            <a:r>
              <a:rPr lang="en-US" altLang="zh-CN" dirty="0"/>
              <a:t>LSR</a:t>
            </a:r>
            <a:r>
              <a:rPr lang="zh-CN" altLang="en-US" dirty="0"/>
              <a:t>都按照标记进行转发。每经过一个 </a:t>
            </a:r>
            <a:r>
              <a:rPr lang="en-US" altLang="zh-CN" dirty="0"/>
              <a:t>LSR</a:t>
            </a:r>
            <a:r>
              <a:rPr lang="zh-CN" altLang="en-US" dirty="0"/>
              <a:t>，要换一个新的标记。</a:t>
            </a:r>
          </a:p>
          <a:p>
            <a:r>
              <a:rPr lang="en-US" altLang="zh-CN" dirty="0"/>
              <a:t>  (4) </a:t>
            </a:r>
            <a:r>
              <a:rPr lang="zh-CN" altLang="en-US" dirty="0"/>
              <a:t>当分组离开 </a:t>
            </a:r>
            <a:r>
              <a:rPr lang="en-US" altLang="zh-CN" dirty="0"/>
              <a:t>MPLS </a:t>
            </a:r>
            <a:r>
              <a:rPr lang="zh-CN" altLang="en-US" dirty="0"/>
              <a:t>域时，</a:t>
            </a:r>
            <a:r>
              <a:rPr lang="en-US" altLang="zh-CN" dirty="0"/>
              <a:t>MPLS </a:t>
            </a:r>
            <a:r>
              <a:rPr lang="zh-CN" altLang="en-US" dirty="0"/>
              <a:t>出口结点把分组的标记去除。再以后就按照一般分组的转发方法进行转发。</a:t>
            </a:r>
          </a:p>
        </p:txBody>
      </p:sp>
    </p:spTree>
    <p:extLst>
      <p:ext uri="{BB962C8B-B14F-4D97-AF65-F5344CB8AC3E}">
        <p14:creationId xmlns:p14="http://schemas.microsoft.com/office/powerpoint/2010/main" val="172288831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sz="2400" i="1">
                <a:solidFill>
                  <a:schemeClr val="tx1"/>
                </a:solidFill>
                <a:latin typeface="Comic Sans MS" panose="030F0702030302020204" pitchFamily="66" charset="0"/>
                <a:ea typeface="MS PGothic" panose="020B0600070205080204" pitchFamily="34" charset="-128"/>
              </a:defRPr>
            </a:lvl1pPr>
            <a:lvl2pPr marL="742950" indent="-285750" defTabSz="966788">
              <a:defRPr sz="2400" i="1">
                <a:solidFill>
                  <a:schemeClr val="tx1"/>
                </a:solidFill>
                <a:latin typeface="Comic Sans MS" panose="030F0702030302020204" pitchFamily="66" charset="0"/>
                <a:ea typeface="MS PGothic" panose="020B0600070205080204" pitchFamily="34" charset="-128"/>
              </a:defRPr>
            </a:lvl2pPr>
            <a:lvl3pPr marL="1143000" indent="-228600" defTabSz="966788">
              <a:defRPr sz="2400" i="1">
                <a:solidFill>
                  <a:schemeClr val="tx1"/>
                </a:solidFill>
                <a:latin typeface="Comic Sans MS" panose="030F0702030302020204" pitchFamily="66" charset="0"/>
                <a:ea typeface="MS PGothic" panose="020B0600070205080204" pitchFamily="34" charset="-128"/>
              </a:defRPr>
            </a:lvl3pPr>
            <a:lvl4pPr marL="1600200" indent="-228600" defTabSz="966788">
              <a:defRPr sz="2400" i="1">
                <a:solidFill>
                  <a:schemeClr val="tx1"/>
                </a:solidFill>
                <a:latin typeface="Comic Sans MS" panose="030F0702030302020204" pitchFamily="66" charset="0"/>
                <a:ea typeface="MS PGothic" panose="020B0600070205080204" pitchFamily="34" charset="-128"/>
              </a:defRPr>
            </a:lvl4pPr>
            <a:lvl5pPr marL="2057400" indent="-228600" defTabSz="966788">
              <a:defRPr sz="2400"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fld id="{5023136A-0760-45CA-AC36-F9BC3B5E37AF}" type="slidenum">
              <a:rPr lang="en-US" altLang="zh-CN" sz="1200" i="0">
                <a:solidFill>
                  <a:srgbClr val="000000"/>
                </a:solidFill>
                <a:latin typeface="Times New Roman" panose="02020603050405020304" pitchFamily="18" charset="0"/>
              </a:rPr>
              <a:pPr/>
              <a:t>187</a:t>
            </a:fld>
            <a:endParaRPr lang="en-US" altLang="zh-CN" sz="1200" i="0">
              <a:solidFill>
                <a:srgbClr val="000000"/>
              </a:solidFill>
              <a:latin typeface="Times New Roman" panose="02020603050405020304" pitchFamily="18" charset="0"/>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zh-CN" sz="1200" b="0" i="0" u="none" strike="noStrike" kern="1200" baseline="0" dirty="0">
                <a:solidFill>
                  <a:schemeClr val="tx1"/>
                </a:solidFill>
                <a:latin typeface="Times New Roman" pitchFamily="18" charset="0"/>
                <a:ea typeface="+mn-ea"/>
                <a:cs typeface="+mn-cs"/>
              </a:rPr>
              <a:t>    Multiprotocol Label Switching (MPLS) </a:t>
            </a:r>
            <a:r>
              <a:rPr lang="en-US" altLang="zh-CN" b="1" dirty="0">
                <a:solidFill>
                  <a:srgbClr val="FF0000"/>
                </a:solidFill>
              </a:rPr>
              <a:t>evolved</a:t>
            </a:r>
            <a:r>
              <a:rPr lang="en-US" altLang="zh-CN" dirty="0"/>
              <a:t> from a number of industry efforts in the mid-to-late 1990s </a:t>
            </a:r>
            <a:r>
              <a:rPr lang="en-US" altLang="zh-CN" b="1" dirty="0">
                <a:solidFill>
                  <a:srgbClr val="FF0000"/>
                </a:solidFill>
              </a:rPr>
              <a:t>to</a:t>
            </a:r>
            <a:r>
              <a:rPr lang="en-US" altLang="zh-CN" dirty="0">
                <a:solidFill>
                  <a:srgbClr val="FF0000"/>
                </a:solidFill>
              </a:rPr>
              <a:t> </a:t>
            </a:r>
            <a:r>
              <a:rPr lang="en-US" altLang="zh-CN" dirty="0"/>
              <a:t>improve</a:t>
            </a:r>
            <a:r>
              <a:rPr lang="en-US" altLang="zh-CN" dirty="0">
                <a:solidFill>
                  <a:srgbClr val="FF0000"/>
                </a:solidFill>
              </a:rPr>
              <a:t> </a:t>
            </a:r>
            <a:r>
              <a:rPr lang="en-US" altLang="zh-CN" dirty="0"/>
              <a:t>the forwarding speed of IP routers by</a:t>
            </a:r>
            <a:r>
              <a:rPr lang="en-US" altLang="zh-CN" dirty="0">
                <a:solidFill>
                  <a:schemeClr val="hlink"/>
                </a:solidFill>
              </a:rPr>
              <a:t> adopting</a:t>
            </a:r>
            <a:r>
              <a:rPr lang="en-US" altLang="zh-CN" baseline="0" dirty="0">
                <a:solidFill>
                  <a:schemeClr val="tx1"/>
                </a:solidFill>
              </a:rPr>
              <a:t> </a:t>
            </a:r>
            <a:r>
              <a:rPr lang="en-US" altLang="zh-CN" dirty="0"/>
              <a:t>a key concept from the world of virtual-circuit networks: a fixed-length label.  </a:t>
            </a:r>
          </a:p>
          <a:p>
            <a:pPr eaLnBrk="1" hangingPunct="1">
              <a:lnSpc>
                <a:spcPct val="90000"/>
              </a:lnSpc>
            </a:pPr>
            <a:r>
              <a:rPr lang="en-US" altLang="zh-CN" baseline="0" dirty="0"/>
              <a:t>    </a:t>
            </a:r>
            <a:r>
              <a:rPr lang="en-US" altLang="zh-CN" dirty="0"/>
              <a:t>The goal was </a:t>
            </a:r>
            <a:r>
              <a:rPr lang="en-US" altLang="zh-CN" dirty="0">
                <a:solidFill>
                  <a:srgbClr val="FF0000"/>
                </a:solidFill>
              </a:rPr>
              <a:t>not to abandon</a:t>
            </a:r>
            <a:r>
              <a:rPr lang="en-US" altLang="zh-CN" dirty="0"/>
              <a:t> the destination-based IP datagram-forwarding infrastructure </a:t>
            </a:r>
            <a:r>
              <a:rPr lang="en-US" altLang="zh-CN" b="1" dirty="0">
                <a:solidFill>
                  <a:srgbClr val="FF0000"/>
                </a:solidFill>
              </a:rPr>
              <a:t>for</a:t>
            </a:r>
            <a:r>
              <a:rPr lang="en-US" altLang="zh-CN" b="1" dirty="0"/>
              <a:t> one [</a:t>
            </a:r>
            <a:r>
              <a:rPr lang="en-US" altLang="zh-CN" dirty="0"/>
              <a:t>infrastructure</a:t>
            </a:r>
            <a:r>
              <a:rPr lang="en-US" altLang="zh-CN" b="1" dirty="0"/>
              <a:t>] based on </a:t>
            </a:r>
            <a:r>
              <a:rPr lang="en-US" altLang="zh-CN" dirty="0"/>
              <a:t>fixed-length labels and virtual circuits, but to </a:t>
            </a:r>
            <a:r>
              <a:rPr lang="en-US" altLang="zh-CN" dirty="0">
                <a:solidFill>
                  <a:schemeClr val="hlink"/>
                </a:solidFill>
              </a:rPr>
              <a:t>augment</a:t>
            </a:r>
            <a:r>
              <a:rPr lang="en-US" altLang="zh-CN" dirty="0"/>
              <a:t> it by </a:t>
            </a:r>
            <a:r>
              <a:rPr lang="en-US" altLang="zh-CN" b="1" dirty="0"/>
              <a:t>selectively</a:t>
            </a:r>
            <a:r>
              <a:rPr lang="en-US" altLang="zh-CN" dirty="0">
                <a:solidFill>
                  <a:srgbClr val="FF0000"/>
                </a:solidFill>
              </a:rPr>
              <a:t> </a:t>
            </a:r>
            <a:r>
              <a:rPr lang="en-US" altLang="zh-CN" dirty="0">
                <a:solidFill>
                  <a:schemeClr val="folHlink"/>
                </a:solidFill>
              </a:rPr>
              <a:t>labeling</a:t>
            </a:r>
            <a:r>
              <a:rPr lang="en-US" altLang="zh-CN" dirty="0"/>
              <a:t> datagrams and </a:t>
            </a:r>
            <a:r>
              <a:rPr lang="en-US" altLang="zh-CN" dirty="0">
                <a:solidFill>
                  <a:srgbClr val="FF0000"/>
                </a:solidFill>
              </a:rPr>
              <a:t>allowing</a:t>
            </a:r>
            <a:r>
              <a:rPr lang="en-US" altLang="zh-CN" dirty="0"/>
              <a:t> routers to forward datagram based on fixed-length labels (rather than destination IP addresses) when p</a:t>
            </a:r>
            <a:r>
              <a:rPr lang="en-US" altLang="zh-CN" sz="1200" dirty="0"/>
              <a:t>ossible.</a:t>
            </a:r>
          </a:p>
          <a:p>
            <a:pPr eaLnBrk="1" hangingPunct="1">
              <a:lnSpc>
                <a:spcPct val="90000"/>
              </a:lnSpc>
            </a:pPr>
            <a:r>
              <a:rPr lang="en-US" altLang="zh-CN" sz="1200" baseline="0" dirty="0"/>
              <a:t>    </a:t>
            </a:r>
            <a:r>
              <a:rPr lang="en-US" altLang="zh-CN" dirty="0"/>
              <a:t>Importantly, these techniques </a:t>
            </a:r>
            <a:r>
              <a:rPr lang="en-US" altLang="zh-CN" u="sng" dirty="0">
                <a:solidFill>
                  <a:schemeClr val="hlink"/>
                </a:solidFill>
              </a:rPr>
              <a:t>work</a:t>
            </a:r>
            <a:r>
              <a:rPr lang="en-US" altLang="zh-CN" u="sng" dirty="0"/>
              <a:t> hand-in-hand </a:t>
            </a:r>
            <a:r>
              <a:rPr lang="en-US" altLang="zh-CN" u="sng" dirty="0">
                <a:solidFill>
                  <a:schemeClr val="hlink"/>
                </a:solidFill>
              </a:rPr>
              <a:t>with</a:t>
            </a:r>
            <a:r>
              <a:rPr lang="en-US" altLang="zh-CN" u="none" dirty="0"/>
              <a:t> </a:t>
            </a:r>
            <a:r>
              <a:rPr lang="en-US" altLang="zh-CN" dirty="0"/>
              <a:t>IP, using IP addressing and routing. </a:t>
            </a:r>
          </a:p>
          <a:p>
            <a:pPr eaLnBrk="1" hangingPunct="1"/>
            <a:r>
              <a:rPr lang="en-US" altLang="zh-CN" baseline="0" dirty="0"/>
              <a:t>    </a:t>
            </a:r>
            <a:r>
              <a:rPr lang="en-US" altLang="zh-CN" dirty="0"/>
              <a:t>The IETF </a:t>
            </a:r>
            <a:r>
              <a:rPr lang="en-US" altLang="zh-CN" dirty="0">
                <a:solidFill>
                  <a:srgbClr val="FF0000"/>
                </a:solidFill>
              </a:rPr>
              <a:t>unified</a:t>
            </a:r>
            <a:r>
              <a:rPr lang="en-US" altLang="zh-CN" dirty="0"/>
              <a:t> these efforts in the MPLS protocol, effectively </a:t>
            </a:r>
            <a:r>
              <a:rPr lang="en-US" altLang="zh-CN" b="1" dirty="0">
                <a:solidFill>
                  <a:srgbClr val="FF0000"/>
                </a:solidFill>
              </a:rPr>
              <a:t>blending</a:t>
            </a:r>
            <a:r>
              <a:rPr lang="en-US" altLang="zh-CN" dirty="0"/>
              <a:t> VC techniques </a:t>
            </a:r>
            <a:r>
              <a:rPr lang="en-US" altLang="zh-CN" b="1" dirty="0">
                <a:solidFill>
                  <a:srgbClr val="FF0000"/>
                </a:solidFill>
              </a:rPr>
              <a:t>into</a:t>
            </a:r>
            <a:r>
              <a:rPr lang="en-US" altLang="zh-CN" dirty="0"/>
              <a:t> a routed datagram network.  </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Let’s begin our study of MPLS by considering the format of a link-layer frame that is handled by an MPLS-capable router. </a:t>
            </a:r>
          </a:p>
          <a:p>
            <a:r>
              <a:rPr lang="en-US" altLang="zh-CN" sz="1200" b="0" i="0" u="none" strike="noStrike" kern="1200" baseline="0" dirty="0">
                <a:solidFill>
                  <a:schemeClr val="tx1"/>
                </a:solidFill>
                <a:latin typeface="Times New Roman" pitchFamily="18" charset="0"/>
                <a:ea typeface="+mn-ea"/>
                <a:cs typeface="+mn-cs"/>
              </a:rPr>
              <a:t>    Figure 6.28 shows that a link-layer frame </a:t>
            </a:r>
            <a:r>
              <a:rPr lang="en-US" altLang="zh-CN" sz="1200" b="0" i="0" u="sng" strike="noStrike" kern="1200" baseline="0" dirty="0">
                <a:solidFill>
                  <a:schemeClr val="tx1"/>
                </a:solidFill>
                <a:latin typeface="Times New Roman" pitchFamily="18" charset="0"/>
                <a:ea typeface="+mn-ea"/>
                <a:cs typeface="+mn-cs"/>
              </a:rPr>
              <a:t>transmitted between MPLS-capable devices</a:t>
            </a:r>
            <a:r>
              <a:rPr lang="en-US" altLang="zh-CN" sz="1200" b="0" i="0" u="none" strike="noStrike" kern="1200" baseline="0" dirty="0">
                <a:solidFill>
                  <a:schemeClr val="tx1"/>
                </a:solidFill>
                <a:latin typeface="Times New Roman" pitchFamily="18" charset="0"/>
                <a:ea typeface="+mn-ea"/>
                <a:cs typeface="+mn-cs"/>
              </a:rPr>
              <a:t> has a small MPLS header added between the layer-2 (e.g., Ethernet) header and layer-3 (i.e., IP) header. </a:t>
            </a:r>
          </a:p>
          <a:p>
            <a:r>
              <a:rPr lang="en-US" altLang="zh-CN" sz="1200" b="0" i="0" u="none" strike="noStrike" kern="1200" baseline="0" dirty="0">
                <a:solidFill>
                  <a:schemeClr val="tx1"/>
                </a:solidFill>
                <a:latin typeface="Times New Roman" pitchFamily="18" charset="0"/>
                <a:ea typeface="+mn-ea"/>
                <a:cs typeface="+mn-cs"/>
              </a:rPr>
              <a:t>    RFC 3032 defines the format of the MPLS header for such links; headers are defined for ATM and frame-relayed networks as well in other RFCs. </a:t>
            </a:r>
          </a:p>
          <a:p>
            <a:r>
              <a:rPr lang="en-US" altLang="zh-CN" sz="1200" b="0" i="0" u="none" strike="noStrike" kern="1200" baseline="0" dirty="0">
                <a:solidFill>
                  <a:schemeClr val="tx1"/>
                </a:solidFill>
                <a:latin typeface="Times New Roman" pitchFamily="18" charset="0"/>
                <a:ea typeface="+mn-ea"/>
                <a:cs typeface="+mn-cs"/>
              </a:rPr>
              <a:t>    Among the fields in the MPLS header are the label </a:t>
            </a:r>
            <a:r>
              <a:rPr lang="en-US" altLang="zh-CN" sz="1200" b="1" i="0" u="none" strike="noStrike" kern="1200" baseline="0" dirty="0">
                <a:solidFill>
                  <a:schemeClr val="tx1"/>
                </a:solidFill>
                <a:latin typeface="Times New Roman" pitchFamily="18" charset="0"/>
                <a:ea typeface="+mn-ea"/>
                <a:cs typeface="+mn-cs"/>
              </a:rPr>
              <a:t>(</a:t>
            </a:r>
            <a:r>
              <a:rPr lang="en-US" altLang="zh-CN" sz="1200" b="0" i="0" u="none" strike="noStrike" kern="1200" baseline="0" dirty="0">
                <a:solidFill>
                  <a:schemeClr val="tx1"/>
                </a:solidFill>
                <a:latin typeface="Times New Roman" pitchFamily="18" charset="0"/>
                <a:ea typeface="+mn-ea"/>
                <a:cs typeface="+mn-cs"/>
              </a:rPr>
              <a:t>which serves the role of the virtual-circuit identifier), 3 bits reserved for experimental use, a single S bit, which is used to indicate the end of a series of “stacked” MPLS headers (an advanced topic that we’ll not cover here), and a time-to-live field.</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t>
            </a:r>
            <a:endParaRPr lang="zh-CN" altLang="zh-CN" dirty="0">
              <a:latin typeface="Times New Roman" panose="02020603050405020304" pitchFamily="18" charset="0"/>
            </a:endParaRPr>
          </a:p>
        </p:txBody>
      </p:sp>
    </p:spTree>
    <p:extLst>
      <p:ext uri="{BB962C8B-B14F-4D97-AF65-F5344CB8AC3E}">
        <p14:creationId xmlns:p14="http://schemas.microsoft.com/office/powerpoint/2010/main" val="380712753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sz="2400" i="1">
                <a:solidFill>
                  <a:schemeClr val="tx1"/>
                </a:solidFill>
                <a:latin typeface="Comic Sans MS" panose="030F0702030302020204" pitchFamily="66" charset="0"/>
                <a:ea typeface="MS PGothic" panose="020B0600070205080204" pitchFamily="34" charset="-128"/>
              </a:defRPr>
            </a:lvl1pPr>
            <a:lvl2pPr marL="742950" indent="-285750" defTabSz="966788">
              <a:defRPr sz="2400" i="1">
                <a:solidFill>
                  <a:schemeClr val="tx1"/>
                </a:solidFill>
                <a:latin typeface="Comic Sans MS" panose="030F0702030302020204" pitchFamily="66" charset="0"/>
                <a:ea typeface="MS PGothic" panose="020B0600070205080204" pitchFamily="34" charset="-128"/>
              </a:defRPr>
            </a:lvl2pPr>
            <a:lvl3pPr marL="1143000" indent="-228600" defTabSz="966788">
              <a:defRPr sz="2400" i="1">
                <a:solidFill>
                  <a:schemeClr val="tx1"/>
                </a:solidFill>
                <a:latin typeface="Comic Sans MS" panose="030F0702030302020204" pitchFamily="66" charset="0"/>
                <a:ea typeface="MS PGothic" panose="020B0600070205080204" pitchFamily="34" charset="-128"/>
              </a:defRPr>
            </a:lvl3pPr>
            <a:lvl4pPr marL="1600200" indent="-228600" defTabSz="966788">
              <a:defRPr sz="2400" i="1">
                <a:solidFill>
                  <a:schemeClr val="tx1"/>
                </a:solidFill>
                <a:latin typeface="Comic Sans MS" panose="030F0702030302020204" pitchFamily="66" charset="0"/>
                <a:ea typeface="MS PGothic" panose="020B0600070205080204" pitchFamily="34" charset="-128"/>
              </a:defRPr>
            </a:lvl4pPr>
            <a:lvl5pPr marL="2057400" indent="-228600" defTabSz="966788">
              <a:defRPr sz="2400"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fld id="{A6CEDB54-1947-40A4-A6E0-41B2484E7191}" type="slidenum">
              <a:rPr lang="en-US" altLang="zh-CN" sz="1200" i="0">
                <a:solidFill>
                  <a:srgbClr val="000000"/>
                </a:solidFill>
                <a:latin typeface="Times New Roman" panose="02020603050405020304" pitchFamily="18" charset="0"/>
              </a:rPr>
              <a:pPr/>
              <a:t>188</a:t>
            </a:fld>
            <a:endParaRPr lang="en-US" altLang="zh-CN" sz="1200" i="0">
              <a:solidFill>
                <a:srgbClr val="000000"/>
              </a:solidFill>
              <a:latin typeface="Times New Roman" panose="02020603050405020304" pitchFamily="18" charset="0"/>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zh-CN" sz="1200" b="0" i="0" u="none" strike="noStrike" kern="1200" baseline="0" dirty="0">
                <a:solidFill>
                  <a:schemeClr val="tx1"/>
                </a:solidFill>
                <a:latin typeface="Times New Roman" pitchFamily="18" charset="0"/>
                <a:ea typeface="+mn-ea"/>
                <a:cs typeface="+mn-cs"/>
              </a:rPr>
              <a:t>    It’s immediately evident from Figure 6.28 that an MPLS-enhanced frame can only be sent between routers that are both MPLS capable (since a non-MPLS-capable router would be quite confused </a:t>
            </a:r>
            <a:r>
              <a:rPr lang="en-US" altLang="zh-CN" sz="1200" b="1" i="0" u="none" strike="noStrike" kern="1200" baseline="0" dirty="0">
                <a:solidFill>
                  <a:schemeClr val="tx1"/>
                </a:solidFill>
                <a:latin typeface="Times New Roman" pitchFamily="18" charset="0"/>
                <a:ea typeface="+mn-ea"/>
                <a:cs typeface="+mn-cs"/>
              </a:rPr>
              <a:t>when</a:t>
            </a:r>
            <a:r>
              <a:rPr lang="en-US" altLang="zh-CN" sz="1200" b="0" i="0" u="none" strike="noStrike" kern="1200" baseline="0" dirty="0">
                <a:solidFill>
                  <a:schemeClr val="tx1"/>
                </a:solidFill>
                <a:latin typeface="Times New Roman" pitchFamily="18" charset="0"/>
                <a:ea typeface="+mn-ea"/>
                <a:cs typeface="+mn-cs"/>
              </a:rPr>
              <a:t> it found an MPLS header </a:t>
            </a:r>
            <a:r>
              <a:rPr lang="en-US" altLang="zh-CN" sz="1200" b="1" i="0" u="none" strike="noStrike" kern="1200" baseline="0" dirty="0">
                <a:solidFill>
                  <a:schemeClr val="tx1"/>
                </a:solidFill>
                <a:latin typeface="Times New Roman" pitchFamily="18" charset="0"/>
                <a:ea typeface="+mn-ea"/>
                <a:cs typeface="+mn-cs"/>
              </a:rPr>
              <a:t>where</a:t>
            </a:r>
            <a:r>
              <a:rPr lang="en-US" altLang="zh-CN" sz="1200" b="0" i="0" u="none" strike="noStrike" kern="1200" baseline="0" dirty="0">
                <a:solidFill>
                  <a:schemeClr val="tx1"/>
                </a:solidFill>
                <a:latin typeface="Times New Roman" pitchFamily="18" charset="0"/>
                <a:ea typeface="+mn-ea"/>
                <a:cs typeface="+mn-cs"/>
              </a:rPr>
              <a:t> it had expected to find the IP header!). </a:t>
            </a:r>
          </a:p>
          <a:p>
            <a:r>
              <a:rPr lang="en-US" altLang="zh-CN" sz="1200" b="0" i="0" u="none" strike="noStrike" kern="1200" baseline="0" dirty="0">
                <a:solidFill>
                  <a:schemeClr val="tx1"/>
                </a:solidFill>
                <a:latin typeface="Times New Roman" pitchFamily="18" charset="0"/>
                <a:ea typeface="+mn-ea"/>
                <a:cs typeface="+mn-cs"/>
              </a:rPr>
              <a:t>    An MPLS-capable router is often referred to as a </a:t>
            </a:r>
            <a:r>
              <a:rPr lang="en-US" altLang="zh-CN" sz="1200" b="1" i="0" u="none" strike="noStrike" kern="1200" baseline="0" dirty="0">
                <a:solidFill>
                  <a:schemeClr val="tx1"/>
                </a:solidFill>
                <a:latin typeface="Times New Roman" pitchFamily="18" charset="0"/>
                <a:ea typeface="+mn-ea"/>
                <a:cs typeface="+mn-cs"/>
              </a:rPr>
              <a:t>label-switched router</a:t>
            </a:r>
            <a:r>
              <a:rPr lang="en-US" altLang="zh-CN" sz="1200" b="0" i="0" u="none" strike="noStrike" kern="1200" baseline="0" dirty="0">
                <a:solidFill>
                  <a:schemeClr val="tx1"/>
                </a:solidFill>
                <a:latin typeface="Times New Roman" pitchFamily="18" charset="0"/>
                <a:ea typeface="+mn-ea"/>
                <a:cs typeface="+mn-cs"/>
              </a:rPr>
              <a:t>, since it forwards an MPLS frame by looking up the MPLS label in its forwarding table and then immediately passing the datagram </a:t>
            </a:r>
            <a:r>
              <a:rPr lang="en-US" altLang="zh-CN" sz="1200" b="1" i="0" u="none" strike="noStrike" kern="1200" baseline="0" dirty="0">
                <a:solidFill>
                  <a:schemeClr val="tx1"/>
                </a:solidFill>
                <a:latin typeface="Times New Roman" pitchFamily="18" charset="0"/>
                <a:ea typeface="+mn-ea"/>
                <a:cs typeface="+mn-cs"/>
              </a:rPr>
              <a:t>to</a:t>
            </a:r>
            <a:r>
              <a:rPr lang="en-US" altLang="zh-CN" sz="1200" b="0" i="0" u="none" strike="noStrike" kern="1200" baseline="0" dirty="0">
                <a:solidFill>
                  <a:schemeClr val="tx1"/>
                </a:solidFill>
                <a:latin typeface="Times New Roman" pitchFamily="18" charset="0"/>
                <a:ea typeface="+mn-ea"/>
                <a:cs typeface="+mn-cs"/>
              </a:rPr>
              <a:t> the appropriate output interface. </a:t>
            </a:r>
          </a:p>
          <a:p>
            <a:r>
              <a:rPr lang="en-US" altLang="zh-CN" sz="1200" b="0" i="0" u="none" strike="noStrike" kern="1200" baseline="0" dirty="0">
                <a:solidFill>
                  <a:schemeClr val="tx1"/>
                </a:solidFill>
                <a:latin typeface="Times New Roman" pitchFamily="18" charset="0"/>
                <a:ea typeface="+mn-ea"/>
                <a:cs typeface="+mn-cs"/>
              </a:rPr>
              <a:t>    Thus, the MPLS-capable router need not</a:t>
            </a:r>
            <a:r>
              <a:rPr lang="en-US" altLang="zh-CN" sz="1200" b="0" i="1"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extract the destination IP address and perform a lookup of the longest prefix match in the forwarding table.</a:t>
            </a:r>
          </a:p>
          <a:p>
            <a:r>
              <a:rPr lang="en-US" altLang="zh-CN" sz="1200" b="0" i="0" u="none" strike="noStrike" kern="1200" baseline="0" dirty="0">
                <a:solidFill>
                  <a:schemeClr val="tx1"/>
                </a:solidFill>
                <a:latin typeface="Times New Roman" pitchFamily="18" charset="0"/>
                <a:ea typeface="+mn-ea"/>
                <a:cs typeface="+mn-cs"/>
              </a:rPr>
              <a:t>    But how does a router know </a:t>
            </a:r>
            <a:r>
              <a:rPr lang="en-US" altLang="zh-CN" sz="1200" b="1" i="0" u="none" strike="noStrike" kern="1200" baseline="0" dirty="0">
                <a:solidFill>
                  <a:schemeClr val="tx1"/>
                </a:solidFill>
                <a:latin typeface="Times New Roman" pitchFamily="18" charset="0"/>
                <a:ea typeface="+mn-ea"/>
                <a:cs typeface="+mn-cs"/>
              </a:rPr>
              <a:t>if</a:t>
            </a:r>
            <a:r>
              <a:rPr lang="en-US" altLang="zh-CN" sz="1200" b="0" i="0" u="none" strike="noStrike" kern="1200" baseline="0" dirty="0">
                <a:solidFill>
                  <a:schemeClr val="tx1"/>
                </a:solidFill>
                <a:latin typeface="Times New Roman" pitchFamily="18" charset="0"/>
                <a:ea typeface="+mn-ea"/>
                <a:cs typeface="+mn-cs"/>
              </a:rPr>
              <a:t> its neighbor is indeed MPLS capable, and how does a router know what label to associate with the given IP destination?</a:t>
            </a:r>
          </a:p>
          <a:p>
            <a:r>
              <a:rPr lang="en-US" altLang="zh-CN" sz="1200" b="0" i="0" u="none" strike="noStrike" kern="1200" baseline="0" dirty="0">
                <a:solidFill>
                  <a:schemeClr val="tx1"/>
                </a:solidFill>
                <a:latin typeface="Times New Roman" pitchFamily="18" charset="0"/>
                <a:ea typeface="+mn-ea"/>
                <a:cs typeface="+mn-cs"/>
              </a:rPr>
              <a:t>    To answer these questions, </a:t>
            </a:r>
            <a:r>
              <a:rPr lang="en-US" altLang="zh-CN" sz="1200" b="0" i="0" u="sng" strike="noStrike" kern="1200" baseline="0" dirty="0">
                <a:solidFill>
                  <a:schemeClr val="tx1"/>
                </a:solidFill>
                <a:latin typeface="Times New Roman" pitchFamily="18" charset="0"/>
                <a:ea typeface="+mn-ea"/>
                <a:cs typeface="+mn-cs"/>
              </a:rPr>
              <a:t>we’ll need to take a look </a:t>
            </a:r>
            <a:r>
              <a:rPr lang="en-US" altLang="zh-CN" sz="1200" b="1" i="0" u="sng" strike="noStrike" kern="1200" baseline="0" dirty="0">
                <a:solidFill>
                  <a:schemeClr val="tx1"/>
                </a:solidFill>
                <a:latin typeface="Times New Roman" pitchFamily="18" charset="0"/>
                <a:ea typeface="+mn-ea"/>
                <a:cs typeface="+mn-cs"/>
              </a:rPr>
              <a:t>at</a:t>
            </a:r>
            <a:r>
              <a:rPr lang="en-US" altLang="zh-CN" sz="1200" b="0" i="0" u="sng" strike="noStrike" kern="1200" baseline="0" dirty="0">
                <a:solidFill>
                  <a:schemeClr val="tx1"/>
                </a:solidFill>
                <a:latin typeface="Times New Roman" pitchFamily="18" charset="0"/>
                <a:ea typeface="+mn-ea"/>
                <a:cs typeface="+mn-cs"/>
              </a:rPr>
              <a:t> the interaction</a:t>
            </a:r>
            <a:r>
              <a:rPr lang="en-US" altLang="zh-CN" sz="1200" b="0" i="0" u="none" strike="noStrike" kern="1200" baseline="0" dirty="0">
                <a:solidFill>
                  <a:schemeClr val="tx1"/>
                </a:solidFill>
                <a:latin typeface="Times New Roman" pitchFamily="18" charset="0"/>
                <a:ea typeface="+mn-ea"/>
                <a:cs typeface="+mn-cs"/>
              </a:rPr>
              <a:t> among a group of MPLS-capable routers.</a:t>
            </a:r>
            <a:endParaRPr lang="zh-CN" altLang="zh-CN" dirty="0">
              <a:latin typeface="Times New Roman" panose="02020603050405020304" pitchFamily="18" charset="0"/>
            </a:endParaRPr>
          </a:p>
        </p:txBody>
      </p:sp>
    </p:spTree>
    <p:extLst>
      <p:ext uri="{BB962C8B-B14F-4D97-AF65-F5344CB8AC3E}">
        <p14:creationId xmlns:p14="http://schemas.microsoft.com/office/powerpoint/2010/main" val="266177973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sz="2400" i="1">
                <a:solidFill>
                  <a:schemeClr val="tx1"/>
                </a:solidFill>
                <a:latin typeface="Comic Sans MS" panose="030F0702030302020204" pitchFamily="66" charset="0"/>
                <a:ea typeface="MS PGothic" panose="020B0600070205080204" pitchFamily="34" charset="-128"/>
              </a:defRPr>
            </a:lvl1pPr>
            <a:lvl2pPr marL="742950" indent="-285750" defTabSz="966788">
              <a:defRPr sz="2400" i="1">
                <a:solidFill>
                  <a:schemeClr val="tx1"/>
                </a:solidFill>
                <a:latin typeface="Comic Sans MS" panose="030F0702030302020204" pitchFamily="66" charset="0"/>
                <a:ea typeface="MS PGothic" panose="020B0600070205080204" pitchFamily="34" charset="-128"/>
              </a:defRPr>
            </a:lvl2pPr>
            <a:lvl3pPr marL="1143000" indent="-228600" defTabSz="966788">
              <a:defRPr sz="2400" i="1">
                <a:solidFill>
                  <a:schemeClr val="tx1"/>
                </a:solidFill>
                <a:latin typeface="Comic Sans MS" panose="030F0702030302020204" pitchFamily="66" charset="0"/>
                <a:ea typeface="MS PGothic" panose="020B0600070205080204" pitchFamily="34" charset="-128"/>
              </a:defRPr>
            </a:lvl3pPr>
            <a:lvl4pPr marL="1600200" indent="-228600" defTabSz="966788">
              <a:defRPr sz="2400" i="1">
                <a:solidFill>
                  <a:schemeClr val="tx1"/>
                </a:solidFill>
                <a:latin typeface="Comic Sans MS" panose="030F0702030302020204" pitchFamily="66" charset="0"/>
                <a:ea typeface="MS PGothic" panose="020B0600070205080204" pitchFamily="34" charset="-128"/>
              </a:defRPr>
            </a:lvl4pPr>
            <a:lvl5pPr marL="2057400" indent="-228600" defTabSz="966788">
              <a:defRPr sz="2400"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fld id="{55BD2C44-BDF5-4D68-BB13-16301FE913AE}" type="slidenum">
              <a:rPr lang="en-US" altLang="zh-CN" sz="1200" i="0">
                <a:solidFill>
                  <a:srgbClr val="000000"/>
                </a:solidFill>
                <a:latin typeface="Times New Roman" panose="02020603050405020304" pitchFamily="18" charset="0"/>
              </a:rPr>
              <a:pPr/>
              <a:t>189</a:t>
            </a:fld>
            <a:endParaRPr lang="en-US" altLang="zh-CN" sz="1200" i="0">
              <a:solidFill>
                <a:srgbClr val="000000"/>
              </a:solidFill>
              <a:latin typeface="Times New Roman" panose="02020603050405020304" pitchFamily="18" charset="0"/>
            </a:endParaRP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zh-CN" altLang="zh-CN">
              <a:latin typeface="Times New Roman" panose="02020603050405020304" pitchFamily="18" charset="0"/>
            </a:endParaRPr>
          </a:p>
        </p:txBody>
      </p:sp>
    </p:spTree>
    <p:extLst>
      <p:ext uri="{BB962C8B-B14F-4D97-AF65-F5344CB8AC3E}">
        <p14:creationId xmlns:p14="http://schemas.microsoft.com/office/powerpoint/2010/main" val="43332390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sz="2400" i="1">
                <a:solidFill>
                  <a:schemeClr val="tx1"/>
                </a:solidFill>
                <a:latin typeface="Comic Sans MS" panose="030F0702030302020204" pitchFamily="66" charset="0"/>
                <a:ea typeface="MS PGothic" panose="020B0600070205080204" pitchFamily="34" charset="-128"/>
              </a:defRPr>
            </a:lvl1pPr>
            <a:lvl2pPr marL="742950" indent="-285750" defTabSz="966788">
              <a:defRPr sz="2400" i="1">
                <a:solidFill>
                  <a:schemeClr val="tx1"/>
                </a:solidFill>
                <a:latin typeface="Comic Sans MS" panose="030F0702030302020204" pitchFamily="66" charset="0"/>
                <a:ea typeface="MS PGothic" panose="020B0600070205080204" pitchFamily="34" charset="-128"/>
              </a:defRPr>
            </a:lvl2pPr>
            <a:lvl3pPr marL="1143000" indent="-228600" defTabSz="966788">
              <a:defRPr sz="2400" i="1">
                <a:solidFill>
                  <a:schemeClr val="tx1"/>
                </a:solidFill>
                <a:latin typeface="Comic Sans MS" panose="030F0702030302020204" pitchFamily="66" charset="0"/>
                <a:ea typeface="MS PGothic" panose="020B0600070205080204" pitchFamily="34" charset="-128"/>
              </a:defRPr>
            </a:lvl3pPr>
            <a:lvl4pPr marL="1600200" indent="-228600" defTabSz="966788">
              <a:defRPr sz="2400" i="1">
                <a:solidFill>
                  <a:schemeClr val="tx1"/>
                </a:solidFill>
                <a:latin typeface="Comic Sans MS" panose="030F0702030302020204" pitchFamily="66" charset="0"/>
                <a:ea typeface="MS PGothic" panose="020B0600070205080204" pitchFamily="34" charset="-128"/>
              </a:defRPr>
            </a:lvl4pPr>
            <a:lvl5pPr marL="2057400" indent="-228600" defTabSz="966788">
              <a:defRPr sz="2400"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fld id="{775A31CA-F0DF-40FA-89D7-6C0FDDA04372}" type="slidenum">
              <a:rPr lang="en-US" altLang="zh-CN" sz="1200" i="0">
                <a:solidFill>
                  <a:srgbClr val="000000"/>
                </a:solidFill>
                <a:latin typeface="Times New Roman" panose="02020603050405020304" pitchFamily="18" charset="0"/>
              </a:rPr>
              <a:pPr/>
              <a:t>190</a:t>
            </a:fld>
            <a:endParaRPr lang="en-US" altLang="zh-CN" sz="1200" i="0">
              <a:solidFill>
                <a:srgbClr val="000000"/>
              </a:solidFill>
              <a:latin typeface="Times New Roman" panose="02020603050405020304" pitchFamily="18" charset="0"/>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zh-CN" altLang="zh-CN" dirty="0">
              <a:latin typeface="Times New Roman" panose="02020603050405020304" pitchFamily="18" charset="0"/>
            </a:endParaRPr>
          </a:p>
        </p:txBody>
      </p:sp>
    </p:spTree>
    <p:extLst>
      <p:ext uri="{BB962C8B-B14F-4D97-AF65-F5344CB8AC3E}">
        <p14:creationId xmlns:p14="http://schemas.microsoft.com/office/powerpoint/2010/main" val="2792817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a:noFill/>
        </p:spPr>
        <p:txBody>
          <a:bodyPr/>
          <a:lstStyle/>
          <a:p>
            <a:fld id="{6039A775-823B-4682-981E-57E1BF80DD3E}" type="slidenum">
              <a:rPr lang="zh-CN" altLang="en-US"/>
              <a:pPr/>
              <a:t>20</a:t>
            </a:fld>
            <a:endParaRPr lang="en-US" altLang="zh-CN"/>
          </a:p>
        </p:txBody>
      </p:sp>
      <p:sp>
        <p:nvSpPr>
          <p:cNvPr id="279555" name="Rectangle 2"/>
          <p:cNvSpPr>
            <a:spLocks noGrp="1" noRot="1" noChangeAspect="1" noChangeArrowheads="1" noTextEdit="1"/>
          </p:cNvSpPr>
          <p:nvPr>
            <p:ph type="sldImg"/>
          </p:nvPr>
        </p:nvSpPr>
        <p:spPr>
          <a:ln/>
        </p:spPr>
      </p:sp>
      <p:sp>
        <p:nvSpPr>
          <p:cNvPr id="279556" name="Rectangle 3"/>
          <p:cNvSpPr>
            <a:spLocks noGrp="1" noChangeArrowheads="1"/>
          </p:cNvSpPr>
          <p:nvPr>
            <p:ph type="body" idx="1"/>
          </p:nvPr>
        </p:nvSpPr>
        <p:spPr>
          <a:noFill/>
          <a:ln/>
        </p:spPr>
        <p:txBody>
          <a:bodyPr/>
          <a:lstStyle/>
          <a:p>
            <a:r>
              <a:rPr lang="en-US" altLang="zh-CN" sz="1200" b="0" i="0" u="none" strike="noStrike" kern="1200" baseline="0" dirty="0">
                <a:solidFill>
                  <a:schemeClr val="tx1"/>
                </a:solidFill>
                <a:latin typeface="Times New Roman" pitchFamily="18" charset="0"/>
                <a:ea typeface="+mn-ea"/>
                <a:cs typeface="+mn-cs"/>
              </a:rPr>
              <a:t>    On the sending side, the controller </a:t>
            </a:r>
            <a:r>
              <a:rPr lang="en-US" altLang="zh-CN" sz="1200" b="1" i="0" u="none" strike="noStrike" kern="1200" baseline="0" dirty="0">
                <a:solidFill>
                  <a:schemeClr val="tx1"/>
                </a:solidFill>
                <a:latin typeface="Times New Roman" pitchFamily="18" charset="0"/>
                <a:ea typeface="+mn-ea"/>
                <a:cs typeface="+mn-cs"/>
              </a:rPr>
              <a:t>takes</a:t>
            </a:r>
            <a:r>
              <a:rPr lang="en-US" altLang="zh-CN" sz="1200" b="0" i="0" u="none" strike="noStrike" kern="1200" baseline="0" dirty="0">
                <a:solidFill>
                  <a:schemeClr val="tx1"/>
                </a:solidFill>
                <a:latin typeface="Times New Roman" pitchFamily="18" charset="0"/>
                <a:ea typeface="+mn-ea"/>
                <a:cs typeface="+mn-cs"/>
              </a:rPr>
              <a:t> a datagram </a:t>
            </a:r>
            <a:r>
              <a:rPr lang="en-US" altLang="zh-CN" sz="1200" b="0" i="0" u="sng" strike="noStrike" kern="1200" baseline="0" dirty="0">
                <a:solidFill>
                  <a:schemeClr val="tx1"/>
                </a:solidFill>
                <a:latin typeface="Times New Roman" pitchFamily="18" charset="0"/>
                <a:ea typeface="+mn-ea"/>
                <a:cs typeface="+mn-cs"/>
              </a:rPr>
              <a:t>that has been created and stored in host memory </a:t>
            </a:r>
            <a:r>
              <a:rPr lang="en-US" altLang="zh-CN" sz="1200" b="1" i="0" u="sng" strike="noStrike" kern="1200" baseline="0" dirty="0">
                <a:solidFill>
                  <a:schemeClr val="tx1"/>
                </a:solidFill>
                <a:latin typeface="Times New Roman" pitchFamily="18" charset="0"/>
                <a:ea typeface="+mn-ea"/>
                <a:cs typeface="+mn-cs"/>
              </a:rPr>
              <a:t>by</a:t>
            </a:r>
            <a:r>
              <a:rPr lang="en-US" altLang="zh-CN" sz="1200" b="0" i="0" u="sng" strike="noStrike" kern="1200" baseline="0" dirty="0">
                <a:solidFill>
                  <a:schemeClr val="tx1"/>
                </a:solidFill>
                <a:latin typeface="Times New Roman" pitchFamily="18" charset="0"/>
                <a:ea typeface="+mn-ea"/>
                <a:cs typeface="+mn-cs"/>
              </a:rPr>
              <a:t> the higher layers of the protocol stack</a:t>
            </a:r>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encapsulates</a:t>
            </a:r>
            <a:r>
              <a:rPr lang="en-US" altLang="zh-CN" sz="1200" b="0" i="0" u="none" strike="noStrike" kern="1200" baseline="0" dirty="0">
                <a:solidFill>
                  <a:schemeClr val="tx1"/>
                </a:solidFill>
                <a:latin typeface="Times New Roman" pitchFamily="18" charset="0"/>
                <a:ea typeface="+mn-ea"/>
                <a:cs typeface="+mn-cs"/>
              </a:rPr>
              <a:t> the datagram in a link-layer frame (filling in the frame’s various fields), and then </a:t>
            </a:r>
            <a:r>
              <a:rPr lang="en-US" altLang="zh-CN" sz="1200" b="1" i="0" u="none" strike="noStrike" kern="1200" baseline="0" dirty="0">
                <a:solidFill>
                  <a:schemeClr val="tx1"/>
                </a:solidFill>
                <a:latin typeface="Times New Roman" pitchFamily="18" charset="0"/>
                <a:ea typeface="+mn-ea"/>
                <a:cs typeface="+mn-cs"/>
              </a:rPr>
              <a:t>transmits</a:t>
            </a:r>
            <a:r>
              <a:rPr lang="en-US" altLang="zh-CN" sz="1200" b="0" i="0" u="none" strike="noStrike" kern="1200" baseline="0" dirty="0">
                <a:solidFill>
                  <a:schemeClr val="tx1"/>
                </a:solidFill>
                <a:latin typeface="Times New Roman" pitchFamily="18" charset="0"/>
                <a:ea typeface="+mn-ea"/>
                <a:cs typeface="+mn-cs"/>
              </a:rPr>
              <a:t> the frame into the communication link, following the link-access protocol.</a:t>
            </a:r>
          </a:p>
          <a:p>
            <a:r>
              <a:rPr lang="en-US" altLang="zh-CN" sz="1200" b="0" i="0" u="none" strike="noStrike" kern="1200" baseline="0" dirty="0">
                <a:solidFill>
                  <a:schemeClr val="tx1"/>
                </a:solidFill>
                <a:latin typeface="Times New Roman" pitchFamily="18" charset="0"/>
                <a:ea typeface="+mn-ea"/>
                <a:cs typeface="+mn-cs"/>
              </a:rPr>
              <a:t>    On the receiving side, a controller receives the entire frame, and extracts the network-layer datagram. </a:t>
            </a:r>
          </a:p>
          <a:p>
            <a:r>
              <a:rPr lang="en-US" altLang="zh-CN" sz="1200" b="0" i="0" u="none" strike="noStrike" kern="1200" baseline="0" dirty="0">
                <a:solidFill>
                  <a:schemeClr val="tx1"/>
                </a:solidFill>
                <a:latin typeface="Times New Roman" pitchFamily="18" charset="0"/>
                <a:ea typeface="+mn-ea"/>
                <a:cs typeface="+mn-cs"/>
              </a:rPr>
              <a:t>    If the link layer performs error detection, then it is the sending controller that sets the error-detection bits in the frame header and it is the receiving controller that performs error detection. </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Figure 6.2 shows a network adapter attaching to a host’s bus (e.g., a PCI or PCI-X bus), where it looks much like any other I/O device </a:t>
            </a:r>
            <a:r>
              <a:rPr lang="en-US" altLang="zh-CN" sz="1200" b="1" i="0" u="none" strike="noStrike" kern="1200" baseline="0" dirty="0">
                <a:solidFill>
                  <a:schemeClr val="tx1"/>
                </a:solidFill>
                <a:latin typeface="Times New Roman" pitchFamily="18" charset="0"/>
                <a:ea typeface="+mn-ea"/>
                <a:cs typeface="+mn-cs"/>
              </a:rPr>
              <a:t>to</a:t>
            </a:r>
            <a:r>
              <a:rPr lang="en-US" altLang="zh-CN" sz="1200" b="0" i="0" u="none" strike="noStrike" kern="1200" baseline="0" dirty="0">
                <a:solidFill>
                  <a:schemeClr val="tx1"/>
                </a:solidFill>
                <a:latin typeface="Times New Roman" pitchFamily="18" charset="0"/>
                <a:ea typeface="+mn-ea"/>
                <a:cs typeface="+mn-cs"/>
              </a:rPr>
              <a:t> the other host components. (</a:t>
            </a:r>
            <a:r>
              <a:rPr lang="zh-CN" altLang="en-US" sz="1200" b="0" i="0" u="none" strike="noStrike" kern="1200" baseline="0" dirty="0">
                <a:solidFill>
                  <a:schemeClr val="tx1"/>
                </a:solidFill>
                <a:latin typeface="Times New Roman" pitchFamily="18" charset="0"/>
                <a:ea typeface="+mn-ea"/>
                <a:cs typeface="+mn-cs"/>
              </a:rPr>
              <a:t>如显示卡</a:t>
            </a:r>
            <a:r>
              <a:rPr lang="en-US" altLang="zh-CN" sz="1200" b="0" i="0" u="none" strike="noStrike" kern="1200" baseline="0" dirty="0">
                <a:solidFill>
                  <a:schemeClr val="tx1"/>
                </a:solidFill>
                <a:latin typeface="Times New Roman" pitchFamily="18" charset="0"/>
                <a:ea typeface="+mn-ea"/>
                <a:cs typeface="+mn-cs"/>
              </a:rPr>
              <a:t>)</a:t>
            </a:r>
          </a:p>
          <a:p>
            <a:r>
              <a:rPr lang="en-US" altLang="zh-CN" sz="1200" b="0" i="0" u="none" strike="noStrike" kern="1200" baseline="0" dirty="0">
                <a:solidFill>
                  <a:schemeClr val="tx1"/>
                </a:solidFill>
                <a:latin typeface="Times New Roman" pitchFamily="18" charset="0"/>
                <a:ea typeface="+mn-ea"/>
                <a:cs typeface="+mn-cs"/>
              </a:rPr>
              <a:t>    Figure 6.2 also shows that while most of the link layer is implemented in hardware, part of the link layer is implemented in software that runs on the host’s CPU. </a:t>
            </a:r>
          </a:p>
          <a:p>
            <a:r>
              <a:rPr lang="en-US" altLang="zh-CN" sz="1200" b="0" i="0" u="none" strike="noStrike" kern="1200" baseline="0" dirty="0">
                <a:solidFill>
                  <a:schemeClr val="tx1"/>
                </a:solidFill>
                <a:latin typeface="Times New Roman" pitchFamily="18" charset="0"/>
                <a:ea typeface="+mn-ea"/>
                <a:cs typeface="+mn-cs"/>
              </a:rPr>
              <a:t>    The software components of the link layer implement higher-level link layer functionality such as </a:t>
            </a:r>
            <a:r>
              <a:rPr lang="en-US" altLang="zh-CN" sz="1200" b="0" i="0" u="sng" strike="noStrike" kern="1200" baseline="0" dirty="0">
                <a:solidFill>
                  <a:schemeClr val="tx1"/>
                </a:solidFill>
                <a:latin typeface="Times New Roman" pitchFamily="18" charset="0"/>
                <a:ea typeface="+mn-ea"/>
                <a:cs typeface="+mn-cs"/>
              </a:rPr>
              <a:t>assembling</a:t>
            </a:r>
            <a:r>
              <a:rPr lang="en-US" altLang="zh-CN" sz="1200" b="0" i="0" u="none" strike="noStrike" kern="1200" baseline="0" dirty="0">
                <a:solidFill>
                  <a:schemeClr val="tx1"/>
                </a:solidFill>
                <a:latin typeface="Times New Roman" pitchFamily="18" charset="0"/>
                <a:ea typeface="+mn-ea"/>
                <a:cs typeface="+mn-cs"/>
              </a:rPr>
              <a:t> link-layer addressing information and </a:t>
            </a:r>
            <a:r>
              <a:rPr lang="en-US" altLang="zh-CN" sz="1200" b="0" i="0" u="sng" strike="noStrike" kern="1200" baseline="0" dirty="0">
                <a:solidFill>
                  <a:schemeClr val="tx1"/>
                </a:solidFill>
                <a:latin typeface="Times New Roman" pitchFamily="18" charset="0"/>
                <a:ea typeface="+mn-ea"/>
                <a:cs typeface="+mn-cs"/>
              </a:rPr>
              <a:t>activating</a:t>
            </a:r>
            <a:r>
              <a:rPr lang="en-US" altLang="zh-CN" sz="1200" b="0" i="0" u="none" strike="noStrike" kern="1200" baseline="0" dirty="0">
                <a:solidFill>
                  <a:schemeClr val="tx1"/>
                </a:solidFill>
                <a:latin typeface="Times New Roman" pitchFamily="18" charset="0"/>
                <a:ea typeface="+mn-ea"/>
                <a:cs typeface="+mn-cs"/>
              </a:rPr>
              <a:t> the controller hardware. </a:t>
            </a:r>
          </a:p>
          <a:p>
            <a:r>
              <a:rPr lang="en-US" altLang="zh-CN" sz="1200" b="0" i="0" u="none" strike="noStrike" kern="1200" baseline="0" dirty="0">
                <a:solidFill>
                  <a:schemeClr val="tx1"/>
                </a:solidFill>
                <a:latin typeface="Times New Roman" pitchFamily="18" charset="0"/>
                <a:ea typeface="+mn-ea"/>
                <a:cs typeface="+mn-cs"/>
              </a:rPr>
              <a:t>    On the receiving side, link-layer software </a:t>
            </a:r>
            <a:r>
              <a:rPr lang="en-US" altLang="zh-CN" sz="1200" b="1" i="0" u="none" strike="noStrike" kern="1200" baseline="0" dirty="0">
                <a:solidFill>
                  <a:schemeClr val="tx1"/>
                </a:solidFill>
                <a:latin typeface="Times New Roman" pitchFamily="18" charset="0"/>
                <a:ea typeface="+mn-ea"/>
                <a:cs typeface="+mn-cs"/>
              </a:rPr>
              <a:t>responds to </a:t>
            </a:r>
            <a:r>
              <a:rPr lang="en-US" altLang="zh-CN" sz="1200" b="0" i="0" u="none" strike="noStrike" kern="1200" baseline="0" dirty="0">
                <a:solidFill>
                  <a:schemeClr val="tx1"/>
                </a:solidFill>
                <a:latin typeface="Times New Roman" pitchFamily="18" charset="0"/>
                <a:ea typeface="+mn-ea"/>
                <a:cs typeface="+mn-cs"/>
              </a:rPr>
              <a:t>controller interrupts (e.g., due to the receipt of one or more frames), </a:t>
            </a:r>
            <a:r>
              <a:rPr lang="en-US" altLang="zh-CN" sz="1200" b="0" i="0" u="sng" strike="noStrike" kern="1200" baseline="0" dirty="0">
                <a:solidFill>
                  <a:schemeClr val="tx1"/>
                </a:solidFill>
                <a:latin typeface="Times New Roman" pitchFamily="18" charset="0"/>
                <a:ea typeface="+mn-ea"/>
                <a:cs typeface="+mn-cs"/>
              </a:rPr>
              <a:t>handling</a:t>
            </a:r>
            <a:r>
              <a:rPr lang="en-US" altLang="zh-CN" sz="1200" b="0" i="0" u="none" strike="noStrike" kern="1200" baseline="0" dirty="0">
                <a:solidFill>
                  <a:schemeClr val="tx1"/>
                </a:solidFill>
                <a:latin typeface="Times New Roman" pitchFamily="18" charset="0"/>
                <a:ea typeface="+mn-ea"/>
                <a:cs typeface="+mn-cs"/>
              </a:rPr>
              <a:t> error conditions and </a:t>
            </a:r>
            <a:r>
              <a:rPr lang="en-US" altLang="zh-CN" sz="1200" b="0" i="0" u="sng" strike="noStrike" kern="1200" baseline="0" dirty="0">
                <a:solidFill>
                  <a:schemeClr val="tx1"/>
                </a:solidFill>
                <a:latin typeface="Times New Roman" pitchFamily="18" charset="0"/>
                <a:ea typeface="+mn-ea"/>
                <a:cs typeface="+mn-cs"/>
              </a:rPr>
              <a:t>passing</a:t>
            </a:r>
            <a:r>
              <a:rPr lang="en-US" altLang="zh-CN" sz="1200" b="0" i="0" u="none" strike="noStrike" kern="1200" baseline="0" dirty="0">
                <a:solidFill>
                  <a:schemeClr val="tx1"/>
                </a:solidFill>
                <a:latin typeface="Times New Roman" pitchFamily="18" charset="0"/>
                <a:ea typeface="+mn-ea"/>
                <a:cs typeface="+mn-cs"/>
              </a:rPr>
              <a:t> a datagram up to the network layer. </a:t>
            </a:r>
          </a:p>
          <a:p>
            <a:r>
              <a:rPr lang="en-US" altLang="zh-CN" sz="1200" b="0" i="0" u="none" strike="noStrike" kern="1200" baseline="0" dirty="0">
                <a:solidFill>
                  <a:schemeClr val="tx1"/>
                </a:solidFill>
                <a:latin typeface="Times New Roman" pitchFamily="18" charset="0"/>
                <a:ea typeface="+mn-ea"/>
                <a:cs typeface="+mn-cs"/>
              </a:rPr>
              <a:t>    Thus, the link layer is a combination of hardware and software — the place in the protocol stack where software meets hardware. </a:t>
            </a:r>
          </a:p>
          <a:p>
            <a:r>
              <a:rPr lang="en-US" altLang="zh-CN" sz="1200" b="0" i="0" u="none" strike="noStrike" kern="1200" baseline="0" dirty="0">
                <a:solidFill>
                  <a:schemeClr val="tx1"/>
                </a:solidFill>
                <a:latin typeface="Times New Roman" pitchFamily="18" charset="0"/>
                <a:ea typeface="+mn-ea"/>
                <a:cs typeface="+mn-cs"/>
              </a:rPr>
              <a:t>    [Intel 2016</a:t>
            </a:r>
            <a:r>
              <a:rPr lang="en-US" altLang="zh-CN" sz="1200" b="0" i="0" u="none" strike="noStrike" kern="1200" baseline="0">
                <a:solidFill>
                  <a:schemeClr val="tx1"/>
                </a:solidFill>
                <a:latin typeface="Times New Roman" pitchFamily="18" charset="0"/>
                <a:ea typeface="+mn-ea"/>
                <a:cs typeface="+mn-cs"/>
              </a:rPr>
              <a:t>] provides </a:t>
            </a:r>
            <a:r>
              <a:rPr lang="en-US" altLang="zh-CN" sz="1200" b="0" i="0" u="none" strike="noStrike" kern="1200" baseline="0" dirty="0">
                <a:solidFill>
                  <a:schemeClr val="tx1"/>
                </a:solidFill>
                <a:latin typeface="Times New Roman" pitchFamily="18" charset="0"/>
                <a:ea typeface="+mn-ea"/>
                <a:cs typeface="+mn-cs"/>
              </a:rPr>
              <a:t>a readable overview (as well as a detailed description) of the XL710 controller </a:t>
            </a:r>
            <a:r>
              <a:rPr lang="en-US" altLang="zh-CN" sz="1200" b="0" i="0" u="sng" strike="noStrike" kern="1200" baseline="0" dirty="0">
                <a:solidFill>
                  <a:schemeClr val="tx1"/>
                </a:solidFill>
                <a:latin typeface="Times New Roman" pitchFamily="18" charset="0"/>
                <a:ea typeface="+mn-ea"/>
                <a:cs typeface="+mn-cs"/>
              </a:rPr>
              <a:t>from a software-programming point of view</a:t>
            </a:r>
            <a:r>
              <a:rPr lang="en-US" altLang="zh-CN" sz="1200" b="0" i="0" u="none" strike="noStrike" kern="1200" baseline="0" dirty="0">
                <a:solidFill>
                  <a:schemeClr val="tx1"/>
                </a:solidFill>
                <a:latin typeface="Times New Roman" pitchFamily="18" charset="0"/>
                <a:ea typeface="+mn-ea"/>
                <a:cs typeface="+mn-cs"/>
              </a:rPr>
              <a:t>.</a:t>
            </a:r>
            <a:endParaRPr lang="zh-CN" altLang="en-US" dirty="0"/>
          </a:p>
        </p:txBody>
      </p:sp>
    </p:spTree>
    <p:extLst>
      <p:ext uri="{BB962C8B-B14F-4D97-AF65-F5344CB8AC3E}">
        <p14:creationId xmlns:p14="http://schemas.microsoft.com/office/powerpoint/2010/main" val="264809862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sz="2400" i="1">
                <a:solidFill>
                  <a:schemeClr val="tx1"/>
                </a:solidFill>
                <a:latin typeface="Comic Sans MS" panose="030F0702030302020204" pitchFamily="66" charset="0"/>
                <a:ea typeface="MS PGothic" panose="020B0600070205080204" pitchFamily="34" charset="-128"/>
              </a:defRPr>
            </a:lvl1pPr>
            <a:lvl2pPr marL="742950" indent="-285750" defTabSz="966788">
              <a:defRPr sz="2400" i="1">
                <a:solidFill>
                  <a:schemeClr val="tx1"/>
                </a:solidFill>
                <a:latin typeface="Comic Sans MS" panose="030F0702030302020204" pitchFamily="66" charset="0"/>
                <a:ea typeface="MS PGothic" panose="020B0600070205080204" pitchFamily="34" charset="-128"/>
              </a:defRPr>
            </a:lvl2pPr>
            <a:lvl3pPr marL="1143000" indent="-228600" defTabSz="966788">
              <a:defRPr sz="2400" i="1">
                <a:solidFill>
                  <a:schemeClr val="tx1"/>
                </a:solidFill>
                <a:latin typeface="Comic Sans MS" panose="030F0702030302020204" pitchFamily="66" charset="0"/>
                <a:ea typeface="MS PGothic" panose="020B0600070205080204" pitchFamily="34" charset="-128"/>
              </a:defRPr>
            </a:lvl3pPr>
            <a:lvl4pPr marL="1600200" indent="-228600" defTabSz="966788">
              <a:defRPr sz="2400" i="1">
                <a:solidFill>
                  <a:schemeClr val="tx1"/>
                </a:solidFill>
                <a:latin typeface="Comic Sans MS" panose="030F0702030302020204" pitchFamily="66" charset="0"/>
                <a:ea typeface="MS PGothic" panose="020B0600070205080204" pitchFamily="34" charset="-128"/>
              </a:defRPr>
            </a:lvl4pPr>
            <a:lvl5pPr marL="2057400" indent="-228600" defTabSz="966788">
              <a:defRPr sz="2400"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fld id="{817EA4FB-14F2-40E4-9B6C-787857E7E8CF}" type="slidenum">
              <a:rPr lang="en-US" altLang="zh-CN" sz="1200" i="0">
                <a:solidFill>
                  <a:srgbClr val="000000"/>
                </a:solidFill>
                <a:latin typeface="Times New Roman" panose="02020603050405020304" pitchFamily="18" charset="0"/>
              </a:rPr>
              <a:pPr/>
              <a:t>191</a:t>
            </a:fld>
            <a:endParaRPr lang="en-US" altLang="zh-CN" sz="1200" i="0">
              <a:solidFill>
                <a:srgbClr val="000000"/>
              </a:solidFill>
              <a:latin typeface="Times New Roman" panose="02020603050405020304" pitchFamily="18" charset="0"/>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zh-CN" altLang="zh-CN">
              <a:latin typeface="Times New Roman" panose="02020603050405020304" pitchFamily="18" charset="0"/>
            </a:endParaRPr>
          </a:p>
        </p:txBody>
      </p:sp>
    </p:spTree>
    <p:extLst>
      <p:ext uri="{BB962C8B-B14F-4D97-AF65-F5344CB8AC3E}">
        <p14:creationId xmlns:p14="http://schemas.microsoft.com/office/powerpoint/2010/main" val="273728185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7"/>
          <p:cNvSpPr>
            <a:spLocks noGrp="1" noChangeArrowheads="1"/>
          </p:cNvSpPr>
          <p:nvPr>
            <p:ph type="sldNum" sz="quarter" idx="5"/>
          </p:nvPr>
        </p:nvSpPr>
        <p:spPr>
          <a:noFill/>
        </p:spPr>
        <p:txBody>
          <a:bodyPr/>
          <a:lstStyle/>
          <a:p>
            <a:fld id="{071A5C9A-A344-45FA-A608-CC1AD1ECA36B}" type="slidenum">
              <a:rPr lang="zh-CN" altLang="en-US"/>
              <a:pPr/>
              <a:t>192</a:t>
            </a:fld>
            <a:endParaRPr lang="en-US" altLang="zh-CN"/>
          </a:p>
        </p:txBody>
      </p:sp>
      <p:sp>
        <p:nvSpPr>
          <p:cNvPr id="439299" name="Rectangle 2"/>
          <p:cNvSpPr>
            <a:spLocks noGrp="1" noRot="1" noChangeAspect="1" noChangeArrowheads="1" noTextEdit="1"/>
          </p:cNvSpPr>
          <p:nvPr>
            <p:ph type="sldImg"/>
          </p:nvPr>
        </p:nvSpPr>
        <p:spPr>
          <a:ln/>
        </p:spPr>
      </p:sp>
      <p:sp>
        <p:nvSpPr>
          <p:cNvPr id="439300" name="Rectangle 3"/>
          <p:cNvSpPr>
            <a:spLocks noGrp="1" noChangeArrowheads="1"/>
          </p:cNvSpPr>
          <p:nvPr>
            <p:ph type="body" idx="1"/>
          </p:nvPr>
        </p:nvSpPr>
        <p:spPr>
          <a:noFill/>
          <a:ln/>
        </p:spPr>
        <p:txBody>
          <a:bodyPr/>
          <a:lstStyle/>
          <a:p>
            <a:r>
              <a:rPr lang="en-US" altLang="zh-CN" baseline="0" dirty="0"/>
              <a:t>    </a:t>
            </a:r>
            <a:r>
              <a:rPr lang="en-US" altLang="zh-CN" dirty="0"/>
              <a:t>In the example in Figure 6.29, routers R1 through R4 are MPLS capable.</a:t>
            </a:r>
          </a:p>
          <a:p>
            <a:r>
              <a:rPr lang="en-US" altLang="zh-CN" dirty="0"/>
              <a:t>    R5 and R6 are standard IP routers. </a:t>
            </a:r>
          </a:p>
          <a:p>
            <a:r>
              <a:rPr lang="en-US" altLang="zh-CN" dirty="0"/>
              <a:t>    R1 has advertised to R2 and R3 </a:t>
            </a:r>
            <a:r>
              <a:rPr lang="en-US" altLang="zh-CN" b="1" dirty="0"/>
              <a:t>that</a:t>
            </a:r>
            <a:r>
              <a:rPr lang="en-US" altLang="zh-CN" dirty="0"/>
              <a:t> it (R1) can route to destination A, and </a:t>
            </a:r>
            <a:r>
              <a:rPr lang="en-US" altLang="zh-CN" b="1" dirty="0"/>
              <a:t>that</a:t>
            </a:r>
            <a:r>
              <a:rPr lang="en-US" altLang="zh-CN" dirty="0"/>
              <a:t> a received frame with MPLS label 6 will be forwarded to destination A. </a:t>
            </a:r>
          </a:p>
          <a:p>
            <a:r>
              <a:rPr lang="en-US" altLang="zh-CN" dirty="0"/>
              <a:t>    Router R3 has advertised to router R4 that it can route to destinations A and D, and that incoming frames with MPLS labels 10 and 12, respectively, will be switched toward those destinations. </a:t>
            </a:r>
          </a:p>
          <a:p>
            <a:r>
              <a:rPr lang="en-US" altLang="zh-CN" dirty="0"/>
              <a:t>    Router R2 has also advertised to router R4 that it (R2) can reach destination A, and that a received frame with MPLS label 8 will be switched toward A. </a:t>
            </a:r>
          </a:p>
          <a:p>
            <a:r>
              <a:rPr lang="en-US" altLang="zh-CN" dirty="0"/>
              <a:t>    Note that router R4 </a:t>
            </a:r>
            <a:r>
              <a:rPr lang="en-US" altLang="zh-CN" b="0" dirty="0"/>
              <a:t>is now </a:t>
            </a:r>
            <a:r>
              <a:rPr lang="en-US" altLang="zh-CN" b="0" u="sng" dirty="0"/>
              <a:t>in the interesting position</a:t>
            </a:r>
            <a:r>
              <a:rPr lang="en-US" altLang="zh-CN" b="0" i="1" u="none" dirty="0"/>
              <a:t> </a:t>
            </a:r>
            <a:r>
              <a:rPr lang="en-US" altLang="zh-CN" b="0" dirty="0"/>
              <a:t>of </a:t>
            </a:r>
            <a:r>
              <a:rPr lang="en-US" altLang="zh-CN" dirty="0"/>
              <a:t>have two MPLS paths to reach A: via interface 0 with outbound MPLS label 10, and via interface 1 with an MPLS label of 8. </a:t>
            </a:r>
          </a:p>
          <a:p>
            <a:r>
              <a:rPr lang="en-US" altLang="zh-CN" dirty="0"/>
              <a:t>    The broad picture painted in Figure 6.29 is that IP devices R5, R6, A and D are connected together via an MPLS infrastructure (MPLS-capable routers R1, R2, R3, and R4) </a:t>
            </a:r>
            <a:r>
              <a:rPr lang="en-US" altLang="zh-CN" i="0" u="sng" dirty="0">
                <a:effectLst/>
              </a:rPr>
              <a:t>in much the same way</a:t>
            </a:r>
            <a:r>
              <a:rPr lang="en-US" altLang="zh-CN" i="0" u="none" dirty="0">
                <a:effectLst/>
              </a:rPr>
              <a:t> </a:t>
            </a:r>
            <a:r>
              <a:rPr lang="en-US" altLang="zh-CN" b="1" dirty="0"/>
              <a:t>that</a:t>
            </a:r>
            <a:r>
              <a:rPr lang="en-US" altLang="zh-CN" dirty="0"/>
              <a:t> a switched LAN or an ATM network can connect together IP devices. </a:t>
            </a:r>
          </a:p>
          <a:p>
            <a:r>
              <a:rPr lang="en-US" altLang="zh-CN" dirty="0"/>
              <a:t>    And like a switched LAN or ATM network, the MPLS-capable routers R1 through R4 do so without ever touching the IP header of a packet.  </a:t>
            </a:r>
          </a:p>
          <a:p>
            <a:r>
              <a:rPr lang="en-US" altLang="zh-CN" dirty="0"/>
              <a:t>    </a:t>
            </a:r>
          </a:p>
          <a:p>
            <a:r>
              <a:rPr lang="en-US" altLang="zh-CN" dirty="0"/>
              <a:t>    In our discussion above, we’ve not specified the specific protocol used to distribute labels among the MPLS-capable routers, </a:t>
            </a:r>
            <a:r>
              <a:rPr lang="en-US" altLang="zh-CN" b="1" dirty="0"/>
              <a:t>as</a:t>
            </a:r>
            <a:r>
              <a:rPr lang="en-US" altLang="zh-CN" dirty="0"/>
              <a:t> the details of this </a:t>
            </a:r>
            <a:r>
              <a:rPr lang="en-US" altLang="zh-CN" u="none" dirty="0"/>
              <a:t>signaling</a:t>
            </a:r>
            <a:r>
              <a:rPr lang="en-US" altLang="zh-CN" dirty="0"/>
              <a:t> are well beyond the scope of this book. </a:t>
            </a:r>
          </a:p>
          <a:p>
            <a:r>
              <a:rPr lang="en-US" altLang="zh-CN" dirty="0"/>
              <a:t>    We note, however, that the IETF working group on MPLS </a:t>
            </a:r>
            <a:r>
              <a:rPr lang="en-US" altLang="zh-CN" b="1" dirty="0"/>
              <a:t>has specified </a:t>
            </a:r>
            <a:r>
              <a:rPr lang="en-US" altLang="zh-CN" dirty="0"/>
              <a:t>in [RFC 3468] </a:t>
            </a:r>
            <a:r>
              <a:rPr lang="en-US" altLang="zh-CN" b="1" dirty="0"/>
              <a:t>that</a:t>
            </a:r>
            <a:r>
              <a:rPr lang="en-US" altLang="zh-CN" dirty="0"/>
              <a:t> an extension of the RSVP protocol,</a:t>
            </a:r>
            <a:r>
              <a:rPr lang="en-US" altLang="zh-CN" baseline="0" dirty="0"/>
              <a:t> </a:t>
            </a:r>
            <a:r>
              <a:rPr lang="en-US" altLang="zh-CN" dirty="0"/>
              <a:t>known as RSVP-TE [RFC 3209], will be the focus of its efforts for MPLS signaling.  </a:t>
            </a:r>
          </a:p>
          <a:p>
            <a:r>
              <a:rPr lang="en-US" altLang="zh-CN" sz="1200" b="0" i="0" u="none" strike="noStrike" kern="1200" baseline="0" dirty="0">
                <a:solidFill>
                  <a:schemeClr val="tx1"/>
                </a:solidFill>
                <a:latin typeface="Times New Roman" pitchFamily="18" charset="0"/>
                <a:ea typeface="+mn-ea"/>
                <a:cs typeface="+mn-cs"/>
              </a:rPr>
              <a:t>    We’ve also </a:t>
            </a:r>
            <a:r>
              <a:rPr lang="en-US" altLang="zh-CN" sz="1200" b="1" i="0" u="none" strike="noStrike" kern="1200" baseline="0" dirty="0">
                <a:solidFill>
                  <a:schemeClr val="tx1"/>
                </a:solidFill>
                <a:latin typeface="Times New Roman" pitchFamily="18" charset="0"/>
                <a:ea typeface="+mn-ea"/>
                <a:cs typeface="+mn-cs"/>
              </a:rPr>
              <a:t>not</a:t>
            </a:r>
            <a:r>
              <a:rPr lang="en-US" altLang="zh-CN" sz="1200" b="0" i="0" u="none" strike="noStrike" kern="1200" baseline="0" dirty="0">
                <a:solidFill>
                  <a:schemeClr val="tx1"/>
                </a:solidFill>
                <a:latin typeface="Times New Roman" pitchFamily="18" charset="0"/>
                <a:ea typeface="+mn-ea"/>
                <a:cs typeface="+mn-cs"/>
              </a:rPr>
              <a:t> discussed how MPLS </a:t>
            </a:r>
            <a:r>
              <a:rPr lang="en-US" altLang="zh-CN" sz="1200" b="0" i="0" u="sng" strike="noStrike" kern="1200" baseline="0" dirty="0">
                <a:solidFill>
                  <a:schemeClr val="tx1"/>
                </a:solidFill>
                <a:latin typeface="Times New Roman" pitchFamily="18" charset="0"/>
                <a:ea typeface="+mn-ea"/>
                <a:cs typeface="+mn-cs"/>
              </a:rPr>
              <a:t>actually</a:t>
            </a:r>
            <a:r>
              <a:rPr lang="en-US" altLang="zh-CN" sz="1200" b="0" i="0" u="none" strike="noStrike" kern="1200" baseline="0" dirty="0">
                <a:solidFill>
                  <a:schemeClr val="tx1"/>
                </a:solidFill>
                <a:latin typeface="Times New Roman" pitchFamily="18" charset="0"/>
                <a:ea typeface="+mn-ea"/>
                <a:cs typeface="+mn-cs"/>
              </a:rPr>
              <a:t> computes the paths for packets </a:t>
            </a:r>
            <a:r>
              <a:rPr lang="en-US" altLang="zh-CN" sz="1200" b="0" i="0" u="sng" strike="noStrike" kern="1200" baseline="0" dirty="0">
                <a:solidFill>
                  <a:schemeClr val="tx1"/>
                </a:solidFill>
                <a:latin typeface="Times New Roman" pitchFamily="18" charset="0"/>
                <a:ea typeface="+mn-ea"/>
                <a:cs typeface="+mn-cs"/>
              </a:rPr>
              <a:t>among</a:t>
            </a:r>
            <a:r>
              <a:rPr lang="en-US" altLang="zh-CN" sz="1200" b="0" i="0" u="none" strike="noStrike" kern="1200" baseline="0" dirty="0">
                <a:solidFill>
                  <a:schemeClr val="tx1"/>
                </a:solidFill>
                <a:latin typeface="Times New Roman" pitchFamily="18" charset="0"/>
                <a:ea typeface="+mn-ea"/>
                <a:cs typeface="+mn-cs"/>
              </a:rPr>
              <a:t> MPLS capable routers, </a:t>
            </a:r>
            <a:r>
              <a:rPr lang="en-US" altLang="zh-CN" sz="1200" b="1" i="0" u="none" strike="noStrike" kern="1200" baseline="0" dirty="0">
                <a:solidFill>
                  <a:schemeClr val="tx1"/>
                </a:solidFill>
                <a:latin typeface="Times New Roman" pitchFamily="18" charset="0"/>
                <a:ea typeface="+mn-ea"/>
                <a:cs typeface="+mn-cs"/>
              </a:rPr>
              <a:t>nor</a:t>
            </a:r>
            <a:r>
              <a:rPr lang="en-US" altLang="zh-CN" sz="1200" b="0" i="0" u="none" strike="noStrike" kern="1200" baseline="0" dirty="0">
                <a:solidFill>
                  <a:schemeClr val="tx1"/>
                </a:solidFill>
                <a:latin typeface="Times New Roman" pitchFamily="18" charset="0"/>
                <a:ea typeface="+mn-ea"/>
                <a:cs typeface="+mn-cs"/>
              </a:rPr>
              <a:t> how it gathers link-state information (e.g., amount of link bandwidth unreserved by MPLS) to use in these path computations.</a:t>
            </a:r>
          </a:p>
          <a:p>
            <a:r>
              <a:rPr lang="en-US" altLang="zh-CN" sz="1200" b="0" i="0" u="none" strike="noStrike" kern="1200" baseline="0" dirty="0">
                <a:solidFill>
                  <a:schemeClr val="tx1"/>
                </a:solidFill>
                <a:latin typeface="Times New Roman" pitchFamily="18" charset="0"/>
                <a:ea typeface="+mn-ea"/>
                <a:cs typeface="+mn-cs"/>
              </a:rPr>
              <a:t>    Existing link-state routing algorithms (e.g., OSPF) have been extended to flood this information to MPLS-capable routers. </a:t>
            </a:r>
          </a:p>
          <a:p>
            <a:r>
              <a:rPr lang="en-US" altLang="zh-CN" sz="1200" b="0" i="0" u="none" strike="noStrike" kern="1200" baseline="0" dirty="0">
                <a:solidFill>
                  <a:schemeClr val="tx1"/>
                </a:solidFill>
                <a:latin typeface="Times New Roman" pitchFamily="18" charset="0"/>
                <a:ea typeface="+mn-ea"/>
                <a:cs typeface="+mn-cs"/>
              </a:rPr>
              <a:t>    Interestingly, the actual path computation algorithms are not standardized, and are currently vendor-specific.</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Thus far, the emphasis of our discussion of MPLS has been on the fact that MPLS performs switching based on labels, without needing to consider the IP address of a packet. </a:t>
            </a:r>
          </a:p>
          <a:p>
            <a:r>
              <a:rPr lang="en-US" altLang="zh-CN" sz="1200" b="0" i="0" u="none" strike="noStrike" kern="1200" baseline="0" dirty="0">
                <a:solidFill>
                  <a:schemeClr val="tx1"/>
                </a:solidFill>
                <a:latin typeface="Times New Roman" pitchFamily="18" charset="0"/>
                <a:ea typeface="+mn-ea"/>
                <a:cs typeface="+mn-cs"/>
              </a:rPr>
              <a:t>    The true advantages of MPLS and the reason for current interest in MPLS, however, </a:t>
            </a:r>
            <a:r>
              <a:rPr lang="en-US" altLang="zh-CN" sz="1200" b="1" i="0" u="none" strike="noStrike" kern="1200" baseline="0" dirty="0">
                <a:solidFill>
                  <a:schemeClr val="tx1"/>
                </a:solidFill>
                <a:latin typeface="Times New Roman" pitchFamily="18" charset="0"/>
                <a:ea typeface="+mn-ea"/>
                <a:cs typeface="+mn-cs"/>
              </a:rPr>
              <a:t>lie not in </a:t>
            </a:r>
            <a:r>
              <a:rPr lang="en-US" altLang="zh-CN" sz="1200" b="0" i="0" u="none" strike="noStrike" kern="1200" baseline="0" dirty="0">
                <a:solidFill>
                  <a:schemeClr val="tx1"/>
                </a:solidFill>
                <a:latin typeface="Times New Roman" pitchFamily="18" charset="0"/>
                <a:ea typeface="+mn-ea"/>
                <a:cs typeface="+mn-cs"/>
              </a:rPr>
              <a:t>the potential increases in switching speeds, </a:t>
            </a:r>
            <a:r>
              <a:rPr lang="en-US" altLang="zh-CN" sz="1200" b="1" i="0" u="none" strike="noStrike" kern="1200" baseline="0" dirty="0">
                <a:solidFill>
                  <a:schemeClr val="tx1"/>
                </a:solidFill>
                <a:latin typeface="Times New Roman" pitchFamily="18" charset="0"/>
                <a:ea typeface="+mn-ea"/>
                <a:cs typeface="+mn-cs"/>
              </a:rPr>
              <a:t>but rather in </a:t>
            </a:r>
            <a:r>
              <a:rPr lang="en-US" altLang="zh-CN" sz="1200" b="0" i="0" u="none" strike="noStrike" kern="1200" baseline="0" dirty="0">
                <a:solidFill>
                  <a:schemeClr val="tx1"/>
                </a:solidFill>
                <a:latin typeface="Times New Roman" pitchFamily="18" charset="0"/>
                <a:ea typeface="+mn-ea"/>
                <a:cs typeface="+mn-cs"/>
              </a:rPr>
              <a:t>the new traffic management capabilities that MPLS enables. </a:t>
            </a:r>
          </a:p>
          <a:p>
            <a:r>
              <a:rPr lang="en-US" altLang="zh-CN" sz="1200" b="0" i="0" u="none" strike="noStrike" kern="1200" baseline="0" dirty="0">
                <a:solidFill>
                  <a:schemeClr val="tx1"/>
                </a:solidFill>
                <a:latin typeface="Times New Roman" pitchFamily="18" charset="0"/>
                <a:ea typeface="+mn-ea"/>
                <a:cs typeface="+mn-cs"/>
              </a:rPr>
              <a:t>    As noted above, R4 has two MPLS paths to A. </a:t>
            </a:r>
          </a:p>
          <a:p>
            <a:r>
              <a:rPr lang="en-US" altLang="zh-CN" sz="1200" b="0" i="0" u="none" strike="noStrike" kern="1200" baseline="0" dirty="0">
                <a:solidFill>
                  <a:schemeClr val="tx1"/>
                </a:solidFill>
                <a:latin typeface="Times New Roman" pitchFamily="18" charset="0"/>
                <a:ea typeface="+mn-ea"/>
                <a:cs typeface="+mn-cs"/>
              </a:rPr>
              <a:t>    If forwarding were performed up at the IP layer on the basis of IP address, the IP routing protocols we studied in Chapter 5 would specify only a single, least-cost path to A. </a:t>
            </a:r>
          </a:p>
          <a:p>
            <a:r>
              <a:rPr lang="en-US" altLang="zh-CN" sz="1200" b="0" i="0" u="none" strike="noStrike" kern="1200" baseline="0" dirty="0">
                <a:solidFill>
                  <a:schemeClr val="tx1"/>
                </a:solidFill>
                <a:latin typeface="Times New Roman" pitchFamily="18" charset="0"/>
                <a:ea typeface="+mn-ea"/>
                <a:cs typeface="+mn-cs"/>
              </a:rPr>
              <a:t>    Thus, MPLS provides the ability to forward packets along routes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would not be possible </a:t>
            </a:r>
            <a:r>
              <a:rPr lang="en-US" altLang="zh-CN" sz="1200" b="1" i="0" u="none" strike="noStrike" kern="1200" baseline="0" dirty="0">
                <a:solidFill>
                  <a:schemeClr val="tx1"/>
                </a:solidFill>
                <a:latin typeface="Times New Roman" pitchFamily="18" charset="0"/>
                <a:ea typeface="+mn-ea"/>
                <a:cs typeface="+mn-cs"/>
              </a:rPr>
              <a:t>using</a:t>
            </a:r>
            <a:r>
              <a:rPr lang="en-US" altLang="zh-CN" sz="1200" b="0" i="0" u="none" strike="noStrike" kern="1200" baseline="0" dirty="0">
                <a:solidFill>
                  <a:schemeClr val="tx1"/>
                </a:solidFill>
                <a:latin typeface="Times New Roman" pitchFamily="18" charset="0"/>
                <a:ea typeface="+mn-ea"/>
                <a:cs typeface="+mn-cs"/>
              </a:rPr>
              <a:t> standard IP routing protocols. </a:t>
            </a:r>
          </a:p>
          <a:p>
            <a:r>
              <a:rPr lang="en-US" altLang="zh-CN" sz="1200" b="0" i="0" u="none" strike="noStrike" kern="1200" baseline="0" dirty="0">
                <a:solidFill>
                  <a:schemeClr val="tx1"/>
                </a:solidFill>
                <a:latin typeface="Times New Roman" pitchFamily="18" charset="0"/>
                <a:ea typeface="+mn-ea"/>
                <a:cs typeface="+mn-cs"/>
              </a:rPr>
              <a:t>    This is one simple form of </a:t>
            </a:r>
            <a:r>
              <a:rPr lang="en-US" altLang="zh-CN" sz="1200" b="1" i="0" u="none" strike="noStrike" kern="1200" baseline="0" dirty="0">
                <a:solidFill>
                  <a:schemeClr val="tx1"/>
                </a:solidFill>
                <a:latin typeface="Times New Roman" pitchFamily="18" charset="0"/>
                <a:ea typeface="+mn-ea"/>
                <a:cs typeface="+mn-cs"/>
              </a:rPr>
              <a:t>traffic engineering </a:t>
            </a:r>
            <a:r>
              <a:rPr lang="en-US" altLang="zh-CN" sz="1200" b="0" i="0" u="none" strike="noStrike" kern="1200" baseline="0" dirty="0">
                <a:solidFill>
                  <a:schemeClr val="tx1"/>
                </a:solidFill>
                <a:latin typeface="Times New Roman" pitchFamily="18" charset="0"/>
                <a:ea typeface="+mn-ea"/>
                <a:cs typeface="+mn-cs"/>
              </a:rPr>
              <a:t>using MPLS [RFC 3346; RFC 3272; RFC 2702; Xiao 2000], in which a network operator can </a:t>
            </a:r>
            <a:r>
              <a:rPr lang="en-US" altLang="zh-CN" sz="1200" b="1" i="0" u="none" strike="noStrike" kern="1200" baseline="0" dirty="0">
                <a:solidFill>
                  <a:schemeClr val="tx1"/>
                </a:solidFill>
                <a:latin typeface="Times New Roman" pitchFamily="18" charset="0"/>
                <a:ea typeface="+mn-ea"/>
                <a:cs typeface="+mn-cs"/>
              </a:rPr>
              <a:t>override</a:t>
            </a:r>
            <a:r>
              <a:rPr lang="en-US" altLang="zh-CN" sz="1200" b="0" i="0" u="none" strike="noStrike" kern="1200" baseline="0" dirty="0">
                <a:solidFill>
                  <a:schemeClr val="tx1"/>
                </a:solidFill>
                <a:latin typeface="Times New Roman" pitchFamily="18" charset="0"/>
                <a:ea typeface="+mn-ea"/>
                <a:cs typeface="+mn-cs"/>
              </a:rPr>
              <a:t> normal IP routing and </a:t>
            </a:r>
            <a:r>
              <a:rPr lang="en-US" altLang="zh-CN" sz="1200" b="1" i="0" u="none" strike="noStrike" kern="1200" baseline="0" dirty="0">
                <a:solidFill>
                  <a:schemeClr val="tx1"/>
                </a:solidFill>
                <a:latin typeface="Times New Roman" pitchFamily="18" charset="0"/>
                <a:ea typeface="+mn-ea"/>
                <a:cs typeface="+mn-cs"/>
              </a:rPr>
              <a:t>force</a:t>
            </a:r>
            <a:r>
              <a:rPr lang="en-US" altLang="zh-CN" sz="1200" b="0" i="0" u="none" strike="noStrike" kern="1200" baseline="0" dirty="0">
                <a:solidFill>
                  <a:schemeClr val="tx1"/>
                </a:solidFill>
                <a:latin typeface="Times New Roman" pitchFamily="18" charset="0"/>
                <a:ea typeface="+mn-ea"/>
                <a:cs typeface="+mn-cs"/>
              </a:rPr>
              <a:t> </a:t>
            </a:r>
            <a:r>
              <a:rPr lang="en-US" altLang="zh-CN" sz="1200" b="0" i="0" u="sng" strike="noStrike" kern="1200" baseline="0" dirty="0">
                <a:solidFill>
                  <a:schemeClr val="tx1"/>
                </a:solidFill>
                <a:latin typeface="Times New Roman" pitchFamily="18" charset="0"/>
                <a:ea typeface="+mn-ea"/>
                <a:cs typeface="+mn-cs"/>
              </a:rPr>
              <a:t>some of the traffic</a:t>
            </a:r>
            <a:r>
              <a:rPr lang="en-US" altLang="zh-CN" sz="1200" b="0" i="0" u="none" strike="noStrike" kern="1200" baseline="0" dirty="0">
                <a:solidFill>
                  <a:schemeClr val="tx1"/>
                </a:solidFill>
                <a:latin typeface="Times New Roman" pitchFamily="18" charset="0"/>
                <a:ea typeface="+mn-ea"/>
                <a:cs typeface="+mn-cs"/>
              </a:rPr>
              <a:t> headed toward a given destination along one path, and other traffic destined toward the same destination along another path (whether for policy, performance, </a:t>
            </a:r>
            <a:r>
              <a:rPr lang="en-US" altLang="zh-CN" sz="1200" b="1" i="0" u="none" strike="noStrike" kern="1200" baseline="0" dirty="0">
                <a:solidFill>
                  <a:schemeClr val="tx1"/>
                </a:solidFill>
                <a:latin typeface="Times New Roman" pitchFamily="18" charset="0"/>
                <a:ea typeface="+mn-ea"/>
                <a:cs typeface="+mn-cs"/>
              </a:rPr>
              <a:t>or</a:t>
            </a:r>
            <a:r>
              <a:rPr lang="en-US" altLang="zh-CN" sz="1200" b="0" i="0" u="none" strike="noStrike" kern="1200" baseline="0" dirty="0">
                <a:solidFill>
                  <a:schemeClr val="tx1"/>
                </a:solidFill>
                <a:latin typeface="Times New Roman" pitchFamily="18" charset="0"/>
                <a:ea typeface="+mn-ea"/>
                <a:cs typeface="+mn-cs"/>
              </a:rPr>
              <a:t> some other reason).</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It is also possible to use MPLS for many other purposes as well. </a:t>
            </a:r>
          </a:p>
          <a:p>
            <a:r>
              <a:rPr lang="en-US" altLang="zh-CN" sz="1200" b="0" i="0" u="none" strike="noStrike" kern="1200" baseline="0" dirty="0">
                <a:solidFill>
                  <a:schemeClr val="tx1"/>
                </a:solidFill>
                <a:latin typeface="Times New Roman" pitchFamily="18" charset="0"/>
                <a:ea typeface="+mn-ea"/>
                <a:cs typeface="+mn-cs"/>
              </a:rPr>
              <a:t>    It can be used to perform fast restoration of MPLS forwarding paths, e.g., to reroute traffic over a precomputed failover [</a:t>
            </a:r>
            <a:r>
              <a:rPr lang="zh-CN" altLang="en-US" sz="1200" b="0" i="0" kern="1200" dirty="0">
                <a:solidFill>
                  <a:schemeClr val="tx1"/>
                </a:solidFill>
                <a:effectLst/>
                <a:latin typeface="Times New Roman" pitchFamily="18" charset="0"/>
                <a:ea typeface="+mn-ea"/>
                <a:cs typeface="+mn-cs"/>
              </a:rPr>
              <a:t>故障切换</a:t>
            </a:r>
            <a:r>
              <a:rPr lang="en-US" altLang="zh-CN" sz="1200" b="0" i="0" kern="1200" dirty="0">
                <a:solidFill>
                  <a:schemeClr val="tx1"/>
                </a:solidFill>
                <a:effectLst/>
                <a:latin typeface="Times New Roman" pitchFamily="18" charset="0"/>
                <a:ea typeface="+mn-ea"/>
                <a:cs typeface="+mn-cs"/>
              </a:rPr>
              <a:t>,</a:t>
            </a:r>
            <a:r>
              <a:rPr lang="en-US" altLang="zh-CN" sz="1200" b="0" i="0" kern="1200" baseline="0" dirty="0">
                <a:solidFill>
                  <a:schemeClr val="tx1"/>
                </a:solidFill>
                <a:effectLst/>
                <a:latin typeface="Times New Roman" pitchFamily="18" charset="0"/>
                <a:ea typeface="+mn-ea"/>
                <a:cs typeface="+mn-cs"/>
              </a:rPr>
              <a:t> </a:t>
            </a:r>
            <a:r>
              <a:rPr lang="zh-CN" altLang="en-US" sz="1200" b="0" i="0" kern="1200" dirty="0">
                <a:solidFill>
                  <a:schemeClr val="tx1"/>
                </a:solidFill>
                <a:effectLst/>
                <a:latin typeface="Times New Roman" pitchFamily="18" charset="0"/>
                <a:ea typeface="+mn-ea"/>
                <a:cs typeface="+mn-cs"/>
              </a:rPr>
              <a:t>失效备援</a:t>
            </a:r>
            <a:r>
              <a:rPr lang="en-US" altLang="zh-CN" sz="1200" b="0" i="0" u="none" strike="noStrike" kern="1200" baseline="0" dirty="0">
                <a:solidFill>
                  <a:schemeClr val="tx1"/>
                </a:solidFill>
                <a:latin typeface="Times New Roman" pitchFamily="18" charset="0"/>
                <a:ea typeface="+mn-ea"/>
                <a:cs typeface="+mn-cs"/>
              </a:rPr>
              <a:t>] path in response to link failure [</a:t>
            </a:r>
            <a:r>
              <a:rPr lang="en-US" altLang="zh-CN" sz="1200" b="0" i="0" u="none" strike="noStrike" kern="1200" baseline="0" dirty="0" err="1">
                <a:solidFill>
                  <a:schemeClr val="tx1"/>
                </a:solidFill>
                <a:latin typeface="Times New Roman" pitchFamily="18" charset="0"/>
                <a:ea typeface="+mn-ea"/>
                <a:cs typeface="+mn-cs"/>
              </a:rPr>
              <a:t>Kar</a:t>
            </a:r>
            <a:r>
              <a:rPr lang="en-US" altLang="zh-CN" sz="1200" b="0" i="0" u="none" strike="noStrike" kern="1200" baseline="0" dirty="0">
                <a:solidFill>
                  <a:schemeClr val="tx1"/>
                </a:solidFill>
                <a:latin typeface="Times New Roman" pitchFamily="18" charset="0"/>
                <a:ea typeface="+mn-ea"/>
                <a:cs typeface="+mn-cs"/>
              </a:rPr>
              <a:t> 2000; Huang 2002; RFC 3469]. </a:t>
            </a:r>
          </a:p>
          <a:p>
            <a:r>
              <a:rPr lang="en-US" altLang="zh-CN" sz="1200" b="0" i="0" u="none" strike="noStrike" kern="1200" baseline="0" dirty="0">
                <a:solidFill>
                  <a:schemeClr val="tx1"/>
                </a:solidFill>
                <a:latin typeface="Times New Roman" pitchFamily="18" charset="0"/>
                <a:ea typeface="+mn-ea"/>
                <a:cs typeface="+mn-cs"/>
              </a:rPr>
              <a:t>    Finally, we note that MPLS can, and has, been used to implement so-called </a:t>
            </a:r>
            <a:r>
              <a:rPr lang="en-US" altLang="zh-CN" sz="1200" b="1" i="0" u="none" strike="noStrike" kern="1200" baseline="0" dirty="0">
                <a:solidFill>
                  <a:schemeClr val="tx1"/>
                </a:solidFill>
                <a:latin typeface="Times New Roman" pitchFamily="18" charset="0"/>
                <a:ea typeface="+mn-ea"/>
                <a:cs typeface="+mn-cs"/>
              </a:rPr>
              <a:t>virtual private networks </a:t>
            </a:r>
            <a:r>
              <a:rPr lang="en-US" altLang="zh-CN" sz="1200" b="0" i="0" u="none" strike="noStrike" kern="1200" baseline="0" dirty="0">
                <a:solidFill>
                  <a:schemeClr val="tx1"/>
                </a:solidFill>
                <a:latin typeface="Times New Roman" pitchFamily="18" charset="0"/>
                <a:ea typeface="+mn-ea"/>
                <a:cs typeface="+mn-cs"/>
              </a:rPr>
              <a:t>(VPNs). </a:t>
            </a:r>
          </a:p>
          <a:p>
            <a:r>
              <a:rPr lang="en-US" altLang="zh-CN" sz="1200" b="0" i="0" u="none" strike="noStrike" kern="1200" baseline="0" dirty="0">
                <a:solidFill>
                  <a:schemeClr val="tx1"/>
                </a:solidFill>
                <a:latin typeface="Times New Roman" pitchFamily="18" charset="0"/>
                <a:ea typeface="+mn-ea"/>
                <a:cs typeface="+mn-cs"/>
              </a:rPr>
              <a:t>    In implementing a VPN for a customer, an ISP uses its MPLS-enabled network to connect together the customer’s various networks.</a:t>
            </a:r>
          </a:p>
          <a:p>
            <a:r>
              <a:rPr lang="en-US" altLang="zh-CN" sz="1200" b="0" i="0" u="none" strike="noStrike" kern="1200" baseline="0" dirty="0">
                <a:solidFill>
                  <a:schemeClr val="tx1"/>
                </a:solidFill>
                <a:latin typeface="Times New Roman" pitchFamily="18" charset="0"/>
                <a:ea typeface="+mn-ea"/>
                <a:cs typeface="+mn-cs"/>
              </a:rPr>
              <a:t>    MPLS can be used to </a:t>
            </a:r>
            <a:r>
              <a:rPr lang="en-US" altLang="zh-CN" sz="1200" b="1" i="0" u="none" strike="noStrike" kern="1200" baseline="0" dirty="0">
                <a:solidFill>
                  <a:schemeClr val="tx1"/>
                </a:solidFill>
                <a:latin typeface="Times New Roman" pitchFamily="18" charset="0"/>
                <a:ea typeface="+mn-ea"/>
                <a:cs typeface="+mn-cs"/>
              </a:rPr>
              <a:t>isolate</a:t>
            </a:r>
            <a:r>
              <a:rPr lang="en-US" altLang="zh-CN" sz="1200" b="0" i="0" u="none" strike="noStrike" kern="1200" baseline="0" dirty="0">
                <a:solidFill>
                  <a:schemeClr val="tx1"/>
                </a:solidFill>
                <a:latin typeface="Times New Roman" pitchFamily="18" charset="0"/>
                <a:ea typeface="+mn-ea"/>
                <a:cs typeface="+mn-cs"/>
              </a:rPr>
              <a:t> both the resources and addressing used by the customer’s VPN </a:t>
            </a:r>
            <a:r>
              <a:rPr lang="en-US" altLang="zh-CN" sz="1200" b="1" i="0" u="none" strike="noStrike" kern="1200" baseline="0" dirty="0">
                <a:solidFill>
                  <a:schemeClr val="tx1"/>
                </a:solidFill>
                <a:latin typeface="Times New Roman" pitchFamily="18" charset="0"/>
                <a:ea typeface="+mn-ea"/>
                <a:cs typeface="+mn-cs"/>
              </a:rPr>
              <a:t>from</a:t>
            </a:r>
            <a:r>
              <a:rPr lang="en-US" altLang="zh-CN" sz="1200" b="0" i="0" u="none" strike="noStrike" kern="1200" baseline="0" dirty="0">
                <a:solidFill>
                  <a:schemeClr val="tx1"/>
                </a:solidFill>
                <a:latin typeface="Times New Roman" pitchFamily="18" charset="0"/>
                <a:ea typeface="+mn-ea"/>
                <a:cs typeface="+mn-cs"/>
              </a:rPr>
              <a:t> that of other users crossing the ISP’s network; see [</a:t>
            </a:r>
            <a:r>
              <a:rPr lang="en-US" altLang="zh-CN" sz="1200" b="0" i="0" u="none" strike="noStrike" kern="1200" baseline="0" dirty="0" err="1">
                <a:solidFill>
                  <a:schemeClr val="tx1"/>
                </a:solidFill>
                <a:latin typeface="Times New Roman" pitchFamily="18" charset="0"/>
                <a:ea typeface="+mn-ea"/>
                <a:cs typeface="+mn-cs"/>
              </a:rPr>
              <a:t>DeClercq</a:t>
            </a:r>
            <a:r>
              <a:rPr lang="en-US" altLang="zh-CN" sz="1200" b="0" i="0" u="none" strike="noStrike" kern="1200" baseline="0" dirty="0">
                <a:solidFill>
                  <a:schemeClr val="tx1"/>
                </a:solidFill>
                <a:latin typeface="Times New Roman" pitchFamily="18" charset="0"/>
                <a:ea typeface="+mn-ea"/>
                <a:cs typeface="+mn-cs"/>
              </a:rPr>
              <a:t> 2002] for details.</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Our discussion of MPLS has been brief, and we encourage you to consult the references we’ve mentioned. </a:t>
            </a:r>
          </a:p>
          <a:p>
            <a:r>
              <a:rPr lang="en-US" altLang="zh-CN" sz="1200" b="0" i="0" u="none" strike="noStrike" kern="1200" baseline="0" dirty="0">
                <a:solidFill>
                  <a:schemeClr val="tx1"/>
                </a:solidFill>
                <a:latin typeface="Times New Roman" pitchFamily="18" charset="0"/>
                <a:ea typeface="+mn-ea"/>
                <a:cs typeface="+mn-cs"/>
              </a:rPr>
              <a:t>    We note that with so many possible uses for MPLS, it appears that it is rapidly becoming the </a:t>
            </a:r>
            <a:r>
              <a:rPr lang="en-US" altLang="zh-CN" sz="1200" b="0" i="0" u="sng" strike="noStrike" kern="1200" baseline="0" dirty="0">
                <a:solidFill>
                  <a:schemeClr val="tx1"/>
                </a:solidFill>
                <a:latin typeface="Times New Roman" pitchFamily="18" charset="0"/>
                <a:ea typeface="+mn-ea"/>
                <a:cs typeface="+mn-cs"/>
              </a:rPr>
              <a:t>Swiss Army knife of Internet traffic engineering</a:t>
            </a:r>
            <a:r>
              <a:rPr lang="en-US" altLang="zh-CN" sz="1200" b="0" i="0" u="none" strike="noStrike" kern="1200" baseline="0" dirty="0">
                <a:solidFill>
                  <a:schemeClr val="tx1"/>
                </a:solidFill>
                <a:latin typeface="Times New Roman" pitchFamily="18" charset="0"/>
                <a:ea typeface="+mn-ea"/>
                <a:cs typeface="+mn-cs"/>
              </a:rPr>
              <a:t>!</a:t>
            </a:r>
            <a:endParaRPr lang="en-US" altLang="zh-CN" dirty="0"/>
          </a:p>
        </p:txBody>
      </p:sp>
    </p:spTree>
    <p:extLst>
      <p:ext uri="{BB962C8B-B14F-4D97-AF65-F5344CB8AC3E}">
        <p14:creationId xmlns:p14="http://schemas.microsoft.com/office/powerpoint/2010/main" val="113663157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193</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246747745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5200">
              <a:defRPr sz="2400" i="1">
                <a:solidFill>
                  <a:schemeClr val="tx1"/>
                </a:solidFill>
                <a:latin typeface="Comic Sans MS" panose="030F0702030302020204" pitchFamily="66" charset="0"/>
                <a:ea typeface="MS PGothic" panose="020B0600070205080204" pitchFamily="34" charset="-128"/>
              </a:defRPr>
            </a:lvl1pPr>
            <a:lvl2pPr marL="742950" indent="-285750" defTabSz="965200">
              <a:defRPr sz="2400" i="1">
                <a:solidFill>
                  <a:schemeClr val="tx1"/>
                </a:solidFill>
                <a:latin typeface="Comic Sans MS" panose="030F0702030302020204" pitchFamily="66" charset="0"/>
                <a:ea typeface="MS PGothic" panose="020B0600070205080204" pitchFamily="34" charset="-128"/>
              </a:defRPr>
            </a:lvl2pPr>
            <a:lvl3pPr marL="1143000" indent="-228600" defTabSz="965200">
              <a:defRPr sz="2400" i="1">
                <a:solidFill>
                  <a:schemeClr val="tx1"/>
                </a:solidFill>
                <a:latin typeface="Comic Sans MS" panose="030F0702030302020204" pitchFamily="66" charset="0"/>
                <a:ea typeface="MS PGothic" panose="020B0600070205080204" pitchFamily="34" charset="-128"/>
              </a:defRPr>
            </a:lvl3pPr>
            <a:lvl4pPr marL="1600200" indent="-228600" defTabSz="965200">
              <a:defRPr sz="2400" i="1">
                <a:solidFill>
                  <a:schemeClr val="tx1"/>
                </a:solidFill>
                <a:latin typeface="Comic Sans MS" panose="030F0702030302020204" pitchFamily="66" charset="0"/>
                <a:ea typeface="MS PGothic" panose="020B0600070205080204" pitchFamily="34" charset="-128"/>
              </a:defRPr>
            </a:lvl4pPr>
            <a:lvl5pPr marL="2057400" indent="-228600" defTabSz="965200">
              <a:defRPr sz="2400" i="1">
                <a:solidFill>
                  <a:schemeClr val="tx1"/>
                </a:solidFill>
                <a:latin typeface="Comic Sans MS" panose="030F0702030302020204" pitchFamily="66" charset="0"/>
                <a:ea typeface="MS PGothic" panose="020B0600070205080204" pitchFamily="34" charset="-128"/>
              </a:defRPr>
            </a:lvl5pPr>
            <a:lvl6pPr marL="2514600" indent="-228600" defTabSz="9652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defTabSz="9652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defTabSz="9652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defTabSz="9652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fld id="{4EFCB525-4F43-4AFB-9E9A-DD104B705BCE}" type="slidenum">
              <a:rPr lang="en-US" altLang="zh-CN" sz="1200" i="0">
                <a:solidFill>
                  <a:srgbClr val="000000"/>
                </a:solidFill>
                <a:latin typeface="Times New Roman" panose="02020603050405020304" pitchFamily="18" charset="0"/>
              </a:rPr>
              <a:pPr/>
              <a:t>194</a:t>
            </a:fld>
            <a:endParaRPr lang="en-US" altLang="zh-CN" sz="1200" i="0">
              <a:solidFill>
                <a:srgbClr val="000000"/>
              </a:solidFill>
              <a:latin typeface="Times New Roman" panose="02020603050405020304" pitchFamily="18"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zh-CN" sz="1200" b="0" i="0" u="none" strike="noStrike" kern="1200" baseline="0" dirty="0">
                <a:solidFill>
                  <a:schemeClr val="tx1"/>
                </a:solidFill>
                <a:latin typeface="Times New Roman" pitchFamily="18" charset="0"/>
                <a:ea typeface="+mn-ea"/>
                <a:cs typeface="+mn-cs"/>
              </a:rPr>
              <a:t>    In recent years, Internet companies such as Google, Microsoft, Facebook, and Amazon (as well as their counterparts in Asia and Europe) have built massive data centers, each housing </a:t>
            </a:r>
            <a:r>
              <a:rPr lang="en-US" altLang="zh-CN" sz="1200" b="1" i="0" u="none" strike="noStrike" kern="1200" baseline="0" dirty="0">
                <a:solidFill>
                  <a:schemeClr val="tx1"/>
                </a:solidFill>
                <a:latin typeface="Times New Roman" pitchFamily="18" charset="0"/>
                <a:ea typeface="+mn-ea"/>
                <a:cs typeface="+mn-cs"/>
              </a:rPr>
              <a:t>tens</a:t>
            </a:r>
            <a:r>
              <a:rPr lang="en-US" altLang="zh-CN" sz="1200" b="0" i="0" u="none" strike="noStrike" kern="1200" baseline="0" dirty="0">
                <a:solidFill>
                  <a:schemeClr val="tx1"/>
                </a:solidFill>
                <a:latin typeface="Times New Roman" pitchFamily="18" charset="0"/>
                <a:ea typeface="+mn-ea"/>
                <a:cs typeface="+mn-cs"/>
              </a:rPr>
              <a:t> to </a:t>
            </a:r>
            <a:r>
              <a:rPr lang="en-US" altLang="zh-CN" sz="1200" b="1" i="0" u="none" strike="noStrike" kern="1200" baseline="0" dirty="0">
                <a:solidFill>
                  <a:schemeClr val="tx1"/>
                </a:solidFill>
                <a:latin typeface="Times New Roman" pitchFamily="18" charset="0"/>
                <a:ea typeface="+mn-ea"/>
                <a:cs typeface="+mn-cs"/>
              </a:rPr>
              <a:t>hundreds</a:t>
            </a:r>
            <a:r>
              <a:rPr lang="en-US" altLang="zh-CN" sz="1200" b="0" i="0" u="none" strike="noStrike" kern="1200" baseline="0" dirty="0">
                <a:solidFill>
                  <a:schemeClr val="tx1"/>
                </a:solidFill>
                <a:latin typeface="Times New Roman" pitchFamily="18" charset="0"/>
                <a:ea typeface="+mn-ea"/>
                <a:cs typeface="+mn-cs"/>
              </a:rPr>
              <a:t> of </a:t>
            </a:r>
            <a:r>
              <a:rPr lang="en-US" altLang="zh-CN" sz="1200" b="0" i="0" u="sng" strike="noStrike" kern="1200" baseline="0" dirty="0">
                <a:solidFill>
                  <a:schemeClr val="tx1"/>
                </a:solidFill>
                <a:latin typeface="Times New Roman" pitchFamily="18" charset="0"/>
                <a:ea typeface="+mn-ea"/>
                <a:cs typeface="+mn-cs"/>
              </a:rPr>
              <a:t>thousands</a:t>
            </a:r>
            <a:r>
              <a:rPr lang="en-US" altLang="zh-CN" sz="1200" b="0" i="0" u="none" strike="noStrike" kern="1200" baseline="0" dirty="0">
                <a:solidFill>
                  <a:schemeClr val="tx1"/>
                </a:solidFill>
                <a:latin typeface="Times New Roman" pitchFamily="18" charset="0"/>
                <a:ea typeface="+mn-ea"/>
                <a:cs typeface="+mn-cs"/>
              </a:rPr>
              <a:t> of hosts, and </a:t>
            </a:r>
            <a:r>
              <a:rPr lang="en-US" altLang="zh-CN" sz="1200" b="1" i="0" u="none" strike="noStrike" kern="1200" baseline="0" dirty="0">
                <a:solidFill>
                  <a:schemeClr val="tx1"/>
                </a:solidFill>
                <a:latin typeface="Times New Roman" pitchFamily="18" charset="0"/>
                <a:ea typeface="+mn-ea"/>
                <a:cs typeface="+mn-cs"/>
              </a:rPr>
              <a:t>concurrently</a:t>
            </a:r>
            <a:r>
              <a:rPr lang="en-US" altLang="zh-CN" sz="1200" b="0" i="0" u="none" strike="noStrike" kern="1200" baseline="0" dirty="0">
                <a:solidFill>
                  <a:schemeClr val="tx1"/>
                </a:solidFill>
                <a:latin typeface="Times New Roman" pitchFamily="18" charset="0"/>
                <a:ea typeface="+mn-ea"/>
                <a:cs typeface="+mn-cs"/>
              </a:rPr>
              <a:t> supporting many distinct cloud applications (e.g., search, email, social networking, and e-commerce).</a:t>
            </a:r>
          </a:p>
          <a:p>
            <a:r>
              <a:rPr lang="en-US" altLang="zh-CN" sz="1200" b="0" i="0" u="none" strike="noStrike" kern="1200" baseline="0" dirty="0">
                <a:solidFill>
                  <a:schemeClr val="tx1"/>
                </a:solidFill>
                <a:latin typeface="Times New Roman" pitchFamily="18" charset="0"/>
                <a:ea typeface="+mn-ea"/>
                <a:cs typeface="+mn-cs"/>
              </a:rPr>
              <a:t>    Each data center has its own data center network that interconnects its hosts with each other and interconnects the data center with the Internet. </a:t>
            </a:r>
          </a:p>
          <a:p>
            <a:r>
              <a:rPr lang="en-US" altLang="zh-CN" sz="1200" b="0" i="0" u="none" strike="noStrike" kern="1200" baseline="0" dirty="0">
                <a:solidFill>
                  <a:schemeClr val="tx1"/>
                </a:solidFill>
                <a:latin typeface="Times New Roman" pitchFamily="18" charset="0"/>
                <a:ea typeface="+mn-ea"/>
                <a:cs typeface="+mn-cs"/>
              </a:rPr>
              <a:t>    In this section, we provide a brief introduction </a:t>
            </a:r>
            <a:r>
              <a:rPr lang="en-US" altLang="zh-CN" sz="1200" b="1" i="0" u="none" strike="noStrike" kern="1200" baseline="0" dirty="0">
                <a:solidFill>
                  <a:schemeClr val="tx1"/>
                </a:solidFill>
                <a:latin typeface="Times New Roman" pitchFamily="18" charset="0"/>
                <a:ea typeface="+mn-ea"/>
                <a:cs typeface="+mn-cs"/>
              </a:rPr>
              <a:t>to</a:t>
            </a:r>
            <a:r>
              <a:rPr lang="en-US" altLang="zh-CN" sz="1200" b="0" i="0" u="none" strike="noStrike" kern="1200" baseline="0" dirty="0">
                <a:solidFill>
                  <a:schemeClr val="tx1"/>
                </a:solidFill>
                <a:latin typeface="Times New Roman" pitchFamily="18" charset="0"/>
                <a:ea typeface="+mn-ea"/>
                <a:cs typeface="+mn-cs"/>
              </a:rPr>
              <a:t> data center networking for cloud applications.</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The cost of a large data center is huge, exceeding $12 million per month for a 100,000 host data center [Greenberg 2009a].</a:t>
            </a:r>
          </a:p>
          <a:p>
            <a:r>
              <a:rPr lang="en-US" altLang="zh-CN" sz="1200" b="0" i="0" u="none" strike="noStrike" kern="1200" baseline="0" dirty="0">
                <a:solidFill>
                  <a:schemeClr val="tx1"/>
                </a:solidFill>
                <a:latin typeface="Times New Roman" pitchFamily="18" charset="0"/>
                <a:ea typeface="+mn-ea"/>
                <a:cs typeface="+mn-cs"/>
              </a:rPr>
              <a:t>    Of these costs, about 45 percent can be attributed to the hosts themselves (which need to be replaced every 3–4 years); 25 percent to infrastructure, including transformers, uninterruptable power supplies (UPS) systems, generators for long-term outages, and cooling systems; 15 percent for </a:t>
            </a:r>
            <a:r>
              <a:rPr lang="en-US" altLang="zh-CN" sz="1200" b="0" i="0" u="sng" strike="noStrike" kern="1200" baseline="0" dirty="0">
                <a:solidFill>
                  <a:schemeClr val="tx1"/>
                </a:solidFill>
                <a:latin typeface="Times New Roman" pitchFamily="18" charset="0"/>
                <a:ea typeface="+mn-ea"/>
                <a:cs typeface="+mn-cs"/>
              </a:rPr>
              <a:t>electric utility costs for the power draw</a:t>
            </a:r>
            <a:r>
              <a:rPr lang="en-US" altLang="zh-CN" sz="1200" b="0" i="0" u="none" strike="noStrike" kern="1200" baseline="0" dirty="0">
                <a:solidFill>
                  <a:schemeClr val="tx1"/>
                </a:solidFill>
                <a:latin typeface="Times New Roman" pitchFamily="18" charset="0"/>
                <a:ea typeface="+mn-ea"/>
                <a:cs typeface="+mn-cs"/>
              </a:rPr>
              <a:t>; and 15 percent for networking, including network gear (</a:t>
            </a:r>
            <a:r>
              <a:rPr lang="zh-CN" altLang="en-US" sz="1200" b="0" i="0" u="none" strike="noStrike" kern="1200" baseline="0" dirty="0">
                <a:solidFill>
                  <a:schemeClr val="tx1"/>
                </a:solidFill>
                <a:latin typeface="Times New Roman" pitchFamily="18" charset="0"/>
                <a:ea typeface="+mn-ea"/>
                <a:cs typeface="+mn-cs"/>
              </a:rPr>
              <a:t>齿轮；装置</a:t>
            </a:r>
            <a:r>
              <a:rPr lang="en-US" altLang="zh-CN" sz="1200" b="0" i="0" u="none" strike="noStrike" kern="1200" baseline="0" dirty="0">
                <a:solidFill>
                  <a:schemeClr val="tx1"/>
                </a:solidFill>
                <a:latin typeface="Times New Roman" pitchFamily="18" charset="0"/>
                <a:ea typeface="+mn-ea"/>
                <a:cs typeface="+mn-cs"/>
              </a:rPr>
              <a:t>) (switches, routers and load balancers), external links, and transit traffic costs. </a:t>
            </a:r>
          </a:p>
          <a:p>
            <a:r>
              <a:rPr lang="en-US" altLang="zh-CN" sz="1200" b="0" i="0" u="none" strike="noStrike" kern="1200" baseline="0" dirty="0">
                <a:solidFill>
                  <a:schemeClr val="tx1"/>
                </a:solidFill>
                <a:latin typeface="Times New Roman" pitchFamily="18" charset="0"/>
                <a:ea typeface="+mn-ea"/>
                <a:cs typeface="+mn-cs"/>
              </a:rPr>
              <a:t>    (In these percentages, costs for equipment are </a:t>
            </a:r>
            <a:r>
              <a:rPr lang="en-US" altLang="zh-CN" sz="1200" b="1" i="0" u="none" strike="noStrike" kern="1200" baseline="0" dirty="0">
                <a:solidFill>
                  <a:schemeClr val="tx1"/>
                </a:solidFill>
                <a:latin typeface="Times New Roman" pitchFamily="18" charset="0"/>
                <a:ea typeface="+mn-ea"/>
                <a:cs typeface="+mn-cs"/>
              </a:rPr>
              <a:t>amortized</a:t>
            </a:r>
            <a:r>
              <a:rPr lang="en-US" altLang="zh-CN" sz="1200" b="0" i="0" u="none" strike="noStrike" kern="1200" baseline="0" dirty="0">
                <a:solidFill>
                  <a:schemeClr val="tx1"/>
                </a:solidFill>
                <a:latin typeface="Times New Roman" pitchFamily="18" charset="0"/>
                <a:ea typeface="+mn-ea"/>
                <a:cs typeface="+mn-cs"/>
              </a:rPr>
              <a:t> so that a common cost metric is applied for one-time purchases and ongoing expenses such as power. ) </a:t>
            </a:r>
          </a:p>
          <a:p>
            <a:r>
              <a:rPr lang="en-US" altLang="zh-CN" sz="1200" b="0" i="0" u="none" strike="noStrike" kern="1200" baseline="0" dirty="0">
                <a:solidFill>
                  <a:schemeClr val="tx1"/>
                </a:solidFill>
                <a:latin typeface="Times New Roman" pitchFamily="18" charset="0"/>
                <a:ea typeface="+mn-ea"/>
                <a:cs typeface="+mn-cs"/>
              </a:rPr>
              <a:t>    While networking is not the largest cost, networking innovation is the key to reducing overall cost and maximizing performance [Greenberg 2009a].</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The worker bees in a data center are the hosts: They </a:t>
            </a:r>
            <a:r>
              <a:rPr lang="en-US" altLang="zh-CN" sz="1200" b="1" i="0" u="none" strike="noStrike" kern="1200" baseline="0" dirty="0">
                <a:solidFill>
                  <a:schemeClr val="tx1"/>
                </a:solidFill>
                <a:latin typeface="Times New Roman" pitchFamily="18" charset="0"/>
                <a:ea typeface="+mn-ea"/>
                <a:cs typeface="+mn-cs"/>
              </a:rPr>
              <a:t>serve</a:t>
            </a:r>
            <a:r>
              <a:rPr lang="en-US" altLang="zh-CN" sz="1200" b="0" i="0" u="none" strike="noStrike" kern="1200" baseline="0" dirty="0">
                <a:solidFill>
                  <a:schemeClr val="tx1"/>
                </a:solidFill>
                <a:latin typeface="Times New Roman" pitchFamily="18" charset="0"/>
                <a:ea typeface="+mn-ea"/>
                <a:cs typeface="+mn-cs"/>
              </a:rPr>
              <a:t> content (e.g., Web pages and videos), </a:t>
            </a:r>
            <a:r>
              <a:rPr lang="en-US" altLang="zh-CN" sz="1200" b="1" i="0" u="none" strike="noStrike" kern="1200" baseline="0" dirty="0">
                <a:solidFill>
                  <a:schemeClr val="tx1"/>
                </a:solidFill>
                <a:latin typeface="Times New Roman" pitchFamily="18" charset="0"/>
                <a:ea typeface="+mn-ea"/>
                <a:cs typeface="+mn-cs"/>
              </a:rPr>
              <a:t>store</a:t>
            </a:r>
            <a:r>
              <a:rPr lang="en-US" altLang="zh-CN" sz="1200" b="0" i="0" u="none" strike="noStrike" kern="1200" baseline="0" dirty="0">
                <a:solidFill>
                  <a:schemeClr val="tx1"/>
                </a:solidFill>
                <a:latin typeface="Times New Roman" pitchFamily="18" charset="0"/>
                <a:ea typeface="+mn-ea"/>
                <a:cs typeface="+mn-cs"/>
              </a:rPr>
              <a:t> emails and documents, and collectively </a:t>
            </a:r>
            <a:r>
              <a:rPr lang="en-US" altLang="zh-CN" sz="1200" b="1" i="0" u="none" strike="noStrike" kern="1200" baseline="0" dirty="0">
                <a:solidFill>
                  <a:schemeClr val="tx1"/>
                </a:solidFill>
                <a:latin typeface="Times New Roman" pitchFamily="18" charset="0"/>
                <a:ea typeface="+mn-ea"/>
                <a:cs typeface="+mn-cs"/>
              </a:rPr>
              <a:t>perform</a:t>
            </a:r>
            <a:r>
              <a:rPr lang="en-US" altLang="zh-CN" sz="1200" b="0" i="0" u="none" strike="noStrike" kern="1200" baseline="0" dirty="0">
                <a:solidFill>
                  <a:schemeClr val="tx1"/>
                </a:solidFill>
                <a:latin typeface="Times New Roman" pitchFamily="18" charset="0"/>
                <a:ea typeface="+mn-ea"/>
                <a:cs typeface="+mn-cs"/>
              </a:rPr>
              <a:t> massively distributed computations (e.g., distributed index computations for search engines).</a:t>
            </a:r>
          </a:p>
          <a:p>
            <a:r>
              <a:rPr lang="en-US" altLang="zh-CN" sz="1200" b="0" i="0" u="none" strike="noStrike" kern="1200" baseline="0" dirty="0">
                <a:solidFill>
                  <a:schemeClr val="tx1"/>
                </a:solidFill>
                <a:latin typeface="Times New Roman" pitchFamily="18" charset="0"/>
                <a:ea typeface="+mn-ea"/>
                <a:cs typeface="+mn-cs"/>
              </a:rPr>
              <a:t>    The hosts in data centers, called </a:t>
            </a:r>
            <a:r>
              <a:rPr lang="en-US" altLang="zh-CN" sz="1200" b="1" i="0" u="none" strike="noStrike" kern="1200" baseline="0" dirty="0">
                <a:solidFill>
                  <a:schemeClr val="tx1"/>
                </a:solidFill>
                <a:latin typeface="Times New Roman" pitchFamily="18" charset="0"/>
                <a:ea typeface="+mn-ea"/>
                <a:cs typeface="+mn-cs"/>
              </a:rPr>
              <a:t>blades </a:t>
            </a:r>
            <a:r>
              <a:rPr lang="en-US" altLang="zh-CN" sz="1200" b="0" i="0" u="none" strike="noStrike" kern="1200" baseline="0" dirty="0">
                <a:solidFill>
                  <a:schemeClr val="tx1"/>
                </a:solidFill>
                <a:latin typeface="Times New Roman" pitchFamily="18" charset="0"/>
                <a:ea typeface="+mn-ea"/>
                <a:cs typeface="+mn-cs"/>
              </a:rPr>
              <a:t>and resembling </a:t>
            </a:r>
            <a:r>
              <a:rPr lang="en-US" altLang="zh-CN" sz="1200" b="1" i="0" u="none" strike="noStrike" kern="1200" baseline="0" dirty="0">
                <a:solidFill>
                  <a:schemeClr val="tx1"/>
                </a:solidFill>
                <a:latin typeface="Times New Roman" pitchFamily="18" charset="0"/>
                <a:ea typeface="+mn-ea"/>
                <a:cs typeface="+mn-cs"/>
              </a:rPr>
              <a:t>pizza boxes</a:t>
            </a:r>
            <a:r>
              <a:rPr lang="en-US" altLang="zh-CN" sz="1200" b="0" i="0" u="none" strike="noStrike" kern="1200" baseline="0" dirty="0">
                <a:solidFill>
                  <a:schemeClr val="tx1"/>
                </a:solidFill>
                <a:latin typeface="Times New Roman" pitchFamily="18" charset="0"/>
                <a:ea typeface="+mn-ea"/>
                <a:cs typeface="+mn-cs"/>
              </a:rPr>
              <a:t>, are generally commodity hosts that include CPU, memory, and disk storage. </a:t>
            </a:r>
          </a:p>
          <a:p>
            <a:r>
              <a:rPr lang="en-US" altLang="zh-CN" sz="1200" b="0" i="0" u="none" strike="noStrike" kern="1200" baseline="0" dirty="0">
                <a:solidFill>
                  <a:schemeClr val="tx1"/>
                </a:solidFill>
                <a:latin typeface="Times New Roman" pitchFamily="18" charset="0"/>
                <a:ea typeface="+mn-ea"/>
                <a:cs typeface="+mn-cs"/>
              </a:rPr>
              <a:t>    The hosts are stacked in racks, with each rack typically having 20 to 40 blades. </a:t>
            </a:r>
          </a:p>
          <a:p>
            <a:r>
              <a:rPr lang="en-US" altLang="zh-CN" sz="1200" b="0" i="0" u="none" strike="noStrike" kern="1200" baseline="0" dirty="0">
                <a:solidFill>
                  <a:schemeClr val="tx1"/>
                </a:solidFill>
                <a:latin typeface="Times New Roman" pitchFamily="18" charset="0"/>
                <a:ea typeface="+mn-ea"/>
                <a:cs typeface="+mn-cs"/>
              </a:rPr>
              <a:t>    At the top of each rack there is a switch, aptly named the </a:t>
            </a:r>
            <a:r>
              <a:rPr lang="en-US" altLang="zh-CN" sz="1200" b="1" i="0" u="none" strike="noStrike" kern="1200" baseline="0" dirty="0">
                <a:solidFill>
                  <a:schemeClr val="tx1"/>
                </a:solidFill>
                <a:latin typeface="Times New Roman" pitchFamily="18" charset="0"/>
                <a:ea typeface="+mn-ea"/>
                <a:cs typeface="+mn-cs"/>
              </a:rPr>
              <a:t>Top of Rack (TOR) switch</a:t>
            </a:r>
            <a:r>
              <a:rPr lang="en-US" altLang="zh-CN" sz="1200" b="0" i="0" u="none" strike="noStrike" kern="1200" baseline="0" dirty="0">
                <a:solidFill>
                  <a:schemeClr val="tx1"/>
                </a:solidFill>
                <a:latin typeface="Times New Roman" pitchFamily="18" charset="0"/>
                <a:ea typeface="+mn-ea"/>
                <a:cs typeface="+mn-cs"/>
              </a:rPr>
              <a:t>, that interconnects the hosts in the rack with each other and with other switches in the data center.</a:t>
            </a:r>
          </a:p>
          <a:p>
            <a:r>
              <a:rPr lang="en-US" altLang="zh-CN" sz="1200" b="0" i="0" u="none" strike="noStrike" kern="1200" baseline="0" dirty="0">
                <a:solidFill>
                  <a:schemeClr val="tx1"/>
                </a:solidFill>
                <a:latin typeface="Times New Roman" pitchFamily="18" charset="0"/>
                <a:ea typeface="+mn-ea"/>
                <a:cs typeface="+mn-cs"/>
              </a:rPr>
              <a:t>    Specifically, each host in the rack has a network interface card that connects to its TOR switch, and each TOR switch has additional ports that can be connected to other switches. </a:t>
            </a:r>
          </a:p>
          <a:p>
            <a:r>
              <a:rPr lang="en-US" altLang="zh-CN" sz="1200" b="0" i="0" u="none" strike="noStrike" kern="1200" baseline="0" dirty="0">
                <a:solidFill>
                  <a:schemeClr val="tx1"/>
                </a:solidFill>
                <a:latin typeface="Times New Roman" pitchFamily="18" charset="0"/>
                <a:ea typeface="+mn-ea"/>
                <a:cs typeface="+mn-cs"/>
              </a:rPr>
              <a:t>    Today hosts typically have 40 Gbps Ethernet connections to their TOR switches [Greenberg 2015].</a:t>
            </a:r>
          </a:p>
          <a:p>
            <a:r>
              <a:rPr lang="en-US" altLang="zh-CN" sz="1200" b="0" i="0" u="none" strike="noStrike" kern="1200" baseline="0" dirty="0">
                <a:solidFill>
                  <a:schemeClr val="tx1"/>
                </a:solidFill>
                <a:latin typeface="Times New Roman" pitchFamily="18" charset="0"/>
                <a:ea typeface="+mn-ea"/>
                <a:cs typeface="+mn-cs"/>
              </a:rPr>
              <a:t>    Each host is also assigned its own data-center-internal IP address.</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The data center network supports two types of traffic: traffic flowing between external clients and internal hosts and traffic flowing between internal hosts. </a:t>
            </a:r>
          </a:p>
          <a:p>
            <a:r>
              <a:rPr lang="en-US" altLang="zh-CN" sz="1200" b="0" i="0" u="none" strike="noStrike" kern="1200" baseline="0" dirty="0">
                <a:solidFill>
                  <a:schemeClr val="tx1"/>
                </a:solidFill>
                <a:latin typeface="Times New Roman" pitchFamily="18" charset="0"/>
                <a:ea typeface="+mn-ea"/>
                <a:cs typeface="+mn-cs"/>
              </a:rPr>
              <a:t>    To handle flows between external clients and internal hosts, the data center network includes one or more </a:t>
            </a:r>
            <a:r>
              <a:rPr lang="en-US" altLang="zh-CN" sz="1200" b="1" i="0" u="none" strike="noStrike" kern="1200" baseline="0" dirty="0">
                <a:solidFill>
                  <a:schemeClr val="tx1"/>
                </a:solidFill>
                <a:latin typeface="Times New Roman" pitchFamily="18" charset="0"/>
                <a:ea typeface="+mn-ea"/>
                <a:cs typeface="+mn-cs"/>
              </a:rPr>
              <a:t>border routers</a:t>
            </a:r>
            <a:r>
              <a:rPr lang="en-US" altLang="zh-CN" sz="1200" b="0" i="0" u="none" strike="noStrike" kern="1200" baseline="0" dirty="0">
                <a:solidFill>
                  <a:schemeClr val="tx1"/>
                </a:solidFill>
                <a:latin typeface="Times New Roman" pitchFamily="18" charset="0"/>
                <a:ea typeface="+mn-ea"/>
                <a:cs typeface="+mn-cs"/>
              </a:rPr>
              <a:t>, connecting the data center network to the public Internet. </a:t>
            </a:r>
          </a:p>
          <a:p>
            <a:r>
              <a:rPr lang="en-US" altLang="zh-CN" sz="1200" b="0" i="0" u="none" strike="noStrike" kern="1200" baseline="0" dirty="0">
                <a:solidFill>
                  <a:schemeClr val="tx1"/>
                </a:solidFill>
                <a:latin typeface="Times New Roman" pitchFamily="18" charset="0"/>
                <a:ea typeface="+mn-ea"/>
                <a:cs typeface="+mn-cs"/>
              </a:rPr>
              <a:t>    The data center network therefore </a:t>
            </a:r>
            <a:r>
              <a:rPr lang="en-US" altLang="zh-CN" sz="1200" b="1" i="0" u="none" strike="noStrike" kern="1200" baseline="0" dirty="0">
                <a:solidFill>
                  <a:schemeClr val="tx1"/>
                </a:solidFill>
                <a:latin typeface="Times New Roman" pitchFamily="18" charset="0"/>
                <a:ea typeface="+mn-ea"/>
                <a:cs typeface="+mn-cs"/>
              </a:rPr>
              <a:t>interconnects</a:t>
            </a:r>
            <a:r>
              <a:rPr lang="en-US" altLang="zh-CN" sz="1200" b="0" i="0" u="none" strike="noStrike" kern="1200" baseline="0" dirty="0">
                <a:solidFill>
                  <a:schemeClr val="tx1"/>
                </a:solidFill>
                <a:latin typeface="Times New Roman" pitchFamily="18" charset="0"/>
                <a:ea typeface="+mn-ea"/>
                <a:cs typeface="+mn-cs"/>
              </a:rPr>
              <a:t> the racks with each other and </a:t>
            </a:r>
            <a:r>
              <a:rPr lang="en-US" altLang="zh-CN" sz="1200" b="1" i="0" u="none" strike="noStrike" kern="1200" baseline="0" dirty="0">
                <a:solidFill>
                  <a:schemeClr val="tx1"/>
                </a:solidFill>
                <a:latin typeface="Times New Roman" pitchFamily="18" charset="0"/>
                <a:ea typeface="+mn-ea"/>
                <a:cs typeface="+mn-cs"/>
              </a:rPr>
              <a:t>connects</a:t>
            </a:r>
            <a:r>
              <a:rPr lang="en-US" altLang="zh-CN" sz="1200" b="0" i="0" u="none" strike="noStrike" kern="1200" baseline="0" dirty="0">
                <a:solidFill>
                  <a:schemeClr val="tx1"/>
                </a:solidFill>
                <a:latin typeface="Times New Roman" pitchFamily="18" charset="0"/>
                <a:ea typeface="+mn-ea"/>
                <a:cs typeface="+mn-cs"/>
              </a:rPr>
              <a:t> the racks to the border routers.   </a:t>
            </a:r>
          </a:p>
          <a:p>
            <a:r>
              <a:rPr lang="en-US" altLang="zh-CN" sz="1200" b="0" i="0" u="none" strike="noStrike" kern="1200" baseline="0" dirty="0">
                <a:solidFill>
                  <a:schemeClr val="tx1"/>
                </a:solidFill>
                <a:latin typeface="Times New Roman" pitchFamily="18" charset="0"/>
                <a:ea typeface="+mn-ea"/>
                <a:cs typeface="+mn-cs"/>
              </a:rPr>
              <a:t>    Figure 6.30 shows an example of a data center network.</a:t>
            </a:r>
          </a:p>
          <a:p>
            <a:r>
              <a:rPr lang="en-US" altLang="zh-CN" sz="1200" b="1"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Data center network design, the art of designing the interconnection network and protocols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connect the racks with each other and with the border routers, has become an important branch of computer networking research in recent years [Al-Fares 2008; Greenberg 2009a; Greenberg 2009b; Mysore 2009; </a:t>
            </a:r>
            <a:r>
              <a:rPr lang="en-US" altLang="zh-CN" sz="1200" b="0" i="0" u="none" strike="noStrike" kern="1200" baseline="0" dirty="0" err="1">
                <a:solidFill>
                  <a:schemeClr val="tx1"/>
                </a:solidFill>
                <a:latin typeface="Times New Roman" pitchFamily="18" charset="0"/>
                <a:ea typeface="+mn-ea"/>
                <a:cs typeface="+mn-cs"/>
              </a:rPr>
              <a:t>Guo</a:t>
            </a:r>
            <a:r>
              <a:rPr lang="en-US" altLang="zh-CN" sz="1200" b="0" i="0" u="none" strike="noStrike" kern="1200" baseline="0" dirty="0">
                <a:solidFill>
                  <a:schemeClr val="tx1"/>
                </a:solidFill>
                <a:latin typeface="Times New Roman" pitchFamily="18" charset="0"/>
                <a:ea typeface="+mn-ea"/>
                <a:cs typeface="+mn-cs"/>
              </a:rPr>
              <a:t> 2009; Wang 2010].</a:t>
            </a:r>
            <a:endParaRPr lang="zh-CN" altLang="en-US" b="0" dirty="0"/>
          </a:p>
          <a:p>
            <a:endParaRPr lang="en-US" altLang="zh-CN" sz="1200" b="0" i="0" u="none" strike="noStrike" kern="1200" baseline="0" dirty="0">
              <a:solidFill>
                <a:schemeClr val="tx1"/>
              </a:solidFill>
              <a:latin typeface="Times New Roman" pitchFamily="18" charset="0"/>
              <a:ea typeface="+mn-ea"/>
              <a:cs typeface="+mn-cs"/>
            </a:endParaRP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t>
            </a:r>
            <a:endParaRPr lang="zh-CN" altLang="zh-CN" dirty="0">
              <a:latin typeface="Times New Roman" panose="02020603050405020304" pitchFamily="18" charset="0"/>
            </a:endParaRPr>
          </a:p>
        </p:txBody>
      </p:sp>
    </p:spTree>
    <p:extLst>
      <p:ext uri="{BB962C8B-B14F-4D97-AF65-F5344CB8AC3E}">
        <p14:creationId xmlns:p14="http://schemas.microsoft.com/office/powerpoint/2010/main" val="182206295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Load Balancing</a:t>
            </a:r>
          </a:p>
          <a:p>
            <a:r>
              <a:rPr lang="en-US" altLang="zh-CN" sz="1200" b="1"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A cloud data center, such as a Google or Microsoft data center</a:t>
            </a:r>
            <a:r>
              <a:rPr lang="en-US" altLang="zh-CN" sz="1200" b="0" i="0" u="none" strike="noStrike" kern="1200" baseline="0">
                <a:solidFill>
                  <a:schemeClr val="tx1"/>
                </a:solidFill>
                <a:latin typeface="Times New Roman" pitchFamily="18" charset="0"/>
                <a:ea typeface="+mn-ea"/>
                <a:cs typeface="+mn-cs"/>
              </a:rPr>
              <a:t>, provides </a:t>
            </a:r>
            <a:r>
              <a:rPr lang="en-US" altLang="zh-CN" sz="1200" b="0" i="0" u="none" strike="noStrike" kern="1200" baseline="0" dirty="0">
                <a:solidFill>
                  <a:schemeClr val="tx1"/>
                </a:solidFill>
                <a:latin typeface="Times New Roman" pitchFamily="18" charset="0"/>
                <a:ea typeface="+mn-ea"/>
                <a:cs typeface="+mn-cs"/>
              </a:rPr>
              <a:t>many applications concurrently, such as search, email, </a:t>
            </a:r>
            <a:r>
              <a:rPr lang="en-US" altLang="zh-CN" sz="1200" b="0" i="0" u="none" strike="noStrike" kern="1200" baseline="0">
                <a:solidFill>
                  <a:schemeClr val="tx1"/>
                </a:solidFill>
                <a:latin typeface="Times New Roman" pitchFamily="18" charset="0"/>
                <a:ea typeface="+mn-ea"/>
                <a:cs typeface="+mn-cs"/>
              </a:rPr>
              <a:t>and video </a:t>
            </a:r>
            <a:r>
              <a:rPr lang="en-US" altLang="zh-CN" sz="1200" b="0" i="0" u="none" strike="noStrike" kern="1200" baseline="0" dirty="0">
                <a:solidFill>
                  <a:schemeClr val="tx1"/>
                </a:solidFill>
                <a:latin typeface="Times New Roman" pitchFamily="18" charset="0"/>
                <a:ea typeface="+mn-ea"/>
                <a:cs typeface="+mn-cs"/>
              </a:rPr>
              <a:t>applications. </a:t>
            </a:r>
          </a:p>
          <a:p>
            <a:r>
              <a:rPr lang="en-US" altLang="zh-CN" sz="1200" b="0" i="0" u="none" strike="noStrike" kern="1200" baseline="0" dirty="0">
                <a:solidFill>
                  <a:schemeClr val="tx1"/>
                </a:solidFill>
                <a:latin typeface="Times New Roman" pitchFamily="18" charset="0"/>
                <a:ea typeface="+mn-ea"/>
                <a:cs typeface="+mn-cs"/>
              </a:rPr>
              <a:t>   To support requests from external clients, each application is associated with a publicly visible IP address to which clients send their requests and from which they receive responses. </a:t>
            </a:r>
          </a:p>
          <a:p>
            <a:r>
              <a:rPr lang="en-US" altLang="zh-CN" sz="1200" b="0" i="0" u="none" strike="noStrike" kern="1200" baseline="0" dirty="0">
                <a:solidFill>
                  <a:schemeClr val="tx1"/>
                </a:solidFill>
                <a:latin typeface="Times New Roman" pitchFamily="18" charset="0"/>
                <a:ea typeface="+mn-ea"/>
                <a:cs typeface="+mn-cs"/>
              </a:rPr>
              <a:t>    Inside the data center, the external requests are first directed to a </a:t>
            </a:r>
            <a:r>
              <a:rPr lang="en-US" altLang="zh-CN" sz="1200" b="1" i="0" u="none" strike="noStrike" kern="1200" baseline="0" dirty="0">
                <a:solidFill>
                  <a:schemeClr val="tx1"/>
                </a:solidFill>
                <a:latin typeface="Times New Roman" pitchFamily="18" charset="0"/>
                <a:ea typeface="+mn-ea"/>
                <a:cs typeface="+mn-cs"/>
              </a:rPr>
              <a:t>load balancer </a:t>
            </a:r>
            <a:r>
              <a:rPr lang="en-US" altLang="zh-CN" sz="1200" b="0" i="0" u="none" strike="noStrike" kern="1200" baseline="0" dirty="0">
                <a:solidFill>
                  <a:schemeClr val="tx1"/>
                </a:solidFill>
                <a:latin typeface="Times New Roman" pitchFamily="18" charset="0"/>
                <a:ea typeface="+mn-ea"/>
                <a:cs typeface="+mn-cs"/>
              </a:rPr>
              <a:t>whose job it is to distribute requests to the hosts, balancing the load across the hosts </a:t>
            </a:r>
            <a:r>
              <a:rPr lang="en-US" altLang="zh-CN" sz="1200" b="1" i="0" u="none" strike="noStrike" kern="1200" baseline="0" dirty="0">
                <a:solidFill>
                  <a:schemeClr val="tx1"/>
                </a:solidFill>
                <a:latin typeface="Times New Roman" pitchFamily="18" charset="0"/>
                <a:ea typeface="+mn-ea"/>
                <a:cs typeface="+mn-cs"/>
              </a:rPr>
              <a:t>as a function of </a:t>
            </a:r>
            <a:r>
              <a:rPr lang="en-US" altLang="zh-CN" sz="1200" b="0" i="0" u="none" strike="noStrike" kern="1200" baseline="0" dirty="0">
                <a:solidFill>
                  <a:schemeClr val="tx1"/>
                </a:solidFill>
                <a:latin typeface="Times New Roman" pitchFamily="18" charset="0"/>
                <a:ea typeface="+mn-ea"/>
                <a:cs typeface="+mn-cs"/>
              </a:rPr>
              <a:t>their current load. </a:t>
            </a:r>
          </a:p>
          <a:p>
            <a:r>
              <a:rPr lang="en-US" altLang="zh-CN" sz="1200" b="0" i="0" u="none" strike="noStrike" kern="1200" baseline="0" dirty="0">
                <a:solidFill>
                  <a:schemeClr val="tx1"/>
                </a:solidFill>
                <a:latin typeface="Times New Roman" pitchFamily="18" charset="0"/>
                <a:ea typeface="+mn-ea"/>
                <a:cs typeface="+mn-cs"/>
              </a:rPr>
              <a:t>    A large data center will often have several load balancers, each one devoted to a set of specific cloud applications. </a:t>
            </a:r>
          </a:p>
          <a:p>
            <a:r>
              <a:rPr lang="en-US" altLang="zh-CN" sz="1200" b="0" i="0" u="none" strike="noStrike" kern="1200" baseline="0" dirty="0">
                <a:solidFill>
                  <a:schemeClr val="tx1"/>
                </a:solidFill>
                <a:latin typeface="Times New Roman" pitchFamily="18" charset="0"/>
                <a:ea typeface="+mn-ea"/>
                <a:cs typeface="+mn-cs"/>
              </a:rPr>
              <a:t>    Such a load balancer is sometimes referred to as a “layer-4 switch” since it makes decisions based on the destination port number (layer 4) as well as destination IP address in the packet. </a:t>
            </a:r>
          </a:p>
          <a:p>
            <a:r>
              <a:rPr lang="en-US" altLang="zh-CN" sz="1200" b="0" i="0" u="none" strike="noStrike" kern="1200" baseline="0" dirty="0">
                <a:solidFill>
                  <a:schemeClr val="tx1"/>
                </a:solidFill>
                <a:latin typeface="Times New Roman" pitchFamily="18" charset="0"/>
                <a:ea typeface="+mn-ea"/>
                <a:cs typeface="+mn-cs"/>
              </a:rPr>
              <a:t>    Upon receiving a request for a particular application, the load balancer forwards it to one of the hosts that handles the application. </a:t>
            </a:r>
          </a:p>
          <a:p>
            <a:r>
              <a:rPr lang="en-US" altLang="zh-CN" sz="1200" b="0" i="0" u="none" strike="noStrike" kern="1200" baseline="0" dirty="0">
                <a:solidFill>
                  <a:schemeClr val="tx1"/>
                </a:solidFill>
                <a:latin typeface="Times New Roman" pitchFamily="18" charset="0"/>
                <a:ea typeface="+mn-ea"/>
                <a:cs typeface="+mn-cs"/>
              </a:rPr>
              <a:t>    ( A host may then invoke the services of other hosts to help process the request. ) </a:t>
            </a:r>
          </a:p>
          <a:p>
            <a:r>
              <a:rPr lang="en-US" altLang="zh-CN" sz="1200" b="0" i="0" u="none" strike="noStrike" kern="1200" baseline="0" dirty="0">
                <a:solidFill>
                  <a:schemeClr val="tx1"/>
                </a:solidFill>
                <a:latin typeface="Times New Roman" pitchFamily="18" charset="0"/>
                <a:ea typeface="+mn-ea"/>
                <a:cs typeface="+mn-cs"/>
              </a:rPr>
              <a:t>    When the host </a:t>
            </a:r>
            <a:r>
              <a:rPr lang="en-US" altLang="zh-CN" sz="1200" b="1" i="0" u="none" strike="noStrike" kern="1200" baseline="0" dirty="0">
                <a:solidFill>
                  <a:schemeClr val="tx1"/>
                </a:solidFill>
                <a:latin typeface="Times New Roman" pitchFamily="18" charset="0"/>
                <a:ea typeface="+mn-ea"/>
                <a:cs typeface="+mn-cs"/>
              </a:rPr>
              <a:t>finishes</a:t>
            </a:r>
            <a:r>
              <a:rPr lang="en-US" altLang="zh-CN" sz="1200" b="0" i="0" u="none" strike="noStrike" kern="1200" baseline="0" dirty="0">
                <a:solidFill>
                  <a:schemeClr val="tx1"/>
                </a:solidFill>
                <a:latin typeface="Times New Roman" pitchFamily="18" charset="0"/>
                <a:ea typeface="+mn-ea"/>
                <a:cs typeface="+mn-cs"/>
              </a:rPr>
              <a:t> processing the request, it sends its response back </a:t>
            </a:r>
            <a:r>
              <a:rPr lang="en-US" altLang="zh-CN" sz="1200" b="1" i="0" u="none" strike="noStrike" kern="1200" baseline="0" dirty="0">
                <a:solidFill>
                  <a:schemeClr val="tx1"/>
                </a:solidFill>
                <a:latin typeface="Times New Roman" pitchFamily="18" charset="0"/>
                <a:ea typeface="+mn-ea"/>
                <a:cs typeface="+mn-cs"/>
              </a:rPr>
              <a:t>to</a:t>
            </a:r>
            <a:r>
              <a:rPr lang="en-US" altLang="zh-CN" sz="1200" b="0" i="0" u="none" strike="noStrike" kern="1200" baseline="0" dirty="0">
                <a:solidFill>
                  <a:schemeClr val="tx1"/>
                </a:solidFill>
                <a:latin typeface="Times New Roman" pitchFamily="18" charset="0"/>
                <a:ea typeface="+mn-ea"/>
                <a:cs typeface="+mn-cs"/>
              </a:rPr>
              <a:t> the load balancer, which in turn relays the response back to the external client. </a:t>
            </a:r>
          </a:p>
          <a:p>
            <a:r>
              <a:rPr lang="en-US" altLang="zh-CN" sz="1200" b="0" i="0" u="none" strike="noStrike" kern="1200" baseline="0" dirty="0">
                <a:solidFill>
                  <a:schemeClr val="tx1"/>
                </a:solidFill>
                <a:latin typeface="Times New Roman" pitchFamily="18" charset="0"/>
                <a:ea typeface="+mn-ea"/>
                <a:cs typeface="+mn-cs"/>
              </a:rPr>
              <a:t>    The load balancer not only </a:t>
            </a:r>
            <a:r>
              <a:rPr lang="en-US" altLang="zh-CN" sz="1200" b="1" i="0" u="none" strike="noStrike" kern="1200" baseline="0" dirty="0">
                <a:solidFill>
                  <a:schemeClr val="tx1"/>
                </a:solidFill>
                <a:latin typeface="Times New Roman" pitchFamily="18" charset="0"/>
                <a:ea typeface="+mn-ea"/>
                <a:cs typeface="+mn-cs"/>
              </a:rPr>
              <a:t>balances</a:t>
            </a:r>
            <a:r>
              <a:rPr lang="en-US" altLang="zh-CN" sz="1200" b="0" i="0" u="none" strike="noStrike" kern="1200" baseline="0" dirty="0">
                <a:solidFill>
                  <a:schemeClr val="tx1"/>
                </a:solidFill>
                <a:latin typeface="Times New Roman" pitchFamily="18" charset="0"/>
                <a:ea typeface="+mn-ea"/>
                <a:cs typeface="+mn-cs"/>
              </a:rPr>
              <a:t> the work load across hosts, but </a:t>
            </a:r>
            <a:r>
              <a:rPr lang="en-US" altLang="zh-CN" sz="1200" b="0" i="0" u="none" strike="noStrike" kern="1200" baseline="0">
                <a:solidFill>
                  <a:schemeClr val="tx1"/>
                </a:solidFill>
                <a:latin typeface="Times New Roman" pitchFamily="18" charset="0"/>
                <a:ea typeface="+mn-ea"/>
                <a:cs typeface="+mn-cs"/>
              </a:rPr>
              <a:t>also </a:t>
            </a:r>
            <a:r>
              <a:rPr lang="en-US" altLang="zh-CN" sz="1200" b="1" i="0" u="none" strike="noStrike" kern="1200" baseline="0">
                <a:solidFill>
                  <a:schemeClr val="tx1"/>
                </a:solidFill>
                <a:latin typeface="Times New Roman" pitchFamily="18" charset="0"/>
                <a:ea typeface="+mn-ea"/>
                <a:cs typeface="+mn-cs"/>
              </a:rPr>
              <a:t>provides</a:t>
            </a:r>
            <a:r>
              <a:rPr lang="en-US" altLang="zh-CN" sz="1200" b="0" i="0" u="none" strike="noStrike" kern="1200" baseline="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a NAT-like function, translating the public external IP address to the internal IP address of the appropriate host, and then </a:t>
            </a:r>
            <a:r>
              <a:rPr lang="en-US" altLang="zh-CN" sz="1200" b="0" i="0" u="sng" strike="noStrike" kern="1200" baseline="0" dirty="0">
                <a:solidFill>
                  <a:schemeClr val="tx1"/>
                </a:solidFill>
                <a:latin typeface="Times New Roman" pitchFamily="18" charset="0"/>
                <a:ea typeface="+mn-ea"/>
                <a:cs typeface="+mn-cs"/>
              </a:rPr>
              <a:t>translating</a:t>
            </a:r>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back</a:t>
            </a:r>
            <a:r>
              <a:rPr lang="en-US" altLang="zh-CN" sz="1200" b="0" i="0" u="none" strike="noStrike" kern="1200" baseline="0" dirty="0">
                <a:solidFill>
                  <a:schemeClr val="tx1"/>
                </a:solidFill>
                <a:latin typeface="Times New Roman" pitchFamily="18" charset="0"/>
                <a:ea typeface="+mn-ea"/>
                <a:cs typeface="+mn-cs"/>
              </a:rPr>
              <a:t> for packets traveling in the reverse direction back </a:t>
            </a:r>
            <a:r>
              <a:rPr lang="en-US" altLang="zh-CN" sz="1200" b="0" i="0" u="sng" strike="noStrike" kern="1200" baseline="0" dirty="0">
                <a:solidFill>
                  <a:schemeClr val="tx1"/>
                </a:solidFill>
                <a:latin typeface="Times New Roman" pitchFamily="18" charset="0"/>
                <a:ea typeface="+mn-ea"/>
                <a:cs typeface="+mn-cs"/>
              </a:rPr>
              <a:t>to</a:t>
            </a:r>
            <a:r>
              <a:rPr lang="en-US" altLang="zh-CN" sz="1200" b="0" i="0" u="none" strike="noStrike" kern="1200" baseline="0" dirty="0">
                <a:solidFill>
                  <a:schemeClr val="tx1"/>
                </a:solidFill>
                <a:latin typeface="Times New Roman" pitchFamily="18" charset="0"/>
                <a:ea typeface="+mn-ea"/>
                <a:cs typeface="+mn-cs"/>
              </a:rPr>
              <a:t> the clients.</a:t>
            </a:r>
          </a:p>
          <a:p>
            <a:r>
              <a:rPr lang="en-US" altLang="zh-CN" sz="1200" b="0" i="0" u="none" strike="noStrike" kern="1200" baseline="0" dirty="0">
                <a:solidFill>
                  <a:schemeClr val="tx1"/>
                </a:solidFill>
                <a:latin typeface="Times New Roman" pitchFamily="18" charset="0"/>
                <a:ea typeface="+mn-ea"/>
                <a:cs typeface="+mn-cs"/>
              </a:rPr>
              <a:t>    This prevents clients from contacting hosts directly, which has the security benefit of </a:t>
            </a:r>
            <a:r>
              <a:rPr lang="en-US" altLang="zh-CN" sz="1200" b="1" i="0" u="none" strike="noStrike" kern="1200" baseline="0" dirty="0">
                <a:solidFill>
                  <a:schemeClr val="tx1"/>
                </a:solidFill>
                <a:latin typeface="Times New Roman" pitchFamily="18" charset="0"/>
                <a:ea typeface="+mn-ea"/>
                <a:cs typeface="+mn-cs"/>
              </a:rPr>
              <a:t>hiding</a:t>
            </a:r>
            <a:r>
              <a:rPr lang="en-US" altLang="zh-CN" sz="1200" b="0" i="0" u="none" strike="noStrike" kern="1200" baseline="0" dirty="0">
                <a:solidFill>
                  <a:schemeClr val="tx1"/>
                </a:solidFill>
                <a:latin typeface="Times New Roman" pitchFamily="18" charset="0"/>
                <a:ea typeface="+mn-ea"/>
                <a:cs typeface="+mn-cs"/>
              </a:rPr>
              <a:t> the internal network structure and </a:t>
            </a:r>
            <a:r>
              <a:rPr lang="en-US" altLang="zh-CN" sz="1200" b="1" i="0" u="none" strike="noStrike" kern="1200" baseline="0" dirty="0">
                <a:solidFill>
                  <a:schemeClr val="tx1"/>
                </a:solidFill>
                <a:latin typeface="Times New Roman" pitchFamily="18" charset="0"/>
                <a:ea typeface="+mn-ea"/>
                <a:cs typeface="+mn-cs"/>
              </a:rPr>
              <a:t>preventing</a:t>
            </a:r>
            <a:r>
              <a:rPr lang="en-US" altLang="zh-CN" sz="1200" b="0" i="0" u="none" strike="noStrike" kern="1200" baseline="0" dirty="0">
                <a:solidFill>
                  <a:schemeClr val="tx1"/>
                </a:solidFill>
                <a:latin typeface="Times New Roman" pitchFamily="18" charset="0"/>
                <a:ea typeface="+mn-ea"/>
                <a:cs typeface="+mn-cs"/>
              </a:rPr>
              <a:t> clients from directly interacting with the hosts.</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1" i="0" u="none" strike="noStrike" kern="1200" baseline="0" dirty="0">
                <a:solidFill>
                  <a:schemeClr val="tx1"/>
                </a:solidFill>
                <a:latin typeface="Times New Roman" pitchFamily="18" charset="0"/>
                <a:ea typeface="+mn-ea"/>
                <a:cs typeface="+mn-cs"/>
              </a:rPr>
              <a:t>Hierarchical Architecture </a:t>
            </a:r>
          </a:p>
          <a:p>
            <a:r>
              <a:rPr lang="en-US" altLang="zh-CN" sz="1200" b="0" i="0" u="none" strike="noStrike" kern="1200" baseline="0" dirty="0">
                <a:solidFill>
                  <a:schemeClr val="tx1"/>
                </a:solidFill>
                <a:latin typeface="Times New Roman" pitchFamily="18" charset="0"/>
                <a:ea typeface="+mn-ea"/>
                <a:cs typeface="+mn-cs"/>
              </a:rPr>
              <a:t>    For a small data center housing only a few thousand hosts, a simple network consisting of a border router, a load balancer, and a few tens of racks </a:t>
            </a:r>
            <a:r>
              <a:rPr lang="en-US" altLang="zh-CN" sz="1200" b="1" i="0" u="sng" strike="noStrike" kern="1200" baseline="0" dirty="0">
                <a:solidFill>
                  <a:schemeClr val="tx1"/>
                </a:solidFill>
                <a:latin typeface="Times New Roman" pitchFamily="18" charset="0"/>
                <a:ea typeface="+mn-ea"/>
                <a:cs typeface="+mn-cs"/>
              </a:rPr>
              <a:t>all</a:t>
            </a:r>
            <a:r>
              <a:rPr lang="en-US" altLang="zh-CN" sz="1200" b="0" i="0" u="none" strike="noStrike" kern="1200" baseline="0" dirty="0">
                <a:solidFill>
                  <a:schemeClr val="tx1"/>
                </a:solidFill>
                <a:latin typeface="Times New Roman" pitchFamily="18" charset="0"/>
                <a:ea typeface="+mn-ea"/>
                <a:cs typeface="+mn-cs"/>
              </a:rPr>
              <a:t> </a:t>
            </a:r>
            <a:r>
              <a:rPr lang="en-US" altLang="zh-CN" sz="1200" b="0" i="0" u="sng" strike="noStrike" kern="1200" baseline="0" dirty="0">
                <a:solidFill>
                  <a:schemeClr val="tx1"/>
                </a:solidFill>
                <a:latin typeface="Times New Roman" pitchFamily="18" charset="0"/>
                <a:ea typeface="+mn-ea"/>
                <a:cs typeface="+mn-cs"/>
              </a:rPr>
              <a:t>interconnected by a single Ethernet switch</a:t>
            </a:r>
            <a:r>
              <a:rPr lang="en-US" altLang="zh-CN" sz="1200" b="0" i="0" u="none" strike="noStrike" kern="1200" baseline="0" dirty="0">
                <a:solidFill>
                  <a:schemeClr val="tx1"/>
                </a:solidFill>
                <a:latin typeface="Times New Roman" pitchFamily="18" charset="0"/>
                <a:ea typeface="+mn-ea"/>
                <a:cs typeface="+mn-cs"/>
              </a:rPr>
              <a:t> could possibly suffice.</a:t>
            </a:r>
          </a:p>
          <a:p>
            <a:r>
              <a:rPr lang="en-US" altLang="zh-CN" sz="1200" b="0" i="0" u="none" strike="noStrike" kern="1200" baseline="0" dirty="0">
                <a:solidFill>
                  <a:schemeClr val="tx1"/>
                </a:solidFill>
                <a:latin typeface="Times New Roman" pitchFamily="18" charset="0"/>
                <a:ea typeface="+mn-ea"/>
                <a:cs typeface="+mn-cs"/>
              </a:rPr>
              <a:t>    But to scale to </a:t>
            </a:r>
            <a:r>
              <a:rPr lang="en-US" altLang="zh-CN" sz="1200" b="0" i="0" u="sng" strike="noStrike" kern="1200" baseline="0" dirty="0">
                <a:solidFill>
                  <a:schemeClr val="tx1"/>
                </a:solidFill>
                <a:latin typeface="Times New Roman" pitchFamily="18" charset="0"/>
                <a:ea typeface="+mn-ea"/>
                <a:cs typeface="+mn-cs"/>
              </a:rPr>
              <a:t>tens </a:t>
            </a:r>
            <a:r>
              <a:rPr lang="en-US" altLang="zh-CN" sz="1200" b="1" i="0" u="sng" strike="noStrike" kern="1200" baseline="0" dirty="0">
                <a:solidFill>
                  <a:schemeClr val="tx1"/>
                </a:solidFill>
                <a:latin typeface="Times New Roman" pitchFamily="18" charset="0"/>
                <a:ea typeface="+mn-ea"/>
                <a:cs typeface="+mn-cs"/>
              </a:rPr>
              <a:t>to</a:t>
            </a:r>
            <a:r>
              <a:rPr lang="en-US" altLang="zh-CN" sz="1200" b="0" i="0" u="sng" strike="noStrike" kern="1200" baseline="0" dirty="0">
                <a:solidFill>
                  <a:schemeClr val="tx1"/>
                </a:solidFill>
                <a:latin typeface="Times New Roman" pitchFamily="18" charset="0"/>
                <a:ea typeface="+mn-ea"/>
                <a:cs typeface="+mn-cs"/>
              </a:rPr>
              <a:t> hundreds of thousands of</a:t>
            </a:r>
            <a:r>
              <a:rPr lang="en-US" altLang="zh-CN" sz="1200" b="0" i="0" u="none" strike="noStrike" kern="1200" baseline="0" dirty="0">
                <a:solidFill>
                  <a:schemeClr val="tx1"/>
                </a:solidFill>
                <a:latin typeface="Times New Roman" pitchFamily="18" charset="0"/>
                <a:ea typeface="+mn-ea"/>
                <a:cs typeface="+mn-cs"/>
              </a:rPr>
              <a:t> (</a:t>
            </a:r>
            <a:r>
              <a:rPr lang="zh-CN" altLang="en-US" sz="1200" b="0" i="0" u="none" strike="noStrike" kern="1200" baseline="0" dirty="0">
                <a:solidFill>
                  <a:schemeClr val="tx1"/>
                </a:solidFill>
                <a:latin typeface="Times New Roman" pitchFamily="18" charset="0"/>
                <a:ea typeface="+mn-ea"/>
                <a:cs typeface="+mn-cs"/>
              </a:rPr>
              <a:t>几万至几十万</a:t>
            </a:r>
            <a:r>
              <a:rPr lang="en-US" altLang="zh-CN" sz="1200" b="0" i="0" u="none" strike="noStrike" kern="1200" baseline="0" dirty="0">
                <a:solidFill>
                  <a:schemeClr val="tx1"/>
                </a:solidFill>
                <a:latin typeface="Times New Roman" pitchFamily="18" charset="0"/>
                <a:ea typeface="+mn-ea"/>
                <a:cs typeface="+mn-cs"/>
              </a:rPr>
              <a:t>) hosts, a data center often employs a </a:t>
            </a:r>
            <a:r>
              <a:rPr lang="en-US" altLang="zh-CN" sz="1200" b="1" i="0" u="none" strike="noStrike" kern="1200" baseline="0" dirty="0">
                <a:solidFill>
                  <a:schemeClr val="tx1"/>
                </a:solidFill>
                <a:latin typeface="Times New Roman" pitchFamily="18" charset="0"/>
                <a:ea typeface="+mn-ea"/>
                <a:cs typeface="+mn-cs"/>
              </a:rPr>
              <a:t>hierarchy of routers and switches</a:t>
            </a:r>
            <a:r>
              <a:rPr lang="en-US" altLang="zh-CN" sz="1200" b="0" i="0" u="none" strike="noStrike" kern="1200" baseline="0" dirty="0">
                <a:solidFill>
                  <a:schemeClr val="tx1"/>
                </a:solidFill>
                <a:latin typeface="Times New Roman" pitchFamily="18" charset="0"/>
                <a:ea typeface="+mn-ea"/>
                <a:cs typeface="+mn-cs"/>
              </a:rPr>
              <a:t>, such as the topology shown in Figure 6.30. </a:t>
            </a:r>
          </a:p>
          <a:p>
            <a:r>
              <a:rPr lang="en-US" altLang="zh-CN" sz="1200" b="0" i="0" u="none" strike="noStrike" kern="1200" baseline="0" dirty="0">
                <a:solidFill>
                  <a:schemeClr val="tx1"/>
                </a:solidFill>
                <a:latin typeface="Times New Roman" pitchFamily="18" charset="0"/>
                <a:ea typeface="+mn-ea"/>
                <a:cs typeface="+mn-cs"/>
              </a:rPr>
              <a:t>    At the top of the hierarchy, the border router connects to access routers (only two are shown in Figure 6.30, but there can be many more). </a:t>
            </a:r>
          </a:p>
          <a:p>
            <a:r>
              <a:rPr lang="en-US" altLang="zh-CN" sz="1200" b="0" i="0" u="none" strike="noStrike" kern="1200" baseline="0" dirty="0">
                <a:solidFill>
                  <a:schemeClr val="tx1"/>
                </a:solidFill>
                <a:latin typeface="Times New Roman" pitchFamily="18" charset="0"/>
                <a:ea typeface="+mn-ea"/>
                <a:cs typeface="+mn-cs"/>
              </a:rPr>
              <a:t>    Below each access router there are three tiers of switches.</a:t>
            </a:r>
          </a:p>
          <a:p>
            <a:r>
              <a:rPr lang="en-US" altLang="zh-CN" sz="1200" b="0" i="0" u="none" strike="noStrike" kern="1200" baseline="0" dirty="0">
                <a:solidFill>
                  <a:schemeClr val="tx1"/>
                </a:solidFill>
                <a:latin typeface="Times New Roman" pitchFamily="18" charset="0"/>
                <a:ea typeface="+mn-ea"/>
                <a:cs typeface="+mn-cs"/>
              </a:rPr>
              <a:t>    Each access router connects to a top-tier switch, and each top-tier switch connects to multiple second-tier switches and a load balancer. </a:t>
            </a:r>
          </a:p>
          <a:p>
            <a:r>
              <a:rPr lang="en-US" altLang="zh-CN" sz="1200" b="0" i="0" u="none" strike="noStrike" kern="1200" baseline="0" dirty="0">
                <a:solidFill>
                  <a:schemeClr val="tx1"/>
                </a:solidFill>
                <a:latin typeface="Times New Roman" pitchFamily="18" charset="0"/>
                <a:ea typeface="+mn-ea"/>
                <a:cs typeface="+mn-cs"/>
              </a:rPr>
              <a:t>    Each second-tier switch in turn connects to multiple racks via the racks’ TOR switches (third-tier switches). </a:t>
            </a:r>
          </a:p>
          <a:p>
            <a:r>
              <a:rPr lang="en-US" altLang="zh-CN" sz="1200" b="0" i="0" u="none" strike="noStrike" kern="1200" baseline="0" dirty="0">
                <a:solidFill>
                  <a:schemeClr val="tx1"/>
                </a:solidFill>
                <a:latin typeface="Times New Roman" pitchFamily="18" charset="0"/>
                <a:ea typeface="+mn-ea"/>
                <a:cs typeface="+mn-cs"/>
              </a:rPr>
              <a:t>    All links typically use Ethernet </a:t>
            </a:r>
            <a:r>
              <a:rPr lang="en-US" altLang="zh-CN" sz="1200" b="1" i="0" u="none" strike="noStrike" kern="1200" baseline="0" dirty="0">
                <a:solidFill>
                  <a:schemeClr val="tx1"/>
                </a:solidFill>
                <a:latin typeface="Times New Roman" pitchFamily="18" charset="0"/>
                <a:ea typeface="+mn-ea"/>
                <a:cs typeface="+mn-cs"/>
              </a:rPr>
              <a:t>for</a:t>
            </a:r>
            <a:r>
              <a:rPr lang="en-US" altLang="zh-CN" sz="1200" b="0" i="0" u="none" strike="noStrike" kern="1200" baseline="0" dirty="0">
                <a:solidFill>
                  <a:schemeClr val="tx1"/>
                </a:solidFill>
                <a:latin typeface="Times New Roman" pitchFamily="18" charset="0"/>
                <a:ea typeface="+mn-ea"/>
                <a:cs typeface="+mn-cs"/>
              </a:rPr>
              <a:t> their link-layer and physical-layer protocols, with a mix of copper and fiber cabling. </a:t>
            </a:r>
          </a:p>
          <a:p>
            <a:r>
              <a:rPr lang="en-US" altLang="zh-CN" sz="1200" b="0" i="0" u="none" strike="noStrike" kern="1200" baseline="0" dirty="0">
                <a:solidFill>
                  <a:schemeClr val="tx1"/>
                </a:solidFill>
                <a:latin typeface="Times New Roman" pitchFamily="18" charset="0"/>
                <a:ea typeface="+mn-ea"/>
                <a:cs typeface="+mn-cs"/>
              </a:rPr>
              <a:t>    With such a hierarchical design, it is possible to scale a data center to hundreds of thousands of hosts.</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Because it is critical for a cloud </a:t>
            </a:r>
            <a:r>
              <a:rPr lang="en-US" altLang="zh-CN" sz="1200" b="0" i="0" u="none" strike="noStrike" kern="1200" baseline="0">
                <a:solidFill>
                  <a:schemeClr val="tx1"/>
                </a:solidFill>
                <a:latin typeface="Times New Roman" pitchFamily="18" charset="0"/>
                <a:ea typeface="+mn-ea"/>
                <a:cs typeface="+mn-cs"/>
              </a:rPr>
              <a:t>application provider </a:t>
            </a:r>
            <a:r>
              <a:rPr lang="en-US" altLang="zh-CN" sz="1200" b="0" i="0" u="none" strike="noStrike" kern="1200" baseline="0" dirty="0">
                <a:solidFill>
                  <a:schemeClr val="tx1"/>
                </a:solidFill>
                <a:latin typeface="Times New Roman" pitchFamily="18" charset="0"/>
                <a:ea typeface="+mn-ea"/>
                <a:cs typeface="+mn-cs"/>
              </a:rPr>
              <a:t>to </a:t>
            </a:r>
            <a:r>
              <a:rPr lang="en-US" altLang="zh-CN" sz="1200" b="0" i="0" u="none" strike="noStrike" kern="1200" baseline="0">
                <a:solidFill>
                  <a:schemeClr val="tx1"/>
                </a:solidFill>
                <a:latin typeface="Times New Roman" pitchFamily="18" charset="0"/>
                <a:ea typeface="+mn-ea"/>
                <a:cs typeface="+mn-cs"/>
              </a:rPr>
              <a:t>continually provide </a:t>
            </a:r>
            <a:r>
              <a:rPr lang="en-US" altLang="zh-CN" sz="1200" b="0" i="0" u="none" strike="noStrike" kern="1200" baseline="0" dirty="0">
                <a:solidFill>
                  <a:schemeClr val="tx1"/>
                </a:solidFill>
                <a:latin typeface="Times New Roman" pitchFamily="18" charset="0"/>
                <a:ea typeface="+mn-ea"/>
                <a:cs typeface="+mn-cs"/>
              </a:rPr>
              <a:t>applications with high availability, data centers also include redundant network equipment and redundant links in their designs (not shown in Figure 6.30).</a:t>
            </a:r>
          </a:p>
          <a:p>
            <a:r>
              <a:rPr lang="en-US" altLang="zh-CN" sz="1200" b="0" i="0" u="none" strike="noStrike" kern="1200" baseline="0" dirty="0">
                <a:solidFill>
                  <a:schemeClr val="tx1"/>
                </a:solidFill>
                <a:latin typeface="Times New Roman" pitchFamily="18" charset="0"/>
                <a:ea typeface="+mn-ea"/>
                <a:cs typeface="+mn-cs"/>
              </a:rPr>
              <a:t>    For example, each TOR switch can connect to two tier-2 switches, and each access router, tier-1 switch, and tier-2 switch can be duplicated and integrated into the design [Cisco 2012; Greenberg 2009b]. </a:t>
            </a:r>
          </a:p>
          <a:p>
            <a:r>
              <a:rPr lang="en-US" altLang="zh-CN" sz="1200" b="0" i="0" u="none" strike="noStrike" kern="1200" baseline="0" dirty="0">
                <a:solidFill>
                  <a:schemeClr val="tx1"/>
                </a:solidFill>
                <a:latin typeface="Times New Roman" pitchFamily="18" charset="0"/>
                <a:ea typeface="+mn-ea"/>
                <a:cs typeface="+mn-cs"/>
              </a:rPr>
              <a:t>    In the hierarchical design in Figure 6.30, observe that the hosts below each access router form a single subnet.</a:t>
            </a:r>
          </a:p>
          <a:p>
            <a:r>
              <a:rPr lang="en-US" altLang="zh-CN" sz="1200" b="0" i="0" u="none" strike="noStrike" kern="1200" baseline="0" dirty="0">
                <a:solidFill>
                  <a:schemeClr val="tx1"/>
                </a:solidFill>
                <a:latin typeface="Times New Roman" pitchFamily="18" charset="0"/>
                <a:ea typeface="+mn-ea"/>
                <a:cs typeface="+mn-cs"/>
              </a:rPr>
              <a:t>    In order to localize ARP broadcast traffic, each of these subnets is further partitioned into smaller VLAN subnets, each comprising a few hundred hosts [Greenberg 2009a].</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Although the conventional hierarchical architecture just described solves the problem of scale, it suffers from limited host-to-host capacity [Greenberg 2009b]. </a:t>
            </a:r>
          </a:p>
          <a:p>
            <a:r>
              <a:rPr lang="en-US" altLang="zh-CN" sz="1200" b="0" i="0" u="none" strike="noStrike" kern="1200" baseline="0" dirty="0">
                <a:solidFill>
                  <a:schemeClr val="tx1"/>
                </a:solidFill>
                <a:latin typeface="Times New Roman" pitchFamily="18" charset="0"/>
                <a:ea typeface="+mn-ea"/>
                <a:cs typeface="+mn-cs"/>
              </a:rPr>
              <a:t>    To understand this limitation, consider again Figure 6.30, and suppose each host connects to its TOR switch with a 1 Gbps link, whereas the links between switches are 10 Gbps Ethernet links. </a:t>
            </a:r>
          </a:p>
          <a:p>
            <a:r>
              <a:rPr lang="en-US" altLang="zh-CN" sz="1200" b="0" i="0" u="none" strike="noStrike" kern="1200" baseline="0" dirty="0">
                <a:solidFill>
                  <a:schemeClr val="tx1"/>
                </a:solidFill>
                <a:latin typeface="Times New Roman" pitchFamily="18" charset="0"/>
                <a:ea typeface="+mn-ea"/>
                <a:cs typeface="+mn-cs"/>
              </a:rPr>
              <a:t>    Two hosts in the same rack can always communicate at a full 1 Gbps, limited only by the rate of the hosts’ network interface cards. </a:t>
            </a:r>
          </a:p>
          <a:p>
            <a:r>
              <a:rPr lang="en-US" altLang="zh-CN" sz="1200" b="0" i="0" u="none" strike="noStrike" kern="1200" baseline="0" dirty="0">
                <a:solidFill>
                  <a:schemeClr val="tx1"/>
                </a:solidFill>
                <a:latin typeface="Times New Roman" pitchFamily="18" charset="0"/>
                <a:ea typeface="+mn-ea"/>
                <a:cs typeface="+mn-cs"/>
              </a:rPr>
              <a:t>    However, if there are many simultaneous flows in the data center network, the maximum rate </a:t>
            </a:r>
            <a:r>
              <a:rPr lang="en-US" altLang="zh-CN" sz="1200" b="0" i="0" u="sng" strike="noStrike" kern="1200" baseline="0" dirty="0">
                <a:solidFill>
                  <a:schemeClr val="tx1"/>
                </a:solidFill>
                <a:latin typeface="Times New Roman" pitchFamily="18" charset="0"/>
                <a:ea typeface="+mn-ea"/>
                <a:cs typeface="+mn-cs"/>
              </a:rPr>
              <a:t>between two hosts in different racks</a:t>
            </a:r>
            <a:r>
              <a:rPr lang="en-US" altLang="zh-CN" sz="1200" b="0" i="0" u="none" strike="noStrike" kern="1200" baseline="0" dirty="0">
                <a:solidFill>
                  <a:schemeClr val="tx1"/>
                </a:solidFill>
                <a:latin typeface="Times New Roman" pitchFamily="18" charset="0"/>
                <a:ea typeface="+mn-ea"/>
                <a:cs typeface="+mn-cs"/>
              </a:rPr>
              <a:t> can be much less. </a:t>
            </a:r>
          </a:p>
          <a:p>
            <a:r>
              <a:rPr lang="en-US" altLang="zh-CN" sz="1200" b="0" i="0" u="none" strike="noStrike" kern="1200" baseline="0" dirty="0">
                <a:solidFill>
                  <a:schemeClr val="tx1"/>
                </a:solidFill>
                <a:latin typeface="Times New Roman" pitchFamily="18" charset="0"/>
                <a:ea typeface="+mn-ea"/>
                <a:cs typeface="+mn-cs"/>
              </a:rPr>
              <a:t>    To gain insight into this </a:t>
            </a:r>
            <a:r>
              <a:rPr lang="en-US" altLang="zh-CN" sz="1200" b="1" i="0" u="none" strike="noStrike" kern="1200" baseline="0" dirty="0">
                <a:solidFill>
                  <a:schemeClr val="tx1"/>
                </a:solidFill>
                <a:latin typeface="Times New Roman" pitchFamily="18" charset="0"/>
                <a:ea typeface="+mn-ea"/>
                <a:cs typeface="+mn-cs"/>
              </a:rPr>
              <a:t>issue</a:t>
            </a:r>
            <a:r>
              <a:rPr lang="en-US" altLang="zh-CN" sz="1200" b="0" i="0" u="none" strike="noStrike" kern="1200" baseline="0" dirty="0">
                <a:solidFill>
                  <a:schemeClr val="tx1"/>
                </a:solidFill>
                <a:latin typeface="Times New Roman" pitchFamily="18" charset="0"/>
                <a:ea typeface="+mn-ea"/>
                <a:cs typeface="+mn-cs"/>
              </a:rPr>
              <a:t>, consider a traffic pattern consisting of 40 simultaneous flows between 40 pairs of hosts in different racks. </a:t>
            </a:r>
          </a:p>
          <a:p>
            <a:r>
              <a:rPr lang="en-US" altLang="zh-CN" sz="1200" b="0" i="0" u="none" strike="noStrike" kern="1200" baseline="0" dirty="0">
                <a:solidFill>
                  <a:schemeClr val="tx1"/>
                </a:solidFill>
                <a:latin typeface="Times New Roman" pitchFamily="18" charset="0"/>
                <a:ea typeface="+mn-ea"/>
                <a:cs typeface="+mn-cs"/>
              </a:rPr>
              <a:t>    Specifically, suppose each of 10 hosts in rack 1 in Figure 6.30 sends a flow to a corresponding host in rack 5.   </a:t>
            </a:r>
          </a:p>
          <a:p>
            <a:r>
              <a:rPr lang="en-US" altLang="zh-CN" sz="1200" b="0" i="0" u="none" strike="noStrike" kern="1200" baseline="0" dirty="0">
                <a:solidFill>
                  <a:schemeClr val="tx1"/>
                </a:solidFill>
                <a:latin typeface="Times New Roman" pitchFamily="18" charset="0"/>
                <a:ea typeface="+mn-ea"/>
                <a:cs typeface="+mn-cs"/>
              </a:rPr>
              <a:t>    Similarly, there are ten simultaneous flows between pairs of hosts in racks 2 and 6, ten simultaneous flows between racks 3 and 7, and ten simultaneous flows between racks 4 and 8. </a:t>
            </a:r>
          </a:p>
          <a:p>
            <a:r>
              <a:rPr lang="en-US" altLang="zh-CN" sz="1200" b="0" i="0" u="none" strike="noStrike" kern="1200" baseline="0" dirty="0">
                <a:solidFill>
                  <a:schemeClr val="tx1"/>
                </a:solidFill>
                <a:latin typeface="Times New Roman" pitchFamily="18" charset="0"/>
                <a:ea typeface="+mn-ea"/>
                <a:cs typeface="+mn-cs"/>
              </a:rPr>
              <a:t>    If each flow evenly shares a link’s capacity with other flows traversing that link, then the 40 flows crossing the 10 Gbps A-to-B link (as well as the 10 Gbps B-to-C link) </a:t>
            </a:r>
            <a:r>
              <a:rPr lang="en-US" altLang="zh-CN" sz="1200" b="1" i="0" u="none" strike="noStrike" kern="1200" baseline="0" dirty="0">
                <a:solidFill>
                  <a:schemeClr val="tx1"/>
                </a:solidFill>
                <a:latin typeface="Times New Roman" pitchFamily="18" charset="0"/>
                <a:ea typeface="+mn-ea"/>
                <a:cs typeface="+mn-cs"/>
              </a:rPr>
              <a:t>will</a:t>
            </a:r>
            <a:r>
              <a:rPr lang="en-US" altLang="zh-CN" sz="1200" b="0" i="0" u="none" strike="noStrike" kern="1200" baseline="0" dirty="0">
                <a:solidFill>
                  <a:schemeClr val="tx1"/>
                </a:solidFill>
                <a:latin typeface="Times New Roman" pitchFamily="18" charset="0"/>
                <a:ea typeface="+mn-ea"/>
                <a:cs typeface="+mn-cs"/>
              </a:rPr>
              <a:t> each only receive 10 Gbps / 40 = 250 Mbps, which is significantly less than the 1 Gbps network interface card rate. </a:t>
            </a:r>
          </a:p>
          <a:p>
            <a:r>
              <a:rPr lang="en-US" altLang="zh-CN" sz="1200" b="0" i="0" u="none" strike="noStrike" kern="1200" baseline="0" dirty="0">
                <a:solidFill>
                  <a:schemeClr val="tx1"/>
                </a:solidFill>
                <a:latin typeface="Times New Roman" pitchFamily="18" charset="0"/>
                <a:ea typeface="+mn-ea"/>
                <a:cs typeface="+mn-cs"/>
              </a:rPr>
              <a:t>    The problem becomes even more </a:t>
            </a:r>
            <a:r>
              <a:rPr lang="en-US" altLang="zh-CN" sz="1200" b="1" i="0" u="none" strike="noStrike" kern="1200" baseline="0" dirty="0">
                <a:solidFill>
                  <a:schemeClr val="tx1"/>
                </a:solidFill>
                <a:latin typeface="Times New Roman" pitchFamily="18" charset="0"/>
                <a:ea typeface="+mn-ea"/>
                <a:cs typeface="+mn-cs"/>
              </a:rPr>
              <a:t>acute</a:t>
            </a:r>
            <a:r>
              <a:rPr lang="en-US" altLang="zh-CN" sz="1200" b="0" i="0" u="none" strike="noStrike" kern="1200" baseline="0" dirty="0">
                <a:solidFill>
                  <a:schemeClr val="tx1"/>
                </a:solidFill>
                <a:latin typeface="Times New Roman" pitchFamily="18" charset="0"/>
                <a:ea typeface="+mn-ea"/>
                <a:cs typeface="+mn-cs"/>
              </a:rPr>
              <a:t> for flows between hosts </a:t>
            </a:r>
            <a:r>
              <a:rPr lang="en-US" altLang="zh-CN" sz="1200" b="1" i="0" u="sng" strike="noStrike" kern="1200" baseline="0" dirty="0">
                <a:solidFill>
                  <a:schemeClr val="tx1"/>
                </a:solidFill>
                <a:latin typeface="Times New Roman" pitchFamily="18" charset="0"/>
                <a:ea typeface="+mn-ea"/>
                <a:cs typeface="+mn-cs"/>
              </a:rPr>
              <a:t>that</a:t>
            </a:r>
            <a:r>
              <a:rPr lang="en-US" altLang="zh-CN" sz="1200" b="0" i="0" u="sng" strike="noStrike" kern="1200" baseline="0" dirty="0">
                <a:solidFill>
                  <a:schemeClr val="tx1"/>
                </a:solidFill>
                <a:latin typeface="Times New Roman" pitchFamily="18" charset="0"/>
                <a:ea typeface="+mn-ea"/>
                <a:cs typeface="+mn-cs"/>
              </a:rPr>
              <a:t> need to travel higher </a:t>
            </a:r>
            <a:r>
              <a:rPr lang="en-US" altLang="zh-CN" sz="1200" b="1" i="0" u="sng" strike="noStrike" kern="1200" baseline="0" dirty="0">
                <a:solidFill>
                  <a:schemeClr val="tx1"/>
                </a:solidFill>
                <a:latin typeface="Times New Roman" pitchFamily="18" charset="0"/>
                <a:ea typeface="+mn-ea"/>
                <a:cs typeface="+mn-cs"/>
              </a:rPr>
              <a:t>up</a:t>
            </a:r>
            <a:r>
              <a:rPr lang="en-US" altLang="zh-CN" sz="1200" b="0" i="0" u="sng" strike="noStrike" kern="1200" baseline="0" dirty="0">
                <a:solidFill>
                  <a:schemeClr val="tx1"/>
                </a:solidFill>
                <a:latin typeface="Times New Roman" pitchFamily="18" charset="0"/>
                <a:ea typeface="+mn-ea"/>
                <a:cs typeface="+mn-cs"/>
              </a:rPr>
              <a:t> the hierarchy</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One possible solution to this limitation is to </a:t>
            </a:r>
            <a:r>
              <a:rPr lang="en-US" altLang="zh-CN" sz="1200" b="1" i="0" u="none" strike="noStrike" kern="1200" baseline="0" dirty="0">
                <a:solidFill>
                  <a:schemeClr val="tx1"/>
                </a:solidFill>
                <a:latin typeface="Times New Roman" pitchFamily="18" charset="0"/>
                <a:ea typeface="+mn-ea"/>
                <a:cs typeface="+mn-cs"/>
              </a:rPr>
              <a:t>deploy</a:t>
            </a:r>
            <a:r>
              <a:rPr lang="en-US" altLang="zh-CN" sz="1200" b="0" i="0" u="none" strike="noStrike" kern="1200" baseline="0" dirty="0">
                <a:solidFill>
                  <a:schemeClr val="tx1"/>
                </a:solidFill>
                <a:latin typeface="Times New Roman" pitchFamily="18" charset="0"/>
                <a:ea typeface="+mn-ea"/>
                <a:cs typeface="+mn-cs"/>
              </a:rPr>
              <a:t> higher-rate switches and routers. </a:t>
            </a:r>
          </a:p>
          <a:p>
            <a:r>
              <a:rPr lang="en-US" altLang="zh-CN" sz="1200" b="0" i="0" u="none" strike="noStrike" kern="1200" baseline="0" dirty="0">
                <a:solidFill>
                  <a:schemeClr val="tx1"/>
                </a:solidFill>
                <a:latin typeface="Times New Roman" pitchFamily="18" charset="0"/>
                <a:ea typeface="+mn-ea"/>
                <a:cs typeface="+mn-cs"/>
              </a:rPr>
              <a:t>    But this would significantly increase the cost of the data center, because switches and routers with high port speeds are very expensive.</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Supporting high-bandwidth host-to-host communication is important because a key requirement in data centers is flexibility </a:t>
            </a:r>
            <a:r>
              <a:rPr lang="en-US" altLang="zh-CN" sz="1200" b="1" i="0" u="none" strike="noStrike" kern="1200" baseline="0" dirty="0">
                <a:solidFill>
                  <a:schemeClr val="tx1"/>
                </a:solidFill>
                <a:latin typeface="Times New Roman" pitchFamily="18" charset="0"/>
                <a:ea typeface="+mn-ea"/>
                <a:cs typeface="+mn-cs"/>
              </a:rPr>
              <a:t>in placement of </a:t>
            </a:r>
            <a:r>
              <a:rPr lang="en-US" altLang="zh-CN" sz="1200" b="0" i="0" u="none" strike="noStrike" kern="1200" baseline="0" dirty="0">
                <a:solidFill>
                  <a:schemeClr val="tx1"/>
                </a:solidFill>
                <a:latin typeface="Times New Roman" pitchFamily="18" charset="0"/>
                <a:ea typeface="+mn-ea"/>
                <a:cs typeface="+mn-cs"/>
              </a:rPr>
              <a:t>computation and services [Greenberg 2009b; Farrington 2010]. </a:t>
            </a:r>
          </a:p>
          <a:p>
            <a:r>
              <a:rPr lang="en-US" altLang="zh-CN" sz="1200" b="0" i="0" u="none" strike="noStrike" kern="1200" baseline="0" dirty="0">
                <a:solidFill>
                  <a:schemeClr val="tx1"/>
                </a:solidFill>
                <a:latin typeface="Times New Roman" pitchFamily="18" charset="0"/>
                <a:ea typeface="+mn-ea"/>
                <a:cs typeface="+mn-cs"/>
              </a:rPr>
              <a:t>    For example, a large-scale Internet search engine may run on thousands of hosts </a:t>
            </a:r>
            <a:r>
              <a:rPr lang="en-US" altLang="zh-CN" sz="1200" b="1" i="0" u="none" strike="noStrike" kern="1200" baseline="0" dirty="0">
                <a:solidFill>
                  <a:schemeClr val="tx1"/>
                </a:solidFill>
                <a:latin typeface="Times New Roman" pitchFamily="18" charset="0"/>
                <a:ea typeface="+mn-ea"/>
                <a:cs typeface="+mn-cs"/>
              </a:rPr>
              <a:t>spread</a:t>
            </a:r>
            <a:r>
              <a:rPr lang="en-US" altLang="zh-CN" sz="1200" b="0" i="0" u="none" strike="noStrike" kern="1200" baseline="0" dirty="0">
                <a:solidFill>
                  <a:schemeClr val="tx1"/>
                </a:solidFill>
                <a:latin typeface="Times New Roman" pitchFamily="18" charset="0"/>
                <a:ea typeface="+mn-ea"/>
                <a:cs typeface="+mn-cs"/>
              </a:rPr>
              <a:t> across multiple racks </a:t>
            </a:r>
            <a:r>
              <a:rPr lang="en-US" altLang="zh-CN" sz="1200" b="1" i="0" u="none" strike="noStrike" kern="1200" baseline="0" dirty="0">
                <a:solidFill>
                  <a:schemeClr val="tx1"/>
                </a:solidFill>
                <a:latin typeface="Times New Roman" pitchFamily="18" charset="0"/>
                <a:ea typeface="+mn-ea"/>
                <a:cs typeface="+mn-cs"/>
              </a:rPr>
              <a:t>with</a:t>
            </a:r>
            <a:r>
              <a:rPr lang="en-US" altLang="zh-CN" sz="1200" b="0" i="0" u="none" strike="noStrike" kern="1200" baseline="0" dirty="0">
                <a:solidFill>
                  <a:schemeClr val="tx1"/>
                </a:solidFill>
                <a:latin typeface="Times New Roman" pitchFamily="18" charset="0"/>
                <a:ea typeface="+mn-ea"/>
                <a:cs typeface="+mn-cs"/>
              </a:rPr>
              <a:t> significant bandwidth requirements between all pairs of hosts. </a:t>
            </a:r>
          </a:p>
          <a:p>
            <a:r>
              <a:rPr lang="en-US" altLang="zh-CN" sz="1200" b="0" i="0" u="none" strike="noStrike" kern="1200" baseline="0" dirty="0">
                <a:solidFill>
                  <a:schemeClr val="tx1"/>
                </a:solidFill>
                <a:latin typeface="Times New Roman" pitchFamily="18" charset="0"/>
                <a:ea typeface="+mn-ea"/>
                <a:cs typeface="+mn-cs"/>
              </a:rPr>
              <a:t>    Similarly, a cloud computing service such as EC2 may wish to </a:t>
            </a:r>
            <a:r>
              <a:rPr lang="en-US" altLang="zh-CN" sz="1200" b="1" i="0" u="none" strike="noStrike" kern="1200" baseline="0" dirty="0">
                <a:solidFill>
                  <a:schemeClr val="tx1"/>
                </a:solidFill>
                <a:latin typeface="Times New Roman" pitchFamily="18" charset="0"/>
                <a:ea typeface="+mn-ea"/>
                <a:cs typeface="+mn-cs"/>
              </a:rPr>
              <a:t>place</a:t>
            </a:r>
            <a:r>
              <a:rPr lang="en-US" altLang="zh-CN" sz="1200" b="0" i="0" u="none" strike="noStrike" kern="1200" baseline="0" dirty="0">
                <a:solidFill>
                  <a:schemeClr val="tx1"/>
                </a:solidFill>
                <a:latin typeface="Times New Roman" pitchFamily="18" charset="0"/>
                <a:ea typeface="+mn-ea"/>
                <a:cs typeface="+mn-cs"/>
              </a:rPr>
              <a:t> the multiple virtual machines comprising a customer’s service </a:t>
            </a:r>
            <a:r>
              <a:rPr lang="en-US" altLang="zh-CN" sz="1200" b="1" i="0" u="none" strike="noStrike" kern="1200" baseline="0" dirty="0">
                <a:solidFill>
                  <a:schemeClr val="tx1"/>
                </a:solidFill>
                <a:latin typeface="Times New Roman" pitchFamily="18" charset="0"/>
                <a:ea typeface="+mn-ea"/>
                <a:cs typeface="+mn-cs"/>
              </a:rPr>
              <a:t>on</a:t>
            </a:r>
            <a:r>
              <a:rPr lang="en-US" altLang="zh-CN" sz="1200" b="0" i="0" u="none" strike="noStrike" kern="1200" baseline="0" dirty="0">
                <a:solidFill>
                  <a:schemeClr val="tx1"/>
                </a:solidFill>
                <a:latin typeface="Times New Roman" pitchFamily="18" charset="0"/>
                <a:ea typeface="+mn-ea"/>
                <a:cs typeface="+mn-cs"/>
              </a:rPr>
              <a:t> the physical hosts </a:t>
            </a:r>
            <a:r>
              <a:rPr lang="en-US" altLang="zh-CN" sz="1200" b="1" i="0" u="none" strike="noStrike" kern="1200" baseline="0" dirty="0">
                <a:solidFill>
                  <a:schemeClr val="tx1"/>
                </a:solidFill>
                <a:latin typeface="Times New Roman" pitchFamily="18" charset="0"/>
                <a:ea typeface="+mn-ea"/>
                <a:cs typeface="+mn-cs"/>
              </a:rPr>
              <a:t>with</a:t>
            </a:r>
            <a:r>
              <a:rPr lang="en-US" altLang="zh-CN" sz="1200" b="0" i="0" u="none" strike="noStrike" kern="1200" baseline="0" dirty="0">
                <a:solidFill>
                  <a:schemeClr val="tx1"/>
                </a:solidFill>
                <a:latin typeface="Times New Roman" pitchFamily="18" charset="0"/>
                <a:ea typeface="+mn-ea"/>
                <a:cs typeface="+mn-cs"/>
              </a:rPr>
              <a:t> the most capacity </a:t>
            </a:r>
            <a:r>
              <a:rPr lang="en-US" altLang="zh-CN" sz="1200" b="1" i="0" u="none" strike="noStrike" kern="1200" baseline="0" dirty="0">
                <a:solidFill>
                  <a:schemeClr val="tx1"/>
                </a:solidFill>
                <a:latin typeface="Times New Roman" pitchFamily="18" charset="0"/>
                <a:ea typeface="+mn-ea"/>
                <a:cs typeface="+mn-cs"/>
              </a:rPr>
              <a:t>irrespective of </a:t>
            </a:r>
            <a:r>
              <a:rPr lang="en-US" altLang="zh-CN" sz="1200" b="0" i="0" u="none" strike="noStrike" kern="1200" baseline="0" dirty="0">
                <a:solidFill>
                  <a:schemeClr val="tx1"/>
                </a:solidFill>
                <a:latin typeface="Times New Roman" pitchFamily="18" charset="0"/>
                <a:ea typeface="+mn-ea"/>
                <a:cs typeface="+mn-cs"/>
              </a:rPr>
              <a:t>their location in the data center. </a:t>
            </a:r>
          </a:p>
          <a:p>
            <a:r>
              <a:rPr lang="en-US" altLang="zh-CN" sz="1200" b="0" i="0" u="none" strike="noStrike" kern="1200" baseline="0" dirty="0">
                <a:solidFill>
                  <a:schemeClr val="tx1"/>
                </a:solidFill>
                <a:latin typeface="Times New Roman" pitchFamily="18" charset="0"/>
                <a:ea typeface="+mn-ea"/>
                <a:cs typeface="+mn-cs"/>
              </a:rPr>
              <a:t>    If these physical hosts are spread across multiple racks, network bottlenecks as described above may result in poor performance.</a:t>
            </a:r>
          </a:p>
          <a:p>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195</a:t>
            </a:fld>
            <a:endParaRPr lang="en-US" altLang="zh-CN"/>
          </a:p>
        </p:txBody>
      </p:sp>
    </p:spTree>
    <p:extLst>
      <p:ext uri="{BB962C8B-B14F-4D97-AF65-F5344CB8AC3E}">
        <p14:creationId xmlns:p14="http://schemas.microsoft.com/office/powerpoint/2010/main" val="209511313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u="none" strike="noStrike" kern="1200" baseline="0" dirty="0">
                <a:solidFill>
                  <a:schemeClr val="tx1"/>
                </a:solidFill>
                <a:latin typeface="Times New Roman" pitchFamily="18" charset="0"/>
                <a:ea typeface="+mn-ea"/>
                <a:cs typeface="+mn-cs"/>
              </a:rPr>
              <a:t>    Trends in Data Center Networking</a:t>
            </a:r>
          </a:p>
          <a:p>
            <a:r>
              <a:rPr lang="en-US" altLang="zh-CN" sz="1200" b="0" i="0" u="none" strike="noStrike" kern="1200" baseline="0" dirty="0">
                <a:solidFill>
                  <a:schemeClr val="tx1"/>
                </a:solidFill>
                <a:latin typeface="Times New Roman" pitchFamily="18" charset="0"/>
                <a:ea typeface="+mn-ea"/>
                <a:cs typeface="+mn-cs"/>
              </a:rPr>
              <a:t>    In order to reduce the cost of data centers, and at the same time </a:t>
            </a:r>
            <a:r>
              <a:rPr lang="en-US" altLang="zh-CN" sz="1200" b="0" i="0" u="sng" strike="noStrike" kern="1200" baseline="0" dirty="0">
                <a:solidFill>
                  <a:schemeClr val="tx1"/>
                </a:solidFill>
                <a:latin typeface="Times New Roman" pitchFamily="18" charset="0"/>
                <a:ea typeface="+mn-ea"/>
                <a:cs typeface="+mn-cs"/>
              </a:rPr>
              <a:t>improve their delay and throughput performance</a:t>
            </a:r>
            <a:r>
              <a:rPr lang="en-US" altLang="zh-CN" sz="1200" b="0" i="0" u="none" strike="noStrike" kern="1200" baseline="0" dirty="0">
                <a:solidFill>
                  <a:schemeClr val="tx1"/>
                </a:solidFill>
                <a:latin typeface="Times New Roman" pitchFamily="18" charset="0"/>
                <a:ea typeface="+mn-ea"/>
                <a:cs typeface="+mn-cs"/>
              </a:rPr>
              <a:t>, Internet cloud giants such as Google, Facebook, Amazon, and Microsoft are continually deploying new data center network designs. </a:t>
            </a:r>
          </a:p>
          <a:p>
            <a:r>
              <a:rPr lang="en-US" altLang="zh-CN" sz="1200" b="0" i="0" u="none" strike="noStrike" kern="1200" baseline="0" dirty="0">
                <a:solidFill>
                  <a:schemeClr val="tx1"/>
                </a:solidFill>
                <a:latin typeface="Times New Roman" pitchFamily="18" charset="0"/>
                <a:ea typeface="+mn-ea"/>
                <a:cs typeface="+mn-cs"/>
              </a:rPr>
              <a:t>    Although these designs are proprietary, many important trends can nevertheless be identified.</a:t>
            </a:r>
          </a:p>
          <a:p>
            <a:r>
              <a:rPr lang="en-US" altLang="zh-CN" sz="1200" b="0" i="0" u="none" strike="noStrike" kern="1200" baseline="0" dirty="0">
                <a:solidFill>
                  <a:schemeClr val="tx1"/>
                </a:solidFill>
                <a:latin typeface="Times New Roman" pitchFamily="18" charset="0"/>
                <a:ea typeface="+mn-ea"/>
                <a:cs typeface="+mn-cs"/>
              </a:rPr>
              <a:t>    One such trend is to </a:t>
            </a:r>
            <a:r>
              <a:rPr lang="en-US" altLang="zh-CN" sz="1200" b="0" i="0" u="sng" strike="noStrike" kern="1200" baseline="0" dirty="0">
                <a:solidFill>
                  <a:schemeClr val="tx1"/>
                </a:solidFill>
                <a:latin typeface="Times New Roman" pitchFamily="18" charset="0"/>
                <a:ea typeface="+mn-ea"/>
                <a:cs typeface="+mn-cs"/>
              </a:rPr>
              <a:t>deploy</a:t>
            </a:r>
            <a:r>
              <a:rPr lang="en-US" altLang="zh-CN" sz="1200" b="0" i="0" u="none" strike="noStrike" kern="1200" baseline="0" dirty="0">
                <a:solidFill>
                  <a:schemeClr val="tx1"/>
                </a:solidFill>
                <a:latin typeface="Times New Roman" pitchFamily="18" charset="0"/>
                <a:ea typeface="+mn-ea"/>
                <a:cs typeface="+mn-cs"/>
              </a:rPr>
              <a:t> new interconnection architectures and network protocols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overcome the drawbacks of the traditional hierarchical designs. </a:t>
            </a:r>
          </a:p>
          <a:p>
            <a:r>
              <a:rPr lang="en-US" altLang="zh-CN" sz="1200" b="0" i="0" u="none" strike="noStrike" kern="1200" baseline="0" dirty="0">
                <a:solidFill>
                  <a:schemeClr val="tx1"/>
                </a:solidFill>
                <a:latin typeface="Times New Roman" pitchFamily="18" charset="0"/>
                <a:ea typeface="+mn-ea"/>
                <a:cs typeface="+mn-cs"/>
              </a:rPr>
              <a:t>    One such approach is to replace </a:t>
            </a:r>
            <a:r>
              <a:rPr lang="en-US" altLang="zh-CN" sz="1200" b="0" i="0" u="sng" strike="noStrike" kern="1200" baseline="0" dirty="0">
                <a:solidFill>
                  <a:schemeClr val="tx1"/>
                </a:solidFill>
                <a:latin typeface="Times New Roman" pitchFamily="18" charset="0"/>
                <a:ea typeface="+mn-ea"/>
                <a:cs typeface="+mn-cs"/>
              </a:rPr>
              <a:t>the hierarchy of</a:t>
            </a:r>
            <a:r>
              <a:rPr lang="en-US" altLang="zh-CN" sz="1200" b="0" i="0" u="none" strike="noStrike" kern="1200" baseline="0" dirty="0">
                <a:solidFill>
                  <a:schemeClr val="tx1"/>
                </a:solidFill>
                <a:latin typeface="Times New Roman" pitchFamily="18" charset="0"/>
                <a:ea typeface="+mn-ea"/>
                <a:cs typeface="+mn-cs"/>
              </a:rPr>
              <a:t> switches and routers with </a:t>
            </a:r>
            <a:r>
              <a:rPr lang="en-US" altLang="zh-CN" sz="1200" b="0" i="0" u="sng" strike="noStrike" kern="1200" baseline="0" dirty="0">
                <a:solidFill>
                  <a:schemeClr val="tx1"/>
                </a:solidFill>
                <a:latin typeface="Times New Roman" pitchFamily="18" charset="0"/>
                <a:ea typeface="+mn-ea"/>
                <a:cs typeface="+mn-cs"/>
              </a:rPr>
              <a:t>a fully connected topology</a:t>
            </a:r>
            <a:r>
              <a:rPr lang="en-US" altLang="zh-CN" sz="1200" b="0" i="0" u="none" strike="noStrike" kern="1200" baseline="0" dirty="0">
                <a:solidFill>
                  <a:schemeClr val="tx1"/>
                </a:solidFill>
                <a:latin typeface="Times New Roman" pitchFamily="18" charset="0"/>
                <a:ea typeface="+mn-ea"/>
                <a:cs typeface="+mn-cs"/>
              </a:rPr>
              <a:t> [Al-Fares 2008; Greenberg 2009b; </a:t>
            </a:r>
            <a:r>
              <a:rPr lang="en-US" altLang="zh-CN" sz="1200" b="0" i="0" u="none" strike="noStrike" kern="1200" baseline="0" dirty="0" err="1">
                <a:solidFill>
                  <a:schemeClr val="tx1"/>
                </a:solidFill>
                <a:latin typeface="Times New Roman" pitchFamily="18" charset="0"/>
                <a:ea typeface="+mn-ea"/>
                <a:cs typeface="+mn-cs"/>
              </a:rPr>
              <a:t>Guo</a:t>
            </a:r>
            <a:r>
              <a:rPr lang="en-US" altLang="zh-CN" sz="1200" b="0" i="0" u="none" strike="noStrike" kern="1200" baseline="0" dirty="0">
                <a:solidFill>
                  <a:schemeClr val="tx1"/>
                </a:solidFill>
                <a:latin typeface="Times New Roman" pitchFamily="18" charset="0"/>
                <a:ea typeface="+mn-ea"/>
                <a:cs typeface="+mn-cs"/>
              </a:rPr>
              <a:t> 2009], such as the topology shown in Figure 6.31.</a:t>
            </a:r>
          </a:p>
          <a:p>
            <a:r>
              <a:rPr lang="en-US" altLang="zh-CN" sz="1200" b="0" i="0" u="none" strike="noStrike" kern="1200" baseline="0" dirty="0">
                <a:solidFill>
                  <a:schemeClr val="tx1"/>
                </a:solidFill>
                <a:latin typeface="Times New Roman" pitchFamily="18" charset="0"/>
                <a:ea typeface="+mn-ea"/>
                <a:cs typeface="+mn-cs"/>
              </a:rPr>
              <a:t>     In this design, each tier-1 switch connects to all of the tier-2 switches so that (1) host-to-host traffic never has to rise above the switch tiers, and (2) with n tier-1 switches, between any two tier-2 switches there are n disjoint paths. </a:t>
            </a:r>
          </a:p>
          <a:p>
            <a:r>
              <a:rPr lang="en-US" altLang="zh-CN" sz="1200" b="0" i="0" u="none" strike="noStrike" kern="1200" baseline="0" dirty="0">
                <a:solidFill>
                  <a:schemeClr val="tx1"/>
                </a:solidFill>
                <a:latin typeface="Times New Roman" pitchFamily="18" charset="0"/>
                <a:ea typeface="+mn-ea"/>
                <a:cs typeface="+mn-cs"/>
              </a:rPr>
              <a:t>    Such a design can significantly improve the host-to-host capacity. To see this, consider again our example of 40 flows. </a:t>
            </a:r>
          </a:p>
          <a:p>
            <a:r>
              <a:rPr lang="en-US" altLang="zh-CN" sz="1200" b="0" i="0" u="none" strike="noStrike" kern="1200" baseline="0" dirty="0">
                <a:solidFill>
                  <a:schemeClr val="tx1"/>
                </a:solidFill>
                <a:latin typeface="Times New Roman" pitchFamily="18" charset="0"/>
                <a:ea typeface="+mn-ea"/>
                <a:cs typeface="+mn-cs"/>
              </a:rPr>
              <a:t>    The topology in Figure 6.31 can handle such a flow pattern since there are four distinct paths between the first tier-2 switch and the second tier-2 switch, together</a:t>
            </a:r>
            <a:endParaRPr lang="zh-CN" altLang="en-US" i="0"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196</a:t>
            </a:fld>
            <a:endParaRPr lang="en-US" altLang="zh-CN"/>
          </a:p>
        </p:txBody>
      </p:sp>
    </p:spTree>
    <p:extLst>
      <p:ext uri="{BB962C8B-B14F-4D97-AF65-F5344CB8AC3E}">
        <p14:creationId xmlns:p14="http://schemas.microsoft.com/office/powerpoint/2010/main" val="146803420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197</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34166198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t>    Now that we’ve covered the link layer in this chapter, and the network, transport and application layers in earlier chapters, our journey down the protocol stack is complete!</a:t>
            </a:r>
          </a:p>
          <a:p>
            <a:pPr eaLnBrk="1" hangingPunct="1"/>
            <a:r>
              <a:rPr lang="en-US" altLang="zh-CN" dirty="0"/>
              <a:t>    In the very beginning of this book, we wrote “much of this book is concerned with computer network protocols,” and in the first five chapters, we’ve certainly seen that this is indeed the case!</a:t>
            </a:r>
          </a:p>
          <a:p>
            <a:pPr eaLnBrk="1" hangingPunct="1"/>
            <a:r>
              <a:rPr lang="en-US" altLang="zh-CN" baseline="0" dirty="0"/>
              <a:t>    </a:t>
            </a:r>
            <a:r>
              <a:rPr lang="en-US" altLang="zh-CN" dirty="0"/>
              <a:t>Before heading into the topical chapters in second part of this book, we’d like to </a:t>
            </a:r>
            <a:r>
              <a:rPr lang="en-US" altLang="zh-CN" dirty="0">
                <a:solidFill>
                  <a:schemeClr val="folHlink"/>
                </a:solidFill>
              </a:rPr>
              <a:t>wrap up</a:t>
            </a:r>
            <a:r>
              <a:rPr lang="en-US" altLang="zh-CN" dirty="0"/>
              <a:t> our journey down the protocol stack by </a:t>
            </a:r>
            <a:r>
              <a:rPr lang="en-US" altLang="zh-CN" dirty="0">
                <a:solidFill>
                  <a:schemeClr val="folHlink"/>
                </a:solidFill>
              </a:rPr>
              <a:t>taking an </a:t>
            </a:r>
            <a:r>
              <a:rPr lang="en-US" altLang="zh-CN" dirty="0">
                <a:solidFill>
                  <a:schemeClr val="hlink"/>
                </a:solidFill>
              </a:rPr>
              <a:t>integrated</a:t>
            </a:r>
            <a:r>
              <a:rPr lang="en-US" altLang="zh-CN" dirty="0"/>
              <a:t>,</a:t>
            </a:r>
            <a:r>
              <a:rPr lang="en-US" altLang="zh-CN" dirty="0">
                <a:solidFill>
                  <a:schemeClr val="hlink"/>
                </a:solidFill>
              </a:rPr>
              <a:t> holistic view of</a:t>
            </a:r>
            <a:r>
              <a:rPr lang="en-US" altLang="zh-CN" dirty="0"/>
              <a:t> the protocols we’ve learned about so far. </a:t>
            </a:r>
          </a:p>
          <a:p>
            <a:pPr eaLnBrk="1" hangingPunct="1"/>
            <a:r>
              <a:rPr lang="en-US" altLang="zh-CN" dirty="0"/>
              <a:t>    One way </a:t>
            </a:r>
            <a:r>
              <a:rPr lang="en-US" altLang="zh-CN" dirty="0">
                <a:solidFill>
                  <a:schemeClr val="folHlink"/>
                </a:solidFill>
              </a:rPr>
              <a:t>then to take this </a:t>
            </a:r>
            <a:r>
              <a:rPr lang="en-US" altLang="zh-CN" dirty="0">
                <a:solidFill>
                  <a:schemeClr val="folHlink"/>
                </a:solidFill>
                <a:latin typeface="Arial" charset="0"/>
              </a:rPr>
              <a:t>“</a:t>
            </a:r>
            <a:r>
              <a:rPr lang="en-US" altLang="zh-CN" dirty="0">
                <a:solidFill>
                  <a:schemeClr val="folHlink"/>
                </a:solidFill>
              </a:rPr>
              <a:t>big picture</a:t>
            </a:r>
            <a:r>
              <a:rPr lang="en-US" altLang="zh-CN" dirty="0">
                <a:solidFill>
                  <a:schemeClr val="folHlink"/>
                </a:solidFill>
                <a:latin typeface="Arial" charset="0"/>
              </a:rPr>
              <a:t>”</a:t>
            </a:r>
            <a:r>
              <a:rPr lang="en-US" altLang="zh-CN" dirty="0">
                <a:solidFill>
                  <a:schemeClr val="folHlink"/>
                </a:solidFill>
              </a:rPr>
              <a:t> view</a:t>
            </a:r>
            <a:r>
              <a:rPr lang="en-US" altLang="zh-CN" dirty="0"/>
              <a:t> is to identify the many (many!) protocols that are involved in satisfying even the simplest request: downloading a web page. </a:t>
            </a:r>
          </a:p>
          <a:p>
            <a:pPr eaLnBrk="1" hangingPunct="1"/>
            <a:r>
              <a:rPr lang="en-US" altLang="zh-CN" dirty="0"/>
              <a:t>   Figure 6.32 illustrates our setting: a student, Bob, connects a laptop to his school</a:t>
            </a:r>
            <a:r>
              <a:rPr lang="en-US" altLang="zh-CN" dirty="0">
                <a:latin typeface="Arial" charset="0"/>
              </a:rPr>
              <a:t>’</a:t>
            </a:r>
            <a:r>
              <a:rPr lang="en-US" altLang="zh-CN" dirty="0"/>
              <a:t>s Ethernet Switch and downloads a web page </a:t>
            </a:r>
            <a:r>
              <a:rPr lang="en-US" altLang="zh-CN" sz="1100" dirty="0"/>
              <a:t>(say the home page of www.google.com).</a:t>
            </a:r>
          </a:p>
          <a:p>
            <a:pPr eaLnBrk="1" hangingPunct="1"/>
            <a:r>
              <a:rPr lang="en-US" altLang="zh-CN" sz="1100" baseline="0" dirty="0"/>
              <a:t>    </a:t>
            </a:r>
            <a:r>
              <a:rPr lang="en-US" altLang="zh-CN" dirty="0"/>
              <a:t>As we now know, there</a:t>
            </a:r>
            <a:r>
              <a:rPr lang="en-US" altLang="zh-CN" dirty="0">
                <a:latin typeface="Arial" charset="0"/>
              </a:rPr>
              <a:t>’</a:t>
            </a:r>
            <a:r>
              <a:rPr lang="en-US" altLang="zh-CN" dirty="0"/>
              <a:t>s a lot going on </a:t>
            </a:r>
            <a:r>
              <a:rPr lang="en-US" altLang="zh-CN" dirty="0">
                <a:latin typeface="Arial" charset="0"/>
              </a:rPr>
              <a:t>“</a:t>
            </a:r>
            <a:r>
              <a:rPr lang="en-US" altLang="zh-CN" dirty="0"/>
              <a:t>under the hood</a:t>
            </a:r>
            <a:r>
              <a:rPr lang="en-US" altLang="zh-CN" dirty="0">
                <a:latin typeface="Arial" charset="0"/>
              </a:rPr>
              <a:t>”</a:t>
            </a:r>
            <a:r>
              <a:rPr lang="en-US" altLang="zh-CN" dirty="0"/>
              <a:t> to satisfy this seemingly simple request. </a:t>
            </a:r>
          </a:p>
          <a:p>
            <a:r>
              <a:rPr lang="en-US" altLang="zh-CN" sz="1200" b="0" i="0" u="none" strike="noStrike" kern="1200" baseline="0" dirty="0">
                <a:solidFill>
                  <a:schemeClr val="tx1"/>
                </a:solidFill>
                <a:latin typeface="Times New Roman" pitchFamily="18" charset="0"/>
                <a:ea typeface="+mn-ea"/>
                <a:cs typeface="+mn-cs"/>
              </a:rPr>
              <a:t>    A Wireshark lab at the end of this chapter examines trace files containing a number of the packets involved in similar scenarios in more detail.</a:t>
            </a:r>
            <a:endParaRPr lang="en-US" altLang="zh-CN" dirty="0"/>
          </a:p>
          <a:p>
            <a:pPr eaLnBrk="1" hangingPunct="1"/>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198</a:t>
            </a:fld>
            <a:endParaRPr lang="en-US" altLang="zh-CN"/>
          </a:p>
        </p:txBody>
      </p:sp>
    </p:spTree>
    <p:extLst>
      <p:ext uri="{BB962C8B-B14F-4D97-AF65-F5344CB8AC3E}">
        <p14:creationId xmlns:p14="http://schemas.microsoft.com/office/powerpoint/2010/main" val="78243765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a:t>5.7.1 </a:t>
            </a:r>
            <a:r>
              <a:rPr lang="en-US" altLang="zh-CN" sz="1200" b="1" i="0" u="none" strike="noStrike" kern="1200" baseline="0" dirty="0">
                <a:solidFill>
                  <a:schemeClr val="tx1"/>
                </a:solidFill>
                <a:latin typeface="Times New Roman" pitchFamily="18" charset="0"/>
                <a:ea typeface="+mn-ea"/>
                <a:cs typeface="+mn-cs"/>
              </a:rPr>
              <a:t>Getting Started: DHCP, UDP, IP, and Ethernet</a:t>
            </a:r>
            <a:r>
              <a:rPr lang="en-US" altLang="zh-CN" b="1" dirty="0"/>
              <a:t>    </a:t>
            </a:r>
          </a:p>
          <a:p>
            <a:pPr eaLnBrk="1" hangingPunct="1"/>
            <a:r>
              <a:rPr lang="en-US" altLang="zh-CN" dirty="0"/>
              <a:t>    Let</a:t>
            </a:r>
            <a:r>
              <a:rPr lang="en-US" altLang="zh-CN" dirty="0">
                <a:latin typeface="Arial" charset="0"/>
              </a:rPr>
              <a:t>’</a:t>
            </a:r>
            <a:r>
              <a:rPr lang="en-US" altLang="zh-CN" dirty="0"/>
              <a:t>s suppose that Bob </a:t>
            </a:r>
            <a:r>
              <a:rPr lang="en-US" altLang="zh-CN" dirty="0">
                <a:solidFill>
                  <a:schemeClr val="hlink"/>
                </a:solidFill>
              </a:rPr>
              <a:t>boots up</a:t>
            </a:r>
            <a:r>
              <a:rPr lang="en-US" altLang="zh-CN" dirty="0"/>
              <a:t> his laptop and then </a:t>
            </a:r>
            <a:r>
              <a:rPr lang="en-US" altLang="zh-CN" dirty="0">
                <a:solidFill>
                  <a:schemeClr val="hlink"/>
                </a:solidFill>
              </a:rPr>
              <a:t>connects</a:t>
            </a:r>
            <a:r>
              <a:rPr lang="en-US" altLang="zh-CN" dirty="0"/>
              <a:t> it to an Ethernet cable </a:t>
            </a:r>
            <a:r>
              <a:rPr lang="en-US" altLang="zh-CN" dirty="0">
                <a:solidFill>
                  <a:schemeClr val="hlink"/>
                </a:solidFill>
              </a:rPr>
              <a:t>connected</a:t>
            </a:r>
            <a:r>
              <a:rPr lang="en-US" altLang="zh-CN" dirty="0"/>
              <a:t> to the school</a:t>
            </a:r>
            <a:r>
              <a:rPr lang="en-US" altLang="zh-CN" dirty="0">
                <a:latin typeface="Arial" charset="0"/>
              </a:rPr>
              <a:t>’</a:t>
            </a:r>
            <a:r>
              <a:rPr lang="en-US" altLang="zh-CN" dirty="0"/>
              <a:t>s Ethernet switch, which </a:t>
            </a:r>
            <a:r>
              <a:rPr lang="en-US" altLang="zh-CN" dirty="0">
                <a:solidFill>
                  <a:schemeClr val="folHlink"/>
                </a:solidFill>
              </a:rPr>
              <a:t>in turn</a:t>
            </a:r>
            <a:r>
              <a:rPr lang="en-US" altLang="zh-CN" dirty="0"/>
              <a:t> is connected to the school</a:t>
            </a:r>
            <a:r>
              <a:rPr lang="en-US" altLang="zh-CN" dirty="0">
                <a:latin typeface="Arial" charset="0"/>
              </a:rPr>
              <a:t>’</a:t>
            </a:r>
            <a:r>
              <a:rPr lang="en-US" altLang="zh-CN" dirty="0"/>
              <a:t>s router, as shown in Figure 6.32. </a:t>
            </a:r>
          </a:p>
          <a:p>
            <a:pPr eaLnBrk="1" hangingPunct="1"/>
            <a:r>
              <a:rPr lang="en-US" altLang="zh-CN" dirty="0"/>
              <a:t>    The school</a:t>
            </a:r>
            <a:r>
              <a:rPr lang="en-US" altLang="zh-CN" dirty="0">
                <a:latin typeface="Arial" charset="0"/>
              </a:rPr>
              <a:t>’</a:t>
            </a:r>
            <a:r>
              <a:rPr lang="en-US" altLang="zh-CN" dirty="0"/>
              <a:t>s router is connected to an ISP, in this example, comcast.net. </a:t>
            </a:r>
          </a:p>
          <a:p>
            <a:pPr eaLnBrk="1" hangingPunct="1"/>
            <a:r>
              <a:rPr lang="en-US" altLang="zh-CN" baseline="0" dirty="0"/>
              <a:t>    </a:t>
            </a:r>
            <a:r>
              <a:rPr lang="en-US" altLang="zh-CN" dirty="0"/>
              <a:t>In this example, comcast.net </a:t>
            </a:r>
            <a:r>
              <a:rPr lang="en-US" altLang="zh-CN"/>
              <a:t>is providing </a:t>
            </a:r>
            <a:r>
              <a:rPr lang="en-US" altLang="zh-CN" dirty="0"/>
              <a:t>the DNS service for the school; </a:t>
            </a:r>
            <a:r>
              <a:rPr lang="en-US" altLang="zh-CN" dirty="0">
                <a:solidFill>
                  <a:schemeClr val="hlink"/>
                </a:solidFill>
              </a:rPr>
              <a:t>thus</a:t>
            </a:r>
            <a:r>
              <a:rPr lang="en-US" altLang="zh-CN" dirty="0"/>
              <a:t>, the DNS server resides in the comcast network rather than the school network. (</a:t>
            </a:r>
            <a:r>
              <a:rPr lang="zh-CN" altLang="en-US" dirty="0"/>
              <a:t>学校没有实现它自己的</a:t>
            </a:r>
            <a:r>
              <a:rPr lang="en-US" altLang="zh-CN" dirty="0"/>
              <a:t>DNS</a:t>
            </a:r>
            <a:r>
              <a:rPr lang="zh-CN" altLang="en-US" dirty="0"/>
              <a:t>服务器</a:t>
            </a:r>
            <a:r>
              <a:rPr lang="en-US" altLang="zh-CN"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a:t>    We</a:t>
            </a:r>
            <a:r>
              <a:rPr lang="en-US" altLang="zh-CN" dirty="0">
                <a:latin typeface="Arial" charset="0"/>
              </a:rPr>
              <a:t>’</a:t>
            </a:r>
            <a:r>
              <a:rPr lang="en-US" altLang="zh-CN" dirty="0"/>
              <a:t>ll assume that the DHCP server is running within the router, </a:t>
            </a:r>
            <a:r>
              <a:rPr lang="en-US" altLang="zh-CN" dirty="0">
                <a:solidFill>
                  <a:schemeClr val="hlink"/>
                </a:solidFill>
              </a:rPr>
              <a:t>as is often the case</a:t>
            </a:r>
            <a:r>
              <a:rPr lang="en-US" altLang="zh-CN" dirty="0"/>
              <a:t>.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r>
              <a:rPr lang="en-US" altLang="zh-CN" sz="1200" b="0" i="0" u="none" strike="noStrike" kern="1200" baseline="0" dirty="0">
                <a:solidFill>
                  <a:schemeClr val="tx1"/>
                </a:solidFill>
                <a:latin typeface="Times New Roman" pitchFamily="18" charset="0"/>
                <a:ea typeface="+mn-ea"/>
                <a:cs typeface="+mn-cs"/>
              </a:rPr>
              <a:t>    </a:t>
            </a:r>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199</a:t>
            </a:fld>
            <a:endParaRPr lang="en-US" altLang="zh-CN"/>
          </a:p>
        </p:txBody>
      </p:sp>
    </p:spTree>
    <p:extLst>
      <p:ext uri="{BB962C8B-B14F-4D97-AF65-F5344CB8AC3E}">
        <p14:creationId xmlns:p14="http://schemas.microsoft.com/office/powerpoint/2010/main" val="7431632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Times New Roman" pitchFamily="18" charset="0"/>
                <a:ea typeface="+mn-ea"/>
                <a:cs typeface="+mn-cs"/>
              </a:rPr>
              <a:t>   When Bob first connects his laptop to the network, he can’t do anything (e.g., download a Web page) without an IP address. </a:t>
            </a:r>
          </a:p>
          <a:p>
            <a:r>
              <a:rPr lang="en-US" altLang="zh-CN" sz="1200" b="0" i="0" u="none" strike="noStrike" kern="1200" baseline="0" dirty="0">
                <a:solidFill>
                  <a:schemeClr val="tx1"/>
                </a:solidFill>
                <a:latin typeface="Times New Roman" pitchFamily="18" charset="0"/>
                <a:ea typeface="+mn-ea"/>
                <a:cs typeface="+mn-cs"/>
              </a:rPr>
              <a:t>   Thus, the first network-related action taken by Bob’s laptop is to run the DHCP protocol to obtain an IP address, as well as other information, from the local DHCP server:</a:t>
            </a:r>
          </a:p>
          <a:p>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1. The operating system on Bob’s laptop creates a </a:t>
            </a:r>
            <a:r>
              <a:rPr lang="en-US" altLang="zh-CN" sz="1200" b="1" i="0" u="none" strike="noStrike" kern="1200" baseline="0" dirty="0">
                <a:solidFill>
                  <a:schemeClr val="tx1"/>
                </a:solidFill>
                <a:latin typeface="Times New Roman" pitchFamily="18" charset="0"/>
                <a:ea typeface="+mn-ea"/>
                <a:cs typeface="+mn-cs"/>
              </a:rPr>
              <a:t>DHCP request message </a:t>
            </a:r>
            <a:r>
              <a:rPr lang="en-US" altLang="zh-CN" sz="1200" b="0" i="0" u="none" strike="noStrike" kern="1200" baseline="0" dirty="0">
                <a:solidFill>
                  <a:schemeClr val="tx1"/>
                </a:solidFill>
                <a:latin typeface="Times New Roman" pitchFamily="18" charset="0"/>
                <a:ea typeface="+mn-ea"/>
                <a:cs typeface="+mn-cs"/>
              </a:rPr>
              <a:t>(Section 4.4.2) and puts this message within a </a:t>
            </a:r>
            <a:r>
              <a:rPr lang="en-US" altLang="zh-CN" sz="1200" b="1" i="0" u="none" strike="noStrike" kern="1200" baseline="0" dirty="0">
                <a:solidFill>
                  <a:schemeClr val="tx1"/>
                </a:solidFill>
                <a:latin typeface="Times New Roman" pitchFamily="18" charset="0"/>
                <a:ea typeface="+mn-ea"/>
                <a:cs typeface="+mn-cs"/>
              </a:rPr>
              <a:t>UDP segment </a:t>
            </a:r>
            <a:r>
              <a:rPr lang="en-US" altLang="zh-CN" sz="1200" b="0" i="0" u="none" strike="noStrike" kern="1200" baseline="0" dirty="0">
                <a:solidFill>
                  <a:schemeClr val="tx1"/>
                </a:solidFill>
                <a:latin typeface="Times New Roman" pitchFamily="18" charset="0"/>
                <a:ea typeface="+mn-ea"/>
                <a:cs typeface="+mn-cs"/>
              </a:rPr>
              <a:t>(Section 3.3) with </a:t>
            </a:r>
            <a:r>
              <a:rPr lang="fr-FR" altLang="zh-CN" sz="1200" b="0" i="0" u="none" strike="noStrike" kern="1200" baseline="0" dirty="0">
                <a:solidFill>
                  <a:schemeClr val="tx1"/>
                </a:solidFill>
                <a:latin typeface="Times New Roman" pitchFamily="18" charset="0"/>
                <a:ea typeface="+mn-ea"/>
                <a:cs typeface="+mn-cs"/>
              </a:rPr>
              <a:t>destination port 67 (DHCP server) and source port 68 (DHCP client). </a:t>
            </a:r>
          </a:p>
          <a:p>
            <a:r>
              <a:rPr lang="fr-FR" altLang="zh-CN" sz="1200" b="0" i="0" u="none" strike="noStrike" kern="1200" baseline="0" dirty="0">
                <a:solidFill>
                  <a:schemeClr val="tx1"/>
                </a:solidFill>
                <a:latin typeface="Times New Roman" pitchFamily="18" charset="0"/>
                <a:ea typeface="+mn-ea"/>
                <a:cs typeface="+mn-cs"/>
              </a:rPr>
              <a:t>    The UDP </a:t>
            </a:r>
            <a:r>
              <a:rPr lang="en-US" altLang="zh-CN" sz="1200" b="0" i="0" u="none" strike="noStrike" kern="1200" baseline="0" dirty="0">
                <a:solidFill>
                  <a:schemeClr val="tx1"/>
                </a:solidFill>
                <a:latin typeface="Times New Roman" pitchFamily="18" charset="0"/>
                <a:ea typeface="+mn-ea"/>
                <a:cs typeface="+mn-cs"/>
              </a:rPr>
              <a:t>segment is then placed within an </a:t>
            </a:r>
            <a:r>
              <a:rPr lang="en-US" altLang="zh-CN" sz="1200" b="1" i="0" u="none" strike="noStrike" kern="1200" baseline="0" dirty="0">
                <a:solidFill>
                  <a:schemeClr val="tx1"/>
                </a:solidFill>
                <a:latin typeface="Times New Roman" pitchFamily="18" charset="0"/>
                <a:ea typeface="+mn-ea"/>
                <a:cs typeface="+mn-cs"/>
              </a:rPr>
              <a:t>IP datagram </a:t>
            </a:r>
            <a:r>
              <a:rPr lang="en-US" altLang="zh-CN" sz="1200" b="0" i="0" u="none" strike="noStrike" kern="1200" baseline="0" dirty="0">
                <a:solidFill>
                  <a:schemeClr val="tx1"/>
                </a:solidFill>
                <a:latin typeface="Times New Roman" pitchFamily="18" charset="0"/>
                <a:ea typeface="+mn-ea"/>
                <a:cs typeface="+mn-cs"/>
              </a:rPr>
              <a:t>(Section 4.4.1) with a broadcast IP destination address (255.255.255.255) and a source IP address of 0.0.0.0, since Bob’s laptop doesn’t yet have an IP address.</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2. The IP datagram containing the DHCP request message is then placed within an </a:t>
            </a:r>
            <a:r>
              <a:rPr lang="en-US" altLang="zh-CN" sz="1200" b="1" i="0" u="none" strike="noStrike" kern="1200" baseline="0" dirty="0">
                <a:solidFill>
                  <a:schemeClr val="tx1"/>
                </a:solidFill>
                <a:latin typeface="Times New Roman" pitchFamily="18" charset="0"/>
                <a:ea typeface="+mn-ea"/>
                <a:cs typeface="+mn-cs"/>
              </a:rPr>
              <a:t>Ethernet frame </a:t>
            </a:r>
            <a:r>
              <a:rPr lang="en-US" altLang="zh-CN" sz="1200" b="0" i="0" u="none" strike="noStrike" kern="1200" baseline="0" dirty="0">
                <a:solidFill>
                  <a:schemeClr val="tx1"/>
                </a:solidFill>
                <a:latin typeface="Times New Roman" pitchFamily="18" charset="0"/>
                <a:ea typeface="+mn-ea"/>
                <a:cs typeface="+mn-cs"/>
              </a:rPr>
              <a:t>(Section 5.4.2). </a:t>
            </a:r>
          </a:p>
          <a:p>
            <a:r>
              <a:rPr lang="en-US" altLang="zh-CN" sz="1200" b="0" i="0" u="none" strike="noStrike" kern="1200" baseline="0" dirty="0">
                <a:solidFill>
                  <a:schemeClr val="tx1"/>
                </a:solidFill>
                <a:latin typeface="Times New Roman" pitchFamily="18" charset="0"/>
                <a:ea typeface="+mn-ea"/>
                <a:cs typeface="+mn-cs"/>
              </a:rPr>
              <a:t>    The Ethernet frame has a destination MAC addresses of FF:FF:FF:FF:FF:FF so that the frame will be broadcast to all devices connected to the switch (hopefully including a DHCP server); the frame’s source MAC address is that of Bob’s laptop, 00:16:D3:23:68:8A.</a:t>
            </a:r>
            <a:endParaRPr lang="zh-CN" altLang="en-US" dirty="0"/>
          </a:p>
          <a:p>
            <a:endParaRPr lang="en-US" altLang="zh-CN" dirty="0"/>
          </a:p>
          <a:p>
            <a:r>
              <a:rPr lang="en-US" altLang="zh-CN" sz="1200" b="0" i="0" u="none" strike="noStrike" kern="1200" baseline="0" dirty="0">
                <a:solidFill>
                  <a:schemeClr val="tx1"/>
                </a:solidFill>
                <a:latin typeface="Times New Roman" pitchFamily="18" charset="0"/>
                <a:ea typeface="+mn-ea"/>
                <a:cs typeface="+mn-cs"/>
              </a:rPr>
              <a:t>   3. The broadcast Ethernet frame containing the DHCP request is the first frame sent by Bob’s laptop to the Ethernet switch. </a:t>
            </a:r>
          </a:p>
          <a:p>
            <a:r>
              <a:rPr lang="en-US" altLang="zh-CN" sz="1200" b="0" i="0" u="none" strike="noStrike" kern="1200" baseline="0" dirty="0">
                <a:solidFill>
                  <a:schemeClr val="tx1"/>
                </a:solidFill>
                <a:latin typeface="Times New Roman" pitchFamily="18" charset="0"/>
                <a:ea typeface="+mn-ea"/>
                <a:cs typeface="+mn-cs"/>
              </a:rPr>
              <a:t>    The switch broadcasts the incoming frame on all outgoing ports, including the port connected to the router.</a:t>
            </a:r>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200</a:t>
            </a:fld>
            <a:endParaRPr lang="en-US" altLang="zh-CN"/>
          </a:p>
        </p:txBody>
      </p:sp>
    </p:spTree>
    <p:extLst>
      <p:ext uri="{BB962C8B-B14F-4D97-AF65-F5344CB8AC3E}">
        <p14:creationId xmlns:p14="http://schemas.microsoft.com/office/powerpoint/2010/main" val="699214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FD33E47-4CD0-49FF-9D48-BD6846C95CCF}" type="slidenum">
              <a:rPr lang="en-US" altLang="zh-CN" smtClean="0"/>
              <a:pPr>
                <a:spcBef>
                  <a:spcPct val="0"/>
                </a:spcBef>
              </a:pPr>
              <a:t>21</a:t>
            </a:fld>
            <a:endParaRPr lang="en-US" altLang="zh-CN"/>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p>
        </p:txBody>
      </p:sp>
    </p:spTree>
    <p:extLst>
      <p:ext uri="{BB962C8B-B14F-4D97-AF65-F5344CB8AC3E}">
        <p14:creationId xmlns:p14="http://schemas.microsoft.com/office/powerpoint/2010/main" val="369312755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Times New Roman" pitchFamily="18" charset="0"/>
                <a:ea typeface="+mn-ea"/>
                <a:cs typeface="+mn-cs"/>
              </a:rPr>
              <a:t>    4. The router receives the broadcast Ethernet frame containing the DHCP request on its interface with MAC address 00:22:6B:45:1F:1B and the IP datagram is extracted from the Ethernet frame. </a:t>
            </a:r>
          </a:p>
          <a:p>
            <a:r>
              <a:rPr lang="en-US" altLang="zh-CN" sz="1200" b="0" i="0" u="none" strike="noStrike" kern="1200" baseline="0" dirty="0">
                <a:solidFill>
                  <a:schemeClr val="tx1"/>
                </a:solidFill>
                <a:latin typeface="Times New Roman" pitchFamily="18" charset="0"/>
                <a:ea typeface="+mn-ea"/>
                <a:cs typeface="+mn-cs"/>
              </a:rPr>
              <a:t>    The datagram’s broadcast IP destination address indicates that this IP datagram should be processed by upper layer protocols at this node, so the datagram’s payload (a UDP segment) is thus </a:t>
            </a:r>
            <a:r>
              <a:rPr lang="en-US" altLang="zh-CN" sz="1200" b="1" i="0" u="none" strike="noStrike" kern="1200" baseline="0" dirty="0">
                <a:solidFill>
                  <a:schemeClr val="tx1"/>
                </a:solidFill>
                <a:latin typeface="Times New Roman" pitchFamily="18" charset="0"/>
                <a:ea typeface="+mn-ea"/>
                <a:cs typeface="+mn-cs"/>
              </a:rPr>
              <a:t>demultiplexed </a:t>
            </a:r>
            <a:r>
              <a:rPr lang="en-US" altLang="zh-CN" sz="1200" b="0" i="0" u="none" strike="noStrike" kern="1200" baseline="0" dirty="0">
                <a:solidFill>
                  <a:schemeClr val="tx1"/>
                </a:solidFill>
                <a:latin typeface="Times New Roman" pitchFamily="18" charset="0"/>
                <a:ea typeface="+mn-ea"/>
                <a:cs typeface="+mn-cs"/>
              </a:rPr>
              <a:t>(Section 3.2) up to UDP, and the DHCP request message is extracted from the UDP segment. </a:t>
            </a:r>
          </a:p>
          <a:p>
            <a:r>
              <a:rPr lang="en-US" altLang="zh-CN" sz="1200" b="0" i="0" u="none" strike="noStrike" kern="1200" baseline="0" dirty="0">
                <a:solidFill>
                  <a:schemeClr val="tx1"/>
                </a:solidFill>
                <a:latin typeface="Times New Roman" pitchFamily="18" charset="0"/>
                <a:ea typeface="+mn-ea"/>
                <a:cs typeface="+mn-cs"/>
              </a:rPr>
              <a:t>    The DHCP server now has the DHCP request message.</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5. Let’s suppose that the DHCP server </a:t>
            </a:r>
            <a:r>
              <a:rPr lang="en-US" altLang="zh-CN" sz="1200" b="0" i="0" u="sng" strike="noStrike" kern="1200" baseline="0" dirty="0">
                <a:solidFill>
                  <a:schemeClr val="tx1"/>
                </a:solidFill>
                <a:latin typeface="Times New Roman" pitchFamily="18" charset="0"/>
                <a:ea typeface="+mn-ea"/>
                <a:cs typeface="+mn-cs"/>
              </a:rPr>
              <a:t>running within the router</a:t>
            </a:r>
            <a:r>
              <a:rPr lang="en-US" altLang="zh-CN" sz="1200" b="0" i="0" u="none" strike="noStrike" kern="1200" baseline="0" dirty="0">
                <a:solidFill>
                  <a:schemeClr val="tx1"/>
                </a:solidFill>
                <a:latin typeface="Times New Roman" pitchFamily="18" charset="0"/>
                <a:ea typeface="+mn-ea"/>
                <a:cs typeface="+mn-cs"/>
              </a:rPr>
              <a:t> can allocate IP addresses in the </a:t>
            </a:r>
            <a:r>
              <a:rPr lang="en-US" altLang="zh-CN" sz="1200" b="1" i="0" u="none" strike="noStrike" kern="1200" baseline="0" dirty="0">
                <a:solidFill>
                  <a:schemeClr val="tx1"/>
                </a:solidFill>
                <a:latin typeface="Times New Roman" pitchFamily="18" charset="0"/>
                <a:ea typeface="+mn-ea"/>
                <a:cs typeface="+mn-cs"/>
              </a:rPr>
              <a:t>CIDR </a:t>
            </a:r>
            <a:r>
              <a:rPr lang="en-US" altLang="zh-CN" sz="1200" b="0" i="0" u="none" strike="noStrike" kern="1200" baseline="0" dirty="0">
                <a:solidFill>
                  <a:schemeClr val="tx1"/>
                </a:solidFill>
                <a:latin typeface="Times New Roman" pitchFamily="18" charset="0"/>
                <a:ea typeface="+mn-ea"/>
                <a:cs typeface="+mn-cs"/>
              </a:rPr>
              <a:t>(Section 4.4.2) block 68.85.2.0/24. </a:t>
            </a:r>
          </a:p>
          <a:p>
            <a:r>
              <a:rPr lang="en-US" altLang="zh-CN" sz="1200" b="0" i="0" u="none" strike="noStrike" kern="1200" baseline="0" dirty="0">
                <a:solidFill>
                  <a:schemeClr val="tx1"/>
                </a:solidFill>
                <a:latin typeface="Times New Roman" pitchFamily="18" charset="0"/>
                <a:ea typeface="+mn-ea"/>
                <a:cs typeface="+mn-cs"/>
              </a:rPr>
              <a:t>    In this example, all IP addresses used within the school are thus within Comcast’s address block.</a:t>
            </a:r>
          </a:p>
          <a:p>
            <a:r>
              <a:rPr lang="en-US" altLang="zh-CN" sz="1200" b="0" i="0" u="none" strike="noStrike" kern="1200" baseline="0" dirty="0">
                <a:solidFill>
                  <a:schemeClr val="tx1"/>
                </a:solidFill>
                <a:latin typeface="Times New Roman" pitchFamily="18" charset="0"/>
                <a:ea typeface="+mn-ea"/>
                <a:cs typeface="+mn-cs"/>
              </a:rPr>
              <a:t>    Let’s suppose the DHCP server allocates address 68.85.2.101 to Bob’s laptop.</a:t>
            </a:r>
          </a:p>
          <a:p>
            <a:r>
              <a:rPr lang="en-US" altLang="zh-CN" sz="1200" b="0" i="0" u="none" strike="noStrike" kern="1200" baseline="0" dirty="0">
                <a:solidFill>
                  <a:schemeClr val="tx1"/>
                </a:solidFill>
                <a:latin typeface="Times New Roman" pitchFamily="18" charset="0"/>
                <a:ea typeface="+mn-ea"/>
                <a:cs typeface="+mn-cs"/>
              </a:rPr>
              <a:t>    The DHCP server creates a </a:t>
            </a:r>
            <a:r>
              <a:rPr lang="en-US" altLang="zh-CN" sz="1200" b="1" i="0" u="none" strike="noStrike" kern="1200" baseline="0" dirty="0">
                <a:solidFill>
                  <a:schemeClr val="tx1"/>
                </a:solidFill>
                <a:latin typeface="Times New Roman" pitchFamily="18" charset="0"/>
                <a:ea typeface="+mn-ea"/>
                <a:cs typeface="+mn-cs"/>
              </a:rPr>
              <a:t>DHCPACK message </a:t>
            </a:r>
            <a:r>
              <a:rPr lang="en-US" altLang="zh-CN" sz="1200" b="0" i="0" u="none" strike="noStrike" kern="1200" baseline="0" dirty="0">
                <a:solidFill>
                  <a:schemeClr val="tx1"/>
                </a:solidFill>
                <a:latin typeface="Times New Roman" pitchFamily="18" charset="0"/>
                <a:ea typeface="+mn-ea"/>
                <a:cs typeface="+mn-cs"/>
              </a:rPr>
              <a:t>(Section 4.4.2) containing this IP address, as well as the IP address of the DNS server (68.87.71.226), the IP address for the default gateway router (68.85.2.1), and the subnet block (68.85.2.0/24) (equivalently, the “network mask”). </a:t>
            </a:r>
          </a:p>
          <a:p>
            <a:r>
              <a:rPr lang="en-US" altLang="zh-CN" sz="1200" b="0" i="0" u="none" strike="noStrike" kern="1200" baseline="0" dirty="0">
                <a:solidFill>
                  <a:schemeClr val="tx1"/>
                </a:solidFill>
                <a:latin typeface="Times New Roman" pitchFamily="18" charset="0"/>
                <a:ea typeface="+mn-ea"/>
                <a:cs typeface="+mn-cs"/>
              </a:rPr>
              <a:t>    The DHCP message is put inside a UDP segment, which is put inside an IP datagram, which is put inside an Ethernet frame. </a:t>
            </a:r>
          </a:p>
          <a:p>
            <a:r>
              <a:rPr lang="en-US" altLang="zh-CN" sz="1200" b="0" i="0" u="none" strike="noStrike" kern="1200" baseline="0" dirty="0">
                <a:solidFill>
                  <a:schemeClr val="tx1"/>
                </a:solidFill>
                <a:latin typeface="Times New Roman" pitchFamily="18" charset="0"/>
                <a:ea typeface="+mn-ea"/>
                <a:cs typeface="+mn-cs"/>
              </a:rPr>
              <a:t>    The Ethernet frame has a source MAC address of the router’s interface to the home network (00:22:6B:45:1F:1B) and a destination MAC address of Bob’s laptop (00:16:D3:23:68:8A).</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6. The Ethernet frame containing the DHCP ACK is sent (unicast) by the router to the switch. </a:t>
            </a:r>
          </a:p>
          <a:p>
            <a:r>
              <a:rPr lang="en-US" altLang="zh-CN" sz="1200" b="0" i="0" u="none" strike="noStrike" kern="1200" baseline="0" dirty="0">
                <a:solidFill>
                  <a:schemeClr val="tx1"/>
                </a:solidFill>
                <a:latin typeface="Times New Roman" pitchFamily="18" charset="0"/>
                <a:ea typeface="+mn-ea"/>
                <a:cs typeface="+mn-cs"/>
              </a:rPr>
              <a:t>    Because the switch is </a:t>
            </a:r>
            <a:r>
              <a:rPr lang="en-US" altLang="zh-CN" sz="1200" b="1" i="0" u="none" strike="noStrike" kern="1200" baseline="0" dirty="0">
                <a:solidFill>
                  <a:schemeClr val="tx1"/>
                </a:solidFill>
                <a:latin typeface="Times New Roman" pitchFamily="18" charset="0"/>
                <a:ea typeface="+mn-ea"/>
                <a:cs typeface="+mn-cs"/>
              </a:rPr>
              <a:t>self-learning </a:t>
            </a:r>
            <a:r>
              <a:rPr lang="en-US" altLang="zh-CN" sz="1200" b="0" i="0" u="none" strike="noStrike" kern="1200" baseline="0" dirty="0">
                <a:solidFill>
                  <a:schemeClr val="tx1"/>
                </a:solidFill>
                <a:latin typeface="Times New Roman" pitchFamily="18" charset="0"/>
                <a:ea typeface="+mn-ea"/>
                <a:cs typeface="+mn-cs"/>
              </a:rPr>
              <a:t>(Section 5.4.3) and previously received an Ethernet frame (containing the DHCP request) from Bob’s laptop, the switch knows to forward a frame addressed to 00:16:D3:23:68:8A only to the output port leading to Bob’s laptop.</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7. Bob’s laptop receives the Ethernet frame containing the DHCP ACK, extracts the IP datagram from the Ethernet frame, extracts the UDP segment from the IP datagram, and extracts the DHCP ACK message from the UDP segment. Bob’s DHCP client then records its IP address and the IP address of its DNS server. It also installs the address of the default gateway into its </a:t>
            </a:r>
            <a:r>
              <a:rPr lang="en-US" altLang="zh-CN" sz="1200" b="1" i="0" u="none" strike="noStrike" kern="1200" baseline="0" dirty="0">
                <a:solidFill>
                  <a:schemeClr val="tx1"/>
                </a:solidFill>
                <a:latin typeface="Times New Roman" pitchFamily="18" charset="0"/>
                <a:ea typeface="+mn-ea"/>
                <a:cs typeface="+mn-cs"/>
              </a:rPr>
              <a:t>IP forwarding table </a:t>
            </a:r>
            <a:r>
              <a:rPr lang="en-US" altLang="zh-CN" sz="1200" b="0" i="0" u="none" strike="noStrike" kern="1200" baseline="0" dirty="0">
                <a:solidFill>
                  <a:schemeClr val="tx1"/>
                </a:solidFill>
                <a:latin typeface="Times New Roman" pitchFamily="18" charset="0"/>
                <a:ea typeface="+mn-ea"/>
                <a:cs typeface="+mn-cs"/>
              </a:rPr>
              <a:t>(Section 4.1). Bob’s laptop will send all datagrams with destination address outside of its subnet 68.85.2.0/24 to the default gateway. At this point, Bob’s laptop has initialized its networking components and is ready to begin processing the Web page fetch. (Note that only the last two DHCP steps of the four presented in Chapter 4 are actually necessary.)</a:t>
            </a:r>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201</a:t>
            </a:fld>
            <a:endParaRPr lang="en-US" altLang="zh-CN"/>
          </a:p>
        </p:txBody>
      </p:sp>
    </p:spTree>
    <p:extLst>
      <p:ext uri="{BB962C8B-B14F-4D97-AF65-F5344CB8AC3E}">
        <p14:creationId xmlns:p14="http://schemas.microsoft.com/office/powerpoint/2010/main" val="317038797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206</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4051494955"/>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7"/>
          <p:cNvSpPr>
            <a:spLocks noGrp="1" noChangeArrowheads="1"/>
          </p:cNvSpPr>
          <p:nvPr>
            <p:ph type="sldNum" sz="quarter" idx="5"/>
          </p:nvPr>
        </p:nvSpPr>
        <p:spPr>
          <a:noFill/>
        </p:spPr>
        <p:txBody>
          <a:bodyPr/>
          <a:lstStyle/>
          <a:p>
            <a:fld id="{95D6ADC6-5BEC-49BC-9BEA-23DD2D8CB6CD}" type="slidenum">
              <a:rPr lang="zh-CN" altLang="en-US"/>
              <a:pPr/>
              <a:t>207</a:t>
            </a:fld>
            <a:endParaRPr lang="en-US" altLang="zh-CN"/>
          </a:p>
        </p:txBody>
      </p:sp>
      <p:sp>
        <p:nvSpPr>
          <p:cNvPr id="442371" name="Rectangle 2"/>
          <p:cNvSpPr>
            <a:spLocks noGrp="1" noRot="1" noChangeAspect="1" noChangeArrowheads="1" noTextEdit="1"/>
          </p:cNvSpPr>
          <p:nvPr>
            <p:ph type="sldImg"/>
          </p:nvPr>
        </p:nvSpPr>
        <p:spPr>
          <a:ln/>
        </p:spPr>
      </p:sp>
      <p:sp>
        <p:nvSpPr>
          <p:cNvPr id="442372" name="Rectangle 3"/>
          <p:cNvSpPr>
            <a:spLocks noGrp="1" noChangeArrowheads="1"/>
          </p:cNvSpPr>
          <p:nvPr>
            <p:ph type="body" idx="1"/>
          </p:nvPr>
        </p:nvSpPr>
        <p:spPr>
          <a:noFill/>
          <a:ln/>
        </p:spPr>
        <p:txBody>
          <a:bodyPr/>
          <a:lstStyle/>
          <a:p>
            <a:r>
              <a:rPr lang="en-US" altLang="zh-CN" i="0" baseline="0" dirty="0"/>
              <a:t>    </a:t>
            </a:r>
            <a:r>
              <a:rPr lang="en-US" altLang="zh-CN" i="0" dirty="0"/>
              <a:t>In this chapter, we've examined the data link layer — its services, the principles underlying its operation, and a number of important specific protocols that use these principles in implementing data link services.</a:t>
            </a:r>
          </a:p>
          <a:p>
            <a:r>
              <a:rPr lang="en-US" altLang="zh-CN" i="0" dirty="0"/>
              <a:t>    We saw that the basic service of the data link layer is </a:t>
            </a:r>
            <a:r>
              <a:rPr lang="en-US" altLang="zh-CN" b="1" i="0" dirty="0"/>
              <a:t>to move a network-layer datagram from one node (</a:t>
            </a:r>
            <a:r>
              <a:rPr lang="en-US" altLang="zh-CN" sz="1200" b="0" i="0" u="none" strike="noStrike" kern="1200" baseline="0" dirty="0">
                <a:solidFill>
                  <a:schemeClr val="tx1"/>
                </a:solidFill>
                <a:latin typeface="Times New Roman" pitchFamily="18" charset="0"/>
                <a:ea typeface="+mn-ea"/>
                <a:cs typeface="+mn-cs"/>
              </a:rPr>
              <a:t>host, switch, router, WiFi access point</a:t>
            </a:r>
            <a:r>
              <a:rPr lang="en-US" altLang="zh-CN" b="1" i="0" dirty="0"/>
              <a:t>) to an adjacent node.</a:t>
            </a:r>
            <a:r>
              <a:rPr lang="en-US" altLang="zh-CN" i="0" dirty="0"/>
              <a:t> </a:t>
            </a:r>
          </a:p>
          <a:p>
            <a:r>
              <a:rPr lang="en-US" altLang="zh-CN" i="0" dirty="0"/>
              <a:t>    We saw that all data link protocols operate </a:t>
            </a:r>
            <a:r>
              <a:rPr lang="en-US" altLang="zh-CN" b="0" i="0" dirty="0"/>
              <a:t>by</a:t>
            </a:r>
            <a:r>
              <a:rPr lang="en-US" altLang="zh-CN" i="0" dirty="0"/>
              <a:t> </a:t>
            </a:r>
            <a:r>
              <a:rPr lang="en-US" altLang="zh-CN" b="1" i="0" dirty="0"/>
              <a:t>encapsulating</a:t>
            </a:r>
            <a:r>
              <a:rPr lang="en-US" altLang="zh-CN" i="0" dirty="0"/>
              <a:t> a network-layer datagram within a link-layer frame </a:t>
            </a:r>
            <a:r>
              <a:rPr lang="en-US" altLang="zh-CN" b="0" i="0" dirty="0"/>
              <a:t>before</a:t>
            </a:r>
            <a:r>
              <a:rPr lang="en-US" altLang="zh-CN" i="0" dirty="0"/>
              <a:t> </a:t>
            </a:r>
            <a:r>
              <a:rPr lang="en-US" altLang="zh-CN" b="1" i="0" dirty="0"/>
              <a:t>transmitting</a:t>
            </a:r>
            <a:r>
              <a:rPr lang="en-US" altLang="zh-CN" i="0" dirty="0"/>
              <a:t> the frame over the link to the adjacent node.  </a:t>
            </a:r>
          </a:p>
          <a:p>
            <a:r>
              <a:rPr lang="en-US" altLang="zh-CN" i="0" dirty="0"/>
              <a:t>    Beyond this common framing function, however, we learned that different data link protocols can provide very different </a:t>
            </a:r>
            <a:r>
              <a:rPr lang="en-US" altLang="zh-CN" i="0" u="none" dirty="0"/>
              <a:t>link access</a:t>
            </a:r>
            <a:r>
              <a:rPr lang="en-US" altLang="zh-CN" i="0" dirty="0"/>
              <a:t>, </a:t>
            </a:r>
            <a:r>
              <a:rPr lang="en-US" altLang="zh-CN" b="1" i="0" u="none" dirty="0"/>
              <a:t>delivery</a:t>
            </a:r>
            <a:r>
              <a:rPr lang="en-US" altLang="zh-CN" i="0" dirty="0"/>
              <a:t> [reliability, error detection /correction] and </a:t>
            </a:r>
            <a:r>
              <a:rPr lang="en-US" altLang="zh-CN" b="1" i="0" u="none" dirty="0"/>
              <a:t>transmission</a:t>
            </a:r>
            <a:r>
              <a:rPr lang="en-US" altLang="zh-CN" i="0" dirty="0"/>
              <a:t> [e.g., full-duplex versus half-duplex] services. </a:t>
            </a:r>
          </a:p>
          <a:p>
            <a:r>
              <a:rPr lang="en-US" altLang="zh-CN" i="0" dirty="0"/>
              <a:t>    These differences are </a:t>
            </a:r>
            <a:r>
              <a:rPr lang="en-US" altLang="zh-CN" b="1" i="0" dirty="0"/>
              <a:t>due </a:t>
            </a:r>
            <a:r>
              <a:rPr lang="en-US" altLang="zh-CN" b="0" i="0" u="none" dirty="0"/>
              <a:t>in part </a:t>
            </a:r>
            <a:r>
              <a:rPr lang="en-US" altLang="zh-CN" b="1" i="0" dirty="0"/>
              <a:t>to</a:t>
            </a:r>
            <a:r>
              <a:rPr lang="en-US" altLang="zh-CN" i="0" dirty="0"/>
              <a:t> the wide variety of link types </a:t>
            </a:r>
            <a:r>
              <a:rPr lang="en-US" altLang="zh-CN" b="1" i="0" dirty="0"/>
              <a:t>over which </a:t>
            </a:r>
            <a:r>
              <a:rPr lang="en-US" altLang="zh-CN" i="0" dirty="0"/>
              <a:t>data link protocols must operate. </a:t>
            </a:r>
          </a:p>
          <a:p>
            <a:r>
              <a:rPr lang="en-US" altLang="zh-CN" i="0" dirty="0"/>
              <a:t>    A simple point-to-point link has a single sender and receiver communicating over a single "wire." </a:t>
            </a:r>
          </a:p>
          <a:p>
            <a:r>
              <a:rPr lang="en-US" altLang="zh-CN" i="0" dirty="0"/>
              <a:t>    A multiple access link is shared among many senders and receivers; consequently the data link protocol for a multiple access channel has a protocol (its multiple access protocol) for coordinating link access. </a:t>
            </a:r>
          </a:p>
          <a:p>
            <a:r>
              <a:rPr lang="en-US" altLang="zh-CN" i="0" dirty="0"/>
              <a:t>    In the cases of MPLS, the "link" connecting two adjacent nodes (e.g., two IP routers that are adjacent in an IP sense </a:t>
            </a:r>
            <a:r>
              <a:rPr lang="en-US" altLang="en-US" i="0" dirty="0"/>
              <a:t>—</a:t>
            </a:r>
            <a:r>
              <a:rPr lang="en-US" altLang="zh-CN" i="0" dirty="0"/>
              <a:t> that they are next-hop IP routers towards some destination) may actually be a network </a:t>
            </a:r>
            <a:r>
              <a:rPr lang="en-US" altLang="zh-CN" b="1" i="0" dirty="0"/>
              <a:t>in and of itself </a:t>
            </a:r>
            <a:r>
              <a:rPr lang="en-US" altLang="zh-CN" b="0" i="0" dirty="0"/>
              <a:t>[</a:t>
            </a:r>
            <a:r>
              <a:rPr lang="zh-CN" altLang="en-US" sz="1200" b="0" i="0" kern="1200" dirty="0">
                <a:solidFill>
                  <a:schemeClr val="tx1"/>
                </a:solidFill>
                <a:latin typeface="Times New Roman" pitchFamily="18" charset="0"/>
                <a:ea typeface="+mn-ea"/>
                <a:cs typeface="+mn-cs"/>
              </a:rPr>
              <a:t>就其本身而言</a:t>
            </a:r>
            <a:r>
              <a:rPr lang="en-US" altLang="zh-CN" b="0" i="0" dirty="0"/>
              <a:t>]. </a:t>
            </a:r>
          </a:p>
          <a:p>
            <a:r>
              <a:rPr lang="en-US" altLang="zh-CN" i="0" dirty="0"/>
              <a:t>    In one sense, the idea of </a:t>
            </a:r>
            <a:r>
              <a:rPr lang="en-US" altLang="zh-CN" i="0" u="sng" dirty="0"/>
              <a:t>a network being considered as a link</a:t>
            </a:r>
            <a:r>
              <a:rPr lang="en-US" altLang="zh-CN" i="0" u="none" dirty="0"/>
              <a:t> </a:t>
            </a:r>
            <a:r>
              <a:rPr lang="en-US" altLang="zh-CN" i="0" dirty="0"/>
              <a:t>should not seem odd. </a:t>
            </a:r>
          </a:p>
          <a:p>
            <a:r>
              <a:rPr lang="en-US" altLang="zh-CN" i="0" dirty="0"/>
              <a:t>    A telephone link </a:t>
            </a:r>
            <a:r>
              <a:rPr lang="en-US" altLang="zh-CN" i="0" u="sng" dirty="0"/>
              <a:t>connecting a home modem/computer to a remote modem/router</a:t>
            </a:r>
            <a:r>
              <a:rPr lang="en-US" altLang="zh-CN" i="0" dirty="0"/>
              <a:t>, for example, is actually a path through a sophisticated and complex telephone network.</a:t>
            </a:r>
          </a:p>
          <a:p>
            <a:endParaRPr lang="en-US" altLang="zh-CN" i="0" dirty="0"/>
          </a:p>
          <a:p>
            <a:r>
              <a:rPr lang="en-US" altLang="zh-CN" i="0" dirty="0"/>
              <a:t>    Among the principles </a:t>
            </a:r>
            <a:r>
              <a:rPr lang="en-US" altLang="zh-CN" b="1" i="0" dirty="0"/>
              <a:t>underlying</a:t>
            </a:r>
            <a:r>
              <a:rPr lang="en-US" altLang="zh-CN" i="0" dirty="0"/>
              <a:t> data link communication, we examined error detection and correction techniques, multiple access protocols, link-layer addressing, virtualization (VLANs) and the construction of extended local area networks via hubs and switches. </a:t>
            </a:r>
          </a:p>
          <a:p>
            <a:r>
              <a:rPr lang="en-US" altLang="zh-CN" i="0" dirty="0"/>
              <a:t>    In the case of error detection/correction, we examined how it is possible to add additional bits to a frame's header that are used to detect, and in some cases correct, bit-flip errors that might occur when the frame is transmitted over the link. </a:t>
            </a:r>
          </a:p>
          <a:p>
            <a:r>
              <a:rPr lang="en-US" altLang="zh-CN" i="0" dirty="0"/>
              <a:t>    We covered simple parity and checksumming schemes, as well as the more robust cyclic</a:t>
            </a:r>
            <a:r>
              <a:rPr lang="en-US" altLang="zh-CN" i="0" baseline="0" dirty="0"/>
              <a:t> </a:t>
            </a:r>
            <a:r>
              <a:rPr lang="en-US" altLang="zh-CN" i="0" dirty="0"/>
              <a:t>redundancy check. </a:t>
            </a:r>
          </a:p>
          <a:p>
            <a:r>
              <a:rPr lang="en-US" altLang="zh-CN" i="0" dirty="0"/>
              <a:t>    We then moved on to the topic of multiple access protocols. </a:t>
            </a:r>
          </a:p>
          <a:p>
            <a:r>
              <a:rPr lang="en-US" altLang="zh-CN" i="0" dirty="0"/>
              <a:t>    We </a:t>
            </a:r>
            <a:r>
              <a:rPr lang="en-US" altLang="zh-CN" b="1" i="0" u="none" dirty="0"/>
              <a:t>identified and studied </a:t>
            </a:r>
            <a:r>
              <a:rPr lang="en-US" altLang="zh-CN" i="0" dirty="0"/>
              <a:t>three broad approaches for coordinating access to a broadcast channel: channel partitioning approaches (TDM, FDM, CDMA), random access approaches (the ALOHA protocols, and CSMA protocols), and taking-turns approaches (polling and token passing). </a:t>
            </a:r>
          </a:p>
          <a:p>
            <a:r>
              <a:rPr lang="en-US" altLang="zh-CN" i="0" dirty="0"/>
              <a:t>    We saw that a consequence of </a:t>
            </a:r>
            <a:r>
              <a:rPr lang="en-US" altLang="zh-CN" b="1" i="0" dirty="0"/>
              <a:t>having multiple nodes share a single broadcast channel</a:t>
            </a:r>
            <a:r>
              <a:rPr lang="en-US" altLang="zh-CN" i="0" dirty="0"/>
              <a:t> was the need to provide node address at the data link level. </a:t>
            </a:r>
          </a:p>
          <a:p>
            <a:pPr algn="l"/>
            <a:r>
              <a:rPr lang="en-US" altLang="zh-CN" i="0" dirty="0"/>
              <a:t>    We learned that physical addresses were quite different from network-layer addresses, and that, in the case of the Internet, a special protocol (ARP — the address resolution protocol) is used to translate between these two forms of addressing</a:t>
            </a:r>
            <a:r>
              <a:rPr lang="en-US" altLang="zh-CN" i="0" baseline="0" dirty="0"/>
              <a:t> </a:t>
            </a:r>
            <a:r>
              <a:rPr lang="en-US" altLang="zh-CN" sz="1200" b="0" i="0" u="none" strike="noStrike" baseline="0" dirty="0">
                <a:solidFill>
                  <a:srgbClr val="333333"/>
                </a:solidFill>
                <a:latin typeface="ArialMT"/>
              </a:rPr>
              <a:t>and studied the hugely successful Ethernet protocol in detail.</a:t>
            </a:r>
            <a:r>
              <a:rPr lang="en-US" altLang="zh-CN" i="0" dirty="0"/>
              <a:t> </a:t>
            </a:r>
          </a:p>
          <a:p>
            <a:r>
              <a:rPr lang="en-US" altLang="zh-CN" i="0" dirty="0"/>
              <a:t>    </a:t>
            </a:r>
            <a:r>
              <a:rPr lang="en-US" altLang="zh-CN" sz="1200" b="0" i="0" u="none" strike="noStrike" kern="1200" baseline="0" dirty="0">
                <a:solidFill>
                  <a:schemeClr val="tx1"/>
                </a:solidFill>
                <a:latin typeface="Times New Roman" pitchFamily="18" charset="0"/>
                <a:ea typeface="+mn-ea"/>
                <a:cs typeface="+mn-cs"/>
              </a:rPr>
              <a:t>We then examined how nodes </a:t>
            </a:r>
            <a:r>
              <a:rPr lang="en-US" altLang="zh-CN" sz="1200" b="0" i="0" u="sng" strike="noStrike" kern="1200" baseline="0" dirty="0">
                <a:solidFill>
                  <a:schemeClr val="tx1"/>
                </a:solidFill>
                <a:latin typeface="Times New Roman" pitchFamily="18" charset="0"/>
                <a:ea typeface="+mn-ea"/>
                <a:cs typeface="+mn-cs"/>
              </a:rPr>
              <a:t>sharing a broadcast channel</a:t>
            </a:r>
            <a:r>
              <a:rPr lang="en-US" altLang="zh-CN" sz="1200" b="0" i="0" u="none" strike="noStrike" kern="1200" baseline="0" dirty="0">
                <a:solidFill>
                  <a:schemeClr val="tx1"/>
                </a:solidFill>
                <a:latin typeface="Times New Roman" pitchFamily="18" charset="0"/>
                <a:ea typeface="+mn-ea"/>
                <a:cs typeface="+mn-cs"/>
              </a:rPr>
              <a:t> form a LAN and how multiple LANs can be connected together to form larger LANs — </a:t>
            </a:r>
            <a:r>
              <a:rPr lang="en-US" altLang="zh-CN" sz="1200" b="0" i="0" u="sng" strike="noStrike" kern="1200" baseline="0" dirty="0">
                <a:solidFill>
                  <a:schemeClr val="tx1"/>
                </a:solidFill>
                <a:latin typeface="Times New Roman" pitchFamily="18" charset="0"/>
                <a:ea typeface="+mn-ea"/>
                <a:cs typeface="+mn-cs"/>
              </a:rPr>
              <a:t>all</a:t>
            </a:r>
            <a:r>
              <a:rPr lang="en-US" altLang="zh-CN" sz="1200" b="0" i="0" u="none" strike="noStrike" kern="1200" baseline="0" dirty="0">
                <a:solidFill>
                  <a:schemeClr val="tx1"/>
                </a:solidFill>
                <a:latin typeface="Times New Roman" pitchFamily="18" charset="0"/>
                <a:ea typeface="+mn-ea"/>
                <a:cs typeface="+mn-cs"/>
              </a:rPr>
              <a:t> </a:t>
            </a:r>
            <a:r>
              <a:rPr lang="en-US" altLang="zh-CN" sz="1200" b="0" i="0" u="sng" strike="noStrike" kern="1200" baseline="0" dirty="0">
                <a:solidFill>
                  <a:schemeClr val="tx1"/>
                </a:solidFill>
                <a:latin typeface="Times New Roman" pitchFamily="18" charset="0"/>
                <a:ea typeface="+mn-ea"/>
                <a:cs typeface="+mn-cs"/>
              </a:rPr>
              <a:t>without</a:t>
            </a:r>
            <a:r>
              <a:rPr lang="en-US" altLang="zh-CN" sz="1200" b="0" i="0" u="none" strike="noStrike" kern="1200" baseline="0" dirty="0">
                <a:solidFill>
                  <a:schemeClr val="tx1"/>
                </a:solidFill>
                <a:latin typeface="Times New Roman" pitchFamily="18" charset="0"/>
                <a:ea typeface="+mn-ea"/>
                <a:cs typeface="+mn-cs"/>
              </a:rPr>
              <a:t> the intervention of network-layer routing to interconnect these local nodes. </a:t>
            </a:r>
          </a:p>
          <a:p>
            <a:r>
              <a:rPr lang="en-US" altLang="zh-CN" sz="1200" b="0" i="0" u="none" strike="noStrike" kern="1200" baseline="0" dirty="0">
                <a:solidFill>
                  <a:schemeClr val="tx1"/>
                </a:solidFill>
                <a:latin typeface="Times New Roman" pitchFamily="18" charset="0"/>
                <a:ea typeface="+mn-ea"/>
                <a:cs typeface="+mn-cs"/>
              </a:rPr>
              <a:t>    We also learned </a:t>
            </a:r>
            <a:r>
              <a:rPr lang="en-US" altLang="zh-CN" sz="1200" b="1" i="0" u="none" strike="noStrike" kern="1200" baseline="0" dirty="0">
                <a:solidFill>
                  <a:schemeClr val="tx1"/>
                </a:solidFill>
                <a:latin typeface="Times New Roman" pitchFamily="18" charset="0"/>
                <a:ea typeface="+mn-ea"/>
                <a:cs typeface="+mn-cs"/>
              </a:rPr>
              <a:t>how</a:t>
            </a:r>
            <a:r>
              <a:rPr lang="en-US" altLang="zh-CN" sz="1200" b="0" i="0" u="none" strike="noStrike" kern="1200" baseline="0" dirty="0">
                <a:solidFill>
                  <a:schemeClr val="tx1"/>
                </a:solidFill>
                <a:latin typeface="Times New Roman" pitchFamily="18" charset="0"/>
                <a:ea typeface="+mn-ea"/>
                <a:cs typeface="+mn-cs"/>
              </a:rPr>
              <a:t> multiple virtual LANs can be created </a:t>
            </a:r>
            <a:r>
              <a:rPr lang="en-US" altLang="zh-CN" sz="1200" b="1" i="0" u="none" strike="noStrike" kern="1200" baseline="0" dirty="0">
                <a:solidFill>
                  <a:schemeClr val="tx1"/>
                </a:solidFill>
                <a:latin typeface="Times New Roman" pitchFamily="18" charset="0"/>
                <a:ea typeface="+mn-ea"/>
                <a:cs typeface="+mn-cs"/>
              </a:rPr>
              <a:t>on</a:t>
            </a:r>
            <a:r>
              <a:rPr lang="en-US" altLang="zh-CN" sz="1200" b="0" i="0" u="none" strike="noStrike" kern="1200" baseline="0" dirty="0">
                <a:solidFill>
                  <a:schemeClr val="tx1"/>
                </a:solidFill>
                <a:latin typeface="Times New Roman" pitchFamily="18" charset="0"/>
                <a:ea typeface="+mn-ea"/>
                <a:cs typeface="+mn-cs"/>
              </a:rPr>
              <a:t> a single physical LAN infrastructure. </a:t>
            </a:r>
            <a:r>
              <a:rPr lang="en-US" altLang="zh-CN" i="0" dirty="0"/>
              <a:t> </a:t>
            </a:r>
          </a:p>
          <a:p>
            <a:r>
              <a:rPr lang="en-US" altLang="zh-CN" i="0" dirty="0"/>
              <a:t>   </a:t>
            </a:r>
            <a:endParaRPr lang="zh-CN" altLang="en-US" i="0" dirty="0"/>
          </a:p>
        </p:txBody>
      </p:sp>
    </p:spTree>
    <p:extLst>
      <p:ext uri="{BB962C8B-B14F-4D97-AF65-F5344CB8AC3E}">
        <p14:creationId xmlns:p14="http://schemas.microsoft.com/office/powerpoint/2010/main" val="65053292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7"/>
          <p:cNvSpPr>
            <a:spLocks noGrp="1" noChangeArrowheads="1"/>
          </p:cNvSpPr>
          <p:nvPr>
            <p:ph type="sldNum" sz="quarter" idx="5"/>
          </p:nvPr>
        </p:nvSpPr>
        <p:spPr>
          <a:noFill/>
        </p:spPr>
        <p:txBody>
          <a:bodyPr/>
          <a:lstStyle/>
          <a:p>
            <a:fld id="{44601300-E5AC-4862-B36A-74CBE631EAC0}" type="slidenum">
              <a:rPr lang="zh-CN" altLang="en-US"/>
              <a:pPr/>
              <a:t>208</a:t>
            </a:fld>
            <a:endParaRPr lang="en-US" altLang="zh-CN"/>
          </a:p>
        </p:txBody>
      </p:sp>
      <p:sp>
        <p:nvSpPr>
          <p:cNvPr id="443395" name="Rectangle 2"/>
          <p:cNvSpPr>
            <a:spLocks noGrp="1" noRot="1" noChangeAspect="1" noChangeArrowheads="1" noTextEdit="1"/>
          </p:cNvSpPr>
          <p:nvPr>
            <p:ph type="sldImg"/>
          </p:nvPr>
        </p:nvSpPr>
        <p:spPr>
          <a:ln/>
        </p:spPr>
      </p:sp>
      <p:sp>
        <p:nvSpPr>
          <p:cNvPr id="443396" name="Rectangle 3"/>
          <p:cNvSpPr>
            <a:spLocks noGrp="1" noChangeArrowheads="1"/>
          </p:cNvSpPr>
          <p:nvPr>
            <p:ph type="body" idx="1"/>
          </p:nvPr>
        </p:nvSpPr>
        <p:spPr>
          <a:noFill/>
          <a:ln/>
        </p:spPr>
        <p:txBody>
          <a:bodyPr/>
          <a:lstStyle/>
          <a:p>
            <a:r>
              <a:rPr lang="en-US" altLang="zh-CN" sz="1200" b="0" i="0" u="none" strike="noStrike" kern="1200" baseline="0" dirty="0">
                <a:solidFill>
                  <a:schemeClr val="tx1"/>
                </a:solidFill>
                <a:latin typeface="Times New Roman" pitchFamily="18" charset="0"/>
                <a:ea typeface="+mn-ea"/>
                <a:cs typeface="+mn-cs"/>
              </a:rPr>
              <a:t>    We </a:t>
            </a:r>
            <a:r>
              <a:rPr lang="en-US" altLang="zh-CN" sz="1200" b="1" i="0" u="none" strike="noStrike" kern="1200" baseline="0" dirty="0">
                <a:solidFill>
                  <a:schemeClr val="tx1"/>
                </a:solidFill>
                <a:latin typeface="Times New Roman" pitchFamily="18" charset="0"/>
                <a:ea typeface="+mn-ea"/>
                <a:cs typeface="+mn-cs"/>
              </a:rPr>
              <a:t>ended our study </a:t>
            </a:r>
            <a:r>
              <a:rPr lang="en-US" altLang="zh-CN" sz="1200" b="0" i="0" u="none" strike="noStrike" kern="1200" baseline="0" dirty="0">
                <a:solidFill>
                  <a:schemeClr val="tx1"/>
                </a:solidFill>
                <a:latin typeface="Times New Roman" pitchFamily="18" charset="0"/>
                <a:ea typeface="+mn-ea"/>
                <a:cs typeface="+mn-cs"/>
              </a:rPr>
              <a:t>of the link layer by focusing </a:t>
            </a:r>
            <a:r>
              <a:rPr lang="en-US" altLang="zh-CN" sz="1200" b="1" i="0" u="none" strike="noStrike" kern="1200" baseline="0" dirty="0">
                <a:solidFill>
                  <a:schemeClr val="tx1"/>
                </a:solidFill>
                <a:latin typeface="Times New Roman" pitchFamily="18" charset="0"/>
                <a:ea typeface="+mn-ea"/>
                <a:cs typeface="+mn-cs"/>
              </a:rPr>
              <a:t>on</a:t>
            </a:r>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how</a:t>
            </a:r>
            <a:r>
              <a:rPr lang="en-US" altLang="zh-CN" sz="1200" b="0" i="0" u="none" strike="noStrike" kern="1200" baseline="0" dirty="0">
                <a:solidFill>
                  <a:schemeClr val="tx1"/>
                </a:solidFill>
                <a:latin typeface="Times New Roman" pitchFamily="18" charset="0"/>
                <a:ea typeface="+mn-ea"/>
                <a:cs typeface="+mn-cs"/>
              </a:rPr>
              <a:t> MPLS networks provide link-layer services when they interconnect IP routers and </a:t>
            </a:r>
            <a:r>
              <a:rPr lang="en-US" altLang="zh-CN" sz="1200" b="1" i="0" u="none" strike="noStrike" kern="1200" baseline="0" dirty="0">
                <a:solidFill>
                  <a:schemeClr val="tx1"/>
                </a:solidFill>
                <a:latin typeface="Times New Roman" pitchFamily="18" charset="0"/>
                <a:ea typeface="+mn-ea"/>
                <a:cs typeface="+mn-cs"/>
              </a:rPr>
              <a:t>an overview </a:t>
            </a:r>
            <a:r>
              <a:rPr lang="en-US" altLang="zh-CN" sz="1200" b="0" i="0" u="none" strike="noStrike" kern="1200" baseline="0" dirty="0">
                <a:solidFill>
                  <a:schemeClr val="tx1"/>
                </a:solidFill>
                <a:latin typeface="Times New Roman" pitchFamily="18" charset="0"/>
                <a:ea typeface="+mn-ea"/>
                <a:cs typeface="+mn-cs"/>
              </a:rPr>
              <a:t>of the network designs for today’s massive data centers. </a:t>
            </a:r>
          </a:p>
          <a:p>
            <a:r>
              <a:rPr lang="en-US" altLang="zh-CN" sz="1200" b="0" i="0" u="none" strike="noStrike" kern="1200" baseline="0" dirty="0">
                <a:solidFill>
                  <a:schemeClr val="tx1"/>
                </a:solidFill>
                <a:latin typeface="Times New Roman" pitchFamily="18" charset="0"/>
                <a:ea typeface="+mn-ea"/>
                <a:cs typeface="+mn-cs"/>
              </a:rPr>
              <a:t>    We </a:t>
            </a:r>
            <a:r>
              <a:rPr lang="en-US" altLang="zh-CN" sz="1200" b="1" i="0" u="none" strike="noStrike" kern="1200" baseline="0" dirty="0">
                <a:solidFill>
                  <a:schemeClr val="tx1"/>
                </a:solidFill>
                <a:latin typeface="Times New Roman" pitchFamily="18" charset="0"/>
                <a:ea typeface="+mn-ea"/>
                <a:cs typeface="+mn-cs"/>
              </a:rPr>
              <a:t>wrapped up </a:t>
            </a:r>
            <a:r>
              <a:rPr lang="en-US" altLang="zh-CN" sz="1200" b="0" i="0" u="none" strike="noStrike" kern="1200" baseline="0" dirty="0">
                <a:solidFill>
                  <a:schemeClr val="tx1"/>
                </a:solidFill>
                <a:latin typeface="Times New Roman" pitchFamily="18" charset="0"/>
                <a:ea typeface="+mn-ea"/>
                <a:cs typeface="+mn-cs"/>
              </a:rPr>
              <a:t>this chapter (and indeed the first five chapters) by identifying the many protocols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are needed to </a:t>
            </a:r>
            <a:r>
              <a:rPr lang="en-US" altLang="zh-CN" sz="1200" b="1" i="0" u="none" strike="noStrike" kern="1200" baseline="0" dirty="0">
                <a:solidFill>
                  <a:schemeClr val="tx1"/>
                </a:solidFill>
                <a:latin typeface="Times New Roman" pitchFamily="18" charset="0"/>
                <a:ea typeface="+mn-ea"/>
                <a:cs typeface="+mn-cs"/>
              </a:rPr>
              <a:t>fetch</a:t>
            </a:r>
            <a:r>
              <a:rPr lang="en-US" altLang="zh-CN" sz="1200" b="0" i="0" u="none" strike="noStrike" kern="1200" baseline="0" dirty="0">
                <a:solidFill>
                  <a:schemeClr val="tx1"/>
                </a:solidFill>
                <a:latin typeface="Times New Roman" pitchFamily="18" charset="0"/>
                <a:ea typeface="+mn-ea"/>
                <a:cs typeface="+mn-cs"/>
              </a:rPr>
              <a:t> a simple Web page. </a:t>
            </a:r>
          </a:p>
          <a:p>
            <a:r>
              <a:rPr lang="en-US" altLang="zh-CN" sz="1200" b="0" i="0" u="none" strike="noStrike" kern="1200" baseline="0" dirty="0">
                <a:solidFill>
                  <a:schemeClr val="tx1"/>
                </a:solidFill>
                <a:latin typeface="Times New Roman" pitchFamily="18" charset="0"/>
                <a:ea typeface="+mn-ea"/>
                <a:cs typeface="+mn-cs"/>
              </a:rPr>
              <a:t>    Having covered the link layer, our journey </a:t>
            </a:r>
            <a:r>
              <a:rPr lang="en-US" altLang="zh-CN" sz="1200" b="0" i="0" u="sng" strike="noStrike" kern="1200" baseline="0" dirty="0">
                <a:solidFill>
                  <a:schemeClr val="tx1"/>
                </a:solidFill>
                <a:latin typeface="Times New Roman" pitchFamily="18" charset="0"/>
                <a:ea typeface="+mn-ea"/>
                <a:cs typeface="+mn-cs"/>
              </a:rPr>
              <a:t>down the protocol stack</a:t>
            </a:r>
            <a:r>
              <a:rPr lang="en-US" altLang="zh-CN" sz="1200" b="0" i="0" u="none" strike="noStrike" kern="1200" baseline="0" dirty="0">
                <a:solidFill>
                  <a:schemeClr val="tx1"/>
                </a:solidFill>
                <a:latin typeface="Times New Roman" pitchFamily="18" charset="0"/>
                <a:ea typeface="+mn-ea"/>
                <a:cs typeface="+mn-cs"/>
              </a:rPr>
              <a:t> is now over! </a:t>
            </a:r>
          </a:p>
          <a:p>
            <a:r>
              <a:rPr lang="en-US" altLang="zh-CN" sz="1200" b="0" i="0" u="none" strike="noStrike" kern="1200" baseline="0" dirty="0">
                <a:solidFill>
                  <a:schemeClr val="tx1"/>
                </a:solidFill>
                <a:latin typeface="Times New Roman" pitchFamily="18" charset="0"/>
                <a:ea typeface="+mn-ea"/>
                <a:cs typeface="+mn-cs"/>
              </a:rPr>
              <a:t>    Certainly, the physical layer lies below the link layer, but the details of the physical layer are </a:t>
            </a:r>
            <a:r>
              <a:rPr lang="en-US" altLang="zh-CN" sz="1200" b="1" i="0" u="none" strike="noStrike" kern="1200" baseline="0" dirty="0">
                <a:solidFill>
                  <a:schemeClr val="tx1"/>
                </a:solidFill>
                <a:latin typeface="Times New Roman" pitchFamily="18" charset="0"/>
                <a:ea typeface="+mn-ea"/>
                <a:cs typeface="+mn-cs"/>
              </a:rPr>
              <a:t>probably</a:t>
            </a:r>
            <a:r>
              <a:rPr lang="en-US" altLang="zh-CN" sz="1200" b="0" i="0" u="none" strike="noStrike" kern="1200" baseline="0" dirty="0">
                <a:solidFill>
                  <a:schemeClr val="tx1"/>
                </a:solidFill>
                <a:latin typeface="Times New Roman" pitchFamily="18" charset="0"/>
                <a:ea typeface="+mn-ea"/>
                <a:cs typeface="+mn-cs"/>
              </a:rPr>
              <a:t> best left for another course (for example, in communication theory, rather than computer networking). </a:t>
            </a:r>
          </a:p>
          <a:p>
            <a:r>
              <a:rPr lang="en-US" altLang="zh-CN" sz="1200" b="0" i="0" u="none" strike="noStrike" kern="1200" baseline="0" dirty="0">
                <a:solidFill>
                  <a:schemeClr val="tx1"/>
                </a:solidFill>
                <a:latin typeface="Times New Roman" pitchFamily="18" charset="0"/>
                <a:ea typeface="+mn-ea"/>
                <a:cs typeface="+mn-cs"/>
              </a:rPr>
              <a:t>    We have, however, </a:t>
            </a:r>
            <a:r>
              <a:rPr lang="en-US" altLang="zh-CN" sz="1200" b="1" i="0" u="none" strike="noStrike" kern="1200" baseline="0" dirty="0">
                <a:solidFill>
                  <a:schemeClr val="tx1"/>
                </a:solidFill>
                <a:latin typeface="Times New Roman" pitchFamily="18" charset="0"/>
                <a:ea typeface="+mn-ea"/>
                <a:cs typeface="+mn-cs"/>
              </a:rPr>
              <a:t>touched upon </a:t>
            </a:r>
            <a:r>
              <a:rPr lang="en-US" altLang="zh-CN" sz="1200" b="0" i="0" u="none" strike="noStrike" kern="1200" baseline="0" dirty="0">
                <a:solidFill>
                  <a:schemeClr val="tx1"/>
                </a:solidFill>
                <a:latin typeface="Times New Roman" pitchFamily="18" charset="0"/>
                <a:ea typeface="+mn-ea"/>
                <a:cs typeface="+mn-cs"/>
              </a:rPr>
              <a:t>several aspects of the physical layer in this chapter and in Chapter 1</a:t>
            </a:r>
            <a:r>
              <a:rPr lang="en-US" altLang="zh-CN" sz="1200" b="1"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(our discussion of physical media in Section 1.2). </a:t>
            </a:r>
          </a:p>
          <a:p>
            <a:r>
              <a:rPr lang="en-US" altLang="zh-CN" sz="1200" b="0" i="0" u="none" strike="noStrike" kern="1200" baseline="0" dirty="0">
                <a:solidFill>
                  <a:schemeClr val="tx1"/>
                </a:solidFill>
                <a:latin typeface="Times New Roman" pitchFamily="18" charset="0"/>
                <a:ea typeface="+mn-ea"/>
                <a:cs typeface="+mn-cs"/>
              </a:rPr>
              <a:t>    </a:t>
            </a:r>
            <a:r>
              <a:rPr lang="en-US" altLang="zh-CN" i="0" dirty="0"/>
              <a:t>We’ll consider the physical layer again when we study wireless link characteristics in the next chapter. </a:t>
            </a:r>
          </a:p>
          <a:p>
            <a:r>
              <a:rPr lang="zh-CN" altLang="en-US" i="0" dirty="0"/>
              <a:t>    </a:t>
            </a:r>
            <a:endParaRPr lang="en-US" altLang="zh-CN" i="0" dirty="0"/>
          </a:p>
          <a:p>
            <a:r>
              <a:rPr lang="en-US" altLang="zh-CN" i="0" dirty="0"/>
              <a:t>    Although our journey down the protocol stack is over, our study of computer networking is not yet over. </a:t>
            </a:r>
          </a:p>
          <a:p>
            <a:r>
              <a:rPr lang="en-US" altLang="zh-CN" i="0" dirty="0"/>
              <a:t>    In the following three chapters we cover wireless networking, network security, and multimedia networking. </a:t>
            </a:r>
          </a:p>
          <a:p>
            <a:r>
              <a:rPr lang="en-US" altLang="zh-CN" i="0" dirty="0"/>
              <a:t>    These three topics do not fit conveniently into any one layer; indeed, each topic </a:t>
            </a:r>
            <a:r>
              <a:rPr lang="en-US" altLang="zh-CN" b="1" i="0" dirty="0"/>
              <a:t>crosscuts</a:t>
            </a:r>
            <a:r>
              <a:rPr lang="en-US" altLang="zh-CN" i="0" dirty="0"/>
              <a:t> many layers. </a:t>
            </a:r>
          </a:p>
          <a:p>
            <a:r>
              <a:rPr lang="en-US" altLang="zh-CN" i="0" dirty="0"/>
              <a:t>    Understanding these topics (billed as "advanced topics" in some networking texts) thus requires a firm foundation in all layers of the protocol stack </a:t>
            </a:r>
            <a:r>
              <a:rPr lang="en-US" altLang="en-US" i="0" dirty="0"/>
              <a:t>—</a:t>
            </a:r>
            <a:r>
              <a:rPr lang="en-US" altLang="zh-CN" i="0" dirty="0"/>
              <a:t> a foundation that our study of the data link layer has now completed!</a:t>
            </a:r>
            <a:endParaRPr lang="zh-CN" altLang="en-US" i="0" dirty="0"/>
          </a:p>
        </p:txBody>
      </p:sp>
    </p:spTree>
    <p:extLst>
      <p:ext uri="{BB962C8B-B14F-4D97-AF65-F5344CB8AC3E}">
        <p14:creationId xmlns:p14="http://schemas.microsoft.com/office/powerpoint/2010/main" val="354301572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65E2E4-FFCE-471E-993F-7C0FDFE3DACF}" type="slidenum">
              <a:rPr lang="zh-CN" altLang="en-US" smtClean="0"/>
              <a:pPr/>
              <a:t>209</a:t>
            </a:fld>
            <a:endParaRPr lang="en-US" altLang="zh-CN"/>
          </a:p>
        </p:txBody>
      </p:sp>
    </p:spTree>
    <p:extLst>
      <p:ext uri="{BB962C8B-B14F-4D97-AF65-F5344CB8AC3E}">
        <p14:creationId xmlns:p14="http://schemas.microsoft.com/office/powerpoint/2010/main" val="1996583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C12B856-F98D-4B3A-8DC1-3E3E743C9585}" type="slidenum">
              <a:rPr lang="en-US" altLang="zh-CN"/>
              <a:pPr/>
              <a:t>2</a:t>
            </a:fld>
            <a:endParaRPr lang="en-US" altLang="zh-CN" dirty="0"/>
          </a:p>
        </p:txBody>
      </p:sp>
      <p:sp>
        <p:nvSpPr>
          <p:cNvPr id="207874" name="Rectangle 2"/>
          <p:cNvSpPr>
            <a:spLocks noGrp="1" noRot="1" noChangeAspect="1" noChangeArrowheads="1" noTextEdit="1"/>
          </p:cNvSpPr>
          <p:nvPr>
            <p:ph type="sldImg"/>
          </p:nvPr>
        </p:nvSpPr>
        <p:spPr/>
      </p:sp>
      <p:sp>
        <p:nvSpPr>
          <p:cNvPr id="207875" name="Rectangle 3"/>
          <p:cNvSpPr>
            <a:spLocks noGrp="1" noChangeArrowheads="1"/>
          </p:cNvSpPr>
          <p:nvPr>
            <p:ph type="body" idx="1"/>
          </p:nvPr>
        </p:nvSpPr>
        <p:spPr>
          <a:xfrm>
            <a:off x="975360" y="4560570"/>
            <a:ext cx="5364480" cy="4320540"/>
          </a:xfrm>
        </p:spPr>
        <p:txBody>
          <a:bodyPr/>
          <a:lstStyle/>
          <a:p>
            <a:r>
              <a:rPr lang="zh-CN" altLang="en-US" baseline="0" dirty="0"/>
              <a:t>    </a:t>
            </a:r>
            <a:r>
              <a:rPr lang="zh-CN" altLang="en-US" dirty="0"/>
              <a:t>传输层协议为运行在不同</a:t>
            </a:r>
            <a:r>
              <a:rPr lang="en-US" altLang="zh-CN" dirty="0"/>
              <a:t>Host</a:t>
            </a:r>
            <a:r>
              <a:rPr lang="zh-CN" altLang="en-US" dirty="0"/>
              <a:t>上的进程提供了一种逻辑通信机制，之所以叫做逻辑通信，是因为两个进程之间的通信就像所在的两个</a:t>
            </a:r>
            <a:r>
              <a:rPr lang="en-US" altLang="zh-CN" dirty="0"/>
              <a:t>Host</a:t>
            </a:r>
            <a:r>
              <a:rPr lang="zh-CN" altLang="en-US" dirty="0"/>
              <a:t>存在直接链接一样。</a:t>
            </a:r>
          </a:p>
          <a:p>
            <a:r>
              <a:rPr lang="zh-CN" altLang="en-US" dirty="0"/>
              <a:t>    其实，两个</a:t>
            </a:r>
            <a:r>
              <a:rPr lang="en-US" altLang="zh-CN" dirty="0"/>
              <a:t>Host</a:t>
            </a:r>
            <a:r>
              <a:rPr lang="zh-CN" altLang="en-US" dirty="0"/>
              <a:t>可能相距很远，两者的物理连接可能经过了多个交换机</a:t>
            </a:r>
            <a:r>
              <a:rPr lang="en-US" altLang="zh-CN" dirty="0"/>
              <a:t>/</a:t>
            </a:r>
            <a:r>
              <a:rPr lang="zh-CN" altLang="en-US" dirty="0"/>
              <a:t>路由器，传输路径可能由不同类型的物理链路组成。</a:t>
            </a:r>
          </a:p>
          <a:p>
            <a:r>
              <a:rPr lang="zh-CN" altLang="en-US" dirty="0"/>
              <a:t>    利用这种逻辑通信机制，两个进程可以不用考虑两者之间的物理连接方式而实现发送</a:t>
            </a:r>
            <a:r>
              <a:rPr lang="en-US" altLang="zh-CN" dirty="0"/>
              <a:t>/</a:t>
            </a:r>
            <a:r>
              <a:rPr lang="zh-CN" altLang="en-US" dirty="0"/>
              <a:t>接收报文。</a:t>
            </a:r>
          </a:p>
          <a:p>
            <a:r>
              <a:rPr lang="en-US" altLang="zh-CN" dirty="0"/>
              <a:t>    </a:t>
            </a:r>
            <a:r>
              <a:rPr lang="zh-CN" altLang="en-US" dirty="0"/>
              <a:t>传输层协议在</a:t>
            </a:r>
            <a:r>
              <a:rPr lang="en-US" altLang="zh-CN" dirty="0"/>
              <a:t>Host</a:t>
            </a:r>
            <a:r>
              <a:rPr lang="zh-CN" altLang="en-US" dirty="0"/>
              <a:t>中实现，交换机</a:t>
            </a:r>
            <a:r>
              <a:rPr lang="en-US" altLang="zh-CN" dirty="0"/>
              <a:t>/</a:t>
            </a:r>
            <a:r>
              <a:rPr lang="zh-CN" altLang="en-US" dirty="0"/>
              <a:t>路由器中没有传输层。</a:t>
            </a:r>
          </a:p>
          <a:p>
            <a:r>
              <a:rPr lang="zh-CN" altLang="en-US" dirty="0"/>
              <a:t>    发送方：将应用递交的报文分成一个或多个的</a:t>
            </a:r>
            <a:r>
              <a:rPr lang="en-US" altLang="zh-CN" dirty="0"/>
              <a:t>Segment</a:t>
            </a:r>
            <a:r>
              <a:rPr lang="zh-CN" altLang="en-US" dirty="0"/>
              <a:t>，并向下传给网络层。</a:t>
            </a:r>
          </a:p>
          <a:p>
            <a:r>
              <a:rPr lang="en-US" altLang="zh-CN"/>
              <a:t>    </a:t>
            </a:r>
            <a:r>
              <a:rPr lang="zh-CN" altLang="en-US"/>
              <a:t>接收</a:t>
            </a:r>
            <a:r>
              <a:rPr lang="zh-CN" altLang="en-US" dirty="0"/>
              <a:t>方：将接收到的</a:t>
            </a:r>
            <a:r>
              <a:rPr lang="en-US" altLang="zh-CN" dirty="0"/>
              <a:t>segment</a:t>
            </a:r>
            <a:r>
              <a:rPr lang="zh-CN" altLang="en-US" dirty="0"/>
              <a:t>组装成报文，并向上交给应用层。</a:t>
            </a:r>
            <a:endParaRPr lang="en-US" altLang="zh-CN" dirty="0"/>
          </a:p>
          <a:p>
            <a:endParaRPr lang="en-US" altLang="zh-CN" dirty="0"/>
          </a:p>
        </p:txBody>
      </p:sp>
    </p:spTree>
    <p:extLst>
      <p:ext uri="{BB962C8B-B14F-4D97-AF65-F5344CB8AC3E}">
        <p14:creationId xmlns:p14="http://schemas.microsoft.com/office/powerpoint/2010/main" val="22237796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Attachment Unit Interface </a:t>
            </a:r>
            <a:r>
              <a:rPr lang="zh-CN" altLang="en-US" dirty="0"/>
              <a:t>连接单元接口</a:t>
            </a:r>
            <a:endParaRPr lang="en-US" altLang="zh-CN" dirty="0"/>
          </a:p>
          <a:p>
            <a:r>
              <a:rPr lang="en-US" sz="1200" b="0" i="0" kern="1200" dirty="0">
                <a:solidFill>
                  <a:schemeClr val="tx1"/>
                </a:solidFill>
                <a:latin typeface="Times New Roman" pitchFamily="18" charset="0"/>
                <a:ea typeface="+mn-ea"/>
                <a:cs typeface="+mn-cs"/>
              </a:rPr>
              <a:t> bayonet connector </a:t>
            </a:r>
            <a:r>
              <a:rPr lang="zh-CN" altLang="en-US" sz="1200" b="0" i="0" kern="1200" dirty="0">
                <a:solidFill>
                  <a:schemeClr val="tx1"/>
                </a:solidFill>
                <a:latin typeface="Times New Roman" pitchFamily="18" charset="0"/>
                <a:ea typeface="+mn-ea"/>
                <a:cs typeface="+mn-cs"/>
              </a:rPr>
              <a:t>卡口电缆连接器 </a:t>
            </a:r>
            <a:endParaRPr lang="en-US" altLang="zh-CN" sz="1200" b="0" i="0" kern="1200" dirty="0">
              <a:solidFill>
                <a:schemeClr val="tx1"/>
              </a:solidFill>
              <a:latin typeface="Times New Roman" pitchFamily="18" charset="0"/>
              <a:ea typeface="+mn-ea"/>
              <a:cs typeface="+mn-cs"/>
            </a:endParaRPr>
          </a:p>
          <a:p>
            <a:r>
              <a:rPr lang="en-US" sz="1200" b="0" i="0" kern="1200" dirty="0">
                <a:solidFill>
                  <a:schemeClr val="tx1"/>
                </a:solidFill>
                <a:latin typeface="Times New Roman" pitchFamily="18" charset="0"/>
                <a:ea typeface="+mn-ea"/>
                <a:cs typeface="+mn-cs"/>
              </a:rPr>
              <a:t> BNC bayonet Neill-</a:t>
            </a:r>
            <a:r>
              <a:rPr lang="en-US" sz="1200" b="0" i="0" kern="1200" dirty="0" err="1">
                <a:solidFill>
                  <a:schemeClr val="tx1"/>
                </a:solidFill>
                <a:latin typeface="Times New Roman" pitchFamily="18" charset="0"/>
                <a:ea typeface="+mn-ea"/>
                <a:cs typeface="+mn-cs"/>
              </a:rPr>
              <a:t>Concelman</a:t>
            </a:r>
            <a:r>
              <a:rPr lang="en-US" sz="1200" b="0" i="0" kern="1200" dirty="0">
                <a:solidFill>
                  <a:schemeClr val="tx1"/>
                </a:solidFill>
                <a:latin typeface="Times New Roman" pitchFamily="18" charset="0"/>
                <a:ea typeface="+mn-ea"/>
                <a:cs typeface="+mn-cs"/>
              </a:rPr>
              <a:t> (connector named for its inventors)</a:t>
            </a:r>
            <a:r>
              <a:rPr lang="zh-CN" altLang="en-US" dirty="0"/>
              <a:t> </a:t>
            </a:r>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22</a:t>
            </a:fld>
            <a:endParaRPr lang="en-US" altLang="zh-CN"/>
          </a:p>
        </p:txBody>
      </p:sp>
    </p:spTree>
    <p:extLst>
      <p:ext uri="{BB962C8B-B14F-4D97-AF65-F5344CB8AC3E}">
        <p14:creationId xmlns:p14="http://schemas.microsoft.com/office/powerpoint/2010/main" val="3670919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23</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30077306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a:noFill/>
        </p:spPr>
        <p:txBody>
          <a:bodyPr/>
          <a:lstStyle/>
          <a:p>
            <a:fld id="{3358C332-05C0-4ABE-B810-204E2171B81C}" type="slidenum">
              <a:rPr lang="zh-CN" altLang="en-US"/>
              <a:pPr/>
              <a:t>24</a:t>
            </a:fld>
            <a:endParaRPr lang="en-US" altLang="zh-CN"/>
          </a:p>
        </p:txBody>
      </p:sp>
      <p:sp>
        <p:nvSpPr>
          <p:cNvPr id="281603" name="Rectangle 2"/>
          <p:cNvSpPr>
            <a:spLocks noGrp="1" noRot="1" noChangeAspect="1" noChangeArrowheads="1" noTextEdit="1"/>
          </p:cNvSpPr>
          <p:nvPr>
            <p:ph type="sldImg"/>
          </p:nvPr>
        </p:nvSpPr>
        <p:spPr>
          <a:xfrm>
            <a:off x="1257300" y="720725"/>
            <a:ext cx="4800600" cy="3600450"/>
          </a:xfrm>
          <a:ln/>
        </p:spPr>
      </p:sp>
      <p:sp>
        <p:nvSpPr>
          <p:cNvPr id="281604" name="Rectangle 3"/>
          <p:cNvSpPr>
            <a:spLocks noGrp="1" noChangeArrowheads="1"/>
          </p:cNvSpPr>
          <p:nvPr>
            <p:ph type="body" idx="1"/>
          </p:nvPr>
        </p:nvSpPr>
        <p:spPr>
          <a:xfrm>
            <a:off x="731838" y="4560888"/>
            <a:ext cx="5851525" cy="4319587"/>
          </a:xfrm>
          <a:noFill/>
          <a:ln/>
        </p:spPr>
        <p:txBody>
          <a:bodyPr/>
          <a:lstStyle/>
          <a:p>
            <a:endParaRPr lang="zh-CN" altLang="en-US"/>
          </a:p>
        </p:txBody>
      </p:sp>
    </p:spTree>
    <p:extLst>
      <p:ext uri="{BB962C8B-B14F-4D97-AF65-F5344CB8AC3E}">
        <p14:creationId xmlns:p14="http://schemas.microsoft.com/office/powerpoint/2010/main" val="30995815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p:spPr>
        <p:txBody>
          <a:bodyPr/>
          <a:lstStyle/>
          <a:p>
            <a:fld id="{2D8A3D5C-28F7-427C-A897-05785B4C883D}" type="slidenum">
              <a:rPr lang="zh-CN" altLang="en-US"/>
              <a:pPr/>
              <a:t>25</a:t>
            </a:fld>
            <a:endParaRPr lang="en-US" altLang="zh-CN"/>
          </a:p>
        </p:txBody>
      </p:sp>
      <p:sp>
        <p:nvSpPr>
          <p:cNvPr id="282627" name="Rectangle 2"/>
          <p:cNvSpPr>
            <a:spLocks noGrp="1" noRot="1" noChangeAspect="1" noChangeArrowheads="1" noTextEdit="1"/>
          </p:cNvSpPr>
          <p:nvPr>
            <p:ph type="sldImg"/>
          </p:nvPr>
        </p:nvSpPr>
        <p:spPr>
          <a:xfrm>
            <a:off x="1257300" y="720725"/>
            <a:ext cx="4800600" cy="3600450"/>
          </a:xfrm>
          <a:ln/>
        </p:spPr>
      </p:sp>
      <p:sp>
        <p:nvSpPr>
          <p:cNvPr id="282628" name="Rectangle 3"/>
          <p:cNvSpPr>
            <a:spLocks noGrp="1" noChangeArrowheads="1"/>
          </p:cNvSpPr>
          <p:nvPr>
            <p:ph type="body" idx="1"/>
          </p:nvPr>
        </p:nvSpPr>
        <p:spPr>
          <a:xfrm>
            <a:off x="731838" y="4560888"/>
            <a:ext cx="5851525" cy="4319587"/>
          </a:xfrm>
          <a:noFill/>
          <a:ln/>
        </p:spPr>
        <p:txBody>
          <a:bodyPr/>
          <a:lstStyle/>
          <a:p>
            <a:endParaRPr lang="zh-CN" altLang="en-US"/>
          </a:p>
        </p:txBody>
      </p:sp>
    </p:spTree>
    <p:extLst>
      <p:ext uri="{BB962C8B-B14F-4D97-AF65-F5344CB8AC3E}">
        <p14:creationId xmlns:p14="http://schemas.microsoft.com/office/powerpoint/2010/main" val="35170403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2412730-5EA6-4DAD-9656-B3FE37486393}" type="slidenum">
              <a:rPr lang="en-US" altLang="zh-CN" smtClean="0"/>
              <a:pPr>
                <a:spcBef>
                  <a:spcPct val="0"/>
                </a:spcBef>
              </a:pPr>
              <a:t>26</a:t>
            </a:fld>
            <a:endParaRPr lang="en-US" altLang="zh-CN"/>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a:solidFill>
                  <a:schemeClr val="tx1"/>
                </a:solidFill>
                <a:latin typeface="Times New Roman" pitchFamily="18" charset="0"/>
                <a:ea typeface="+mn-ea"/>
                <a:cs typeface="+mn-cs"/>
              </a:rPr>
              <a:t>    In the previous section, we noted that bit-level error detection and correction — detecting and correcting the corruption of bits in a link-layer frame </a:t>
            </a:r>
            <a:r>
              <a:rPr lang="en-US" altLang="zh-CN" sz="1200" b="0" i="0" u="sng" strike="noStrike" kern="1200" baseline="0" dirty="0">
                <a:solidFill>
                  <a:schemeClr val="tx1"/>
                </a:solidFill>
                <a:latin typeface="Times New Roman" pitchFamily="18" charset="0"/>
                <a:ea typeface="+mn-ea"/>
                <a:cs typeface="+mn-cs"/>
              </a:rPr>
              <a:t>sent from one node to another physically connected neighboring node</a:t>
            </a:r>
            <a:r>
              <a:rPr lang="en-US" altLang="zh-CN" sz="1200" b="0" i="0" u="none" strike="noStrike" kern="1200" baseline="0" dirty="0">
                <a:solidFill>
                  <a:schemeClr val="tx1"/>
                </a:solidFill>
                <a:latin typeface="Times New Roman" pitchFamily="18" charset="0"/>
                <a:ea typeface="+mn-ea"/>
                <a:cs typeface="+mn-cs"/>
              </a:rPr>
              <a:t> — are two services </a:t>
            </a:r>
            <a:r>
              <a:rPr lang="en-US" altLang="zh-CN" sz="1200" b="0" i="0" u="none" strike="noStrike" kern="1200" baseline="0">
                <a:solidFill>
                  <a:schemeClr val="tx1"/>
                </a:solidFill>
                <a:latin typeface="Times New Roman" pitchFamily="18" charset="0"/>
                <a:ea typeface="+mn-ea"/>
                <a:cs typeface="+mn-cs"/>
              </a:rPr>
              <a:t>often provided </a:t>
            </a:r>
            <a:r>
              <a:rPr lang="en-US" altLang="zh-CN" sz="1200" b="0" i="0" u="none" strike="noStrike" kern="1200" baseline="0" dirty="0">
                <a:solidFill>
                  <a:schemeClr val="tx1"/>
                </a:solidFill>
                <a:latin typeface="Times New Roman" pitchFamily="18" charset="0"/>
                <a:ea typeface="+mn-ea"/>
                <a:cs typeface="+mn-cs"/>
              </a:rPr>
              <a:t>by the link layer. </a:t>
            </a:r>
          </a:p>
          <a:p>
            <a:r>
              <a:rPr lang="en-US" altLang="zh-CN" sz="1200" b="0" i="0" u="none" strike="noStrike" kern="1200" baseline="0" dirty="0">
                <a:solidFill>
                  <a:schemeClr val="tx1"/>
                </a:solidFill>
                <a:latin typeface="Times New Roman" pitchFamily="18" charset="0"/>
                <a:ea typeface="+mn-ea"/>
                <a:cs typeface="+mn-cs"/>
              </a:rPr>
              <a:t>    We saw in Chapter 3 that error-detection and –correction services are also often offered at the transport layer as well. </a:t>
            </a:r>
          </a:p>
          <a:p>
            <a:r>
              <a:rPr lang="en-US" altLang="zh-CN" sz="1200" b="0" i="0" u="none" strike="noStrike" kern="1200" baseline="0" dirty="0">
                <a:solidFill>
                  <a:schemeClr val="tx1"/>
                </a:solidFill>
                <a:latin typeface="Times New Roman" pitchFamily="18" charset="0"/>
                <a:ea typeface="+mn-ea"/>
                <a:cs typeface="+mn-cs"/>
              </a:rPr>
              <a:t>    In this section, we’ll examine a few of the simplest techniques that can be used to detect and, in some cases, correct such bit errors. </a:t>
            </a:r>
          </a:p>
          <a:p>
            <a:r>
              <a:rPr lang="en-US" altLang="zh-CN" sz="1200" b="0" i="0" u="none" strike="noStrike" kern="1200" baseline="0" dirty="0">
                <a:solidFill>
                  <a:schemeClr val="tx1"/>
                </a:solidFill>
                <a:latin typeface="Times New Roman" pitchFamily="18" charset="0"/>
                <a:ea typeface="+mn-ea"/>
                <a:cs typeface="+mn-cs"/>
              </a:rPr>
              <a:t>    A full treatment of the theory and implementation of this topic is itself the topic of many textbooks (for example, [Schwartz 1980] or [</a:t>
            </a:r>
            <a:r>
              <a:rPr lang="en-US" altLang="zh-CN" sz="1200" b="0" i="0" u="none" strike="noStrike" kern="1200" baseline="0" dirty="0" err="1">
                <a:solidFill>
                  <a:schemeClr val="tx1"/>
                </a:solidFill>
                <a:latin typeface="Times New Roman" pitchFamily="18" charset="0"/>
                <a:ea typeface="+mn-ea"/>
                <a:cs typeface="+mn-cs"/>
              </a:rPr>
              <a:t>Bertsekas</a:t>
            </a:r>
            <a:r>
              <a:rPr lang="en-US" altLang="zh-CN" sz="1200" b="0" i="0" u="none" strike="noStrike" kern="1200" baseline="0" dirty="0">
                <a:solidFill>
                  <a:schemeClr val="tx1"/>
                </a:solidFill>
                <a:latin typeface="Times New Roman" pitchFamily="18" charset="0"/>
                <a:ea typeface="+mn-ea"/>
                <a:cs typeface="+mn-cs"/>
              </a:rPr>
              <a:t> 1991]), and our treatment here is </a:t>
            </a:r>
            <a:r>
              <a:rPr lang="en-US" altLang="zh-CN" sz="1200" b="1" i="0" u="none" strike="noStrike" kern="1200" baseline="0" dirty="0">
                <a:solidFill>
                  <a:schemeClr val="tx1"/>
                </a:solidFill>
                <a:latin typeface="Times New Roman" pitchFamily="18" charset="0"/>
                <a:ea typeface="+mn-ea"/>
                <a:cs typeface="+mn-cs"/>
              </a:rPr>
              <a:t>necessarily</a:t>
            </a:r>
            <a:r>
              <a:rPr lang="en-US" altLang="zh-CN" sz="1200" b="0" i="0" u="none" strike="noStrike" kern="1200" baseline="0" dirty="0">
                <a:solidFill>
                  <a:schemeClr val="tx1"/>
                </a:solidFill>
                <a:latin typeface="Times New Roman" pitchFamily="18" charset="0"/>
                <a:ea typeface="+mn-ea"/>
                <a:cs typeface="+mn-cs"/>
              </a:rPr>
              <a:t> brief.</a:t>
            </a:r>
          </a:p>
          <a:p>
            <a:r>
              <a:rPr lang="en-US" altLang="zh-CN" sz="1200" b="0" i="0" u="none" strike="noStrike" kern="1200" baseline="0" dirty="0">
                <a:solidFill>
                  <a:schemeClr val="tx1"/>
                </a:solidFill>
                <a:latin typeface="Times New Roman" pitchFamily="18" charset="0"/>
                <a:ea typeface="+mn-ea"/>
                <a:cs typeface="+mn-cs"/>
              </a:rPr>
              <a:t>    Our goal here is to </a:t>
            </a:r>
            <a:r>
              <a:rPr lang="en-US" altLang="zh-CN" sz="1200" b="0" i="0" u="sng" strike="noStrike" kern="1200" baseline="0" dirty="0">
                <a:solidFill>
                  <a:schemeClr val="tx1"/>
                </a:solidFill>
                <a:latin typeface="Times New Roman" pitchFamily="18" charset="0"/>
                <a:ea typeface="+mn-ea"/>
                <a:cs typeface="+mn-cs"/>
              </a:rPr>
              <a:t>develop an intuitive feel for</a:t>
            </a:r>
            <a:r>
              <a:rPr lang="en-US" altLang="zh-CN" sz="1200" b="0" i="0" u="none" strike="noStrike" kern="1200" baseline="0" dirty="0">
                <a:solidFill>
                  <a:schemeClr val="tx1"/>
                </a:solidFill>
                <a:latin typeface="Times New Roman" pitchFamily="18" charset="0"/>
                <a:ea typeface="+mn-ea"/>
                <a:cs typeface="+mn-cs"/>
              </a:rPr>
              <a:t> the capabilities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error-detection and –correction </a:t>
            </a:r>
            <a:r>
              <a:rPr lang="en-US" altLang="zh-CN" sz="1200" b="0" i="0" u="none" strike="noStrike" kern="1200" baseline="0">
                <a:solidFill>
                  <a:schemeClr val="tx1"/>
                </a:solidFill>
                <a:latin typeface="Times New Roman" pitchFamily="18" charset="0"/>
                <a:ea typeface="+mn-ea"/>
                <a:cs typeface="+mn-cs"/>
              </a:rPr>
              <a:t>techniques provide</a:t>
            </a:r>
            <a:r>
              <a:rPr lang="en-US" altLang="zh-CN" sz="1200" b="0" i="0" u="none" strike="noStrike" kern="1200" baseline="0" dirty="0">
                <a:solidFill>
                  <a:schemeClr val="tx1"/>
                </a:solidFill>
                <a:latin typeface="Times New Roman" pitchFamily="18" charset="0"/>
                <a:ea typeface="+mn-ea"/>
                <a:cs typeface="+mn-cs"/>
              </a:rPr>
              <a:t>, and to see how a few simple techniques work and are used in practice in the link layer. </a:t>
            </a:r>
          </a:p>
          <a:p>
            <a:endParaRPr lang="en-US" altLang="zh-CN" sz="1200" b="0" i="0" u="none" strike="noStrike" kern="1200" baseline="0" dirty="0">
              <a:solidFill>
                <a:schemeClr val="tx1"/>
              </a:solidFill>
              <a:latin typeface="Times New Roman" pitchFamily="18" charset="0"/>
              <a:ea typeface="+mn-ea"/>
              <a:cs typeface="+mn-cs"/>
              <a:sym typeface="Wingdings" pitchFamily="2" charset="2"/>
            </a:endParaRPr>
          </a:p>
          <a:p>
            <a:r>
              <a:rPr lang="en-US" altLang="zh-CN" sz="1200" b="0" i="0" u="none" strike="noStrike" kern="1200" baseline="0" dirty="0">
                <a:solidFill>
                  <a:schemeClr val="tx1"/>
                </a:solidFill>
                <a:latin typeface="Times New Roman" pitchFamily="18" charset="0"/>
                <a:ea typeface="+mn-ea"/>
                <a:cs typeface="+mn-cs"/>
              </a:rPr>
              <a:t>    Figure 6.3 illustrates the setting for our study. </a:t>
            </a:r>
          </a:p>
          <a:p>
            <a:r>
              <a:rPr lang="en-US" altLang="zh-CN" sz="1200" b="0" i="0" u="none" strike="noStrike" kern="1200" baseline="0" dirty="0">
                <a:solidFill>
                  <a:schemeClr val="tx1"/>
                </a:solidFill>
                <a:latin typeface="Times New Roman" pitchFamily="18" charset="0"/>
                <a:ea typeface="+mn-ea"/>
                <a:cs typeface="+mn-cs"/>
              </a:rPr>
              <a:t>    At the sending node, data, D, to be protected against bit errors </a:t>
            </a:r>
            <a:r>
              <a:rPr lang="en-US" altLang="zh-CN" sz="1200" b="1" i="0" u="none" strike="noStrike" kern="1200" baseline="0" dirty="0">
                <a:solidFill>
                  <a:schemeClr val="tx1"/>
                </a:solidFill>
                <a:latin typeface="Times New Roman" pitchFamily="18" charset="0"/>
                <a:ea typeface="+mn-ea"/>
                <a:cs typeface="+mn-cs"/>
              </a:rPr>
              <a:t>is</a:t>
            </a:r>
            <a:r>
              <a:rPr lang="en-US" altLang="zh-CN" sz="1200" b="0" i="0" u="none" strike="noStrike" kern="1200" baseline="0" dirty="0">
                <a:solidFill>
                  <a:schemeClr val="tx1"/>
                </a:solidFill>
                <a:latin typeface="Times New Roman" pitchFamily="18" charset="0"/>
                <a:ea typeface="+mn-ea"/>
                <a:cs typeface="+mn-cs"/>
              </a:rPr>
              <a:t> augmented with error-detection and -correction bits (EDC). </a:t>
            </a:r>
          </a:p>
          <a:p>
            <a:r>
              <a:rPr lang="en-US" altLang="zh-CN" sz="1200" b="0" i="0" u="none" strike="noStrike" kern="1200" baseline="0" dirty="0">
                <a:solidFill>
                  <a:schemeClr val="tx1"/>
                </a:solidFill>
                <a:latin typeface="Times New Roman" pitchFamily="18" charset="0"/>
                <a:ea typeface="+mn-ea"/>
                <a:cs typeface="+mn-cs"/>
              </a:rPr>
              <a:t>    Typically, the data to be protected includes not only the datagram passed down from the network layer for transmission across the link, but also link-level addressing information, sequence numbers, and other fields in the link frame header.</a:t>
            </a:r>
          </a:p>
          <a:p>
            <a:r>
              <a:rPr lang="en-US" altLang="zh-CN" sz="1200" b="0" i="0" u="none" strike="noStrike" kern="1200" baseline="0" dirty="0">
                <a:solidFill>
                  <a:schemeClr val="tx1"/>
                </a:solidFill>
                <a:latin typeface="Times New Roman" pitchFamily="18" charset="0"/>
                <a:ea typeface="+mn-ea"/>
                <a:cs typeface="+mn-cs"/>
              </a:rPr>
              <a:t>    Both D and EDC are sent to the receiving node in a link-level frame. </a:t>
            </a:r>
          </a:p>
          <a:p>
            <a:r>
              <a:rPr lang="en-US" altLang="zh-CN" sz="1200" b="0" i="0" u="none" strike="noStrike" kern="1200" baseline="0" dirty="0">
                <a:solidFill>
                  <a:schemeClr val="tx1"/>
                </a:solidFill>
                <a:latin typeface="Times New Roman" pitchFamily="18" charset="0"/>
                <a:ea typeface="+mn-ea"/>
                <a:cs typeface="+mn-cs"/>
              </a:rPr>
              <a:t>    At the receiving node, a sequence of bits, D’ and EDC’  is received. </a:t>
            </a:r>
          </a:p>
          <a:p>
            <a:r>
              <a:rPr lang="en-US" altLang="zh-CN" sz="1200" b="0" i="0" u="none" strike="noStrike" kern="1200" baseline="0" dirty="0">
                <a:solidFill>
                  <a:schemeClr val="tx1"/>
                </a:solidFill>
                <a:latin typeface="Times New Roman" pitchFamily="18" charset="0"/>
                <a:ea typeface="+mn-ea"/>
                <a:cs typeface="+mn-cs"/>
              </a:rPr>
              <a:t>    Note that D’ and EDC’ may differ from the original D and EDC as a result of in-transit bit flips.</a:t>
            </a:r>
          </a:p>
          <a:p>
            <a:endParaRPr lang="en-US" altLang="zh-CN" sz="1200" b="0" i="0" u="none" strike="noStrike" kern="1200" baseline="0" dirty="0">
              <a:solidFill>
                <a:schemeClr val="tx1"/>
              </a:solidFill>
              <a:latin typeface="Times New Roman" pitchFamily="18" charset="0"/>
              <a:ea typeface="+mn-ea"/>
              <a:cs typeface="+mn-cs"/>
              <a:sym typeface="Wingdings" pitchFamily="2" charset="2"/>
            </a:endParaRPr>
          </a:p>
          <a:p>
            <a:r>
              <a:rPr lang="en-US" altLang="zh-CN" sz="1200" b="0" i="0" u="none" strike="noStrike" kern="1200" baseline="0" dirty="0">
                <a:solidFill>
                  <a:schemeClr val="tx1"/>
                </a:solidFill>
                <a:latin typeface="Times New Roman" pitchFamily="18" charset="0"/>
                <a:ea typeface="+mn-ea"/>
                <a:cs typeface="+mn-cs"/>
              </a:rPr>
              <a:t>    The receiver’s challenge is to determine </a:t>
            </a:r>
            <a:r>
              <a:rPr lang="en-US" altLang="zh-CN" sz="1200" b="0" i="0" u="sng" strike="noStrike" kern="1200" baseline="0" dirty="0">
                <a:solidFill>
                  <a:schemeClr val="tx1"/>
                </a:solidFill>
                <a:latin typeface="Times New Roman" pitchFamily="18" charset="0"/>
                <a:ea typeface="+mn-ea"/>
                <a:cs typeface="+mn-cs"/>
              </a:rPr>
              <a:t>whether or not</a:t>
            </a:r>
            <a:r>
              <a:rPr lang="en-US" altLang="zh-CN" sz="1200" b="0" i="0" u="none" strike="noStrike" kern="1200" baseline="0" dirty="0">
                <a:solidFill>
                  <a:schemeClr val="tx1"/>
                </a:solidFill>
                <a:latin typeface="Times New Roman" pitchFamily="18" charset="0"/>
                <a:ea typeface="+mn-ea"/>
                <a:cs typeface="+mn-cs"/>
              </a:rPr>
              <a:t> D’ is the same as the original D, </a:t>
            </a:r>
            <a:r>
              <a:rPr lang="en-US" altLang="zh-CN" sz="1200" b="1" i="0" u="none" strike="noStrike" kern="1200" baseline="0" dirty="0">
                <a:solidFill>
                  <a:schemeClr val="tx1"/>
                </a:solidFill>
                <a:latin typeface="Times New Roman" pitchFamily="18" charset="0"/>
                <a:ea typeface="+mn-ea"/>
                <a:cs typeface="+mn-cs"/>
              </a:rPr>
              <a:t>given</a:t>
            </a:r>
            <a:r>
              <a:rPr lang="en-US" altLang="zh-CN" sz="1200" b="0" i="0" u="none" strike="noStrike" kern="1200" baseline="0" dirty="0">
                <a:solidFill>
                  <a:schemeClr val="tx1"/>
                </a:solidFill>
                <a:latin typeface="Times New Roman" pitchFamily="18" charset="0"/>
                <a:ea typeface="+mn-ea"/>
                <a:cs typeface="+mn-cs"/>
              </a:rPr>
              <a:t> that it has only received D’ and EDC’. </a:t>
            </a:r>
          </a:p>
          <a:p>
            <a:r>
              <a:rPr lang="en-US" altLang="zh-CN" sz="1200" b="0" i="0" u="none" strike="noStrike" kern="1200" baseline="0" dirty="0">
                <a:solidFill>
                  <a:schemeClr val="tx1"/>
                </a:solidFill>
                <a:latin typeface="Times New Roman" pitchFamily="18" charset="0"/>
                <a:ea typeface="+mn-ea"/>
                <a:cs typeface="+mn-cs"/>
              </a:rPr>
              <a:t>    The exact wording of </a:t>
            </a:r>
            <a:r>
              <a:rPr lang="en-US" altLang="zh-CN" sz="1200" b="0" i="0" u="sng" strike="noStrike" kern="1200" baseline="0" dirty="0">
                <a:solidFill>
                  <a:schemeClr val="tx1"/>
                </a:solidFill>
                <a:latin typeface="Times New Roman" pitchFamily="18" charset="0"/>
                <a:ea typeface="+mn-ea"/>
                <a:cs typeface="+mn-cs"/>
              </a:rPr>
              <a:t>the receiver’s decision</a:t>
            </a:r>
            <a:r>
              <a:rPr lang="en-US" altLang="zh-CN" sz="1200" b="0" i="0" u="none" strike="noStrike" kern="1200" baseline="0" dirty="0">
                <a:solidFill>
                  <a:schemeClr val="tx1"/>
                </a:solidFill>
                <a:latin typeface="Times New Roman" pitchFamily="18" charset="0"/>
                <a:ea typeface="+mn-ea"/>
                <a:cs typeface="+mn-cs"/>
              </a:rPr>
              <a:t> in Figure 6.3 (we ask </a:t>
            </a:r>
            <a:r>
              <a:rPr lang="en-US" altLang="zh-CN" sz="1200" b="1" i="0" u="none" strike="noStrike" kern="1200" baseline="0" dirty="0">
                <a:solidFill>
                  <a:schemeClr val="tx1"/>
                </a:solidFill>
                <a:latin typeface="Times New Roman" pitchFamily="18" charset="0"/>
                <a:ea typeface="+mn-ea"/>
                <a:cs typeface="+mn-cs"/>
              </a:rPr>
              <a:t>whether</a:t>
            </a:r>
            <a:r>
              <a:rPr lang="en-US" altLang="zh-CN" sz="1200" b="0" i="0" u="none" strike="noStrike" kern="1200" baseline="0" dirty="0">
                <a:solidFill>
                  <a:schemeClr val="tx1"/>
                </a:solidFill>
                <a:latin typeface="Times New Roman" pitchFamily="18" charset="0"/>
                <a:ea typeface="+mn-ea"/>
                <a:cs typeface="+mn-cs"/>
              </a:rPr>
              <a:t> an error is detected, </a:t>
            </a:r>
            <a:r>
              <a:rPr lang="en-US" altLang="zh-CN" sz="1200" b="1" i="0" u="none" strike="noStrike" kern="1200" baseline="0" dirty="0">
                <a:solidFill>
                  <a:schemeClr val="tx1"/>
                </a:solidFill>
                <a:latin typeface="Times New Roman" pitchFamily="18" charset="0"/>
                <a:ea typeface="+mn-ea"/>
                <a:cs typeface="+mn-cs"/>
              </a:rPr>
              <a:t>not</a:t>
            </a:r>
            <a:r>
              <a:rPr lang="en-US" altLang="zh-CN" sz="1200" b="0" i="0" u="none" strike="noStrike" kern="1200" baseline="0" dirty="0">
                <a:solidFill>
                  <a:schemeClr val="tx1"/>
                </a:solidFill>
                <a:latin typeface="Times New Roman" pitchFamily="18" charset="0"/>
                <a:ea typeface="+mn-ea"/>
                <a:cs typeface="+mn-cs"/>
              </a:rPr>
              <a:t> whether an error has occurred!) is important. </a:t>
            </a:r>
          </a:p>
          <a:p>
            <a:r>
              <a:rPr lang="en-US" altLang="zh-CN" sz="1200" b="0" i="0" u="none" strike="noStrike" kern="1200" baseline="0" dirty="0">
                <a:solidFill>
                  <a:schemeClr val="tx1"/>
                </a:solidFill>
                <a:latin typeface="Times New Roman" pitchFamily="18" charset="0"/>
                <a:ea typeface="+mn-ea"/>
                <a:cs typeface="+mn-cs"/>
              </a:rPr>
              <a:t>    Error-detection and -correction techniques allow the receiver to </a:t>
            </a:r>
            <a:r>
              <a:rPr lang="en-US" altLang="zh-CN" sz="1200" b="0" i="0" u="sng" strike="noStrike" kern="1200" baseline="0" dirty="0">
                <a:solidFill>
                  <a:schemeClr val="tx1"/>
                </a:solidFill>
                <a:latin typeface="Times New Roman" pitchFamily="18" charset="0"/>
                <a:ea typeface="+mn-ea"/>
                <a:cs typeface="+mn-cs"/>
              </a:rPr>
              <a:t>sometimes, but not always</a:t>
            </a:r>
            <a:r>
              <a:rPr lang="en-US" altLang="zh-CN" sz="1200" b="0" i="0" u="none" strike="noStrike" kern="1200" baseline="0" dirty="0">
                <a:solidFill>
                  <a:schemeClr val="tx1"/>
                </a:solidFill>
                <a:latin typeface="Times New Roman" pitchFamily="18" charset="0"/>
                <a:ea typeface="+mn-ea"/>
                <a:cs typeface="+mn-cs"/>
              </a:rPr>
              <a:t>, detect that bit errors have occurred.  </a:t>
            </a:r>
          </a:p>
          <a:p>
            <a:r>
              <a:rPr lang="en-US" altLang="zh-CN" sz="1200" b="0" i="0" u="none" strike="noStrike" kern="1200" baseline="0" dirty="0">
                <a:solidFill>
                  <a:schemeClr val="tx1"/>
                </a:solidFill>
                <a:latin typeface="Times New Roman" pitchFamily="18" charset="0"/>
                <a:ea typeface="+mn-ea"/>
                <a:cs typeface="+mn-cs"/>
              </a:rPr>
              <a:t>    Even with the use of error-detection bits there still may be </a:t>
            </a:r>
            <a:r>
              <a:rPr lang="en-US" altLang="zh-CN" sz="1200" b="1" i="0" u="none" strike="noStrike" kern="1200" baseline="0" dirty="0">
                <a:solidFill>
                  <a:schemeClr val="tx1"/>
                </a:solidFill>
                <a:latin typeface="Times New Roman" pitchFamily="18" charset="0"/>
                <a:ea typeface="+mn-ea"/>
                <a:cs typeface="+mn-cs"/>
              </a:rPr>
              <a:t>undetected </a:t>
            </a:r>
            <a:r>
              <a:rPr lang="en-US" altLang="zh-CN" sz="1200" b="0" i="0" u="none" strike="noStrike" kern="1200" baseline="0" dirty="0">
                <a:solidFill>
                  <a:schemeClr val="tx1"/>
                </a:solidFill>
                <a:latin typeface="Times New Roman" pitchFamily="18" charset="0"/>
                <a:ea typeface="+mn-ea"/>
                <a:cs typeface="+mn-cs"/>
              </a:rPr>
              <a:t>bit errors; that is, the receiver may be unaware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the received information contains bit errors. </a:t>
            </a:r>
          </a:p>
          <a:p>
            <a:r>
              <a:rPr lang="en-US" altLang="zh-CN" sz="1200" b="0" i="0" u="none" strike="noStrike" kern="1200" baseline="0" dirty="0">
                <a:solidFill>
                  <a:schemeClr val="tx1"/>
                </a:solidFill>
                <a:latin typeface="Times New Roman" pitchFamily="18" charset="0"/>
                <a:ea typeface="+mn-ea"/>
                <a:cs typeface="+mn-cs"/>
              </a:rPr>
              <a:t>    As a consequence, the receiver might deliver a corrupted datagram to the network layer, or be unaware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the contents of a field in the frame’s header has been corrupted. </a:t>
            </a:r>
          </a:p>
          <a:p>
            <a:r>
              <a:rPr lang="en-US" altLang="zh-CN" sz="1200" b="0" i="0" u="none" strike="noStrike" kern="1200" baseline="0" dirty="0">
                <a:solidFill>
                  <a:schemeClr val="tx1"/>
                </a:solidFill>
                <a:latin typeface="Times New Roman" pitchFamily="18" charset="0"/>
                <a:ea typeface="+mn-ea"/>
                <a:cs typeface="+mn-cs"/>
              </a:rPr>
              <a:t>    We thus want to choose an error-detection scheme that keeps the probability of such occurrences small. </a:t>
            </a:r>
          </a:p>
          <a:p>
            <a:r>
              <a:rPr lang="en-US" altLang="zh-CN" sz="1200" b="0" i="0" u="none" strike="noStrike" kern="1200" baseline="0" dirty="0">
                <a:solidFill>
                  <a:schemeClr val="tx1"/>
                </a:solidFill>
                <a:latin typeface="Times New Roman" pitchFamily="18" charset="0"/>
                <a:ea typeface="+mn-ea"/>
                <a:cs typeface="+mn-cs"/>
              </a:rPr>
              <a:t>    Generally, more sophisticated error-detection and-correction techniques (that is, those that have a smaller probability of allowing undetected bit errors) </a:t>
            </a:r>
            <a:r>
              <a:rPr lang="en-US" altLang="zh-CN" sz="1200" b="1" i="0" u="none" strike="noStrike" kern="1200" baseline="0" dirty="0">
                <a:solidFill>
                  <a:schemeClr val="tx1"/>
                </a:solidFill>
                <a:latin typeface="Times New Roman" pitchFamily="18" charset="0"/>
                <a:ea typeface="+mn-ea"/>
                <a:cs typeface="+mn-cs"/>
              </a:rPr>
              <a:t>incur</a:t>
            </a:r>
            <a:r>
              <a:rPr lang="en-US" altLang="zh-CN" sz="1200" b="0" i="0" u="none" strike="noStrike" kern="1200" baseline="0" dirty="0">
                <a:solidFill>
                  <a:schemeClr val="tx1"/>
                </a:solidFill>
                <a:latin typeface="Times New Roman" pitchFamily="18" charset="0"/>
                <a:ea typeface="+mn-ea"/>
                <a:cs typeface="+mn-cs"/>
              </a:rPr>
              <a:t> a larger overhead — more computation is needed to compute and transmit a larger number of error-detection and -correction bits.</a:t>
            </a:r>
          </a:p>
          <a:p>
            <a:endParaRPr lang="en-US" altLang="zh-CN" sz="1200" b="0" i="0" u="none" strike="noStrike" kern="1200" baseline="0" dirty="0">
              <a:solidFill>
                <a:schemeClr val="tx1"/>
              </a:solidFill>
              <a:latin typeface="Times New Roman" pitchFamily="18" charset="0"/>
              <a:ea typeface="+mn-ea"/>
              <a:cs typeface="+mn-cs"/>
              <a:sym typeface="Wingdings" pitchFamily="2" charset="2"/>
            </a:endParaRPr>
          </a:p>
          <a:p>
            <a:r>
              <a:rPr lang="en-US" altLang="zh-CN" sz="1200" b="0" i="0" u="none" strike="noStrike" kern="1200" baseline="0" dirty="0">
                <a:solidFill>
                  <a:schemeClr val="tx1"/>
                </a:solidFill>
                <a:latin typeface="Times New Roman" pitchFamily="18" charset="0"/>
                <a:ea typeface="+mn-ea"/>
                <a:cs typeface="+mn-cs"/>
              </a:rPr>
              <a:t>    Let’s now examine three techniques for detecting errors in the transmitted data — parity checks (to illustrate the basic ideas behind error detection and correction), checksumming methods (which are more typically used in the transport layer), and </a:t>
            </a:r>
            <a:r>
              <a:rPr lang="en-US" altLang="zh-CN" sz="1200" b="0" i="0" u="sng" strike="noStrike" kern="1200" baseline="0" dirty="0">
                <a:solidFill>
                  <a:schemeClr val="tx1"/>
                </a:solidFill>
                <a:latin typeface="Times New Roman" pitchFamily="18" charset="0"/>
                <a:ea typeface="+mn-ea"/>
                <a:cs typeface="+mn-cs"/>
              </a:rPr>
              <a:t>cyclic redundancy checks </a:t>
            </a:r>
            <a:r>
              <a:rPr lang="en-US" altLang="zh-CN" sz="1200" b="0" i="0" u="none" strike="noStrike" kern="1200" baseline="0" dirty="0">
                <a:solidFill>
                  <a:schemeClr val="tx1"/>
                </a:solidFill>
                <a:latin typeface="Times New Roman" pitchFamily="18" charset="0"/>
                <a:ea typeface="+mn-ea"/>
                <a:cs typeface="+mn-cs"/>
              </a:rPr>
              <a:t>(which are more typically used in the link layer in an adapter). </a:t>
            </a:r>
            <a:endParaRPr lang="zh-CN" altLang="en-US" i="0" dirty="0">
              <a:sym typeface="Wingdings" pitchFamily="2" charset="2"/>
            </a:endParaRPr>
          </a:p>
          <a:p>
            <a:pPr eaLnBrk="1" hangingPunct="1"/>
            <a:endParaRPr lang="zh-CN" altLang="zh-CN" dirty="0"/>
          </a:p>
        </p:txBody>
      </p:sp>
    </p:spTree>
    <p:extLst>
      <p:ext uri="{BB962C8B-B14F-4D97-AF65-F5344CB8AC3E}">
        <p14:creationId xmlns:p14="http://schemas.microsoft.com/office/powerpoint/2010/main" val="2141000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27</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3639670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BCF1AFB-1EA0-4C97-B3B8-1521FB5E25F6}" type="slidenum">
              <a:rPr lang="en-US" altLang="zh-CN" smtClean="0"/>
              <a:pPr>
                <a:spcBef>
                  <a:spcPct val="0"/>
                </a:spcBef>
              </a:pPr>
              <a:t>28</a:t>
            </a:fld>
            <a:endParaRPr lang="en-US" altLang="zh-CN"/>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200" b="1" kern="1200" baseline="0" dirty="0">
                <a:solidFill>
                  <a:schemeClr val="tx1"/>
                </a:solidFill>
                <a:latin typeface="Times New Roman" pitchFamily="18" charset="0"/>
                <a:ea typeface="+mn-ea"/>
                <a:cs typeface="+mn-cs"/>
              </a:rPr>
              <a:t>6.2.1 Parity Checks</a:t>
            </a:r>
            <a:endParaRPr lang="en-US" altLang="zh-CN" sz="1200" b="1"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Perhaps the simplest form of error detection is the use of a single </a:t>
            </a:r>
            <a:r>
              <a:rPr lang="en-US" altLang="zh-CN" sz="1200" b="1" i="0" u="none" strike="noStrike" kern="1200" baseline="0" dirty="0">
                <a:solidFill>
                  <a:schemeClr val="tx1"/>
                </a:solidFill>
                <a:latin typeface="Times New Roman" pitchFamily="18" charset="0"/>
                <a:ea typeface="+mn-ea"/>
                <a:cs typeface="+mn-cs"/>
              </a:rPr>
              <a:t>parity bit</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Suppose that the information to be sent, D in Figure 6.4, has d bits. </a:t>
            </a:r>
          </a:p>
          <a:p>
            <a:r>
              <a:rPr lang="en-US" altLang="zh-CN" sz="1200" b="0" i="0" u="none" strike="noStrike" kern="1200" baseline="0" dirty="0">
                <a:solidFill>
                  <a:schemeClr val="tx1"/>
                </a:solidFill>
                <a:latin typeface="Times New Roman" pitchFamily="18" charset="0"/>
                <a:ea typeface="+mn-ea"/>
                <a:cs typeface="+mn-cs"/>
              </a:rPr>
              <a:t>    In an </a:t>
            </a:r>
            <a:r>
              <a:rPr lang="en-US" altLang="zh-CN" sz="1200" b="1" i="0" u="none" strike="noStrike" kern="1200" baseline="0" dirty="0">
                <a:solidFill>
                  <a:schemeClr val="tx1"/>
                </a:solidFill>
                <a:latin typeface="Times New Roman" pitchFamily="18" charset="0"/>
                <a:ea typeface="+mn-ea"/>
                <a:cs typeface="+mn-cs"/>
              </a:rPr>
              <a:t>even</a:t>
            </a:r>
            <a:r>
              <a:rPr lang="en-US" altLang="zh-CN" sz="1200" b="0" i="0" u="none" strike="noStrike" kern="1200" baseline="0" dirty="0">
                <a:solidFill>
                  <a:schemeClr val="tx1"/>
                </a:solidFill>
                <a:latin typeface="Times New Roman" pitchFamily="18" charset="0"/>
                <a:ea typeface="+mn-ea"/>
                <a:cs typeface="+mn-cs"/>
              </a:rPr>
              <a:t> parity scheme, the sender simply </a:t>
            </a:r>
            <a:r>
              <a:rPr lang="en-US" altLang="zh-CN" sz="1200" b="1" i="0" u="none" strike="noStrike" kern="1200" baseline="0" dirty="0">
                <a:solidFill>
                  <a:schemeClr val="tx1"/>
                </a:solidFill>
                <a:latin typeface="Times New Roman" pitchFamily="18" charset="0"/>
                <a:ea typeface="+mn-ea"/>
                <a:cs typeface="+mn-cs"/>
              </a:rPr>
              <a:t>includes</a:t>
            </a:r>
            <a:r>
              <a:rPr lang="en-US" altLang="zh-CN" sz="1200" b="0" i="0" u="none" strike="noStrike" kern="1200" baseline="0" dirty="0">
                <a:solidFill>
                  <a:schemeClr val="tx1"/>
                </a:solidFill>
                <a:latin typeface="Times New Roman" pitchFamily="18" charset="0"/>
                <a:ea typeface="+mn-ea"/>
                <a:cs typeface="+mn-cs"/>
              </a:rPr>
              <a:t> one additional bit and </a:t>
            </a:r>
            <a:r>
              <a:rPr lang="en-US" altLang="zh-CN" sz="1200" b="1" i="0" u="none" strike="noStrike" kern="1200" baseline="0" dirty="0">
                <a:solidFill>
                  <a:schemeClr val="tx1"/>
                </a:solidFill>
                <a:latin typeface="Times New Roman" pitchFamily="18" charset="0"/>
                <a:ea typeface="+mn-ea"/>
                <a:cs typeface="+mn-cs"/>
              </a:rPr>
              <a:t>chooses</a:t>
            </a:r>
            <a:r>
              <a:rPr lang="en-US" altLang="zh-CN" sz="1200" b="0" i="0" u="none" strike="noStrike" kern="1200" baseline="0" dirty="0">
                <a:solidFill>
                  <a:schemeClr val="tx1"/>
                </a:solidFill>
                <a:latin typeface="Times New Roman" pitchFamily="18" charset="0"/>
                <a:ea typeface="+mn-ea"/>
                <a:cs typeface="+mn-cs"/>
              </a:rPr>
              <a:t> its value such that the total number of 1s in the d + 1 bits (the original information plus a parity bit) is even. </a:t>
            </a:r>
          </a:p>
          <a:p>
            <a:r>
              <a:rPr lang="en-US" altLang="zh-CN" sz="1200" b="0" i="0" u="none" strike="noStrike" kern="1200" baseline="0" dirty="0">
                <a:solidFill>
                  <a:schemeClr val="tx1"/>
                </a:solidFill>
                <a:latin typeface="Times New Roman" pitchFamily="18" charset="0"/>
                <a:ea typeface="+mn-ea"/>
                <a:cs typeface="+mn-cs"/>
              </a:rPr>
              <a:t>    For </a:t>
            </a:r>
            <a:r>
              <a:rPr lang="en-US" altLang="zh-CN" sz="1200" b="1" i="0" u="none" strike="noStrike" kern="1200" baseline="0" dirty="0">
                <a:solidFill>
                  <a:schemeClr val="tx1"/>
                </a:solidFill>
                <a:latin typeface="Times New Roman" pitchFamily="18" charset="0"/>
                <a:ea typeface="+mn-ea"/>
                <a:cs typeface="+mn-cs"/>
              </a:rPr>
              <a:t>odd</a:t>
            </a:r>
            <a:r>
              <a:rPr lang="en-US" altLang="zh-CN" sz="1200" b="0" i="0" u="none" strike="noStrike" kern="1200" baseline="0" dirty="0">
                <a:solidFill>
                  <a:schemeClr val="tx1"/>
                </a:solidFill>
                <a:latin typeface="Times New Roman" pitchFamily="18" charset="0"/>
                <a:ea typeface="+mn-ea"/>
                <a:cs typeface="+mn-cs"/>
              </a:rPr>
              <a:t> parity schemes, the parity bit value is chosen such that there is an odd number of 1s. </a:t>
            </a:r>
          </a:p>
          <a:p>
            <a:r>
              <a:rPr lang="en-US" altLang="zh-CN" sz="1200" b="0" i="0" u="none" strike="noStrike" kern="1200" baseline="0" dirty="0">
                <a:solidFill>
                  <a:schemeClr val="tx1"/>
                </a:solidFill>
                <a:latin typeface="Times New Roman" pitchFamily="18" charset="0"/>
                <a:ea typeface="+mn-ea"/>
                <a:cs typeface="+mn-cs"/>
              </a:rPr>
              <a:t>    Figure 6.4 illustrates an even parity scheme, </a:t>
            </a:r>
            <a:r>
              <a:rPr lang="en-US" altLang="zh-CN" sz="1200" b="0" i="0" u="sng" strike="noStrike" kern="1200" baseline="0" dirty="0">
                <a:solidFill>
                  <a:schemeClr val="tx1"/>
                </a:solidFill>
                <a:latin typeface="Times New Roman" pitchFamily="18" charset="0"/>
                <a:ea typeface="+mn-ea"/>
                <a:cs typeface="+mn-cs"/>
              </a:rPr>
              <a:t>with</a:t>
            </a:r>
            <a:r>
              <a:rPr lang="en-US" altLang="zh-CN" sz="1200" b="0" i="0" u="none" strike="noStrike" kern="1200" baseline="0" dirty="0">
                <a:solidFill>
                  <a:schemeClr val="tx1"/>
                </a:solidFill>
                <a:latin typeface="Times New Roman" pitchFamily="18" charset="0"/>
                <a:ea typeface="+mn-ea"/>
                <a:cs typeface="+mn-cs"/>
              </a:rPr>
              <a:t> the single parity bit </a:t>
            </a:r>
            <a:r>
              <a:rPr lang="en-US" altLang="zh-CN" sz="1200" b="0" i="0" u="sng" strike="noStrike" kern="1200" baseline="0" dirty="0">
                <a:solidFill>
                  <a:schemeClr val="tx1"/>
                </a:solidFill>
                <a:latin typeface="Times New Roman" pitchFamily="18" charset="0"/>
                <a:ea typeface="+mn-ea"/>
                <a:cs typeface="+mn-cs"/>
              </a:rPr>
              <a:t>being</a:t>
            </a:r>
            <a:r>
              <a:rPr lang="en-US" altLang="zh-CN" sz="1200" b="0" i="0" u="none" strike="noStrike" kern="1200" baseline="0" dirty="0">
                <a:solidFill>
                  <a:schemeClr val="tx1"/>
                </a:solidFill>
                <a:latin typeface="Times New Roman" pitchFamily="18" charset="0"/>
                <a:ea typeface="+mn-ea"/>
                <a:cs typeface="+mn-cs"/>
              </a:rPr>
              <a:t> stored in a separate field.</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Receiver operation is also simple with a single parity bit. </a:t>
            </a:r>
          </a:p>
          <a:p>
            <a:r>
              <a:rPr lang="en-US" altLang="zh-CN" sz="1200" b="0" i="0" u="none" strike="noStrike" kern="1200" baseline="0" dirty="0">
                <a:solidFill>
                  <a:schemeClr val="tx1"/>
                </a:solidFill>
                <a:latin typeface="Times New Roman" pitchFamily="18" charset="0"/>
                <a:ea typeface="+mn-ea"/>
                <a:cs typeface="+mn-cs"/>
              </a:rPr>
              <a:t>    The receiver need </a:t>
            </a:r>
            <a:r>
              <a:rPr lang="en-US" altLang="zh-CN" sz="1200" b="1" i="0" u="none" strike="noStrike" kern="1200" baseline="0" dirty="0">
                <a:solidFill>
                  <a:schemeClr val="tx1"/>
                </a:solidFill>
                <a:latin typeface="Times New Roman" pitchFamily="18" charset="0"/>
                <a:ea typeface="+mn-ea"/>
                <a:cs typeface="+mn-cs"/>
              </a:rPr>
              <a:t>only</a:t>
            </a:r>
            <a:r>
              <a:rPr lang="en-US" altLang="zh-CN" sz="1200" b="0" i="0" u="none" strike="noStrike" kern="1200" baseline="0" dirty="0">
                <a:solidFill>
                  <a:schemeClr val="tx1"/>
                </a:solidFill>
                <a:latin typeface="Times New Roman" pitchFamily="18" charset="0"/>
                <a:ea typeface="+mn-ea"/>
                <a:cs typeface="+mn-cs"/>
              </a:rPr>
              <a:t> count the number of 1s in the received d + 1 bits. </a:t>
            </a:r>
          </a:p>
          <a:p>
            <a:r>
              <a:rPr lang="en-US" altLang="zh-CN" sz="1200" b="0" i="0" u="none" strike="noStrike" kern="1200" baseline="0" dirty="0">
                <a:solidFill>
                  <a:schemeClr val="tx1"/>
                </a:solidFill>
                <a:latin typeface="Times New Roman" pitchFamily="18" charset="0"/>
                <a:ea typeface="+mn-ea"/>
                <a:cs typeface="+mn-cs"/>
              </a:rPr>
              <a:t>    If an odd number of </a:t>
            </a:r>
            <a:r>
              <a:rPr lang="en-US" altLang="zh-CN" sz="1200" b="0" i="0" u="sng" strike="noStrike" kern="1200" baseline="0" dirty="0">
                <a:solidFill>
                  <a:schemeClr val="tx1"/>
                </a:solidFill>
                <a:latin typeface="Times New Roman" pitchFamily="18" charset="0"/>
                <a:ea typeface="+mn-ea"/>
                <a:cs typeface="+mn-cs"/>
              </a:rPr>
              <a:t>1-valued bits</a:t>
            </a:r>
            <a:r>
              <a:rPr lang="en-US" altLang="zh-CN" sz="1200" b="0" i="0" u="none" strike="noStrike" kern="1200" baseline="0" dirty="0">
                <a:solidFill>
                  <a:schemeClr val="tx1"/>
                </a:solidFill>
                <a:latin typeface="Times New Roman" pitchFamily="18" charset="0"/>
                <a:ea typeface="+mn-ea"/>
                <a:cs typeface="+mn-cs"/>
              </a:rPr>
              <a:t> are found with an even parity scheme, the receiver knows that at least one bit error has occurred. </a:t>
            </a:r>
          </a:p>
          <a:p>
            <a:r>
              <a:rPr lang="en-US" altLang="zh-CN" sz="1200" b="0" i="0" u="none" strike="noStrike" kern="1200" baseline="0" dirty="0">
                <a:solidFill>
                  <a:schemeClr val="tx1"/>
                </a:solidFill>
                <a:latin typeface="Times New Roman" pitchFamily="18" charset="0"/>
                <a:ea typeface="+mn-ea"/>
                <a:cs typeface="+mn-cs"/>
              </a:rPr>
              <a:t>    More precisely, it knows that some odd number of bit errors have occurred.</a:t>
            </a:r>
          </a:p>
          <a:p>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But what happens if an even number of bit errors occur?</a:t>
            </a:r>
          </a:p>
          <a:p>
            <a:r>
              <a:rPr lang="en-US" altLang="zh-CN" sz="1200" b="0" i="0" u="none" strike="noStrike" kern="1200" baseline="0" dirty="0">
                <a:solidFill>
                  <a:schemeClr val="tx1"/>
                </a:solidFill>
                <a:latin typeface="Times New Roman" pitchFamily="18" charset="0"/>
                <a:ea typeface="+mn-ea"/>
                <a:cs typeface="+mn-cs"/>
              </a:rPr>
              <a:t>    You should convince yourself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this would </a:t>
            </a:r>
            <a:r>
              <a:rPr lang="en-US" altLang="zh-CN" sz="1200" b="0" i="0" u="sng" strike="noStrike" kern="1200" baseline="0" dirty="0">
                <a:solidFill>
                  <a:schemeClr val="tx1"/>
                </a:solidFill>
                <a:latin typeface="Times New Roman" pitchFamily="18" charset="0"/>
                <a:ea typeface="+mn-ea"/>
                <a:cs typeface="+mn-cs"/>
              </a:rPr>
              <a:t>result in</a:t>
            </a:r>
            <a:r>
              <a:rPr lang="en-US" altLang="zh-CN" sz="1200" b="0" i="0" u="none" strike="noStrike" kern="1200" baseline="0" dirty="0">
                <a:solidFill>
                  <a:schemeClr val="tx1"/>
                </a:solidFill>
                <a:latin typeface="Times New Roman" pitchFamily="18" charset="0"/>
                <a:ea typeface="+mn-ea"/>
                <a:cs typeface="+mn-cs"/>
              </a:rPr>
              <a:t> an undetected error. </a:t>
            </a:r>
          </a:p>
          <a:p>
            <a:r>
              <a:rPr lang="en-US" altLang="zh-CN" sz="1200" b="0" i="0" u="none" strike="noStrike" kern="1200" baseline="0" dirty="0">
                <a:solidFill>
                  <a:schemeClr val="tx1"/>
                </a:solidFill>
                <a:latin typeface="Times New Roman" pitchFamily="18" charset="0"/>
                <a:ea typeface="+mn-ea"/>
                <a:cs typeface="+mn-cs"/>
              </a:rPr>
              <a:t>    If the probability of bit errors is small and errors can be assumed to occur independently from one bit to the next, the probability of multiple bit errors in a packet would be extremely small.</a:t>
            </a:r>
          </a:p>
          <a:p>
            <a:r>
              <a:rPr lang="en-US" altLang="zh-CN" sz="1200" b="0" i="0" u="none" strike="noStrike" kern="1200" baseline="0" dirty="0">
                <a:solidFill>
                  <a:schemeClr val="tx1"/>
                </a:solidFill>
                <a:latin typeface="Times New Roman" pitchFamily="18" charset="0"/>
                <a:ea typeface="+mn-ea"/>
                <a:cs typeface="+mn-cs"/>
              </a:rPr>
              <a:t>    In this case, a single parity bit might suffice. </a:t>
            </a:r>
          </a:p>
          <a:p>
            <a:r>
              <a:rPr lang="en-US" altLang="zh-CN" sz="1200" b="0" i="0" u="none" strike="noStrike" kern="1200" baseline="0" dirty="0">
                <a:solidFill>
                  <a:schemeClr val="tx1"/>
                </a:solidFill>
                <a:latin typeface="Times New Roman" pitchFamily="18" charset="0"/>
                <a:ea typeface="+mn-ea"/>
                <a:cs typeface="+mn-cs"/>
              </a:rPr>
              <a:t>    However, measurements have shown that, rather than occurring independently, errors are often clustered together in “bursts.”   </a:t>
            </a:r>
          </a:p>
          <a:p>
            <a:r>
              <a:rPr lang="en-US" altLang="zh-CN" sz="1200" b="0" i="0" u="none" strike="noStrike" kern="1200" baseline="0" dirty="0">
                <a:solidFill>
                  <a:schemeClr val="tx1"/>
                </a:solidFill>
                <a:latin typeface="Times New Roman" pitchFamily="18" charset="0"/>
                <a:ea typeface="+mn-ea"/>
                <a:cs typeface="+mn-cs"/>
              </a:rPr>
              <a:t>    Under burst error conditions, the probability of undetected errors in a frame protected by single-bit parity can approach 50 percent [</a:t>
            </a:r>
            <a:r>
              <a:rPr lang="en-US" altLang="zh-CN" sz="1200" b="0" i="0" u="none" strike="noStrike" kern="1200" baseline="0" dirty="0" err="1">
                <a:solidFill>
                  <a:schemeClr val="tx1"/>
                </a:solidFill>
                <a:latin typeface="Times New Roman" pitchFamily="18" charset="0"/>
                <a:ea typeface="+mn-ea"/>
                <a:cs typeface="+mn-cs"/>
              </a:rPr>
              <a:t>Spragins</a:t>
            </a:r>
            <a:r>
              <a:rPr lang="en-US" altLang="zh-CN" sz="1200" b="0" i="0" u="none" strike="noStrike" kern="1200" baseline="0" dirty="0">
                <a:solidFill>
                  <a:schemeClr val="tx1"/>
                </a:solidFill>
                <a:latin typeface="Times New Roman" pitchFamily="18" charset="0"/>
                <a:ea typeface="+mn-ea"/>
                <a:cs typeface="+mn-cs"/>
              </a:rPr>
              <a:t> 1991].</a:t>
            </a:r>
          </a:p>
          <a:p>
            <a:r>
              <a:rPr lang="en-US" altLang="zh-CN" sz="1200" b="0" i="0" u="none" strike="noStrike" kern="1200" baseline="0" dirty="0">
                <a:solidFill>
                  <a:schemeClr val="tx1"/>
                </a:solidFill>
                <a:latin typeface="Times New Roman" pitchFamily="18" charset="0"/>
                <a:ea typeface="+mn-ea"/>
                <a:cs typeface="+mn-cs"/>
              </a:rPr>
              <a:t>    Clearly, a more robust error-detection scheme is needed (and, fortunately, is used in practice!). </a:t>
            </a:r>
          </a:p>
          <a:p>
            <a:r>
              <a:rPr lang="en-US" altLang="zh-CN" sz="1200" b="0" i="0" u="none" strike="noStrike" kern="1200" baseline="0" dirty="0">
                <a:solidFill>
                  <a:schemeClr val="tx1"/>
                </a:solidFill>
                <a:latin typeface="Times New Roman" pitchFamily="18" charset="0"/>
                <a:ea typeface="+mn-ea"/>
                <a:cs typeface="+mn-cs"/>
              </a:rPr>
              <a:t>    But before examining error-detection schemes that are used in practice, let’s consider a simple generalization of one-bit parity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will provide </a:t>
            </a:r>
            <a:r>
              <a:rPr lang="en-US" altLang="zh-CN" sz="1200" b="0" i="0" u="none" strike="noStrike" kern="1200" baseline="0" dirty="0">
                <a:solidFill>
                  <a:schemeClr val="tx1"/>
                </a:solidFill>
                <a:latin typeface="Times New Roman" pitchFamily="18" charset="0"/>
                <a:ea typeface="+mn-ea"/>
                <a:cs typeface="+mn-cs"/>
              </a:rPr>
              <a:t>us with insight </a:t>
            </a:r>
            <a:r>
              <a:rPr lang="en-US" altLang="zh-CN" sz="1200" b="1" i="0" u="none" strike="noStrike" kern="1200" baseline="0" dirty="0">
                <a:solidFill>
                  <a:schemeClr val="tx1"/>
                </a:solidFill>
                <a:latin typeface="Times New Roman" pitchFamily="18" charset="0"/>
                <a:ea typeface="+mn-ea"/>
                <a:cs typeface="+mn-cs"/>
              </a:rPr>
              <a:t>into</a:t>
            </a:r>
            <a:r>
              <a:rPr lang="en-US" altLang="zh-CN" sz="1200" b="0" i="0" u="none" strike="noStrike" kern="1200" baseline="0" dirty="0">
                <a:solidFill>
                  <a:schemeClr val="tx1"/>
                </a:solidFill>
                <a:latin typeface="Times New Roman" pitchFamily="18" charset="0"/>
                <a:ea typeface="+mn-ea"/>
                <a:cs typeface="+mn-cs"/>
              </a:rPr>
              <a:t> error-correction techniques.</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Figure 6.5 shows a two-dimensional generalization of the single-bit parity scheme. </a:t>
            </a:r>
          </a:p>
          <a:p>
            <a:r>
              <a:rPr lang="en-US" altLang="zh-CN" sz="1200" b="0" i="0" u="none" strike="noStrike" kern="1200" baseline="0" dirty="0">
                <a:solidFill>
                  <a:schemeClr val="tx1"/>
                </a:solidFill>
                <a:latin typeface="Times New Roman" pitchFamily="18" charset="0"/>
                <a:ea typeface="+mn-ea"/>
                <a:cs typeface="+mn-cs"/>
              </a:rPr>
              <a:t>    Here, the d bits in D </a:t>
            </a:r>
            <a:r>
              <a:rPr lang="en-US" altLang="zh-CN" sz="1200" b="0" i="0" u="none" strike="noStrike" kern="1200" baseline="0">
                <a:solidFill>
                  <a:schemeClr val="tx1"/>
                </a:solidFill>
                <a:latin typeface="Times New Roman" pitchFamily="18" charset="0"/>
                <a:ea typeface="+mn-ea"/>
                <a:cs typeface="+mn-cs"/>
              </a:rPr>
              <a:t>are divided </a:t>
            </a:r>
            <a:r>
              <a:rPr lang="en-US" altLang="zh-CN" sz="1200" b="0" i="0" u="none" strike="noStrike" kern="1200" baseline="0" dirty="0">
                <a:solidFill>
                  <a:schemeClr val="tx1"/>
                </a:solidFill>
                <a:latin typeface="Times New Roman" pitchFamily="18" charset="0"/>
                <a:ea typeface="+mn-ea"/>
                <a:cs typeface="+mn-cs"/>
              </a:rPr>
              <a:t>into </a:t>
            </a:r>
            <a:r>
              <a:rPr lang="en-US" altLang="zh-CN" sz="1200" b="0" i="0" u="none" strike="noStrike" kern="1200" baseline="0" dirty="0" err="1">
                <a:solidFill>
                  <a:schemeClr val="tx1"/>
                </a:solidFill>
                <a:latin typeface="Times New Roman" pitchFamily="18" charset="0"/>
                <a:ea typeface="+mn-ea"/>
                <a:cs typeface="+mn-cs"/>
              </a:rPr>
              <a:t>i</a:t>
            </a:r>
            <a:r>
              <a:rPr lang="en-US" altLang="zh-CN" sz="1200" b="0" i="0" u="none" strike="noStrike" kern="1200" baseline="0" dirty="0">
                <a:solidFill>
                  <a:schemeClr val="tx1"/>
                </a:solidFill>
                <a:latin typeface="Times New Roman" pitchFamily="18" charset="0"/>
                <a:ea typeface="+mn-ea"/>
                <a:cs typeface="+mn-cs"/>
              </a:rPr>
              <a:t> rows and j columns. </a:t>
            </a:r>
          </a:p>
          <a:p>
            <a:r>
              <a:rPr lang="en-US" altLang="zh-CN" sz="1200" b="0" i="0" u="none" strike="noStrike" kern="1200" baseline="0" dirty="0">
                <a:solidFill>
                  <a:schemeClr val="tx1"/>
                </a:solidFill>
                <a:latin typeface="Times New Roman" pitchFamily="18" charset="0"/>
                <a:ea typeface="+mn-ea"/>
                <a:cs typeface="+mn-cs"/>
              </a:rPr>
              <a:t>    A parity value is computed for each row and for each column. </a:t>
            </a:r>
          </a:p>
          <a:p>
            <a:r>
              <a:rPr lang="en-US" altLang="zh-CN" sz="1200" b="0" i="0" u="none" strike="noStrike" kern="1200" baseline="0" dirty="0">
                <a:solidFill>
                  <a:schemeClr val="tx1"/>
                </a:solidFill>
                <a:latin typeface="Times New Roman" pitchFamily="18" charset="0"/>
                <a:ea typeface="+mn-ea"/>
                <a:cs typeface="+mn-cs"/>
              </a:rPr>
              <a:t>    The resulting </a:t>
            </a:r>
            <a:r>
              <a:rPr lang="en-US" altLang="zh-CN" sz="1200" b="0" i="0" u="none" strike="noStrike" kern="1200" baseline="0" dirty="0" err="1">
                <a:solidFill>
                  <a:schemeClr val="tx1"/>
                </a:solidFill>
                <a:latin typeface="Times New Roman" pitchFamily="18" charset="0"/>
                <a:ea typeface="+mn-ea"/>
                <a:cs typeface="+mn-cs"/>
              </a:rPr>
              <a:t>i</a:t>
            </a:r>
            <a:r>
              <a:rPr lang="en-US" altLang="zh-CN" sz="1200" b="0" i="0" u="none" strike="noStrike" kern="1200" baseline="0" dirty="0">
                <a:solidFill>
                  <a:schemeClr val="tx1"/>
                </a:solidFill>
                <a:latin typeface="Times New Roman" pitchFamily="18" charset="0"/>
                <a:ea typeface="+mn-ea"/>
                <a:cs typeface="+mn-cs"/>
              </a:rPr>
              <a:t> + j + 1 parity bits </a:t>
            </a:r>
            <a:r>
              <a:rPr lang="en-US" altLang="zh-CN" sz="1200" b="1" i="0" u="none" strike="noStrike" kern="1200" baseline="0" dirty="0">
                <a:solidFill>
                  <a:schemeClr val="tx1"/>
                </a:solidFill>
                <a:latin typeface="Times New Roman" pitchFamily="18" charset="0"/>
                <a:ea typeface="+mn-ea"/>
                <a:cs typeface="+mn-cs"/>
              </a:rPr>
              <a:t>comprise</a:t>
            </a:r>
            <a:r>
              <a:rPr lang="en-US" altLang="zh-CN" sz="1200" b="0" i="0" u="none" strike="noStrike" kern="1200" baseline="0" dirty="0">
                <a:solidFill>
                  <a:schemeClr val="tx1"/>
                </a:solidFill>
                <a:latin typeface="Times New Roman" pitchFamily="18" charset="0"/>
                <a:ea typeface="+mn-ea"/>
                <a:cs typeface="+mn-cs"/>
              </a:rPr>
              <a:t> the link-layer frame’s error-detection bits.</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Suppose now that a single bit error occurs in the original d bits of information.</a:t>
            </a:r>
          </a:p>
          <a:p>
            <a:r>
              <a:rPr lang="en-US" altLang="zh-CN" sz="1200" b="0" i="0" u="none" strike="noStrike" kern="1200" baseline="0" dirty="0">
                <a:solidFill>
                  <a:schemeClr val="tx1"/>
                </a:solidFill>
                <a:latin typeface="Times New Roman" pitchFamily="18" charset="0"/>
                <a:ea typeface="+mn-ea"/>
                <a:cs typeface="+mn-cs"/>
              </a:rPr>
              <a:t>    With this </a:t>
            </a:r>
            <a:r>
              <a:rPr lang="en-US" altLang="zh-CN" sz="1200" b="1" i="0" u="none" strike="noStrike" kern="1200" baseline="0" dirty="0">
                <a:solidFill>
                  <a:schemeClr val="tx1"/>
                </a:solidFill>
                <a:latin typeface="Times New Roman" pitchFamily="18" charset="0"/>
                <a:ea typeface="+mn-ea"/>
                <a:cs typeface="+mn-cs"/>
              </a:rPr>
              <a:t>two-dimensional parity </a:t>
            </a:r>
            <a:r>
              <a:rPr lang="en-US" altLang="zh-CN" sz="1200" b="0" i="0" u="none" strike="noStrike" kern="1200" baseline="0" dirty="0">
                <a:solidFill>
                  <a:schemeClr val="tx1"/>
                </a:solidFill>
                <a:latin typeface="Times New Roman" pitchFamily="18" charset="0"/>
                <a:ea typeface="+mn-ea"/>
                <a:cs typeface="+mn-cs"/>
              </a:rPr>
              <a:t>scheme, the parity of both the column and the row containing the flipped bit will be in error. </a:t>
            </a:r>
          </a:p>
          <a:p>
            <a:r>
              <a:rPr lang="en-US" altLang="zh-CN" sz="1200" b="0" i="0" u="none" strike="noStrike" kern="1200" baseline="0" dirty="0">
                <a:solidFill>
                  <a:schemeClr val="tx1"/>
                </a:solidFill>
                <a:latin typeface="Times New Roman" pitchFamily="18" charset="0"/>
                <a:ea typeface="+mn-ea"/>
                <a:cs typeface="+mn-cs"/>
              </a:rPr>
              <a:t>    The receiver can thus not only detect the fact that a single bit error has occurred, but can use the column and row indices of the column and row with parity errors to actually identify the bit that was corrupted and correct that error! </a:t>
            </a:r>
          </a:p>
          <a:p>
            <a:r>
              <a:rPr lang="en-US" altLang="zh-CN" sz="1200" b="0" i="0" u="none" strike="noStrike" kern="1200" baseline="0" dirty="0">
                <a:solidFill>
                  <a:schemeClr val="tx1"/>
                </a:solidFill>
                <a:latin typeface="Times New Roman" pitchFamily="18" charset="0"/>
                <a:ea typeface="+mn-ea"/>
                <a:cs typeface="+mn-cs"/>
              </a:rPr>
              <a:t>    Figure 6.5 shows an example in which the 1-valued bit in position (2,2) is corrupted and switched to a 0 — an error that is both detectable and correctable at the receiver. </a:t>
            </a:r>
          </a:p>
          <a:p>
            <a:r>
              <a:rPr lang="en-US" altLang="zh-CN" sz="1200" b="0" i="0" u="none" strike="noStrike" kern="1200" baseline="0" dirty="0">
                <a:solidFill>
                  <a:schemeClr val="tx1"/>
                </a:solidFill>
                <a:latin typeface="Times New Roman" pitchFamily="18" charset="0"/>
                <a:ea typeface="+mn-ea"/>
                <a:cs typeface="+mn-cs"/>
              </a:rPr>
              <a:t>    Although our discussion has focused on the original d bits of information, a single error in the parity bits themselves is also detectable and correctable. </a:t>
            </a:r>
          </a:p>
          <a:p>
            <a:r>
              <a:rPr lang="en-US" altLang="zh-CN" sz="1200" b="0" i="0" u="none" strike="noStrike" kern="1200" baseline="0" dirty="0">
                <a:solidFill>
                  <a:schemeClr val="tx1"/>
                </a:solidFill>
                <a:latin typeface="Times New Roman" pitchFamily="18" charset="0"/>
                <a:ea typeface="+mn-ea"/>
                <a:cs typeface="+mn-cs"/>
              </a:rPr>
              <a:t>    Two-dimensional parity can also detect (but not correct!) any combination of two errors in a packet. </a:t>
            </a:r>
          </a:p>
          <a:p>
            <a:r>
              <a:rPr lang="en-US" altLang="zh-CN" sz="1200" b="0" i="0" u="none" strike="noStrike" kern="1200" baseline="0" dirty="0">
                <a:solidFill>
                  <a:schemeClr val="tx1"/>
                </a:solidFill>
                <a:latin typeface="Times New Roman" pitchFamily="18" charset="0"/>
                <a:ea typeface="+mn-ea"/>
                <a:cs typeface="+mn-cs"/>
              </a:rPr>
              <a:t>    Other properties of the two-dimensional parity scheme are explored in the problems at the end of the chapter. </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The ability of the receiver to both detect and correct errors is known as </a:t>
            </a:r>
            <a:r>
              <a:rPr lang="en-US" altLang="zh-CN" sz="1200" b="1" i="0" u="none" strike="noStrike" kern="1200" baseline="0" dirty="0">
                <a:solidFill>
                  <a:schemeClr val="tx1"/>
                </a:solidFill>
                <a:latin typeface="Times New Roman" pitchFamily="18" charset="0"/>
                <a:ea typeface="+mn-ea"/>
                <a:cs typeface="+mn-cs"/>
              </a:rPr>
              <a:t>forward error correction (FEC)</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These techniques are commonly used in audio storage and playback devices such as audio CDs. </a:t>
            </a:r>
          </a:p>
          <a:p>
            <a:r>
              <a:rPr lang="en-US" altLang="zh-CN" sz="1200" b="0" i="0" u="none" strike="noStrike" kern="1200" baseline="0" dirty="0">
                <a:solidFill>
                  <a:schemeClr val="tx1"/>
                </a:solidFill>
                <a:latin typeface="Times New Roman" pitchFamily="18" charset="0"/>
                <a:ea typeface="+mn-ea"/>
                <a:cs typeface="+mn-cs"/>
              </a:rPr>
              <a:t>    In a network setting, FEC techniques can be used by themselves, or </a:t>
            </a:r>
            <a:r>
              <a:rPr lang="en-US" altLang="zh-CN" sz="1200" b="0" i="0" u="sng" strike="noStrike" kern="1200" baseline="0" dirty="0">
                <a:solidFill>
                  <a:schemeClr val="tx1"/>
                </a:solidFill>
                <a:latin typeface="Times New Roman" pitchFamily="18" charset="0"/>
                <a:ea typeface="+mn-ea"/>
                <a:cs typeface="+mn-cs"/>
              </a:rPr>
              <a:t>in conjunction with</a:t>
            </a:r>
            <a:r>
              <a:rPr lang="en-US" altLang="zh-CN" sz="1200" b="0" i="0" u="none" strike="noStrike" kern="1200" baseline="0" dirty="0">
                <a:solidFill>
                  <a:schemeClr val="tx1"/>
                </a:solidFill>
                <a:latin typeface="Times New Roman" pitchFamily="18" charset="0"/>
                <a:ea typeface="+mn-ea"/>
                <a:cs typeface="+mn-cs"/>
              </a:rPr>
              <a:t> link-layer ARQ techniques similar to those we examined in Chapter 3. </a:t>
            </a:r>
          </a:p>
          <a:p>
            <a:r>
              <a:rPr lang="en-US" altLang="zh-CN" sz="1200" b="0" i="0" u="none" strike="noStrike" kern="1200" baseline="0" dirty="0">
                <a:solidFill>
                  <a:schemeClr val="tx1"/>
                </a:solidFill>
                <a:latin typeface="Times New Roman" pitchFamily="18" charset="0"/>
                <a:ea typeface="+mn-ea"/>
                <a:cs typeface="+mn-cs"/>
              </a:rPr>
              <a:t>    FEC techniques are valuable because they can decrease the number of sender retransmissions required.     </a:t>
            </a:r>
          </a:p>
          <a:p>
            <a:r>
              <a:rPr lang="en-US" altLang="zh-CN" sz="1200" b="0" i="0" u="none" strike="noStrike" kern="1200" baseline="0" dirty="0">
                <a:solidFill>
                  <a:schemeClr val="tx1"/>
                </a:solidFill>
                <a:latin typeface="Times New Roman" pitchFamily="18" charset="0"/>
                <a:ea typeface="+mn-ea"/>
                <a:cs typeface="+mn-cs"/>
              </a:rPr>
              <a:t>    Perhaps more important, they allow for immediate correction of errors at the receiver. </a:t>
            </a:r>
          </a:p>
          <a:p>
            <a:r>
              <a:rPr lang="en-US" altLang="zh-CN" sz="1200" b="0" i="0" u="none" strike="noStrike" kern="1200" baseline="0" dirty="0">
                <a:solidFill>
                  <a:schemeClr val="tx1"/>
                </a:solidFill>
                <a:latin typeface="Times New Roman" pitchFamily="18" charset="0"/>
                <a:ea typeface="+mn-ea"/>
                <a:cs typeface="+mn-cs"/>
              </a:rPr>
              <a:t>    This avoids having to wait for the round-trip propagation delay needed for the sender to receive a NAK packet and for the retransmitted packet to propagate back to the receiver — a potentially important advantage for real-time network applications [Rubenstein 1998] or links (such as deep-space links) with long propagation delays.</a:t>
            </a:r>
          </a:p>
          <a:p>
            <a:r>
              <a:rPr lang="en-US" altLang="zh-CN" sz="1200" b="0" i="0" u="none" strike="noStrike" kern="1200" baseline="0" dirty="0">
                <a:solidFill>
                  <a:schemeClr val="tx1"/>
                </a:solidFill>
                <a:latin typeface="Times New Roman" pitchFamily="18" charset="0"/>
                <a:ea typeface="+mn-ea"/>
                <a:cs typeface="+mn-cs"/>
              </a:rPr>
              <a:t>    Research examining the use of FEC in error-control protocols includes [</a:t>
            </a:r>
            <a:r>
              <a:rPr lang="en-US" altLang="zh-CN" sz="1200" b="0" i="0" u="none" strike="noStrike" kern="1200" baseline="0" dirty="0" err="1">
                <a:solidFill>
                  <a:schemeClr val="tx1"/>
                </a:solidFill>
                <a:latin typeface="Times New Roman" pitchFamily="18" charset="0"/>
                <a:ea typeface="+mn-ea"/>
                <a:cs typeface="+mn-cs"/>
              </a:rPr>
              <a:t>Biersack</a:t>
            </a:r>
            <a:r>
              <a:rPr lang="en-US" altLang="zh-CN" sz="1200" b="0" i="0" u="none" strike="noStrike" kern="1200" baseline="0" dirty="0">
                <a:solidFill>
                  <a:schemeClr val="tx1"/>
                </a:solidFill>
                <a:latin typeface="Times New Roman" pitchFamily="18" charset="0"/>
                <a:ea typeface="+mn-ea"/>
                <a:cs typeface="+mn-cs"/>
              </a:rPr>
              <a:t> 1992; </a:t>
            </a:r>
            <a:r>
              <a:rPr lang="en-US" altLang="zh-CN" sz="1200" b="0" i="0" u="none" strike="noStrike" kern="1200" baseline="0" dirty="0" err="1">
                <a:solidFill>
                  <a:schemeClr val="tx1"/>
                </a:solidFill>
                <a:latin typeface="Times New Roman" pitchFamily="18" charset="0"/>
                <a:ea typeface="+mn-ea"/>
                <a:cs typeface="+mn-cs"/>
              </a:rPr>
              <a:t>Nonnenmacher</a:t>
            </a:r>
            <a:r>
              <a:rPr lang="en-US" altLang="zh-CN" sz="1200" b="0" i="0" u="none" strike="noStrike" kern="1200" baseline="0" dirty="0">
                <a:solidFill>
                  <a:schemeClr val="tx1"/>
                </a:solidFill>
                <a:latin typeface="Times New Roman" pitchFamily="18" charset="0"/>
                <a:ea typeface="+mn-ea"/>
                <a:cs typeface="+mn-cs"/>
              </a:rPr>
              <a:t> 1998; Byers 1998; </a:t>
            </a:r>
            <a:r>
              <a:rPr lang="en-US" altLang="zh-CN" sz="1200" b="0" i="0" u="none" strike="noStrike" kern="1200" baseline="0" dirty="0" err="1">
                <a:solidFill>
                  <a:schemeClr val="tx1"/>
                </a:solidFill>
                <a:latin typeface="Times New Roman" pitchFamily="18" charset="0"/>
                <a:ea typeface="+mn-ea"/>
                <a:cs typeface="+mn-cs"/>
              </a:rPr>
              <a:t>Shacham</a:t>
            </a:r>
            <a:r>
              <a:rPr lang="en-US" altLang="zh-CN" sz="1200" b="0" i="0" u="none" strike="noStrike" kern="1200" baseline="0" dirty="0">
                <a:solidFill>
                  <a:schemeClr val="tx1"/>
                </a:solidFill>
                <a:latin typeface="Times New Roman" pitchFamily="18" charset="0"/>
                <a:ea typeface="+mn-ea"/>
                <a:cs typeface="+mn-cs"/>
              </a:rPr>
              <a:t> 1990].</a:t>
            </a:r>
            <a:endParaRPr lang="zh-CN" altLang="zh-CN" dirty="0"/>
          </a:p>
        </p:txBody>
      </p:sp>
    </p:spTree>
    <p:extLst>
      <p:ext uri="{BB962C8B-B14F-4D97-AF65-F5344CB8AC3E}">
        <p14:creationId xmlns:p14="http://schemas.microsoft.com/office/powerpoint/2010/main" val="2852312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BCF1AFB-1EA0-4C97-B3B8-1521FB5E25F6}" type="slidenum">
              <a:rPr lang="en-US" altLang="zh-CN" smtClean="0"/>
              <a:pPr>
                <a:spcBef>
                  <a:spcPct val="0"/>
                </a:spcBef>
              </a:pPr>
              <a:t>29</a:t>
            </a:fld>
            <a:endParaRPr lang="en-US" altLang="zh-CN"/>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200" b="1" kern="1200" baseline="0" dirty="0">
                <a:solidFill>
                  <a:schemeClr val="tx1"/>
                </a:solidFill>
                <a:latin typeface="Times New Roman" pitchFamily="18" charset="0"/>
                <a:ea typeface="+mn-ea"/>
                <a:cs typeface="+mn-cs"/>
              </a:rPr>
              <a:t>6.2.1 Parity Checks</a:t>
            </a:r>
          </a:p>
          <a:p>
            <a:pPr algn="ctr"/>
            <a:endParaRPr lang="en-US" altLang="zh-CN" sz="1200" b="1"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Perhaps the simplest form of error detection is the use of a single </a:t>
            </a:r>
            <a:r>
              <a:rPr lang="en-US" altLang="zh-CN" sz="1200" b="1" i="0" u="none" strike="noStrike" kern="1200" baseline="0" dirty="0">
                <a:solidFill>
                  <a:schemeClr val="tx1"/>
                </a:solidFill>
                <a:latin typeface="Times New Roman" pitchFamily="18" charset="0"/>
                <a:ea typeface="+mn-ea"/>
                <a:cs typeface="+mn-cs"/>
              </a:rPr>
              <a:t>parity bit</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Suppose that the information to be sent, D in Figure 6.4, has d bits. </a:t>
            </a:r>
          </a:p>
          <a:p>
            <a:r>
              <a:rPr lang="en-US" altLang="zh-CN" sz="1200" b="0" i="0" u="none" strike="noStrike" kern="1200" baseline="0" dirty="0">
                <a:solidFill>
                  <a:schemeClr val="tx1"/>
                </a:solidFill>
                <a:latin typeface="Times New Roman" pitchFamily="18" charset="0"/>
                <a:ea typeface="+mn-ea"/>
                <a:cs typeface="+mn-cs"/>
              </a:rPr>
              <a:t>    In an </a:t>
            </a:r>
            <a:r>
              <a:rPr lang="en-US" altLang="zh-CN" sz="1200" b="1" i="0" u="none" strike="noStrike" kern="1200" baseline="0" dirty="0">
                <a:solidFill>
                  <a:schemeClr val="tx1"/>
                </a:solidFill>
                <a:latin typeface="Times New Roman" pitchFamily="18" charset="0"/>
                <a:ea typeface="+mn-ea"/>
                <a:cs typeface="+mn-cs"/>
              </a:rPr>
              <a:t>even</a:t>
            </a:r>
            <a:r>
              <a:rPr lang="en-US" altLang="zh-CN" sz="1200" b="0" i="0" u="none" strike="noStrike" kern="1200" baseline="0" dirty="0">
                <a:solidFill>
                  <a:schemeClr val="tx1"/>
                </a:solidFill>
                <a:latin typeface="Times New Roman" pitchFamily="18" charset="0"/>
                <a:ea typeface="+mn-ea"/>
                <a:cs typeface="+mn-cs"/>
              </a:rPr>
              <a:t> parity scheme, the sender simply </a:t>
            </a:r>
            <a:r>
              <a:rPr lang="en-US" altLang="zh-CN" sz="1200" b="1" i="0" u="none" strike="noStrike" kern="1200" baseline="0" dirty="0">
                <a:solidFill>
                  <a:schemeClr val="tx1"/>
                </a:solidFill>
                <a:latin typeface="Times New Roman" pitchFamily="18" charset="0"/>
                <a:ea typeface="+mn-ea"/>
                <a:cs typeface="+mn-cs"/>
              </a:rPr>
              <a:t>includes</a:t>
            </a:r>
            <a:r>
              <a:rPr lang="en-US" altLang="zh-CN" sz="1200" b="0" i="0" u="none" strike="noStrike" kern="1200" baseline="0" dirty="0">
                <a:solidFill>
                  <a:schemeClr val="tx1"/>
                </a:solidFill>
                <a:latin typeface="Times New Roman" pitchFamily="18" charset="0"/>
                <a:ea typeface="+mn-ea"/>
                <a:cs typeface="+mn-cs"/>
              </a:rPr>
              <a:t> one additional bit and </a:t>
            </a:r>
            <a:r>
              <a:rPr lang="en-US" altLang="zh-CN" sz="1200" b="1" i="0" u="none" strike="noStrike" kern="1200" baseline="0" dirty="0">
                <a:solidFill>
                  <a:schemeClr val="tx1"/>
                </a:solidFill>
                <a:latin typeface="Times New Roman" pitchFamily="18" charset="0"/>
                <a:ea typeface="+mn-ea"/>
                <a:cs typeface="+mn-cs"/>
              </a:rPr>
              <a:t>chooses</a:t>
            </a:r>
            <a:r>
              <a:rPr lang="en-US" altLang="zh-CN" sz="1200" b="0" i="0" u="none" strike="noStrike" kern="1200" baseline="0" dirty="0">
                <a:solidFill>
                  <a:schemeClr val="tx1"/>
                </a:solidFill>
                <a:latin typeface="Times New Roman" pitchFamily="18" charset="0"/>
                <a:ea typeface="+mn-ea"/>
                <a:cs typeface="+mn-cs"/>
              </a:rPr>
              <a:t> its value such that the total number of 1s in the d + 1 bits (the original information plus a parity bit) is even. </a:t>
            </a:r>
          </a:p>
          <a:p>
            <a:r>
              <a:rPr lang="en-US" altLang="zh-CN" sz="1200" b="0" i="0" u="none" strike="noStrike" kern="1200" baseline="0" dirty="0">
                <a:solidFill>
                  <a:schemeClr val="tx1"/>
                </a:solidFill>
                <a:latin typeface="Times New Roman" pitchFamily="18" charset="0"/>
                <a:ea typeface="+mn-ea"/>
                <a:cs typeface="+mn-cs"/>
              </a:rPr>
              <a:t>    For </a:t>
            </a:r>
            <a:r>
              <a:rPr lang="en-US" altLang="zh-CN" sz="1200" b="1" i="0" u="none" strike="noStrike" kern="1200" baseline="0" dirty="0">
                <a:solidFill>
                  <a:schemeClr val="tx1"/>
                </a:solidFill>
                <a:latin typeface="Times New Roman" pitchFamily="18" charset="0"/>
                <a:ea typeface="+mn-ea"/>
                <a:cs typeface="+mn-cs"/>
              </a:rPr>
              <a:t>odd</a:t>
            </a:r>
            <a:r>
              <a:rPr lang="en-US" altLang="zh-CN" sz="1200" b="0" i="0" u="none" strike="noStrike" kern="1200" baseline="0" dirty="0">
                <a:solidFill>
                  <a:schemeClr val="tx1"/>
                </a:solidFill>
                <a:latin typeface="Times New Roman" pitchFamily="18" charset="0"/>
                <a:ea typeface="+mn-ea"/>
                <a:cs typeface="+mn-cs"/>
              </a:rPr>
              <a:t> parity schemes, the parity bit value is chosen such that there is an odd number of 1s. </a:t>
            </a:r>
          </a:p>
          <a:p>
            <a:r>
              <a:rPr lang="en-US" altLang="zh-CN" sz="1200" b="0" i="0" u="none" strike="noStrike" kern="1200" baseline="0" dirty="0">
                <a:solidFill>
                  <a:schemeClr val="tx1"/>
                </a:solidFill>
                <a:latin typeface="Times New Roman" pitchFamily="18" charset="0"/>
                <a:ea typeface="+mn-ea"/>
                <a:cs typeface="+mn-cs"/>
              </a:rPr>
              <a:t>    Figure 6.4 illustrates an even parity scheme, </a:t>
            </a:r>
            <a:r>
              <a:rPr lang="en-US" altLang="zh-CN" sz="1200" b="0" i="0" u="sng" strike="noStrike" kern="1200" baseline="0" dirty="0">
                <a:solidFill>
                  <a:schemeClr val="tx1"/>
                </a:solidFill>
                <a:latin typeface="Times New Roman" pitchFamily="18" charset="0"/>
                <a:ea typeface="+mn-ea"/>
                <a:cs typeface="+mn-cs"/>
              </a:rPr>
              <a:t>with</a:t>
            </a:r>
            <a:r>
              <a:rPr lang="en-US" altLang="zh-CN" sz="1200" b="0" i="0" u="none" strike="noStrike" kern="1200" baseline="0" dirty="0">
                <a:solidFill>
                  <a:schemeClr val="tx1"/>
                </a:solidFill>
                <a:latin typeface="Times New Roman" pitchFamily="18" charset="0"/>
                <a:ea typeface="+mn-ea"/>
                <a:cs typeface="+mn-cs"/>
              </a:rPr>
              <a:t> the single parity bit </a:t>
            </a:r>
            <a:r>
              <a:rPr lang="en-US" altLang="zh-CN" sz="1200" b="0" i="0" u="sng" strike="noStrike" kern="1200" baseline="0" dirty="0">
                <a:solidFill>
                  <a:schemeClr val="tx1"/>
                </a:solidFill>
                <a:latin typeface="Times New Roman" pitchFamily="18" charset="0"/>
                <a:ea typeface="+mn-ea"/>
                <a:cs typeface="+mn-cs"/>
              </a:rPr>
              <a:t>being</a:t>
            </a:r>
            <a:r>
              <a:rPr lang="en-US" altLang="zh-CN" sz="1200" b="0" i="0" u="none" strike="noStrike" kern="1200" baseline="0" dirty="0">
                <a:solidFill>
                  <a:schemeClr val="tx1"/>
                </a:solidFill>
                <a:latin typeface="Times New Roman" pitchFamily="18" charset="0"/>
                <a:ea typeface="+mn-ea"/>
                <a:cs typeface="+mn-cs"/>
              </a:rPr>
              <a:t> stored in a separate field.</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Receiver operation is also simple with a single parity bit. </a:t>
            </a:r>
          </a:p>
          <a:p>
            <a:r>
              <a:rPr lang="en-US" altLang="zh-CN" sz="1200" b="0" i="0" u="none" strike="noStrike" kern="1200" baseline="0" dirty="0">
                <a:solidFill>
                  <a:schemeClr val="tx1"/>
                </a:solidFill>
                <a:latin typeface="Times New Roman" pitchFamily="18" charset="0"/>
                <a:ea typeface="+mn-ea"/>
                <a:cs typeface="+mn-cs"/>
              </a:rPr>
              <a:t>    The receiver need </a:t>
            </a:r>
            <a:r>
              <a:rPr lang="en-US" altLang="zh-CN" sz="1200" b="1" i="0" u="none" strike="noStrike" kern="1200" baseline="0" dirty="0">
                <a:solidFill>
                  <a:schemeClr val="tx1"/>
                </a:solidFill>
                <a:latin typeface="Times New Roman" pitchFamily="18" charset="0"/>
                <a:ea typeface="+mn-ea"/>
                <a:cs typeface="+mn-cs"/>
              </a:rPr>
              <a:t>only</a:t>
            </a:r>
            <a:r>
              <a:rPr lang="en-US" altLang="zh-CN" sz="1200" b="0" i="0" u="none" strike="noStrike" kern="1200" baseline="0" dirty="0">
                <a:solidFill>
                  <a:schemeClr val="tx1"/>
                </a:solidFill>
                <a:latin typeface="Times New Roman" pitchFamily="18" charset="0"/>
                <a:ea typeface="+mn-ea"/>
                <a:cs typeface="+mn-cs"/>
              </a:rPr>
              <a:t> count the number of 1s in the received d + 1 bits. </a:t>
            </a:r>
          </a:p>
          <a:p>
            <a:r>
              <a:rPr lang="en-US" altLang="zh-CN" sz="1200" b="0" i="0" u="none" strike="noStrike" kern="1200" baseline="0" dirty="0">
                <a:solidFill>
                  <a:schemeClr val="tx1"/>
                </a:solidFill>
                <a:latin typeface="Times New Roman" pitchFamily="18" charset="0"/>
                <a:ea typeface="+mn-ea"/>
                <a:cs typeface="+mn-cs"/>
              </a:rPr>
              <a:t>    If an odd number of </a:t>
            </a:r>
            <a:r>
              <a:rPr lang="en-US" altLang="zh-CN" sz="1200" b="0" i="0" u="sng" strike="noStrike" kern="1200" baseline="0" dirty="0">
                <a:solidFill>
                  <a:schemeClr val="tx1"/>
                </a:solidFill>
                <a:latin typeface="Times New Roman" pitchFamily="18" charset="0"/>
                <a:ea typeface="+mn-ea"/>
                <a:cs typeface="+mn-cs"/>
              </a:rPr>
              <a:t>1-valued bits</a:t>
            </a:r>
            <a:r>
              <a:rPr lang="en-US" altLang="zh-CN" sz="1200" b="0" i="0" u="none" strike="noStrike" kern="1200" baseline="0" dirty="0">
                <a:solidFill>
                  <a:schemeClr val="tx1"/>
                </a:solidFill>
                <a:latin typeface="Times New Roman" pitchFamily="18" charset="0"/>
                <a:ea typeface="+mn-ea"/>
                <a:cs typeface="+mn-cs"/>
              </a:rPr>
              <a:t> are found with an even parity scheme, the receiver knows that at least one bit error has occurred. </a:t>
            </a:r>
          </a:p>
          <a:p>
            <a:r>
              <a:rPr lang="en-US" altLang="zh-CN" sz="1200" b="0" i="0" u="none" strike="noStrike" kern="1200" baseline="0" dirty="0">
                <a:solidFill>
                  <a:schemeClr val="tx1"/>
                </a:solidFill>
                <a:latin typeface="Times New Roman" pitchFamily="18" charset="0"/>
                <a:ea typeface="+mn-ea"/>
                <a:cs typeface="+mn-cs"/>
              </a:rPr>
              <a:t>    More precisely, it knows that some odd number of bit errors have occurred.</a:t>
            </a:r>
          </a:p>
          <a:p>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But what happens if an even number of bit errors occur?</a:t>
            </a:r>
          </a:p>
          <a:p>
            <a:r>
              <a:rPr lang="en-US" altLang="zh-CN" sz="1200" b="0" i="0" u="none" strike="noStrike" kern="1200" baseline="0" dirty="0">
                <a:solidFill>
                  <a:schemeClr val="tx1"/>
                </a:solidFill>
                <a:latin typeface="Times New Roman" pitchFamily="18" charset="0"/>
                <a:ea typeface="+mn-ea"/>
                <a:cs typeface="+mn-cs"/>
              </a:rPr>
              <a:t>    You should convince yourself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this would </a:t>
            </a:r>
            <a:r>
              <a:rPr lang="en-US" altLang="zh-CN" sz="1200" b="0" i="0" u="sng" strike="noStrike" kern="1200" baseline="0" dirty="0">
                <a:solidFill>
                  <a:schemeClr val="tx1"/>
                </a:solidFill>
                <a:latin typeface="Times New Roman" pitchFamily="18" charset="0"/>
                <a:ea typeface="+mn-ea"/>
                <a:cs typeface="+mn-cs"/>
              </a:rPr>
              <a:t>result in</a:t>
            </a:r>
            <a:r>
              <a:rPr lang="en-US" altLang="zh-CN" sz="1200" b="0" i="0" u="none" strike="noStrike" kern="1200" baseline="0" dirty="0">
                <a:solidFill>
                  <a:schemeClr val="tx1"/>
                </a:solidFill>
                <a:latin typeface="Times New Roman" pitchFamily="18" charset="0"/>
                <a:ea typeface="+mn-ea"/>
                <a:cs typeface="+mn-cs"/>
              </a:rPr>
              <a:t> an undetected error. </a:t>
            </a:r>
          </a:p>
          <a:p>
            <a:r>
              <a:rPr lang="en-US" altLang="zh-CN" sz="1200" b="0" i="0" u="none" strike="noStrike" kern="1200" baseline="0" dirty="0">
                <a:solidFill>
                  <a:schemeClr val="tx1"/>
                </a:solidFill>
                <a:latin typeface="Times New Roman" pitchFamily="18" charset="0"/>
                <a:ea typeface="+mn-ea"/>
                <a:cs typeface="+mn-cs"/>
              </a:rPr>
              <a:t>    If the probability of bit errors is small and errors can be assumed to occur independently from one bit to the next, the probability of multiple bit errors in a packet would be extremely small.</a:t>
            </a:r>
          </a:p>
          <a:p>
            <a:r>
              <a:rPr lang="en-US" altLang="zh-CN" sz="1200" b="0" i="0" u="none" strike="noStrike" kern="1200" baseline="0" dirty="0">
                <a:solidFill>
                  <a:schemeClr val="tx1"/>
                </a:solidFill>
                <a:latin typeface="Times New Roman" pitchFamily="18" charset="0"/>
                <a:ea typeface="+mn-ea"/>
                <a:cs typeface="+mn-cs"/>
              </a:rPr>
              <a:t>    In this case, a single parity bit might suffice. </a:t>
            </a:r>
          </a:p>
          <a:p>
            <a:r>
              <a:rPr lang="en-US" altLang="zh-CN" sz="1200" b="0" i="0" u="none" strike="noStrike" kern="1200" baseline="0" dirty="0">
                <a:solidFill>
                  <a:schemeClr val="tx1"/>
                </a:solidFill>
                <a:latin typeface="Times New Roman" pitchFamily="18" charset="0"/>
                <a:ea typeface="+mn-ea"/>
                <a:cs typeface="+mn-cs"/>
              </a:rPr>
              <a:t>    However, measurements have shown that, rather than occurring independently, errors are often clustered together in “bursts.”   </a:t>
            </a:r>
          </a:p>
          <a:p>
            <a:r>
              <a:rPr lang="en-US" altLang="zh-CN" sz="1200" b="0" i="0" u="none" strike="noStrike" kern="1200" baseline="0" dirty="0">
                <a:solidFill>
                  <a:schemeClr val="tx1"/>
                </a:solidFill>
                <a:latin typeface="Times New Roman" pitchFamily="18" charset="0"/>
                <a:ea typeface="+mn-ea"/>
                <a:cs typeface="+mn-cs"/>
              </a:rPr>
              <a:t>    Under burst error conditions, the probability of undetected errors in a frame protected by single-bit parity can approach 50 percent [</a:t>
            </a:r>
            <a:r>
              <a:rPr lang="en-US" altLang="zh-CN" sz="1200" b="0" i="0" u="none" strike="noStrike" kern="1200" baseline="0" dirty="0" err="1">
                <a:solidFill>
                  <a:schemeClr val="tx1"/>
                </a:solidFill>
                <a:latin typeface="Times New Roman" pitchFamily="18" charset="0"/>
                <a:ea typeface="+mn-ea"/>
                <a:cs typeface="+mn-cs"/>
              </a:rPr>
              <a:t>Spragins</a:t>
            </a:r>
            <a:r>
              <a:rPr lang="en-US" altLang="zh-CN" sz="1200" b="0" i="0" u="none" strike="noStrike" kern="1200" baseline="0" dirty="0">
                <a:solidFill>
                  <a:schemeClr val="tx1"/>
                </a:solidFill>
                <a:latin typeface="Times New Roman" pitchFamily="18" charset="0"/>
                <a:ea typeface="+mn-ea"/>
                <a:cs typeface="+mn-cs"/>
              </a:rPr>
              <a:t> 1991].</a:t>
            </a:r>
          </a:p>
          <a:p>
            <a:r>
              <a:rPr lang="en-US" altLang="zh-CN" sz="1200" b="0" i="0" u="none" strike="noStrike" kern="1200" baseline="0" dirty="0">
                <a:solidFill>
                  <a:schemeClr val="tx1"/>
                </a:solidFill>
                <a:latin typeface="Times New Roman" pitchFamily="18" charset="0"/>
                <a:ea typeface="+mn-ea"/>
                <a:cs typeface="+mn-cs"/>
              </a:rPr>
              <a:t>    Clearly, a more robust error-detection scheme is needed (and, fortunately, is used in practice!). </a:t>
            </a:r>
          </a:p>
          <a:p>
            <a:r>
              <a:rPr lang="en-US" altLang="zh-CN" sz="1200" b="0" i="0" u="none" strike="noStrike" kern="1200" baseline="0" dirty="0">
                <a:solidFill>
                  <a:schemeClr val="tx1"/>
                </a:solidFill>
                <a:latin typeface="Times New Roman" pitchFamily="18" charset="0"/>
                <a:ea typeface="+mn-ea"/>
                <a:cs typeface="+mn-cs"/>
              </a:rPr>
              <a:t>    But before examining error-detection schemes that are used in practice, let’s consider a simple generalization of one-bit parity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will provide </a:t>
            </a:r>
            <a:r>
              <a:rPr lang="en-US" altLang="zh-CN" sz="1200" b="0" i="0" u="none" strike="noStrike" kern="1200" baseline="0" dirty="0">
                <a:solidFill>
                  <a:schemeClr val="tx1"/>
                </a:solidFill>
                <a:latin typeface="Times New Roman" pitchFamily="18" charset="0"/>
                <a:ea typeface="+mn-ea"/>
                <a:cs typeface="+mn-cs"/>
              </a:rPr>
              <a:t>us with insight </a:t>
            </a:r>
            <a:r>
              <a:rPr lang="en-US" altLang="zh-CN" sz="1200" b="1" i="0" u="none" strike="noStrike" kern="1200" baseline="0" dirty="0">
                <a:solidFill>
                  <a:schemeClr val="tx1"/>
                </a:solidFill>
                <a:latin typeface="Times New Roman" pitchFamily="18" charset="0"/>
                <a:ea typeface="+mn-ea"/>
                <a:cs typeface="+mn-cs"/>
              </a:rPr>
              <a:t>into</a:t>
            </a:r>
            <a:r>
              <a:rPr lang="en-US" altLang="zh-CN" sz="1200" b="0" i="0" u="none" strike="noStrike" kern="1200" baseline="0" dirty="0">
                <a:solidFill>
                  <a:schemeClr val="tx1"/>
                </a:solidFill>
                <a:latin typeface="Times New Roman" pitchFamily="18" charset="0"/>
                <a:ea typeface="+mn-ea"/>
                <a:cs typeface="+mn-cs"/>
              </a:rPr>
              <a:t> error-correction techniques.</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Figure 6.5 shows a two-dimensional generalization of the single-bit parity scheme. </a:t>
            </a:r>
          </a:p>
          <a:p>
            <a:r>
              <a:rPr lang="en-US" altLang="zh-CN" sz="1200" b="0" i="0" u="none" strike="noStrike" kern="1200" baseline="0" dirty="0">
                <a:solidFill>
                  <a:schemeClr val="tx1"/>
                </a:solidFill>
                <a:latin typeface="Times New Roman" pitchFamily="18" charset="0"/>
                <a:ea typeface="+mn-ea"/>
                <a:cs typeface="+mn-cs"/>
              </a:rPr>
              <a:t>    Here, the d bits in D </a:t>
            </a:r>
            <a:r>
              <a:rPr lang="en-US" altLang="zh-CN" sz="1200" b="0" i="0" u="none" strike="noStrike" kern="1200" baseline="0">
                <a:solidFill>
                  <a:schemeClr val="tx1"/>
                </a:solidFill>
                <a:latin typeface="Times New Roman" pitchFamily="18" charset="0"/>
                <a:ea typeface="+mn-ea"/>
                <a:cs typeface="+mn-cs"/>
              </a:rPr>
              <a:t>are divided </a:t>
            </a:r>
            <a:r>
              <a:rPr lang="en-US" altLang="zh-CN" sz="1200" b="0" i="0" u="none" strike="noStrike" kern="1200" baseline="0" dirty="0">
                <a:solidFill>
                  <a:schemeClr val="tx1"/>
                </a:solidFill>
                <a:latin typeface="Times New Roman" pitchFamily="18" charset="0"/>
                <a:ea typeface="+mn-ea"/>
                <a:cs typeface="+mn-cs"/>
              </a:rPr>
              <a:t>into </a:t>
            </a:r>
            <a:r>
              <a:rPr lang="en-US" altLang="zh-CN" sz="1200" b="0" i="0" u="none" strike="noStrike" kern="1200" baseline="0" dirty="0" err="1">
                <a:solidFill>
                  <a:schemeClr val="tx1"/>
                </a:solidFill>
                <a:latin typeface="Times New Roman" pitchFamily="18" charset="0"/>
                <a:ea typeface="+mn-ea"/>
                <a:cs typeface="+mn-cs"/>
              </a:rPr>
              <a:t>i</a:t>
            </a:r>
            <a:r>
              <a:rPr lang="en-US" altLang="zh-CN" sz="1200" b="0" i="0" u="none" strike="noStrike" kern="1200" baseline="0" dirty="0">
                <a:solidFill>
                  <a:schemeClr val="tx1"/>
                </a:solidFill>
                <a:latin typeface="Times New Roman" pitchFamily="18" charset="0"/>
                <a:ea typeface="+mn-ea"/>
                <a:cs typeface="+mn-cs"/>
              </a:rPr>
              <a:t> rows and j columns. </a:t>
            </a:r>
          </a:p>
          <a:p>
            <a:r>
              <a:rPr lang="en-US" altLang="zh-CN" sz="1200" b="0" i="0" u="none" strike="noStrike" kern="1200" baseline="0" dirty="0">
                <a:solidFill>
                  <a:schemeClr val="tx1"/>
                </a:solidFill>
                <a:latin typeface="Times New Roman" pitchFamily="18" charset="0"/>
                <a:ea typeface="+mn-ea"/>
                <a:cs typeface="+mn-cs"/>
              </a:rPr>
              <a:t>    A parity value is computed for each row and for each column. </a:t>
            </a:r>
          </a:p>
          <a:p>
            <a:r>
              <a:rPr lang="en-US" altLang="zh-CN" sz="1200" b="0" i="0" u="none" strike="noStrike" kern="1200" baseline="0" dirty="0">
                <a:solidFill>
                  <a:schemeClr val="tx1"/>
                </a:solidFill>
                <a:latin typeface="Times New Roman" pitchFamily="18" charset="0"/>
                <a:ea typeface="+mn-ea"/>
                <a:cs typeface="+mn-cs"/>
              </a:rPr>
              <a:t>    The resulting </a:t>
            </a:r>
            <a:r>
              <a:rPr lang="en-US" altLang="zh-CN" sz="1200" b="0" i="0" u="none" strike="noStrike" kern="1200" baseline="0" dirty="0" err="1">
                <a:solidFill>
                  <a:schemeClr val="tx1"/>
                </a:solidFill>
                <a:latin typeface="Times New Roman" pitchFamily="18" charset="0"/>
                <a:ea typeface="+mn-ea"/>
                <a:cs typeface="+mn-cs"/>
              </a:rPr>
              <a:t>i</a:t>
            </a:r>
            <a:r>
              <a:rPr lang="en-US" altLang="zh-CN" sz="1200" b="0" i="0" u="none" strike="noStrike" kern="1200" baseline="0" dirty="0">
                <a:solidFill>
                  <a:schemeClr val="tx1"/>
                </a:solidFill>
                <a:latin typeface="Times New Roman" pitchFamily="18" charset="0"/>
                <a:ea typeface="+mn-ea"/>
                <a:cs typeface="+mn-cs"/>
              </a:rPr>
              <a:t> + j + 1 parity bits </a:t>
            </a:r>
            <a:r>
              <a:rPr lang="en-US" altLang="zh-CN" sz="1200" b="1" i="0" u="none" strike="noStrike" kern="1200" baseline="0" dirty="0">
                <a:solidFill>
                  <a:schemeClr val="tx1"/>
                </a:solidFill>
                <a:latin typeface="Times New Roman" pitchFamily="18" charset="0"/>
                <a:ea typeface="+mn-ea"/>
                <a:cs typeface="+mn-cs"/>
              </a:rPr>
              <a:t>comprise</a:t>
            </a:r>
            <a:r>
              <a:rPr lang="en-US" altLang="zh-CN" sz="1200" b="0" i="0" u="none" strike="noStrike" kern="1200" baseline="0" dirty="0">
                <a:solidFill>
                  <a:schemeClr val="tx1"/>
                </a:solidFill>
                <a:latin typeface="Times New Roman" pitchFamily="18" charset="0"/>
                <a:ea typeface="+mn-ea"/>
                <a:cs typeface="+mn-cs"/>
              </a:rPr>
              <a:t> the link-layer frame’s error-detection bits.</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Suppose now that a single bit error occurs in the original d bits of information.</a:t>
            </a:r>
          </a:p>
          <a:p>
            <a:r>
              <a:rPr lang="en-US" altLang="zh-CN" sz="1200" b="0" i="0" u="none" strike="noStrike" kern="1200" baseline="0" dirty="0">
                <a:solidFill>
                  <a:schemeClr val="tx1"/>
                </a:solidFill>
                <a:latin typeface="Times New Roman" pitchFamily="18" charset="0"/>
                <a:ea typeface="+mn-ea"/>
                <a:cs typeface="+mn-cs"/>
              </a:rPr>
              <a:t>    With this </a:t>
            </a:r>
            <a:r>
              <a:rPr lang="en-US" altLang="zh-CN" sz="1200" b="1" i="0" u="none" strike="noStrike" kern="1200" baseline="0" dirty="0">
                <a:solidFill>
                  <a:schemeClr val="tx1"/>
                </a:solidFill>
                <a:latin typeface="Times New Roman" pitchFamily="18" charset="0"/>
                <a:ea typeface="+mn-ea"/>
                <a:cs typeface="+mn-cs"/>
              </a:rPr>
              <a:t>two-dimensional parity </a:t>
            </a:r>
            <a:r>
              <a:rPr lang="en-US" altLang="zh-CN" sz="1200" b="0" i="0" u="none" strike="noStrike" kern="1200" baseline="0" dirty="0">
                <a:solidFill>
                  <a:schemeClr val="tx1"/>
                </a:solidFill>
                <a:latin typeface="Times New Roman" pitchFamily="18" charset="0"/>
                <a:ea typeface="+mn-ea"/>
                <a:cs typeface="+mn-cs"/>
              </a:rPr>
              <a:t>scheme, the parity of both the column and the row </a:t>
            </a:r>
            <a:r>
              <a:rPr lang="en-US" altLang="zh-CN" sz="1200" b="0" i="0" u="sng" strike="noStrike" kern="1200" baseline="0" dirty="0">
                <a:solidFill>
                  <a:schemeClr val="tx1"/>
                </a:solidFill>
                <a:latin typeface="Times New Roman" pitchFamily="18" charset="0"/>
                <a:ea typeface="+mn-ea"/>
                <a:cs typeface="+mn-cs"/>
              </a:rPr>
              <a:t>containing the flipped bit</a:t>
            </a:r>
            <a:r>
              <a:rPr lang="en-US" altLang="zh-CN" sz="1200" b="0" i="0" u="none" strike="noStrike" kern="1200" baseline="0" dirty="0">
                <a:solidFill>
                  <a:schemeClr val="tx1"/>
                </a:solidFill>
                <a:latin typeface="Times New Roman" pitchFamily="18" charset="0"/>
                <a:ea typeface="+mn-ea"/>
                <a:cs typeface="+mn-cs"/>
              </a:rPr>
              <a:t> will be in error. </a:t>
            </a:r>
          </a:p>
          <a:p>
            <a:r>
              <a:rPr lang="en-US" altLang="zh-CN" sz="1200" b="0" i="0" u="none" strike="noStrike" kern="1200" baseline="0" dirty="0">
                <a:solidFill>
                  <a:schemeClr val="tx1"/>
                </a:solidFill>
                <a:latin typeface="Times New Roman" pitchFamily="18" charset="0"/>
                <a:ea typeface="+mn-ea"/>
                <a:cs typeface="+mn-cs"/>
              </a:rPr>
              <a:t>    The receiver can thus not only detect the fact that a single bit error has occurred, but can </a:t>
            </a:r>
            <a:r>
              <a:rPr lang="en-US" altLang="zh-CN" sz="1200" b="1" i="0" u="none" strike="noStrike" kern="1200" baseline="0" dirty="0">
                <a:solidFill>
                  <a:schemeClr val="tx1"/>
                </a:solidFill>
                <a:latin typeface="Times New Roman" pitchFamily="18" charset="0"/>
                <a:ea typeface="+mn-ea"/>
                <a:cs typeface="+mn-cs"/>
              </a:rPr>
              <a:t>use</a:t>
            </a:r>
            <a:r>
              <a:rPr lang="en-US" altLang="zh-CN" sz="1200" b="0" i="0" u="none" strike="noStrike" kern="1200" baseline="0" dirty="0">
                <a:solidFill>
                  <a:schemeClr val="tx1"/>
                </a:solidFill>
                <a:latin typeface="Times New Roman" pitchFamily="18" charset="0"/>
                <a:ea typeface="+mn-ea"/>
                <a:cs typeface="+mn-cs"/>
              </a:rPr>
              <a:t> the column and row </a:t>
            </a:r>
            <a:r>
              <a:rPr lang="en-US" altLang="zh-CN" sz="1200" b="0" i="0" u="sng" strike="noStrike" kern="1200" baseline="0" dirty="0">
                <a:solidFill>
                  <a:schemeClr val="tx1"/>
                </a:solidFill>
                <a:latin typeface="Times New Roman" pitchFamily="18" charset="0"/>
                <a:ea typeface="+mn-ea"/>
                <a:cs typeface="+mn-cs"/>
              </a:rPr>
              <a:t>indices</a:t>
            </a:r>
            <a:r>
              <a:rPr lang="en-US" altLang="zh-CN" sz="1200" b="0" i="0" u="none" strike="noStrike" kern="1200" baseline="0" dirty="0">
                <a:solidFill>
                  <a:schemeClr val="tx1"/>
                </a:solidFill>
                <a:latin typeface="Times New Roman" pitchFamily="18" charset="0"/>
                <a:ea typeface="+mn-ea"/>
                <a:cs typeface="+mn-cs"/>
              </a:rPr>
              <a:t> of the column and row with parity errors to actually </a:t>
            </a:r>
            <a:r>
              <a:rPr lang="en-US" altLang="zh-CN" sz="1200" b="1" i="0" u="none" strike="noStrike" kern="1200" baseline="0" dirty="0">
                <a:solidFill>
                  <a:schemeClr val="tx1"/>
                </a:solidFill>
                <a:latin typeface="Times New Roman" pitchFamily="18" charset="0"/>
                <a:ea typeface="+mn-ea"/>
                <a:cs typeface="+mn-cs"/>
              </a:rPr>
              <a:t>identify</a:t>
            </a:r>
            <a:r>
              <a:rPr lang="en-US" altLang="zh-CN" sz="1200" b="0" i="0" u="none" strike="noStrike" kern="1200" baseline="0" dirty="0">
                <a:solidFill>
                  <a:schemeClr val="tx1"/>
                </a:solidFill>
                <a:latin typeface="Times New Roman" pitchFamily="18" charset="0"/>
                <a:ea typeface="+mn-ea"/>
                <a:cs typeface="+mn-cs"/>
              </a:rPr>
              <a:t> the bit that was corrupted and </a:t>
            </a:r>
            <a:r>
              <a:rPr lang="en-US" altLang="zh-CN" sz="1200" b="1" i="0" u="none" strike="noStrike" kern="1200" baseline="0" dirty="0">
                <a:solidFill>
                  <a:schemeClr val="tx1"/>
                </a:solidFill>
                <a:latin typeface="Times New Roman" pitchFamily="18" charset="0"/>
                <a:ea typeface="+mn-ea"/>
                <a:cs typeface="+mn-cs"/>
              </a:rPr>
              <a:t>correct</a:t>
            </a:r>
            <a:r>
              <a:rPr lang="en-US" altLang="zh-CN" sz="1200" b="0" i="0" u="none" strike="noStrike" kern="1200" baseline="0" dirty="0">
                <a:solidFill>
                  <a:schemeClr val="tx1"/>
                </a:solidFill>
                <a:latin typeface="Times New Roman" pitchFamily="18" charset="0"/>
                <a:ea typeface="+mn-ea"/>
                <a:cs typeface="+mn-cs"/>
              </a:rPr>
              <a:t> that error! </a:t>
            </a:r>
          </a:p>
          <a:p>
            <a:r>
              <a:rPr lang="en-US" altLang="zh-CN" sz="1200" b="0" i="0" u="none" strike="noStrike" kern="1200" baseline="0" dirty="0">
                <a:solidFill>
                  <a:schemeClr val="tx1"/>
                </a:solidFill>
                <a:latin typeface="Times New Roman" pitchFamily="18" charset="0"/>
                <a:ea typeface="+mn-ea"/>
                <a:cs typeface="+mn-cs"/>
              </a:rPr>
              <a:t>    Figure 6.5 shows an example in which the </a:t>
            </a:r>
            <a:r>
              <a:rPr lang="en-US" altLang="zh-CN" sz="1200" b="1" i="0" u="none" strike="noStrike" kern="1200" baseline="0" dirty="0">
                <a:solidFill>
                  <a:schemeClr val="tx1"/>
                </a:solidFill>
                <a:latin typeface="Times New Roman" pitchFamily="18" charset="0"/>
                <a:ea typeface="+mn-ea"/>
                <a:cs typeface="+mn-cs"/>
              </a:rPr>
              <a:t>1-valued</a:t>
            </a:r>
            <a:r>
              <a:rPr lang="en-US" altLang="zh-CN" sz="1200" b="0" i="0" u="none" strike="noStrike" kern="1200" baseline="0" dirty="0">
                <a:solidFill>
                  <a:schemeClr val="tx1"/>
                </a:solidFill>
                <a:latin typeface="Times New Roman" pitchFamily="18" charset="0"/>
                <a:ea typeface="+mn-ea"/>
                <a:cs typeface="+mn-cs"/>
              </a:rPr>
              <a:t> bit in position (2,2) is corrupted and switched to a 0 — an error that is </a:t>
            </a:r>
            <a:r>
              <a:rPr lang="en-US" altLang="zh-CN" sz="1200" b="0" i="0" u="sng" strike="noStrike" kern="1200" baseline="0" dirty="0">
                <a:solidFill>
                  <a:schemeClr val="tx1"/>
                </a:solidFill>
                <a:latin typeface="Times New Roman" pitchFamily="18" charset="0"/>
                <a:ea typeface="+mn-ea"/>
                <a:cs typeface="+mn-cs"/>
              </a:rPr>
              <a:t>both detectable and correctable</a:t>
            </a:r>
            <a:r>
              <a:rPr lang="en-US" altLang="zh-CN" sz="1200" b="0" i="0" u="none" strike="noStrike" kern="1200" baseline="0" dirty="0">
                <a:solidFill>
                  <a:schemeClr val="tx1"/>
                </a:solidFill>
                <a:latin typeface="Times New Roman" pitchFamily="18" charset="0"/>
                <a:ea typeface="+mn-ea"/>
                <a:cs typeface="+mn-cs"/>
              </a:rPr>
              <a:t> at the receiver. </a:t>
            </a:r>
          </a:p>
          <a:p>
            <a:r>
              <a:rPr lang="en-US" altLang="zh-CN" sz="1200" b="0" i="0" u="none" strike="noStrike" kern="1200" baseline="0" dirty="0">
                <a:solidFill>
                  <a:schemeClr val="tx1"/>
                </a:solidFill>
                <a:latin typeface="Times New Roman" pitchFamily="18" charset="0"/>
                <a:ea typeface="+mn-ea"/>
                <a:cs typeface="+mn-cs"/>
              </a:rPr>
              <a:t>    Although our discussion has focused on the original d bits of information, a single error </a:t>
            </a:r>
            <a:r>
              <a:rPr lang="en-US" altLang="zh-CN" sz="1200" b="0" i="0" u="sng" strike="noStrike" kern="1200" baseline="0" dirty="0">
                <a:solidFill>
                  <a:schemeClr val="tx1"/>
                </a:solidFill>
                <a:latin typeface="Times New Roman" pitchFamily="18" charset="0"/>
                <a:ea typeface="+mn-ea"/>
                <a:cs typeface="+mn-cs"/>
              </a:rPr>
              <a:t>in the parity bits themselves</a:t>
            </a:r>
            <a:r>
              <a:rPr lang="en-US" altLang="zh-CN" sz="1200" b="0" i="0" u="none" strike="noStrike" kern="1200" baseline="0" dirty="0">
                <a:solidFill>
                  <a:schemeClr val="tx1"/>
                </a:solidFill>
                <a:latin typeface="Times New Roman" pitchFamily="18" charset="0"/>
                <a:ea typeface="+mn-ea"/>
                <a:cs typeface="+mn-cs"/>
              </a:rPr>
              <a:t> is also detectable and correctable. </a:t>
            </a:r>
          </a:p>
          <a:p>
            <a:r>
              <a:rPr lang="en-US" altLang="zh-CN" sz="1200" b="0" i="0" u="none" strike="noStrike" kern="1200" baseline="0" dirty="0">
                <a:solidFill>
                  <a:schemeClr val="tx1"/>
                </a:solidFill>
                <a:latin typeface="Times New Roman" pitchFamily="18" charset="0"/>
                <a:ea typeface="+mn-ea"/>
                <a:cs typeface="+mn-cs"/>
              </a:rPr>
              <a:t>    Two-dimensional parity can also detect (but not correct!) any combination of two errors in a packet. </a:t>
            </a:r>
          </a:p>
          <a:p>
            <a:r>
              <a:rPr lang="en-US" altLang="zh-CN" sz="1200" b="0" i="0" u="none" strike="noStrike" kern="1200" baseline="0" dirty="0">
                <a:solidFill>
                  <a:schemeClr val="tx1"/>
                </a:solidFill>
                <a:latin typeface="Times New Roman" pitchFamily="18" charset="0"/>
                <a:ea typeface="+mn-ea"/>
                <a:cs typeface="+mn-cs"/>
              </a:rPr>
              <a:t>    Other properties of the two-dimensional parity scheme are explored in the problems at the end of the chapter. </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t>
            </a:r>
            <a:endParaRPr lang="zh-CN" altLang="zh-CN" dirty="0"/>
          </a:p>
        </p:txBody>
      </p:sp>
    </p:spTree>
    <p:extLst>
      <p:ext uri="{BB962C8B-B14F-4D97-AF65-F5344CB8AC3E}">
        <p14:creationId xmlns:p14="http://schemas.microsoft.com/office/powerpoint/2010/main" val="2852312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u="none" strike="noStrike" kern="1200" baseline="0" dirty="0">
                <a:solidFill>
                  <a:schemeClr val="tx1"/>
                </a:solidFill>
                <a:latin typeface="Times New Roman" pitchFamily="18" charset="0"/>
                <a:ea typeface="+mn-ea"/>
                <a:cs typeface="+mn-cs"/>
              </a:rPr>
              <a:t>    The ability of the receiver to both detect and correct errors is known as </a:t>
            </a:r>
            <a:r>
              <a:rPr lang="en-US" altLang="zh-CN" sz="1200" b="1" i="0" u="none" strike="noStrike" kern="1200" baseline="0" dirty="0">
                <a:solidFill>
                  <a:schemeClr val="tx1"/>
                </a:solidFill>
                <a:latin typeface="Times New Roman" pitchFamily="18" charset="0"/>
                <a:ea typeface="+mn-ea"/>
                <a:cs typeface="+mn-cs"/>
              </a:rPr>
              <a:t>forward error correction (FEC)</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These techniques are commonly used in audio storage and playback devices such as audio CDs. </a:t>
            </a:r>
          </a:p>
          <a:p>
            <a:r>
              <a:rPr lang="en-US" altLang="zh-CN" sz="1200" b="0" i="0" u="none" strike="noStrike" kern="1200" baseline="0" dirty="0">
                <a:solidFill>
                  <a:schemeClr val="tx1"/>
                </a:solidFill>
                <a:latin typeface="Times New Roman" pitchFamily="18" charset="0"/>
                <a:ea typeface="+mn-ea"/>
                <a:cs typeface="+mn-cs"/>
              </a:rPr>
              <a:t>    In a network setting, FEC techniques can be used by themselves, or </a:t>
            </a:r>
            <a:r>
              <a:rPr lang="en-US" altLang="zh-CN" sz="1200" b="0" i="0" u="sng" strike="noStrike" kern="1200" baseline="0" dirty="0">
                <a:solidFill>
                  <a:schemeClr val="tx1"/>
                </a:solidFill>
                <a:latin typeface="Times New Roman" pitchFamily="18" charset="0"/>
                <a:ea typeface="+mn-ea"/>
                <a:cs typeface="+mn-cs"/>
              </a:rPr>
              <a:t>in conjunction with</a:t>
            </a:r>
            <a:r>
              <a:rPr lang="en-US" altLang="zh-CN" sz="1200" b="0" i="0" u="none" strike="noStrike" kern="1200" baseline="0" dirty="0">
                <a:solidFill>
                  <a:schemeClr val="tx1"/>
                </a:solidFill>
                <a:latin typeface="Times New Roman" pitchFamily="18" charset="0"/>
                <a:ea typeface="+mn-ea"/>
                <a:cs typeface="+mn-cs"/>
              </a:rPr>
              <a:t> link-layer ARQ techniques similar to those we examined in Chapter 3. </a:t>
            </a:r>
          </a:p>
          <a:p>
            <a:r>
              <a:rPr lang="en-US" altLang="zh-CN" sz="1200" b="0" i="0" u="none" strike="noStrike" kern="1200" baseline="0" dirty="0">
                <a:solidFill>
                  <a:schemeClr val="tx1"/>
                </a:solidFill>
                <a:latin typeface="Times New Roman" pitchFamily="18" charset="0"/>
                <a:ea typeface="+mn-ea"/>
                <a:cs typeface="+mn-cs"/>
              </a:rPr>
              <a:t>    FEC techniques are valuable because they can decrease the number of sender retransmissions required.      </a:t>
            </a:r>
          </a:p>
          <a:p>
            <a:r>
              <a:rPr lang="en-US" altLang="zh-CN" sz="1200" b="0" i="0" u="none" strike="noStrike" kern="1200" baseline="0" dirty="0">
                <a:solidFill>
                  <a:schemeClr val="tx1"/>
                </a:solidFill>
                <a:latin typeface="Times New Roman" pitchFamily="18" charset="0"/>
                <a:ea typeface="+mn-ea"/>
                <a:cs typeface="+mn-cs"/>
              </a:rPr>
              <a:t>    Perhaps more important, they allow for immediate correction of errors at the receiver. </a:t>
            </a:r>
          </a:p>
          <a:p>
            <a:r>
              <a:rPr lang="en-US" altLang="zh-CN" sz="1200" b="0" i="0" u="none" strike="noStrike" kern="1200" baseline="0" dirty="0">
                <a:solidFill>
                  <a:schemeClr val="tx1"/>
                </a:solidFill>
                <a:latin typeface="Times New Roman" pitchFamily="18" charset="0"/>
                <a:ea typeface="+mn-ea"/>
                <a:cs typeface="+mn-cs"/>
              </a:rPr>
              <a:t>    This </a:t>
            </a:r>
            <a:r>
              <a:rPr lang="en-US" altLang="zh-CN" sz="1200" b="1" i="0" u="none" strike="noStrike" kern="1200" baseline="0" dirty="0">
                <a:solidFill>
                  <a:schemeClr val="tx1"/>
                </a:solidFill>
                <a:latin typeface="Times New Roman" pitchFamily="18" charset="0"/>
                <a:ea typeface="+mn-ea"/>
                <a:cs typeface="+mn-cs"/>
              </a:rPr>
              <a:t>avoids</a:t>
            </a:r>
            <a:r>
              <a:rPr lang="en-US" altLang="zh-CN" sz="1200" b="0" i="0" u="none" strike="noStrike" kern="1200" baseline="0" dirty="0">
                <a:solidFill>
                  <a:schemeClr val="tx1"/>
                </a:solidFill>
                <a:latin typeface="Times New Roman" pitchFamily="18" charset="0"/>
                <a:ea typeface="+mn-ea"/>
                <a:cs typeface="+mn-cs"/>
              </a:rPr>
              <a:t> having to wait for the round-trip propagation delay </a:t>
            </a:r>
            <a:r>
              <a:rPr lang="en-US" altLang="zh-CN" sz="1200" b="1" i="0" u="none" strike="noStrike" kern="1200" baseline="0" dirty="0">
                <a:solidFill>
                  <a:schemeClr val="tx1"/>
                </a:solidFill>
                <a:latin typeface="Times New Roman" pitchFamily="18" charset="0"/>
                <a:ea typeface="+mn-ea"/>
                <a:cs typeface="+mn-cs"/>
              </a:rPr>
              <a:t>needed</a:t>
            </a:r>
            <a:r>
              <a:rPr lang="en-US" altLang="zh-CN" sz="1200" b="0" i="0" u="none" strike="noStrike" kern="1200" baseline="0" dirty="0">
                <a:solidFill>
                  <a:schemeClr val="tx1"/>
                </a:solidFill>
                <a:latin typeface="Times New Roman" pitchFamily="18" charset="0"/>
                <a:ea typeface="+mn-ea"/>
                <a:cs typeface="+mn-cs"/>
              </a:rPr>
              <a:t> for the sender to receive a NAK packet and for the retransmitted packet to propagate back to the receiver — a potentially important advantage for real-time network applications [Rubenstein 1998] or links (such as deep-space links) with long propagation delays.</a:t>
            </a:r>
          </a:p>
          <a:p>
            <a:r>
              <a:rPr lang="en-US" altLang="zh-CN" sz="1200" b="0" i="0" u="none" strike="noStrike" kern="1200" baseline="0" dirty="0">
                <a:solidFill>
                  <a:schemeClr val="tx1"/>
                </a:solidFill>
                <a:latin typeface="Times New Roman" pitchFamily="18" charset="0"/>
                <a:ea typeface="+mn-ea"/>
                <a:cs typeface="+mn-cs"/>
              </a:rPr>
              <a:t>    Research </a:t>
            </a:r>
            <a:r>
              <a:rPr lang="en-US" altLang="zh-CN" sz="1200" b="0" i="0" u="sng" strike="noStrike" kern="1200" baseline="0" dirty="0">
                <a:solidFill>
                  <a:schemeClr val="tx1"/>
                </a:solidFill>
                <a:latin typeface="Times New Roman" pitchFamily="18" charset="0"/>
                <a:ea typeface="+mn-ea"/>
                <a:cs typeface="+mn-cs"/>
              </a:rPr>
              <a:t>examining the use of FEC in error-control protocols</a:t>
            </a:r>
            <a:r>
              <a:rPr lang="en-US" altLang="zh-CN" sz="1200" b="0" i="0" u="none" strike="noStrike" kern="1200" baseline="0" dirty="0">
                <a:solidFill>
                  <a:schemeClr val="tx1"/>
                </a:solidFill>
                <a:latin typeface="Times New Roman" pitchFamily="18" charset="0"/>
                <a:ea typeface="+mn-ea"/>
                <a:cs typeface="+mn-cs"/>
              </a:rPr>
              <a:t> includes [</a:t>
            </a:r>
            <a:r>
              <a:rPr lang="en-US" altLang="zh-CN" sz="1200" b="0" i="0" u="none" strike="noStrike" kern="1200" baseline="0" dirty="0" err="1">
                <a:solidFill>
                  <a:schemeClr val="tx1"/>
                </a:solidFill>
                <a:latin typeface="Times New Roman" pitchFamily="18" charset="0"/>
                <a:ea typeface="+mn-ea"/>
                <a:cs typeface="+mn-cs"/>
              </a:rPr>
              <a:t>Biersack</a:t>
            </a:r>
            <a:r>
              <a:rPr lang="en-US" altLang="zh-CN" sz="1200" b="0" i="0" u="none" strike="noStrike" kern="1200" baseline="0" dirty="0">
                <a:solidFill>
                  <a:schemeClr val="tx1"/>
                </a:solidFill>
                <a:latin typeface="Times New Roman" pitchFamily="18" charset="0"/>
                <a:ea typeface="+mn-ea"/>
                <a:cs typeface="+mn-cs"/>
              </a:rPr>
              <a:t> 1992; </a:t>
            </a:r>
            <a:r>
              <a:rPr lang="en-US" altLang="zh-CN" sz="1200" b="0" i="0" u="none" strike="noStrike" kern="1200" baseline="0" dirty="0" err="1">
                <a:solidFill>
                  <a:schemeClr val="tx1"/>
                </a:solidFill>
                <a:latin typeface="Times New Roman" pitchFamily="18" charset="0"/>
                <a:ea typeface="+mn-ea"/>
                <a:cs typeface="+mn-cs"/>
              </a:rPr>
              <a:t>Nonnenmacher</a:t>
            </a:r>
            <a:r>
              <a:rPr lang="en-US" altLang="zh-CN" sz="1200" b="0" i="0" u="none" strike="noStrike" kern="1200" baseline="0" dirty="0">
                <a:solidFill>
                  <a:schemeClr val="tx1"/>
                </a:solidFill>
                <a:latin typeface="Times New Roman" pitchFamily="18" charset="0"/>
                <a:ea typeface="+mn-ea"/>
                <a:cs typeface="+mn-cs"/>
              </a:rPr>
              <a:t> 1998; Byers 1998; </a:t>
            </a:r>
            <a:r>
              <a:rPr lang="en-US" altLang="zh-CN" sz="1200" b="0" i="0" u="none" strike="noStrike" kern="1200" baseline="0" dirty="0" err="1">
                <a:solidFill>
                  <a:schemeClr val="tx1"/>
                </a:solidFill>
                <a:latin typeface="Times New Roman" pitchFamily="18" charset="0"/>
                <a:ea typeface="+mn-ea"/>
                <a:cs typeface="+mn-cs"/>
              </a:rPr>
              <a:t>Shacham</a:t>
            </a:r>
            <a:r>
              <a:rPr lang="en-US" altLang="zh-CN" sz="1200" b="0" i="0" u="none" strike="noStrike" kern="1200" baseline="0" dirty="0">
                <a:solidFill>
                  <a:schemeClr val="tx1"/>
                </a:solidFill>
                <a:latin typeface="Times New Roman" pitchFamily="18" charset="0"/>
                <a:ea typeface="+mn-ea"/>
                <a:cs typeface="+mn-cs"/>
              </a:rPr>
              <a:t> 1990].</a:t>
            </a:r>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30</a:t>
            </a:fld>
            <a:endParaRPr lang="en-US" altLang="zh-CN"/>
          </a:p>
        </p:txBody>
      </p:sp>
    </p:spTree>
    <p:extLst>
      <p:ext uri="{BB962C8B-B14F-4D97-AF65-F5344CB8AC3E}">
        <p14:creationId xmlns:p14="http://schemas.microsoft.com/office/powerpoint/2010/main" val="35097426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F044971-3FFF-4B5C-956F-6072CBAD9188}" type="slidenum">
              <a:rPr lang="en-US" altLang="zh-CN" smtClean="0"/>
              <a:pPr>
                <a:spcBef>
                  <a:spcPct val="0"/>
                </a:spcBef>
              </a:pPr>
              <a:t>31</a:t>
            </a:fld>
            <a:endParaRPr lang="en-US" altLang="zh-CN"/>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a:solidFill>
                  <a:schemeClr val="tx1"/>
                </a:solidFill>
                <a:latin typeface="Times New Roman" pitchFamily="18" charset="0"/>
                <a:ea typeface="+mn-ea"/>
                <a:cs typeface="+mn-cs"/>
              </a:rPr>
              <a:t>    In checksumming techniques, the d bits of data in Figure 6.4 </a:t>
            </a:r>
            <a:r>
              <a:rPr lang="en-US" altLang="zh-CN" sz="1200" b="0" i="0" u="sng" strike="noStrike" kern="1200" baseline="0" dirty="0">
                <a:solidFill>
                  <a:schemeClr val="tx1"/>
                </a:solidFill>
                <a:latin typeface="Times New Roman" pitchFamily="18" charset="0"/>
                <a:ea typeface="+mn-ea"/>
                <a:cs typeface="+mn-cs"/>
              </a:rPr>
              <a:t>are treated as</a:t>
            </a:r>
            <a:r>
              <a:rPr lang="en-US" altLang="zh-CN" sz="1200" b="0" i="0" u="none" strike="noStrike" kern="1200" baseline="0" dirty="0">
                <a:solidFill>
                  <a:schemeClr val="tx1"/>
                </a:solidFill>
                <a:latin typeface="Times New Roman" pitchFamily="18" charset="0"/>
                <a:ea typeface="+mn-ea"/>
                <a:cs typeface="+mn-cs"/>
              </a:rPr>
              <a:t> a sequence of k-bit integers.</a:t>
            </a:r>
          </a:p>
          <a:p>
            <a:r>
              <a:rPr lang="en-US" altLang="zh-CN" sz="1200" b="0" i="0" u="none" strike="noStrike" kern="1200" baseline="0" dirty="0">
                <a:solidFill>
                  <a:schemeClr val="tx1"/>
                </a:solidFill>
                <a:latin typeface="Times New Roman" pitchFamily="18" charset="0"/>
                <a:ea typeface="+mn-ea"/>
                <a:cs typeface="+mn-cs"/>
              </a:rPr>
              <a:t>    One simple checksumming method is to simply sum these k-bit integers and use the resulting sum as the error-detection bits. </a:t>
            </a:r>
          </a:p>
          <a:p>
            <a:r>
              <a:rPr lang="en-US" altLang="zh-CN" sz="1200" b="0" i="0" u="none" strike="noStrike" kern="1200" baseline="0" dirty="0">
                <a:solidFill>
                  <a:schemeClr val="tx1"/>
                </a:solidFill>
                <a:latin typeface="Times New Roman" pitchFamily="18" charset="0"/>
                <a:ea typeface="+mn-ea"/>
                <a:cs typeface="+mn-cs"/>
              </a:rPr>
              <a:t>    The </a:t>
            </a:r>
            <a:r>
              <a:rPr lang="en-US" altLang="zh-CN" sz="1200" b="1" i="0" u="none" strike="noStrike" kern="1200" baseline="0" dirty="0">
                <a:solidFill>
                  <a:schemeClr val="tx1"/>
                </a:solidFill>
                <a:latin typeface="Times New Roman" pitchFamily="18" charset="0"/>
                <a:ea typeface="+mn-ea"/>
                <a:cs typeface="+mn-cs"/>
              </a:rPr>
              <a:t>Internet checksum </a:t>
            </a:r>
            <a:r>
              <a:rPr lang="en-US" altLang="zh-CN" sz="1200" b="0" i="0" u="none" strike="noStrike" kern="1200" baseline="0" dirty="0">
                <a:solidFill>
                  <a:schemeClr val="tx1"/>
                </a:solidFill>
                <a:latin typeface="Times New Roman" pitchFamily="18" charset="0"/>
                <a:ea typeface="+mn-ea"/>
                <a:cs typeface="+mn-cs"/>
              </a:rPr>
              <a:t>is based on this approach — bytes of data are treated as 16-bit integers and summed. </a:t>
            </a:r>
          </a:p>
          <a:p>
            <a:r>
              <a:rPr lang="en-US" altLang="zh-CN" sz="1200" b="0" i="0" u="none" strike="noStrike" kern="1200" baseline="0" dirty="0">
                <a:solidFill>
                  <a:schemeClr val="tx1"/>
                </a:solidFill>
                <a:latin typeface="Times New Roman" pitchFamily="18" charset="0"/>
                <a:ea typeface="+mn-ea"/>
                <a:cs typeface="+mn-cs"/>
              </a:rPr>
              <a:t>    </a:t>
            </a:r>
            <a:r>
              <a:rPr lang="en-US" altLang="zh-CN" sz="1200" b="0" i="0" u="sng" strike="noStrike" kern="1200" baseline="0" dirty="0">
                <a:solidFill>
                  <a:schemeClr val="tx1"/>
                </a:solidFill>
                <a:latin typeface="Times New Roman" pitchFamily="18" charset="0"/>
                <a:ea typeface="+mn-ea"/>
                <a:cs typeface="+mn-cs"/>
              </a:rPr>
              <a:t>The 1s complement of this sum</a:t>
            </a:r>
            <a:r>
              <a:rPr lang="en-US" altLang="zh-CN" sz="1200" b="0" i="0" u="none" strike="noStrike" kern="1200" baseline="0" dirty="0">
                <a:solidFill>
                  <a:schemeClr val="tx1"/>
                </a:solidFill>
                <a:latin typeface="Times New Roman" pitchFamily="18" charset="0"/>
                <a:ea typeface="+mn-ea"/>
                <a:cs typeface="+mn-cs"/>
              </a:rPr>
              <a:t> then forms the Internet checksum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is carried in the segment header. </a:t>
            </a:r>
          </a:p>
          <a:p>
            <a:r>
              <a:rPr lang="en-US" altLang="zh-CN" sz="1200" b="0" i="0" u="none" strike="noStrike" kern="1200" baseline="0" dirty="0">
                <a:solidFill>
                  <a:schemeClr val="tx1"/>
                </a:solidFill>
                <a:latin typeface="Times New Roman" pitchFamily="18" charset="0"/>
                <a:ea typeface="+mn-ea"/>
                <a:cs typeface="+mn-cs"/>
              </a:rPr>
              <a:t>    As discussed in Section 3.3, the receiver checks the checksum by </a:t>
            </a:r>
            <a:r>
              <a:rPr lang="en-US" altLang="zh-CN" sz="1200" b="0" i="0" u="sng" strike="noStrike" kern="1200" baseline="0" dirty="0">
                <a:solidFill>
                  <a:schemeClr val="tx1"/>
                </a:solidFill>
                <a:latin typeface="Times New Roman" pitchFamily="18" charset="0"/>
                <a:ea typeface="+mn-ea"/>
                <a:cs typeface="+mn-cs"/>
              </a:rPr>
              <a:t>taking</a:t>
            </a:r>
            <a:r>
              <a:rPr lang="en-US" altLang="zh-CN" sz="1200" b="0" i="0" u="none" strike="noStrike" kern="1200" baseline="0" dirty="0">
                <a:solidFill>
                  <a:schemeClr val="tx1"/>
                </a:solidFill>
                <a:latin typeface="Times New Roman" pitchFamily="18" charset="0"/>
                <a:ea typeface="+mn-ea"/>
                <a:cs typeface="+mn-cs"/>
              </a:rPr>
              <a:t> the 1s complement of the sum of the received data (including the checksum) and </a:t>
            </a:r>
            <a:r>
              <a:rPr lang="en-US" altLang="zh-CN" sz="1200" b="0" i="0" u="sng" strike="noStrike" kern="1200" baseline="0" dirty="0">
                <a:solidFill>
                  <a:schemeClr val="tx1"/>
                </a:solidFill>
                <a:latin typeface="Times New Roman" pitchFamily="18" charset="0"/>
                <a:ea typeface="+mn-ea"/>
                <a:cs typeface="+mn-cs"/>
              </a:rPr>
              <a:t>checking</a:t>
            </a:r>
            <a:r>
              <a:rPr lang="en-US" altLang="zh-CN" sz="1200" b="0" i="0" u="none" strike="noStrike" kern="1200" baseline="0" dirty="0">
                <a:solidFill>
                  <a:schemeClr val="tx1"/>
                </a:solidFill>
                <a:latin typeface="Times New Roman" pitchFamily="18" charset="0"/>
                <a:ea typeface="+mn-ea"/>
                <a:cs typeface="+mn-cs"/>
              </a:rPr>
              <a:t> whether the result is all 1 bits.</a:t>
            </a:r>
          </a:p>
          <a:p>
            <a:r>
              <a:rPr lang="en-US" altLang="zh-CN" sz="1200" b="0" i="0" u="none" strike="noStrike" kern="1200" baseline="0" dirty="0">
                <a:solidFill>
                  <a:schemeClr val="tx1"/>
                </a:solidFill>
                <a:latin typeface="Times New Roman" pitchFamily="18" charset="0"/>
                <a:ea typeface="+mn-ea"/>
                <a:cs typeface="+mn-cs"/>
              </a:rPr>
              <a:t>    If any of the bits are 0, an error is indicated. </a:t>
            </a:r>
          </a:p>
          <a:p>
            <a:r>
              <a:rPr lang="en-US" altLang="zh-CN" sz="1200" b="0" i="0" u="none" strike="noStrike" kern="1200" baseline="0" dirty="0">
                <a:solidFill>
                  <a:schemeClr val="tx1"/>
                </a:solidFill>
                <a:latin typeface="Times New Roman" pitchFamily="18" charset="0"/>
                <a:ea typeface="+mn-ea"/>
                <a:cs typeface="+mn-cs"/>
              </a:rPr>
              <a:t>    RFC 1071 discusses the Internet checksum algorithm and its implementation in detail. </a:t>
            </a:r>
          </a:p>
          <a:p>
            <a:r>
              <a:rPr lang="en-US" altLang="zh-CN" sz="1200" b="0" i="0" u="none" strike="noStrike" kern="1200" baseline="0" dirty="0">
                <a:solidFill>
                  <a:schemeClr val="tx1"/>
                </a:solidFill>
                <a:latin typeface="Times New Roman" pitchFamily="18" charset="0"/>
                <a:ea typeface="+mn-ea"/>
                <a:cs typeface="+mn-cs"/>
              </a:rPr>
              <a:t>    In the TCP and UDP protocols, the Internet checksum is computed </a:t>
            </a:r>
            <a:r>
              <a:rPr lang="en-US" altLang="zh-CN" sz="1200" b="1" i="0" u="none" strike="noStrike" kern="1200" baseline="0" dirty="0">
                <a:solidFill>
                  <a:schemeClr val="tx1"/>
                </a:solidFill>
                <a:latin typeface="Times New Roman" pitchFamily="18" charset="0"/>
                <a:ea typeface="+mn-ea"/>
                <a:cs typeface="+mn-cs"/>
              </a:rPr>
              <a:t>over</a:t>
            </a:r>
            <a:r>
              <a:rPr lang="en-US" altLang="zh-CN" sz="1200" b="0" i="0" u="none" strike="noStrike" kern="1200" baseline="0" dirty="0">
                <a:solidFill>
                  <a:schemeClr val="tx1"/>
                </a:solidFill>
                <a:latin typeface="Times New Roman" pitchFamily="18" charset="0"/>
                <a:ea typeface="+mn-ea"/>
                <a:cs typeface="+mn-cs"/>
              </a:rPr>
              <a:t> all fields (header and data fields included).</a:t>
            </a:r>
          </a:p>
          <a:p>
            <a:r>
              <a:rPr lang="en-US" altLang="zh-CN" sz="1200" b="0" i="0" u="none" strike="noStrike" kern="1200" baseline="0" dirty="0">
                <a:solidFill>
                  <a:schemeClr val="tx1"/>
                </a:solidFill>
                <a:latin typeface="Times New Roman" pitchFamily="18" charset="0"/>
                <a:ea typeface="+mn-ea"/>
                <a:cs typeface="+mn-cs"/>
              </a:rPr>
              <a:t>    In IP the checksum is computed over the IP header (since the UDP or TCP segment has its own checksum). </a:t>
            </a:r>
          </a:p>
          <a:p>
            <a:r>
              <a:rPr lang="en-US" altLang="zh-CN" sz="1200" b="0" i="0" u="none" strike="noStrike" kern="1200" baseline="0" dirty="0">
                <a:solidFill>
                  <a:schemeClr val="tx1"/>
                </a:solidFill>
                <a:latin typeface="Times New Roman" pitchFamily="18" charset="0"/>
                <a:ea typeface="+mn-ea"/>
                <a:cs typeface="+mn-cs"/>
              </a:rPr>
              <a:t>    In other protocols, for example, XTP [</a:t>
            </a:r>
            <a:r>
              <a:rPr lang="en-US" altLang="zh-CN" sz="1200" b="0" i="0" u="none" strike="noStrike" kern="1200" baseline="0" dirty="0" err="1">
                <a:solidFill>
                  <a:schemeClr val="tx1"/>
                </a:solidFill>
                <a:latin typeface="Times New Roman" pitchFamily="18" charset="0"/>
                <a:ea typeface="+mn-ea"/>
                <a:cs typeface="+mn-cs"/>
              </a:rPr>
              <a:t>Strayer</a:t>
            </a:r>
            <a:r>
              <a:rPr lang="en-US" altLang="zh-CN" sz="1200" b="0" i="0" u="none" strike="noStrike" kern="1200" baseline="0" dirty="0">
                <a:solidFill>
                  <a:schemeClr val="tx1"/>
                </a:solidFill>
                <a:latin typeface="Times New Roman" pitchFamily="18" charset="0"/>
                <a:ea typeface="+mn-ea"/>
                <a:cs typeface="+mn-cs"/>
              </a:rPr>
              <a:t> 1992], one checksum is computed over the header and another checksum is computed over the entire packet. </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Checksumming methods require relatively little packet overhead. </a:t>
            </a:r>
          </a:p>
          <a:p>
            <a:r>
              <a:rPr lang="en-US" altLang="zh-CN" sz="1200" b="0" i="0" u="none" strike="noStrike" kern="1200" baseline="0" dirty="0">
                <a:solidFill>
                  <a:schemeClr val="tx1"/>
                </a:solidFill>
                <a:latin typeface="Times New Roman" pitchFamily="18" charset="0"/>
                <a:ea typeface="+mn-ea"/>
                <a:cs typeface="+mn-cs"/>
              </a:rPr>
              <a:t>    For example, the checksums in TCP and UDP use only 16 bits. </a:t>
            </a:r>
          </a:p>
          <a:p>
            <a:r>
              <a:rPr lang="en-US" altLang="zh-CN" sz="1200" b="0" i="0" u="none" strike="noStrike" kern="1200" baseline="0" dirty="0">
                <a:solidFill>
                  <a:schemeClr val="tx1"/>
                </a:solidFill>
                <a:latin typeface="Times New Roman" pitchFamily="18" charset="0"/>
                <a:ea typeface="+mn-ea"/>
                <a:cs typeface="+mn-cs"/>
              </a:rPr>
              <a:t>    However, </a:t>
            </a:r>
            <a:r>
              <a:rPr lang="en-US" altLang="zh-CN" sz="1200" b="0" i="0" u="none" strike="noStrike" kern="1200" baseline="0">
                <a:solidFill>
                  <a:schemeClr val="tx1"/>
                </a:solidFill>
                <a:latin typeface="Times New Roman" pitchFamily="18" charset="0"/>
                <a:ea typeface="+mn-ea"/>
                <a:cs typeface="+mn-cs"/>
              </a:rPr>
              <a:t>they provide </a:t>
            </a:r>
            <a:r>
              <a:rPr lang="en-US" altLang="zh-CN" sz="1200" b="0" i="0" u="none" strike="noStrike" kern="1200" baseline="0" dirty="0">
                <a:solidFill>
                  <a:schemeClr val="tx1"/>
                </a:solidFill>
                <a:latin typeface="Times New Roman" pitchFamily="18" charset="0"/>
                <a:ea typeface="+mn-ea"/>
                <a:cs typeface="+mn-cs"/>
              </a:rPr>
              <a:t>relatively weak protection against errors </a:t>
            </a:r>
            <a:r>
              <a:rPr lang="en-US" altLang="zh-CN" sz="1200" b="0" i="0" u="sng" strike="noStrike" kern="1200" baseline="0" dirty="0">
                <a:solidFill>
                  <a:schemeClr val="tx1"/>
                </a:solidFill>
                <a:latin typeface="Times New Roman" pitchFamily="18" charset="0"/>
                <a:ea typeface="+mn-ea"/>
                <a:cs typeface="+mn-cs"/>
              </a:rPr>
              <a:t>as compared with </a:t>
            </a:r>
            <a:r>
              <a:rPr lang="en-US" altLang="zh-CN" sz="1200" b="0" i="0" u="none" strike="noStrike" kern="1200" baseline="0" dirty="0">
                <a:solidFill>
                  <a:schemeClr val="tx1"/>
                </a:solidFill>
                <a:latin typeface="Times New Roman" pitchFamily="18" charset="0"/>
                <a:ea typeface="+mn-ea"/>
                <a:cs typeface="+mn-cs"/>
              </a:rPr>
              <a:t>cyclic redundancy check, which is discussed below and which is often used in the link layer. </a:t>
            </a:r>
          </a:p>
          <a:p>
            <a:r>
              <a:rPr lang="en-US" altLang="zh-CN" sz="1200" b="0" i="0" u="none" strike="noStrike" kern="1200" baseline="0" dirty="0">
                <a:solidFill>
                  <a:schemeClr val="tx1"/>
                </a:solidFill>
                <a:latin typeface="Times New Roman" pitchFamily="18" charset="0"/>
                <a:ea typeface="+mn-ea"/>
                <a:cs typeface="+mn-cs"/>
              </a:rPr>
              <a:t>    </a:t>
            </a:r>
            <a:r>
              <a:rPr lang="en-US" altLang="zh-CN" sz="1200" b="0" i="0" u="sng" strike="noStrike" kern="1200" baseline="0" dirty="0">
                <a:solidFill>
                  <a:schemeClr val="tx1"/>
                </a:solidFill>
                <a:latin typeface="Times New Roman" pitchFamily="18" charset="0"/>
                <a:ea typeface="+mn-ea"/>
                <a:cs typeface="+mn-cs"/>
              </a:rPr>
              <a:t>A natural question at this point is</a:t>
            </a:r>
            <a:r>
              <a:rPr lang="en-US" altLang="zh-CN" sz="1200" b="0" i="0" u="none" strike="noStrike" kern="1200" baseline="0" dirty="0">
                <a:solidFill>
                  <a:schemeClr val="tx1"/>
                </a:solidFill>
                <a:latin typeface="Times New Roman" pitchFamily="18" charset="0"/>
                <a:ea typeface="+mn-ea"/>
                <a:cs typeface="+mn-cs"/>
              </a:rPr>
              <a:t>, Why is checksumming used at the transport layer and cyclic redundancy check used at the link layer? </a:t>
            </a:r>
          </a:p>
          <a:p>
            <a:r>
              <a:rPr lang="en-US" altLang="zh-CN" sz="1200" b="0" i="0" u="none" strike="noStrike" kern="1200" baseline="0" dirty="0">
                <a:solidFill>
                  <a:schemeClr val="tx1"/>
                </a:solidFill>
                <a:latin typeface="Times New Roman" pitchFamily="18" charset="0"/>
                <a:ea typeface="+mn-ea"/>
                <a:cs typeface="+mn-cs"/>
              </a:rPr>
              <a:t>    Recall that the transport layer is typically implemented in software in a host </a:t>
            </a:r>
            <a:r>
              <a:rPr lang="en-US" altLang="zh-CN" sz="1200" b="0" i="0" u="sng" strike="noStrike" kern="1200" baseline="0" dirty="0">
                <a:solidFill>
                  <a:schemeClr val="tx1"/>
                </a:solidFill>
                <a:latin typeface="Times New Roman" pitchFamily="18" charset="0"/>
                <a:ea typeface="+mn-ea"/>
                <a:cs typeface="+mn-cs"/>
              </a:rPr>
              <a:t>as part of</a:t>
            </a:r>
            <a:r>
              <a:rPr lang="en-US" altLang="zh-CN" sz="1200" b="0" i="0" u="none" strike="noStrike" kern="1200" baseline="0" dirty="0">
                <a:solidFill>
                  <a:schemeClr val="tx1"/>
                </a:solidFill>
                <a:latin typeface="Times New Roman" pitchFamily="18" charset="0"/>
                <a:ea typeface="+mn-ea"/>
                <a:cs typeface="+mn-cs"/>
              </a:rPr>
              <a:t> the host’s operating system. </a:t>
            </a:r>
          </a:p>
          <a:p>
            <a:r>
              <a:rPr lang="en-US" altLang="zh-CN" sz="1200" b="0" i="0" u="none" strike="noStrike" kern="1200" baseline="0" dirty="0">
                <a:solidFill>
                  <a:schemeClr val="tx1"/>
                </a:solidFill>
                <a:latin typeface="Times New Roman" pitchFamily="18" charset="0"/>
                <a:ea typeface="+mn-ea"/>
                <a:cs typeface="+mn-cs"/>
              </a:rPr>
              <a:t>    Because transport-layer error detection is implemented in software, it is important to have a simple and fast error-detection scheme such as checksumming. </a:t>
            </a:r>
          </a:p>
          <a:p>
            <a:r>
              <a:rPr lang="en-US" altLang="zh-CN" sz="1200" b="0" i="0" u="none" strike="noStrike" kern="1200" baseline="0" dirty="0">
                <a:solidFill>
                  <a:schemeClr val="tx1"/>
                </a:solidFill>
                <a:latin typeface="Times New Roman" pitchFamily="18" charset="0"/>
                <a:ea typeface="+mn-ea"/>
                <a:cs typeface="+mn-cs"/>
              </a:rPr>
              <a:t>    On the other hand, error detection at the link layer is implemented in </a:t>
            </a:r>
            <a:r>
              <a:rPr lang="en-US" altLang="zh-CN" sz="1200" b="1" i="0" u="none" strike="noStrike" kern="1200" baseline="0" dirty="0">
                <a:solidFill>
                  <a:schemeClr val="tx1"/>
                </a:solidFill>
                <a:latin typeface="Times New Roman" pitchFamily="18" charset="0"/>
                <a:ea typeface="+mn-ea"/>
                <a:cs typeface="+mn-cs"/>
              </a:rPr>
              <a:t>dedicated</a:t>
            </a:r>
            <a:r>
              <a:rPr lang="en-US" altLang="zh-CN" sz="1200" b="0" i="0" u="none" strike="noStrike" kern="1200" baseline="0" dirty="0">
                <a:solidFill>
                  <a:schemeClr val="tx1"/>
                </a:solidFill>
                <a:latin typeface="Times New Roman" pitchFamily="18" charset="0"/>
                <a:ea typeface="+mn-ea"/>
                <a:cs typeface="+mn-cs"/>
              </a:rPr>
              <a:t> hardware in adapters, which can rapidly perform the more complex CRC operations. </a:t>
            </a:r>
          </a:p>
          <a:p>
            <a:r>
              <a:rPr lang="en-US" altLang="zh-CN" sz="1200" b="0" i="0" u="none" strike="noStrike" kern="1200" baseline="0" dirty="0">
                <a:solidFill>
                  <a:schemeClr val="tx1"/>
                </a:solidFill>
                <a:latin typeface="Times New Roman" pitchFamily="18" charset="0"/>
                <a:ea typeface="+mn-ea"/>
                <a:cs typeface="+mn-cs"/>
              </a:rPr>
              <a:t>    Feldmeier [Feldmeier 1995] presents fast software implementation techniques for </a:t>
            </a:r>
            <a:r>
              <a:rPr lang="en-US" altLang="zh-CN" sz="1200" b="0" i="0" u="sng" strike="noStrike" kern="1200" baseline="0" dirty="0">
                <a:solidFill>
                  <a:schemeClr val="tx1"/>
                </a:solidFill>
                <a:latin typeface="Times New Roman" pitchFamily="18" charset="0"/>
                <a:ea typeface="+mn-ea"/>
                <a:cs typeface="+mn-cs"/>
              </a:rPr>
              <a:t>not only</a:t>
            </a:r>
            <a:r>
              <a:rPr lang="en-US" altLang="zh-CN" sz="1200" b="0" i="0" u="none" strike="noStrike" kern="1200" baseline="0" dirty="0">
                <a:solidFill>
                  <a:schemeClr val="tx1"/>
                </a:solidFill>
                <a:latin typeface="Times New Roman" pitchFamily="18" charset="0"/>
                <a:ea typeface="+mn-ea"/>
                <a:cs typeface="+mn-cs"/>
              </a:rPr>
              <a:t> weighted checksum codes, </a:t>
            </a:r>
            <a:r>
              <a:rPr lang="en-US" altLang="zh-CN" sz="1200" b="0" i="0" u="sng" strike="noStrike" kern="1200" baseline="0" dirty="0">
                <a:solidFill>
                  <a:schemeClr val="tx1"/>
                </a:solidFill>
                <a:latin typeface="Times New Roman" pitchFamily="18" charset="0"/>
                <a:ea typeface="+mn-ea"/>
                <a:cs typeface="+mn-cs"/>
              </a:rPr>
              <a:t>but</a:t>
            </a:r>
            <a:r>
              <a:rPr lang="en-US" altLang="zh-CN" sz="1200" b="0" i="0" u="none" strike="noStrike" kern="1200" baseline="0" dirty="0">
                <a:solidFill>
                  <a:schemeClr val="tx1"/>
                </a:solidFill>
                <a:latin typeface="Times New Roman" pitchFamily="18" charset="0"/>
                <a:ea typeface="+mn-ea"/>
                <a:cs typeface="+mn-cs"/>
              </a:rPr>
              <a:t> CRC (see below) and other codes as well. </a:t>
            </a:r>
            <a:endParaRPr lang="zh-CN" altLang="zh-CN" dirty="0"/>
          </a:p>
        </p:txBody>
      </p:sp>
    </p:spTree>
    <p:extLst>
      <p:ext uri="{BB962C8B-B14F-4D97-AF65-F5344CB8AC3E}">
        <p14:creationId xmlns:p14="http://schemas.microsoft.com/office/powerpoint/2010/main" val="3728027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3</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718832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32</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36396706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B34E619-569B-4F91-9890-9595E6410C71}" type="slidenum">
              <a:rPr lang="en-US" altLang="zh-CN" smtClean="0"/>
              <a:pPr>
                <a:spcBef>
                  <a:spcPct val="0"/>
                </a:spcBef>
              </a:pPr>
              <a:t>33</a:t>
            </a:fld>
            <a:endParaRPr lang="en-US" altLang="zh-CN"/>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a:solidFill>
                  <a:schemeClr val="tx1"/>
                </a:solidFill>
                <a:latin typeface="Times New Roman" pitchFamily="18" charset="0"/>
                <a:ea typeface="+mn-ea"/>
                <a:cs typeface="+mn-cs"/>
              </a:rPr>
              <a:t>    An error-detection technique used widely in today’s computer networks is based on </a:t>
            </a:r>
            <a:r>
              <a:rPr lang="en-US" altLang="zh-CN" sz="1200" b="1" i="0" u="none" strike="noStrike" kern="1200" baseline="0" dirty="0">
                <a:solidFill>
                  <a:schemeClr val="tx1"/>
                </a:solidFill>
                <a:latin typeface="Times New Roman" pitchFamily="18" charset="0"/>
                <a:ea typeface="+mn-ea"/>
                <a:cs typeface="+mn-cs"/>
              </a:rPr>
              <a:t>cyclic redundancy check (CRC) </a:t>
            </a:r>
            <a:r>
              <a:rPr lang="en-US" altLang="zh-CN" sz="1200" b="0" i="0" u="none" strike="noStrike" kern="1200" baseline="0" dirty="0">
                <a:solidFill>
                  <a:schemeClr val="tx1"/>
                </a:solidFill>
                <a:latin typeface="Times New Roman" pitchFamily="18" charset="0"/>
                <a:ea typeface="+mn-ea"/>
                <a:cs typeface="+mn-cs"/>
              </a:rPr>
              <a:t>codes. </a:t>
            </a:r>
          </a:p>
          <a:p>
            <a:r>
              <a:rPr lang="en-US" altLang="zh-CN" sz="1200" b="0" i="0" u="none" strike="noStrike" kern="1200" baseline="0" dirty="0">
                <a:solidFill>
                  <a:schemeClr val="tx1"/>
                </a:solidFill>
                <a:latin typeface="Times New Roman" pitchFamily="18" charset="0"/>
                <a:ea typeface="+mn-ea"/>
                <a:cs typeface="+mn-cs"/>
              </a:rPr>
              <a:t>    CRC codes are also known as </a:t>
            </a:r>
            <a:r>
              <a:rPr lang="en-US" altLang="zh-CN" sz="1200" b="1" i="0" u="none" strike="noStrike" kern="1200" baseline="0" dirty="0">
                <a:solidFill>
                  <a:schemeClr val="tx1"/>
                </a:solidFill>
                <a:latin typeface="Times New Roman" pitchFamily="18" charset="0"/>
                <a:ea typeface="+mn-ea"/>
                <a:cs typeface="+mn-cs"/>
              </a:rPr>
              <a:t>polynomial codes</a:t>
            </a:r>
            <a:r>
              <a:rPr lang="en-US" altLang="zh-CN" sz="1200" b="0" i="0" u="none" strike="noStrike" kern="1200" baseline="0" dirty="0">
                <a:solidFill>
                  <a:schemeClr val="tx1"/>
                </a:solidFill>
                <a:latin typeface="Times New Roman" pitchFamily="18" charset="0"/>
                <a:ea typeface="+mn-ea"/>
                <a:cs typeface="+mn-cs"/>
              </a:rPr>
              <a:t>, since it is possible to view the bit string to be sent as a polynomial </a:t>
            </a:r>
            <a:r>
              <a:rPr lang="en-US" altLang="zh-CN" sz="1200" b="1" i="0" u="none" strike="noStrike" kern="1200" baseline="0" dirty="0">
                <a:solidFill>
                  <a:schemeClr val="tx1"/>
                </a:solidFill>
                <a:latin typeface="Times New Roman" pitchFamily="18" charset="0"/>
                <a:ea typeface="+mn-ea"/>
                <a:cs typeface="+mn-cs"/>
              </a:rPr>
              <a:t>whose</a:t>
            </a:r>
            <a:r>
              <a:rPr lang="en-US" altLang="zh-CN" sz="1200" b="0" i="0" u="none" strike="noStrike" kern="1200" baseline="0" dirty="0">
                <a:solidFill>
                  <a:schemeClr val="tx1"/>
                </a:solidFill>
                <a:latin typeface="Times New Roman" pitchFamily="18" charset="0"/>
                <a:ea typeface="+mn-ea"/>
                <a:cs typeface="+mn-cs"/>
              </a:rPr>
              <a:t> coefficients are the 0 and 1 values in the bit string, with operations on the bit string interpreted as polynomial arithmetic.</a:t>
            </a:r>
          </a:p>
          <a:p>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CRC codes operate as follows. </a:t>
            </a:r>
          </a:p>
          <a:p>
            <a:r>
              <a:rPr lang="en-US" altLang="zh-CN" sz="1200" b="0" i="0" u="none" strike="noStrike" kern="1200" baseline="0" dirty="0">
                <a:solidFill>
                  <a:schemeClr val="tx1"/>
                </a:solidFill>
                <a:latin typeface="Times New Roman" pitchFamily="18" charset="0"/>
                <a:ea typeface="+mn-ea"/>
                <a:cs typeface="+mn-cs"/>
              </a:rPr>
              <a:t>    Consider the d-bit piece of data, D, that the sending node wants to send to the receiving node.</a:t>
            </a:r>
          </a:p>
          <a:p>
            <a:r>
              <a:rPr lang="en-US" altLang="zh-CN" sz="1200" b="0" i="0" u="none" strike="noStrike" kern="1200" baseline="0" dirty="0">
                <a:solidFill>
                  <a:schemeClr val="tx1"/>
                </a:solidFill>
                <a:latin typeface="Times New Roman" pitchFamily="18" charset="0"/>
                <a:ea typeface="+mn-ea"/>
                <a:cs typeface="+mn-cs"/>
              </a:rPr>
              <a:t>    The sender and receiver must first </a:t>
            </a:r>
            <a:r>
              <a:rPr lang="en-US" altLang="zh-CN" sz="1200" b="0" i="0" u="sng" strike="noStrike" kern="1200" baseline="0" dirty="0">
                <a:solidFill>
                  <a:schemeClr val="tx1"/>
                </a:solidFill>
                <a:latin typeface="Times New Roman" pitchFamily="18" charset="0"/>
                <a:ea typeface="+mn-ea"/>
                <a:cs typeface="+mn-cs"/>
              </a:rPr>
              <a:t>agree on</a:t>
            </a:r>
            <a:r>
              <a:rPr lang="en-US" altLang="zh-CN" sz="1200" b="0" i="0" u="none" strike="noStrike" kern="1200" baseline="0" dirty="0">
                <a:solidFill>
                  <a:schemeClr val="tx1"/>
                </a:solidFill>
                <a:latin typeface="Times New Roman" pitchFamily="18" charset="0"/>
                <a:ea typeface="+mn-ea"/>
                <a:cs typeface="+mn-cs"/>
              </a:rPr>
              <a:t> an r + 1 bit pattern, known as a generator, which we will denote as G. </a:t>
            </a:r>
          </a:p>
          <a:p>
            <a:r>
              <a:rPr lang="en-US" altLang="zh-CN" sz="1200" b="0" i="0" u="none" strike="noStrike" kern="1200" baseline="0" dirty="0">
                <a:solidFill>
                  <a:schemeClr val="tx1"/>
                </a:solidFill>
                <a:latin typeface="Times New Roman" pitchFamily="18" charset="0"/>
                <a:ea typeface="+mn-ea"/>
                <a:cs typeface="+mn-cs"/>
              </a:rPr>
              <a:t>    We will require that the most significant (leftmost) bit of G be a 1. </a:t>
            </a:r>
          </a:p>
          <a:p>
            <a:r>
              <a:rPr lang="en-US" altLang="zh-CN" sz="1200" b="0" i="0" u="none" strike="noStrike" kern="1200" baseline="0" dirty="0">
                <a:solidFill>
                  <a:schemeClr val="tx1"/>
                </a:solidFill>
                <a:latin typeface="Times New Roman" pitchFamily="18" charset="0"/>
                <a:ea typeface="+mn-ea"/>
                <a:cs typeface="+mn-cs"/>
              </a:rPr>
              <a:t>    The key idea behind CRC codes is shown in Figure 6.6. </a:t>
            </a:r>
          </a:p>
          <a:p>
            <a:r>
              <a:rPr lang="en-US" altLang="zh-CN" sz="1200" b="0" i="0" u="none" strike="noStrike" kern="1200" baseline="0" dirty="0">
                <a:solidFill>
                  <a:schemeClr val="tx1"/>
                </a:solidFill>
                <a:latin typeface="Times New Roman" pitchFamily="18" charset="0"/>
                <a:ea typeface="+mn-ea"/>
                <a:cs typeface="+mn-cs"/>
              </a:rPr>
              <a:t>    For a given piece of data, D, the sender will choose r additional bits, R, and append them to D such that the resulting d + r bit pattern (interpreted as a binary number) is exactly divisible by G (i.e., has no remainder) using modulo-2 arithmetic. </a:t>
            </a:r>
          </a:p>
          <a:p>
            <a:r>
              <a:rPr lang="en-US" altLang="zh-CN" sz="1200" b="0" i="0" u="none" strike="noStrike" kern="1200" baseline="0" dirty="0">
                <a:solidFill>
                  <a:schemeClr val="tx1"/>
                </a:solidFill>
                <a:latin typeface="Times New Roman" pitchFamily="18" charset="0"/>
                <a:ea typeface="+mn-ea"/>
                <a:cs typeface="+mn-cs"/>
              </a:rPr>
              <a:t>    The process of error checking </a:t>
            </a:r>
            <a:r>
              <a:rPr lang="en-US" altLang="zh-CN" sz="1200" b="0" i="0" u="sng" strike="noStrike" kern="1200" baseline="0" dirty="0">
                <a:solidFill>
                  <a:schemeClr val="tx1"/>
                </a:solidFill>
                <a:latin typeface="Times New Roman" pitchFamily="18" charset="0"/>
                <a:ea typeface="+mn-ea"/>
                <a:cs typeface="+mn-cs"/>
              </a:rPr>
              <a:t>with CRCs</a:t>
            </a:r>
            <a:r>
              <a:rPr lang="en-US" altLang="zh-CN" sz="1200" b="0" i="0" u="none" strike="noStrike" kern="1200" baseline="0" dirty="0">
                <a:solidFill>
                  <a:schemeClr val="tx1"/>
                </a:solidFill>
                <a:latin typeface="Times New Roman" pitchFamily="18" charset="0"/>
                <a:ea typeface="+mn-ea"/>
                <a:cs typeface="+mn-cs"/>
              </a:rPr>
              <a:t> is thus simple: The </a:t>
            </a:r>
            <a:r>
              <a:rPr lang="en-US" altLang="zh-CN" sz="1200" b="0" i="0" u="none" strike="noStrike" kern="1200" baseline="0">
                <a:solidFill>
                  <a:schemeClr val="tx1"/>
                </a:solidFill>
                <a:latin typeface="Times New Roman" pitchFamily="18" charset="0"/>
                <a:ea typeface="+mn-ea"/>
                <a:cs typeface="+mn-cs"/>
              </a:rPr>
              <a:t>receiver </a:t>
            </a:r>
            <a:r>
              <a:rPr lang="en-US" altLang="zh-CN" sz="1200" b="0" i="0" u="sng" strike="noStrike" kern="1200" baseline="0">
                <a:solidFill>
                  <a:schemeClr val="tx1"/>
                </a:solidFill>
                <a:latin typeface="Times New Roman" pitchFamily="18" charset="0"/>
                <a:ea typeface="+mn-ea"/>
                <a:cs typeface="+mn-cs"/>
              </a:rPr>
              <a:t>divides</a:t>
            </a:r>
            <a:r>
              <a:rPr lang="en-US" altLang="zh-CN" sz="1200" b="0" i="0" u="none" strike="noStrike" kern="1200" baseline="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the d + r received bits </a:t>
            </a:r>
            <a:r>
              <a:rPr lang="en-US" altLang="zh-CN" sz="1200" b="0" i="0" u="sng" strike="noStrike" kern="1200" baseline="0" dirty="0">
                <a:solidFill>
                  <a:schemeClr val="tx1"/>
                </a:solidFill>
                <a:latin typeface="Times New Roman" pitchFamily="18" charset="0"/>
                <a:ea typeface="+mn-ea"/>
                <a:cs typeface="+mn-cs"/>
              </a:rPr>
              <a:t>by</a:t>
            </a:r>
            <a:r>
              <a:rPr lang="en-US" altLang="zh-CN" sz="1200" b="0" i="0" u="none" strike="noStrike" kern="1200" baseline="0" dirty="0">
                <a:solidFill>
                  <a:schemeClr val="tx1"/>
                </a:solidFill>
                <a:latin typeface="Times New Roman" pitchFamily="18" charset="0"/>
                <a:ea typeface="+mn-ea"/>
                <a:cs typeface="+mn-cs"/>
              </a:rPr>
              <a:t> G.</a:t>
            </a:r>
          </a:p>
          <a:p>
            <a:r>
              <a:rPr lang="en-US" altLang="zh-CN" sz="1200" b="0" i="0" u="none" strike="noStrike" kern="1200" baseline="0" dirty="0">
                <a:solidFill>
                  <a:schemeClr val="tx1"/>
                </a:solidFill>
                <a:latin typeface="Times New Roman" pitchFamily="18" charset="0"/>
                <a:ea typeface="+mn-ea"/>
                <a:cs typeface="+mn-cs"/>
              </a:rPr>
              <a:t>    If the remainder is nonzero, the receiver knows that an error has occurred; otherwise the data is accepted as being correct.</a:t>
            </a:r>
          </a:p>
          <a:p>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All CRC calculations are done in modulo-2 arithmetic </a:t>
            </a:r>
            <a:r>
              <a:rPr lang="en-US" altLang="zh-CN" sz="1200" b="1" i="0" u="none" strike="noStrike" kern="1200" baseline="0" dirty="0">
                <a:solidFill>
                  <a:schemeClr val="tx1"/>
                </a:solidFill>
                <a:latin typeface="Times New Roman" pitchFamily="18" charset="0"/>
                <a:ea typeface="+mn-ea"/>
                <a:cs typeface="+mn-cs"/>
              </a:rPr>
              <a:t>without</a:t>
            </a:r>
            <a:r>
              <a:rPr lang="en-US" altLang="zh-CN" sz="1200" b="0" i="0" u="none" strike="noStrike" kern="1200" baseline="0" dirty="0">
                <a:solidFill>
                  <a:schemeClr val="tx1"/>
                </a:solidFill>
                <a:latin typeface="Times New Roman" pitchFamily="18" charset="0"/>
                <a:ea typeface="+mn-ea"/>
                <a:cs typeface="+mn-cs"/>
              </a:rPr>
              <a:t> carries in addition </a:t>
            </a:r>
            <a:r>
              <a:rPr lang="en-US" altLang="zh-CN" sz="1200" b="1" i="0" u="none" strike="noStrike" kern="1200" baseline="0" dirty="0">
                <a:solidFill>
                  <a:schemeClr val="tx1"/>
                </a:solidFill>
                <a:latin typeface="Times New Roman" pitchFamily="18" charset="0"/>
                <a:ea typeface="+mn-ea"/>
                <a:cs typeface="+mn-cs"/>
              </a:rPr>
              <a:t>or</a:t>
            </a:r>
            <a:r>
              <a:rPr lang="en-US" altLang="zh-CN" sz="1200" b="0" i="0" u="none" strike="noStrike" kern="1200" baseline="0" dirty="0">
                <a:solidFill>
                  <a:schemeClr val="tx1"/>
                </a:solidFill>
                <a:latin typeface="Times New Roman" pitchFamily="18" charset="0"/>
                <a:ea typeface="+mn-ea"/>
                <a:cs typeface="+mn-cs"/>
              </a:rPr>
              <a:t> borrows in subtraction. </a:t>
            </a:r>
          </a:p>
          <a:p>
            <a:r>
              <a:rPr lang="en-US" altLang="zh-CN" sz="1200" b="0" i="0" u="none" strike="noStrike" kern="1200" baseline="0" dirty="0">
                <a:solidFill>
                  <a:schemeClr val="tx1"/>
                </a:solidFill>
                <a:latin typeface="Times New Roman" pitchFamily="18" charset="0"/>
                <a:ea typeface="+mn-ea"/>
                <a:cs typeface="+mn-cs"/>
              </a:rPr>
              <a:t>    This means that addition and subtraction are identical, and both </a:t>
            </a:r>
            <a:r>
              <a:rPr lang="en-US" altLang="zh-CN" sz="1200" b="0" i="0" u="sng" strike="noStrike" kern="1200" baseline="0" dirty="0">
                <a:solidFill>
                  <a:schemeClr val="tx1"/>
                </a:solidFill>
                <a:latin typeface="Times New Roman" pitchFamily="18" charset="0"/>
                <a:ea typeface="+mn-ea"/>
                <a:cs typeface="+mn-cs"/>
              </a:rPr>
              <a:t>are equivalent to </a:t>
            </a:r>
            <a:r>
              <a:rPr lang="en-US" altLang="zh-CN" sz="1200" b="0" i="0" u="none" strike="noStrike" kern="1200" baseline="0" dirty="0">
                <a:solidFill>
                  <a:schemeClr val="tx1"/>
                </a:solidFill>
                <a:latin typeface="Times New Roman" pitchFamily="18" charset="0"/>
                <a:ea typeface="+mn-ea"/>
                <a:cs typeface="+mn-cs"/>
              </a:rPr>
              <a:t>the bitwise exclusive-or (XOR) of the operands. </a:t>
            </a:r>
          </a:p>
          <a:p>
            <a:r>
              <a:rPr lang="en-US" altLang="zh-CN" sz="1200" b="0" i="0" u="none" strike="noStrike" kern="1200" baseline="0" dirty="0">
                <a:solidFill>
                  <a:schemeClr val="tx1"/>
                </a:solidFill>
                <a:latin typeface="Times New Roman" pitchFamily="18" charset="0"/>
                <a:ea typeface="+mn-ea"/>
                <a:cs typeface="+mn-cs"/>
              </a:rPr>
              <a:t>    Thus, for example,</a:t>
            </a:r>
          </a:p>
          <a:p>
            <a:r>
              <a:rPr lang="en-US" altLang="zh-CN" sz="1200" b="0" i="0" u="none" strike="noStrike" kern="1200" baseline="0" dirty="0">
                <a:solidFill>
                  <a:schemeClr val="tx1"/>
                </a:solidFill>
                <a:latin typeface="Times New Roman" pitchFamily="18" charset="0"/>
                <a:ea typeface="+mn-ea"/>
                <a:cs typeface="+mn-cs"/>
              </a:rPr>
              <a:t>    1011 XOR 0101 = 1110</a:t>
            </a:r>
          </a:p>
          <a:p>
            <a:r>
              <a:rPr lang="en-US" altLang="zh-CN" sz="1200" b="0" i="0" u="none" strike="noStrike" kern="1200" baseline="0" dirty="0">
                <a:solidFill>
                  <a:schemeClr val="tx1"/>
                </a:solidFill>
                <a:latin typeface="Times New Roman" pitchFamily="18" charset="0"/>
                <a:ea typeface="+mn-ea"/>
                <a:cs typeface="+mn-cs"/>
              </a:rPr>
              <a:t>    1001 XOR 1101 = 0100</a:t>
            </a:r>
          </a:p>
          <a:p>
            <a:r>
              <a:rPr lang="en-US" altLang="zh-CN" sz="1200" b="0" i="0" u="none" strike="noStrike" kern="1200" baseline="0" dirty="0">
                <a:solidFill>
                  <a:schemeClr val="tx1"/>
                </a:solidFill>
                <a:latin typeface="Times New Roman" pitchFamily="18" charset="0"/>
                <a:ea typeface="+mn-ea"/>
                <a:cs typeface="+mn-cs"/>
              </a:rPr>
              <a:t>    Also, we similarly have</a:t>
            </a:r>
          </a:p>
          <a:p>
            <a:r>
              <a:rPr lang="en-US" altLang="zh-CN" sz="1200" b="0" i="0" u="none" strike="noStrike" kern="1200" baseline="0" dirty="0">
                <a:solidFill>
                  <a:schemeClr val="tx1"/>
                </a:solidFill>
                <a:latin typeface="Times New Roman" pitchFamily="18" charset="0"/>
                <a:ea typeface="+mn-ea"/>
                <a:cs typeface="+mn-cs"/>
              </a:rPr>
              <a:t>    1011 – 0101 = 1110</a:t>
            </a:r>
          </a:p>
          <a:p>
            <a:r>
              <a:rPr lang="en-US" altLang="zh-CN" sz="1200" b="0" i="0" u="none" strike="noStrike" kern="1200" baseline="0" dirty="0">
                <a:solidFill>
                  <a:schemeClr val="tx1"/>
                </a:solidFill>
                <a:latin typeface="Times New Roman" pitchFamily="18" charset="0"/>
                <a:ea typeface="+mn-ea"/>
                <a:cs typeface="+mn-cs"/>
              </a:rPr>
              <a:t>    1001 – 1101 = 0100</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Multiplication and division are the same </a:t>
            </a:r>
            <a:r>
              <a:rPr lang="en-US" altLang="zh-CN" sz="1200" b="1" i="0" u="none" strike="noStrike" kern="1200" baseline="0" dirty="0">
                <a:solidFill>
                  <a:schemeClr val="tx1"/>
                </a:solidFill>
                <a:latin typeface="Times New Roman" pitchFamily="18" charset="0"/>
                <a:ea typeface="+mn-ea"/>
                <a:cs typeface="+mn-cs"/>
              </a:rPr>
              <a:t>as</a:t>
            </a:r>
            <a:r>
              <a:rPr lang="en-US" altLang="zh-CN" sz="1200" b="0" i="0" u="none" strike="noStrike" kern="1200" baseline="0" dirty="0">
                <a:solidFill>
                  <a:schemeClr val="tx1"/>
                </a:solidFill>
                <a:latin typeface="Times New Roman" pitchFamily="18" charset="0"/>
                <a:ea typeface="+mn-ea"/>
                <a:cs typeface="+mn-cs"/>
              </a:rPr>
              <a:t> in base-2 arithmetic, </a:t>
            </a:r>
            <a:r>
              <a:rPr lang="en-US" altLang="zh-CN" sz="1200" b="0" i="0" u="sng" strike="noStrike" kern="1200" baseline="0" dirty="0">
                <a:solidFill>
                  <a:schemeClr val="tx1"/>
                </a:solidFill>
                <a:latin typeface="Times New Roman" pitchFamily="18" charset="0"/>
                <a:ea typeface="+mn-ea"/>
                <a:cs typeface="+mn-cs"/>
              </a:rPr>
              <a:t>except</a:t>
            </a:r>
            <a:r>
              <a:rPr lang="en-US" altLang="zh-CN" sz="1200" b="1" i="0" u="sng" strike="noStrike" kern="1200" baseline="0" dirty="0">
                <a:solidFill>
                  <a:schemeClr val="tx1"/>
                </a:solidFill>
                <a:latin typeface="Times New Roman" pitchFamily="18" charset="0"/>
                <a:ea typeface="+mn-ea"/>
                <a:cs typeface="+mn-cs"/>
              </a:rPr>
              <a:t> </a:t>
            </a:r>
            <a:r>
              <a:rPr lang="en-US" altLang="zh-CN" sz="1200" b="0" i="0" u="sng" strike="noStrike" kern="1200" baseline="0" dirty="0">
                <a:solidFill>
                  <a:schemeClr val="tx1"/>
                </a:solidFill>
                <a:latin typeface="Times New Roman" pitchFamily="18" charset="0"/>
                <a:ea typeface="+mn-ea"/>
                <a:cs typeface="+mn-cs"/>
              </a:rPr>
              <a:t>that</a:t>
            </a:r>
            <a:r>
              <a:rPr lang="en-US" altLang="zh-CN" sz="1200" b="1"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any required addition or subtraction is done without carries or borrows. </a:t>
            </a:r>
          </a:p>
          <a:p>
            <a:r>
              <a:rPr lang="en-US" altLang="zh-CN" sz="1200" b="0" i="0" u="none" strike="noStrike" kern="1200" baseline="0" dirty="0">
                <a:solidFill>
                  <a:schemeClr val="tx1"/>
                </a:solidFill>
                <a:latin typeface="Times New Roman" pitchFamily="18" charset="0"/>
                <a:ea typeface="+mn-ea"/>
                <a:cs typeface="+mn-cs"/>
              </a:rPr>
              <a:t>    As in regular binary arithmetic, multiplication by 2</a:t>
            </a:r>
            <a:r>
              <a:rPr lang="en-US" altLang="zh-CN" sz="1200" b="0" i="0" u="none" strike="noStrike" kern="1200" baseline="30000" dirty="0">
                <a:solidFill>
                  <a:schemeClr val="tx1"/>
                </a:solidFill>
                <a:latin typeface="Times New Roman" pitchFamily="18" charset="0"/>
                <a:ea typeface="+mn-ea"/>
                <a:cs typeface="+mn-cs"/>
              </a:rPr>
              <a:t>k</a:t>
            </a:r>
            <a:r>
              <a:rPr lang="en-US" altLang="zh-CN" sz="1200" b="0" i="0" u="none" strike="noStrike" kern="1200" baseline="0" dirty="0">
                <a:solidFill>
                  <a:schemeClr val="tx1"/>
                </a:solidFill>
                <a:latin typeface="Times New Roman" pitchFamily="18" charset="0"/>
                <a:ea typeface="+mn-ea"/>
                <a:cs typeface="+mn-cs"/>
              </a:rPr>
              <a:t> </a:t>
            </a:r>
            <a:r>
              <a:rPr lang="en-US" altLang="zh-CN" sz="1200" b="0" i="0" u="sng" strike="noStrike" kern="1200" baseline="0" dirty="0">
                <a:solidFill>
                  <a:schemeClr val="tx1"/>
                </a:solidFill>
                <a:latin typeface="Times New Roman" pitchFamily="18" charset="0"/>
                <a:ea typeface="+mn-ea"/>
                <a:cs typeface="+mn-cs"/>
              </a:rPr>
              <a:t>left shifts</a:t>
            </a:r>
            <a:r>
              <a:rPr lang="en-US" altLang="zh-CN" sz="1200" b="0" i="0" u="none" strike="noStrike" kern="1200" baseline="0" dirty="0">
                <a:solidFill>
                  <a:schemeClr val="tx1"/>
                </a:solidFill>
                <a:latin typeface="Times New Roman" pitchFamily="18" charset="0"/>
                <a:ea typeface="+mn-ea"/>
                <a:cs typeface="+mn-cs"/>
              </a:rPr>
              <a:t> a bit pattern </a:t>
            </a:r>
            <a:r>
              <a:rPr lang="en-US" altLang="zh-CN" sz="1200" b="0" i="0" u="sng" strike="noStrike" kern="1200" baseline="0" dirty="0">
                <a:solidFill>
                  <a:schemeClr val="tx1"/>
                </a:solidFill>
                <a:latin typeface="Times New Roman" pitchFamily="18" charset="0"/>
                <a:ea typeface="+mn-ea"/>
                <a:cs typeface="+mn-cs"/>
              </a:rPr>
              <a:t>by k places</a:t>
            </a:r>
            <a:r>
              <a:rPr lang="en-US" altLang="zh-CN" sz="1200" b="0" i="0" u="none" strike="noStrike" kern="1200" baseline="0" dirty="0">
                <a:solidFill>
                  <a:schemeClr val="tx1"/>
                </a:solidFill>
                <a:latin typeface="Times New Roman" pitchFamily="18" charset="0"/>
                <a:ea typeface="+mn-ea"/>
                <a:cs typeface="+mn-cs"/>
              </a:rPr>
              <a:t>.</a:t>
            </a:r>
          </a:p>
          <a:p>
            <a:r>
              <a:rPr lang="en-US" altLang="zh-CN" sz="1200" b="0" i="0" u="none" strike="noStrike" kern="1200" baseline="0" dirty="0">
                <a:solidFill>
                  <a:schemeClr val="tx1"/>
                </a:solidFill>
                <a:latin typeface="Times New Roman" pitchFamily="18" charset="0"/>
                <a:ea typeface="+mn-ea"/>
                <a:cs typeface="+mn-cs"/>
              </a:rPr>
              <a:t>   Thus, given D and R, the quantity D</a:t>
            </a:r>
            <a:r>
              <a:rPr lang="en-US" altLang="zh-CN" sz="1200" b="1" i="0" baseline="26000" dirty="0"/>
              <a:t>.</a:t>
            </a:r>
            <a:r>
              <a:rPr lang="en-US" altLang="zh-CN" sz="1200" b="0" i="0" u="none" strike="noStrike" kern="1200" baseline="0" dirty="0">
                <a:solidFill>
                  <a:schemeClr val="tx1"/>
                </a:solidFill>
                <a:latin typeface="Times New Roman" pitchFamily="18" charset="0"/>
                <a:ea typeface="+mn-ea"/>
                <a:cs typeface="+mn-cs"/>
              </a:rPr>
              <a:t>2</a:t>
            </a:r>
            <a:r>
              <a:rPr lang="en-US" altLang="zh-CN" sz="1200" b="0" i="0" u="none" strike="noStrike" kern="1200" baseline="30000" dirty="0">
                <a:solidFill>
                  <a:schemeClr val="tx1"/>
                </a:solidFill>
                <a:latin typeface="Times New Roman" pitchFamily="18" charset="0"/>
                <a:ea typeface="+mn-ea"/>
                <a:cs typeface="+mn-cs"/>
              </a:rPr>
              <a:t>r</a:t>
            </a:r>
            <a:r>
              <a:rPr lang="en-US" altLang="zh-CN" sz="1200" b="0" i="0" u="none" strike="noStrike" kern="1200" baseline="0" dirty="0">
                <a:solidFill>
                  <a:schemeClr val="tx1"/>
                </a:solidFill>
                <a:latin typeface="Times New Roman" pitchFamily="18" charset="0"/>
                <a:ea typeface="+mn-ea"/>
                <a:cs typeface="+mn-cs"/>
              </a:rPr>
              <a:t> XOR R </a:t>
            </a:r>
            <a:r>
              <a:rPr lang="en-US" altLang="zh-CN" sz="1200" b="1" i="0" u="none" strike="noStrike" kern="1200" baseline="0" dirty="0">
                <a:solidFill>
                  <a:schemeClr val="tx1"/>
                </a:solidFill>
                <a:latin typeface="Times New Roman" pitchFamily="18" charset="0"/>
                <a:ea typeface="+mn-ea"/>
                <a:cs typeface="+mn-cs"/>
              </a:rPr>
              <a:t>yields</a:t>
            </a:r>
            <a:r>
              <a:rPr lang="en-US" altLang="zh-CN" sz="1200" b="0" i="0" u="none" strike="noStrike" kern="1200" baseline="0" dirty="0">
                <a:solidFill>
                  <a:schemeClr val="tx1"/>
                </a:solidFill>
                <a:latin typeface="Times New Roman" pitchFamily="18" charset="0"/>
                <a:ea typeface="+mn-ea"/>
                <a:cs typeface="+mn-cs"/>
              </a:rPr>
              <a:t> the d + r bit pattern shown in Figure 6.6. </a:t>
            </a:r>
          </a:p>
          <a:p>
            <a:r>
              <a:rPr lang="en-US" altLang="zh-CN" sz="1200" b="0" i="0" u="none" strike="noStrike" kern="1200" baseline="0" dirty="0">
                <a:solidFill>
                  <a:schemeClr val="tx1"/>
                </a:solidFill>
                <a:latin typeface="Times New Roman" pitchFamily="18" charset="0"/>
                <a:ea typeface="+mn-ea"/>
                <a:cs typeface="+mn-cs"/>
              </a:rPr>
              <a:t>   We’ll use this </a:t>
            </a:r>
            <a:r>
              <a:rPr lang="en-US" altLang="zh-CN" sz="1200" b="0" i="0" u="sng" strike="noStrike" kern="1200" baseline="0" dirty="0">
                <a:solidFill>
                  <a:schemeClr val="tx1"/>
                </a:solidFill>
                <a:latin typeface="Times New Roman" pitchFamily="18" charset="0"/>
                <a:ea typeface="+mn-ea"/>
                <a:cs typeface="+mn-cs"/>
              </a:rPr>
              <a:t>algebraic characterization</a:t>
            </a:r>
            <a:r>
              <a:rPr lang="en-US" altLang="zh-CN" sz="1200" b="0" i="0" u="none" strike="noStrike" kern="1200" baseline="0" dirty="0">
                <a:solidFill>
                  <a:schemeClr val="tx1"/>
                </a:solidFill>
                <a:latin typeface="Times New Roman" pitchFamily="18" charset="0"/>
                <a:ea typeface="+mn-ea"/>
                <a:cs typeface="+mn-cs"/>
              </a:rPr>
              <a:t> [D</a:t>
            </a:r>
            <a:r>
              <a:rPr lang="en-US" altLang="zh-CN" sz="1200" b="1" i="0" baseline="26000" dirty="0"/>
              <a:t>.</a:t>
            </a:r>
            <a:r>
              <a:rPr lang="en-US" altLang="zh-CN" sz="1200" b="0" i="0" u="none" strike="noStrike" kern="1200" baseline="0" dirty="0">
                <a:solidFill>
                  <a:schemeClr val="tx1"/>
                </a:solidFill>
                <a:latin typeface="Times New Roman" pitchFamily="18" charset="0"/>
                <a:ea typeface="+mn-ea"/>
                <a:cs typeface="+mn-cs"/>
              </a:rPr>
              <a:t>2</a:t>
            </a:r>
            <a:r>
              <a:rPr lang="en-US" altLang="zh-CN" sz="1200" b="0" i="0" u="none" strike="noStrike" kern="1200" baseline="30000" dirty="0">
                <a:solidFill>
                  <a:schemeClr val="tx1"/>
                </a:solidFill>
                <a:latin typeface="Times New Roman" pitchFamily="18" charset="0"/>
                <a:ea typeface="+mn-ea"/>
                <a:cs typeface="+mn-cs"/>
              </a:rPr>
              <a:t>r</a:t>
            </a:r>
            <a:r>
              <a:rPr lang="en-US" altLang="zh-CN" sz="1200" b="0" i="0" u="none" strike="noStrike" kern="1200" baseline="0" dirty="0">
                <a:solidFill>
                  <a:schemeClr val="tx1"/>
                </a:solidFill>
                <a:latin typeface="Times New Roman" pitchFamily="18" charset="0"/>
                <a:ea typeface="+mn-ea"/>
                <a:cs typeface="+mn-cs"/>
              </a:rPr>
              <a:t> XOR R] of the d + r bit pattern from Figure 6.6 in our discussion below.</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t>
            </a:r>
            <a:endParaRPr lang="zh-CN" altLang="en-US" b="1" dirty="0"/>
          </a:p>
          <a:p>
            <a:pPr eaLnBrk="1" hangingPunct="1"/>
            <a:endParaRPr lang="zh-CN" altLang="zh-CN" dirty="0"/>
          </a:p>
        </p:txBody>
      </p:sp>
    </p:spTree>
    <p:extLst>
      <p:ext uri="{BB962C8B-B14F-4D97-AF65-F5344CB8AC3E}">
        <p14:creationId xmlns:p14="http://schemas.microsoft.com/office/powerpoint/2010/main" val="25370916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EE0A6C3-12D0-4E89-A1EA-C89E06D2D488}" type="slidenum">
              <a:rPr lang="en-US" altLang="zh-CN" smtClean="0"/>
              <a:pPr>
                <a:spcBef>
                  <a:spcPct val="0"/>
                </a:spcBef>
              </a:pPr>
              <a:t>34</a:t>
            </a:fld>
            <a:endParaRPr lang="en-US" altLang="zh-CN"/>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a:solidFill>
                  <a:schemeClr val="tx1"/>
                </a:solidFill>
                <a:latin typeface="Times New Roman" pitchFamily="18" charset="0"/>
                <a:ea typeface="+mn-ea"/>
                <a:cs typeface="+mn-cs"/>
              </a:rPr>
              <a:t>    Let us now turn to the crucial question of how the sender computes R. </a:t>
            </a:r>
          </a:p>
          <a:p>
            <a:r>
              <a:rPr lang="en-US" altLang="zh-CN" sz="1200" b="0" i="0" u="none" strike="noStrike" kern="1200" baseline="0" dirty="0">
                <a:solidFill>
                  <a:schemeClr val="tx1"/>
                </a:solidFill>
                <a:latin typeface="Times New Roman" pitchFamily="18" charset="0"/>
                <a:ea typeface="+mn-ea"/>
                <a:cs typeface="+mn-cs"/>
              </a:rPr>
              <a:t>    Recall that we want to find R </a:t>
            </a:r>
            <a:r>
              <a:rPr lang="en-US" altLang="zh-CN" sz="1200" b="0" i="0" u="sng" strike="noStrike" kern="1200" baseline="0" dirty="0">
                <a:solidFill>
                  <a:schemeClr val="tx1"/>
                </a:solidFill>
                <a:latin typeface="Times New Roman" pitchFamily="18" charset="0"/>
                <a:ea typeface="+mn-ea"/>
                <a:cs typeface="+mn-cs"/>
              </a:rPr>
              <a:t>such that</a:t>
            </a:r>
            <a:r>
              <a:rPr lang="en-US" altLang="zh-CN" sz="1200" b="0" i="0" u="none" strike="noStrike" kern="1200" baseline="0" dirty="0">
                <a:solidFill>
                  <a:schemeClr val="tx1"/>
                </a:solidFill>
                <a:latin typeface="Times New Roman" pitchFamily="18" charset="0"/>
                <a:ea typeface="+mn-ea"/>
                <a:cs typeface="+mn-cs"/>
              </a:rPr>
              <a:t> there is an n such that</a:t>
            </a:r>
          </a:p>
          <a:p>
            <a:pPr algn="ctr"/>
            <a:r>
              <a:rPr lang="en-US" altLang="zh-CN" sz="1400" b="0" i="0" u="none" strike="noStrike" kern="1200" baseline="0" dirty="0">
                <a:solidFill>
                  <a:schemeClr val="tx1"/>
                </a:solidFill>
                <a:latin typeface="Times New Roman" pitchFamily="18" charset="0"/>
                <a:ea typeface="+mn-ea"/>
                <a:cs typeface="+mn-cs"/>
              </a:rPr>
              <a:t>    D</a:t>
            </a:r>
            <a:r>
              <a:rPr lang="en-US" altLang="zh-CN" sz="1400" b="1" i="0" baseline="26000" dirty="0"/>
              <a:t>.</a:t>
            </a:r>
            <a:r>
              <a:rPr lang="en-US" altLang="zh-CN" sz="1400" b="0" i="0" u="none" strike="noStrike" kern="1200" baseline="0" dirty="0">
                <a:solidFill>
                  <a:schemeClr val="tx1"/>
                </a:solidFill>
                <a:latin typeface="Times New Roman" pitchFamily="18" charset="0"/>
                <a:ea typeface="+mn-ea"/>
                <a:cs typeface="+mn-cs"/>
              </a:rPr>
              <a:t>2</a:t>
            </a:r>
            <a:r>
              <a:rPr lang="en-US" altLang="zh-CN" sz="1400" b="0" i="0" u="none" strike="noStrike" kern="1200" baseline="30000" dirty="0">
                <a:solidFill>
                  <a:schemeClr val="tx1"/>
                </a:solidFill>
                <a:latin typeface="Times New Roman" pitchFamily="18" charset="0"/>
                <a:ea typeface="+mn-ea"/>
                <a:cs typeface="+mn-cs"/>
              </a:rPr>
              <a:t>r</a:t>
            </a:r>
            <a:r>
              <a:rPr lang="en-US" altLang="zh-CN" sz="1400" b="0" i="0" u="none" strike="noStrike" kern="1200" baseline="0" dirty="0">
                <a:solidFill>
                  <a:schemeClr val="tx1"/>
                </a:solidFill>
                <a:latin typeface="Times New Roman" pitchFamily="18" charset="0"/>
                <a:ea typeface="+mn-ea"/>
                <a:cs typeface="+mn-cs"/>
              </a:rPr>
              <a:t> XOR R = </a:t>
            </a:r>
            <a:r>
              <a:rPr lang="en-US" altLang="zh-CN" sz="1400" b="0" i="0" u="none" strike="noStrike" kern="1200" baseline="0" dirty="0" err="1">
                <a:solidFill>
                  <a:schemeClr val="tx1"/>
                </a:solidFill>
                <a:latin typeface="Times New Roman" pitchFamily="18" charset="0"/>
                <a:ea typeface="+mn-ea"/>
                <a:cs typeface="+mn-cs"/>
              </a:rPr>
              <a:t>nG</a:t>
            </a:r>
            <a:endParaRPr lang="en-US" altLang="zh-CN" sz="14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That is, we want to choose R </a:t>
            </a:r>
            <a:r>
              <a:rPr lang="en-US" altLang="zh-CN" sz="1200" b="1" i="0" u="none" strike="noStrike" kern="1200" baseline="0" dirty="0">
                <a:solidFill>
                  <a:schemeClr val="tx1"/>
                </a:solidFill>
                <a:latin typeface="Times New Roman" pitchFamily="18" charset="0"/>
                <a:ea typeface="+mn-ea"/>
                <a:cs typeface="+mn-cs"/>
              </a:rPr>
              <a:t>such that </a:t>
            </a:r>
            <a:r>
              <a:rPr lang="en-US" altLang="zh-CN" sz="1200" b="0" i="0" u="none" strike="noStrike" kern="1200" baseline="0">
                <a:solidFill>
                  <a:schemeClr val="tx1"/>
                </a:solidFill>
                <a:latin typeface="Times New Roman" pitchFamily="18" charset="0"/>
                <a:ea typeface="+mn-ea"/>
                <a:cs typeface="+mn-cs"/>
              </a:rPr>
              <a:t>G divides </a:t>
            </a:r>
            <a:r>
              <a:rPr lang="en-US" altLang="zh-CN" sz="1200" b="0" i="0" u="none" strike="noStrike" kern="1200" baseline="0" dirty="0">
                <a:solidFill>
                  <a:schemeClr val="tx1"/>
                </a:solidFill>
                <a:latin typeface="Times New Roman" pitchFamily="18" charset="0"/>
                <a:ea typeface="+mn-ea"/>
                <a:cs typeface="+mn-cs"/>
              </a:rPr>
              <a:t>into  D</a:t>
            </a:r>
            <a:r>
              <a:rPr lang="en-US" altLang="zh-CN" sz="1200" b="1" i="0" baseline="26000" dirty="0"/>
              <a:t>.</a:t>
            </a:r>
            <a:r>
              <a:rPr lang="en-US" altLang="zh-CN" sz="1200" b="0" i="0" u="none" strike="noStrike" kern="1200" baseline="0" dirty="0">
                <a:solidFill>
                  <a:schemeClr val="tx1"/>
                </a:solidFill>
                <a:latin typeface="Times New Roman" pitchFamily="18" charset="0"/>
                <a:ea typeface="+mn-ea"/>
                <a:cs typeface="+mn-cs"/>
              </a:rPr>
              <a:t>2</a:t>
            </a:r>
            <a:r>
              <a:rPr lang="en-US" altLang="zh-CN" sz="1200" b="0" i="0" u="none" strike="noStrike" kern="1200" baseline="30000" dirty="0">
                <a:solidFill>
                  <a:schemeClr val="tx1"/>
                </a:solidFill>
                <a:latin typeface="Times New Roman" pitchFamily="18" charset="0"/>
                <a:ea typeface="+mn-ea"/>
                <a:cs typeface="+mn-cs"/>
              </a:rPr>
              <a:t>r</a:t>
            </a:r>
            <a:r>
              <a:rPr lang="en-US" altLang="zh-CN" sz="1200" b="0" i="0" u="none" strike="noStrike" kern="1200" baseline="0" dirty="0">
                <a:solidFill>
                  <a:schemeClr val="tx1"/>
                </a:solidFill>
                <a:latin typeface="Times New Roman" pitchFamily="18" charset="0"/>
                <a:ea typeface="+mn-ea"/>
                <a:cs typeface="+mn-cs"/>
              </a:rPr>
              <a:t> XOR R without remainder.</a:t>
            </a:r>
          </a:p>
          <a:p>
            <a:r>
              <a:rPr lang="en-US" altLang="zh-CN" sz="1200" b="0" i="0" u="none" strike="noStrike" kern="1200" baseline="0" dirty="0">
                <a:solidFill>
                  <a:schemeClr val="tx1"/>
                </a:solidFill>
                <a:latin typeface="Times New Roman" pitchFamily="18" charset="0"/>
                <a:ea typeface="+mn-ea"/>
                <a:cs typeface="+mn-cs"/>
              </a:rPr>
              <a:t>    If we </a:t>
            </a:r>
            <a:r>
              <a:rPr lang="en-US" altLang="zh-CN" sz="1200" b="1" i="0" u="none" strike="noStrike" kern="1200" baseline="0" dirty="0">
                <a:solidFill>
                  <a:schemeClr val="tx1"/>
                </a:solidFill>
                <a:latin typeface="Times New Roman" pitchFamily="18" charset="0"/>
                <a:ea typeface="+mn-ea"/>
                <a:cs typeface="+mn-cs"/>
              </a:rPr>
              <a:t>XOR</a:t>
            </a:r>
            <a:r>
              <a:rPr lang="en-US" altLang="zh-CN" sz="1200" b="0" i="0" u="none" strike="noStrike" kern="1200" baseline="0" dirty="0">
                <a:solidFill>
                  <a:schemeClr val="tx1"/>
                </a:solidFill>
                <a:latin typeface="Times New Roman" pitchFamily="18" charset="0"/>
                <a:ea typeface="+mn-ea"/>
                <a:cs typeface="+mn-cs"/>
              </a:rPr>
              <a:t> (that is, add modulo-2, without carry) R </a:t>
            </a:r>
            <a:r>
              <a:rPr lang="en-US" altLang="zh-CN" sz="1200" b="1" i="0" u="none" strike="noStrike" kern="1200" baseline="0" dirty="0">
                <a:solidFill>
                  <a:schemeClr val="tx1"/>
                </a:solidFill>
                <a:latin typeface="Times New Roman" pitchFamily="18" charset="0"/>
                <a:ea typeface="+mn-ea"/>
                <a:cs typeface="+mn-cs"/>
              </a:rPr>
              <a:t>to</a:t>
            </a:r>
            <a:r>
              <a:rPr lang="en-US" altLang="zh-CN" sz="1200" b="0" i="0" u="none" strike="noStrike" kern="1200" baseline="0" dirty="0">
                <a:solidFill>
                  <a:schemeClr val="tx1"/>
                </a:solidFill>
                <a:latin typeface="Times New Roman" pitchFamily="18" charset="0"/>
                <a:ea typeface="+mn-ea"/>
                <a:cs typeface="+mn-cs"/>
              </a:rPr>
              <a:t> both sides of the above equation, we get</a:t>
            </a:r>
          </a:p>
          <a:p>
            <a:pPr algn="ctr"/>
            <a:r>
              <a:rPr lang="en-US" altLang="zh-CN" sz="1400" dirty="0"/>
              <a:t>D</a:t>
            </a:r>
            <a:r>
              <a:rPr lang="en-US" altLang="zh-CN" sz="1400" b="1" baseline="26000" dirty="0"/>
              <a:t>.</a:t>
            </a:r>
            <a:r>
              <a:rPr lang="en-US" altLang="zh-CN" sz="1400" dirty="0"/>
              <a:t>2</a:t>
            </a:r>
            <a:r>
              <a:rPr lang="en-US" altLang="zh-CN" sz="1400" baseline="30000" dirty="0"/>
              <a:t>r</a:t>
            </a:r>
            <a:r>
              <a:rPr lang="en-US" altLang="zh-CN" sz="1400" dirty="0"/>
              <a:t> = </a:t>
            </a:r>
            <a:r>
              <a:rPr lang="en-US" altLang="zh-CN" sz="1400" dirty="0" err="1"/>
              <a:t>nG</a:t>
            </a:r>
            <a:r>
              <a:rPr lang="en-US" altLang="zh-CN" sz="1400" dirty="0"/>
              <a:t> XOR R </a:t>
            </a:r>
          </a:p>
          <a:p>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This equation tells us that </a:t>
            </a:r>
            <a:r>
              <a:rPr lang="en-US" altLang="zh-CN" sz="1200" b="1" i="0" u="none" strike="noStrike" kern="1200" baseline="0" dirty="0">
                <a:solidFill>
                  <a:schemeClr val="tx1"/>
                </a:solidFill>
                <a:latin typeface="Times New Roman" pitchFamily="18" charset="0"/>
                <a:ea typeface="+mn-ea"/>
                <a:cs typeface="+mn-cs"/>
              </a:rPr>
              <a:t>if</a:t>
            </a:r>
            <a:r>
              <a:rPr lang="en-US" altLang="zh-CN" sz="1200" b="0" i="0" u="none" strike="noStrike" kern="1200" baseline="0" dirty="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we divide </a:t>
            </a:r>
            <a:r>
              <a:rPr lang="en-US" altLang="zh-CN" sz="1200" i="0" dirty="0"/>
              <a:t>D</a:t>
            </a:r>
            <a:r>
              <a:rPr lang="en-US" altLang="zh-CN" sz="1200" b="1" i="0" baseline="26000" dirty="0"/>
              <a:t>.</a:t>
            </a:r>
            <a:r>
              <a:rPr lang="en-US" altLang="zh-CN" sz="1200" i="0" dirty="0"/>
              <a:t>2</a:t>
            </a:r>
            <a:r>
              <a:rPr lang="en-US" altLang="zh-CN" sz="1200" i="0" baseline="30000" dirty="0"/>
              <a:t>r </a:t>
            </a:r>
            <a:r>
              <a:rPr lang="en-US" altLang="zh-CN" sz="1200" b="0" i="0" u="none" strike="noStrike" kern="1200" baseline="0" dirty="0">
                <a:solidFill>
                  <a:schemeClr val="tx1"/>
                </a:solidFill>
                <a:latin typeface="Times New Roman" pitchFamily="18" charset="0"/>
                <a:ea typeface="+mn-ea"/>
                <a:cs typeface="+mn-cs"/>
              </a:rPr>
              <a:t>by G, the value of the remainder is precisely R. </a:t>
            </a:r>
          </a:p>
          <a:p>
            <a:r>
              <a:rPr lang="en-US" altLang="zh-CN" sz="1200" b="0" i="0" u="none" strike="noStrike" kern="1200" baseline="0" dirty="0">
                <a:solidFill>
                  <a:schemeClr val="tx1"/>
                </a:solidFill>
                <a:latin typeface="Times New Roman" pitchFamily="18" charset="0"/>
                <a:ea typeface="+mn-ea"/>
                <a:cs typeface="+mn-cs"/>
              </a:rPr>
              <a:t>    In other words, we can calculate R as</a:t>
            </a:r>
          </a:p>
          <a:p>
            <a:pPr algn="ctr"/>
            <a:r>
              <a:rPr lang="en-US" altLang="zh-CN" sz="1600" i="0" dirty="0">
                <a:latin typeface="Tahoma" pitchFamily="34" charset="0"/>
              </a:rPr>
              <a:t>R</a:t>
            </a:r>
            <a:r>
              <a:rPr lang="en-US" altLang="zh-CN" i="0" dirty="0">
                <a:latin typeface="Tahoma" pitchFamily="34" charset="0"/>
              </a:rPr>
              <a:t> = remainder[</a:t>
            </a:r>
            <a:r>
              <a:rPr lang="en-US" altLang="zh-CN" sz="1200" dirty="0"/>
              <a:t>D</a:t>
            </a:r>
            <a:r>
              <a:rPr lang="en-US" altLang="zh-CN" sz="1200" b="1" baseline="26000" dirty="0"/>
              <a:t>.</a:t>
            </a:r>
            <a:r>
              <a:rPr lang="en-US" altLang="zh-CN" sz="1200" dirty="0"/>
              <a:t>2</a:t>
            </a:r>
            <a:r>
              <a:rPr lang="en-US" altLang="zh-CN" sz="1200" baseline="30000" dirty="0"/>
              <a:t>r</a:t>
            </a:r>
            <a:r>
              <a:rPr lang="en-US" altLang="zh-CN" sz="1200" dirty="0"/>
              <a:t>/G</a:t>
            </a:r>
            <a:r>
              <a:rPr lang="en-US" altLang="zh-CN" i="0" dirty="0">
                <a:latin typeface="Tahoma" pitchFamily="34" charset="0"/>
              </a:rPr>
              <a:t>]</a:t>
            </a:r>
            <a:endParaRPr lang="en-US" altLang="zh-CN" sz="1200" b="0" i="0" u="none" strike="noStrike" kern="1200" baseline="0" dirty="0">
              <a:solidFill>
                <a:schemeClr val="tx1"/>
              </a:solidFill>
              <a:latin typeface="Times New Roman" pitchFamily="18" charset="0"/>
              <a:ea typeface="+mn-ea"/>
              <a:cs typeface="+mn-cs"/>
            </a:endParaRP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Figure 6.7 illustrates this calculation for the case of D = 101110, d = 6, G = 1001, and r =3. </a:t>
            </a:r>
          </a:p>
          <a:p>
            <a:r>
              <a:rPr lang="en-US" altLang="zh-CN" sz="1200" b="0" i="0" u="none" strike="noStrike" kern="1200" baseline="0" dirty="0">
                <a:solidFill>
                  <a:schemeClr val="tx1"/>
                </a:solidFill>
                <a:latin typeface="Times New Roman" pitchFamily="18" charset="0"/>
                <a:ea typeface="+mn-ea"/>
                <a:cs typeface="+mn-cs"/>
              </a:rPr>
              <a:t>    The 9 bits transmitted in this case are 101110 011. </a:t>
            </a:r>
          </a:p>
          <a:p>
            <a:r>
              <a:rPr lang="en-US" altLang="zh-CN" sz="1200" b="0" i="0" u="none" strike="noStrike" kern="1200" baseline="0" dirty="0">
                <a:solidFill>
                  <a:schemeClr val="tx1"/>
                </a:solidFill>
                <a:latin typeface="Times New Roman" pitchFamily="18" charset="0"/>
                <a:ea typeface="+mn-ea"/>
                <a:cs typeface="+mn-cs"/>
              </a:rPr>
              <a:t>    You should check these calculations for yourself and also check that indeed D </a:t>
            </a:r>
            <a:r>
              <a:rPr lang="en-US" altLang="zh-CN" sz="1200" b="1" i="0" baseline="26000" dirty="0"/>
              <a:t>.</a:t>
            </a:r>
            <a:r>
              <a:rPr lang="en-US" altLang="zh-CN" sz="1200" b="0" i="0" u="none" strike="noStrike" kern="1200" baseline="0" dirty="0">
                <a:solidFill>
                  <a:schemeClr val="tx1"/>
                </a:solidFill>
                <a:latin typeface="Times New Roman" pitchFamily="18" charset="0"/>
                <a:ea typeface="+mn-ea"/>
                <a:cs typeface="+mn-cs"/>
              </a:rPr>
              <a:t> 2</a:t>
            </a:r>
            <a:r>
              <a:rPr lang="en-US" altLang="zh-CN" sz="1200" b="0" i="0" u="none" strike="noStrike" kern="1200" baseline="30000" dirty="0">
                <a:solidFill>
                  <a:schemeClr val="tx1"/>
                </a:solidFill>
                <a:latin typeface="Times New Roman" pitchFamily="18" charset="0"/>
                <a:ea typeface="+mn-ea"/>
                <a:cs typeface="+mn-cs"/>
              </a:rPr>
              <a:t>r</a:t>
            </a:r>
            <a:r>
              <a:rPr lang="en-US" altLang="zh-CN" sz="1200" b="0" i="0" u="none" strike="noStrike" kern="1200" baseline="0" dirty="0">
                <a:solidFill>
                  <a:schemeClr val="tx1"/>
                </a:solidFill>
                <a:latin typeface="Times New Roman" pitchFamily="18" charset="0"/>
                <a:ea typeface="+mn-ea"/>
                <a:cs typeface="+mn-cs"/>
              </a:rPr>
              <a:t> = 101011</a:t>
            </a:r>
            <a:r>
              <a:rPr lang="en-US" altLang="zh-CN" sz="1200" b="1" i="0" baseline="26000" dirty="0"/>
              <a:t>.</a:t>
            </a:r>
            <a:r>
              <a:rPr lang="en-US" altLang="zh-CN" sz="1200" b="0" i="0" u="none" strike="noStrike" kern="1200" baseline="0" dirty="0">
                <a:solidFill>
                  <a:schemeClr val="tx1"/>
                </a:solidFill>
                <a:latin typeface="Times New Roman" pitchFamily="18" charset="0"/>
                <a:ea typeface="+mn-ea"/>
                <a:cs typeface="+mn-cs"/>
              </a:rPr>
              <a:t>G XOR R.</a:t>
            </a:r>
          </a:p>
          <a:p>
            <a:r>
              <a:rPr lang="en-US" altLang="zh-CN" sz="1200" b="0" i="0" u="none" strike="noStrike" kern="1200" baseline="0" dirty="0">
                <a:solidFill>
                  <a:schemeClr val="tx1"/>
                </a:solidFill>
                <a:latin typeface="Times New Roman" pitchFamily="18" charset="0"/>
                <a:ea typeface="+mn-ea"/>
                <a:cs typeface="+mn-cs"/>
              </a:rPr>
              <a:t>    International standards have been defined for 8-, 12-, 16-, and 32-bit generators, G. </a:t>
            </a:r>
          </a:p>
          <a:p>
            <a:r>
              <a:rPr lang="en-US" altLang="zh-CN" sz="1200" b="0" i="0" u="none" strike="noStrike" kern="1200" baseline="0" dirty="0">
                <a:solidFill>
                  <a:schemeClr val="tx1"/>
                </a:solidFill>
                <a:latin typeface="Times New Roman" pitchFamily="18" charset="0"/>
                <a:ea typeface="+mn-ea"/>
                <a:cs typeface="+mn-cs"/>
              </a:rPr>
              <a:t>    The CRC-32 32-bit standard, which has been adopted in a number of link level IEEE protocols, uses a generator of</a:t>
            </a:r>
          </a:p>
          <a:p>
            <a:pPr marL="0" marR="0" indent="0" algn="ctr" defTabSz="914400" rtl="0" eaLnBrk="0" fontAlgn="base" latinLnBrk="0" hangingPunct="0">
              <a:lnSpc>
                <a:spcPct val="100000"/>
              </a:lnSpc>
              <a:spcBef>
                <a:spcPct val="30000"/>
              </a:spcBef>
              <a:spcAft>
                <a:spcPct val="0"/>
              </a:spcAft>
              <a:buClrTx/>
              <a:buSzTx/>
              <a:buFontTx/>
              <a:buNone/>
              <a:tabLst/>
              <a:defRPr/>
            </a:pPr>
            <a:r>
              <a:rPr lang="en-US" altLang="zh-CN" sz="1400" i="0" dirty="0">
                <a:latin typeface="Tahoma" pitchFamily="34" charset="0"/>
              </a:rPr>
              <a:t>G</a:t>
            </a:r>
            <a:r>
              <a:rPr lang="en-US" altLang="zh-CN" sz="1400" i="0" baseline="-25000" dirty="0">
                <a:latin typeface="Tahoma" pitchFamily="34" charset="0"/>
              </a:rPr>
              <a:t>CRC-32 </a:t>
            </a:r>
            <a:r>
              <a:rPr lang="en-US" altLang="zh-CN" sz="1400" i="0" dirty="0">
                <a:latin typeface="Tahoma" pitchFamily="34" charset="0"/>
              </a:rPr>
              <a:t>=100000100110000010001110110110111 (33 bits)</a:t>
            </a:r>
          </a:p>
          <a:p>
            <a:pPr eaLnBrk="1" hangingPunct="1"/>
            <a:endParaRPr lang="en-US" altLang="zh-CN" dirty="0"/>
          </a:p>
          <a:p>
            <a:r>
              <a:rPr lang="en-US" altLang="zh-CN" sz="1200" b="0" i="0" u="none" strike="noStrike" kern="1200" baseline="0" dirty="0">
                <a:solidFill>
                  <a:schemeClr val="tx1"/>
                </a:solidFill>
                <a:latin typeface="Times New Roman" pitchFamily="18" charset="0"/>
                <a:ea typeface="+mn-ea"/>
                <a:cs typeface="+mn-cs"/>
              </a:rPr>
              <a:t>    Each of the CRC standards can detect burst errors of fewer than r + 1 bits. </a:t>
            </a:r>
          </a:p>
          <a:p>
            <a:r>
              <a:rPr lang="en-US" altLang="zh-CN" sz="1200" b="0" i="0" u="none" strike="noStrike" kern="1200" baseline="0" dirty="0">
                <a:solidFill>
                  <a:schemeClr val="tx1"/>
                </a:solidFill>
                <a:latin typeface="Times New Roman" pitchFamily="18" charset="0"/>
                <a:ea typeface="+mn-ea"/>
                <a:cs typeface="+mn-cs"/>
              </a:rPr>
              <a:t>    (This means that all consecutive bit errors of r bits or fewer will be detected.)   </a:t>
            </a:r>
          </a:p>
          <a:p>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Furthermore</a:t>
            </a:r>
            <a:r>
              <a:rPr lang="en-US" altLang="zh-CN" sz="1200" b="0" i="0" u="none" strike="noStrike" kern="1200" baseline="0" dirty="0">
                <a:solidFill>
                  <a:schemeClr val="tx1"/>
                </a:solidFill>
                <a:latin typeface="Times New Roman" pitchFamily="18" charset="0"/>
                <a:ea typeface="+mn-ea"/>
                <a:cs typeface="+mn-cs"/>
              </a:rPr>
              <a:t>, </a:t>
            </a:r>
            <a:r>
              <a:rPr lang="en-US" altLang="zh-CN" sz="1200" b="0" i="0" u="sng" strike="noStrike" kern="1200" baseline="0" dirty="0">
                <a:solidFill>
                  <a:schemeClr val="tx1"/>
                </a:solidFill>
                <a:latin typeface="Times New Roman" pitchFamily="18" charset="0"/>
                <a:ea typeface="+mn-ea"/>
                <a:cs typeface="+mn-cs"/>
              </a:rPr>
              <a:t>under appropriate assumptions</a:t>
            </a:r>
            <a:r>
              <a:rPr lang="en-US" altLang="zh-CN" sz="1200" b="0" i="0" u="none" strike="noStrike" kern="1200" baseline="0" dirty="0">
                <a:solidFill>
                  <a:schemeClr val="tx1"/>
                </a:solidFill>
                <a:latin typeface="Times New Roman" pitchFamily="18" charset="0"/>
                <a:ea typeface="+mn-ea"/>
                <a:cs typeface="+mn-cs"/>
              </a:rPr>
              <a:t>, a burst of length greater than r + 1 bits is detected with probability 1 – 0.5</a:t>
            </a:r>
            <a:r>
              <a:rPr lang="en-US" altLang="zh-CN" sz="1200" b="0" i="0" u="none" strike="noStrike" kern="1200" baseline="30000" dirty="0">
                <a:solidFill>
                  <a:schemeClr val="tx1"/>
                </a:solidFill>
                <a:latin typeface="Times New Roman" pitchFamily="18" charset="0"/>
                <a:ea typeface="+mn-ea"/>
                <a:cs typeface="+mn-cs"/>
              </a:rPr>
              <a:t>r</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Also, each of the CRC standards can detect any odd number of bit errors. </a:t>
            </a:r>
          </a:p>
          <a:p>
            <a:r>
              <a:rPr lang="en-US" altLang="zh-CN" sz="1200" b="0" i="0" u="none" strike="noStrike" kern="1200" baseline="0" dirty="0">
                <a:solidFill>
                  <a:schemeClr val="tx1"/>
                </a:solidFill>
                <a:latin typeface="Times New Roman" pitchFamily="18" charset="0"/>
                <a:ea typeface="+mn-ea"/>
                <a:cs typeface="+mn-cs"/>
              </a:rPr>
              <a:t>    See [Williams 1993] for a discussion of implementing CRC checks. </a:t>
            </a:r>
          </a:p>
          <a:p>
            <a:r>
              <a:rPr lang="en-US" altLang="zh-CN" sz="1200" b="0" i="0" u="none" strike="noStrike" kern="1200" baseline="0" dirty="0">
                <a:solidFill>
                  <a:schemeClr val="tx1"/>
                </a:solidFill>
                <a:latin typeface="Times New Roman" pitchFamily="18" charset="0"/>
                <a:ea typeface="+mn-ea"/>
                <a:cs typeface="+mn-cs"/>
              </a:rPr>
              <a:t>    The theory </a:t>
            </a:r>
            <a:r>
              <a:rPr lang="en-US" altLang="zh-CN" sz="1200" b="1" i="0" u="sng" strike="noStrike" kern="1200" baseline="0" dirty="0">
                <a:solidFill>
                  <a:schemeClr val="tx1"/>
                </a:solidFill>
                <a:latin typeface="Times New Roman" pitchFamily="18" charset="0"/>
                <a:ea typeface="+mn-ea"/>
                <a:cs typeface="+mn-cs"/>
              </a:rPr>
              <a:t>behind</a:t>
            </a:r>
            <a:r>
              <a:rPr lang="en-US" altLang="zh-CN" sz="1200" b="0" i="0" u="sng" strike="noStrike" kern="1200" baseline="0" dirty="0">
                <a:solidFill>
                  <a:schemeClr val="tx1"/>
                </a:solidFill>
                <a:latin typeface="Times New Roman" pitchFamily="18" charset="0"/>
                <a:ea typeface="+mn-ea"/>
                <a:cs typeface="+mn-cs"/>
              </a:rPr>
              <a:t> CRC codes and even more powerful codes</a:t>
            </a:r>
            <a:r>
              <a:rPr lang="en-US" altLang="zh-CN" sz="1200" b="0" i="0" u="none" strike="noStrike" kern="1200" baseline="0" dirty="0">
                <a:solidFill>
                  <a:schemeClr val="tx1"/>
                </a:solidFill>
                <a:latin typeface="Times New Roman" pitchFamily="18" charset="0"/>
                <a:ea typeface="+mn-ea"/>
                <a:cs typeface="+mn-cs"/>
              </a:rPr>
              <a:t> is </a:t>
            </a:r>
            <a:r>
              <a:rPr lang="en-US" altLang="zh-CN" sz="1200" b="1" i="0" u="none" strike="noStrike" kern="1200" baseline="0" dirty="0">
                <a:solidFill>
                  <a:schemeClr val="tx1"/>
                </a:solidFill>
                <a:latin typeface="Times New Roman" pitchFamily="18" charset="0"/>
                <a:ea typeface="+mn-ea"/>
                <a:cs typeface="+mn-cs"/>
              </a:rPr>
              <a:t>beyond</a:t>
            </a:r>
            <a:r>
              <a:rPr lang="en-US" altLang="zh-CN" sz="1200" b="0" i="0" u="none" strike="noStrike" kern="1200" baseline="0" dirty="0">
                <a:solidFill>
                  <a:schemeClr val="tx1"/>
                </a:solidFill>
                <a:latin typeface="Times New Roman" pitchFamily="18" charset="0"/>
                <a:ea typeface="+mn-ea"/>
                <a:cs typeface="+mn-cs"/>
              </a:rPr>
              <a:t> the scope of this text. </a:t>
            </a:r>
          </a:p>
          <a:p>
            <a:r>
              <a:rPr lang="en-US" altLang="zh-CN" sz="1200" b="0" i="0" u="none" strike="noStrike" kern="1200" baseline="0" dirty="0">
                <a:solidFill>
                  <a:schemeClr val="tx1"/>
                </a:solidFill>
                <a:latin typeface="Times New Roman" pitchFamily="18" charset="0"/>
                <a:ea typeface="+mn-ea"/>
                <a:cs typeface="+mn-cs"/>
              </a:rPr>
              <a:t>    The text [Schwartz 1980</a:t>
            </a:r>
            <a:r>
              <a:rPr lang="en-US" altLang="zh-CN" sz="1200" b="0" i="0" u="none" strike="noStrike" kern="1200" baseline="0">
                <a:solidFill>
                  <a:schemeClr val="tx1"/>
                </a:solidFill>
                <a:latin typeface="Times New Roman" pitchFamily="18" charset="0"/>
                <a:ea typeface="+mn-ea"/>
                <a:cs typeface="+mn-cs"/>
              </a:rPr>
              <a:t>] provides </a:t>
            </a:r>
            <a:r>
              <a:rPr lang="en-US" altLang="zh-CN" sz="1200" b="0" i="0" u="none" strike="noStrike" kern="1200" baseline="0" dirty="0">
                <a:solidFill>
                  <a:schemeClr val="tx1"/>
                </a:solidFill>
                <a:latin typeface="Times New Roman" pitchFamily="18" charset="0"/>
                <a:ea typeface="+mn-ea"/>
                <a:cs typeface="+mn-cs"/>
              </a:rPr>
              <a:t>an excellent introduction to this topic.</a:t>
            </a:r>
            <a:endParaRPr lang="en-US" altLang="zh-CN" sz="1400" i="0" dirty="0">
              <a:latin typeface="Tahoma" pitchFamily="34" charset="0"/>
            </a:endParaRPr>
          </a:p>
          <a:p>
            <a:pPr eaLnBrk="1" hangingPunct="1"/>
            <a:endParaRPr lang="zh-CN" altLang="zh-CN" dirty="0"/>
          </a:p>
        </p:txBody>
      </p:sp>
    </p:spTree>
    <p:extLst>
      <p:ext uri="{BB962C8B-B14F-4D97-AF65-F5344CB8AC3E}">
        <p14:creationId xmlns:p14="http://schemas.microsoft.com/office/powerpoint/2010/main" val="16397155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0E0F40-4166-4497-B1BB-08CAA8B6EB87}" type="slidenum">
              <a:rPr lang="zh-CN" altLang="en-US"/>
              <a:pPr/>
              <a:t>35</a:t>
            </a:fld>
            <a:endParaRPr lang="en-US" altLang="zh-CN"/>
          </a:p>
        </p:txBody>
      </p:sp>
      <p:sp>
        <p:nvSpPr>
          <p:cNvPr id="1013762" name="Rectangle 2"/>
          <p:cNvSpPr>
            <a:spLocks noGrp="1" noRot="1" noChangeAspect="1" noChangeArrowheads="1" noTextEdit="1"/>
          </p:cNvSpPr>
          <p:nvPr>
            <p:ph type="sldImg"/>
          </p:nvPr>
        </p:nvSpPr>
        <p:spPr>
          <a:ln/>
        </p:spPr>
      </p:sp>
      <p:sp>
        <p:nvSpPr>
          <p:cNvPr id="1013763"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a:t>Dividend</a:t>
            </a:r>
            <a:endParaRPr lang="en-US" altLang="zh-CN" dirty="0"/>
          </a:p>
          <a:p>
            <a:r>
              <a:rPr lang="en-US" altLang="zh-CN" dirty="0"/>
              <a:t>Divisor</a:t>
            </a:r>
          </a:p>
          <a:p>
            <a:r>
              <a:rPr lang="en-US" altLang="zh-CN" dirty="0"/>
              <a:t>Quotient   </a:t>
            </a:r>
          </a:p>
        </p:txBody>
      </p:sp>
    </p:spTree>
    <p:extLst>
      <p:ext uri="{BB962C8B-B14F-4D97-AF65-F5344CB8AC3E}">
        <p14:creationId xmlns:p14="http://schemas.microsoft.com/office/powerpoint/2010/main" val="8413018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BDE692-DF8C-4C22-9B03-3A02993D21C0}" type="slidenum">
              <a:rPr lang="zh-CN" altLang="en-US"/>
              <a:pPr/>
              <a:t>36</a:t>
            </a:fld>
            <a:endParaRPr lang="en-US" altLang="zh-CN"/>
          </a:p>
        </p:txBody>
      </p:sp>
      <p:sp>
        <p:nvSpPr>
          <p:cNvPr id="1014786" name="Rectangle 2"/>
          <p:cNvSpPr>
            <a:spLocks noGrp="1" noRot="1" noChangeAspect="1" noChangeArrowheads="1" noTextEdit="1"/>
          </p:cNvSpPr>
          <p:nvPr>
            <p:ph type="sldImg"/>
          </p:nvPr>
        </p:nvSpPr>
        <p:spPr>
          <a:ln/>
        </p:spPr>
      </p:sp>
      <p:sp>
        <p:nvSpPr>
          <p:cNvPr id="1014787"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a:t>Dividend</a:t>
            </a:r>
            <a:endParaRPr lang="en-US" altLang="zh-CN" dirty="0"/>
          </a:p>
          <a:p>
            <a:r>
              <a:rPr lang="en-US" altLang="zh-CN" dirty="0"/>
              <a:t>Divisor</a:t>
            </a:r>
          </a:p>
          <a:p>
            <a:r>
              <a:rPr lang="en-US" altLang="zh-CN" dirty="0"/>
              <a:t>Quotient   </a:t>
            </a:r>
          </a:p>
          <a:p>
            <a:r>
              <a:rPr lang="en-US" altLang="zh-CN" dirty="0"/>
              <a:t>Syndrome </a:t>
            </a:r>
            <a:r>
              <a:rPr lang="zh-CN" altLang="en-US" dirty="0"/>
              <a:t>校验子</a:t>
            </a:r>
          </a:p>
        </p:txBody>
      </p:sp>
    </p:spTree>
    <p:extLst>
      <p:ext uri="{BB962C8B-B14F-4D97-AF65-F5344CB8AC3E}">
        <p14:creationId xmlns:p14="http://schemas.microsoft.com/office/powerpoint/2010/main" val="34887012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4EE1EA-50B9-4C12-892D-DC3D5E384D38}" type="slidenum">
              <a:rPr lang="zh-CN" altLang="en-US"/>
              <a:pPr/>
              <a:t>37</a:t>
            </a:fld>
            <a:endParaRPr lang="en-US" altLang="zh-CN"/>
          </a:p>
        </p:txBody>
      </p:sp>
      <p:sp>
        <p:nvSpPr>
          <p:cNvPr id="1020930" name="Rectangle 2"/>
          <p:cNvSpPr>
            <a:spLocks noGrp="1" noRot="1" noChangeAspect="1" noChangeArrowheads="1" noTextEdit="1"/>
          </p:cNvSpPr>
          <p:nvPr>
            <p:ph type="sldImg"/>
          </p:nvPr>
        </p:nvSpPr>
        <p:spPr>
          <a:ln/>
        </p:spPr>
      </p:sp>
      <p:sp>
        <p:nvSpPr>
          <p:cNvPr id="1020931"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a:t>Dividend</a:t>
            </a:r>
            <a:endParaRPr lang="en-US" altLang="zh-CN" dirty="0"/>
          </a:p>
          <a:p>
            <a:r>
              <a:rPr lang="en-US" altLang="zh-CN" dirty="0"/>
              <a:t>Divisor</a:t>
            </a:r>
          </a:p>
          <a:p>
            <a:r>
              <a:rPr lang="en-US" altLang="zh-CN" dirty="0"/>
              <a:t>Quotient   </a:t>
            </a:r>
          </a:p>
          <a:p>
            <a:r>
              <a:rPr lang="en-US" altLang="zh-CN" dirty="0"/>
              <a:t>Syndrome </a:t>
            </a:r>
            <a:r>
              <a:rPr lang="zh-CN" altLang="en-US" dirty="0"/>
              <a:t>校验子</a:t>
            </a:r>
          </a:p>
          <a:p>
            <a:endParaRPr lang="zh-CN" altLang="en-US" dirty="0"/>
          </a:p>
        </p:txBody>
      </p:sp>
    </p:spTree>
    <p:extLst>
      <p:ext uri="{BB962C8B-B14F-4D97-AF65-F5344CB8AC3E}">
        <p14:creationId xmlns:p14="http://schemas.microsoft.com/office/powerpoint/2010/main" val="36118188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38</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1935827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08766F2-DB46-4942-86C4-C0A493A34F2D}" type="slidenum">
              <a:rPr lang="en-US" altLang="zh-CN" smtClean="0"/>
              <a:pPr>
                <a:spcBef>
                  <a:spcPct val="0"/>
                </a:spcBef>
              </a:pPr>
              <a:t>39</a:t>
            </a:fld>
            <a:endParaRPr lang="en-US" altLang="zh-CN"/>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a:solidFill>
                  <a:schemeClr val="tx1"/>
                </a:solidFill>
                <a:latin typeface="Times New Roman" pitchFamily="18" charset="0"/>
                <a:ea typeface="+mn-ea"/>
                <a:cs typeface="+mn-cs"/>
              </a:rPr>
              <a:t>    In the introduction to this chapter, we noted that there are two types of network links: point-to-point links and broadcast links. </a:t>
            </a:r>
          </a:p>
          <a:p>
            <a:r>
              <a:rPr lang="en-US" altLang="zh-CN" sz="1200" b="0" i="0" u="none" strike="noStrike" kern="1200" baseline="0" dirty="0">
                <a:solidFill>
                  <a:schemeClr val="tx1"/>
                </a:solidFill>
                <a:latin typeface="Times New Roman" pitchFamily="18" charset="0"/>
                <a:ea typeface="+mn-ea"/>
                <a:cs typeface="+mn-cs"/>
              </a:rPr>
              <a:t>    A </a:t>
            </a:r>
            <a:r>
              <a:rPr lang="en-US" altLang="zh-CN" sz="1200" b="1" i="0" u="none" strike="noStrike" kern="1200" baseline="0" dirty="0">
                <a:solidFill>
                  <a:schemeClr val="tx1"/>
                </a:solidFill>
                <a:latin typeface="Times New Roman" pitchFamily="18" charset="0"/>
                <a:ea typeface="+mn-ea"/>
                <a:cs typeface="+mn-cs"/>
              </a:rPr>
              <a:t>point-to-point link </a:t>
            </a:r>
            <a:r>
              <a:rPr lang="en-US" altLang="zh-CN" sz="1200" b="0" i="0" u="none" strike="noStrike" kern="1200" baseline="0" dirty="0">
                <a:solidFill>
                  <a:schemeClr val="tx1"/>
                </a:solidFill>
                <a:latin typeface="Times New Roman" pitchFamily="18" charset="0"/>
                <a:ea typeface="+mn-ea"/>
                <a:cs typeface="+mn-cs"/>
              </a:rPr>
              <a:t>consists of a single sender at one end of the link and a single receiver at the other end of the link. </a:t>
            </a:r>
          </a:p>
          <a:p>
            <a:r>
              <a:rPr lang="en-US" altLang="zh-CN" sz="1200" b="0" i="0" u="none" strike="noStrike" kern="1200" baseline="0" dirty="0">
                <a:solidFill>
                  <a:schemeClr val="tx1"/>
                </a:solidFill>
                <a:latin typeface="Times New Roman" pitchFamily="18" charset="0"/>
                <a:ea typeface="+mn-ea"/>
                <a:cs typeface="+mn-cs"/>
              </a:rPr>
              <a:t>    Many link-layer protocols have been designed for point-to-point links; the point-to-point protocol (PPP) and high-level data link control (HDLC) are two such protocols. </a:t>
            </a:r>
          </a:p>
          <a:p>
            <a:r>
              <a:rPr lang="en-US" altLang="zh-CN" sz="1200" b="0" i="0" u="none" strike="noStrike" kern="1200" baseline="0" dirty="0">
                <a:solidFill>
                  <a:schemeClr val="tx1"/>
                </a:solidFill>
                <a:latin typeface="Times New Roman" pitchFamily="18" charset="0"/>
                <a:ea typeface="+mn-ea"/>
                <a:cs typeface="+mn-cs"/>
              </a:rPr>
              <a:t>    The second type of link, a </a:t>
            </a:r>
            <a:r>
              <a:rPr lang="en-US" altLang="zh-CN" sz="1200" b="1" i="0" u="none" strike="noStrike" kern="1200" baseline="0" dirty="0">
                <a:solidFill>
                  <a:schemeClr val="tx1"/>
                </a:solidFill>
                <a:latin typeface="Times New Roman" pitchFamily="18" charset="0"/>
                <a:ea typeface="+mn-ea"/>
                <a:cs typeface="+mn-cs"/>
              </a:rPr>
              <a:t>broadcast link</a:t>
            </a:r>
            <a:r>
              <a:rPr lang="en-US" altLang="zh-CN" sz="1200" b="0" i="0" u="none" strike="noStrike" kern="1200" baseline="0" dirty="0">
                <a:solidFill>
                  <a:schemeClr val="tx1"/>
                </a:solidFill>
                <a:latin typeface="Times New Roman" pitchFamily="18" charset="0"/>
                <a:ea typeface="+mn-ea"/>
                <a:cs typeface="+mn-cs"/>
              </a:rPr>
              <a:t>, can have multiple sending and receiving nodes </a:t>
            </a:r>
            <a:r>
              <a:rPr lang="en-US" altLang="zh-CN" sz="1200" b="1" i="0" u="none" strike="noStrike" kern="1200" baseline="0" dirty="0">
                <a:solidFill>
                  <a:schemeClr val="tx1"/>
                </a:solidFill>
                <a:latin typeface="Times New Roman" pitchFamily="18" charset="0"/>
                <a:ea typeface="+mn-ea"/>
                <a:cs typeface="+mn-cs"/>
              </a:rPr>
              <a:t>all</a:t>
            </a:r>
            <a:r>
              <a:rPr lang="en-US" altLang="zh-CN" sz="1200" b="0" i="0" u="none" strike="noStrike" kern="1200" baseline="0" dirty="0">
                <a:solidFill>
                  <a:schemeClr val="tx1"/>
                </a:solidFill>
                <a:latin typeface="Times New Roman" pitchFamily="18" charset="0"/>
                <a:ea typeface="+mn-ea"/>
                <a:cs typeface="+mn-cs"/>
              </a:rPr>
              <a:t> connected to the </a:t>
            </a:r>
            <a:r>
              <a:rPr lang="en-US" altLang="zh-CN" sz="1200" b="0" i="0" u="sng" strike="noStrike" kern="1200" baseline="0" dirty="0">
                <a:solidFill>
                  <a:schemeClr val="tx1"/>
                </a:solidFill>
                <a:latin typeface="Times New Roman" pitchFamily="18" charset="0"/>
                <a:ea typeface="+mn-ea"/>
                <a:cs typeface="+mn-cs"/>
              </a:rPr>
              <a:t>same, single, shared broadcast</a:t>
            </a:r>
            <a:r>
              <a:rPr lang="en-US" altLang="zh-CN" sz="1200" b="0" i="0" u="none" strike="noStrike" kern="1200" baseline="0" dirty="0">
                <a:solidFill>
                  <a:schemeClr val="tx1"/>
                </a:solidFill>
                <a:latin typeface="Times New Roman" pitchFamily="18" charset="0"/>
                <a:ea typeface="+mn-ea"/>
                <a:cs typeface="+mn-cs"/>
              </a:rPr>
              <a:t> channel.</a:t>
            </a:r>
          </a:p>
          <a:p>
            <a:r>
              <a:rPr lang="en-US" altLang="zh-CN" sz="1200" b="0" i="0" u="none" strike="noStrike" kern="1200" baseline="0" dirty="0">
                <a:solidFill>
                  <a:schemeClr val="tx1"/>
                </a:solidFill>
                <a:latin typeface="Times New Roman" pitchFamily="18" charset="0"/>
                <a:ea typeface="+mn-ea"/>
                <a:cs typeface="+mn-cs"/>
              </a:rPr>
              <a:t>    The term broadcast is used here because when any one node transmits a frame, the channel </a:t>
            </a:r>
            <a:r>
              <a:rPr lang="en-US" altLang="zh-CN" sz="1200" b="1" i="0" u="none" strike="noStrike" kern="1200" baseline="0" dirty="0">
                <a:solidFill>
                  <a:schemeClr val="tx1"/>
                </a:solidFill>
                <a:latin typeface="Times New Roman" pitchFamily="18" charset="0"/>
                <a:ea typeface="+mn-ea"/>
                <a:cs typeface="+mn-cs"/>
              </a:rPr>
              <a:t>broadcasts</a:t>
            </a:r>
            <a:r>
              <a:rPr lang="en-US" altLang="zh-CN" sz="1200" b="0" i="0" u="none" strike="noStrike" kern="1200" baseline="0" dirty="0">
                <a:solidFill>
                  <a:schemeClr val="tx1"/>
                </a:solidFill>
                <a:latin typeface="Times New Roman" pitchFamily="18" charset="0"/>
                <a:ea typeface="+mn-ea"/>
                <a:cs typeface="+mn-cs"/>
              </a:rPr>
              <a:t> the frame and each of the other nodes receives a copy. </a:t>
            </a:r>
          </a:p>
          <a:p>
            <a:r>
              <a:rPr lang="en-US" altLang="zh-CN" sz="1200" b="0" i="0" u="none" strike="noStrike" kern="1200" baseline="0" dirty="0">
                <a:solidFill>
                  <a:schemeClr val="tx1"/>
                </a:solidFill>
                <a:latin typeface="Times New Roman" pitchFamily="18" charset="0"/>
                <a:ea typeface="+mn-ea"/>
                <a:cs typeface="+mn-cs"/>
              </a:rPr>
              <a:t>    Ethernet and wireless LANs are examples of broadcast link-layer technologies. </a:t>
            </a:r>
          </a:p>
          <a:p>
            <a:r>
              <a:rPr lang="en-US" altLang="zh-CN" sz="1200" b="0" i="0" u="none" strike="noStrike" kern="1200" baseline="0" dirty="0">
                <a:solidFill>
                  <a:schemeClr val="tx1"/>
                </a:solidFill>
                <a:latin typeface="Times New Roman" pitchFamily="18" charset="0"/>
                <a:ea typeface="+mn-ea"/>
                <a:cs typeface="+mn-cs"/>
              </a:rPr>
              <a:t>    In this section we’ll </a:t>
            </a:r>
            <a:r>
              <a:rPr lang="en-US" altLang="zh-CN" sz="1200" b="1" i="0" u="none" strike="noStrike" kern="1200" baseline="0" dirty="0">
                <a:solidFill>
                  <a:schemeClr val="tx1"/>
                </a:solidFill>
                <a:latin typeface="Times New Roman" pitchFamily="18" charset="0"/>
                <a:ea typeface="+mn-ea"/>
                <a:cs typeface="+mn-cs"/>
              </a:rPr>
              <a:t>take a step back </a:t>
            </a:r>
            <a:r>
              <a:rPr lang="en-US" altLang="zh-CN" sz="1200" b="0" i="0" u="none" strike="noStrike" kern="1200" baseline="0" dirty="0">
                <a:solidFill>
                  <a:schemeClr val="tx1"/>
                </a:solidFill>
                <a:latin typeface="Times New Roman" pitchFamily="18" charset="0"/>
                <a:ea typeface="+mn-ea"/>
                <a:cs typeface="+mn-cs"/>
              </a:rPr>
              <a:t>from specific link-layer protocols and first </a:t>
            </a:r>
            <a:r>
              <a:rPr lang="en-US" altLang="zh-CN" sz="1200" b="1" i="0" u="none" strike="noStrike" kern="1200" baseline="0" dirty="0">
                <a:solidFill>
                  <a:schemeClr val="tx1"/>
                </a:solidFill>
                <a:latin typeface="Times New Roman" pitchFamily="18" charset="0"/>
                <a:ea typeface="+mn-ea"/>
                <a:cs typeface="+mn-cs"/>
              </a:rPr>
              <a:t>examine</a:t>
            </a:r>
            <a:r>
              <a:rPr lang="en-US" altLang="zh-CN" sz="1200" b="0" i="0" u="none" strike="noStrike" kern="1200" baseline="0" dirty="0">
                <a:solidFill>
                  <a:schemeClr val="tx1"/>
                </a:solidFill>
                <a:latin typeface="Times New Roman" pitchFamily="18" charset="0"/>
                <a:ea typeface="+mn-ea"/>
                <a:cs typeface="+mn-cs"/>
              </a:rPr>
              <a:t> a problem of central importance to the link layer: how to </a:t>
            </a:r>
            <a:r>
              <a:rPr lang="en-US" altLang="zh-CN" sz="1200" b="1" i="0" u="none" strike="noStrike" kern="1200" baseline="0" dirty="0">
                <a:solidFill>
                  <a:schemeClr val="tx1"/>
                </a:solidFill>
                <a:latin typeface="Times New Roman" pitchFamily="18" charset="0"/>
                <a:ea typeface="+mn-ea"/>
                <a:cs typeface="+mn-cs"/>
              </a:rPr>
              <a:t>coordinate</a:t>
            </a:r>
            <a:r>
              <a:rPr lang="en-US" altLang="zh-CN" sz="1200" b="0" i="0" u="none" strike="noStrike" kern="1200" baseline="0" dirty="0">
                <a:solidFill>
                  <a:schemeClr val="tx1"/>
                </a:solidFill>
                <a:latin typeface="Times New Roman" pitchFamily="18" charset="0"/>
                <a:ea typeface="+mn-ea"/>
                <a:cs typeface="+mn-cs"/>
              </a:rPr>
              <a:t> the </a:t>
            </a:r>
            <a:r>
              <a:rPr lang="en-US" altLang="zh-CN" sz="1200" b="0" i="0" u="sng" strike="noStrike" kern="1200" baseline="0" dirty="0">
                <a:solidFill>
                  <a:schemeClr val="tx1"/>
                </a:solidFill>
                <a:latin typeface="Times New Roman" pitchFamily="18" charset="0"/>
                <a:ea typeface="+mn-ea"/>
                <a:cs typeface="+mn-cs"/>
              </a:rPr>
              <a:t>access</a:t>
            </a:r>
            <a:r>
              <a:rPr lang="en-US" altLang="zh-CN" sz="1200" b="0" i="0" u="none" strike="noStrike" kern="1200" baseline="0" dirty="0">
                <a:solidFill>
                  <a:schemeClr val="tx1"/>
                </a:solidFill>
                <a:latin typeface="Times New Roman" pitchFamily="18" charset="0"/>
                <a:ea typeface="+mn-ea"/>
                <a:cs typeface="+mn-cs"/>
              </a:rPr>
              <a:t> of multiple sending and receiving nodes </a:t>
            </a:r>
            <a:r>
              <a:rPr lang="en-US" altLang="zh-CN" sz="1200" b="0" i="0" u="sng" strike="noStrike" kern="1200" baseline="0" dirty="0">
                <a:solidFill>
                  <a:schemeClr val="tx1"/>
                </a:solidFill>
                <a:latin typeface="Times New Roman" pitchFamily="18" charset="0"/>
                <a:ea typeface="+mn-ea"/>
                <a:cs typeface="+mn-cs"/>
              </a:rPr>
              <a:t>to</a:t>
            </a:r>
            <a:r>
              <a:rPr lang="en-US" altLang="zh-CN" sz="1200" b="0" i="0" u="none" strike="noStrike" kern="1200" baseline="0" dirty="0">
                <a:solidFill>
                  <a:schemeClr val="tx1"/>
                </a:solidFill>
                <a:latin typeface="Times New Roman" pitchFamily="18" charset="0"/>
                <a:ea typeface="+mn-ea"/>
                <a:cs typeface="+mn-cs"/>
              </a:rPr>
              <a:t> a shared broadcast channel — the multiple access problem. </a:t>
            </a:r>
          </a:p>
          <a:p>
            <a:r>
              <a:rPr lang="en-US" altLang="zh-CN" sz="1200" b="0" i="0" u="none" strike="noStrike" kern="1200" baseline="0" dirty="0">
                <a:solidFill>
                  <a:schemeClr val="tx1"/>
                </a:solidFill>
                <a:latin typeface="Times New Roman" pitchFamily="18" charset="0"/>
                <a:ea typeface="+mn-ea"/>
                <a:cs typeface="+mn-cs"/>
              </a:rPr>
              <a:t>    Broadcast channels are often used in LANs, networks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are geographically concentrated in a single building (or on a corporate or university campus). </a:t>
            </a:r>
          </a:p>
          <a:p>
            <a:r>
              <a:rPr lang="en-US" altLang="zh-CN" sz="1200" b="0" i="0" u="none" strike="noStrike" kern="1200" baseline="0" dirty="0">
                <a:solidFill>
                  <a:schemeClr val="tx1"/>
                </a:solidFill>
                <a:latin typeface="Times New Roman" pitchFamily="18" charset="0"/>
                <a:ea typeface="+mn-ea"/>
                <a:cs typeface="+mn-cs"/>
              </a:rPr>
              <a:t>    Thus, we’ll also look at how multiple access channels are used in LANs at the end of this section.</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We are all familiar with the notion of broadcasting — television has been using it </a:t>
            </a:r>
            <a:r>
              <a:rPr lang="en-US" altLang="zh-CN" sz="1200" b="0" i="0" u="sng" strike="noStrike" kern="1200" baseline="0" dirty="0">
                <a:solidFill>
                  <a:schemeClr val="tx1"/>
                </a:solidFill>
                <a:latin typeface="Times New Roman" pitchFamily="18" charset="0"/>
                <a:ea typeface="+mn-ea"/>
                <a:cs typeface="+mn-cs"/>
              </a:rPr>
              <a:t>since its invention [inception]</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But traditional television is a one-way broadcast (that is, one fixed node transmitting to many receiving nodes), while nodes on a computer network broadcast channel can both send and receive. </a:t>
            </a:r>
          </a:p>
          <a:p>
            <a:r>
              <a:rPr lang="en-US" altLang="zh-CN" sz="1200" b="0" i="0" u="none" strike="noStrike" kern="1200" baseline="0" dirty="0">
                <a:solidFill>
                  <a:schemeClr val="tx1"/>
                </a:solidFill>
                <a:latin typeface="Times New Roman" pitchFamily="18" charset="0"/>
                <a:ea typeface="+mn-ea"/>
                <a:cs typeface="+mn-cs"/>
              </a:rPr>
              <a:t>    Perhaps a more </a:t>
            </a:r>
            <a:r>
              <a:rPr lang="en-US" altLang="zh-CN" sz="1200" b="1" i="0" u="none" strike="noStrike" kern="1200" baseline="0" dirty="0">
                <a:solidFill>
                  <a:schemeClr val="tx1"/>
                </a:solidFill>
                <a:latin typeface="Times New Roman" pitchFamily="18" charset="0"/>
                <a:ea typeface="+mn-ea"/>
                <a:cs typeface="+mn-cs"/>
              </a:rPr>
              <a:t>apt</a:t>
            </a:r>
            <a:r>
              <a:rPr lang="en-US" altLang="zh-CN" sz="1200" b="0" i="0" u="none" strike="noStrike" kern="1200" baseline="0" dirty="0">
                <a:solidFill>
                  <a:schemeClr val="tx1"/>
                </a:solidFill>
                <a:latin typeface="Times New Roman" pitchFamily="18" charset="0"/>
                <a:ea typeface="+mn-ea"/>
                <a:cs typeface="+mn-cs"/>
              </a:rPr>
              <a:t> human analogy for a broadcast channel is a cocktail party, where many people gather in a large room (</a:t>
            </a:r>
            <a:r>
              <a:rPr lang="en-US" altLang="zh-CN" sz="1200" b="0" i="0" u="sng" strike="noStrike" kern="1200" baseline="0" dirty="0">
                <a:solidFill>
                  <a:schemeClr val="tx1"/>
                </a:solidFill>
                <a:latin typeface="Times New Roman" pitchFamily="18" charset="0"/>
                <a:ea typeface="+mn-ea"/>
                <a:cs typeface="+mn-cs"/>
              </a:rPr>
              <a:t>the </a:t>
            </a:r>
            <a:r>
              <a:rPr lang="en-US" altLang="zh-CN" sz="1200" b="0" i="0" u="sng" strike="noStrike" kern="1200" baseline="0">
                <a:solidFill>
                  <a:schemeClr val="tx1"/>
                </a:solidFill>
                <a:latin typeface="Times New Roman" pitchFamily="18" charset="0"/>
                <a:ea typeface="+mn-ea"/>
                <a:cs typeface="+mn-cs"/>
              </a:rPr>
              <a:t>air providing </a:t>
            </a:r>
            <a:r>
              <a:rPr lang="en-US" altLang="zh-CN" sz="1200" b="0" i="0" u="sng" strike="noStrike" kern="1200" baseline="0" dirty="0">
                <a:solidFill>
                  <a:schemeClr val="tx1"/>
                </a:solidFill>
                <a:latin typeface="Times New Roman" pitchFamily="18" charset="0"/>
                <a:ea typeface="+mn-ea"/>
                <a:cs typeface="+mn-cs"/>
              </a:rPr>
              <a:t>the broadcast medium</a:t>
            </a:r>
            <a:r>
              <a:rPr lang="en-US" altLang="zh-CN" sz="1200" b="0" i="0" u="none" strike="noStrike" kern="1200" baseline="0" dirty="0">
                <a:solidFill>
                  <a:schemeClr val="tx1"/>
                </a:solidFill>
                <a:latin typeface="Times New Roman" pitchFamily="18" charset="0"/>
                <a:ea typeface="+mn-ea"/>
                <a:cs typeface="+mn-cs"/>
              </a:rPr>
              <a:t>) to talk and listen. </a:t>
            </a:r>
          </a:p>
          <a:p>
            <a:r>
              <a:rPr lang="en-US" altLang="zh-CN" sz="1200" b="0" i="0" u="none" strike="noStrike" kern="1200" baseline="0" dirty="0">
                <a:solidFill>
                  <a:schemeClr val="tx1"/>
                </a:solidFill>
                <a:latin typeface="Times New Roman" pitchFamily="18" charset="0"/>
                <a:ea typeface="+mn-ea"/>
                <a:cs typeface="+mn-cs"/>
              </a:rPr>
              <a:t>    A second good analogy is something many readers will be familiar with — a classroom — where teacher(s) and student(s) similarly share the same, single, broadcast medium. </a:t>
            </a:r>
          </a:p>
          <a:p>
            <a:r>
              <a:rPr lang="en-US" altLang="zh-CN" sz="1200" b="0" i="0" u="none" strike="noStrike" kern="1200" baseline="0" dirty="0">
                <a:solidFill>
                  <a:schemeClr val="tx1"/>
                </a:solidFill>
                <a:latin typeface="Times New Roman" pitchFamily="18" charset="0"/>
                <a:ea typeface="+mn-ea"/>
                <a:cs typeface="+mn-cs"/>
              </a:rPr>
              <a:t>    A central problem in both scenarios is that of determining </a:t>
            </a:r>
            <a:r>
              <a:rPr lang="en-US" altLang="zh-CN" sz="1200" b="1" i="0" u="sng" strike="noStrike" kern="1200" baseline="0" dirty="0">
                <a:solidFill>
                  <a:schemeClr val="tx1"/>
                </a:solidFill>
                <a:latin typeface="Times New Roman" pitchFamily="18" charset="0"/>
                <a:ea typeface="+mn-ea"/>
                <a:cs typeface="+mn-cs"/>
              </a:rPr>
              <a:t>who</a:t>
            </a:r>
            <a:r>
              <a:rPr lang="en-US" altLang="zh-CN" sz="1200" b="0" i="0" u="none" strike="noStrike" kern="1200" baseline="0" dirty="0">
                <a:solidFill>
                  <a:schemeClr val="tx1"/>
                </a:solidFill>
                <a:latin typeface="Times New Roman" pitchFamily="18" charset="0"/>
                <a:ea typeface="+mn-ea"/>
                <a:cs typeface="+mn-cs"/>
              </a:rPr>
              <a:t> gets to talk (that is, transmit into the channel), and </a:t>
            </a:r>
            <a:r>
              <a:rPr lang="en-US" altLang="zh-CN" sz="1200" b="1" i="0" u="sng" strike="noStrike" kern="1200" baseline="0" dirty="0">
                <a:solidFill>
                  <a:schemeClr val="tx1"/>
                </a:solidFill>
                <a:latin typeface="Times New Roman" pitchFamily="18" charset="0"/>
                <a:ea typeface="+mn-ea"/>
                <a:cs typeface="+mn-cs"/>
              </a:rPr>
              <a:t>when</a:t>
            </a:r>
            <a:r>
              <a:rPr lang="en-US" altLang="zh-CN" sz="1200" b="1" i="0" u="none" strike="noStrike" kern="1200" baseline="0" dirty="0">
                <a:solidFill>
                  <a:schemeClr val="tx1"/>
                </a:solidFill>
                <a:latin typeface="Times New Roman" pitchFamily="18" charset="0"/>
                <a:ea typeface="+mn-ea"/>
                <a:cs typeface="+mn-cs"/>
              </a:rPr>
              <a:t>.</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As humans, we’ve </a:t>
            </a:r>
            <a:r>
              <a:rPr lang="en-US" altLang="zh-CN" sz="1200" b="0" i="0" u="sng" strike="noStrike" kern="1200" baseline="0" dirty="0">
                <a:solidFill>
                  <a:schemeClr val="tx1"/>
                </a:solidFill>
                <a:latin typeface="Times New Roman" pitchFamily="18" charset="0"/>
                <a:ea typeface="+mn-ea"/>
                <a:cs typeface="+mn-cs"/>
              </a:rPr>
              <a:t>evolved</a:t>
            </a:r>
            <a:r>
              <a:rPr lang="en-US" altLang="zh-CN" sz="1200" b="0" i="0" u="none" strike="noStrike" kern="1200" baseline="0" dirty="0">
                <a:solidFill>
                  <a:schemeClr val="tx1"/>
                </a:solidFill>
                <a:latin typeface="Times New Roman" pitchFamily="18" charset="0"/>
                <a:ea typeface="+mn-ea"/>
                <a:cs typeface="+mn-cs"/>
              </a:rPr>
              <a:t> an elaborate set of protocols </a:t>
            </a:r>
            <a:r>
              <a:rPr lang="en-US" altLang="zh-CN" sz="1200" b="0" i="0" u="sng" strike="noStrike" kern="1200" baseline="0" dirty="0">
                <a:solidFill>
                  <a:schemeClr val="tx1"/>
                </a:solidFill>
                <a:latin typeface="Times New Roman" pitchFamily="18" charset="0"/>
                <a:ea typeface="+mn-ea"/>
                <a:cs typeface="+mn-cs"/>
              </a:rPr>
              <a:t>for</a:t>
            </a:r>
            <a:r>
              <a:rPr lang="en-US" altLang="zh-CN" sz="1200" b="0" i="0" u="none" strike="noStrike" kern="1200" baseline="0" dirty="0">
                <a:solidFill>
                  <a:schemeClr val="tx1"/>
                </a:solidFill>
                <a:latin typeface="Times New Roman" pitchFamily="18" charset="0"/>
                <a:ea typeface="+mn-ea"/>
                <a:cs typeface="+mn-cs"/>
              </a:rPr>
              <a:t> sharing the broadcast channel:</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“Give everyone a chance to speak.”</a:t>
            </a:r>
          </a:p>
          <a:p>
            <a:r>
              <a:rPr lang="en-US" altLang="zh-CN" sz="1200" b="0" i="0" u="none" strike="noStrike" kern="1200" baseline="0" dirty="0">
                <a:solidFill>
                  <a:schemeClr val="tx1"/>
                </a:solidFill>
                <a:latin typeface="Times New Roman" pitchFamily="18" charset="0"/>
                <a:ea typeface="+mn-ea"/>
                <a:cs typeface="+mn-cs"/>
              </a:rPr>
              <a:t>“Don’t speak until you are spoken to.”</a:t>
            </a:r>
          </a:p>
          <a:p>
            <a:r>
              <a:rPr lang="en-US" altLang="zh-CN" sz="1200" b="0" i="0" u="none" strike="noStrike" kern="1200" baseline="0" dirty="0">
                <a:solidFill>
                  <a:schemeClr val="tx1"/>
                </a:solidFill>
                <a:latin typeface="Times New Roman" pitchFamily="18" charset="0"/>
                <a:ea typeface="+mn-ea"/>
                <a:cs typeface="+mn-cs"/>
              </a:rPr>
              <a:t>“Don’t monopolize the conversation.”</a:t>
            </a:r>
          </a:p>
          <a:p>
            <a:r>
              <a:rPr lang="en-US" altLang="zh-CN" sz="1200" b="0" i="0" u="none" strike="noStrike" kern="1200" baseline="0" dirty="0">
                <a:solidFill>
                  <a:schemeClr val="tx1"/>
                </a:solidFill>
                <a:latin typeface="Times New Roman" pitchFamily="18" charset="0"/>
                <a:ea typeface="+mn-ea"/>
                <a:cs typeface="+mn-cs"/>
              </a:rPr>
              <a:t>“Raise your hand if you have a question.”</a:t>
            </a:r>
          </a:p>
          <a:p>
            <a:r>
              <a:rPr lang="en-US" altLang="zh-CN" sz="1200" b="0" i="0" u="none" strike="noStrike" kern="1200" baseline="0" dirty="0">
                <a:solidFill>
                  <a:schemeClr val="tx1"/>
                </a:solidFill>
                <a:latin typeface="Times New Roman" pitchFamily="18" charset="0"/>
                <a:ea typeface="+mn-ea"/>
                <a:cs typeface="+mn-cs"/>
              </a:rPr>
              <a:t>“Don’t interrupt when someone is speaking.”</a:t>
            </a:r>
          </a:p>
          <a:p>
            <a:r>
              <a:rPr lang="en-US" altLang="zh-CN" sz="1200" b="0" i="0" u="none" strike="noStrike" kern="1200" baseline="0" dirty="0">
                <a:solidFill>
                  <a:schemeClr val="tx1"/>
                </a:solidFill>
                <a:latin typeface="Times New Roman" pitchFamily="18" charset="0"/>
                <a:ea typeface="+mn-ea"/>
                <a:cs typeface="+mn-cs"/>
              </a:rPr>
              <a:t>“Don’t fall asleep when someone is talking.”</a:t>
            </a:r>
          </a:p>
          <a:p>
            <a:pPr eaLnBrk="1" hangingPunct="1"/>
            <a:endParaRPr lang="zh-CN" altLang="zh-CN" dirty="0"/>
          </a:p>
        </p:txBody>
      </p:sp>
    </p:spTree>
    <p:extLst>
      <p:ext uri="{BB962C8B-B14F-4D97-AF65-F5344CB8AC3E}">
        <p14:creationId xmlns:p14="http://schemas.microsoft.com/office/powerpoint/2010/main" val="28208028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7"/>
          <p:cNvSpPr>
            <a:spLocks noGrp="1" noChangeArrowheads="1"/>
          </p:cNvSpPr>
          <p:nvPr>
            <p:ph type="sldNum" sz="quarter" idx="5"/>
          </p:nvPr>
        </p:nvSpPr>
        <p:spPr>
          <a:noFill/>
        </p:spPr>
        <p:txBody>
          <a:bodyPr/>
          <a:lstStyle/>
          <a:p>
            <a:fld id="{F038FF67-F698-49D5-B712-D1628E898052}" type="slidenum">
              <a:rPr lang="zh-CN" altLang="en-US"/>
              <a:pPr/>
              <a:t>41</a:t>
            </a:fld>
            <a:endParaRPr lang="en-US" altLang="zh-CN"/>
          </a:p>
        </p:txBody>
      </p:sp>
      <p:sp>
        <p:nvSpPr>
          <p:cNvPr id="291843" name="Rectangle 2"/>
          <p:cNvSpPr>
            <a:spLocks noGrp="1" noRot="1" noChangeAspect="1" noChangeArrowheads="1" noTextEdit="1"/>
          </p:cNvSpPr>
          <p:nvPr>
            <p:ph type="sldImg"/>
          </p:nvPr>
        </p:nvSpPr>
        <p:spPr>
          <a:xfrm>
            <a:off x="1257300" y="720725"/>
            <a:ext cx="4800600" cy="3600450"/>
          </a:xfrm>
          <a:ln/>
        </p:spPr>
      </p:sp>
      <p:sp>
        <p:nvSpPr>
          <p:cNvPr id="291844" name="Rectangle 3"/>
          <p:cNvSpPr>
            <a:spLocks noGrp="1" noChangeArrowheads="1"/>
          </p:cNvSpPr>
          <p:nvPr>
            <p:ph type="body" idx="1"/>
          </p:nvPr>
        </p:nvSpPr>
        <p:spPr>
          <a:xfrm>
            <a:off x="731838" y="4560888"/>
            <a:ext cx="5851525" cy="4319587"/>
          </a:xfrm>
          <a:noFill/>
          <a:ln/>
        </p:spPr>
        <p:txBody>
          <a:bodyPr/>
          <a:lstStyle/>
          <a:p>
            <a:r>
              <a:rPr lang="en-US" altLang="zh-CN" sz="1200" b="0" i="0" kern="1200" dirty="0">
                <a:solidFill>
                  <a:schemeClr val="tx1"/>
                </a:solidFill>
                <a:effectLst/>
                <a:latin typeface="Times New Roman" pitchFamily="18" charset="0"/>
                <a:ea typeface="+mn-ea"/>
                <a:cs typeface="+mn-cs"/>
              </a:rPr>
              <a:t>Cable Modem Termination System </a:t>
            </a:r>
            <a:r>
              <a:rPr lang="zh-CN" altLang="en-US" sz="1200" b="0" i="0" kern="1200" dirty="0">
                <a:solidFill>
                  <a:schemeClr val="tx1"/>
                </a:solidFill>
                <a:effectLst/>
                <a:latin typeface="Times New Roman" pitchFamily="18" charset="0"/>
                <a:ea typeface="+mn-ea"/>
                <a:cs typeface="+mn-cs"/>
              </a:rPr>
              <a:t>电缆调制解调器终端系统</a:t>
            </a:r>
            <a:r>
              <a:rPr lang="en-US" altLang="zh-CN" sz="1200" b="0" i="0" kern="1200" dirty="0">
                <a:solidFill>
                  <a:schemeClr val="tx1"/>
                </a:solidFill>
                <a:effectLst/>
                <a:latin typeface="Times New Roman" pitchFamily="18" charset="0"/>
                <a:ea typeface="+mn-ea"/>
                <a:cs typeface="+mn-cs"/>
              </a:rPr>
              <a:t>(CMTS)</a:t>
            </a:r>
            <a:endParaRPr lang="en-US" altLang="zh-CN" dirty="0"/>
          </a:p>
        </p:txBody>
      </p:sp>
    </p:spTree>
    <p:extLst>
      <p:ext uri="{BB962C8B-B14F-4D97-AF65-F5344CB8AC3E}">
        <p14:creationId xmlns:p14="http://schemas.microsoft.com/office/powerpoint/2010/main" val="33952051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E7F9AF1-738F-45A4-AF21-4C269AC8A57D}" type="slidenum">
              <a:rPr lang="en-US" altLang="zh-CN" smtClean="0"/>
              <a:pPr>
                <a:spcBef>
                  <a:spcPct val="0"/>
                </a:spcBef>
              </a:pPr>
              <a:t>42</a:t>
            </a:fld>
            <a:endParaRPr lang="en-US" altLang="zh-CN"/>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a:solidFill>
                  <a:schemeClr val="tx1"/>
                </a:solidFill>
                <a:latin typeface="Times New Roman" pitchFamily="18" charset="0"/>
                <a:ea typeface="+mn-ea"/>
                <a:cs typeface="+mn-cs"/>
              </a:rPr>
              <a:t>    Computer networks similarly have protocols — so-called multiple access protocols</a:t>
            </a:r>
            <a:r>
              <a:rPr lang="en-US" altLang="zh-CN" sz="1200" b="1"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 by which nodes </a:t>
            </a:r>
            <a:r>
              <a:rPr lang="en-US" altLang="zh-CN" sz="1200" b="1" i="0" u="none" strike="noStrike" kern="1200" baseline="0" dirty="0">
                <a:solidFill>
                  <a:schemeClr val="tx1"/>
                </a:solidFill>
                <a:latin typeface="Times New Roman" pitchFamily="18" charset="0"/>
                <a:ea typeface="+mn-ea"/>
                <a:cs typeface="+mn-cs"/>
              </a:rPr>
              <a:t>regulate</a:t>
            </a:r>
            <a:r>
              <a:rPr lang="en-US" altLang="zh-CN" sz="1200" b="0" i="0" u="none" strike="noStrike" kern="1200" baseline="0" dirty="0">
                <a:solidFill>
                  <a:schemeClr val="tx1"/>
                </a:solidFill>
                <a:latin typeface="Times New Roman" pitchFamily="18" charset="0"/>
                <a:ea typeface="+mn-ea"/>
                <a:cs typeface="+mn-cs"/>
              </a:rPr>
              <a:t> their transmission </a:t>
            </a:r>
            <a:r>
              <a:rPr lang="en-US" altLang="zh-CN" sz="1200" b="1" i="0" u="none" strike="noStrike" kern="1200" baseline="0" dirty="0">
                <a:solidFill>
                  <a:schemeClr val="tx1"/>
                </a:solidFill>
                <a:latin typeface="Times New Roman" pitchFamily="18" charset="0"/>
                <a:ea typeface="+mn-ea"/>
                <a:cs typeface="+mn-cs"/>
              </a:rPr>
              <a:t>into</a:t>
            </a:r>
            <a:r>
              <a:rPr lang="en-US" altLang="zh-CN" sz="1200" b="0" i="0" u="none" strike="noStrike" kern="1200" baseline="0" dirty="0">
                <a:solidFill>
                  <a:schemeClr val="tx1"/>
                </a:solidFill>
                <a:latin typeface="Times New Roman" pitchFamily="18" charset="0"/>
                <a:ea typeface="+mn-ea"/>
                <a:cs typeface="+mn-cs"/>
              </a:rPr>
              <a:t> the shared broadcast channel. </a:t>
            </a:r>
          </a:p>
          <a:p>
            <a:r>
              <a:rPr lang="en-US" altLang="zh-CN" sz="1200" b="0" i="0" u="none" strike="noStrike" kern="1200" baseline="0" dirty="0">
                <a:solidFill>
                  <a:schemeClr val="tx1"/>
                </a:solidFill>
                <a:latin typeface="Times New Roman" pitchFamily="18" charset="0"/>
                <a:ea typeface="+mn-ea"/>
                <a:cs typeface="+mn-cs"/>
              </a:rPr>
              <a:t>    As shown in Figure 6.8, multiple access protocols are needed in </a:t>
            </a:r>
            <a:r>
              <a:rPr lang="en-US" altLang="zh-CN" sz="1200" b="0" i="0" u="sng" strike="noStrike" kern="1200" baseline="0" dirty="0">
                <a:solidFill>
                  <a:schemeClr val="tx1"/>
                </a:solidFill>
                <a:latin typeface="Times New Roman" pitchFamily="18" charset="0"/>
                <a:ea typeface="+mn-ea"/>
                <a:cs typeface="+mn-cs"/>
              </a:rPr>
              <a:t>a wide variety of</a:t>
            </a:r>
            <a:r>
              <a:rPr lang="en-US" altLang="zh-CN" sz="1200" b="0" i="0" u="none" strike="noStrike" kern="1200" baseline="0" dirty="0">
                <a:solidFill>
                  <a:schemeClr val="tx1"/>
                </a:solidFill>
                <a:latin typeface="Times New Roman" pitchFamily="18" charset="0"/>
                <a:ea typeface="+mn-ea"/>
                <a:cs typeface="+mn-cs"/>
              </a:rPr>
              <a:t> network settings, including both wired and wireless access networks, and satellite networks. </a:t>
            </a:r>
          </a:p>
          <a:p>
            <a:r>
              <a:rPr lang="en-US" altLang="zh-CN" sz="1200" b="0" i="0" u="none" strike="noStrike" kern="1200" baseline="0" dirty="0">
                <a:solidFill>
                  <a:schemeClr val="tx1"/>
                </a:solidFill>
                <a:latin typeface="Times New Roman" pitchFamily="18" charset="0"/>
                <a:ea typeface="+mn-ea"/>
                <a:cs typeface="+mn-cs"/>
              </a:rPr>
              <a:t>    Although technically each node accesses the broadcast channel through its </a:t>
            </a:r>
            <a:r>
              <a:rPr lang="en-US" altLang="zh-CN" sz="1200" b="0" i="0" u="sng" strike="noStrike" kern="1200" baseline="0" dirty="0">
                <a:solidFill>
                  <a:schemeClr val="tx1"/>
                </a:solidFill>
                <a:latin typeface="Times New Roman" pitchFamily="18" charset="0"/>
                <a:ea typeface="+mn-ea"/>
                <a:cs typeface="+mn-cs"/>
              </a:rPr>
              <a:t>adapter</a:t>
            </a:r>
            <a:r>
              <a:rPr lang="en-US" altLang="zh-CN" sz="1200" b="0" i="0" u="none" strike="noStrike" kern="1200" baseline="0" dirty="0">
                <a:solidFill>
                  <a:schemeClr val="tx1"/>
                </a:solidFill>
                <a:latin typeface="Times New Roman" pitchFamily="18" charset="0"/>
                <a:ea typeface="+mn-ea"/>
                <a:cs typeface="+mn-cs"/>
              </a:rPr>
              <a:t>, in this section we will refer to the node as the sending and receiving device. </a:t>
            </a:r>
          </a:p>
          <a:p>
            <a:r>
              <a:rPr lang="en-US" altLang="zh-CN" sz="1200" b="0" i="0" u="none" strike="noStrike" kern="1200" baseline="0" dirty="0">
                <a:solidFill>
                  <a:schemeClr val="tx1"/>
                </a:solidFill>
                <a:latin typeface="Times New Roman" pitchFamily="18" charset="0"/>
                <a:ea typeface="+mn-ea"/>
                <a:cs typeface="+mn-cs"/>
              </a:rPr>
              <a:t>    In practice, hundreds or even thousands of nodes can directly communicate over a broadcast channel.</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Because all nodes are capable of transmitting frames, more than two nodes can transmit frames at the same time. </a:t>
            </a:r>
          </a:p>
          <a:p>
            <a:r>
              <a:rPr lang="en-US" altLang="zh-CN" sz="1200" b="0" i="0" u="none" strike="noStrike" kern="1200" baseline="0" dirty="0">
                <a:solidFill>
                  <a:schemeClr val="tx1"/>
                </a:solidFill>
                <a:latin typeface="Times New Roman" pitchFamily="18" charset="0"/>
                <a:ea typeface="+mn-ea"/>
                <a:cs typeface="+mn-cs"/>
              </a:rPr>
              <a:t>    When this happens, all of the nodes receive multiple frames at the same time; that is, the transmitted frames </a:t>
            </a:r>
            <a:r>
              <a:rPr lang="en-US" altLang="zh-CN" sz="1200" b="1" i="0" u="none" strike="noStrike" kern="1200" baseline="0" dirty="0">
                <a:solidFill>
                  <a:schemeClr val="tx1"/>
                </a:solidFill>
                <a:latin typeface="Times New Roman" pitchFamily="18" charset="0"/>
                <a:ea typeface="+mn-ea"/>
                <a:cs typeface="+mn-cs"/>
              </a:rPr>
              <a:t>collide </a:t>
            </a:r>
            <a:r>
              <a:rPr lang="en-US" altLang="zh-CN" sz="1200" b="0" i="0" u="none" strike="noStrike" kern="1200" baseline="0" dirty="0">
                <a:solidFill>
                  <a:schemeClr val="tx1"/>
                </a:solidFill>
                <a:latin typeface="Times New Roman" pitchFamily="18" charset="0"/>
                <a:ea typeface="+mn-ea"/>
                <a:cs typeface="+mn-cs"/>
              </a:rPr>
              <a:t>at all of the receivers. </a:t>
            </a:r>
          </a:p>
          <a:p>
            <a:r>
              <a:rPr lang="en-US" altLang="zh-CN" sz="1200" b="0" i="0" u="none" strike="noStrike" kern="1200" baseline="0" dirty="0">
                <a:solidFill>
                  <a:schemeClr val="tx1"/>
                </a:solidFill>
                <a:latin typeface="Times New Roman" pitchFamily="18" charset="0"/>
                <a:ea typeface="+mn-ea"/>
                <a:cs typeface="+mn-cs"/>
              </a:rPr>
              <a:t>    Typically, when there is a collision, none of the receiving nodes can </a:t>
            </a:r>
            <a:r>
              <a:rPr lang="en-US" altLang="zh-CN" sz="1200" b="0" i="0" u="sng" strike="noStrike" kern="1200" baseline="0" dirty="0">
                <a:solidFill>
                  <a:schemeClr val="tx1"/>
                </a:solidFill>
                <a:latin typeface="Times New Roman" pitchFamily="18" charset="0"/>
                <a:ea typeface="+mn-ea"/>
                <a:cs typeface="+mn-cs"/>
              </a:rPr>
              <a:t>make any sense of</a:t>
            </a:r>
            <a:r>
              <a:rPr lang="en-US" altLang="zh-CN" sz="1200" b="0" i="0" u="none" strike="noStrike" kern="1200" baseline="0" dirty="0">
                <a:solidFill>
                  <a:schemeClr val="tx1"/>
                </a:solidFill>
                <a:latin typeface="Times New Roman" pitchFamily="18" charset="0"/>
                <a:ea typeface="+mn-ea"/>
                <a:cs typeface="+mn-cs"/>
              </a:rPr>
              <a:t> [</a:t>
            </a:r>
            <a:r>
              <a:rPr lang="zh-CN" altLang="en-US" sz="1200" b="0" i="0" kern="1200" dirty="0">
                <a:solidFill>
                  <a:schemeClr val="tx1"/>
                </a:solidFill>
                <a:effectLst/>
                <a:latin typeface="Times New Roman" pitchFamily="18" charset="0"/>
                <a:ea typeface="+mn-ea"/>
                <a:cs typeface="+mn-cs"/>
              </a:rPr>
              <a:t>搞清</a:t>
            </a:r>
            <a:r>
              <a:rPr lang="en-US" altLang="zh-CN" sz="1200" b="0" i="0" kern="1200" dirty="0">
                <a:solidFill>
                  <a:schemeClr val="tx1"/>
                </a:solidFill>
                <a:effectLst/>
                <a:latin typeface="Times New Roman" pitchFamily="18" charset="0"/>
                <a:ea typeface="+mn-ea"/>
                <a:cs typeface="+mn-cs"/>
              </a:rPr>
              <a:t>…</a:t>
            </a:r>
            <a:r>
              <a:rPr lang="zh-CN" altLang="en-US" sz="1200" b="0" i="0" kern="1200" dirty="0">
                <a:solidFill>
                  <a:schemeClr val="tx1"/>
                </a:solidFill>
                <a:effectLst/>
                <a:latin typeface="Times New Roman" pitchFamily="18" charset="0"/>
                <a:ea typeface="+mn-ea"/>
                <a:cs typeface="+mn-cs"/>
              </a:rPr>
              <a:t>的意思</a:t>
            </a:r>
            <a:r>
              <a:rPr lang="en-US" altLang="zh-CN" sz="1200" b="0" i="0" u="none" strike="noStrike" kern="1200" baseline="0" dirty="0">
                <a:solidFill>
                  <a:schemeClr val="tx1"/>
                </a:solidFill>
                <a:latin typeface="Times New Roman" pitchFamily="18" charset="0"/>
                <a:ea typeface="+mn-ea"/>
                <a:cs typeface="+mn-cs"/>
              </a:rPr>
              <a:t>] any of the frames that were transmitted; in a sense, the signals of the colliding frames become </a:t>
            </a:r>
            <a:r>
              <a:rPr lang="en-US" altLang="zh-CN" sz="1200" b="0" i="0" u="sng" strike="noStrike" kern="1200" baseline="0" dirty="0">
                <a:solidFill>
                  <a:schemeClr val="tx1"/>
                </a:solidFill>
                <a:latin typeface="Times New Roman" pitchFamily="18" charset="0"/>
                <a:ea typeface="+mn-ea"/>
                <a:cs typeface="+mn-cs"/>
              </a:rPr>
              <a:t>inextricably</a:t>
            </a:r>
            <a:r>
              <a:rPr lang="en-US" altLang="zh-CN" sz="1200" b="0" i="0" u="none" strike="noStrike" kern="1200" baseline="0" dirty="0">
                <a:solidFill>
                  <a:schemeClr val="tx1"/>
                </a:solidFill>
                <a:latin typeface="Times New Roman" pitchFamily="18" charset="0"/>
                <a:ea typeface="+mn-ea"/>
                <a:cs typeface="+mn-cs"/>
              </a:rPr>
              <a:t> tangled together.   </a:t>
            </a:r>
          </a:p>
          <a:p>
            <a:r>
              <a:rPr lang="en-US" altLang="zh-CN" sz="1200" b="0" i="0" u="none" strike="noStrike" kern="1200" baseline="0" dirty="0">
                <a:solidFill>
                  <a:schemeClr val="tx1"/>
                </a:solidFill>
                <a:latin typeface="Times New Roman" pitchFamily="18" charset="0"/>
                <a:ea typeface="+mn-ea"/>
                <a:cs typeface="+mn-cs"/>
              </a:rPr>
              <a:t>    Thus, all the frames involved in the collision are lost, and the broadcast channel is wasted during the collision interval. </a:t>
            </a:r>
          </a:p>
          <a:p>
            <a:r>
              <a:rPr lang="en-US" altLang="zh-CN" sz="1200" b="0" i="0" u="none" strike="noStrike" kern="1200" baseline="0" dirty="0">
                <a:solidFill>
                  <a:schemeClr val="tx1"/>
                </a:solidFill>
                <a:latin typeface="Times New Roman" pitchFamily="18" charset="0"/>
                <a:ea typeface="+mn-ea"/>
                <a:cs typeface="+mn-cs"/>
              </a:rPr>
              <a:t>    Clearly, if many nodes want to transmit frames frequently, many transmissions will result in collisions, and much of the bandwidth of the broadcast channel will be wasted.</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In order to ensure that the broadcast channel performs useful work when multiple nodes are active, it is necessary to somehow coordinate the transmissions of the active nodes. </a:t>
            </a:r>
          </a:p>
          <a:p>
            <a:r>
              <a:rPr lang="en-US" altLang="zh-CN" sz="1200" b="0" i="0" u="none" strike="noStrike" kern="1200" baseline="0" dirty="0">
                <a:solidFill>
                  <a:schemeClr val="tx1"/>
                </a:solidFill>
                <a:latin typeface="Times New Roman" pitchFamily="18" charset="0"/>
                <a:ea typeface="+mn-ea"/>
                <a:cs typeface="+mn-cs"/>
              </a:rPr>
              <a:t>    This coordination job is the responsibility of the multiple access protocol. </a:t>
            </a:r>
          </a:p>
          <a:p>
            <a:r>
              <a:rPr lang="en-US" altLang="zh-CN" sz="1200" b="0" i="0" u="none" strike="noStrike" kern="1200" baseline="0" dirty="0">
                <a:solidFill>
                  <a:schemeClr val="tx1"/>
                </a:solidFill>
                <a:latin typeface="Times New Roman" pitchFamily="18" charset="0"/>
                <a:ea typeface="+mn-ea"/>
                <a:cs typeface="+mn-cs"/>
              </a:rPr>
              <a:t>    Over the past 40 years, thousands of papers and hundreds of PhD </a:t>
            </a:r>
            <a:r>
              <a:rPr lang="en-US" altLang="zh-CN" sz="1200" b="0" i="0" u="sng" strike="noStrike" kern="1200" baseline="0" dirty="0">
                <a:solidFill>
                  <a:schemeClr val="tx1"/>
                </a:solidFill>
                <a:latin typeface="Times New Roman" pitchFamily="18" charset="0"/>
                <a:ea typeface="+mn-ea"/>
                <a:cs typeface="+mn-cs"/>
              </a:rPr>
              <a:t>dissertations</a:t>
            </a:r>
            <a:r>
              <a:rPr lang="en-US" altLang="zh-CN" sz="1200" b="0" i="0" u="none" strike="noStrike" kern="1200" baseline="0" dirty="0">
                <a:solidFill>
                  <a:schemeClr val="tx1"/>
                </a:solidFill>
                <a:latin typeface="Times New Roman" pitchFamily="18" charset="0"/>
                <a:ea typeface="+mn-ea"/>
                <a:cs typeface="+mn-cs"/>
              </a:rPr>
              <a:t> have been written on multiple access protocols; a comprehensive survey of the first 20 years of this body of work is [Rom 1990].   </a:t>
            </a:r>
          </a:p>
          <a:p>
            <a:r>
              <a:rPr lang="en-US" altLang="zh-CN" sz="1200" b="0" i="0" u="none" strike="noStrike" kern="1200" baseline="0" dirty="0">
                <a:solidFill>
                  <a:schemeClr val="tx1"/>
                </a:solidFill>
                <a:latin typeface="Times New Roman" pitchFamily="18" charset="0"/>
                <a:ea typeface="+mn-ea"/>
                <a:cs typeface="+mn-cs"/>
              </a:rPr>
              <a:t>    Furthermore, active research in multiple access protocols continues due to the </a:t>
            </a:r>
            <a:r>
              <a:rPr lang="en-US" altLang="zh-CN" sz="1200" b="1" i="0" u="none" strike="noStrike" kern="1200" baseline="0" dirty="0">
                <a:solidFill>
                  <a:schemeClr val="tx1"/>
                </a:solidFill>
                <a:latin typeface="Times New Roman" pitchFamily="18" charset="0"/>
                <a:ea typeface="+mn-ea"/>
                <a:cs typeface="+mn-cs"/>
              </a:rPr>
              <a:t>continued</a:t>
            </a:r>
            <a:r>
              <a:rPr lang="en-US" altLang="zh-CN" sz="1200" b="0" i="0" u="none" strike="noStrike" kern="1200" baseline="0" dirty="0">
                <a:solidFill>
                  <a:schemeClr val="tx1"/>
                </a:solidFill>
                <a:latin typeface="Times New Roman" pitchFamily="18" charset="0"/>
                <a:ea typeface="+mn-ea"/>
                <a:cs typeface="+mn-cs"/>
              </a:rPr>
              <a:t> emergence of new types of links, particularly new wireless links. </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t>
            </a:r>
            <a:endParaRPr lang="zh-CN" altLang="zh-CN" dirty="0"/>
          </a:p>
        </p:txBody>
      </p:sp>
    </p:spTree>
    <p:extLst>
      <p:ext uri="{BB962C8B-B14F-4D97-AF65-F5344CB8AC3E}">
        <p14:creationId xmlns:p14="http://schemas.microsoft.com/office/powerpoint/2010/main" val="2310266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p:spPr>
        <p:txBody>
          <a:bodyPr/>
          <a:lstStyle/>
          <a:p>
            <a:fld id="{BFEBB44F-9CDD-4900-BF76-6A4934AE3B8E}" type="slidenum">
              <a:rPr lang="zh-CN" altLang="en-US"/>
              <a:pPr/>
              <a:t>4</a:t>
            </a:fld>
            <a:endParaRPr lang="en-US" altLang="zh-CN"/>
          </a:p>
        </p:txBody>
      </p:sp>
      <p:sp>
        <p:nvSpPr>
          <p:cNvPr id="272387" name="Rectangle 2"/>
          <p:cNvSpPr>
            <a:spLocks noGrp="1" noRot="1" noChangeAspect="1" noChangeArrowheads="1" noTextEdit="1"/>
          </p:cNvSpPr>
          <p:nvPr>
            <p:ph type="sldImg"/>
          </p:nvPr>
        </p:nvSpPr>
        <p:spPr>
          <a:xfrm>
            <a:off x="1252538" y="708025"/>
            <a:ext cx="4814887" cy="3611563"/>
          </a:xfrm>
          <a:ln/>
        </p:spPr>
      </p:sp>
      <p:sp>
        <p:nvSpPr>
          <p:cNvPr id="272388" name="Rectangle 3"/>
          <p:cNvSpPr>
            <a:spLocks noGrp="1" noChangeArrowheads="1"/>
          </p:cNvSpPr>
          <p:nvPr>
            <p:ph type="body" idx="1"/>
          </p:nvPr>
        </p:nvSpPr>
        <p:spPr>
          <a:xfrm>
            <a:off x="942975" y="4564063"/>
            <a:ext cx="5429250" cy="4333875"/>
          </a:xfrm>
          <a:noFill/>
          <a:ln/>
        </p:spPr>
        <p:txBody>
          <a:bodyPr/>
          <a:lstStyle/>
          <a:p>
            <a:endParaRPr lang="fr-FR" altLang="zh-CN"/>
          </a:p>
        </p:txBody>
      </p:sp>
    </p:spTree>
    <p:extLst>
      <p:ext uri="{BB962C8B-B14F-4D97-AF65-F5344CB8AC3E}">
        <p14:creationId xmlns:p14="http://schemas.microsoft.com/office/powerpoint/2010/main" val="6593978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62A495E-9D68-4824-A85B-AAFB72D3482B}" type="slidenum">
              <a:rPr lang="en-US" altLang="zh-CN" smtClean="0"/>
              <a:pPr>
                <a:spcBef>
                  <a:spcPct val="0"/>
                </a:spcBef>
              </a:pPr>
              <a:t>43</a:t>
            </a:fld>
            <a:endParaRPr lang="en-US" altLang="zh-CN"/>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a:solidFill>
                  <a:schemeClr val="tx1"/>
                </a:solidFill>
                <a:latin typeface="Times New Roman" pitchFamily="18" charset="0"/>
                <a:ea typeface="+mn-ea"/>
                <a:cs typeface="+mn-cs"/>
              </a:rPr>
              <a:t>    Over the years, dozens of multiple access protocols have been implemented in a variety of link-layer technologies. </a:t>
            </a:r>
          </a:p>
          <a:p>
            <a:r>
              <a:rPr lang="en-US" altLang="zh-CN" sz="1200" b="0" i="0" u="none" strike="noStrike" kern="1200" baseline="0" dirty="0">
                <a:solidFill>
                  <a:schemeClr val="tx1"/>
                </a:solidFill>
                <a:latin typeface="Times New Roman" pitchFamily="18" charset="0"/>
                <a:ea typeface="+mn-ea"/>
                <a:cs typeface="+mn-cs"/>
              </a:rPr>
              <a:t>    Nevertheless, we can classify </a:t>
            </a:r>
            <a:r>
              <a:rPr lang="en-US" altLang="zh-CN" sz="1200" b="1" i="0" u="none" strike="noStrike" kern="1200" baseline="0" dirty="0">
                <a:solidFill>
                  <a:schemeClr val="tx1"/>
                </a:solidFill>
                <a:latin typeface="Times New Roman" pitchFamily="18" charset="0"/>
                <a:ea typeface="+mn-ea"/>
                <a:cs typeface="+mn-cs"/>
              </a:rPr>
              <a:t>just about </a:t>
            </a:r>
            <a:r>
              <a:rPr lang="en-US" altLang="zh-CN" sz="1200" b="0" i="0" u="none" strike="noStrike" kern="1200" baseline="0" dirty="0">
                <a:solidFill>
                  <a:schemeClr val="tx1"/>
                </a:solidFill>
                <a:latin typeface="Times New Roman" pitchFamily="18" charset="0"/>
                <a:ea typeface="+mn-ea"/>
                <a:cs typeface="+mn-cs"/>
              </a:rPr>
              <a:t>any multiple access protocol </a:t>
            </a:r>
            <a:r>
              <a:rPr lang="en-US" altLang="zh-CN" sz="1200" b="1" i="0" u="none" strike="noStrike" kern="1200" baseline="0" dirty="0">
                <a:solidFill>
                  <a:schemeClr val="tx1"/>
                </a:solidFill>
                <a:latin typeface="Times New Roman" pitchFamily="18" charset="0"/>
                <a:ea typeface="+mn-ea"/>
                <a:cs typeface="+mn-cs"/>
              </a:rPr>
              <a:t>as</a:t>
            </a:r>
            <a:r>
              <a:rPr lang="en-US" altLang="zh-CN" sz="1200" b="0" i="0" u="none" strike="noStrike" kern="1200" baseline="0" dirty="0">
                <a:solidFill>
                  <a:schemeClr val="tx1"/>
                </a:solidFill>
                <a:latin typeface="Times New Roman" pitchFamily="18" charset="0"/>
                <a:ea typeface="+mn-ea"/>
                <a:cs typeface="+mn-cs"/>
              </a:rPr>
              <a:t> belonging to one of three categories: channel partitioning protocols, random access protocols, and taking-turns protocols.</a:t>
            </a:r>
          </a:p>
          <a:p>
            <a:r>
              <a:rPr lang="en-US" altLang="zh-CN" sz="1200" b="0" i="0" u="none" strike="noStrike" kern="1200" baseline="0" dirty="0">
                <a:solidFill>
                  <a:schemeClr val="tx1"/>
                </a:solidFill>
                <a:latin typeface="Times New Roman" pitchFamily="18" charset="0"/>
                <a:ea typeface="+mn-ea"/>
                <a:cs typeface="+mn-cs"/>
              </a:rPr>
              <a:t>    We’ll cover these categories of multiple access protocols in the following three subsections. </a:t>
            </a:r>
            <a:endParaRPr lang="zh-CN" altLang="zh-CN" dirty="0"/>
          </a:p>
          <a:p>
            <a:pPr eaLnBrk="1" hangingPunct="1"/>
            <a:endParaRPr lang="zh-CN" altLang="zh-CN" dirty="0"/>
          </a:p>
        </p:txBody>
      </p:sp>
    </p:spTree>
    <p:extLst>
      <p:ext uri="{BB962C8B-B14F-4D97-AF65-F5344CB8AC3E}">
        <p14:creationId xmlns:p14="http://schemas.microsoft.com/office/powerpoint/2010/main" val="35400685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FAA2659-6D79-4438-A196-780A499DB8EF}" type="slidenum">
              <a:rPr lang="en-US" altLang="zh-CN" smtClean="0"/>
              <a:pPr>
                <a:spcBef>
                  <a:spcPct val="0"/>
                </a:spcBef>
              </a:pPr>
              <a:t>44</a:t>
            </a:fld>
            <a:endParaRPr lang="en-US" altLang="zh-CN"/>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a:solidFill>
                  <a:schemeClr val="tx1"/>
                </a:solidFill>
                <a:latin typeface="Times New Roman" pitchFamily="18" charset="0"/>
                <a:ea typeface="+mn-ea"/>
                <a:cs typeface="+mn-cs"/>
              </a:rPr>
              <a:t>    Let’s conclude this overview by noting that, ideally, a multiple access protocol for a broadcast channel of rate R bits per second should have the following desirable characteristics:</a:t>
            </a:r>
          </a:p>
          <a:p>
            <a:r>
              <a:rPr lang="en-US" altLang="zh-CN" sz="1200" b="0" i="0" u="none" strike="noStrike" kern="1200" baseline="0" dirty="0">
                <a:solidFill>
                  <a:schemeClr val="tx1"/>
                </a:solidFill>
                <a:latin typeface="Times New Roman" pitchFamily="18" charset="0"/>
                <a:ea typeface="+mn-ea"/>
                <a:cs typeface="+mn-cs"/>
              </a:rPr>
              <a:t>    1. When only one node has data to send, that node has a throughput of R bps.</a:t>
            </a:r>
          </a:p>
          <a:p>
            <a:r>
              <a:rPr lang="en-US" altLang="zh-CN" sz="1200" b="0" i="0" u="none" strike="noStrike" kern="1200" baseline="0" dirty="0">
                <a:solidFill>
                  <a:schemeClr val="tx1"/>
                </a:solidFill>
                <a:latin typeface="Times New Roman" pitchFamily="18" charset="0"/>
                <a:ea typeface="+mn-ea"/>
                <a:cs typeface="+mn-cs"/>
              </a:rPr>
              <a:t>    2. When M nodes have data to send, each of these nodes has a throughput of R/M bps. </a:t>
            </a:r>
          </a:p>
          <a:p>
            <a:r>
              <a:rPr lang="en-US" altLang="zh-CN" sz="1200" b="0" i="0" u="none" strike="noStrike" kern="1200" baseline="0" dirty="0">
                <a:solidFill>
                  <a:schemeClr val="tx1"/>
                </a:solidFill>
                <a:latin typeface="Times New Roman" pitchFamily="18" charset="0"/>
                <a:ea typeface="+mn-ea"/>
                <a:cs typeface="+mn-cs"/>
              </a:rPr>
              <a:t>    This need </a:t>
            </a:r>
            <a:r>
              <a:rPr lang="en-US" altLang="zh-CN" sz="1200" b="0" i="0" u="sng" strike="noStrike" kern="1200" baseline="0" dirty="0">
                <a:solidFill>
                  <a:schemeClr val="tx1"/>
                </a:solidFill>
                <a:latin typeface="Times New Roman" pitchFamily="18" charset="0"/>
                <a:ea typeface="+mn-ea"/>
                <a:cs typeface="+mn-cs"/>
              </a:rPr>
              <a:t>not necessarily</a:t>
            </a:r>
            <a:r>
              <a:rPr lang="en-US" altLang="zh-CN" sz="1200" b="0" i="0" u="none" strike="noStrike" kern="1200" baseline="0" dirty="0">
                <a:solidFill>
                  <a:schemeClr val="tx1"/>
                </a:solidFill>
                <a:latin typeface="Times New Roman" pitchFamily="18" charset="0"/>
                <a:ea typeface="+mn-ea"/>
                <a:cs typeface="+mn-cs"/>
              </a:rPr>
              <a:t> imply that each of the M nodes always has an instantaneous rate of R/M, but rather that each node should have an average transmission rate of R/M </a:t>
            </a:r>
            <a:r>
              <a:rPr lang="en-US" altLang="zh-CN" sz="1200" b="0" i="0" u="sng" strike="noStrike" kern="1200" baseline="0" dirty="0">
                <a:solidFill>
                  <a:schemeClr val="tx1"/>
                </a:solidFill>
                <a:latin typeface="Times New Roman" pitchFamily="18" charset="0"/>
                <a:ea typeface="+mn-ea"/>
                <a:cs typeface="+mn-cs"/>
              </a:rPr>
              <a:t>over some suitably defined interval of time</a:t>
            </a:r>
            <a:r>
              <a:rPr lang="en-US" altLang="zh-CN" sz="1200" b="0" i="0" u="none" strike="noStrike" kern="1200" baseline="0" dirty="0">
                <a:solidFill>
                  <a:schemeClr val="tx1"/>
                </a:solidFill>
                <a:latin typeface="Times New Roman" pitchFamily="18" charset="0"/>
                <a:ea typeface="+mn-ea"/>
                <a:cs typeface="+mn-cs"/>
              </a:rPr>
              <a:t>.</a:t>
            </a:r>
          </a:p>
          <a:p>
            <a:r>
              <a:rPr lang="en-US" altLang="zh-CN" sz="1200" b="0" i="0" u="none" strike="noStrike" kern="1200" baseline="0" dirty="0">
                <a:solidFill>
                  <a:schemeClr val="tx1"/>
                </a:solidFill>
                <a:latin typeface="Times New Roman" pitchFamily="18" charset="0"/>
                <a:ea typeface="+mn-ea"/>
                <a:cs typeface="+mn-cs"/>
              </a:rPr>
              <a:t>    3. The protocol is decentralized; that is, there is no master node that represents a single point of failure for the network.</a:t>
            </a:r>
          </a:p>
          <a:p>
            <a:r>
              <a:rPr lang="en-US" altLang="zh-CN" sz="1200" b="0" i="0" u="none" strike="noStrike" kern="1200" baseline="0" dirty="0">
                <a:solidFill>
                  <a:schemeClr val="tx1"/>
                </a:solidFill>
                <a:latin typeface="Times New Roman" pitchFamily="18" charset="0"/>
                <a:ea typeface="+mn-ea"/>
                <a:cs typeface="+mn-cs"/>
              </a:rPr>
              <a:t>    4. The protocol is simple, so that it is inexpensive to implement.</a:t>
            </a:r>
            <a:endParaRPr lang="en-US" altLang="zh-CN" i="0" dirty="0"/>
          </a:p>
          <a:p>
            <a:pPr eaLnBrk="1" hangingPunct="1"/>
            <a:endParaRPr lang="zh-CN" altLang="zh-CN" dirty="0"/>
          </a:p>
        </p:txBody>
      </p:sp>
    </p:spTree>
    <p:extLst>
      <p:ext uri="{BB962C8B-B14F-4D97-AF65-F5344CB8AC3E}">
        <p14:creationId xmlns:p14="http://schemas.microsoft.com/office/powerpoint/2010/main" val="1883298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45</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15845352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3011711-FDF6-4DD3-BE79-E45204BAE143}" type="slidenum">
              <a:rPr lang="en-US" altLang="zh-CN" smtClean="0"/>
              <a:pPr>
                <a:spcBef>
                  <a:spcPct val="0"/>
                </a:spcBef>
              </a:pPr>
              <a:t>46</a:t>
            </a:fld>
            <a:endParaRPr lang="en-US" altLang="zh-CN"/>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a:solidFill>
                  <a:schemeClr val="tx1"/>
                </a:solidFill>
                <a:latin typeface="Times New Roman" pitchFamily="18" charset="0"/>
                <a:ea typeface="+mn-ea"/>
                <a:cs typeface="+mn-cs"/>
              </a:rPr>
              <a:t>    Recall from our early discussion back in Section 1.3 that time-division multiplexing (TDM) and frequency-division multiplexing (FDM) are two techniques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can be used to </a:t>
            </a:r>
            <a:r>
              <a:rPr lang="en-US" altLang="zh-CN" sz="1200" b="0" i="0" u="sng" strike="noStrike" kern="1200" baseline="0" dirty="0">
                <a:solidFill>
                  <a:schemeClr val="tx1"/>
                </a:solidFill>
                <a:latin typeface="Times New Roman" pitchFamily="18" charset="0"/>
                <a:ea typeface="+mn-ea"/>
                <a:cs typeface="+mn-cs"/>
              </a:rPr>
              <a:t>partition</a:t>
            </a:r>
            <a:r>
              <a:rPr lang="en-US" altLang="zh-CN" sz="1200" b="0" i="0" u="none" strike="noStrike" kern="1200" baseline="0" dirty="0">
                <a:solidFill>
                  <a:schemeClr val="tx1"/>
                </a:solidFill>
                <a:latin typeface="Times New Roman" pitchFamily="18" charset="0"/>
                <a:ea typeface="+mn-ea"/>
                <a:cs typeface="+mn-cs"/>
              </a:rPr>
              <a:t> a broadcast channel’s bandwidth </a:t>
            </a:r>
            <a:r>
              <a:rPr lang="en-US" altLang="zh-CN" sz="1200" b="0" i="0" u="sng" strike="noStrike" kern="1200" baseline="0" dirty="0">
                <a:solidFill>
                  <a:schemeClr val="tx1"/>
                </a:solidFill>
                <a:latin typeface="Times New Roman" pitchFamily="18" charset="0"/>
                <a:ea typeface="+mn-ea"/>
                <a:cs typeface="+mn-cs"/>
              </a:rPr>
              <a:t>among</a:t>
            </a:r>
            <a:r>
              <a:rPr lang="en-US" altLang="zh-CN" sz="1200" b="0" i="0" u="none" strike="noStrike" kern="1200" baseline="0" dirty="0">
                <a:solidFill>
                  <a:schemeClr val="tx1"/>
                </a:solidFill>
                <a:latin typeface="Times New Roman" pitchFamily="18" charset="0"/>
                <a:ea typeface="+mn-ea"/>
                <a:cs typeface="+mn-cs"/>
              </a:rPr>
              <a:t> all nodes sharing that channel. </a:t>
            </a:r>
          </a:p>
          <a:p>
            <a:r>
              <a:rPr lang="en-US" altLang="zh-CN" sz="1200" b="0" i="0" u="none" strike="noStrike" kern="1200" baseline="0" dirty="0">
                <a:solidFill>
                  <a:schemeClr val="tx1"/>
                </a:solidFill>
                <a:latin typeface="Times New Roman" pitchFamily="18" charset="0"/>
                <a:ea typeface="+mn-ea"/>
                <a:cs typeface="+mn-cs"/>
              </a:rPr>
              <a:t>    </a:t>
            </a:r>
            <a:r>
              <a:rPr lang="en-US" altLang="zh-CN" sz="1200" b="0" i="0" u="sng" strike="noStrike" kern="1200" baseline="0" dirty="0">
                <a:solidFill>
                  <a:schemeClr val="tx1"/>
                </a:solidFill>
                <a:latin typeface="Times New Roman" pitchFamily="18" charset="0"/>
                <a:ea typeface="+mn-ea"/>
                <a:cs typeface="+mn-cs"/>
              </a:rPr>
              <a:t>As an example</a:t>
            </a:r>
            <a:r>
              <a:rPr lang="en-US" altLang="zh-CN" sz="1200" b="0" i="0" u="none" strike="noStrike" kern="1200" baseline="0" dirty="0">
                <a:solidFill>
                  <a:schemeClr val="tx1"/>
                </a:solidFill>
                <a:latin typeface="Times New Roman" pitchFamily="18" charset="0"/>
                <a:ea typeface="+mn-ea"/>
                <a:cs typeface="+mn-cs"/>
              </a:rPr>
              <a:t>, suppose the channel supports N nodes and that the transmission rate of the channel is R bps. </a:t>
            </a:r>
          </a:p>
          <a:p>
            <a:r>
              <a:rPr lang="en-US" altLang="zh-CN" sz="1200" b="0" i="0" u="none" strike="noStrike" kern="1200" baseline="0" dirty="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TDM divides </a:t>
            </a:r>
            <a:r>
              <a:rPr lang="en-US" altLang="zh-CN" sz="1200" b="0" i="0" u="none" strike="noStrike" kern="1200" baseline="0" dirty="0">
                <a:solidFill>
                  <a:schemeClr val="tx1"/>
                </a:solidFill>
                <a:latin typeface="Times New Roman" pitchFamily="18" charset="0"/>
                <a:ea typeface="+mn-ea"/>
                <a:cs typeface="+mn-cs"/>
              </a:rPr>
              <a:t>time into </a:t>
            </a:r>
            <a:r>
              <a:rPr lang="en-US" altLang="zh-CN" sz="1200" b="0" i="0" u="sng" strike="noStrike" kern="1200" baseline="0" dirty="0">
                <a:solidFill>
                  <a:schemeClr val="tx1"/>
                </a:solidFill>
                <a:latin typeface="Times New Roman" pitchFamily="18" charset="0"/>
                <a:ea typeface="+mn-ea"/>
                <a:cs typeface="+mn-cs"/>
              </a:rPr>
              <a:t>time frames </a:t>
            </a:r>
            <a:r>
              <a:rPr lang="en-US" altLang="zh-CN" sz="1200" b="0" i="0" u="none" strike="noStrike" kern="1200" baseline="0" dirty="0">
                <a:solidFill>
                  <a:schemeClr val="tx1"/>
                </a:solidFill>
                <a:latin typeface="Times New Roman" pitchFamily="18" charset="0"/>
                <a:ea typeface="+mn-ea"/>
                <a:cs typeface="+mn-cs"/>
              </a:rPr>
              <a:t>and </a:t>
            </a:r>
            <a:r>
              <a:rPr lang="en-US" altLang="zh-CN" sz="1200" b="0" i="0" u="none" strike="noStrike" kern="1200" baseline="0">
                <a:solidFill>
                  <a:schemeClr val="tx1"/>
                </a:solidFill>
                <a:latin typeface="Times New Roman" pitchFamily="18" charset="0"/>
                <a:ea typeface="+mn-ea"/>
                <a:cs typeface="+mn-cs"/>
              </a:rPr>
              <a:t>further divides </a:t>
            </a:r>
            <a:r>
              <a:rPr lang="en-US" altLang="zh-CN" sz="1200" b="0" i="0" u="none" strike="noStrike" kern="1200" baseline="0" dirty="0">
                <a:solidFill>
                  <a:schemeClr val="tx1"/>
                </a:solidFill>
                <a:latin typeface="Times New Roman" pitchFamily="18" charset="0"/>
                <a:ea typeface="+mn-ea"/>
                <a:cs typeface="+mn-cs"/>
              </a:rPr>
              <a:t>each time frame into N </a:t>
            </a:r>
            <a:r>
              <a:rPr lang="en-US" altLang="zh-CN" sz="1200" b="0" i="0" u="sng" strike="noStrike" kern="1200" baseline="0" dirty="0">
                <a:solidFill>
                  <a:schemeClr val="tx1"/>
                </a:solidFill>
                <a:latin typeface="Times New Roman" pitchFamily="18" charset="0"/>
                <a:ea typeface="+mn-ea"/>
                <a:cs typeface="+mn-cs"/>
              </a:rPr>
              <a:t>time slots</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(The TDM time frame should not be confused with the link-layer unit of data exchanged between sending and receiving adapters, which is also called a frame. </a:t>
            </a:r>
          </a:p>
          <a:p>
            <a:r>
              <a:rPr lang="en-US" altLang="zh-CN" sz="1200" b="0" i="0" u="none" strike="noStrike" kern="1200" baseline="0" dirty="0">
                <a:solidFill>
                  <a:schemeClr val="tx1"/>
                </a:solidFill>
                <a:latin typeface="Times New Roman" pitchFamily="18" charset="0"/>
                <a:ea typeface="+mn-ea"/>
                <a:cs typeface="+mn-cs"/>
              </a:rPr>
              <a:t>    In order to reduce confusion, </a:t>
            </a:r>
            <a:r>
              <a:rPr lang="en-US" altLang="zh-CN" sz="1200" b="0" i="0" u="sng" strike="noStrike" kern="1200" baseline="0" dirty="0">
                <a:solidFill>
                  <a:schemeClr val="tx1"/>
                </a:solidFill>
                <a:latin typeface="Times New Roman" pitchFamily="18" charset="0"/>
                <a:ea typeface="+mn-ea"/>
                <a:cs typeface="+mn-cs"/>
              </a:rPr>
              <a:t>in this subsection</a:t>
            </a:r>
            <a:r>
              <a:rPr lang="en-US" altLang="zh-CN" sz="1200" b="0" i="0" u="none" strike="noStrike" kern="1200" baseline="0" dirty="0">
                <a:solidFill>
                  <a:schemeClr val="tx1"/>
                </a:solidFill>
                <a:latin typeface="Times New Roman" pitchFamily="18" charset="0"/>
                <a:ea typeface="+mn-ea"/>
                <a:cs typeface="+mn-cs"/>
              </a:rPr>
              <a:t> we’ll refer to the link-layer unit of data exchanged as a packet.)</a:t>
            </a:r>
          </a:p>
          <a:p>
            <a:r>
              <a:rPr lang="en-US" altLang="zh-CN" sz="1200" b="0" i="0" u="none" strike="noStrike" kern="1200" baseline="0" dirty="0">
                <a:solidFill>
                  <a:schemeClr val="tx1"/>
                </a:solidFill>
                <a:latin typeface="Times New Roman" pitchFamily="18" charset="0"/>
                <a:ea typeface="+mn-ea"/>
                <a:cs typeface="+mn-cs"/>
              </a:rPr>
              <a:t>    Each time a slot is then assigned to one of the N nodes. </a:t>
            </a:r>
          </a:p>
          <a:p>
            <a:r>
              <a:rPr lang="en-US" altLang="zh-CN" sz="1200" b="0" i="0" u="none" strike="noStrike" kern="1200" baseline="0" dirty="0">
                <a:solidFill>
                  <a:schemeClr val="tx1"/>
                </a:solidFill>
                <a:latin typeface="Times New Roman" pitchFamily="18" charset="0"/>
                <a:ea typeface="+mn-ea"/>
                <a:cs typeface="+mn-cs"/>
              </a:rPr>
              <a:t>    Whenever a node has a packet to send, it transmits the packet’s bits </a:t>
            </a:r>
            <a:r>
              <a:rPr lang="en-US" altLang="zh-CN" sz="1200" b="0" i="0" u="sng" strike="noStrike" kern="1200" baseline="0" dirty="0">
                <a:solidFill>
                  <a:schemeClr val="tx1"/>
                </a:solidFill>
                <a:latin typeface="Times New Roman" pitchFamily="18" charset="0"/>
                <a:ea typeface="+mn-ea"/>
                <a:cs typeface="+mn-cs"/>
              </a:rPr>
              <a:t>during</a:t>
            </a:r>
            <a:r>
              <a:rPr lang="en-US" altLang="zh-CN" sz="1200" b="0" i="0" u="none" strike="noStrike" kern="1200" baseline="0" dirty="0">
                <a:solidFill>
                  <a:schemeClr val="tx1"/>
                </a:solidFill>
                <a:latin typeface="Times New Roman" pitchFamily="18" charset="0"/>
                <a:ea typeface="+mn-ea"/>
                <a:cs typeface="+mn-cs"/>
              </a:rPr>
              <a:t> its assigned time slot </a:t>
            </a:r>
            <a:r>
              <a:rPr lang="en-US" altLang="zh-CN" sz="1200" b="0" i="0" u="sng" strike="noStrike" kern="1200" baseline="0" dirty="0">
                <a:solidFill>
                  <a:schemeClr val="tx1"/>
                </a:solidFill>
                <a:latin typeface="Times New Roman" pitchFamily="18" charset="0"/>
                <a:ea typeface="+mn-ea"/>
                <a:cs typeface="+mn-cs"/>
              </a:rPr>
              <a:t>in</a:t>
            </a:r>
            <a:r>
              <a:rPr lang="en-US" altLang="zh-CN" sz="1200" b="0" i="0" u="none" strike="noStrike" kern="1200" baseline="0" dirty="0">
                <a:solidFill>
                  <a:schemeClr val="tx1"/>
                </a:solidFill>
                <a:latin typeface="Times New Roman" pitchFamily="18" charset="0"/>
                <a:ea typeface="+mn-ea"/>
                <a:cs typeface="+mn-cs"/>
              </a:rPr>
              <a:t> the </a:t>
            </a:r>
            <a:r>
              <a:rPr lang="en-US" altLang="zh-CN" sz="1200" b="0" i="0" u="sng" strike="noStrike" kern="1200" baseline="0" dirty="0">
                <a:solidFill>
                  <a:schemeClr val="tx1"/>
                </a:solidFill>
                <a:latin typeface="Times New Roman" pitchFamily="18" charset="0"/>
                <a:ea typeface="+mn-ea"/>
                <a:cs typeface="+mn-cs"/>
              </a:rPr>
              <a:t>revolving</a:t>
            </a:r>
            <a:r>
              <a:rPr lang="en-US" altLang="zh-CN" sz="1200" b="0" i="0" u="none" strike="noStrike" kern="1200" baseline="0" dirty="0">
                <a:solidFill>
                  <a:schemeClr val="tx1"/>
                </a:solidFill>
                <a:latin typeface="Times New Roman" pitchFamily="18" charset="0"/>
                <a:ea typeface="+mn-ea"/>
                <a:cs typeface="+mn-cs"/>
              </a:rPr>
              <a:t> TDM frame. </a:t>
            </a:r>
          </a:p>
          <a:p>
            <a:r>
              <a:rPr lang="en-US" altLang="zh-CN" sz="1200" b="0" i="0" u="none" strike="noStrike" kern="1200" baseline="0" dirty="0">
                <a:solidFill>
                  <a:schemeClr val="tx1"/>
                </a:solidFill>
                <a:latin typeface="Times New Roman" pitchFamily="18" charset="0"/>
                <a:ea typeface="+mn-ea"/>
                <a:cs typeface="+mn-cs"/>
              </a:rPr>
              <a:t>    </a:t>
            </a:r>
            <a:r>
              <a:rPr lang="en-US" altLang="zh-CN" sz="1200" b="0" i="0" u="sng" strike="noStrike" kern="1200" baseline="0" dirty="0">
                <a:solidFill>
                  <a:schemeClr val="tx1"/>
                </a:solidFill>
                <a:latin typeface="Times New Roman" pitchFamily="18" charset="0"/>
                <a:ea typeface="+mn-ea"/>
                <a:cs typeface="+mn-cs"/>
              </a:rPr>
              <a:t>Typically, slot sizes are chosen so that a single packet can be transmitted during a slot time.</a:t>
            </a:r>
          </a:p>
          <a:p>
            <a:r>
              <a:rPr lang="en-US" altLang="zh-CN" sz="1200" b="0" i="0" u="none" strike="noStrike" kern="1200" baseline="0" dirty="0">
                <a:solidFill>
                  <a:schemeClr val="tx1"/>
                </a:solidFill>
                <a:latin typeface="Times New Roman" pitchFamily="18" charset="0"/>
                <a:ea typeface="+mn-ea"/>
                <a:cs typeface="+mn-cs"/>
              </a:rPr>
              <a:t>    Figure 6.9 shows a simple four-node TDM example. </a:t>
            </a:r>
          </a:p>
          <a:p>
            <a:r>
              <a:rPr lang="en-US" altLang="zh-CN" sz="1200" b="0" i="0" u="none" strike="noStrike" kern="1200" baseline="0" dirty="0">
                <a:solidFill>
                  <a:schemeClr val="tx1"/>
                </a:solidFill>
                <a:latin typeface="Times New Roman" pitchFamily="18" charset="0"/>
                <a:ea typeface="+mn-ea"/>
                <a:cs typeface="+mn-cs"/>
              </a:rPr>
              <a:t>    Returning to our cocktail party analogy, a TDM-</a:t>
            </a:r>
            <a:r>
              <a:rPr lang="en-US" altLang="zh-CN" sz="1200" b="1" i="0" u="none" strike="noStrike" kern="1200" baseline="0" dirty="0">
                <a:solidFill>
                  <a:schemeClr val="tx1"/>
                </a:solidFill>
                <a:latin typeface="Times New Roman" pitchFamily="18" charset="0"/>
                <a:ea typeface="+mn-ea"/>
                <a:cs typeface="+mn-cs"/>
              </a:rPr>
              <a:t>regulated</a:t>
            </a:r>
            <a:r>
              <a:rPr lang="en-US" altLang="zh-CN" sz="1200" b="0" i="0" u="none" strike="noStrike" kern="1200" baseline="0" dirty="0">
                <a:solidFill>
                  <a:schemeClr val="tx1"/>
                </a:solidFill>
                <a:latin typeface="Times New Roman" pitchFamily="18" charset="0"/>
                <a:ea typeface="+mn-ea"/>
                <a:cs typeface="+mn-cs"/>
              </a:rPr>
              <a:t> cocktail party would allow one partygoer to speak for a fixed period of time, then allow another partygoer to speak for the same amount of time, and so on. </a:t>
            </a:r>
          </a:p>
          <a:p>
            <a:r>
              <a:rPr lang="en-US" altLang="zh-CN" sz="1200" b="0" i="0" u="none" strike="noStrike" kern="1200" baseline="0" dirty="0">
                <a:solidFill>
                  <a:schemeClr val="tx1"/>
                </a:solidFill>
                <a:latin typeface="Times New Roman" pitchFamily="18" charset="0"/>
                <a:ea typeface="+mn-ea"/>
                <a:cs typeface="+mn-cs"/>
              </a:rPr>
              <a:t>    Once everyone </a:t>
            </a:r>
            <a:r>
              <a:rPr lang="en-US" altLang="zh-CN" sz="1200" b="1" i="0" u="none" strike="noStrike" kern="1200" baseline="0" dirty="0">
                <a:solidFill>
                  <a:schemeClr val="tx1"/>
                </a:solidFill>
                <a:latin typeface="Times New Roman" pitchFamily="18" charset="0"/>
                <a:ea typeface="+mn-ea"/>
                <a:cs typeface="+mn-cs"/>
              </a:rPr>
              <a:t>had</a:t>
            </a:r>
            <a:r>
              <a:rPr lang="en-US" altLang="zh-CN" sz="1200" b="0" i="0" u="none" strike="noStrike" kern="1200" baseline="0" dirty="0">
                <a:solidFill>
                  <a:schemeClr val="tx1"/>
                </a:solidFill>
                <a:latin typeface="Times New Roman" pitchFamily="18" charset="0"/>
                <a:ea typeface="+mn-ea"/>
                <a:cs typeface="+mn-cs"/>
              </a:rPr>
              <a:t> had a chance to talk, the pattern </a:t>
            </a:r>
            <a:r>
              <a:rPr lang="en-US" altLang="zh-CN" sz="1200" b="1" i="0" u="none" strike="noStrike" kern="1200" baseline="0" dirty="0">
                <a:solidFill>
                  <a:schemeClr val="tx1"/>
                </a:solidFill>
                <a:latin typeface="Times New Roman" pitchFamily="18" charset="0"/>
                <a:ea typeface="+mn-ea"/>
                <a:cs typeface="+mn-cs"/>
              </a:rPr>
              <a:t>would</a:t>
            </a:r>
            <a:r>
              <a:rPr lang="en-US" altLang="zh-CN" sz="1200" b="0" i="0" u="none" strike="noStrike" kern="1200" baseline="0" dirty="0">
                <a:solidFill>
                  <a:schemeClr val="tx1"/>
                </a:solidFill>
                <a:latin typeface="Times New Roman" pitchFamily="18" charset="0"/>
                <a:ea typeface="+mn-ea"/>
                <a:cs typeface="+mn-cs"/>
              </a:rPr>
              <a:t> repeat.</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TDM is </a:t>
            </a:r>
            <a:r>
              <a:rPr lang="en-US" altLang="zh-CN" sz="1200" b="1" i="0" u="none" strike="noStrike" kern="1200" baseline="0" dirty="0">
                <a:solidFill>
                  <a:schemeClr val="tx1"/>
                </a:solidFill>
                <a:latin typeface="Times New Roman" pitchFamily="18" charset="0"/>
                <a:ea typeface="+mn-ea"/>
                <a:cs typeface="+mn-cs"/>
              </a:rPr>
              <a:t>appealing</a:t>
            </a:r>
            <a:r>
              <a:rPr lang="en-US" altLang="zh-CN" sz="1200" b="0" i="0" u="none" strike="noStrike" kern="1200" baseline="0" dirty="0">
                <a:solidFill>
                  <a:schemeClr val="tx1"/>
                </a:solidFill>
                <a:latin typeface="Times New Roman" pitchFamily="18" charset="0"/>
                <a:ea typeface="+mn-ea"/>
                <a:cs typeface="+mn-cs"/>
              </a:rPr>
              <a:t> because it eliminates collisions and is perfectly fair: Each node gets a dedicated transmission rate of R/N bps </a:t>
            </a:r>
            <a:r>
              <a:rPr lang="en-US" altLang="zh-CN" sz="1200" b="1" i="0" u="none" strike="noStrike" kern="1200" baseline="0" dirty="0">
                <a:solidFill>
                  <a:schemeClr val="tx1"/>
                </a:solidFill>
                <a:latin typeface="Times New Roman" pitchFamily="18" charset="0"/>
                <a:ea typeface="+mn-ea"/>
                <a:cs typeface="+mn-cs"/>
              </a:rPr>
              <a:t>during</a:t>
            </a:r>
            <a:r>
              <a:rPr lang="en-US" altLang="zh-CN" sz="1200" b="0" i="0" u="none" strike="noStrike" kern="1200" baseline="0" dirty="0">
                <a:solidFill>
                  <a:schemeClr val="tx1"/>
                </a:solidFill>
                <a:latin typeface="Times New Roman" pitchFamily="18" charset="0"/>
                <a:ea typeface="+mn-ea"/>
                <a:cs typeface="+mn-cs"/>
              </a:rPr>
              <a:t> each frame time. </a:t>
            </a:r>
          </a:p>
          <a:p>
            <a:r>
              <a:rPr lang="en-US" altLang="zh-CN" sz="1200" b="0" i="0" u="none" strike="noStrike" kern="1200" baseline="0" dirty="0">
                <a:solidFill>
                  <a:schemeClr val="tx1"/>
                </a:solidFill>
                <a:latin typeface="Times New Roman" pitchFamily="18" charset="0"/>
                <a:ea typeface="+mn-ea"/>
                <a:cs typeface="+mn-cs"/>
              </a:rPr>
              <a:t>    However, it has two major drawbacks. </a:t>
            </a:r>
          </a:p>
          <a:p>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First</a:t>
            </a:r>
            <a:r>
              <a:rPr lang="en-US" altLang="zh-CN" sz="1200" b="0" i="0" u="none" strike="noStrike" kern="1200" baseline="0" dirty="0">
                <a:solidFill>
                  <a:schemeClr val="tx1"/>
                </a:solidFill>
                <a:latin typeface="Times New Roman" pitchFamily="18" charset="0"/>
                <a:ea typeface="+mn-ea"/>
                <a:cs typeface="+mn-cs"/>
              </a:rPr>
              <a:t>, a node is limited to an average rate of R/N bps even when it is the only node with packets to send. </a:t>
            </a:r>
          </a:p>
          <a:p>
            <a:r>
              <a:rPr lang="en-US" altLang="zh-CN" sz="1200" b="0" i="0" u="none" strike="noStrike" kern="1200" baseline="0" dirty="0">
                <a:solidFill>
                  <a:schemeClr val="tx1"/>
                </a:solidFill>
                <a:latin typeface="Times New Roman" pitchFamily="18" charset="0"/>
                <a:ea typeface="+mn-ea"/>
                <a:cs typeface="+mn-cs"/>
              </a:rPr>
              <a:t>    A second drawback is that a node must always wait for its turn in the transmission sequence — again, even when it is the only node with a frame to send. </a:t>
            </a:r>
          </a:p>
          <a:p>
            <a:r>
              <a:rPr lang="en-US" altLang="zh-CN" sz="1200" b="0" i="0" u="none" strike="noStrike" kern="1200" baseline="0" dirty="0">
                <a:solidFill>
                  <a:schemeClr val="tx1"/>
                </a:solidFill>
                <a:latin typeface="Times New Roman" pitchFamily="18" charset="0"/>
                <a:ea typeface="+mn-ea"/>
                <a:cs typeface="+mn-cs"/>
              </a:rPr>
              <a:t>    Imagine the partygoer who is the only one with anything to say (and imagine that this is the even </a:t>
            </a:r>
            <a:r>
              <a:rPr lang="en-US" altLang="zh-CN" sz="1200" b="1" i="0" u="none" strike="noStrike" kern="1200" baseline="0" dirty="0">
                <a:solidFill>
                  <a:schemeClr val="tx1"/>
                </a:solidFill>
                <a:latin typeface="Times New Roman" pitchFamily="18" charset="0"/>
                <a:ea typeface="+mn-ea"/>
                <a:cs typeface="+mn-cs"/>
              </a:rPr>
              <a:t>rarer</a:t>
            </a:r>
            <a:r>
              <a:rPr lang="en-US" altLang="zh-CN" sz="1200" b="0" i="0" u="none" strike="noStrike" kern="1200" baseline="0" dirty="0">
                <a:solidFill>
                  <a:schemeClr val="tx1"/>
                </a:solidFill>
                <a:latin typeface="Times New Roman" pitchFamily="18" charset="0"/>
                <a:ea typeface="+mn-ea"/>
                <a:cs typeface="+mn-cs"/>
              </a:rPr>
              <a:t> circumstance </a:t>
            </a:r>
            <a:r>
              <a:rPr lang="en-US" altLang="zh-CN" sz="1200" b="1" i="0" u="none" strike="noStrike" kern="1200" baseline="0" dirty="0">
                <a:solidFill>
                  <a:schemeClr val="tx1"/>
                </a:solidFill>
                <a:latin typeface="Times New Roman" pitchFamily="18" charset="0"/>
                <a:ea typeface="+mn-ea"/>
                <a:cs typeface="+mn-cs"/>
              </a:rPr>
              <a:t>where</a:t>
            </a:r>
            <a:r>
              <a:rPr lang="en-US" altLang="zh-CN" sz="1200" b="0" i="0" u="none" strike="noStrike" kern="1200" baseline="0" dirty="0">
                <a:solidFill>
                  <a:schemeClr val="tx1"/>
                </a:solidFill>
                <a:latin typeface="Times New Roman" pitchFamily="18" charset="0"/>
                <a:ea typeface="+mn-ea"/>
                <a:cs typeface="+mn-cs"/>
              </a:rPr>
              <a:t> everyone wants to hear what one person has to say).</a:t>
            </a:r>
          </a:p>
          <a:p>
            <a:r>
              <a:rPr lang="en-US" altLang="zh-CN" sz="1200" b="0" i="0" u="none" strike="noStrike" kern="1200" baseline="0" dirty="0">
                <a:solidFill>
                  <a:schemeClr val="tx1"/>
                </a:solidFill>
                <a:latin typeface="Times New Roman" pitchFamily="18" charset="0"/>
                <a:ea typeface="+mn-ea"/>
                <a:cs typeface="+mn-cs"/>
              </a:rPr>
              <a:t>    Clearly, TDM </a:t>
            </a:r>
            <a:r>
              <a:rPr lang="en-US" altLang="zh-CN" sz="1200" b="1" i="0" u="none" strike="noStrike" kern="1200" baseline="0" dirty="0">
                <a:solidFill>
                  <a:schemeClr val="tx1"/>
                </a:solidFill>
                <a:latin typeface="Times New Roman" pitchFamily="18" charset="0"/>
                <a:ea typeface="+mn-ea"/>
                <a:cs typeface="+mn-cs"/>
              </a:rPr>
              <a:t>would</a:t>
            </a:r>
            <a:r>
              <a:rPr lang="en-US" altLang="zh-CN" sz="1200" b="0" i="0" u="none" strike="noStrike" kern="1200" baseline="0" dirty="0">
                <a:solidFill>
                  <a:schemeClr val="tx1"/>
                </a:solidFill>
                <a:latin typeface="Times New Roman" pitchFamily="18" charset="0"/>
                <a:ea typeface="+mn-ea"/>
                <a:cs typeface="+mn-cs"/>
              </a:rPr>
              <a:t> be a poor choice </a:t>
            </a:r>
            <a:r>
              <a:rPr lang="en-US" altLang="zh-CN" sz="1200" b="1" i="0" u="none" strike="noStrike" kern="1200" baseline="0" dirty="0">
                <a:solidFill>
                  <a:schemeClr val="tx1"/>
                </a:solidFill>
                <a:latin typeface="Times New Roman" pitchFamily="18" charset="0"/>
                <a:ea typeface="+mn-ea"/>
                <a:cs typeface="+mn-cs"/>
              </a:rPr>
              <a:t>for</a:t>
            </a:r>
            <a:r>
              <a:rPr lang="en-US" altLang="zh-CN" sz="1200" b="0" i="0" u="none" strike="noStrike" kern="1200" baseline="0" dirty="0">
                <a:solidFill>
                  <a:schemeClr val="tx1"/>
                </a:solidFill>
                <a:latin typeface="Times New Roman" pitchFamily="18" charset="0"/>
                <a:ea typeface="+mn-ea"/>
                <a:cs typeface="+mn-cs"/>
              </a:rPr>
              <a:t> a multiple access protocol </a:t>
            </a:r>
            <a:r>
              <a:rPr lang="en-US" altLang="zh-CN" sz="1200" b="0" i="0" u="sng" strike="noStrike" kern="1200" baseline="0" dirty="0">
                <a:solidFill>
                  <a:schemeClr val="tx1"/>
                </a:solidFill>
                <a:latin typeface="Times New Roman" pitchFamily="18" charset="0"/>
                <a:ea typeface="+mn-ea"/>
                <a:cs typeface="+mn-cs"/>
              </a:rPr>
              <a:t>for this particular party</a:t>
            </a:r>
            <a:r>
              <a:rPr lang="en-US" altLang="zh-CN" sz="1200" b="0" i="0" u="none" strike="noStrike" kern="1200" baseline="0" dirty="0">
                <a:solidFill>
                  <a:schemeClr val="tx1"/>
                </a:solidFill>
                <a:latin typeface="Times New Roman" pitchFamily="18" charset="0"/>
                <a:ea typeface="+mn-ea"/>
                <a:cs typeface="+mn-cs"/>
              </a:rPr>
              <a:t>.</a:t>
            </a:r>
          </a:p>
          <a:p>
            <a:endParaRPr lang="en-US" altLang="zh-CN" sz="1200" b="0" i="0" u="none" strike="noStrike" kern="1200" baseline="0" dirty="0">
              <a:solidFill>
                <a:schemeClr val="tx1"/>
              </a:solidFill>
              <a:latin typeface="Times New Roman" pitchFamily="18" charset="0"/>
              <a:ea typeface="+mn-ea"/>
              <a:cs typeface="+mn-cs"/>
            </a:endParaRPr>
          </a:p>
          <a:p>
            <a:pPr eaLnBrk="1" hangingPunct="1"/>
            <a:endParaRPr lang="zh-CN" altLang="zh-CN" dirty="0"/>
          </a:p>
        </p:txBody>
      </p:sp>
    </p:spTree>
    <p:extLst>
      <p:ext uri="{BB962C8B-B14F-4D97-AF65-F5344CB8AC3E}">
        <p14:creationId xmlns:p14="http://schemas.microsoft.com/office/powerpoint/2010/main" val="33265991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FAE8155-9738-4851-A50E-2BFC5AFEA7B5}" type="slidenum">
              <a:rPr lang="en-US" altLang="zh-CN" smtClean="0"/>
              <a:pPr>
                <a:spcBef>
                  <a:spcPct val="0"/>
                </a:spcBef>
              </a:pPr>
              <a:t>47</a:t>
            </a:fld>
            <a:endParaRPr lang="en-US" altLang="zh-CN"/>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altLang="zh-CN" sz="1200" b="0" i="0" u="none" strike="noStrike" baseline="0" dirty="0">
                <a:solidFill>
                  <a:srgbClr val="333333"/>
                </a:solidFill>
                <a:latin typeface="ArialMT"/>
              </a:rPr>
              <a:t>    While TDM shares the broadcast channel in time, </a:t>
            </a:r>
            <a:r>
              <a:rPr lang="en-US" altLang="zh-CN" sz="1200" b="0" i="0" u="none" strike="noStrike" baseline="0">
                <a:solidFill>
                  <a:srgbClr val="333333"/>
                </a:solidFill>
                <a:latin typeface="ArialMT"/>
              </a:rPr>
              <a:t>FDM </a:t>
            </a:r>
            <a:r>
              <a:rPr lang="en-US" altLang="zh-CN" sz="1200" b="0" i="0" u="sng" strike="noStrike" baseline="0">
                <a:solidFill>
                  <a:srgbClr val="333333"/>
                </a:solidFill>
                <a:latin typeface="ArialMT"/>
              </a:rPr>
              <a:t>divides</a:t>
            </a:r>
            <a:r>
              <a:rPr lang="en-US" altLang="zh-CN" sz="1200" b="0" i="0" u="none" strike="noStrike" baseline="0">
                <a:solidFill>
                  <a:srgbClr val="333333"/>
                </a:solidFill>
                <a:latin typeface="ArialMT"/>
              </a:rPr>
              <a:t> </a:t>
            </a:r>
            <a:r>
              <a:rPr lang="en-US" altLang="zh-CN" sz="1200" b="0" i="0" u="none" strike="noStrike" baseline="0" dirty="0">
                <a:solidFill>
                  <a:srgbClr val="333333"/>
                </a:solidFill>
                <a:latin typeface="ArialMT"/>
              </a:rPr>
              <a:t>the </a:t>
            </a:r>
            <a:r>
              <a:rPr lang="en-US" altLang="zh-CN" sz="1200" b="0" i="0" u="none" strike="noStrike" baseline="0" dirty="0">
                <a:solidFill>
                  <a:srgbClr val="333333"/>
                </a:solidFill>
                <a:latin typeface="Arial-ItalicMT"/>
              </a:rPr>
              <a:t>R </a:t>
            </a:r>
            <a:r>
              <a:rPr lang="en-US" altLang="zh-CN" sz="1200" b="0" i="0" u="none" strike="noStrike" baseline="0" dirty="0">
                <a:solidFill>
                  <a:srgbClr val="333333"/>
                </a:solidFill>
                <a:latin typeface="ArialMT"/>
              </a:rPr>
              <a:t>bps channel into different frequencies (each with a bandwidth of </a:t>
            </a:r>
            <a:r>
              <a:rPr lang="en-US" altLang="zh-CN" sz="1200" b="0" i="0" u="none" strike="noStrike" baseline="0" dirty="0">
                <a:solidFill>
                  <a:srgbClr val="333333"/>
                </a:solidFill>
                <a:latin typeface="Arial-ItalicMT"/>
              </a:rPr>
              <a:t>R</a:t>
            </a:r>
            <a:r>
              <a:rPr lang="en-US" altLang="zh-CN" sz="1200" b="0" i="0" u="none" strike="noStrike" baseline="0" dirty="0">
                <a:solidFill>
                  <a:srgbClr val="333333"/>
                </a:solidFill>
                <a:latin typeface="ArialMT"/>
              </a:rPr>
              <a:t>/</a:t>
            </a:r>
            <a:r>
              <a:rPr lang="en-US" altLang="zh-CN" sz="1200" b="0" i="0" u="none" strike="noStrike" baseline="0" dirty="0">
                <a:solidFill>
                  <a:srgbClr val="333333"/>
                </a:solidFill>
                <a:latin typeface="Arial-ItalicMT"/>
              </a:rPr>
              <a:t>N</a:t>
            </a:r>
            <a:r>
              <a:rPr lang="en-US" altLang="zh-CN" sz="1200" b="0" i="0" u="none" strike="noStrike" baseline="0" dirty="0">
                <a:solidFill>
                  <a:srgbClr val="333333"/>
                </a:solidFill>
                <a:latin typeface="ArialMT"/>
              </a:rPr>
              <a:t>) and </a:t>
            </a:r>
            <a:r>
              <a:rPr lang="en-US" altLang="zh-CN" sz="1200" b="0" i="0" u="sng" strike="noStrike" baseline="0" dirty="0">
                <a:solidFill>
                  <a:srgbClr val="333333"/>
                </a:solidFill>
                <a:latin typeface="ArialMT"/>
              </a:rPr>
              <a:t>assigns</a:t>
            </a:r>
            <a:r>
              <a:rPr lang="en-US" altLang="zh-CN" sz="1200" b="0" i="0" u="none" strike="noStrike" baseline="0" dirty="0">
                <a:solidFill>
                  <a:srgbClr val="333333"/>
                </a:solidFill>
                <a:latin typeface="ArialMT"/>
              </a:rPr>
              <a:t> each frequency [band] to one of the </a:t>
            </a:r>
            <a:r>
              <a:rPr lang="en-US" altLang="zh-CN" sz="1200" b="0" i="0" u="none" strike="noStrike" baseline="0" dirty="0">
                <a:solidFill>
                  <a:srgbClr val="333333"/>
                </a:solidFill>
                <a:latin typeface="Arial-ItalicMT"/>
              </a:rPr>
              <a:t>N </a:t>
            </a:r>
            <a:r>
              <a:rPr lang="en-US" altLang="zh-CN" sz="1200" b="0" i="0" u="none" strike="noStrike" baseline="0" dirty="0">
                <a:solidFill>
                  <a:srgbClr val="333333"/>
                </a:solidFill>
                <a:latin typeface="ArialMT"/>
              </a:rPr>
              <a:t>nodes. </a:t>
            </a:r>
          </a:p>
          <a:p>
            <a:pPr algn="l"/>
            <a:r>
              <a:rPr lang="en-US" altLang="zh-CN" sz="1200" b="0" i="0" u="none" strike="noStrike" baseline="0" dirty="0">
                <a:solidFill>
                  <a:srgbClr val="333333"/>
                </a:solidFill>
                <a:latin typeface="ArialMT"/>
              </a:rPr>
              <a:t>    FDM thus creates </a:t>
            </a:r>
            <a:r>
              <a:rPr lang="en-US" altLang="zh-CN" sz="1200" b="0" i="0" u="none" strike="noStrike" baseline="0" dirty="0">
                <a:solidFill>
                  <a:srgbClr val="333333"/>
                </a:solidFill>
                <a:latin typeface="Arial-ItalicMT"/>
              </a:rPr>
              <a:t>N </a:t>
            </a:r>
            <a:r>
              <a:rPr lang="en-US" altLang="zh-CN" sz="1200" b="0" i="0" u="none" strike="noStrike" baseline="0" dirty="0">
                <a:solidFill>
                  <a:srgbClr val="333333"/>
                </a:solidFill>
                <a:latin typeface="ArialMT"/>
              </a:rPr>
              <a:t>smaller channels of </a:t>
            </a:r>
            <a:r>
              <a:rPr lang="en-US" altLang="zh-CN" sz="1200" b="0" i="0" u="none" strike="noStrike" baseline="0" dirty="0">
                <a:solidFill>
                  <a:srgbClr val="333333"/>
                </a:solidFill>
                <a:latin typeface="Arial-ItalicMT"/>
              </a:rPr>
              <a:t>R</a:t>
            </a:r>
            <a:r>
              <a:rPr lang="en-US" altLang="zh-CN" sz="1200" b="0" i="0" u="none" strike="noStrike" baseline="0" dirty="0">
                <a:solidFill>
                  <a:srgbClr val="333333"/>
                </a:solidFill>
                <a:latin typeface="ArialMT"/>
              </a:rPr>
              <a:t>/</a:t>
            </a:r>
            <a:r>
              <a:rPr lang="en-US" altLang="zh-CN" sz="1200" b="0" i="0" u="none" strike="noStrike" baseline="0" dirty="0">
                <a:solidFill>
                  <a:srgbClr val="333333"/>
                </a:solidFill>
                <a:latin typeface="Arial-ItalicMT"/>
              </a:rPr>
              <a:t>N </a:t>
            </a:r>
            <a:r>
              <a:rPr lang="en-US" altLang="zh-CN" sz="1200" b="0" i="0" u="none" strike="noStrike" baseline="0" dirty="0">
                <a:solidFill>
                  <a:srgbClr val="333333"/>
                </a:solidFill>
                <a:latin typeface="ArialMT"/>
              </a:rPr>
              <a:t>bps out of the single, larger </a:t>
            </a:r>
            <a:r>
              <a:rPr lang="en-US" altLang="zh-CN" sz="1200" b="0" i="0" u="none" strike="noStrike" baseline="0" dirty="0">
                <a:solidFill>
                  <a:srgbClr val="333333"/>
                </a:solidFill>
                <a:latin typeface="Arial-ItalicMT"/>
              </a:rPr>
              <a:t>R </a:t>
            </a:r>
            <a:r>
              <a:rPr lang="en-US" altLang="zh-CN" sz="1200" b="0" i="0" u="none" strike="noStrike" baseline="0" dirty="0">
                <a:solidFill>
                  <a:srgbClr val="333333"/>
                </a:solidFill>
                <a:latin typeface="ArialMT"/>
              </a:rPr>
              <a:t>bps channel. </a:t>
            </a:r>
          </a:p>
          <a:p>
            <a:pPr algn="l"/>
            <a:r>
              <a:rPr lang="en-US" altLang="zh-CN" sz="1200" b="0" i="0" u="none" strike="noStrike" baseline="0" dirty="0">
                <a:solidFill>
                  <a:srgbClr val="333333"/>
                </a:solidFill>
                <a:latin typeface="ArialMT"/>
              </a:rPr>
              <a:t>    FDM shares both the advantages and drawbacks of TDM. </a:t>
            </a:r>
          </a:p>
          <a:p>
            <a:pPr algn="l"/>
            <a:r>
              <a:rPr lang="en-US" altLang="zh-CN" sz="1200" b="0" i="0" u="none" strike="noStrike" baseline="0" dirty="0">
                <a:solidFill>
                  <a:srgbClr val="333333"/>
                </a:solidFill>
                <a:latin typeface="ArialMT"/>
              </a:rPr>
              <a:t>    It </a:t>
            </a:r>
            <a:r>
              <a:rPr lang="en-US" altLang="zh-CN" sz="1200" b="1" i="0" u="none" strike="noStrike" baseline="0" dirty="0">
                <a:solidFill>
                  <a:srgbClr val="333333"/>
                </a:solidFill>
                <a:latin typeface="ArialMT"/>
              </a:rPr>
              <a:t>avoids</a:t>
            </a:r>
            <a:r>
              <a:rPr lang="en-US" altLang="zh-CN" sz="1200" b="0" i="0" u="none" strike="noStrike" baseline="0" dirty="0">
                <a:solidFill>
                  <a:srgbClr val="333333"/>
                </a:solidFill>
                <a:latin typeface="ArialMT"/>
              </a:rPr>
              <a:t> collisions </a:t>
            </a:r>
            <a:r>
              <a:rPr lang="en-US" altLang="zh-CN" sz="1200" b="0" i="0" u="none" strike="noStrike" baseline="0">
                <a:solidFill>
                  <a:srgbClr val="333333"/>
                </a:solidFill>
                <a:latin typeface="ArialMT"/>
              </a:rPr>
              <a:t>and </a:t>
            </a:r>
            <a:r>
              <a:rPr lang="en-US" altLang="zh-CN" sz="1200" b="1" i="0" u="none" strike="noStrike" baseline="0">
                <a:solidFill>
                  <a:srgbClr val="333333"/>
                </a:solidFill>
                <a:latin typeface="ArialMT"/>
              </a:rPr>
              <a:t>divides</a:t>
            </a:r>
            <a:r>
              <a:rPr lang="en-US" altLang="zh-CN" sz="1200" b="0" i="0" u="none" strike="noStrike" baseline="0">
                <a:solidFill>
                  <a:srgbClr val="333333"/>
                </a:solidFill>
                <a:latin typeface="ArialMT"/>
              </a:rPr>
              <a:t> </a:t>
            </a:r>
            <a:r>
              <a:rPr lang="en-US" altLang="zh-CN" sz="1200" b="0" i="0" u="none" strike="noStrike" baseline="0" dirty="0">
                <a:solidFill>
                  <a:srgbClr val="333333"/>
                </a:solidFill>
                <a:latin typeface="ArialMT"/>
              </a:rPr>
              <a:t>the bandwidth fairly </a:t>
            </a:r>
            <a:r>
              <a:rPr lang="en-US" altLang="zh-CN" sz="1200" b="1" i="0" u="none" strike="noStrike" baseline="0" dirty="0">
                <a:solidFill>
                  <a:srgbClr val="333333"/>
                </a:solidFill>
                <a:latin typeface="ArialMT"/>
              </a:rPr>
              <a:t>among</a:t>
            </a:r>
            <a:r>
              <a:rPr lang="en-US" altLang="zh-CN" sz="1200" b="0" i="0" u="none" strike="noStrike" baseline="0" dirty="0">
                <a:solidFill>
                  <a:srgbClr val="333333"/>
                </a:solidFill>
                <a:latin typeface="ArialMT"/>
              </a:rPr>
              <a:t> the </a:t>
            </a:r>
            <a:r>
              <a:rPr lang="en-US" altLang="zh-CN" sz="1200" b="0" i="0" u="none" strike="noStrike" baseline="0" dirty="0">
                <a:solidFill>
                  <a:srgbClr val="333333"/>
                </a:solidFill>
                <a:latin typeface="Arial-ItalicMT"/>
              </a:rPr>
              <a:t>N </a:t>
            </a:r>
            <a:r>
              <a:rPr lang="en-US" altLang="zh-CN" sz="1200" b="0" i="0" u="none" strike="noStrike" baseline="0" dirty="0">
                <a:solidFill>
                  <a:srgbClr val="333333"/>
                </a:solidFill>
                <a:latin typeface="ArialMT"/>
              </a:rPr>
              <a:t>nodes. </a:t>
            </a:r>
          </a:p>
          <a:p>
            <a:pPr algn="l"/>
            <a:r>
              <a:rPr lang="en-US" altLang="zh-CN" sz="1200" b="0" i="0" u="none" strike="noStrike" baseline="0" dirty="0">
                <a:solidFill>
                  <a:srgbClr val="333333"/>
                </a:solidFill>
                <a:latin typeface="ArialMT"/>
              </a:rPr>
              <a:t>    However, FDM also shares a principal disadvantage with TDM — a node is limited to a bandwidth of </a:t>
            </a:r>
            <a:r>
              <a:rPr lang="en-US" altLang="zh-CN" sz="1200" b="0" i="0" u="none" strike="noStrike" baseline="0" dirty="0">
                <a:solidFill>
                  <a:srgbClr val="333333"/>
                </a:solidFill>
                <a:latin typeface="Arial-ItalicMT"/>
              </a:rPr>
              <a:t>R</a:t>
            </a:r>
            <a:r>
              <a:rPr lang="en-US" altLang="zh-CN" sz="1200" b="0" i="0" u="none" strike="noStrike" baseline="0" dirty="0">
                <a:solidFill>
                  <a:srgbClr val="333333"/>
                </a:solidFill>
                <a:latin typeface="ArialMT"/>
              </a:rPr>
              <a:t>/</a:t>
            </a:r>
            <a:r>
              <a:rPr lang="en-US" altLang="zh-CN" sz="1200" b="0" i="0" u="none" strike="noStrike" baseline="0" dirty="0">
                <a:solidFill>
                  <a:srgbClr val="333333"/>
                </a:solidFill>
                <a:latin typeface="Arial-ItalicMT"/>
              </a:rPr>
              <a:t>N</a:t>
            </a:r>
            <a:r>
              <a:rPr lang="en-US" altLang="zh-CN" sz="1200" b="0" i="0" u="none" strike="noStrike" baseline="0" dirty="0">
                <a:solidFill>
                  <a:srgbClr val="333333"/>
                </a:solidFill>
                <a:latin typeface="ArialMT"/>
              </a:rPr>
              <a:t>, even when it is the only node with packets to send.</a:t>
            </a:r>
          </a:p>
          <a:p>
            <a:pPr algn="l"/>
            <a:endParaRPr lang="en-US" altLang="zh-CN" sz="1200" b="0" i="0" u="none" strike="noStrike" baseline="0" dirty="0">
              <a:solidFill>
                <a:srgbClr val="333333"/>
              </a:solidFill>
              <a:latin typeface="ArialMT"/>
            </a:endParaRPr>
          </a:p>
          <a:p>
            <a:r>
              <a:rPr lang="en-US" altLang="zh-CN" sz="1200" b="0" i="0" u="none" strike="noStrike" kern="1200" baseline="0" dirty="0">
                <a:solidFill>
                  <a:schemeClr val="tx1"/>
                </a:solidFill>
                <a:latin typeface="Times New Roman" pitchFamily="18" charset="0"/>
                <a:ea typeface="+mn-ea"/>
                <a:cs typeface="+mn-cs"/>
              </a:rPr>
              <a:t>    A third channel partitioning protocol is </a:t>
            </a:r>
            <a:r>
              <a:rPr lang="en-US" altLang="zh-CN" sz="1200" b="1" i="0" u="none" strike="noStrike" kern="1200" baseline="0" dirty="0">
                <a:solidFill>
                  <a:schemeClr val="tx1"/>
                </a:solidFill>
                <a:latin typeface="Times New Roman" pitchFamily="18" charset="0"/>
                <a:ea typeface="+mn-ea"/>
                <a:cs typeface="+mn-cs"/>
              </a:rPr>
              <a:t>code division multiple access (CDMA)</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While TDM and FDM assign time slots and frequencies, respectively, to the nodes, CDMA assigns a different code to each node. </a:t>
            </a:r>
          </a:p>
          <a:p>
            <a:r>
              <a:rPr lang="en-US" altLang="zh-CN" sz="1200" b="0" i="0" u="none" strike="noStrike" kern="1200" baseline="0" dirty="0">
                <a:solidFill>
                  <a:schemeClr val="tx1"/>
                </a:solidFill>
                <a:latin typeface="Times New Roman" pitchFamily="18" charset="0"/>
                <a:ea typeface="+mn-ea"/>
                <a:cs typeface="+mn-cs"/>
              </a:rPr>
              <a:t>    Each node then uses its unique code to </a:t>
            </a:r>
            <a:r>
              <a:rPr lang="en-US" altLang="zh-CN" sz="1200" b="0" i="0" u="sng" strike="noStrike" kern="1200" baseline="0" dirty="0">
                <a:solidFill>
                  <a:schemeClr val="tx1"/>
                </a:solidFill>
                <a:latin typeface="Times New Roman" pitchFamily="18" charset="0"/>
                <a:ea typeface="+mn-ea"/>
                <a:cs typeface="+mn-cs"/>
              </a:rPr>
              <a:t>encode</a:t>
            </a:r>
            <a:r>
              <a:rPr lang="en-US" altLang="zh-CN" sz="1200" b="0" i="0" u="none" strike="noStrike" kern="1200" baseline="0" dirty="0">
                <a:solidFill>
                  <a:schemeClr val="tx1"/>
                </a:solidFill>
                <a:latin typeface="Times New Roman" pitchFamily="18" charset="0"/>
                <a:ea typeface="+mn-ea"/>
                <a:cs typeface="+mn-cs"/>
              </a:rPr>
              <a:t> the data bits it sends. </a:t>
            </a:r>
          </a:p>
          <a:p>
            <a:r>
              <a:rPr lang="en-US" altLang="zh-CN" sz="1200" b="0" i="0" u="none" strike="noStrike" kern="1200" baseline="0" dirty="0">
                <a:solidFill>
                  <a:schemeClr val="tx1"/>
                </a:solidFill>
                <a:latin typeface="Times New Roman" pitchFamily="18" charset="0"/>
                <a:ea typeface="+mn-ea"/>
                <a:cs typeface="+mn-cs"/>
              </a:rPr>
              <a:t>    If the codes are chosen carefully, CDMA networks have the wonderful property that different nodes can transmit simultaneously and </a:t>
            </a:r>
            <a:r>
              <a:rPr lang="en-US" altLang="zh-CN" sz="1200" b="1" i="0" u="none" strike="noStrike" kern="1200" baseline="0" dirty="0">
                <a:solidFill>
                  <a:schemeClr val="tx1"/>
                </a:solidFill>
                <a:latin typeface="Times New Roman" pitchFamily="18" charset="0"/>
                <a:ea typeface="+mn-ea"/>
                <a:cs typeface="+mn-cs"/>
              </a:rPr>
              <a:t>yet</a:t>
            </a:r>
            <a:r>
              <a:rPr lang="en-US" altLang="zh-CN" sz="1200" b="0" i="0" u="none" strike="noStrike" kern="1200" baseline="0" dirty="0">
                <a:solidFill>
                  <a:schemeClr val="tx1"/>
                </a:solidFill>
                <a:latin typeface="Times New Roman" pitchFamily="18" charset="0"/>
                <a:ea typeface="+mn-ea"/>
                <a:cs typeface="+mn-cs"/>
              </a:rPr>
              <a:t> have their respective receivers correctly receive a sender’s encoded data bits (assuming the receiver knows the sender’s code) </a:t>
            </a:r>
            <a:r>
              <a:rPr lang="en-US" altLang="zh-CN" sz="1200" b="1" i="0" u="sng" strike="noStrike" kern="1200" baseline="0" dirty="0">
                <a:solidFill>
                  <a:schemeClr val="tx1"/>
                </a:solidFill>
                <a:latin typeface="Times New Roman" pitchFamily="18" charset="0"/>
                <a:ea typeface="+mn-ea"/>
                <a:cs typeface="+mn-cs"/>
              </a:rPr>
              <a:t>in spite of</a:t>
            </a:r>
            <a:r>
              <a:rPr lang="en-US" altLang="zh-CN" sz="1200" b="1"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interfering transmissions by other nodes. </a:t>
            </a:r>
          </a:p>
          <a:p>
            <a:r>
              <a:rPr lang="en-US" altLang="zh-CN" sz="1200" b="0" i="0" u="none" strike="noStrike" kern="1200" baseline="0" dirty="0">
                <a:solidFill>
                  <a:schemeClr val="tx1"/>
                </a:solidFill>
                <a:latin typeface="Times New Roman" pitchFamily="18" charset="0"/>
                <a:ea typeface="+mn-ea"/>
                <a:cs typeface="+mn-cs"/>
              </a:rPr>
              <a:t>    CDMA has been used in military systems for some time (due to its anti-jamming properties) and now has widespread civilian use, particularly in cellular telephony. </a:t>
            </a:r>
          </a:p>
          <a:p>
            <a:r>
              <a:rPr lang="en-US" altLang="zh-CN" sz="1200" b="0" i="0" u="none" strike="noStrike" kern="1200" baseline="0" dirty="0">
                <a:solidFill>
                  <a:schemeClr val="tx1"/>
                </a:solidFill>
                <a:latin typeface="Times New Roman" pitchFamily="18" charset="0"/>
                <a:ea typeface="+mn-ea"/>
                <a:cs typeface="+mn-cs"/>
              </a:rPr>
              <a:t>    Because CDMA’s use is </a:t>
            </a:r>
            <a:r>
              <a:rPr lang="en-US" altLang="zh-CN" sz="1200" b="1" i="0" u="none" strike="noStrike" kern="1200" baseline="0" dirty="0">
                <a:solidFill>
                  <a:schemeClr val="tx1"/>
                </a:solidFill>
                <a:latin typeface="Times New Roman" pitchFamily="18" charset="0"/>
                <a:ea typeface="+mn-ea"/>
                <a:cs typeface="+mn-cs"/>
              </a:rPr>
              <a:t>so tightly tied to </a:t>
            </a:r>
            <a:r>
              <a:rPr lang="en-US" altLang="zh-CN" sz="1200" b="0" i="0" u="none" strike="noStrike" kern="1200" baseline="0" dirty="0">
                <a:solidFill>
                  <a:schemeClr val="tx1"/>
                </a:solidFill>
                <a:latin typeface="Times New Roman" pitchFamily="18" charset="0"/>
                <a:ea typeface="+mn-ea"/>
                <a:cs typeface="+mn-cs"/>
              </a:rPr>
              <a:t>wireless channels, we’ll </a:t>
            </a:r>
            <a:r>
              <a:rPr lang="en-US" altLang="zh-CN" sz="1200" b="1" i="0" u="none" strike="noStrike" kern="1200" baseline="0" dirty="0">
                <a:solidFill>
                  <a:schemeClr val="tx1"/>
                </a:solidFill>
                <a:latin typeface="Times New Roman" pitchFamily="18" charset="0"/>
                <a:ea typeface="+mn-ea"/>
                <a:cs typeface="+mn-cs"/>
              </a:rPr>
              <a:t>save</a:t>
            </a:r>
            <a:r>
              <a:rPr lang="en-US" altLang="zh-CN" sz="1200" b="0" i="0" u="none" strike="noStrike" kern="1200" baseline="0" dirty="0">
                <a:solidFill>
                  <a:schemeClr val="tx1"/>
                </a:solidFill>
                <a:latin typeface="Times New Roman" pitchFamily="18" charset="0"/>
                <a:ea typeface="+mn-ea"/>
                <a:cs typeface="+mn-cs"/>
              </a:rPr>
              <a:t> our discussion of the technical details of CDMA </a:t>
            </a:r>
            <a:r>
              <a:rPr lang="en-US" altLang="zh-CN" sz="1200" b="1" i="0" u="none" strike="noStrike" kern="1200" baseline="0" dirty="0">
                <a:solidFill>
                  <a:schemeClr val="tx1"/>
                </a:solidFill>
                <a:latin typeface="Times New Roman" pitchFamily="18" charset="0"/>
                <a:ea typeface="+mn-ea"/>
                <a:cs typeface="+mn-cs"/>
              </a:rPr>
              <a:t>until</a:t>
            </a:r>
            <a:r>
              <a:rPr lang="en-US" altLang="zh-CN" sz="1200" b="0" i="0" u="none" strike="noStrike" kern="1200" baseline="0" dirty="0">
                <a:solidFill>
                  <a:schemeClr val="tx1"/>
                </a:solidFill>
                <a:latin typeface="Times New Roman" pitchFamily="18" charset="0"/>
                <a:ea typeface="+mn-ea"/>
                <a:cs typeface="+mn-cs"/>
              </a:rPr>
              <a:t> Chapter 6. </a:t>
            </a:r>
          </a:p>
          <a:p>
            <a:r>
              <a:rPr lang="en-US" altLang="zh-CN" sz="1200" b="0" i="0" u="none" strike="noStrike" kern="1200" baseline="0" dirty="0">
                <a:solidFill>
                  <a:schemeClr val="tx1"/>
                </a:solidFill>
                <a:latin typeface="Times New Roman" pitchFamily="18" charset="0"/>
                <a:ea typeface="+mn-ea"/>
                <a:cs typeface="+mn-cs"/>
              </a:rPr>
              <a:t>    For now, it will suffice to know that CDMA codes, </a:t>
            </a:r>
            <a:r>
              <a:rPr lang="en-US" altLang="zh-CN" sz="1200" b="0" i="0" u="sng" strike="noStrike" kern="1200" baseline="0" dirty="0">
                <a:solidFill>
                  <a:schemeClr val="tx1"/>
                </a:solidFill>
                <a:latin typeface="Times New Roman" pitchFamily="18" charset="0"/>
                <a:ea typeface="+mn-ea"/>
                <a:cs typeface="+mn-cs"/>
              </a:rPr>
              <a:t>like time slots in TDM and frequencies in FDM</a:t>
            </a:r>
            <a:r>
              <a:rPr lang="en-US" altLang="zh-CN" sz="1200" b="0" i="0" u="none" strike="noStrike" kern="1200" baseline="0" dirty="0">
                <a:solidFill>
                  <a:schemeClr val="tx1"/>
                </a:solidFill>
                <a:latin typeface="Times New Roman" pitchFamily="18" charset="0"/>
                <a:ea typeface="+mn-ea"/>
                <a:cs typeface="+mn-cs"/>
              </a:rPr>
              <a:t>, can be allocated to the multiple access channel users.</a:t>
            </a:r>
            <a:endParaRPr lang="zh-CN" altLang="en-US" i="0" dirty="0"/>
          </a:p>
          <a:p>
            <a:pPr algn="l"/>
            <a:endParaRPr lang="zh-CN" altLang="zh-CN" i="0" dirty="0"/>
          </a:p>
        </p:txBody>
      </p:sp>
    </p:spTree>
    <p:extLst>
      <p:ext uri="{BB962C8B-B14F-4D97-AF65-F5344CB8AC3E}">
        <p14:creationId xmlns:p14="http://schemas.microsoft.com/office/powerpoint/2010/main" val="40369428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7"/>
          <p:cNvSpPr>
            <a:spLocks noGrp="1" noChangeArrowheads="1"/>
          </p:cNvSpPr>
          <p:nvPr>
            <p:ph type="sldNum" sz="quarter" idx="5"/>
          </p:nvPr>
        </p:nvSpPr>
        <p:spPr>
          <a:noFill/>
        </p:spPr>
        <p:txBody>
          <a:bodyPr/>
          <a:lstStyle/>
          <a:p>
            <a:fld id="{C2CCDD5B-1973-48E9-955B-E541909CD82A}" type="slidenum">
              <a:rPr lang="zh-CN" altLang="en-US"/>
              <a:pPr/>
              <a:t>48</a:t>
            </a:fld>
            <a:endParaRPr lang="en-US" altLang="zh-CN"/>
          </a:p>
        </p:txBody>
      </p:sp>
      <p:sp>
        <p:nvSpPr>
          <p:cNvPr id="297987" name="Rectangle 2"/>
          <p:cNvSpPr>
            <a:spLocks noGrp="1" noRot="1" noChangeAspect="1" noChangeArrowheads="1" noTextEdit="1"/>
          </p:cNvSpPr>
          <p:nvPr>
            <p:ph type="sldImg"/>
          </p:nvPr>
        </p:nvSpPr>
        <p:spPr>
          <a:ln/>
        </p:spPr>
      </p:sp>
      <p:sp>
        <p:nvSpPr>
          <p:cNvPr id="297988" name="Rectangle 3"/>
          <p:cNvSpPr>
            <a:spLocks noGrp="1" noChangeArrowheads="1"/>
          </p:cNvSpPr>
          <p:nvPr>
            <p:ph type="body" idx="1"/>
          </p:nvPr>
        </p:nvSpPr>
        <p:spPr>
          <a:noFill/>
          <a:ln/>
        </p:spPr>
        <p:txBody>
          <a:bodyPr/>
          <a:lstStyle/>
          <a:p>
            <a:pPr algn="ctr"/>
            <a:r>
              <a:rPr lang="en-US" altLang="zh-CN" dirty="0"/>
              <a:t>From Data Communications</a:t>
            </a:r>
            <a:r>
              <a:rPr lang="en-US" altLang="zh-CN" baseline="0" dirty="0"/>
              <a:t> and Networking</a:t>
            </a:r>
          </a:p>
          <a:p>
            <a:pPr algn="ctr"/>
            <a:endParaRPr lang="en-US" altLang="zh-CN" baseline="0" dirty="0"/>
          </a:p>
          <a:p>
            <a:r>
              <a:rPr lang="en-US" altLang="zh-CN" sz="1200" dirty="0"/>
              <a:t>    We need to emphasize that although TDMA and TDM conceptually seem similar, there are differences between them. </a:t>
            </a:r>
          </a:p>
          <a:p>
            <a:r>
              <a:rPr lang="en-US" altLang="zh-CN" sz="1200" dirty="0"/>
              <a:t>    Time-division multiplexing (TDM) is a </a:t>
            </a:r>
            <a:r>
              <a:rPr lang="en-US" altLang="zh-CN" sz="1200" dirty="0">
                <a:solidFill>
                  <a:srgbClr val="FF0000"/>
                </a:solidFill>
              </a:rPr>
              <a:t>digital process </a:t>
            </a:r>
            <a:r>
              <a:rPr lang="en-US" altLang="zh-CN" sz="1200" dirty="0"/>
              <a:t>that allows several connections to share the high bandwidth of a link. </a:t>
            </a:r>
          </a:p>
          <a:p>
            <a:r>
              <a:rPr lang="en-US" altLang="zh-CN" sz="1200" dirty="0"/>
              <a:t>    TDM is a digital multiplexing technique for </a:t>
            </a:r>
            <a:r>
              <a:rPr lang="en-US" altLang="zh-CN" sz="1200" dirty="0">
                <a:solidFill>
                  <a:srgbClr val="FF0000"/>
                </a:solidFill>
              </a:rPr>
              <a:t>combining</a:t>
            </a:r>
            <a:r>
              <a:rPr lang="en-US" altLang="zh-CN" sz="1200" dirty="0"/>
              <a:t> several low-rate channels </a:t>
            </a:r>
            <a:r>
              <a:rPr lang="en-US" altLang="zh-CN" sz="1200" dirty="0">
                <a:solidFill>
                  <a:srgbClr val="FF0000"/>
                </a:solidFill>
              </a:rPr>
              <a:t>into</a:t>
            </a:r>
            <a:r>
              <a:rPr lang="en-US" altLang="zh-CN" sz="1200" dirty="0"/>
              <a:t> one high-rate one.</a:t>
            </a:r>
          </a:p>
          <a:p>
            <a:r>
              <a:rPr lang="en-US" altLang="zh-CN" sz="1200" dirty="0"/>
              <a:t>    The process uses a physical multiplexer </a:t>
            </a:r>
            <a:r>
              <a:rPr lang="en-US" altLang="zh-CN" sz="1200" b="1" u="none" dirty="0"/>
              <a:t>that</a:t>
            </a:r>
            <a:r>
              <a:rPr lang="en-US" altLang="zh-CN" sz="1200" dirty="0"/>
              <a:t> </a:t>
            </a:r>
            <a:r>
              <a:rPr lang="en-US" altLang="zh-CN" sz="1200" dirty="0">
                <a:solidFill>
                  <a:srgbClr val="FF0000"/>
                </a:solidFill>
              </a:rPr>
              <a:t>interleaves</a:t>
            </a:r>
            <a:r>
              <a:rPr lang="en-US" altLang="zh-CN" sz="1200" dirty="0"/>
              <a:t> data units </a:t>
            </a:r>
            <a:r>
              <a:rPr lang="en-US" altLang="zh-CN" sz="1200" b="0" u="none" dirty="0">
                <a:solidFill>
                  <a:schemeClr val="tx1"/>
                </a:solidFill>
              </a:rPr>
              <a:t>from</a:t>
            </a:r>
            <a:r>
              <a:rPr lang="en-US" altLang="zh-CN" sz="1200" dirty="0">
                <a:solidFill>
                  <a:schemeClr val="tx1"/>
                </a:solidFill>
              </a:rPr>
              <a:t> </a:t>
            </a:r>
            <a:r>
              <a:rPr lang="en-US" altLang="zh-CN" sz="1200" dirty="0"/>
              <a:t>each channel. </a:t>
            </a:r>
          </a:p>
          <a:p>
            <a:pPr>
              <a:spcBef>
                <a:spcPts val="600"/>
              </a:spcBef>
            </a:pPr>
            <a:endParaRPr lang="en-US" altLang="zh-CN" dirty="0"/>
          </a:p>
          <a:p>
            <a:pPr>
              <a:spcBef>
                <a:spcPts val="600"/>
              </a:spcBef>
            </a:pPr>
            <a:r>
              <a:rPr lang="en-US" altLang="zh-CN" dirty="0"/>
              <a:t>    TDMA, on the other hand, is an </a:t>
            </a:r>
            <a:r>
              <a:rPr lang="en-US" altLang="zh-CN" dirty="0">
                <a:solidFill>
                  <a:srgbClr val="FF0000"/>
                </a:solidFill>
              </a:rPr>
              <a:t>access method </a:t>
            </a:r>
            <a:r>
              <a:rPr lang="en-US" altLang="zh-CN" dirty="0"/>
              <a:t>in the data link layer. </a:t>
            </a:r>
          </a:p>
          <a:p>
            <a:pPr>
              <a:spcBef>
                <a:spcPts val="600"/>
              </a:spcBef>
            </a:pPr>
            <a:r>
              <a:rPr lang="en-US" altLang="zh-CN" dirty="0"/>
              <a:t>    The data link layer in each node </a:t>
            </a:r>
            <a:r>
              <a:rPr lang="en-US" altLang="zh-CN" dirty="0">
                <a:solidFill>
                  <a:srgbClr val="FF0000"/>
                </a:solidFill>
              </a:rPr>
              <a:t>tells</a:t>
            </a:r>
            <a:r>
              <a:rPr lang="en-US" altLang="zh-CN" dirty="0"/>
              <a:t> its physical layer to </a:t>
            </a:r>
            <a:r>
              <a:rPr lang="en-US" altLang="zh-CN" dirty="0">
                <a:solidFill>
                  <a:srgbClr val="FF0000"/>
                </a:solidFill>
              </a:rPr>
              <a:t>use</a:t>
            </a:r>
            <a:r>
              <a:rPr lang="en-US" altLang="zh-CN" dirty="0"/>
              <a:t> the allocated time slot. </a:t>
            </a:r>
          </a:p>
          <a:p>
            <a:pPr>
              <a:spcBef>
                <a:spcPts val="600"/>
              </a:spcBef>
            </a:pPr>
            <a:r>
              <a:rPr lang="en-US" altLang="zh-CN" dirty="0"/>
              <a:t>    There is no physical multiplexer at the data link layer. </a:t>
            </a:r>
            <a:r>
              <a:rPr lang="zh-CN" altLang="en-US" dirty="0"/>
              <a:t> </a:t>
            </a:r>
            <a:endParaRPr lang="en-US" altLang="zh-CN" dirty="0"/>
          </a:p>
          <a:p>
            <a:pPr algn="l"/>
            <a:endParaRPr lang="en-US" altLang="zh-CN" baseline="0" dirty="0"/>
          </a:p>
        </p:txBody>
      </p:sp>
    </p:spTree>
    <p:extLst>
      <p:ext uri="{BB962C8B-B14F-4D97-AF65-F5344CB8AC3E}">
        <p14:creationId xmlns:p14="http://schemas.microsoft.com/office/powerpoint/2010/main" val="24842292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p>
            <a:fld id="{35368755-4E4F-4557-BC12-E26C8D3628D5}" type="slidenum">
              <a:rPr lang="zh-CN" altLang="en-US"/>
              <a:pPr/>
              <a:t>49</a:t>
            </a:fld>
            <a:endParaRPr lang="en-US" altLang="zh-CN"/>
          </a:p>
        </p:txBody>
      </p:sp>
      <p:sp>
        <p:nvSpPr>
          <p:cNvPr id="299011" name="Rectangle 2"/>
          <p:cNvSpPr>
            <a:spLocks noGrp="1" noRot="1" noChangeAspect="1" noChangeArrowheads="1" noTextEdit="1"/>
          </p:cNvSpPr>
          <p:nvPr>
            <p:ph type="sldImg"/>
          </p:nvPr>
        </p:nvSpPr>
        <p:spPr>
          <a:ln/>
        </p:spPr>
      </p:sp>
      <p:sp>
        <p:nvSpPr>
          <p:cNvPr id="299012" name="Rectangle 3"/>
          <p:cNvSpPr>
            <a:spLocks noGrp="1" noChangeArrowheads="1"/>
          </p:cNvSpPr>
          <p:nvPr>
            <p:ph type="body" idx="1"/>
          </p:nvPr>
        </p:nvSpPr>
        <p:spPr>
          <a:noFill/>
          <a:ln/>
        </p:spPr>
        <p:txBody>
          <a:bodyPr/>
          <a:lstStyle/>
          <a:p>
            <a:pPr algn="ctr"/>
            <a:r>
              <a:rPr lang="en-US" altLang="zh-CN" dirty="0"/>
              <a:t>From Data Communications</a:t>
            </a:r>
            <a:r>
              <a:rPr lang="en-US" altLang="zh-CN" baseline="0" dirty="0"/>
              <a:t> and Networking</a:t>
            </a:r>
          </a:p>
          <a:p>
            <a:pPr algn="ctr"/>
            <a:endParaRPr lang="en-US" altLang="zh-CN" baseline="0" dirty="0"/>
          </a:p>
          <a:p>
            <a:r>
              <a:rPr lang="en-US" altLang="zh-CN" sz="1200" dirty="0"/>
              <a:t>    We need to emphasize that although TDMA and TDM conceptually seem similar, there are differences between them. </a:t>
            </a:r>
          </a:p>
          <a:p>
            <a:r>
              <a:rPr lang="en-US" altLang="zh-CN" sz="1200" dirty="0"/>
              <a:t>    Time-division multiplexing (TDM) is a </a:t>
            </a:r>
            <a:r>
              <a:rPr lang="en-US" altLang="zh-CN" sz="1200" dirty="0">
                <a:solidFill>
                  <a:srgbClr val="FF0000"/>
                </a:solidFill>
              </a:rPr>
              <a:t>digital process </a:t>
            </a:r>
            <a:r>
              <a:rPr lang="en-US" altLang="zh-CN" sz="1200" dirty="0"/>
              <a:t>that allows several connections to share the high bandwidth of a link. </a:t>
            </a:r>
          </a:p>
          <a:p>
            <a:r>
              <a:rPr lang="en-US" altLang="zh-CN" sz="1200" dirty="0"/>
              <a:t>    TDM is a digital multiplexing technique for </a:t>
            </a:r>
            <a:r>
              <a:rPr lang="en-US" altLang="zh-CN" sz="1200" dirty="0">
                <a:solidFill>
                  <a:srgbClr val="FF0000"/>
                </a:solidFill>
              </a:rPr>
              <a:t>combining</a:t>
            </a:r>
            <a:r>
              <a:rPr lang="en-US" altLang="zh-CN" sz="1200" dirty="0"/>
              <a:t> several low-rate channels </a:t>
            </a:r>
            <a:r>
              <a:rPr lang="en-US" altLang="zh-CN" sz="1200" dirty="0">
                <a:solidFill>
                  <a:srgbClr val="FF0000"/>
                </a:solidFill>
              </a:rPr>
              <a:t>into</a:t>
            </a:r>
            <a:r>
              <a:rPr lang="en-US" altLang="zh-CN" sz="1200" dirty="0"/>
              <a:t> one high-rate one.</a:t>
            </a:r>
          </a:p>
          <a:p>
            <a:r>
              <a:rPr lang="en-US" altLang="zh-CN" sz="1200" dirty="0"/>
              <a:t>    The process uses a physical multiplexer </a:t>
            </a:r>
            <a:r>
              <a:rPr lang="en-US" altLang="zh-CN" sz="1200" b="1" u="none" dirty="0"/>
              <a:t>that</a:t>
            </a:r>
            <a:r>
              <a:rPr lang="en-US" altLang="zh-CN" sz="1200" dirty="0"/>
              <a:t> </a:t>
            </a:r>
            <a:r>
              <a:rPr lang="en-US" altLang="zh-CN" sz="1200" dirty="0">
                <a:solidFill>
                  <a:srgbClr val="FF0000"/>
                </a:solidFill>
              </a:rPr>
              <a:t>interleaves</a:t>
            </a:r>
            <a:r>
              <a:rPr lang="en-US" altLang="zh-CN" sz="1200" dirty="0"/>
              <a:t> data units </a:t>
            </a:r>
            <a:r>
              <a:rPr lang="en-US" altLang="zh-CN" sz="1200" b="0" u="none" dirty="0">
                <a:solidFill>
                  <a:schemeClr val="tx1"/>
                </a:solidFill>
              </a:rPr>
              <a:t>from</a:t>
            </a:r>
            <a:r>
              <a:rPr lang="en-US" altLang="zh-CN" sz="1200" dirty="0">
                <a:solidFill>
                  <a:schemeClr val="tx1"/>
                </a:solidFill>
              </a:rPr>
              <a:t> </a:t>
            </a:r>
            <a:r>
              <a:rPr lang="en-US" altLang="zh-CN" sz="1200" dirty="0"/>
              <a:t>each channel. </a:t>
            </a:r>
          </a:p>
          <a:p>
            <a:pPr>
              <a:spcBef>
                <a:spcPts val="600"/>
              </a:spcBef>
            </a:pPr>
            <a:endParaRPr lang="en-US" altLang="zh-CN" dirty="0"/>
          </a:p>
          <a:p>
            <a:pPr>
              <a:spcBef>
                <a:spcPts val="600"/>
              </a:spcBef>
            </a:pPr>
            <a:r>
              <a:rPr lang="en-US" altLang="zh-CN" dirty="0"/>
              <a:t>    TDMA, on the other hand, is an </a:t>
            </a:r>
            <a:r>
              <a:rPr lang="en-US" altLang="zh-CN" dirty="0">
                <a:solidFill>
                  <a:srgbClr val="FF0000"/>
                </a:solidFill>
              </a:rPr>
              <a:t>access method </a:t>
            </a:r>
            <a:r>
              <a:rPr lang="en-US" altLang="zh-CN" dirty="0"/>
              <a:t>in the data link layer. </a:t>
            </a:r>
          </a:p>
          <a:p>
            <a:pPr>
              <a:spcBef>
                <a:spcPts val="600"/>
              </a:spcBef>
            </a:pPr>
            <a:r>
              <a:rPr lang="en-US" altLang="zh-CN" dirty="0"/>
              <a:t>    The data link layer in each node </a:t>
            </a:r>
            <a:r>
              <a:rPr lang="en-US" altLang="zh-CN" dirty="0">
                <a:solidFill>
                  <a:srgbClr val="FF0000"/>
                </a:solidFill>
              </a:rPr>
              <a:t>tells</a:t>
            </a:r>
            <a:r>
              <a:rPr lang="en-US" altLang="zh-CN" dirty="0"/>
              <a:t> its physical layer to </a:t>
            </a:r>
            <a:r>
              <a:rPr lang="en-US" altLang="zh-CN" dirty="0">
                <a:solidFill>
                  <a:srgbClr val="FF0000"/>
                </a:solidFill>
              </a:rPr>
              <a:t>use</a:t>
            </a:r>
            <a:r>
              <a:rPr lang="en-US" altLang="zh-CN" dirty="0"/>
              <a:t> the allocated time slot. </a:t>
            </a:r>
          </a:p>
          <a:p>
            <a:pPr>
              <a:spcBef>
                <a:spcPts val="600"/>
              </a:spcBef>
            </a:pPr>
            <a:r>
              <a:rPr lang="en-US" altLang="zh-CN" dirty="0"/>
              <a:t>    There is no physical multiplexer at the data link layer. </a:t>
            </a:r>
            <a:r>
              <a:rPr lang="zh-CN" altLang="en-US" dirty="0"/>
              <a:t> </a:t>
            </a:r>
            <a:endParaRPr lang="en-US" altLang="zh-CN" dirty="0"/>
          </a:p>
          <a:p>
            <a:pPr algn="l"/>
            <a:endParaRPr lang="en-US" altLang="zh-CN" baseline="0" dirty="0"/>
          </a:p>
        </p:txBody>
      </p:sp>
    </p:spTree>
    <p:extLst>
      <p:ext uri="{BB962C8B-B14F-4D97-AF65-F5344CB8AC3E}">
        <p14:creationId xmlns:p14="http://schemas.microsoft.com/office/powerpoint/2010/main" val="18483600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Grp="1" noRot="1" noChangeAspect="1" noChangeArrowheads="1" noTextEdit="1"/>
          </p:cNvSpPr>
          <p:nvPr>
            <p:ph type="sldImg"/>
          </p:nvPr>
        </p:nvSpPr>
        <p:spPr>
          <a:ln/>
        </p:spPr>
      </p:sp>
      <p:sp>
        <p:nvSpPr>
          <p:cNvPr id="911363" name="Rectangle 3"/>
          <p:cNvSpPr>
            <a:spLocks noGrp="1" noChangeArrowheads="1"/>
          </p:cNvSpPr>
          <p:nvPr>
            <p:ph type="body" idx="1"/>
          </p:nvPr>
        </p:nvSpPr>
        <p:spPr/>
        <p:txBody>
          <a:bodyPr/>
          <a:lstStyle/>
          <a:p>
            <a:r>
              <a:rPr lang="en-US" altLang="zh-CN" sz="1200" b="0" i="0" u="none" strike="noStrike" kern="1200" baseline="0" dirty="0">
                <a:solidFill>
                  <a:schemeClr val="tx1"/>
                </a:solidFill>
                <a:latin typeface="Times New Roman" pitchFamily="18" charset="0"/>
                <a:ea typeface="+mn-ea"/>
                <a:cs typeface="+mn-cs"/>
              </a:rPr>
              <a:t>    A third channel partitioning protocol is code division multiple access (CDMA). </a:t>
            </a:r>
          </a:p>
          <a:p>
            <a:r>
              <a:rPr lang="en-US" altLang="zh-CN" sz="1200" b="0" i="0" u="none" strike="noStrike" kern="1200" baseline="0" dirty="0">
                <a:solidFill>
                  <a:schemeClr val="tx1"/>
                </a:solidFill>
                <a:latin typeface="Times New Roman" pitchFamily="18" charset="0"/>
                <a:ea typeface="+mn-ea"/>
                <a:cs typeface="+mn-cs"/>
              </a:rPr>
              <a:t>    While TDM and FDM assign time slots and frequencies, respectively, to the nodes, CDMA assigns a different code to each node. </a:t>
            </a:r>
          </a:p>
          <a:p>
            <a:r>
              <a:rPr lang="en-US" altLang="zh-CN" sz="1200" b="0" i="0" u="none" strike="noStrike" kern="1200" baseline="0" dirty="0">
                <a:solidFill>
                  <a:schemeClr val="tx1"/>
                </a:solidFill>
                <a:latin typeface="Times New Roman" pitchFamily="18" charset="0"/>
                <a:ea typeface="+mn-ea"/>
                <a:cs typeface="+mn-cs"/>
              </a:rPr>
              <a:t>    Each node then uses its unique code to encode the data bits it sends. </a:t>
            </a:r>
          </a:p>
          <a:p>
            <a:r>
              <a:rPr lang="en-US" altLang="zh-CN" sz="1200" b="0" i="0" u="none" strike="noStrike" kern="1200" baseline="0" dirty="0">
                <a:solidFill>
                  <a:schemeClr val="tx1"/>
                </a:solidFill>
                <a:latin typeface="Times New Roman" pitchFamily="18" charset="0"/>
                <a:ea typeface="+mn-ea"/>
                <a:cs typeface="+mn-cs"/>
              </a:rPr>
              <a:t>    If the codes are chosen carefully, CDMA networks have the wonderful property that different nodes can transmit simultaneously and yet have their respective receivers correctly receive a sender’s encoded data bits (assuming the receiver knows the sender’s code) </a:t>
            </a:r>
            <a:r>
              <a:rPr lang="en-US" altLang="zh-CN" sz="1200" b="0" i="0" u="sng" strike="noStrike" kern="1200" baseline="0" dirty="0">
                <a:solidFill>
                  <a:schemeClr val="tx1"/>
                </a:solidFill>
                <a:latin typeface="Times New Roman" pitchFamily="18" charset="0"/>
                <a:ea typeface="+mn-ea"/>
                <a:cs typeface="+mn-cs"/>
              </a:rPr>
              <a:t>in spite of</a:t>
            </a:r>
            <a:r>
              <a:rPr lang="en-US" altLang="zh-CN" sz="1200" b="0" i="0" u="none" strike="noStrike" kern="1200" baseline="0" dirty="0">
                <a:solidFill>
                  <a:schemeClr val="tx1"/>
                </a:solidFill>
                <a:latin typeface="Times New Roman" pitchFamily="18" charset="0"/>
                <a:ea typeface="+mn-ea"/>
                <a:cs typeface="+mn-cs"/>
              </a:rPr>
              <a:t> interfering transmissions by other nodes. </a:t>
            </a:r>
          </a:p>
          <a:p>
            <a:r>
              <a:rPr lang="en-US" altLang="zh-CN" sz="1200" b="0" i="0" u="none" strike="noStrike" kern="1200" baseline="0" dirty="0">
                <a:solidFill>
                  <a:schemeClr val="tx1"/>
                </a:solidFill>
                <a:latin typeface="Times New Roman" pitchFamily="18" charset="0"/>
                <a:ea typeface="+mn-ea"/>
                <a:cs typeface="+mn-cs"/>
              </a:rPr>
              <a:t>    CDMA has been used in military systems for some time (due to its anti-jamming properties) and now has widespread civilian use, particularly in cellular telephony. </a:t>
            </a:r>
          </a:p>
          <a:p>
            <a:r>
              <a:rPr lang="en-US" altLang="zh-CN" sz="1200" b="0" i="0" u="none" strike="noStrike" kern="1200" baseline="0" dirty="0">
                <a:solidFill>
                  <a:schemeClr val="tx1"/>
                </a:solidFill>
                <a:latin typeface="Times New Roman" pitchFamily="18" charset="0"/>
                <a:ea typeface="+mn-ea"/>
                <a:cs typeface="+mn-cs"/>
              </a:rPr>
              <a:t>    Because CDMA’s use is so tightly tied to wireless channels, we’ll save our discussion of the technical details of CDMA until Chapter 6. </a:t>
            </a:r>
          </a:p>
          <a:p>
            <a:r>
              <a:rPr lang="en-US" altLang="zh-CN" sz="1200" b="0" i="0" u="none" strike="noStrike" kern="1200" baseline="0" dirty="0">
                <a:solidFill>
                  <a:schemeClr val="tx1"/>
                </a:solidFill>
                <a:latin typeface="Times New Roman" pitchFamily="18" charset="0"/>
                <a:ea typeface="+mn-ea"/>
                <a:cs typeface="+mn-cs"/>
              </a:rPr>
              <a:t>    For now, it will suffice to know that CDMA codes, like time slots in TDM and frequencies in FDM, can be allocated to the multiple access channel users.</a:t>
            </a:r>
          </a:p>
          <a:p>
            <a:endParaRPr lang="en-US" altLang="zh-CN" sz="1200" b="0" i="0" u="none" strike="noStrike" kern="1200" baseline="0" dirty="0">
              <a:solidFill>
                <a:schemeClr val="tx1"/>
              </a:solidFill>
              <a:latin typeface="Times New Roman" pitchFamily="18" charset="0"/>
              <a:ea typeface="+mn-ea"/>
              <a:cs typeface="+mn-cs"/>
            </a:endParaRPr>
          </a:p>
          <a:p>
            <a:endParaRPr lang="zh-CN" altLang="en-US" dirty="0"/>
          </a:p>
          <a:p>
            <a:endParaRPr lang="en-US" altLang="zh-CN" baseline="0" dirty="0"/>
          </a:p>
        </p:txBody>
      </p:sp>
    </p:spTree>
    <p:extLst>
      <p:ext uri="{BB962C8B-B14F-4D97-AF65-F5344CB8AC3E}">
        <p14:creationId xmlns:p14="http://schemas.microsoft.com/office/powerpoint/2010/main" val="37056738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51</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363043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8DBFB51-AEE6-4020-B59F-56D63233C4B7}" type="slidenum">
              <a:rPr lang="en-US" altLang="zh-CN" smtClean="0"/>
              <a:pPr>
                <a:spcBef>
                  <a:spcPct val="0"/>
                </a:spcBef>
              </a:pPr>
              <a:t>52</a:t>
            </a:fld>
            <a:endParaRPr lang="en-US" altLang="zh-CN"/>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a:solidFill>
                  <a:schemeClr val="tx1"/>
                </a:solidFill>
                <a:latin typeface="Times New Roman" pitchFamily="18" charset="0"/>
                <a:ea typeface="+mn-ea"/>
                <a:cs typeface="+mn-cs"/>
              </a:rPr>
              <a:t>    The second broad class of multiple access protocols are random access protocols.</a:t>
            </a:r>
          </a:p>
          <a:p>
            <a:r>
              <a:rPr lang="en-US" altLang="zh-CN" sz="1200" b="0" i="0" u="none" strike="noStrike" kern="1200" baseline="0" dirty="0">
                <a:solidFill>
                  <a:schemeClr val="tx1"/>
                </a:solidFill>
                <a:latin typeface="Times New Roman" pitchFamily="18" charset="0"/>
                <a:ea typeface="+mn-ea"/>
                <a:cs typeface="+mn-cs"/>
              </a:rPr>
              <a:t>    In a random access protocol, a transmitting node always transmits at the full rate of the channel, namely, R bps.    </a:t>
            </a:r>
          </a:p>
          <a:p>
            <a:r>
              <a:rPr lang="en-US" altLang="zh-CN" sz="1200" b="0" i="0" u="none" strike="noStrike" kern="1200" baseline="0" dirty="0">
                <a:solidFill>
                  <a:schemeClr val="tx1"/>
                </a:solidFill>
                <a:latin typeface="Times New Roman" pitchFamily="18" charset="0"/>
                <a:ea typeface="+mn-ea"/>
                <a:cs typeface="+mn-cs"/>
              </a:rPr>
              <a:t>    When there is a collision, each node involved in the collision repeatedly </a:t>
            </a:r>
            <a:r>
              <a:rPr lang="en-US" altLang="zh-CN" sz="1200" b="0" i="0" u="sng" strike="noStrike" kern="1200" baseline="0" dirty="0">
                <a:solidFill>
                  <a:schemeClr val="tx1"/>
                </a:solidFill>
                <a:latin typeface="Times New Roman" pitchFamily="18" charset="0"/>
                <a:ea typeface="+mn-ea"/>
                <a:cs typeface="+mn-cs"/>
              </a:rPr>
              <a:t>retransmits</a:t>
            </a:r>
            <a:r>
              <a:rPr lang="en-US" altLang="zh-CN" sz="1200" b="0" i="0" u="none" strike="noStrike" kern="1200" baseline="0" dirty="0">
                <a:solidFill>
                  <a:schemeClr val="tx1"/>
                </a:solidFill>
                <a:latin typeface="Times New Roman" pitchFamily="18" charset="0"/>
                <a:ea typeface="+mn-ea"/>
                <a:cs typeface="+mn-cs"/>
              </a:rPr>
              <a:t> its frame (that is, packet) </a:t>
            </a:r>
            <a:r>
              <a:rPr lang="en-US" altLang="zh-CN" sz="1200" b="1" i="0" u="sng" strike="noStrike" kern="1200" baseline="0" dirty="0">
                <a:solidFill>
                  <a:schemeClr val="tx1"/>
                </a:solidFill>
                <a:latin typeface="Times New Roman" pitchFamily="18" charset="0"/>
                <a:ea typeface="+mn-ea"/>
                <a:cs typeface="+mn-cs"/>
              </a:rPr>
              <a:t>until</a:t>
            </a:r>
            <a:r>
              <a:rPr lang="en-US" altLang="zh-CN" sz="1200" b="0" i="0" u="none" strike="noStrike" kern="1200" baseline="0" dirty="0">
                <a:solidFill>
                  <a:schemeClr val="tx1"/>
                </a:solidFill>
                <a:latin typeface="Times New Roman" pitchFamily="18" charset="0"/>
                <a:ea typeface="+mn-ea"/>
                <a:cs typeface="+mn-cs"/>
              </a:rPr>
              <a:t> its frame gets through without a collision. </a:t>
            </a:r>
          </a:p>
          <a:p>
            <a:r>
              <a:rPr lang="en-US" altLang="zh-CN" sz="1200" b="0" i="0" u="none" strike="noStrike" kern="1200" baseline="0" dirty="0">
                <a:solidFill>
                  <a:schemeClr val="tx1"/>
                </a:solidFill>
                <a:latin typeface="Times New Roman" pitchFamily="18" charset="0"/>
                <a:ea typeface="+mn-ea"/>
                <a:cs typeface="+mn-cs"/>
              </a:rPr>
              <a:t>    But when a node </a:t>
            </a:r>
            <a:r>
              <a:rPr lang="en-US" altLang="zh-CN" sz="1200" b="1" i="0" u="none" strike="noStrike" kern="1200" baseline="0" dirty="0">
                <a:solidFill>
                  <a:schemeClr val="tx1"/>
                </a:solidFill>
                <a:latin typeface="Times New Roman" pitchFamily="18" charset="0"/>
                <a:ea typeface="+mn-ea"/>
                <a:cs typeface="+mn-cs"/>
              </a:rPr>
              <a:t>experiences</a:t>
            </a:r>
            <a:r>
              <a:rPr lang="en-US" altLang="zh-CN" sz="1200" b="0" i="0" u="none" strike="noStrike" kern="1200" baseline="0" dirty="0">
                <a:solidFill>
                  <a:schemeClr val="tx1"/>
                </a:solidFill>
                <a:latin typeface="Times New Roman" pitchFamily="18" charset="0"/>
                <a:ea typeface="+mn-ea"/>
                <a:cs typeface="+mn-cs"/>
              </a:rPr>
              <a:t> a collision, it doesn’t </a:t>
            </a:r>
            <a:r>
              <a:rPr lang="en-US" altLang="zh-CN" sz="1200" b="1" i="0" u="none" strike="noStrike" kern="1200" baseline="0" dirty="0">
                <a:solidFill>
                  <a:schemeClr val="tx1"/>
                </a:solidFill>
                <a:latin typeface="Times New Roman" pitchFamily="18" charset="0"/>
                <a:ea typeface="+mn-ea"/>
                <a:cs typeface="+mn-cs"/>
              </a:rPr>
              <a:t>necessarily</a:t>
            </a:r>
            <a:r>
              <a:rPr lang="en-US" altLang="zh-CN" sz="1200" b="0" i="0" u="none" strike="noStrike" kern="1200" baseline="0" dirty="0">
                <a:solidFill>
                  <a:schemeClr val="tx1"/>
                </a:solidFill>
                <a:latin typeface="Times New Roman" pitchFamily="18" charset="0"/>
                <a:ea typeface="+mn-ea"/>
                <a:cs typeface="+mn-cs"/>
              </a:rPr>
              <a:t> retransmit the frame right away. </a:t>
            </a:r>
          </a:p>
          <a:p>
            <a:r>
              <a:rPr lang="en-US" altLang="zh-CN" sz="1200" b="0" i="0" u="none" strike="noStrike" kern="1200" baseline="0" dirty="0">
                <a:solidFill>
                  <a:schemeClr val="tx1"/>
                </a:solidFill>
                <a:latin typeface="Times New Roman" pitchFamily="18" charset="0"/>
                <a:ea typeface="+mn-ea"/>
                <a:cs typeface="+mn-cs"/>
              </a:rPr>
              <a:t>    Instead it waits a random delay before retransmitting the frame. </a:t>
            </a:r>
          </a:p>
          <a:p>
            <a:r>
              <a:rPr lang="en-US" altLang="zh-CN" sz="1200" b="0" i="0" u="none" strike="noStrike" kern="1200" baseline="0" dirty="0">
                <a:solidFill>
                  <a:schemeClr val="tx1"/>
                </a:solidFill>
                <a:latin typeface="Times New Roman" pitchFamily="18" charset="0"/>
                <a:ea typeface="+mn-ea"/>
                <a:cs typeface="+mn-cs"/>
              </a:rPr>
              <a:t>    Each node involved in a collision chooses independent random delays. </a:t>
            </a:r>
          </a:p>
          <a:p>
            <a:r>
              <a:rPr lang="en-US" altLang="zh-CN" sz="1200" b="0" i="0" u="none" strike="noStrike" kern="1200" baseline="0" dirty="0">
                <a:solidFill>
                  <a:schemeClr val="tx1"/>
                </a:solidFill>
                <a:latin typeface="Times New Roman" pitchFamily="18" charset="0"/>
                <a:ea typeface="+mn-ea"/>
                <a:cs typeface="+mn-cs"/>
              </a:rPr>
              <a:t>    Because the random delays are independently chosen, it is possible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one of the nodes will pick a delay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is sufficiently less than the delays of the other colliding nodes and will therefore be able to </a:t>
            </a:r>
            <a:r>
              <a:rPr lang="en-US" altLang="zh-CN" sz="1200" b="1" i="0" u="none" strike="noStrike" kern="1200" baseline="0" dirty="0">
                <a:solidFill>
                  <a:schemeClr val="tx1"/>
                </a:solidFill>
                <a:latin typeface="Times New Roman" pitchFamily="18" charset="0"/>
                <a:ea typeface="+mn-ea"/>
                <a:cs typeface="+mn-cs"/>
              </a:rPr>
              <a:t>sneak</a:t>
            </a:r>
            <a:r>
              <a:rPr lang="en-US" altLang="zh-CN" sz="1200" b="0" i="0" u="none" strike="noStrike" kern="1200" baseline="0" dirty="0">
                <a:solidFill>
                  <a:schemeClr val="tx1"/>
                </a:solidFill>
                <a:latin typeface="Times New Roman" pitchFamily="18" charset="0"/>
                <a:ea typeface="+mn-ea"/>
                <a:cs typeface="+mn-cs"/>
              </a:rPr>
              <a:t> its frame </a:t>
            </a:r>
            <a:r>
              <a:rPr lang="en-US" altLang="zh-CN" sz="1200" b="1" i="0" u="none" strike="noStrike" kern="1200" baseline="0" dirty="0">
                <a:solidFill>
                  <a:schemeClr val="tx1"/>
                </a:solidFill>
                <a:latin typeface="Times New Roman" pitchFamily="18" charset="0"/>
                <a:ea typeface="+mn-ea"/>
                <a:cs typeface="+mn-cs"/>
              </a:rPr>
              <a:t>into</a:t>
            </a:r>
            <a:r>
              <a:rPr lang="en-US" altLang="zh-CN" sz="1200" b="0" i="0" u="none" strike="noStrike" kern="1200" baseline="0" dirty="0">
                <a:solidFill>
                  <a:schemeClr val="tx1"/>
                </a:solidFill>
                <a:latin typeface="Times New Roman" pitchFamily="18" charset="0"/>
                <a:ea typeface="+mn-ea"/>
                <a:cs typeface="+mn-cs"/>
              </a:rPr>
              <a:t> the channel without a collision.</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There are dozens </a:t>
            </a:r>
            <a:r>
              <a:rPr lang="en-US" altLang="zh-CN" sz="1200" b="1" i="0" u="none" strike="noStrike" kern="1200" baseline="0" dirty="0">
                <a:solidFill>
                  <a:schemeClr val="tx1"/>
                </a:solidFill>
                <a:latin typeface="Times New Roman" pitchFamily="18" charset="0"/>
                <a:ea typeface="+mn-ea"/>
                <a:cs typeface="+mn-cs"/>
              </a:rPr>
              <a:t>if not </a:t>
            </a:r>
            <a:r>
              <a:rPr lang="en-US" altLang="zh-CN" sz="1200" b="0" i="0" u="none" strike="noStrike" kern="1200" baseline="0" dirty="0">
                <a:solidFill>
                  <a:schemeClr val="tx1"/>
                </a:solidFill>
                <a:latin typeface="Times New Roman" pitchFamily="18" charset="0"/>
                <a:ea typeface="+mn-ea"/>
                <a:cs typeface="+mn-cs"/>
              </a:rPr>
              <a:t>hundreds </a:t>
            </a:r>
            <a:r>
              <a:rPr lang="en-US" altLang="zh-CN" sz="1200" b="1" i="0" u="none" strike="noStrike" kern="1200" baseline="0" dirty="0">
                <a:solidFill>
                  <a:schemeClr val="tx1"/>
                </a:solidFill>
                <a:latin typeface="Times New Roman" pitchFamily="18" charset="0"/>
                <a:ea typeface="+mn-ea"/>
                <a:cs typeface="+mn-cs"/>
              </a:rPr>
              <a:t>of</a:t>
            </a:r>
            <a:r>
              <a:rPr lang="en-US" altLang="zh-CN" sz="1200" b="0" i="0" u="none" strike="noStrike" kern="1200" baseline="0" dirty="0">
                <a:solidFill>
                  <a:schemeClr val="tx1"/>
                </a:solidFill>
                <a:latin typeface="Times New Roman" pitchFamily="18" charset="0"/>
                <a:ea typeface="+mn-ea"/>
                <a:cs typeface="+mn-cs"/>
              </a:rPr>
              <a:t> random access protocols described in the literature [Rom 1990; </a:t>
            </a:r>
            <a:r>
              <a:rPr lang="en-US" altLang="zh-CN" sz="1200" b="0" i="0" u="none" strike="noStrike" kern="1200" baseline="0" dirty="0" err="1">
                <a:solidFill>
                  <a:schemeClr val="tx1"/>
                </a:solidFill>
                <a:latin typeface="Times New Roman" pitchFamily="18" charset="0"/>
                <a:ea typeface="+mn-ea"/>
                <a:cs typeface="+mn-cs"/>
              </a:rPr>
              <a:t>Bertsekas</a:t>
            </a:r>
            <a:r>
              <a:rPr lang="en-US" altLang="zh-CN" sz="1200" b="0" i="0" u="none" strike="noStrike" kern="1200" baseline="0" dirty="0">
                <a:solidFill>
                  <a:schemeClr val="tx1"/>
                </a:solidFill>
                <a:latin typeface="Times New Roman" pitchFamily="18" charset="0"/>
                <a:ea typeface="+mn-ea"/>
                <a:cs typeface="+mn-cs"/>
              </a:rPr>
              <a:t> 1991].      </a:t>
            </a:r>
          </a:p>
          <a:p>
            <a:r>
              <a:rPr lang="en-US" altLang="zh-CN" sz="1200" b="0" i="0" u="none" strike="noStrike" kern="1200" baseline="0" dirty="0">
                <a:solidFill>
                  <a:schemeClr val="tx1"/>
                </a:solidFill>
                <a:latin typeface="Times New Roman" pitchFamily="18" charset="0"/>
                <a:ea typeface="+mn-ea"/>
                <a:cs typeface="+mn-cs"/>
              </a:rPr>
              <a:t>    In this section we’ll describe a few of the most commonly used random access protocols — the ALOHA protocols [Abramson 1970; Abramson 1985; Abramson 2009] and the carrier sense multiple access (CSMA) protocols [</a:t>
            </a:r>
            <a:r>
              <a:rPr lang="en-US" altLang="zh-CN" sz="1200" b="0" i="0" u="none" strike="noStrike" kern="1200" baseline="0" dirty="0" err="1">
                <a:solidFill>
                  <a:schemeClr val="tx1"/>
                </a:solidFill>
                <a:latin typeface="Times New Roman" pitchFamily="18" charset="0"/>
                <a:ea typeface="+mn-ea"/>
                <a:cs typeface="+mn-cs"/>
              </a:rPr>
              <a:t>Kleinrock</a:t>
            </a:r>
            <a:r>
              <a:rPr lang="en-US" altLang="zh-CN" sz="1200" b="0" i="0" u="none" strike="noStrike" kern="1200" baseline="0" dirty="0">
                <a:solidFill>
                  <a:schemeClr val="tx1"/>
                </a:solidFill>
                <a:latin typeface="Times New Roman" pitchFamily="18" charset="0"/>
                <a:ea typeface="+mn-ea"/>
                <a:cs typeface="+mn-cs"/>
              </a:rPr>
              <a:t> 1975b]. </a:t>
            </a:r>
          </a:p>
          <a:p>
            <a:r>
              <a:rPr lang="en-US" altLang="zh-CN" sz="1200" b="0" i="0" u="none" strike="noStrike" kern="1200" baseline="0" dirty="0">
                <a:solidFill>
                  <a:schemeClr val="tx1"/>
                </a:solidFill>
                <a:latin typeface="Times New Roman" pitchFamily="18" charset="0"/>
                <a:ea typeface="+mn-ea"/>
                <a:cs typeface="+mn-cs"/>
              </a:rPr>
              <a:t>    Ethernet [Metcalfe 1976] is a popular and widely deployed CSMA protocol. </a:t>
            </a:r>
            <a:r>
              <a:rPr lang="zh-CN" altLang="en-US" dirty="0"/>
              <a:t>    </a:t>
            </a:r>
            <a:endParaRPr lang="en-US" altLang="zh-CN" dirty="0"/>
          </a:p>
          <a:p>
            <a:endParaRPr lang="zh-CN" altLang="zh-CN" dirty="0">
              <a:latin typeface="Times New Roman" panose="02020603050405020304" pitchFamily="18" charset="0"/>
            </a:endParaRPr>
          </a:p>
          <a:p>
            <a:pPr eaLnBrk="1" hangingPunct="1"/>
            <a:endParaRPr lang="zh-CN" altLang="zh-CN" dirty="0"/>
          </a:p>
        </p:txBody>
      </p:sp>
    </p:spTree>
    <p:extLst>
      <p:ext uri="{BB962C8B-B14F-4D97-AF65-F5344CB8AC3E}">
        <p14:creationId xmlns:p14="http://schemas.microsoft.com/office/powerpoint/2010/main" val="2853998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32500" lnSpcReduction="20000"/>
          </a:bodyPr>
          <a:lstStyle/>
          <a:p>
            <a:r>
              <a:rPr lang="en-US" altLang="zh-CN" sz="1200" kern="1200" baseline="0" dirty="0">
                <a:solidFill>
                  <a:schemeClr val="tx1"/>
                </a:solidFill>
                <a:latin typeface="Times New Roman" pitchFamily="18" charset="0"/>
                <a:ea typeface="+mn-ea"/>
                <a:cs typeface="+mn-cs"/>
              </a:rPr>
              <a:t>    Given the phenomenal success of the Internet, one might naturally wonder about the architectural principles </a:t>
            </a:r>
            <a:r>
              <a:rPr lang="en-US" altLang="zh-CN" sz="1200" b="1" kern="1200" baseline="0" dirty="0">
                <a:solidFill>
                  <a:schemeClr val="tx1"/>
                </a:solidFill>
                <a:latin typeface="Times New Roman" pitchFamily="18" charset="0"/>
                <a:ea typeface="+mn-ea"/>
                <a:cs typeface="+mn-cs"/>
              </a:rPr>
              <a:t>that</a:t>
            </a:r>
            <a:r>
              <a:rPr lang="en-US" altLang="zh-CN" sz="1200" kern="1200" baseline="0" dirty="0">
                <a:solidFill>
                  <a:schemeClr val="tx1"/>
                </a:solidFill>
                <a:latin typeface="Times New Roman" pitchFamily="18" charset="0"/>
                <a:ea typeface="+mn-ea"/>
                <a:cs typeface="+mn-cs"/>
              </a:rPr>
              <a:t> have guided the development of what is arguably the largest and most complex engineered system </a:t>
            </a:r>
            <a:r>
              <a:rPr lang="en-US" altLang="zh-CN" sz="1200" b="1" kern="1200" baseline="0" dirty="0">
                <a:solidFill>
                  <a:schemeClr val="tx1"/>
                </a:solidFill>
                <a:latin typeface="Times New Roman" pitchFamily="18" charset="0"/>
                <a:ea typeface="+mn-ea"/>
                <a:cs typeface="+mn-cs"/>
              </a:rPr>
              <a:t>ever</a:t>
            </a:r>
            <a:r>
              <a:rPr lang="en-US" altLang="zh-CN" sz="1200" kern="1200" baseline="0" dirty="0">
                <a:solidFill>
                  <a:schemeClr val="tx1"/>
                </a:solidFill>
                <a:latin typeface="Times New Roman" pitchFamily="18" charset="0"/>
                <a:ea typeface="+mn-ea"/>
                <a:cs typeface="+mn-cs"/>
              </a:rPr>
              <a:t> </a:t>
            </a:r>
            <a:r>
              <a:rPr lang="en-US" altLang="zh-CN" sz="1200" b="1" kern="1200" baseline="0" dirty="0">
                <a:solidFill>
                  <a:schemeClr val="tx1"/>
                </a:solidFill>
                <a:latin typeface="Times New Roman" pitchFamily="18" charset="0"/>
                <a:ea typeface="+mn-ea"/>
                <a:cs typeface="+mn-cs"/>
              </a:rPr>
              <a:t>built</a:t>
            </a:r>
            <a:r>
              <a:rPr lang="en-US" altLang="zh-CN" sz="1200" kern="1200" baseline="0" dirty="0">
                <a:solidFill>
                  <a:schemeClr val="tx1"/>
                </a:solidFill>
                <a:latin typeface="Times New Roman" pitchFamily="18" charset="0"/>
                <a:ea typeface="+mn-ea"/>
                <a:cs typeface="+mn-cs"/>
              </a:rPr>
              <a:t> by humankind. </a:t>
            </a:r>
          </a:p>
          <a:p>
            <a:r>
              <a:rPr lang="en-US" altLang="zh-CN" sz="1200" kern="1200" baseline="0" dirty="0">
                <a:solidFill>
                  <a:schemeClr val="tx1"/>
                </a:solidFill>
                <a:latin typeface="Times New Roman" pitchFamily="18" charset="0"/>
                <a:ea typeface="+mn-ea"/>
                <a:cs typeface="+mn-cs"/>
              </a:rPr>
              <a:t>    RFC 1958, entitled “Architectural Principles of the Internet,” suggests that these principles, if indeed they exist, are truly minimal: </a:t>
            </a:r>
          </a:p>
          <a:p>
            <a:r>
              <a:rPr lang="en-US" altLang="zh-CN" sz="1200" kern="1200" baseline="0" dirty="0">
                <a:solidFill>
                  <a:schemeClr val="tx1"/>
                </a:solidFill>
                <a:latin typeface="Times New Roman" pitchFamily="18" charset="0"/>
                <a:ea typeface="+mn-ea"/>
                <a:cs typeface="+mn-cs"/>
              </a:rPr>
              <a:t>   “Many members of the Internet community would argue that there is no architecture, but only a tradition, which was not written down for the first 25 years (or at least not by the IAB). However, in very general terms, the community believes that the goal is </a:t>
            </a:r>
            <a:r>
              <a:rPr lang="en-US" altLang="zh-CN" sz="1200" u="sng" kern="1200" baseline="0" dirty="0">
                <a:solidFill>
                  <a:schemeClr val="tx1"/>
                </a:solidFill>
                <a:latin typeface="Times New Roman" pitchFamily="18" charset="0"/>
                <a:ea typeface="+mn-ea"/>
                <a:cs typeface="+mn-cs"/>
              </a:rPr>
              <a:t>connectivity</a:t>
            </a:r>
            <a:r>
              <a:rPr lang="en-US" altLang="zh-CN" sz="1200" kern="1200" baseline="0" dirty="0">
                <a:solidFill>
                  <a:schemeClr val="tx1"/>
                </a:solidFill>
                <a:latin typeface="Times New Roman" pitchFamily="18" charset="0"/>
                <a:ea typeface="+mn-ea"/>
                <a:cs typeface="+mn-cs"/>
              </a:rPr>
              <a:t>, the tool is the </a:t>
            </a:r>
            <a:r>
              <a:rPr lang="en-US" altLang="zh-CN" sz="1200" u="sng" kern="1200" baseline="0" dirty="0">
                <a:solidFill>
                  <a:schemeClr val="tx1"/>
                </a:solidFill>
                <a:latin typeface="Times New Roman" pitchFamily="18" charset="0"/>
                <a:ea typeface="+mn-ea"/>
                <a:cs typeface="+mn-cs"/>
              </a:rPr>
              <a:t>Internet Protocol</a:t>
            </a:r>
            <a:r>
              <a:rPr lang="en-US" altLang="zh-CN" sz="1200" kern="1200" baseline="0" dirty="0">
                <a:solidFill>
                  <a:schemeClr val="tx1"/>
                </a:solidFill>
                <a:latin typeface="Times New Roman" pitchFamily="18" charset="0"/>
                <a:ea typeface="+mn-ea"/>
                <a:cs typeface="+mn-cs"/>
              </a:rPr>
              <a:t>, and the </a:t>
            </a:r>
            <a:r>
              <a:rPr lang="en-US" altLang="zh-CN" sz="1200" u="sng" kern="1200" baseline="0" dirty="0">
                <a:solidFill>
                  <a:schemeClr val="tx1"/>
                </a:solidFill>
                <a:latin typeface="Times New Roman" pitchFamily="18" charset="0"/>
                <a:ea typeface="+mn-ea"/>
                <a:cs typeface="+mn-cs"/>
              </a:rPr>
              <a:t>intelligence</a:t>
            </a:r>
            <a:r>
              <a:rPr lang="en-US" altLang="zh-CN" sz="1200" kern="1200" baseline="0" dirty="0">
                <a:solidFill>
                  <a:schemeClr val="tx1"/>
                </a:solidFill>
                <a:latin typeface="Times New Roman" pitchFamily="18" charset="0"/>
                <a:ea typeface="+mn-ea"/>
                <a:cs typeface="+mn-cs"/>
              </a:rPr>
              <a:t> is end to end rather than hidden in the network.” [RFC 1958]</a:t>
            </a:r>
          </a:p>
          <a:p>
            <a:endParaRPr lang="en-US" altLang="zh-CN" sz="1200" kern="1200" baseline="0" dirty="0">
              <a:solidFill>
                <a:schemeClr val="tx1"/>
              </a:solidFill>
              <a:latin typeface="Times New Roman" pitchFamily="18" charset="0"/>
              <a:ea typeface="+mn-ea"/>
              <a:cs typeface="+mn-cs"/>
            </a:endParaRPr>
          </a:p>
          <a:p>
            <a:r>
              <a:rPr lang="en-US" altLang="zh-CN" sz="1200" kern="1200" baseline="0" dirty="0">
                <a:solidFill>
                  <a:schemeClr val="tx1"/>
                </a:solidFill>
                <a:latin typeface="Times New Roman" pitchFamily="18" charset="0"/>
                <a:ea typeface="+mn-ea"/>
                <a:cs typeface="+mn-cs"/>
              </a:rPr>
              <a:t>    So there we have it! [</a:t>
            </a:r>
            <a:r>
              <a:rPr lang="zh-CN" altLang="en-US" sz="1200" b="0" i="0" kern="1200" dirty="0">
                <a:solidFill>
                  <a:schemeClr val="tx1"/>
                </a:solidFill>
                <a:latin typeface="Times New Roman" pitchFamily="18" charset="0"/>
                <a:ea typeface="+mn-ea"/>
                <a:cs typeface="+mn-cs"/>
              </a:rPr>
              <a:t>好了</a:t>
            </a:r>
            <a:r>
              <a:rPr lang="en-US" altLang="zh-CN" sz="1200" kern="1200" baseline="0" dirty="0">
                <a:solidFill>
                  <a:schemeClr val="tx1"/>
                </a:solidFill>
                <a:latin typeface="Times New Roman" pitchFamily="18" charset="0"/>
                <a:ea typeface="+mn-ea"/>
                <a:cs typeface="+mn-cs"/>
              </a:rPr>
              <a:t>]</a:t>
            </a:r>
          </a:p>
          <a:p>
            <a:r>
              <a:rPr lang="en-US" altLang="zh-CN" sz="1200" kern="1200" baseline="0" dirty="0">
                <a:solidFill>
                  <a:schemeClr val="tx1"/>
                </a:solidFill>
                <a:latin typeface="Times New Roman" pitchFamily="18" charset="0"/>
                <a:ea typeface="+mn-ea"/>
                <a:cs typeface="+mn-cs"/>
              </a:rPr>
              <a:t>    The goal was </a:t>
            </a:r>
            <a:r>
              <a:rPr lang="en-US" altLang="zh-CN" sz="1200" kern="1200" baseline="0">
                <a:solidFill>
                  <a:schemeClr val="tx1"/>
                </a:solidFill>
                <a:latin typeface="Times New Roman" pitchFamily="18" charset="0"/>
                <a:ea typeface="+mn-ea"/>
                <a:cs typeface="+mn-cs"/>
              </a:rPr>
              <a:t>to provide </a:t>
            </a:r>
            <a:r>
              <a:rPr lang="en-US" altLang="zh-CN" sz="1200" kern="1200" baseline="0" dirty="0">
                <a:solidFill>
                  <a:schemeClr val="tx1"/>
                </a:solidFill>
                <a:latin typeface="Times New Roman" pitchFamily="18" charset="0"/>
                <a:ea typeface="+mn-ea"/>
                <a:cs typeface="+mn-cs"/>
              </a:rPr>
              <a:t>connectivity, there would be just one network-layer protocol (the celebrated IP protocol we have studied in this chapter), and  “intelligence” (one might say the “complexity”) would be placed at the network edge, rather than in the network core. </a:t>
            </a:r>
          </a:p>
          <a:p>
            <a:r>
              <a:rPr lang="en-US" altLang="zh-CN" sz="1200" kern="1200" baseline="0" dirty="0">
                <a:solidFill>
                  <a:schemeClr val="tx1"/>
                </a:solidFill>
                <a:latin typeface="Times New Roman" pitchFamily="18" charset="0"/>
                <a:ea typeface="+mn-ea"/>
                <a:cs typeface="+mn-cs"/>
              </a:rPr>
              <a:t>    Let’s look these last two considerations </a:t>
            </a:r>
            <a:r>
              <a:rPr lang="en-US" altLang="zh-CN" sz="1200" u="sng" kern="1200" baseline="0" dirty="0">
                <a:solidFill>
                  <a:schemeClr val="tx1"/>
                </a:solidFill>
                <a:latin typeface="Times New Roman" pitchFamily="18" charset="0"/>
                <a:ea typeface="+mn-ea"/>
                <a:cs typeface="+mn-cs"/>
              </a:rPr>
              <a:t>in a bit more detail</a:t>
            </a:r>
            <a:r>
              <a:rPr lang="en-US" altLang="zh-CN" sz="1200" kern="1200" baseline="0" dirty="0">
                <a:solidFill>
                  <a:schemeClr val="tx1"/>
                </a:solidFill>
                <a:latin typeface="Times New Roman" pitchFamily="18" charset="0"/>
                <a:ea typeface="+mn-ea"/>
                <a:cs typeface="+mn-cs"/>
              </a:rPr>
              <a:t>.</a:t>
            </a:r>
          </a:p>
          <a:p>
            <a:endParaRPr lang="en-US" altLang="zh-CN" sz="1200" kern="1200" baseline="0" dirty="0">
              <a:solidFill>
                <a:schemeClr val="tx1"/>
              </a:solidFill>
              <a:latin typeface="Times New Roman" pitchFamily="18" charset="0"/>
              <a:ea typeface="+mn-ea"/>
              <a:cs typeface="+mn-cs"/>
            </a:endParaRPr>
          </a:p>
          <a:p>
            <a:pPr algn="ctr"/>
            <a:r>
              <a:rPr lang="en-US" altLang="zh-CN" sz="1200" b="1" kern="1200" baseline="0" dirty="0">
                <a:solidFill>
                  <a:schemeClr val="tx1"/>
                </a:solidFill>
                <a:latin typeface="Times New Roman" pitchFamily="18" charset="0"/>
                <a:ea typeface="+mn-ea"/>
                <a:cs typeface="+mn-cs"/>
              </a:rPr>
              <a:t>The IP Hourglass</a:t>
            </a:r>
          </a:p>
          <a:p>
            <a:r>
              <a:rPr lang="en-US" altLang="zh-CN" sz="1200" kern="1200" baseline="0" dirty="0">
                <a:solidFill>
                  <a:schemeClr val="tx1"/>
                </a:solidFill>
                <a:latin typeface="Times New Roman" pitchFamily="18" charset="0"/>
                <a:ea typeface="+mn-ea"/>
                <a:cs typeface="+mn-cs"/>
              </a:rPr>
              <a:t>   By now, we’re well acquainted with the five-layer Internet protocol stack that we first encountered in Figure 1.23. </a:t>
            </a:r>
          </a:p>
          <a:p>
            <a:r>
              <a:rPr lang="en-US" altLang="zh-CN" sz="1200" kern="1200" baseline="0" dirty="0">
                <a:solidFill>
                  <a:schemeClr val="tx1"/>
                </a:solidFill>
                <a:latin typeface="Times New Roman" pitchFamily="18" charset="0"/>
                <a:ea typeface="+mn-ea"/>
                <a:cs typeface="+mn-cs"/>
              </a:rPr>
              <a:t>   Another visualization of this stack, </a:t>
            </a:r>
            <a:r>
              <a:rPr lang="en-US" altLang="zh-CN" sz="1200" u="sng" kern="1200" baseline="0" dirty="0">
                <a:solidFill>
                  <a:schemeClr val="tx1"/>
                </a:solidFill>
                <a:latin typeface="Times New Roman" pitchFamily="18" charset="0"/>
                <a:ea typeface="+mn-ea"/>
                <a:cs typeface="+mn-cs"/>
              </a:rPr>
              <a:t>shown in Figure 4.31 and sometimes known as the </a:t>
            </a:r>
            <a:r>
              <a:rPr lang="en-US" altLang="zh-CN" sz="1200" b="0" u="sng" kern="1200" baseline="0" dirty="0">
                <a:solidFill>
                  <a:schemeClr val="tx1"/>
                </a:solidFill>
                <a:latin typeface="Times New Roman" pitchFamily="18" charset="0"/>
                <a:ea typeface="+mn-ea"/>
                <a:cs typeface="+mn-cs"/>
              </a:rPr>
              <a:t>“IP hourglass,</a:t>
            </a:r>
            <a:r>
              <a:rPr lang="en-US" altLang="zh-CN" sz="1200" b="0" u="none" kern="1200" baseline="0" dirty="0">
                <a:solidFill>
                  <a:schemeClr val="tx1"/>
                </a:solidFill>
                <a:latin typeface="Times New Roman" pitchFamily="18" charset="0"/>
                <a:ea typeface="+mn-ea"/>
                <a:cs typeface="+mn-cs"/>
              </a:rPr>
              <a:t>”</a:t>
            </a:r>
            <a:r>
              <a:rPr lang="en-US" altLang="zh-CN" sz="1200" b="0" kern="1200" baseline="0" dirty="0">
                <a:solidFill>
                  <a:schemeClr val="tx1"/>
                </a:solidFill>
                <a:latin typeface="Times New Roman" pitchFamily="18" charset="0"/>
                <a:ea typeface="+mn-ea"/>
                <a:cs typeface="+mn-cs"/>
              </a:rPr>
              <a:t> illustrates the “narrow waist” of the layered </a:t>
            </a:r>
            <a:r>
              <a:rPr lang="en-US" altLang="zh-CN" sz="1200" kern="1200" baseline="0" dirty="0">
                <a:solidFill>
                  <a:schemeClr val="tx1"/>
                </a:solidFill>
                <a:latin typeface="Times New Roman" pitchFamily="18" charset="0"/>
                <a:ea typeface="+mn-ea"/>
                <a:cs typeface="+mn-cs"/>
              </a:rPr>
              <a:t>Internet architecture.   </a:t>
            </a:r>
          </a:p>
          <a:p>
            <a:r>
              <a:rPr lang="en-US" altLang="zh-CN" sz="1200" kern="1200" baseline="0" dirty="0">
                <a:solidFill>
                  <a:schemeClr val="tx1"/>
                </a:solidFill>
                <a:latin typeface="Times New Roman" pitchFamily="18" charset="0"/>
                <a:ea typeface="+mn-ea"/>
                <a:cs typeface="+mn-cs"/>
              </a:rPr>
              <a:t>    While the Internet has many protocols in the physical, link, transport, and application layers, </a:t>
            </a:r>
            <a:r>
              <a:rPr lang="en-US" altLang="zh-CN" sz="1200" i="0" kern="1200" baseline="0" dirty="0">
                <a:solidFill>
                  <a:schemeClr val="tx1"/>
                </a:solidFill>
                <a:latin typeface="Times New Roman" pitchFamily="18" charset="0"/>
                <a:ea typeface="+mn-ea"/>
                <a:cs typeface="+mn-cs"/>
              </a:rPr>
              <a:t>there is only one network layer protocol — the IP protocol</a:t>
            </a:r>
            <a:r>
              <a:rPr lang="en-US" altLang="zh-CN" sz="1200" i="1" kern="1200" baseline="0" dirty="0">
                <a:solidFill>
                  <a:schemeClr val="tx1"/>
                </a:solidFill>
                <a:latin typeface="Times New Roman" pitchFamily="18" charset="0"/>
                <a:ea typeface="+mn-ea"/>
                <a:cs typeface="+mn-cs"/>
              </a:rPr>
              <a:t>. </a:t>
            </a:r>
          </a:p>
          <a:p>
            <a:r>
              <a:rPr lang="en-US" altLang="zh-CN" sz="1200" i="1" kern="1200" baseline="0" dirty="0">
                <a:solidFill>
                  <a:schemeClr val="tx1"/>
                </a:solidFill>
                <a:latin typeface="Times New Roman" pitchFamily="18" charset="0"/>
                <a:ea typeface="+mn-ea"/>
                <a:cs typeface="+mn-cs"/>
              </a:rPr>
              <a:t>   </a:t>
            </a:r>
            <a:r>
              <a:rPr lang="en-US" altLang="zh-CN" sz="1200" i="0" kern="1200" baseline="0" dirty="0">
                <a:solidFill>
                  <a:schemeClr val="tx1"/>
                </a:solidFill>
                <a:latin typeface="Times New Roman" pitchFamily="18" charset="0"/>
                <a:ea typeface="+mn-ea"/>
                <a:cs typeface="+mn-cs"/>
              </a:rPr>
              <a:t>This is the one protocol that must be implemented by each and every of the billions of Internet-connected devices. </a:t>
            </a:r>
          </a:p>
          <a:p>
            <a:r>
              <a:rPr lang="en-US" altLang="zh-CN" sz="1200" i="0" kern="1200" baseline="0" dirty="0">
                <a:solidFill>
                  <a:schemeClr val="tx1"/>
                </a:solidFill>
                <a:latin typeface="Times New Roman" pitchFamily="18" charset="0"/>
                <a:ea typeface="+mn-ea"/>
                <a:cs typeface="+mn-cs"/>
              </a:rPr>
              <a:t>   This narrow waist has played a critical role in the phenomenal growth of the Internet.   </a:t>
            </a:r>
          </a:p>
          <a:p>
            <a:r>
              <a:rPr lang="en-US" altLang="zh-CN" sz="1200" i="0" kern="1200" baseline="0" dirty="0">
                <a:solidFill>
                  <a:schemeClr val="tx1"/>
                </a:solidFill>
                <a:latin typeface="Times New Roman" pitchFamily="18" charset="0"/>
                <a:ea typeface="+mn-ea"/>
                <a:cs typeface="+mn-cs"/>
              </a:rPr>
              <a:t>   The relative simplicity of the IP protocol, and the fact that it is the only universal requirement for Internet connectivity has allowed a rich variety of networks — with very different underlying link-layer technologies, from Ethernet to </a:t>
            </a:r>
            <a:r>
              <a:rPr lang="en-US" altLang="zh-CN" sz="1200" i="0" kern="1200" baseline="0" dirty="0" err="1">
                <a:solidFill>
                  <a:schemeClr val="tx1"/>
                </a:solidFill>
                <a:latin typeface="Times New Roman" pitchFamily="18" charset="0"/>
                <a:ea typeface="+mn-ea"/>
                <a:cs typeface="+mn-cs"/>
              </a:rPr>
              <a:t>WiFi</a:t>
            </a:r>
            <a:r>
              <a:rPr lang="en-US" altLang="zh-CN" sz="1200" i="0" kern="1200" baseline="0" dirty="0">
                <a:solidFill>
                  <a:schemeClr val="tx1"/>
                </a:solidFill>
                <a:latin typeface="Times New Roman" pitchFamily="18" charset="0"/>
                <a:ea typeface="+mn-ea"/>
                <a:cs typeface="+mn-cs"/>
              </a:rPr>
              <a:t> to cellular t</a:t>
            </a:r>
            <a:r>
              <a:rPr lang="en-US" altLang="zh-CN" sz="1200" kern="1200" baseline="0" dirty="0">
                <a:solidFill>
                  <a:schemeClr val="tx1"/>
                </a:solidFill>
                <a:latin typeface="Times New Roman" pitchFamily="18" charset="0"/>
                <a:ea typeface="+mn-ea"/>
                <a:cs typeface="+mn-cs"/>
              </a:rPr>
              <a:t>o optical networks to become part of the Internet. </a:t>
            </a:r>
          </a:p>
          <a:p>
            <a:r>
              <a:rPr lang="en-US" altLang="zh-CN" sz="1200" kern="1200" baseline="0" dirty="0">
                <a:solidFill>
                  <a:schemeClr val="tx1"/>
                </a:solidFill>
                <a:latin typeface="Times New Roman" pitchFamily="18" charset="0"/>
                <a:ea typeface="+mn-ea"/>
                <a:cs typeface="+mn-cs"/>
              </a:rPr>
              <a:t>   [Clark 1997] notes </a:t>
            </a:r>
            <a:r>
              <a:rPr lang="en-US" altLang="zh-CN" sz="1200" u="sng" kern="1200" baseline="0" dirty="0">
                <a:solidFill>
                  <a:schemeClr val="tx1"/>
                </a:solidFill>
                <a:latin typeface="Times New Roman" pitchFamily="18" charset="0"/>
                <a:ea typeface="+mn-ea"/>
                <a:cs typeface="+mn-cs"/>
              </a:rPr>
              <a:t>that role</a:t>
            </a:r>
            <a:r>
              <a:rPr lang="en-US" altLang="zh-CN" sz="1200" u="none" kern="1200" baseline="0" dirty="0">
                <a:solidFill>
                  <a:schemeClr val="tx1"/>
                </a:solidFill>
                <a:latin typeface="Times New Roman" pitchFamily="18" charset="0"/>
                <a:ea typeface="+mn-ea"/>
                <a:cs typeface="+mn-cs"/>
              </a:rPr>
              <a:t> </a:t>
            </a:r>
            <a:r>
              <a:rPr lang="en-US" altLang="zh-CN" sz="1200" kern="1200" baseline="0" dirty="0">
                <a:solidFill>
                  <a:schemeClr val="tx1"/>
                </a:solidFill>
                <a:latin typeface="Times New Roman" pitchFamily="18" charset="0"/>
                <a:ea typeface="+mn-ea"/>
                <a:cs typeface="+mn-cs"/>
              </a:rPr>
              <a:t>of the narrow waist, which he refers to as a “spanning layer,” </a:t>
            </a:r>
            <a:r>
              <a:rPr lang="en-US" altLang="zh-CN" sz="1200" u="sng" kern="1200" baseline="0" dirty="0">
                <a:solidFill>
                  <a:schemeClr val="tx1"/>
                </a:solidFill>
                <a:latin typeface="Times New Roman" pitchFamily="18" charset="0"/>
                <a:ea typeface="+mn-ea"/>
                <a:cs typeface="+mn-cs"/>
              </a:rPr>
              <a:t>is to</a:t>
            </a:r>
            <a:r>
              <a:rPr lang="en-US" altLang="zh-CN" sz="1200" u="none" kern="1200" baseline="0" dirty="0">
                <a:solidFill>
                  <a:schemeClr val="tx1"/>
                </a:solidFill>
                <a:latin typeface="Times New Roman" pitchFamily="18" charset="0"/>
                <a:ea typeface="+mn-ea"/>
                <a:cs typeface="+mn-cs"/>
              </a:rPr>
              <a:t> </a:t>
            </a:r>
            <a:r>
              <a:rPr lang="en-US" altLang="zh-CN" sz="1200" kern="1200" baseline="0" dirty="0">
                <a:solidFill>
                  <a:schemeClr val="tx1"/>
                </a:solidFill>
                <a:latin typeface="Times New Roman" pitchFamily="18" charset="0"/>
                <a:ea typeface="+mn-ea"/>
                <a:cs typeface="+mn-cs"/>
              </a:rPr>
              <a:t>“… hide the </a:t>
            </a:r>
            <a:r>
              <a:rPr lang="en-US" altLang="zh-CN" sz="1200" u="none" kern="1200" baseline="0" dirty="0">
                <a:solidFill>
                  <a:schemeClr val="tx1"/>
                </a:solidFill>
                <a:latin typeface="Times New Roman" pitchFamily="18" charset="0"/>
                <a:ea typeface="+mn-ea"/>
                <a:cs typeface="+mn-cs"/>
              </a:rPr>
              <a:t>detailed</a:t>
            </a:r>
            <a:r>
              <a:rPr lang="en-US" altLang="zh-CN" sz="1200" kern="1200" baseline="0" dirty="0">
                <a:solidFill>
                  <a:schemeClr val="tx1"/>
                </a:solidFill>
                <a:latin typeface="Times New Roman" pitchFamily="18" charset="0"/>
                <a:ea typeface="+mn-ea"/>
                <a:cs typeface="+mn-cs"/>
              </a:rPr>
              <a:t> differences </a:t>
            </a:r>
            <a:r>
              <a:rPr lang="en-US" altLang="zh-CN" sz="1200" b="0" kern="1200" baseline="0" dirty="0">
                <a:solidFill>
                  <a:schemeClr val="tx1"/>
                </a:solidFill>
                <a:latin typeface="Times New Roman" pitchFamily="18" charset="0"/>
                <a:ea typeface="+mn-ea"/>
                <a:cs typeface="+mn-cs"/>
              </a:rPr>
              <a:t>among</a:t>
            </a:r>
            <a:r>
              <a:rPr lang="en-US" altLang="zh-CN" sz="1200" kern="1200" baseline="0" dirty="0">
                <a:solidFill>
                  <a:schemeClr val="tx1"/>
                </a:solidFill>
                <a:latin typeface="Times New Roman" pitchFamily="18" charset="0"/>
                <a:ea typeface="+mn-ea"/>
                <a:cs typeface="+mn-cs"/>
              </a:rPr>
              <a:t> these various [underlying] technologies and </a:t>
            </a:r>
            <a:r>
              <a:rPr lang="en-US" altLang="zh-CN" sz="1200" u="sng" kern="1200" baseline="0" dirty="0">
                <a:solidFill>
                  <a:schemeClr val="tx1"/>
                </a:solidFill>
                <a:latin typeface="Times New Roman" pitchFamily="18" charset="0"/>
                <a:ea typeface="+mn-ea"/>
                <a:cs typeface="+mn-cs"/>
              </a:rPr>
              <a:t>present a uniform service interface</a:t>
            </a:r>
            <a:r>
              <a:rPr lang="en-US" altLang="zh-CN" sz="1200" u="none" kern="1200" baseline="0" dirty="0">
                <a:solidFill>
                  <a:schemeClr val="tx1"/>
                </a:solidFill>
                <a:latin typeface="Times New Roman" pitchFamily="18" charset="0"/>
                <a:ea typeface="+mn-ea"/>
                <a:cs typeface="+mn-cs"/>
              </a:rPr>
              <a:t> </a:t>
            </a:r>
            <a:r>
              <a:rPr lang="en-US" altLang="zh-CN" sz="1200" kern="1200" baseline="0" dirty="0">
                <a:solidFill>
                  <a:schemeClr val="tx1"/>
                </a:solidFill>
                <a:latin typeface="Times New Roman" pitchFamily="18" charset="0"/>
                <a:ea typeface="+mn-ea"/>
                <a:cs typeface="+mn-cs"/>
              </a:rPr>
              <a:t>to the applications above.” </a:t>
            </a:r>
          </a:p>
          <a:p>
            <a:r>
              <a:rPr lang="en-US" altLang="zh-CN" sz="1200" kern="1200" baseline="0" dirty="0">
                <a:solidFill>
                  <a:schemeClr val="tx1"/>
                </a:solidFill>
                <a:latin typeface="Times New Roman" pitchFamily="18" charset="0"/>
                <a:ea typeface="+mn-ea"/>
                <a:cs typeface="+mn-cs"/>
              </a:rPr>
              <a:t>   For the IP layer in particular: “How does </a:t>
            </a:r>
            <a:r>
              <a:rPr lang="en-US" altLang="zh-CN" sz="1200" u="sng" kern="1200" baseline="0" dirty="0">
                <a:solidFill>
                  <a:schemeClr val="tx1"/>
                </a:solidFill>
                <a:latin typeface="Times New Roman" pitchFamily="18" charset="0"/>
                <a:ea typeface="+mn-ea"/>
                <a:cs typeface="+mn-cs"/>
              </a:rPr>
              <a:t>the IP spanning layer</a:t>
            </a:r>
            <a:r>
              <a:rPr lang="en-US" altLang="zh-CN" sz="1200" u="none" kern="1200" baseline="0" dirty="0">
                <a:solidFill>
                  <a:schemeClr val="tx1"/>
                </a:solidFill>
                <a:latin typeface="Times New Roman" pitchFamily="18" charset="0"/>
                <a:ea typeface="+mn-ea"/>
                <a:cs typeface="+mn-cs"/>
              </a:rPr>
              <a:t> </a:t>
            </a:r>
            <a:r>
              <a:rPr lang="en-US" altLang="zh-CN" sz="1200" kern="1200" baseline="0" dirty="0">
                <a:solidFill>
                  <a:schemeClr val="tx1"/>
                </a:solidFill>
                <a:latin typeface="Times New Roman" pitchFamily="18" charset="0"/>
                <a:ea typeface="+mn-ea"/>
                <a:cs typeface="+mn-cs"/>
              </a:rPr>
              <a:t>achieve its purpose? </a:t>
            </a:r>
          </a:p>
          <a:p>
            <a:r>
              <a:rPr lang="en-US" altLang="zh-CN" sz="1200" kern="1200" baseline="0" dirty="0">
                <a:solidFill>
                  <a:schemeClr val="tx1"/>
                </a:solidFill>
                <a:latin typeface="Times New Roman" pitchFamily="18" charset="0"/>
                <a:ea typeface="+mn-ea"/>
                <a:cs typeface="+mn-cs"/>
              </a:rPr>
              <a:t>   It defines a basic set of services, which were carefully designed </a:t>
            </a:r>
            <a:r>
              <a:rPr lang="en-US" altLang="zh-CN" sz="1200" b="1" kern="1200" baseline="0" dirty="0">
                <a:solidFill>
                  <a:schemeClr val="tx1"/>
                </a:solidFill>
                <a:latin typeface="Times New Roman" pitchFamily="18" charset="0"/>
                <a:ea typeface="+mn-ea"/>
                <a:cs typeface="+mn-cs"/>
              </a:rPr>
              <a:t>so that </a:t>
            </a:r>
            <a:r>
              <a:rPr lang="en-US" altLang="zh-CN" sz="1200" kern="1200" baseline="0" dirty="0">
                <a:solidFill>
                  <a:schemeClr val="tx1"/>
                </a:solidFill>
                <a:latin typeface="Times New Roman" pitchFamily="18" charset="0"/>
                <a:ea typeface="+mn-ea"/>
                <a:cs typeface="+mn-cs"/>
              </a:rPr>
              <a:t>they could be constructed from a wide range of underlying network technologies. Software, as a part of the Internet [i.e., network] layer, </a:t>
            </a:r>
            <a:r>
              <a:rPr lang="en-US" altLang="zh-CN" sz="1200" u="sng" kern="1200" baseline="0" dirty="0">
                <a:solidFill>
                  <a:schemeClr val="tx1"/>
                </a:solidFill>
                <a:latin typeface="Times New Roman" pitchFamily="18" charset="0"/>
                <a:ea typeface="+mn-ea"/>
                <a:cs typeface="+mn-cs"/>
              </a:rPr>
              <a:t>translates</a:t>
            </a:r>
            <a:r>
              <a:rPr lang="en-US" altLang="zh-CN" sz="1200" kern="1200" baseline="0" dirty="0">
                <a:solidFill>
                  <a:schemeClr val="tx1"/>
                </a:solidFill>
                <a:latin typeface="Times New Roman" pitchFamily="18" charset="0"/>
                <a:ea typeface="+mn-ea"/>
                <a:cs typeface="+mn-cs"/>
              </a:rPr>
              <a:t> what each of these lower-layer technologies offers </a:t>
            </a:r>
            <a:r>
              <a:rPr lang="en-US" altLang="zh-CN" sz="1200" u="sng" kern="1200" baseline="0" dirty="0">
                <a:solidFill>
                  <a:schemeClr val="tx1"/>
                </a:solidFill>
                <a:latin typeface="Times New Roman" pitchFamily="18" charset="0"/>
                <a:ea typeface="+mn-ea"/>
                <a:cs typeface="+mn-cs"/>
              </a:rPr>
              <a:t>into</a:t>
            </a:r>
            <a:r>
              <a:rPr lang="en-US" altLang="zh-CN" sz="1200" kern="1200" baseline="0" dirty="0">
                <a:solidFill>
                  <a:schemeClr val="tx1"/>
                </a:solidFill>
                <a:latin typeface="Times New Roman" pitchFamily="18" charset="0"/>
                <a:ea typeface="+mn-ea"/>
                <a:cs typeface="+mn-cs"/>
              </a:rPr>
              <a:t> the common service of the Internet layer.”</a:t>
            </a:r>
          </a:p>
          <a:p>
            <a:endParaRPr lang="en-US" altLang="zh-CN" sz="1200" kern="1200" baseline="0" dirty="0">
              <a:solidFill>
                <a:schemeClr val="tx1"/>
              </a:solidFill>
              <a:latin typeface="Times New Roman" pitchFamily="18" charset="0"/>
              <a:ea typeface="+mn-ea"/>
              <a:cs typeface="+mn-cs"/>
            </a:endParaRPr>
          </a:p>
          <a:p>
            <a:r>
              <a:rPr lang="en-US" altLang="zh-CN" sz="1200" kern="1200" baseline="0" dirty="0">
                <a:solidFill>
                  <a:schemeClr val="tx1"/>
                </a:solidFill>
                <a:latin typeface="Times New Roman" pitchFamily="18" charset="0"/>
                <a:ea typeface="+mn-ea"/>
                <a:cs typeface="+mn-cs"/>
              </a:rPr>
              <a:t>   For a discussion the narrow waist, including examples </a:t>
            </a:r>
            <a:r>
              <a:rPr lang="en-US" altLang="zh-CN" sz="1200" u="sng" kern="1200" baseline="0" dirty="0">
                <a:solidFill>
                  <a:schemeClr val="tx1"/>
                </a:solidFill>
                <a:latin typeface="Times New Roman" pitchFamily="18" charset="0"/>
                <a:ea typeface="+mn-ea"/>
                <a:cs typeface="+mn-cs"/>
              </a:rPr>
              <a:t>beyond the Internet</a:t>
            </a:r>
            <a:r>
              <a:rPr lang="en-US" altLang="zh-CN" sz="1200" kern="1200" baseline="0" dirty="0">
                <a:solidFill>
                  <a:schemeClr val="tx1"/>
                </a:solidFill>
                <a:latin typeface="Times New Roman" pitchFamily="18" charset="0"/>
                <a:ea typeface="+mn-ea"/>
                <a:cs typeface="+mn-cs"/>
              </a:rPr>
              <a:t>, see [Beck 2019;Akhshabi 2011].</a:t>
            </a:r>
          </a:p>
          <a:p>
            <a:r>
              <a:rPr lang="en-US" altLang="zh-CN" sz="1200" kern="1200" baseline="0" dirty="0">
                <a:solidFill>
                  <a:schemeClr val="tx1"/>
                </a:solidFill>
                <a:latin typeface="Times New Roman" pitchFamily="18" charset="0"/>
                <a:ea typeface="+mn-ea"/>
                <a:cs typeface="+mn-cs"/>
              </a:rPr>
              <a:t>   We note here that as the Internet architecture enters mid-life (certainly, the Internet’s age of 40 to 50 years </a:t>
            </a:r>
            <a:r>
              <a:rPr lang="en-US" altLang="zh-CN" sz="1200" b="1" u="none" kern="1200" baseline="0" dirty="0">
                <a:solidFill>
                  <a:schemeClr val="tx1"/>
                </a:solidFill>
                <a:latin typeface="Times New Roman" pitchFamily="18" charset="0"/>
                <a:ea typeface="+mn-ea"/>
                <a:cs typeface="+mn-cs"/>
              </a:rPr>
              <a:t>qualifies</a:t>
            </a:r>
            <a:r>
              <a:rPr lang="en-US" altLang="zh-CN" sz="1200" kern="1200" baseline="0" dirty="0">
                <a:solidFill>
                  <a:schemeClr val="tx1"/>
                </a:solidFill>
                <a:latin typeface="Times New Roman" pitchFamily="18" charset="0"/>
                <a:ea typeface="+mn-ea"/>
                <a:cs typeface="+mn-cs"/>
              </a:rPr>
              <a:t> it for middle age!), one might observe that its “narrow waist” may indeed be widening a bit (as often happens in middle age!) via the rise of middle boxes.</a:t>
            </a:r>
          </a:p>
          <a:p>
            <a:endParaRPr lang="en-US" altLang="zh-CN" sz="1200" b="1" kern="1200" baseline="0" dirty="0">
              <a:solidFill>
                <a:schemeClr val="tx1"/>
              </a:solidFill>
              <a:latin typeface="Times New Roman" pitchFamily="18" charset="0"/>
              <a:ea typeface="+mn-ea"/>
              <a:cs typeface="+mn-cs"/>
            </a:endParaRPr>
          </a:p>
          <a:p>
            <a:endParaRPr lang="en-US" altLang="zh-CN" sz="1200" b="1" kern="1200" baseline="0" dirty="0">
              <a:solidFill>
                <a:schemeClr val="tx1"/>
              </a:solidFill>
              <a:latin typeface="Times New Roman" pitchFamily="18" charset="0"/>
              <a:ea typeface="+mn-ea"/>
              <a:cs typeface="+mn-cs"/>
            </a:endParaRPr>
          </a:p>
          <a:p>
            <a:pPr algn="ctr"/>
            <a:r>
              <a:rPr lang="en-US" altLang="zh-CN" sz="1200" b="1" kern="1200" baseline="0" dirty="0">
                <a:solidFill>
                  <a:schemeClr val="tx1"/>
                </a:solidFill>
                <a:latin typeface="Times New Roman" pitchFamily="18" charset="0"/>
                <a:ea typeface="+mn-ea"/>
                <a:cs typeface="+mn-cs"/>
              </a:rPr>
              <a:t>The End-to-End Argument </a:t>
            </a:r>
          </a:p>
          <a:p>
            <a:r>
              <a:rPr lang="en-US" altLang="zh-CN" sz="1200" kern="1200" baseline="0" dirty="0">
                <a:solidFill>
                  <a:schemeClr val="tx1"/>
                </a:solidFill>
                <a:latin typeface="Times New Roman" pitchFamily="18" charset="0"/>
                <a:ea typeface="+mn-ea"/>
                <a:cs typeface="+mn-cs"/>
              </a:rPr>
              <a:t>    The third principle in RFC 1958 — that “intelligence is end to end rather than hidden in the network”— </a:t>
            </a:r>
            <a:r>
              <a:rPr lang="en-US" altLang="zh-CN" sz="1200" u="sng" kern="1200" baseline="0" dirty="0">
                <a:solidFill>
                  <a:schemeClr val="tx1"/>
                </a:solidFill>
                <a:latin typeface="Times New Roman" pitchFamily="18" charset="0"/>
                <a:ea typeface="+mn-ea"/>
                <a:cs typeface="+mn-cs"/>
              </a:rPr>
              <a:t>speaks to</a:t>
            </a:r>
            <a:r>
              <a:rPr lang="en-US" altLang="zh-CN" sz="1200" u="none" kern="1200" baseline="0" dirty="0">
                <a:solidFill>
                  <a:schemeClr val="tx1"/>
                </a:solidFill>
                <a:latin typeface="Times New Roman" pitchFamily="18" charset="0"/>
                <a:ea typeface="+mn-ea"/>
                <a:cs typeface="+mn-cs"/>
              </a:rPr>
              <a:t> </a:t>
            </a:r>
            <a:r>
              <a:rPr lang="en-US" altLang="zh-CN" sz="1200" kern="1200" baseline="0" dirty="0">
                <a:solidFill>
                  <a:schemeClr val="tx1"/>
                </a:solidFill>
                <a:latin typeface="Times New Roman" pitchFamily="18" charset="0"/>
                <a:ea typeface="+mn-ea"/>
                <a:cs typeface="+mn-cs"/>
              </a:rPr>
              <a:t>the placement of functionality within the network. </a:t>
            </a:r>
          </a:p>
          <a:p>
            <a:r>
              <a:rPr lang="en-US" altLang="zh-CN" sz="1200" kern="1200" baseline="0" dirty="0">
                <a:solidFill>
                  <a:schemeClr val="tx1"/>
                </a:solidFill>
                <a:latin typeface="Times New Roman" pitchFamily="18" charset="0"/>
                <a:ea typeface="+mn-ea"/>
                <a:cs typeface="+mn-cs"/>
              </a:rPr>
              <a:t>    Here, we’ve seen that until the recent rise of middle boxes, most Internet functionality was indeed placed at the network’s edge. </a:t>
            </a:r>
          </a:p>
          <a:p>
            <a:r>
              <a:rPr lang="en-US" altLang="zh-CN" sz="1200" kern="1200" baseline="0" dirty="0">
                <a:solidFill>
                  <a:schemeClr val="tx1"/>
                </a:solidFill>
                <a:latin typeface="Times New Roman" pitchFamily="18" charset="0"/>
                <a:ea typeface="+mn-ea"/>
                <a:cs typeface="+mn-cs"/>
              </a:rPr>
              <a:t>    It’s worth noting that, </a:t>
            </a:r>
            <a:r>
              <a:rPr lang="en-US" altLang="zh-CN" sz="1200" u="sng" kern="1200" baseline="0" dirty="0">
                <a:solidFill>
                  <a:schemeClr val="tx1"/>
                </a:solidFill>
                <a:latin typeface="Times New Roman" pitchFamily="18" charset="0"/>
                <a:ea typeface="+mn-ea"/>
                <a:cs typeface="+mn-cs"/>
              </a:rPr>
              <a:t>in direct contrast with</a:t>
            </a:r>
            <a:r>
              <a:rPr lang="en-US" altLang="zh-CN" sz="1200" u="none" kern="1200" baseline="0" dirty="0">
                <a:solidFill>
                  <a:schemeClr val="tx1"/>
                </a:solidFill>
                <a:latin typeface="Times New Roman" pitchFamily="18" charset="0"/>
                <a:ea typeface="+mn-ea"/>
                <a:cs typeface="+mn-cs"/>
              </a:rPr>
              <a:t> </a:t>
            </a:r>
            <a:r>
              <a:rPr lang="en-US" altLang="zh-CN" sz="1200" kern="1200" baseline="0" dirty="0">
                <a:solidFill>
                  <a:schemeClr val="tx1"/>
                </a:solidFill>
                <a:latin typeface="Times New Roman" pitchFamily="18" charset="0"/>
                <a:ea typeface="+mn-ea"/>
                <a:cs typeface="+mn-cs"/>
              </a:rPr>
              <a:t>the 20th century telephone network — which had “dumb” (non-programmable) endpoints and smart switches — the Internet has always had smart endpoints (programmable computers), enabling complex functionality to be placed at those endpoints. </a:t>
            </a:r>
          </a:p>
          <a:p>
            <a:r>
              <a:rPr lang="en-US" altLang="zh-CN" sz="1200" kern="1200" baseline="0" dirty="0">
                <a:solidFill>
                  <a:schemeClr val="tx1"/>
                </a:solidFill>
                <a:latin typeface="Times New Roman" pitchFamily="18" charset="0"/>
                <a:ea typeface="+mn-ea"/>
                <a:cs typeface="+mn-cs"/>
              </a:rPr>
              <a:t>    But </a:t>
            </a:r>
            <a:r>
              <a:rPr lang="en-US" altLang="zh-CN" sz="1200" u="sng" kern="1200" baseline="0" dirty="0">
                <a:solidFill>
                  <a:schemeClr val="tx1"/>
                </a:solidFill>
                <a:latin typeface="Times New Roman" pitchFamily="18" charset="0"/>
                <a:ea typeface="+mn-ea"/>
                <a:cs typeface="+mn-cs"/>
              </a:rPr>
              <a:t>a more principled argument</a:t>
            </a:r>
            <a:r>
              <a:rPr lang="en-US" altLang="zh-CN" sz="1200" u="none" kern="1200" baseline="0" dirty="0">
                <a:solidFill>
                  <a:schemeClr val="tx1"/>
                </a:solidFill>
                <a:latin typeface="Times New Roman" pitchFamily="18" charset="0"/>
                <a:ea typeface="+mn-ea"/>
                <a:cs typeface="+mn-cs"/>
              </a:rPr>
              <a:t> </a:t>
            </a:r>
            <a:r>
              <a:rPr lang="en-US" altLang="zh-CN" sz="1200" kern="1200" baseline="0" dirty="0">
                <a:solidFill>
                  <a:schemeClr val="tx1"/>
                </a:solidFill>
                <a:latin typeface="Times New Roman" pitchFamily="18" charset="0"/>
                <a:ea typeface="+mn-ea"/>
                <a:cs typeface="+mn-cs"/>
              </a:rPr>
              <a:t>for actually placing functionality at the endpoints </a:t>
            </a:r>
            <a:r>
              <a:rPr lang="en-US" altLang="zh-CN" sz="1200" u="sng" kern="1200" baseline="0" dirty="0">
                <a:solidFill>
                  <a:schemeClr val="tx1"/>
                </a:solidFill>
                <a:latin typeface="Times New Roman" pitchFamily="18" charset="0"/>
                <a:ea typeface="+mn-ea"/>
                <a:cs typeface="+mn-cs"/>
              </a:rPr>
              <a:t>was made</a:t>
            </a:r>
            <a:r>
              <a:rPr lang="en-US" altLang="zh-CN" sz="1200" u="none" kern="1200" baseline="0" dirty="0">
                <a:solidFill>
                  <a:schemeClr val="tx1"/>
                </a:solidFill>
                <a:latin typeface="Times New Roman" pitchFamily="18" charset="0"/>
                <a:ea typeface="+mn-ea"/>
                <a:cs typeface="+mn-cs"/>
              </a:rPr>
              <a:t> </a:t>
            </a:r>
            <a:r>
              <a:rPr lang="en-US" altLang="zh-CN" sz="1200" kern="1200" baseline="0" dirty="0">
                <a:solidFill>
                  <a:schemeClr val="tx1"/>
                </a:solidFill>
                <a:latin typeface="Times New Roman" pitchFamily="18" charset="0"/>
                <a:ea typeface="+mn-ea"/>
                <a:cs typeface="+mn-cs"/>
              </a:rPr>
              <a:t>in an extremely influential paper [</a:t>
            </a:r>
            <a:r>
              <a:rPr lang="en-US" altLang="zh-CN" sz="1200" kern="1200" baseline="0" dirty="0" err="1">
                <a:solidFill>
                  <a:schemeClr val="tx1"/>
                </a:solidFill>
                <a:latin typeface="Times New Roman" pitchFamily="18" charset="0"/>
                <a:ea typeface="+mn-ea"/>
                <a:cs typeface="+mn-cs"/>
              </a:rPr>
              <a:t>Saltzer</a:t>
            </a:r>
            <a:r>
              <a:rPr lang="en-US" altLang="zh-CN" sz="1200" kern="1200" baseline="0" dirty="0">
                <a:solidFill>
                  <a:schemeClr val="tx1"/>
                </a:solidFill>
                <a:latin typeface="Times New Roman" pitchFamily="18" charset="0"/>
                <a:ea typeface="+mn-ea"/>
                <a:cs typeface="+mn-cs"/>
              </a:rPr>
              <a:t> 1984] that </a:t>
            </a:r>
            <a:r>
              <a:rPr lang="en-US" altLang="zh-CN" sz="1200" b="1" u="none" kern="1200" baseline="0" dirty="0">
                <a:solidFill>
                  <a:schemeClr val="tx1"/>
                </a:solidFill>
                <a:latin typeface="Times New Roman" pitchFamily="18" charset="0"/>
                <a:ea typeface="+mn-ea"/>
                <a:cs typeface="+mn-cs"/>
              </a:rPr>
              <a:t>articulated</a:t>
            </a:r>
            <a:r>
              <a:rPr lang="en-US" altLang="zh-CN" sz="1200" kern="1200" baseline="0" dirty="0">
                <a:solidFill>
                  <a:schemeClr val="tx1"/>
                </a:solidFill>
                <a:latin typeface="Times New Roman" pitchFamily="18" charset="0"/>
                <a:ea typeface="+mn-ea"/>
                <a:cs typeface="+mn-cs"/>
              </a:rPr>
              <a:t> the “end-to-end argument.” </a:t>
            </a:r>
          </a:p>
          <a:p>
            <a:r>
              <a:rPr lang="en-US" altLang="zh-CN" sz="1200" kern="1200" baseline="0" dirty="0">
                <a:solidFill>
                  <a:schemeClr val="tx1"/>
                </a:solidFill>
                <a:latin typeface="Times New Roman" pitchFamily="18" charset="0"/>
                <a:ea typeface="+mn-ea"/>
                <a:cs typeface="+mn-cs"/>
              </a:rPr>
              <a:t>   </a:t>
            </a:r>
            <a:r>
              <a:rPr lang="en-US" altLang="zh-CN" sz="1200" b="1" kern="1200" baseline="0" dirty="0">
                <a:solidFill>
                  <a:schemeClr val="tx1"/>
                </a:solidFill>
                <a:latin typeface="Times New Roman" pitchFamily="18" charset="0"/>
                <a:ea typeface="+mn-ea"/>
                <a:cs typeface="+mn-cs"/>
              </a:rPr>
              <a:t>It stated:</a:t>
            </a:r>
          </a:p>
          <a:p>
            <a:r>
              <a:rPr lang="en-US" altLang="zh-CN" sz="1200" kern="1200" baseline="0" dirty="0">
                <a:solidFill>
                  <a:schemeClr val="tx1"/>
                </a:solidFill>
                <a:latin typeface="Times New Roman" pitchFamily="18" charset="0"/>
                <a:ea typeface="+mn-ea"/>
                <a:cs typeface="+mn-cs"/>
              </a:rPr>
              <a:t>   “ … there is a list of functions each of which might be implemented in any of several ways: by the communication subsystem, by its client, as a joint venture, or perhaps redundantly, each doing its own version. </a:t>
            </a:r>
          </a:p>
          <a:p>
            <a:r>
              <a:rPr lang="en-US" altLang="zh-CN" sz="1200" kern="1200" baseline="0" dirty="0">
                <a:solidFill>
                  <a:schemeClr val="tx1"/>
                </a:solidFill>
                <a:latin typeface="Times New Roman" pitchFamily="18" charset="0"/>
                <a:ea typeface="+mn-ea"/>
                <a:cs typeface="+mn-cs"/>
              </a:rPr>
              <a:t>   In reasoning about this choice, the requirements of the </a:t>
            </a:r>
            <a:r>
              <a:rPr lang="en-US" altLang="zh-CN" sz="1200" kern="1200" baseline="0">
                <a:solidFill>
                  <a:schemeClr val="tx1"/>
                </a:solidFill>
                <a:latin typeface="Times New Roman" pitchFamily="18" charset="0"/>
                <a:ea typeface="+mn-ea"/>
                <a:cs typeface="+mn-cs"/>
              </a:rPr>
              <a:t>application provide </a:t>
            </a:r>
            <a:r>
              <a:rPr lang="en-US" altLang="zh-CN" sz="1200" kern="1200" baseline="0" dirty="0">
                <a:solidFill>
                  <a:schemeClr val="tx1"/>
                </a:solidFill>
                <a:latin typeface="Times New Roman" pitchFamily="18" charset="0"/>
                <a:ea typeface="+mn-ea"/>
                <a:cs typeface="+mn-cs"/>
              </a:rPr>
              <a:t>the basis for a class of arguments, which go as follows: </a:t>
            </a:r>
          </a:p>
          <a:p>
            <a:pPr lvl="1">
              <a:spcBef>
                <a:spcPts val="600"/>
              </a:spcBef>
            </a:pPr>
            <a:r>
              <a:rPr lang="en-US" altLang="zh-CN" sz="1200" kern="1200" baseline="0" dirty="0">
                <a:solidFill>
                  <a:schemeClr val="tx1"/>
                </a:solidFill>
                <a:latin typeface="Times New Roman" pitchFamily="18" charset="0"/>
                <a:ea typeface="+mn-ea"/>
                <a:cs typeface="+mn-cs"/>
              </a:rPr>
              <a:t>   The function </a:t>
            </a:r>
            <a:r>
              <a:rPr lang="en-US" altLang="zh-CN" sz="1200" u="sng" kern="1200" baseline="0" dirty="0">
                <a:solidFill>
                  <a:schemeClr val="tx1"/>
                </a:solidFill>
                <a:latin typeface="Times New Roman" pitchFamily="18" charset="0"/>
                <a:ea typeface="+mn-ea"/>
                <a:cs typeface="+mn-cs"/>
              </a:rPr>
              <a:t>in question</a:t>
            </a:r>
            <a:r>
              <a:rPr lang="en-US" altLang="zh-CN" sz="1200" u="none" kern="1200" baseline="0" dirty="0">
                <a:solidFill>
                  <a:schemeClr val="tx1"/>
                </a:solidFill>
                <a:latin typeface="Times New Roman" pitchFamily="18" charset="0"/>
                <a:ea typeface="+mn-ea"/>
                <a:cs typeface="+mn-cs"/>
              </a:rPr>
              <a:t> </a:t>
            </a:r>
            <a:r>
              <a:rPr lang="en-US" altLang="zh-CN" sz="1200" kern="1200" baseline="0" dirty="0">
                <a:solidFill>
                  <a:schemeClr val="tx1"/>
                </a:solidFill>
                <a:latin typeface="Times New Roman" pitchFamily="18" charset="0"/>
                <a:ea typeface="+mn-ea"/>
                <a:cs typeface="+mn-cs"/>
              </a:rPr>
              <a:t>can completely and correctly be implemented only with the knowledge and help of the application standing at the end points of the communication system.</a:t>
            </a:r>
          </a:p>
          <a:p>
            <a:pPr lvl="1">
              <a:spcBef>
                <a:spcPts val="600"/>
              </a:spcBef>
            </a:pPr>
            <a:r>
              <a:rPr lang="en-US" altLang="zh-CN" sz="1200" kern="1200" baseline="0" dirty="0">
                <a:solidFill>
                  <a:schemeClr val="tx1"/>
                </a:solidFill>
                <a:latin typeface="Times New Roman" pitchFamily="18" charset="0"/>
                <a:ea typeface="+mn-ea"/>
                <a:cs typeface="+mn-cs"/>
              </a:rPr>
              <a:t>   Therefore</a:t>
            </a:r>
            <a:r>
              <a:rPr lang="en-US" altLang="zh-CN" sz="1200" kern="1200" baseline="0">
                <a:solidFill>
                  <a:schemeClr val="tx1"/>
                </a:solidFill>
                <a:latin typeface="Times New Roman" pitchFamily="18" charset="0"/>
                <a:ea typeface="+mn-ea"/>
                <a:cs typeface="+mn-cs"/>
              </a:rPr>
              <a:t>, providing </a:t>
            </a:r>
            <a:r>
              <a:rPr lang="en-US" altLang="zh-CN" sz="1200" kern="1200" baseline="0" dirty="0">
                <a:solidFill>
                  <a:schemeClr val="tx1"/>
                </a:solidFill>
                <a:latin typeface="Times New Roman" pitchFamily="18" charset="0"/>
                <a:ea typeface="+mn-ea"/>
                <a:cs typeface="+mn-cs"/>
              </a:rPr>
              <a:t>that questioned function </a:t>
            </a:r>
            <a:r>
              <a:rPr lang="en-US" altLang="zh-CN" sz="1200" u="sng" kern="1200" baseline="0" dirty="0">
                <a:solidFill>
                  <a:schemeClr val="tx1"/>
                </a:solidFill>
                <a:latin typeface="Times New Roman" pitchFamily="18" charset="0"/>
                <a:ea typeface="+mn-ea"/>
                <a:cs typeface="+mn-cs"/>
              </a:rPr>
              <a:t>as a feature of the communication system itself</a:t>
            </a:r>
            <a:r>
              <a:rPr lang="en-US" altLang="zh-CN" sz="1200" u="none" kern="1200" baseline="0" dirty="0">
                <a:solidFill>
                  <a:schemeClr val="tx1"/>
                </a:solidFill>
                <a:latin typeface="Times New Roman" pitchFamily="18" charset="0"/>
                <a:ea typeface="+mn-ea"/>
                <a:cs typeface="+mn-cs"/>
              </a:rPr>
              <a:t> </a:t>
            </a:r>
            <a:r>
              <a:rPr lang="en-US" altLang="zh-CN" sz="1200" kern="1200" baseline="0" dirty="0">
                <a:solidFill>
                  <a:schemeClr val="tx1"/>
                </a:solidFill>
                <a:latin typeface="Times New Roman" pitchFamily="18" charset="0"/>
                <a:ea typeface="+mn-ea"/>
                <a:cs typeface="+mn-cs"/>
              </a:rPr>
              <a:t>is not possible. </a:t>
            </a:r>
          </a:p>
          <a:p>
            <a:pPr lvl="1">
              <a:spcBef>
                <a:spcPts val="600"/>
              </a:spcBef>
            </a:pPr>
            <a:r>
              <a:rPr lang="en-US" altLang="zh-CN" sz="1200" kern="1200" baseline="0" dirty="0">
                <a:solidFill>
                  <a:schemeClr val="tx1"/>
                </a:solidFill>
                <a:latin typeface="Times New Roman" pitchFamily="18" charset="0"/>
                <a:ea typeface="+mn-ea"/>
                <a:cs typeface="+mn-cs"/>
              </a:rPr>
              <a:t>   (Sometimes an incomplete version of the </a:t>
            </a:r>
            <a:r>
              <a:rPr lang="en-US" altLang="zh-CN" sz="1200" kern="1200" baseline="0">
                <a:solidFill>
                  <a:schemeClr val="tx1"/>
                </a:solidFill>
                <a:latin typeface="Times New Roman" pitchFamily="18" charset="0"/>
                <a:ea typeface="+mn-ea"/>
                <a:cs typeface="+mn-cs"/>
              </a:rPr>
              <a:t>function </a:t>
            </a:r>
            <a:r>
              <a:rPr lang="en-US" altLang="zh-CN" sz="1200" u="sng" kern="1200" baseline="0">
                <a:solidFill>
                  <a:schemeClr val="tx1"/>
                </a:solidFill>
                <a:latin typeface="Times New Roman" pitchFamily="18" charset="0"/>
                <a:ea typeface="+mn-ea"/>
                <a:cs typeface="+mn-cs"/>
              </a:rPr>
              <a:t>provided </a:t>
            </a:r>
            <a:r>
              <a:rPr lang="en-US" altLang="zh-CN" sz="1200" u="sng" kern="1200" baseline="0" dirty="0">
                <a:solidFill>
                  <a:schemeClr val="tx1"/>
                </a:solidFill>
                <a:latin typeface="Times New Roman" pitchFamily="18" charset="0"/>
                <a:ea typeface="+mn-ea"/>
                <a:cs typeface="+mn-cs"/>
              </a:rPr>
              <a:t>by the communication system</a:t>
            </a:r>
            <a:r>
              <a:rPr lang="en-US" altLang="zh-CN" sz="1200" u="none" kern="1200" baseline="0" dirty="0">
                <a:solidFill>
                  <a:schemeClr val="tx1"/>
                </a:solidFill>
                <a:latin typeface="Times New Roman" pitchFamily="18" charset="0"/>
                <a:ea typeface="+mn-ea"/>
                <a:cs typeface="+mn-cs"/>
              </a:rPr>
              <a:t> </a:t>
            </a:r>
            <a:r>
              <a:rPr lang="en-US" altLang="zh-CN" sz="1200" kern="1200" baseline="0" dirty="0">
                <a:solidFill>
                  <a:schemeClr val="tx1"/>
                </a:solidFill>
                <a:latin typeface="Times New Roman" pitchFamily="18" charset="0"/>
                <a:ea typeface="+mn-ea"/>
                <a:cs typeface="+mn-cs"/>
              </a:rPr>
              <a:t>may be useful as a performance enhancement.)</a:t>
            </a:r>
          </a:p>
          <a:p>
            <a:r>
              <a:rPr lang="en-US" altLang="zh-CN" sz="1200" kern="1200" baseline="0" dirty="0">
                <a:solidFill>
                  <a:schemeClr val="tx1"/>
                </a:solidFill>
                <a:latin typeface="Times New Roman" pitchFamily="18" charset="0"/>
                <a:ea typeface="+mn-ea"/>
                <a:cs typeface="+mn-cs"/>
              </a:rPr>
              <a:t>   We call </a:t>
            </a:r>
            <a:r>
              <a:rPr lang="en-US" altLang="zh-CN" sz="1200" u="sng" kern="1200" baseline="0" dirty="0">
                <a:solidFill>
                  <a:schemeClr val="tx1"/>
                </a:solidFill>
                <a:latin typeface="Times New Roman" pitchFamily="18" charset="0"/>
                <a:ea typeface="+mn-ea"/>
                <a:cs typeface="+mn-cs"/>
              </a:rPr>
              <a:t>this line</a:t>
            </a:r>
            <a:r>
              <a:rPr lang="en-US" altLang="zh-CN" sz="1200" u="none" kern="1200" baseline="0" dirty="0">
                <a:solidFill>
                  <a:schemeClr val="tx1"/>
                </a:solidFill>
                <a:latin typeface="Times New Roman" pitchFamily="18" charset="0"/>
                <a:ea typeface="+mn-ea"/>
                <a:cs typeface="+mn-cs"/>
              </a:rPr>
              <a:t> [</a:t>
            </a:r>
            <a:r>
              <a:rPr lang="zh-CN" altLang="en-US" sz="1200" u="none" kern="1200" baseline="0" dirty="0">
                <a:solidFill>
                  <a:schemeClr val="tx1"/>
                </a:solidFill>
                <a:latin typeface="Times New Roman" pitchFamily="18" charset="0"/>
                <a:ea typeface="+mn-ea"/>
                <a:cs typeface="+mn-cs"/>
              </a:rPr>
              <a:t>路线</a:t>
            </a:r>
            <a:r>
              <a:rPr lang="en-US" altLang="zh-CN" sz="1200" u="none" kern="1200" baseline="0" dirty="0">
                <a:solidFill>
                  <a:schemeClr val="tx1"/>
                </a:solidFill>
                <a:latin typeface="Times New Roman" pitchFamily="18" charset="0"/>
                <a:ea typeface="+mn-ea"/>
                <a:cs typeface="+mn-cs"/>
              </a:rPr>
              <a:t>] </a:t>
            </a:r>
            <a:r>
              <a:rPr lang="en-US" altLang="zh-CN" sz="1200" kern="1200" baseline="0" dirty="0">
                <a:solidFill>
                  <a:schemeClr val="tx1"/>
                </a:solidFill>
                <a:latin typeface="Times New Roman" pitchFamily="18" charset="0"/>
                <a:ea typeface="+mn-ea"/>
                <a:cs typeface="+mn-cs"/>
              </a:rPr>
              <a:t>of </a:t>
            </a:r>
            <a:r>
              <a:rPr lang="en-US" altLang="zh-CN" sz="1200" u="sng" kern="1200" baseline="0" dirty="0">
                <a:solidFill>
                  <a:schemeClr val="tx1"/>
                </a:solidFill>
                <a:latin typeface="Times New Roman" pitchFamily="18" charset="0"/>
                <a:ea typeface="+mn-ea"/>
                <a:cs typeface="+mn-cs"/>
              </a:rPr>
              <a:t>reasoning against [</a:t>
            </a:r>
            <a:r>
              <a:rPr lang="zh-CN" altLang="en-US" sz="1200" b="0" i="0" u="sng" kern="1200" dirty="0">
                <a:solidFill>
                  <a:schemeClr val="tx1"/>
                </a:solidFill>
                <a:latin typeface="Times New Roman" pitchFamily="18" charset="0"/>
                <a:ea typeface="+mn-ea"/>
                <a:cs typeface="+mn-cs"/>
              </a:rPr>
              <a:t>反对</a:t>
            </a:r>
            <a:r>
              <a:rPr lang="en-US" altLang="zh-CN" sz="1200" b="0" i="0" u="sng" kern="1200" dirty="0">
                <a:solidFill>
                  <a:schemeClr val="tx1"/>
                </a:solidFill>
                <a:latin typeface="Times New Roman" pitchFamily="18" charset="0"/>
                <a:ea typeface="+mn-ea"/>
                <a:cs typeface="+mn-cs"/>
              </a:rPr>
              <a:t>…</a:t>
            </a:r>
            <a:r>
              <a:rPr lang="zh-CN" altLang="en-US" sz="1200" b="0" i="0" u="sng" kern="1200" dirty="0">
                <a:solidFill>
                  <a:schemeClr val="tx1"/>
                </a:solidFill>
                <a:latin typeface="Times New Roman" pitchFamily="18" charset="0"/>
                <a:ea typeface="+mn-ea"/>
                <a:cs typeface="+mn-cs"/>
              </a:rPr>
              <a:t>的理由</a:t>
            </a:r>
            <a:r>
              <a:rPr lang="en-US" altLang="zh-CN" sz="1200" u="sng" kern="1200" baseline="0" dirty="0">
                <a:solidFill>
                  <a:schemeClr val="tx1"/>
                </a:solidFill>
                <a:latin typeface="Times New Roman" pitchFamily="18" charset="0"/>
                <a:ea typeface="+mn-ea"/>
                <a:cs typeface="+mn-cs"/>
              </a:rPr>
              <a:t>] low-level function implementation</a:t>
            </a:r>
            <a:r>
              <a:rPr lang="en-US" altLang="zh-CN" sz="1200" kern="1200" baseline="0" dirty="0">
                <a:solidFill>
                  <a:schemeClr val="tx1"/>
                </a:solidFill>
                <a:latin typeface="Times New Roman" pitchFamily="18" charset="0"/>
                <a:ea typeface="+mn-ea"/>
                <a:cs typeface="+mn-cs"/>
              </a:rPr>
              <a:t> the “end-to-end argument.”</a:t>
            </a:r>
          </a:p>
          <a:p>
            <a:endParaRPr lang="en-US" altLang="zh-CN" sz="1200" b="1" kern="1200" baseline="0" dirty="0">
              <a:solidFill>
                <a:schemeClr val="tx1"/>
              </a:solidFill>
              <a:latin typeface="Times New Roman" pitchFamily="18" charset="0"/>
              <a:ea typeface="+mn-ea"/>
              <a:cs typeface="+mn-cs"/>
            </a:endParaRPr>
          </a:p>
          <a:p>
            <a:r>
              <a:rPr lang="en-US" altLang="zh-CN" sz="1200" kern="1200" baseline="0" dirty="0">
                <a:solidFill>
                  <a:schemeClr val="tx1"/>
                </a:solidFill>
                <a:latin typeface="Times New Roman" pitchFamily="18" charset="0"/>
                <a:ea typeface="+mn-ea"/>
                <a:cs typeface="+mn-cs"/>
              </a:rPr>
              <a:t>    </a:t>
            </a:r>
            <a:r>
              <a:rPr lang="en-US" altLang="zh-CN" sz="1200" i="0" kern="1200" baseline="0" dirty="0">
                <a:solidFill>
                  <a:schemeClr val="tx1"/>
                </a:solidFill>
                <a:latin typeface="Times New Roman" pitchFamily="18" charset="0"/>
                <a:ea typeface="+mn-ea"/>
                <a:cs typeface="+mn-cs"/>
              </a:rPr>
              <a:t>An example illustrating the end-to-end argument is that of reliable data transfer.</a:t>
            </a:r>
          </a:p>
          <a:p>
            <a:r>
              <a:rPr lang="en-US" altLang="zh-CN" sz="1200" i="0" kern="1200" baseline="0" dirty="0">
                <a:solidFill>
                  <a:schemeClr val="tx1"/>
                </a:solidFill>
                <a:latin typeface="Times New Roman" pitchFamily="18" charset="0"/>
                <a:ea typeface="+mn-ea"/>
                <a:cs typeface="+mn-cs"/>
              </a:rPr>
              <a:t>    Since packets can be lost within the network (e.g., even without buffer overflows, a router holding a queued packet could crash, or a portion of the network </a:t>
            </a:r>
            <a:r>
              <a:rPr lang="en-US" altLang="zh-CN" sz="1200" i="0" u="sng" kern="1200" baseline="0" dirty="0">
                <a:solidFill>
                  <a:schemeClr val="tx1"/>
                </a:solidFill>
                <a:latin typeface="Times New Roman" pitchFamily="18" charset="0"/>
                <a:ea typeface="+mn-ea"/>
                <a:cs typeface="+mn-cs"/>
              </a:rPr>
              <a:t>in which a packet is queued</a:t>
            </a:r>
            <a:r>
              <a:rPr lang="en-US" altLang="zh-CN" sz="1200" i="0" kern="1200" baseline="0" dirty="0">
                <a:solidFill>
                  <a:schemeClr val="tx1"/>
                </a:solidFill>
                <a:latin typeface="Times New Roman" pitchFamily="18" charset="0"/>
                <a:ea typeface="+mn-ea"/>
                <a:cs typeface="+mn-cs"/>
              </a:rPr>
              <a:t> becomes detached due to link failures), the endpoints (in this case via the TCP protocol) must perform error control. </a:t>
            </a:r>
          </a:p>
          <a:p>
            <a:r>
              <a:rPr lang="en-US" altLang="zh-CN" sz="1200" i="0" kern="1200" baseline="0" dirty="0">
                <a:solidFill>
                  <a:schemeClr val="tx1"/>
                </a:solidFill>
                <a:latin typeface="Times New Roman" pitchFamily="18" charset="0"/>
                <a:ea typeface="+mn-ea"/>
                <a:cs typeface="+mn-cs"/>
              </a:rPr>
              <a:t>    As we will see in Chapter 6, some link-layer protocols do indeed perform local error control, but this local error control alone is “</a:t>
            </a:r>
            <a:r>
              <a:rPr lang="en-US" altLang="zh-CN" sz="1200" i="0" u="sng" kern="1200" baseline="0" dirty="0">
                <a:solidFill>
                  <a:schemeClr val="tx1"/>
                </a:solidFill>
                <a:latin typeface="Times New Roman" pitchFamily="18" charset="0"/>
                <a:ea typeface="+mn-ea"/>
                <a:cs typeface="+mn-cs"/>
              </a:rPr>
              <a:t>incomplete</a:t>
            </a:r>
            <a:r>
              <a:rPr lang="en-US" altLang="zh-CN" sz="1200" i="0" kern="1200" baseline="0" dirty="0">
                <a:solidFill>
                  <a:schemeClr val="tx1"/>
                </a:solidFill>
                <a:latin typeface="Times New Roman" pitchFamily="18" charset="0"/>
                <a:ea typeface="+mn-ea"/>
                <a:cs typeface="+mn-cs"/>
              </a:rPr>
              <a:t>” and not sufficient </a:t>
            </a:r>
            <a:r>
              <a:rPr lang="en-US" altLang="zh-CN" sz="1200" i="0" kern="1200" baseline="0">
                <a:solidFill>
                  <a:schemeClr val="tx1"/>
                </a:solidFill>
                <a:latin typeface="Times New Roman" pitchFamily="18" charset="0"/>
                <a:ea typeface="+mn-ea"/>
                <a:cs typeface="+mn-cs"/>
              </a:rPr>
              <a:t>to provide </a:t>
            </a:r>
            <a:r>
              <a:rPr lang="en-US" altLang="zh-CN" sz="1200" i="0" kern="1200" baseline="0" dirty="0">
                <a:solidFill>
                  <a:schemeClr val="tx1"/>
                </a:solidFill>
                <a:latin typeface="Times New Roman" pitchFamily="18" charset="0"/>
                <a:ea typeface="+mn-ea"/>
                <a:cs typeface="+mn-cs"/>
              </a:rPr>
              <a:t>end-to-end reliable data transfer. </a:t>
            </a:r>
          </a:p>
          <a:p>
            <a:r>
              <a:rPr lang="en-US" altLang="zh-CN" sz="1200" i="0" kern="1200" baseline="0" dirty="0">
                <a:solidFill>
                  <a:schemeClr val="tx1"/>
                </a:solidFill>
                <a:latin typeface="Times New Roman" pitchFamily="18" charset="0"/>
                <a:ea typeface="+mn-ea"/>
                <a:cs typeface="+mn-cs"/>
              </a:rPr>
              <a:t>    And so reliable data transfer must be implemented end to end.</a:t>
            </a:r>
          </a:p>
          <a:p>
            <a:endParaRPr lang="en-US" altLang="zh-CN" sz="1200" b="1" i="0" kern="1200" baseline="0" dirty="0">
              <a:solidFill>
                <a:schemeClr val="tx1"/>
              </a:solidFill>
              <a:latin typeface="Times New Roman" pitchFamily="18" charset="0"/>
              <a:ea typeface="+mn-ea"/>
              <a:cs typeface="+mn-cs"/>
            </a:endParaRPr>
          </a:p>
          <a:p>
            <a:r>
              <a:rPr lang="en-US" altLang="zh-CN" sz="1200" kern="1200" baseline="0" dirty="0">
                <a:solidFill>
                  <a:schemeClr val="tx1"/>
                </a:solidFill>
                <a:latin typeface="Times New Roman" pitchFamily="18" charset="0"/>
                <a:ea typeface="+mn-ea"/>
                <a:cs typeface="+mn-cs"/>
              </a:rPr>
              <a:t>    RFC 1958 </a:t>
            </a:r>
            <a:r>
              <a:rPr lang="en-US" altLang="zh-CN" sz="1200" b="1" kern="1200" baseline="0" dirty="0">
                <a:solidFill>
                  <a:schemeClr val="tx1"/>
                </a:solidFill>
                <a:latin typeface="Times New Roman" pitchFamily="18" charset="0"/>
                <a:ea typeface="+mn-ea"/>
                <a:cs typeface="+mn-cs"/>
              </a:rPr>
              <a:t>deliberately</a:t>
            </a:r>
            <a:r>
              <a:rPr lang="en-US" altLang="zh-CN" sz="1200" kern="1200" baseline="0" dirty="0">
                <a:solidFill>
                  <a:schemeClr val="tx1"/>
                </a:solidFill>
                <a:latin typeface="Times New Roman" pitchFamily="18" charset="0"/>
                <a:ea typeface="+mn-ea"/>
                <a:cs typeface="+mn-cs"/>
              </a:rPr>
              <a:t> includes only two references, both of which are “fundamental papers on the Internet architecture.” </a:t>
            </a:r>
          </a:p>
          <a:p>
            <a:r>
              <a:rPr lang="en-US" altLang="zh-CN" sz="1200" kern="1200" baseline="0" dirty="0">
                <a:solidFill>
                  <a:schemeClr val="tx1"/>
                </a:solidFill>
                <a:latin typeface="Times New Roman" pitchFamily="18" charset="0"/>
                <a:ea typeface="+mn-ea"/>
                <a:cs typeface="+mn-cs"/>
              </a:rPr>
              <a:t>    One of these is the end-to-end paper itself [</a:t>
            </a:r>
            <a:r>
              <a:rPr lang="en-US" altLang="zh-CN" sz="1200" kern="1200" baseline="0" dirty="0" err="1">
                <a:solidFill>
                  <a:schemeClr val="tx1"/>
                </a:solidFill>
                <a:latin typeface="Times New Roman" pitchFamily="18" charset="0"/>
                <a:ea typeface="+mn-ea"/>
                <a:cs typeface="+mn-cs"/>
              </a:rPr>
              <a:t>Saltzer</a:t>
            </a:r>
            <a:r>
              <a:rPr lang="en-US" altLang="zh-CN" sz="1200" kern="1200" baseline="0" dirty="0">
                <a:solidFill>
                  <a:schemeClr val="tx1"/>
                </a:solidFill>
                <a:latin typeface="Times New Roman" pitchFamily="18" charset="0"/>
                <a:ea typeface="+mn-ea"/>
                <a:cs typeface="+mn-cs"/>
              </a:rPr>
              <a:t> 1984]; the second paper [Clark 1988] discusses the design philosophy of the DARPA Internet Protocols.</a:t>
            </a:r>
          </a:p>
          <a:p>
            <a:r>
              <a:rPr lang="en-US" altLang="zh-CN" sz="1200" kern="1200" baseline="0" dirty="0">
                <a:solidFill>
                  <a:schemeClr val="tx1"/>
                </a:solidFill>
                <a:latin typeface="Times New Roman" pitchFamily="18" charset="0"/>
                <a:ea typeface="+mn-ea"/>
                <a:cs typeface="+mn-cs"/>
              </a:rPr>
              <a:t>    Both are interesting “must reads” for anyone interested in Internet architecture. Follow-</a:t>
            </a:r>
            <a:r>
              <a:rPr lang="en-US" altLang="zh-CN" sz="1200" kern="1200" baseline="0" dirty="0" err="1">
                <a:solidFill>
                  <a:schemeClr val="tx1"/>
                </a:solidFill>
                <a:latin typeface="Times New Roman" pitchFamily="18" charset="0"/>
                <a:ea typeface="+mn-ea"/>
                <a:cs typeface="+mn-cs"/>
              </a:rPr>
              <a:t>ons</a:t>
            </a:r>
            <a:r>
              <a:rPr lang="en-US" altLang="zh-CN" sz="1200" kern="1200" baseline="0" dirty="0">
                <a:solidFill>
                  <a:schemeClr val="tx1"/>
                </a:solidFill>
                <a:latin typeface="Times New Roman" pitchFamily="18" charset="0"/>
                <a:ea typeface="+mn-ea"/>
                <a:cs typeface="+mn-cs"/>
              </a:rPr>
              <a:t> to [Clark 1988] are [Blumenthal 2001; Clark 2005] which reconsider Internet architecture in light of the much more complex environment in which today’s Internet must now operate. </a:t>
            </a:r>
            <a:endParaRPr lang="en-US" altLang="zh-CN" sz="2400" b="1" i="0" kern="1200" baseline="0" dirty="0">
              <a:solidFill>
                <a:schemeClr val="tx1"/>
              </a:solidFill>
              <a:latin typeface="Times New Roman" pitchFamily="18" charset="0"/>
              <a:ea typeface="+mn-ea"/>
              <a:cs typeface="+mn-cs"/>
            </a:endParaRPr>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5</a:t>
            </a:fld>
            <a:endParaRPr lang="en-US" altLang="zh-CN"/>
          </a:p>
        </p:txBody>
      </p:sp>
    </p:spTree>
    <p:extLst>
      <p:ext uri="{BB962C8B-B14F-4D97-AF65-F5344CB8AC3E}">
        <p14:creationId xmlns:p14="http://schemas.microsoft.com/office/powerpoint/2010/main" val="29929664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C2410E1-4182-44C4-9273-48ED2BC26008}" type="slidenum">
              <a:rPr lang="en-US" altLang="zh-CN" smtClean="0"/>
              <a:pPr>
                <a:spcBef>
                  <a:spcPct val="0"/>
                </a:spcBef>
              </a:pPr>
              <a:t>53</a:t>
            </a:fld>
            <a:endParaRPr lang="en-US" altLang="zh-CN"/>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7482656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F5B4B687-8695-4EF6-828A-5974C86EF6F6}" type="slidenum">
              <a:rPr lang="zh-CN" altLang="en-US"/>
              <a:pPr/>
              <a:t>54</a:t>
            </a:fld>
            <a:endParaRPr lang="en-US" altLang="zh-CN"/>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38670238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7"/>
          <p:cNvSpPr>
            <a:spLocks noGrp="1" noChangeArrowheads="1"/>
          </p:cNvSpPr>
          <p:nvPr>
            <p:ph type="sldNum" sz="quarter" idx="5"/>
          </p:nvPr>
        </p:nvSpPr>
        <p:spPr>
          <a:noFill/>
        </p:spPr>
        <p:txBody>
          <a:bodyPr/>
          <a:lstStyle/>
          <a:p>
            <a:fld id="{3BA97254-327F-42FC-8CA9-3EA6B0EEB0A8}" type="slidenum">
              <a:rPr lang="zh-CN" altLang="en-US"/>
              <a:pPr/>
              <a:t>55</a:t>
            </a:fld>
            <a:endParaRPr lang="en-US" altLang="zh-CN"/>
          </a:p>
        </p:txBody>
      </p:sp>
      <p:sp>
        <p:nvSpPr>
          <p:cNvPr id="310275" name="Rectangle 2"/>
          <p:cNvSpPr>
            <a:spLocks noGrp="1" noRot="1" noChangeAspect="1" noChangeArrowheads="1" noTextEdit="1"/>
          </p:cNvSpPr>
          <p:nvPr>
            <p:ph type="sldImg"/>
          </p:nvPr>
        </p:nvSpPr>
        <p:spPr>
          <a:ln/>
        </p:spPr>
      </p:sp>
      <p:sp>
        <p:nvSpPr>
          <p:cNvPr id="310276" name="Rectangle 3"/>
          <p:cNvSpPr>
            <a:spLocks noGrp="1" noChangeArrowheads="1"/>
          </p:cNvSpPr>
          <p:nvPr>
            <p:ph type="body" idx="1"/>
          </p:nvPr>
        </p:nvSpPr>
        <p:spPr>
          <a:noFill/>
          <a:ln/>
        </p:spPr>
        <p:txBody>
          <a:bodyPr/>
          <a:lstStyle/>
          <a:p>
            <a:pPr algn="ctr"/>
            <a:r>
              <a:rPr lang="en-US" altLang="zh-CN" sz="1200" b="1" i="0" u="none" strike="noStrike" kern="1200" baseline="0" dirty="0">
                <a:solidFill>
                  <a:schemeClr val="tx1"/>
                </a:solidFill>
                <a:latin typeface="Times New Roman" pitchFamily="18" charset="0"/>
                <a:ea typeface="+mn-ea"/>
                <a:cs typeface="+mn-cs"/>
              </a:rPr>
              <a:t>Slotted ALOHA </a:t>
            </a:r>
          </a:p>
          <a:p>
            <a:r>
              <a:rPr lang="en-US" altLang="zh-CN" sz="1200" b="1"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Let’s </a:t>
            </a:r>
            <a:r>
              <a:rPr lang="en-US" altLang="zh-CN" sz="1200" b="1" i="0" u="none" strike="noStrike" kern="1200" baseline="0" dirty="0">
                <a:solidFill>
                  <a:schemeClr val="tx1"/>
                </a:solidFill>
                <a:latin typeface="Times New Roman" pitchFamily="18" charset="0"/>
                <a:ea typeface="+mn-ea"/>
                <a:cs typeface="+mn-cs"/>
              </a:rPr>
              <a:t>begin</a:t>
            </a:r>
            <a:r>
              <a:rPr lang="en-US" altLang="zh-CN" sz="1200" b="0" i="0" u="none" strike="noStrike" kern="1200" baseline="0" dirty="0">
                <a:solidFill>
                  <a:schemeClr val="tx1"/>
                </a:solidFill>
                <a:latin typeface="Times New Roman" pitchFamily="18" charset="0"/>
                <a:ea typeface="+mn-ea"/>
                <a:cs typeface="+mn-cs"/>
              </a:rPr>
              <a:t> our study of random access protocols </a:t>
            </a:r>
            <a:r>
              <a:rPr lang="en-US" altLang="zh-CN" sz="1200" b="1" i="0" u="none" strike="noStrike" kern="1200" baseline="0" dirty="0">
                <a:solidFill>
                  <a:schemeClr val="tx1"/>
                </a:solidFill>
                <a:latin typeface="Times New Roman" pitchFamily="18" charset="0"/>
                <a:ea typeface="+mn-ea"/>
                <a:cs typeface="+mn-cs"/>
              </a:rPr>
              <a:t>with</a:t>
            </a:r>
            <a:r>
              <a:rPr lang="en-US" altLang="zh-CN" sz="1200" b="0" i="0" u="none" strike="noStrike" kern="1200" baseline="0" dirty="0">
                <a:solidFill>
                  <a:schemeClr val="tx1"/>
                </a:solidFill>
                <a:latin typeface="Times New Roman" pitchFamily="18" charset="0"/>
                <a:ea typeface="+mn-ea"/>
                <a:cs typeface="+mn-cs"/>
              </a:rPr>
              <a:t> one of the simplest random access protocols, the slotted ALOHA protocol. </a:t>
            </a:r>
          </a:p>
          <a:p>
            <a:r>
              <a:rPr lang="en-US" altLang="zh-CN" sz="1200" b="0" i="0" u="none" strike="noStrike" kern="1200" baseline="0" dirty="0">
                <a:solidFill>
                  <a:schemeClr val="tx1"/>
                </a:solidFill>
                <a:latin typeface="Times New Roman" pitchFamily="18" charset="0"/>
                <a:ea typeface="+mn-ea"/>
                <a:cs typeface="+mn-cs"/>
              </a:rPr>
              <a:t>    In our description of slotted ALOHA, we assume the following:</a:t>
            </a:r>
          </a:p>
          <a:p>
            <a:pPr lvl="0"/>
            <a:r>
              <a:rPr lang="en-US" altLang="zh-CN" sz="1200" b="0" i="0" u="none" strike="noStrike" kern="1200" baseline="0" dirty="0">
                <a:solidFill>
                  <a:schemeClr val="tx1"/>
                </a:solidFill>
                <a:latin typeface="Times New Roman" pitchFamily="18" charset="0"/>
                <a:ea typeface="+mn-ea"/>
                <a:cs typeface="+mn-cs"/>
              </a:rPr>
              <a:t>    • All frames consist of exactly L bits.</a:t>
            </a:r>
          </a:p>
          <a:p>
            <a:pPr lvl="0"/>
            <a:r>
              <a:rPr lang="en-US" altLang="zh-CN" sz="1200" b="0" i="0" u="none" strike="noStrike" kern="1200" baseline="0" dirty="0">
                <a:solidFill>
                  <a:schemeClr val="tx1"/>
                </a:solidFill>
                <a:latin typeface="Times New Roman" pitchFamily="18" charset="0"/>
                <a:ea typeface="+mn-ea"/>
                <a:cs typeface="+mn-cs"/>
              </a:rPr>
              <a:t>    • Time </a:t>
            </a:r>
            <a:r>
              <a:rPr lang="en-US" altLang="zh-CN" sz="1200" b="0" i="0" u="none" strike="noStrike" kern="1200" baseline="0">
                <a:solidFill>
                  <a:schemeClr val="tx1"/>
                </a:solidFill>
                <a:latin typeface="Times New Roman" pitchFamily="18" charset="0"/>
                <a:ea typeface="+mn-ea"/>
                <a:cs typeface="+mn-cs"/>
              </a:rPr>
              <a:t>is divided </a:t>
            </a:r>
            <a:r>
              <a:rPr lang="en-US" altLang="zh-CN" sz="1200" b="0" i="0" u="none" strike="noStrike" kern="1200" baseline="0" dirty="0">
                <a:solidFill>
                  <a:schemeClr val="tx1"/>
                </a:solidFill>
                <a:latin typeface="Times New Roman" pitchFamily="18" charset="0"/>
                <a:ea typeface="+mn-ea"/>
                <a:cs typeface="+mn-cs"/>
              </a:rPr>
              <a:t>into slots of size L/R seconds (that is, a slot equals the time </a:t>
            </a:r>
            <a:r>
              <a:rPr lang="en-US" altLang="zh-CN" sz="1200" b="1" i="0" u="none" strike="noStrike" kern="1200" baseline="0" dirty="0">
                <a:solidFill>
                  <a:schemeClr val="tx1"/>
                </a:solidFill>
                <a:latin typeface="Times New Roman" pitchFamily="18" charset="0"/>
                <a:ea typeface="+mn-ea"/>
                <a:cs typeface="+mn-cs"/>
              </a:rPr>
              <a:t>to</a:t>
            </a:r>
            <a:r>
              <a:rPr lang="en-US" altLang="zh-CN" sz="1200" b="0" i="0" u="none" strike="noStrike" kern="1200" baseline="0" dirty="0">
                <a:solidFill>
                  <a:schemeClr val="tx1"/>
                </a:solidFill>
                <a:latin typeface="Times New Roman" pitchFamily="18" charset="0"/>
                <a:ea typeface="+mn-ea"/>
                <a:cs typeface="+mn-cs"/>
              </a:rPr>
              <a:t> transmit one frame).</a:t>
            </a:r>
          </a:p>
          <a:p>
            <a:pPr lvl="0"/>
            <a:r>
              <a:rPr lang="en-US" altLang="zh-CN" sz="1200" b="0" i="0" u="none" strike="noStrike" kern="1200" baseline="0" dirty="0">
                <a:solidFill>
                  <a:schemeClr val="tx1"/>
                </a:solidFill>
                <a:latin typeface="Times New Roman" pitchFamily="18" charset="0"/>
                <a:ea typeface="+mn-ea"/>
                <a:cs typeface="+mn-cs"/>
              </a:rPr>
              <a:t>    • Nodes start to transmit frames only at the beginnings of slots.</a:t>
            </a:r>
          </a:p>
          <a:p>
            <a:pPr lvl="0"/>
            <a:r>
              <a:rPr lang="en-US" altLang="zh-CN" sz="1200" b="0" i="0" u="none" strike="noStrike" kern="1200" baseline="0" dirty="0">
                <a:solidFill>
                  <a:schemeClr val="tx1"/>
                </a:solidFill>
                <a:latin typeface="Times New Roman" pitchFamily="18" charset="0"/>
                <a:ea typeface="+mn-ea"/>
                <a:cs typeface="+mn-cs"/>
              </a:rPr>
              <a:t>    • The nodes are synchronized </a:t>
            </a:r>
            <a:r>
              <a:rPr lang="en-US" altLang="zh-CN" sz="1200" b="1" i="0" u="none" strike="noStrike" kern="1200" baseline="0" dirty="0">
                <a:solidFill>
                  <a:schemeClr val="tx1"/>
                </a:solidFill>
                <a:latin typeface="Times New Roman" pitchFamily="18" charset="0"/>
                <a:ea typeface="+mn-ea"/>
                <a:cs typeface="+mn-cs"/>
              </a:rPr>
              <a:t>so that </a:t>
            </a:r>
            <a:r>
              <a:rPr lang="en-US" altLang="zh-CN" sz="1200" b="0" i="0" u="none" strike="noStrike" kern="1200" baseline="0" dirty="0">
                <a:solidFill>
                  <a:schemeClr val="tx1"/>
                </a:solidFill>
                <a:latin typeface="Times New Roman" pitchFamily="18" charset="0"/>
                <a:ea typeface="+mn-ea"/>
                <a:cs typeface="+mn-cs"/>
              </a:rPr>
              <a:t>each node knows when the slots begin.</a:t>
            </a:r>
          </a:p>
          <a:p>
            <a:pPr lvl="0"/>
            <a:r>
              <a:rPr lang="en-US" altLang="zh-CN" sz="1200" b="0" i="0" u="none" strike="noStrike" kern="1200" baseline="0" dirty="0">
                <a:solidFill>
                  <a:schemeClr val="tx1"/>
                </a:solidFill>
                <a:latin typeface="Times New Roman" pitchFamily="18" charset="0"/>
                <a:ea typeface="+mn-ea"/>
                <a:cs typeface="+mn-cs"/>
              </a:rPr>
              <a:t>    • If two or more frames collide in a slot, then all the nodes </a:t>
            </a:r>
            <a:r>
              <a:rPr lang="en-US" altLang="zh-CN" sz="1200" b="1" i="0" u="none" strike="noStrike" kern="1200" baseline="0" dirty="0">
                <a:solidFill>
                  <a:schemeClr val="tx1"/>
                </a:solidFill>
                <a:latin typeface="Times New Roman" pitchFamily="18" charset="0"/>
                <a:ea typeface="+mn-ea"/>
                <a:cs typeface="+mn-cs"/>
              </a:rPr>
              <a:t>detect</a:t>
            </a:r>
            <a:r>
              <a:rPr lang="en-US" altLang="zh-CN" sz="1200" b="0" i="0" u="none" strike="noStrike" kern="1200" baseline="0" dirty="0">
                <a:solidFill>
                  <a:schemeClr val="tx1"/>
                </a:solidFill>
                <a:latin typeface="Times New Roman" pitchFamily="18" charset="0"/>
                <a:ea typeface="+mn-ea"/>
                <a:cs typeface="+mn-cs"/>
              </a:rPr>
              <a:t> the collision event </a:t>
            </a:r>
            <a:r>
              <a:rPr lang="en-US" altLang="zh-CN" sz="1200" b="0" i="0" u="sng" strike="noStrike" kern="1200" baseline="0" dirty="0">
                <a:solidFill>
                  <a:schemeClr val="tx1"/>
                </a:solidFill>
                <a:latin typeface="Times New Roman" pitchFamily="18" charset="0"/>
                <a:ea typeface="+mn-ea"/>
                <a:cs typeface="+mn-cs"/>
              </a:rPr>
              <a:t>before the slot ends</a:t>
            </a:r>
            <a:r>
              <a:rPr lang="en-US" altLang="zh-CN" sz="1200" b="0" i="0" u="none" strike="noStrike" kern="1200" baseline="0" dirty="0">
                <a:solidFill>
                  <a:schemeClr val="tx1"/>
                </a:solidFill>
                <a:latin typeface="Times New Roman" pitchFamily="18" charset="0"/>
                <a:ea typeface="+mn-ea"/>
                <a:cs typeface="+mn-cs"/>
              </a:rPr>
              <a:t>.</a:t>
            </a:r>
          </a:p>
          <a:p>
            <a:pPr lvl="0"/>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Let p be a probability, that is, a number between 0 and 1. </a:t>
            </a:r>
          </a:p>
          <a:p>
            <a:r>
              <a:rPr lang="en-US" altLang="zh-CN" sz="1200" b="0" i="0" u="none" strike="noStrike" kern="1200" baseline="0" dirty="0">
                <a:solidFill>
                  <a:schemeClr val="tx1"/>
                </a:solidFill>
                <a:latin typeface="Times New Roman" pitchFamily="18" charset="0"/>
                <a:ea typeface="+mn-ea"/>
                <a:cs typeface="+mn-cs"/>
              </a:rPr>
              <a:t>    The operation of slotted ALOHA in each node is simple:</a:t>
            </a:r>
          </a:p>
          <a:p>
            <a:r>
              <a:rPr lang="en-US" altLang="zh-CN" sz="1200" b="0" i="0" u="none" strike="noStrike" kern="1200" baseline="0" dirty="0">
                <a:solidFill>
                  <a:schemeClr val="tx1"/>
                </a:solidFill>
                <a:latin typeface="Times New Roman" pitchFamily="18" charset="0"/>
                <a:ea typeface="+mn-ea"/>
                <a:cs typeface="+mn-cs"/>
              </a:rPr>
              <a:t>    • When the node has a fresh frame to send, it waits </a:t>
            </a:r>
            <a:r>
              <a:rPr lang="en-US" altLang="zh-CN" sz="1200" b="1" i="0" u="none" strike="noStrike" kern="1200" baseline="0" dirty="0">
                <a:solidFill>
                  <a:schemeClr val="tx1"/>
                </a:solidFill>
                <a:latin typeface="Times New Roman" pitchFamily="18" charset="0"/>
                <a:ea typeface="+mn-ea"/>
                <a:cs typeface="+mn-cs"/>
              </a:rPr>
              <a:t>until</a:t>
            </a:r>
            <a:r>
              <a:rPr lang="en-US" altLang="zh-CN" sz="1200" b="0" i="0" u="none" strike="noStrike" kern="1200" baseline="0" dirty="0">
                <a:solidFill>
                  <a:schemeClr val="tx1"/>
                </a:solidFill>
                <a:latin typeface="Times New Roman" pitchFamily="18" charset="0"/>
                <a:ea typeface="+mn-ea"/>
                <a:cs typeface="+mn-cs"/>
              </a:rPr>
              <a:t> the beginning of the next slot and transmits the entire frame in the slot.</a:t>
            </a:r>
          </a:p>
          <a:p>
            <a:r>
              <a:rPr lang="en-US" altLang="zh-CN" sz="1200" b="0" i="0" u="none" strike="noStrike" kern="1200" baseline="0" dirty="0">
                <a:solidFill>
                  <a:schemeClr val="tx1"/>
                </a:solidFill>
                <a:latin typeface="Times New Roman" pitchFamily="18" charset="0"/>
                <a:ea typeface="+mn-ea"/>
                <a:cs typeface="+mn-cs"/>
              </a:rPr>
              <a:t>    • If there isn’t a collision, the node has successfully transmitted its frame and thus need not consider retransmitting the frame. </a:t>
            </a:r>
          </a:p>
          <a:p>
            <a:r>
              <a:rPr lang="en-US" altLang="zh-CN" sz="1200" b="0" i="0" u="none" strike="noStrike" kern="1200" baseline="0" dirty="0">
                <a:solidFill>
                  <a:schemeClr val="tx1"/>
                </a:solidFill>
                <a:latin typeface="Times New Roman" pitchFamily="18" charset="0"/>
                <a:ea typeface="+mn-ea"/>
                <a:cs typeface="+mn-cs"/>
              </a:rPr>
              <a:t>     (The node can </a:t>
            </a:r>
            <a:r>
              <a:rPr lang="en-US" altLang="zh-CN" sz="1200" b="1" i="0" u="none" strike="noStrike" kern="1200" baseline="0" dirty="0">
                <a:solidFill>
                  <a:schemeClr val="tx1"/>
                </a:solidFill>
                <a:latin typeface="Times New Roman" pitchFamily="18" charset="0"/>
                <a:ea typeface="+mn-ea"/>
                <a:cs typeface="+mn-cs"/>
              </a:rPr>
              <a:t>prepare</a:t>
            </a:r>
            <a:r>
              <a:rPr lang="en-US" altLang="zh-CN" sz="1200" b="0" i="0" u="none" strike="noStrike" kern="1200" baseline="0" dirty="0">
                <a:solidFill>
                  <a:schemeClr val="tx1"/>
                </a:solidFill>
                <a:latin typeface="Times New Roman" pitchFamily="18" charset="0"/>
                <a:ea typeface="+mn-ea"/>
                <a:cs typeface="+mn-cs"/>
              </a:rPr>
              <a:t> a new frame </a:t>
            </a:r>
            <a:r>
              <a:rPr lang="en-US" altLang="zh-CN" sz="1200" b="1" i="0" u="none" strike="noStrike" kern="1200" baseline="0" dirty="0">
                <a:solidFill>
                  <a:schemeClr val="tx1"/>
                </a:solidFill>
                <a:latin typeface="Times New Roman" pitchFamily="18" charset="0"/>
                <a:ea typeface="+mn-ea"/>
                <a:cs typeface="+mn-cs"/>
              </a:rPr>
              <a:t>for</a:t>
            </a:r>
            <a:r>
              <a:rPr lang="en-US" altLang="zh-CN" sz="1200" b="0" i="0" u="none" strike="noStrike" kern="1200" baseline="0" dirty="0">
                <a:solidFill>
                  <a:schemeClr val="tx1"/>
                </a:solidFill>
                <a:latin typeface="Times New Roman" pitchFamily="18" charset="0"/>
                <a:ea typeface="+mn-ea"/>
                <a:cs typeface="+mn-cs"/>
              </a:rPr>
              <a:t> transmission, if it has one.)</a:t>
            </a:r>
          </a:p>
          <a:p>
            <a:r>
              <a:rPr lang="en-US" altLang="zh-CN" sz="1200" b="0" i="0" u="none" strike="noStrike" kern="1200" baseline="0" dirty="0">
                <a:solidFill>
                  <a:schemeClr val="tx1"/>
                </a:solidFill>
                <a:latin typeface="Times New Roman" pitchFamily="18" charset="0"/>
                <a:ea typeface="+mn-ea"/>
                <a:cs typeface="+mn-cs"/>
              </a:rPr>
              <a:t>    • If there is a collision, the node detects the collision before the end of the slot. </a:t>
            </a:r>
          </a:p>
          <a:p>
            <a:r>
              <a:rPr lang="en-US" altLang="zh-CN" sz="1200" b="0" i="0" u="none" strike="noStrike" kern="1200" baseline="0" dirty="0">
                <a:solidFill>
                  <a:schemeClr val="tx1"/>
                </a:solidFill>
                <a:latin typeface="Times New Roman" pitchFamily="18" charset="0"/>
                <a:ea typeface="+mn-ea"/>
                <a:cs typeface="+mn-cs"/>
              </a:rPr>
              <a:t>     The node retransmits its frame in each subsequent slot </a:t>
            </a:r>
            <a:r>
              <a:rPr lang="en-US" altLang="zh-CN" sz="1200" b="1" i="0" u="none" strike="noStrike" kern="1200" baseline="0" dirty="0">
                <a:solidFill>
                  <a:schemeClr val="tx1"/>
                </a:solidFill>
                <a:latin typeface="Times New Roman" pitchFamily="18" charset="0"/>
                <a:ea typeface="+mn-ea"/>
                <a:cs typeface="+mn-cs"/>
              </a:rPr>
              <a:t>with</a:t>
            </a:r>
            <a:r>
              <a:rPr lang="en-US" altLang="zh-CN" sz="1200" b="0" i="0" u="none" strike="noStrike" kern="1200" baseline="0" dirty="0">
                <a:solidFill>
                  <a:schemeClr val="tx1"/>
                </a:solidFill>
                <a:latin typeface="Times New Roman" pitchFamily="18" charset="0"/>
                <a:ea typeface="+mn-ea"/>
                <a:cs typeface="+mn-cs"/>
              </a:rPr>
              <a:t> probability p </a:t>
            </a:r>
            <a:r>
              <a:rPr lang="en-US" altLang="zh-CN" sz="1200" b="1" i="0" u="none" strike="noStrike" kern="1200" baseline="0" dirty="0">
                <a:solidFill>
                  <a:schemeClr val="tx1"/>
                </a:solidFill>
                <a:latin typeface="Times New Roman" pitchFamily="18" charset="0"/>
                <a:ea typeface="+mn-ea"/>
                <a:cs typeface="+mn-cs"/>
              </a:rPr>
              <a:t>until</a:t>
            </a:r>
            <a:r>
              <a:rPr lang="en-US" altLang="zh-CN" sz="1200" b="0" i="0" u="none" strike="noStrike" kern="1200" baseline="0" dirty="0">
                <a:solidFill>
                  <a:schemeClr val="tx1"/>
                </a:solidFill>
                <a:latin typeface="Times New Roman" pitchFamily="18" charset="0"/>
                <a:ea typeface="+mn-ea"/>
                <a:cs typeface="+mn-cs"/>
              </a:rPr>
              <a:t> the frame is transmitted without a collision.</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By retransmitting with probability p, we mean that the node effectively tosses a biased coin; </a:t>
            </a:r>
            <a:r>
              <a:rPr lang="en-US" altLang="zh-CN" sz="1200" b="0" i="0" u="sng" strike="noStrike" kern="1200" baseline="0" dirty="0">
                <a:solidFill>
                  <a:schemeClr val="tx1"/>
                </a:solidFill>
                <a:latin typeface="Times New Roman" pitchFamily="18" charset="0"/>
                <a:ea typeface="+mn-ea"/>
                <a:cs typeface="+mn-cs"/>
              </a:rPr>
              <a:t>the event heads</a:t>
            </a:r>
            <a:r>
              <a:rPr lang="en-US" altLang="zh-CN" sz="1200" b="0" i="0" u="none" strike="noStrike" kern="1200" baseline="0" dirty="0">
                <a:solidFill>
                  <a:schemeClr val="tx1"/>
                </a:solidFill>
                <a:latin typeface="Times New Roman" pitchFamily="18" charset="0"/>
                <a:ea typeface="+mn-ea"/>
                <a:cs typeface="+mn-cs"/>
              </a:rPr>
              <a:t> (</a:t>
            </a:r>
            <a:r>
              <a:rPr lang="en-US" altLang="zh-CN" sz="1200" b="0" i="0" kern="1200" dirty="0">
                <a:solidFill>
                  <a:schemeClr val="tx1"/>
                </a:solidFill>
                <a:effectLst/>
                <a:latin typeface="Times New Roman" pitchFamily="18" charset="0"/>
                <a:ea typeface="+mn-ea"/>
                <a:cs typeface="+mn-cs"/>
              </a:rPr>
              <a:t>adj. </a:t>
            </a:r>
            <a:r>
              <a:rPr lang="zh-CN" altLang="en-US" sz="1200" b="0" i="0" u="none" strike="noStrike" kern="1200" baseline="0" dirty="0">
                <a:solidFill>
                  <a:schemeClr val="tx1"/>
                </a:solidFill>
                <a:latin typeface="Times New Roman" pitchFamily="18" charset="0"/>
                <a:ea typeface="+mn-ea"/>
                <a:cs typeface="+mn-cs"/>
              </a:rPr>
              <a:t>正面朝上的</a:t>
            </a:r>
            <a:r>
              <a:rPr lang="en-US" altLang="zh-CN" sz="1200" b="0" i="0" u="none" strike="noStrike" kern="1200" baseline="0" dirty="0">
                <a:solidFill>
                  <a:schemeClr val="tx1"/>
                </a:solidFill>
                <a:latin typeface="Times New Roman" pitchFamily="18" charset="0"/>
                <a:ea typeface="+mn-ea"/>
                <a:cs typeface="+mn-cs"/>
              </a:rPr>
              <a:t>) corresponds to “retransmit,” which occurs with probability p. </a:t>
            </a:r>
          </a:p>
          <a:p>
            <a:r>
              <a:rPr lang="en-US" altLang="zh-CN" sz="1200" b="0" i="0" u="none" strike="noStrike" kern="1200" baseline="0" dirty="0">
                <a:solidFill>
                  <a:schemeClr val="tx1"/>
                </a:solidFill>
                <a:latin typeface="Times New Roman" pitchFamily="18" charset="0"/>
                <a:ea typeface="+mn-ea"/>
                <a:cs typeface="+mn-cs"/>
              </a:rPr>
              <a:t>   The event tails corresponds to “skip the slot and toss the coin again in the next slot”; this occurs with probability (1 – p). </a:t>
            </a:r>
          </a:p>
          <a:p>
            <a:r>
              <a:rPr lang="en-US" altLang="zh-CN" sz="1200" b="0" i="0" u="none" strike="noStrike" kern="1200" baseline="0" dirty="0">
                <a:solidFill>
                  <a:schemeClr val="tx1"/>
                </a:solidFill>
                <a:latin typeface="Times New Roman" pitchFamily="18" charset="0"/>
                <a:ea typeface="+mn-ea"/>
                <a:cs typeface="+mn-cs"/>
              </a:rPr>
              <a:t>    All nodes </a:t>
            </a:r>
            <a:r>
              <a:rPr lang="en-US" altLang="zh-CN" sz="1200" b="0" i="0" u="sng" strike="noStrike" kern="1200" baseline="0" dirty="0">
                <a:solidFill>
                  <a:schemeClr val="tx1"/>
                </a:solidFill>
                <a:latin typeface="Times New Roman" pitchFamily="18" charset="0"/>
                <a:ea typeface="+mn-ea"/>
                <a:cs typeface="+mn-cs"/>
              </a:rPr>
              <a:t>involved in the collision</a:t>
            </a:r>
            <a:r>
              <a:rPr lang="en-US" altLang="zh-CN" sz="1200" b="0" i="0" u="none" strike="noStrike" kern="1200" baseline="0" dirty="0">
                <a:solidFill>
                  <a:schemeClr val="tx1"/>
                </a:solidFill>
                <a:latin typeface="Times New Roman" pitchFamily="18" charset="0"/>
                <a:ea typeface="+mn-ea"/>
                <a:cs typeface="+mn-cs"/>
              </a:rPr>
              <a:t> toss their coins independently. </a:t>
            </a:r>
          </a:p>
          <a:p>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Slotted ALOHA would appear to have many advantages. </a:t>
            </a:r>
          </a:p>
          <a:p>
            <a:r>
              <a:rPr lang="en-US" altLang="zh-CN" sz="1200" b="0" i="0" u="none" strike="noStrike" kern="1200" baseline="0" dirty="0">
                <a:solidFill>
                  <a:schemeClr val="tx1"/>
                </a:solidFill>
                <a:latin typeface="Times New Roman" pitchFamily="18" charset="0"/>
                <a:ea typeface="+mn-ea"/>
                <a:cs typeface="+mn-cs"/>
              </a:rPr>
              <a:t>    Unlike channel partitioning, slotted ALOHA allows a node to transmit continuously at the full rate, R, when that node is the only active node. </a:t>
            </a:r>
          </a:p>
          <a:p>
            <a:r>
              <a:rPr lang="en-US" altLang="zh-CN" sz="1200" b="0" i="0" u="none" strike="noStrike" kern="1200" baseline="0" dirty="0">
                <a:solidFill>
                  <a:schemeClr val="tx1"/>
                </a:solidFill>
                <a:latin typeface="Times New Roman" pitchFamily="18" charset="0"/>
                <a:ea typeface="+mn-ea"/>
                <a:cs typeface="+mn-cs"/>
              </a:rPr>
              <a:t>    (A node is said to be active if it has frames to send.) </a:t>
            </a:r>
          </a:p>
          <a:p>
            <a:r>
              <a:rPr lang="en-US" altLang="zh-CN" sz="1200" b="0" i="0" u="none" strike="noStrike" kern="1200" baseline="0" dirty="0">
                <a:solidFill>
                  <a:schemeClr val="tx1"/>
                </a:solidFill>
                <a:latin typeface="Times New Roman" pitchFamily="18" charset="0"/>
                <a:ea typeface="+mn-ea"/>
                <a:cs typeface="+mn-cs"/>
              </a:rPr>
              <a:t>    Slotted ALOHA is also highly decentralized, because each node detects collisions and independently decides when to retransmit. </a:t>
            </a:r>
          </a:p>
          <a:p>
            <a:r>
              <a:rPr lang="en-US" altLang="zh-CN" sz="1200" b="0" i="0" u="none" strike="noStrike" kern="1200" baseline="0" dirty="0">
                <a:solidFill>
                  <a:schemeClr val="tx1"/>
                </a:solidFill>
                <a:latin typeface="Times New Roman" pitchFamily="18" charset="0"/>
                <a:ea typeface="+mn-ea"/>
                <a:cs typeface="+mn-cs"/>
              </a:rPr>
              <a:t>    (Slotted ALOHA does, however, require the slots to be synchronized in the nodes; shortly we’ll discuss an unslotted version of the ALOHA protocol, as well as CSMA protocols, </a:t>
            </a:r>
            <a:r>
              <a:rPr lang="en-US" altLang="zh-CN" sz="1200" b="1" i="0" u="none" strike="noStrike" kern="1200" baseline="0" dirty="0">
                <a:solidFill>
                  <a:schemeClr val="tx1"/>
                </a:solidFill>
                <a:latin typeface="Times New Roman" pitchFamily="18" charset="0"/>
                <a:ea typeface="+mn-ea"/>
                <a:cs typeface="+mn-cs"/>
              </a:rPr>
              <a:t>none of </a:t>
            </a:r>
            <a:r>
              <a:rPr lang="en-US" altLang="zh-CN" sz="1200" b="0" i="0" u="none" strike="noStrike" kern="1200" baseline="0" dirty="0">
                <a:solidFill>
                  <a:schemeClr val="tx1"/>
                </a:solidFill>
                <a:latin typeface="Times New Roman" pitchFamily="18" charset="0"/>
                <a:ea typeface="+mn-ea"/>
                <a:cs typeface="+mn-cs"/>
              </a:rPr>
              <a:t>which require such synchronization.)</a:t>
            </a:r>
          </a:p>
          <a:p>
            <a:r>
              <a:rPr lang="en-US" altLang="zh-CN" sz="1200" b="0" i="0" u="none" strike="noStrike" kern="1200" baseline="0" dirty="0">
                <a:solidFill>
                  <a:schemeClr val="tx1"/>
                </a:solidFill>
                <a:latin typeface="Times New Roman" pitchFamily="18" charset="0"/>
                <a:ea typeface="+mn-ea"/>
                <a:cs typeface="+mn-cs"/>
              </a:rPr>
              <a:t>    Slotted ALOHA is also an extremely simple protocol.</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t>
            </a:r>
            <a:endParaRPr lang="zh-CN" altLang="en-US" dirty="0"/>
          </a:p>
        </p:txBody>
      </p:sp>
    </p:spTree>
    <p:extLst>
      <p:ext uri="{BB962C8B-B14F-4D97-AF65-F5344CB8AC3E}">
        <p14:creationId xmlns:p14="http://schemas.microsoft.com/office/powerpoint/2010/main" val="30021068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a:noFill/>
        </p:spPr>
        <p:txBody>
          <a:bodyPr/>
          <a:lstStyle/>
          <a:p>
            <a:fld id="{79935866-52AB-4E9B-84C6-680299002481}" type="slidenum">
              <a:rPr lang="zh-CN" altLang="en-US"/>
              <a:pPr/>
              <a:t>56</a:t>
            </a:fld>
            <a:endParaRPr lang="en-US" altLang="zh-CN"/>
          </a:p>
        </p:txBody>
      </p:sp>
      <p:sp>
        <p:nvSpPr>
          <p:cNvPr id="311299" name="Rectangle 2"/>
          <p:cNvSpPr>
            <a:spLocks noGrp="1" noRot="1" noChangeAspect="1" noChangeArrowheads="1" noTextEdit="1"/>
          </p:cNvSpPr>
          <p:nvPr>
            <p:ph type="sldImg"/>
          </p:nvPr>
        </p:nvSpPr>
        <p:spPr>
          <a:ln/>
        </p:spPr>
      </p:sp>
      <p:sp>
        <p:nvSpPr>
          <p:cNvPr id="311300" name="Rectangle 3"/>
          <p:cNvSpPr>
            <a:spLocks noGrp="1" noChangeArrowheads="1"/>
          </p:cNvSpPr>
          <p:nvPr>
            <p:ph type="body" idx="1"/>
          </p:nvPr>
        </p:nvSpPr>
        <p:spPr>
          <a:noFill/>
          <a:ln/>
        </p:spPr>
        <p:txBody>
          <a:bodyPr/>
          <a:lstStyle/>
          <a:p>
            <a:r>
              <a:rPr lang="en-US" altLang="zh-CN" i="0" dirty="0"/>
              <a:t>    </a:t>
            </a:r>
            <a:r>
              <a:rPr lang="en-US" altLang="zh-CN" sz="1200" b="0" i="0" u="none" strike="noStrike" kern="1200" baseline="0" dirty="0">
                <a:solidFill>
                  <a:schemeClr val="tx1"/>
                </a:solidFill>
                <a:latin typeface="Times New Roman" pitchFamily="18" charset="0"/>
                <a:ea typeface="+mn-ea"/>
                <a:cs typeface="+mn-cs"/>
              </a:rPr>
              <a:t>Slotted ALOHA works well </a:t>
            </a:r>
            <a:r>
              <a:rPr lang="en-US" altLang="zh-CN" sz="1200" b="1" i="0" u="none" strike="noStrike" kern="1200" baseline="0" dirty="0">
                <a:solidFill>
                  <a:schemeClr val="tx1"/>
                </a:solidFill>
                <a:latin typeface="Times New Roman" pitchFamily="18" charset="0"/>
                <a:ea typeface="+mn-ea"/>
                <a:cs typeface="+mn-cs"/>
              </a:rPr>
              <a:t>when</a:t>
            </a:r>
            <a:r>
              <a:rPr lang="en-US" altLang="zh-CN" sz="1200" b="0" i="0" u="none" strike="noStrike" kern="1200" baseline="0" dirty="0">
                <a:solidFill>
                  <a:schemeClr val="tx1"/>
                </a:solidFill>
                <a:latin typeface="Times New Roman" pitchFamily="18" charset="0"/>
                <a:ea typeface="+mn-ea"/>
                <a:cs typeface="+mn-cs"/>
              </a:rPr>
              <a:t> there is only one active node, </a:t>
            </a:r>
            <a:r>
              <a:rPr lang="en-US" altLang="zh-CN" sz="1200" b="1" i="0" u="none" strike="noStrike" kern="1200" baseline="0" dirty="0">
                <a:solidFill>
                  <a:schemeClr val="tx1"/>
                </a:solidFill>
                <a:latin typeface="Times New Roman" pitchFamily="18" charset="0"/>
                <a:ea typeface="+mn-ea"/>
                <a:cs typeface="+mn-cs"/>
              </a:rPr>
              <a:t>but</a:t>
            </a:r>
            <a:r>
              <a:rPr lang="en-US" altLang="zh-CN" sz="1200" b="0" i="0" u="none" strike="noStrike" kern="1200" baseline="0" dirty="0">
                <a:solidFill>
                  <a:schemeClr val="tx1"/>
                </a:solidFill>
                <a:latin typeface="Times New Roman" pitchFamily="18" charset="0"/>
                <a:ea typeface="+mn-ea"/>
                <a:cs typeface="+mn-cs"/>
              </a:rPr>
              <a:t> how efficient is it when there are multiple active nodes?    </a:t>
            </a:r>
          </a:p>
          <a:p>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There are two possible efficiency concerns here</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First</a:t>
            </a:r>
            <a:r>
              <a:rPr lang="en-US" altLang="zh-CN" sz="1200" b="0" i="0" u="none" strike="noStrike" kern="1200" baseline="0" dirty="0">
                <a:solidFill>
                  <a:schemeClr val="tx1"/>
                </a:solidFill>
                <a:latin typeface="Times New Roman" pitchFamily="18" charset="0"/>
                <a:ea typeface="+mn-ea"/>
                <a:cs typeface="+mn-cs"/>
              </a:rPr>
              <a:t>, as shown in Figure 6.10, when there are multiple active nodes, </a:t>
            </a:r>
            <a:r>
              <a:rPr lang="en-US" altLang="zh-CN" sz="1200" b="0" i="0" u="sng" strike="noStrike" kern="1200" baseline="0" dirty="0">
                <a:solidFill>
                  <a:schemeClr val="tx1"/>
                </a:solidFill>
                <a:latin typeface="Times New Roman" pitchFamily="18" charset="0"/>
                <a:ea typeface="+mn-ea"/>
                <a:cs typeface="+mn-cs"/>
              </a:rPr>
              <a:t>a certain fraction of</a:t>
            </a:r>
            <a:r>
              <a:rPr lang="en-US" altLang="zh-CN" sz="1200" b="0" i="0" u="none" strike="noStrike" kern="1200" baseline="0" dirty="0">
                <a:solidFill>
                  <a:schemeClr val="tx1"/>
                </a:solidFill>
                <a:latin typeface="Times New Roman" pitchFamily="18" charset="0"/>
                <a:ea typeface="+mn-ea"/>
                <a:cs typeface="+mn-cs"/>
              </a:rPr>
              <a:t> the slots will have collisions and will therefore be “wasted.” </a:t>
            </a:r>
          </a:p>
          <a:p>
            <a:r>
              <a:rPr lang="en-US" altLang="zh-CN" sz="1200" b="0" i="0" u="none" strike="noStrike" kern="1200" baseline="0" dirty="0">
                <a:solidFill>
                  <a:schemeClr val="tx1"/>
                </a:solidFill>
                <a:latin typeface="Times New Roman" pitchFamily="18" charset="0"/>
                <a:ea typeface="+mn-ea"/>
                <a:cs typeface="+mn-cs"/>
              </a:rPr>
              <a:t>    The </a:t>
            </a:r>
            <a:r>
              <a:rPr lang="en-US" altLang="zh-CN" sz="1200" b="1" i="0" u="none" strike="noStrike" kern="1200" baseline="0" dirty="0">
                <a:solidFill>
                  <a:schemeClr val="tx1"/>
                </a:solidFill>
                <a:latin typeface="Times New Roman" pitchFamily="18" charset="0"/>
                <a:ea typeface="+mn-ea"/>
                <a:cs typeface="+mn-cs"/>
              </a:rPr>
              <a:t>second</a:t>
            </a:r>
            <a:r>
              <a:rPr lang="en-US" altLang="zh-CN" sz="1200" b="0" i="0" u="none" strike="noStrike" kern="1200" baseline="0" dirty="0">
                <a:solidFill>
                  <a:schemeClr val="tx1"/>
                </a:solidFill>
                <a:latin typeface="Times New Roman" pitchFamily="18" charset="0"/>
                <a:ea typeface="+mn-ea"/>
                <a:cs typeface="+mn-cs"/>
              </a:rPr>
              <a:t> concern is that </a:t>
            </a:r>
            <a:r>
              <a:rPr lang="en-US" altLang="zh-CN" sz="1200" b="0" i="0" u="sng" strike="noStrike" kern="1200" baseline="0" dirty="0">
                <a:solidFill>
                  <a:schemeClr val="tx1"/>
                </a:solidFill>
                <a:latin typeface="Times New Roman" pitchFamily="18" charset="0"/>
                <a:ea typeface="+mn-ea"/>
                <a:cs typeface="+mn-cs"/>
              </a:rPr>
              <a:t>another fraction of the slots will be empty</a:t>
            </a:r>
            <a:r>
              <a:rPr lang="en-US" altLang="zh-CN" sz="1200" b="0" i="0" u="none" strike="noStrike" kern="1200" baseline="0" dirty="0">
                <a:solidFill>
                  <a:schemeClr val="tx1"/>
                </a:solidFill>
                <a:latin typeface="Times New Roman" pitchFamily="18" charset="0"/>
                <a:ea typeface="+mn-ea"/>
                <a:cs typeface="+mn-cs"/>
              </a:rPr>
              <a:t> because all active nodes refrain from transmitting as a result of the probabilistic transmission policy. </a:t>
            </a:r>
          </a:p>
          <a:p>
            <a:r>
              <a:rPr lang="en-US" altLang="zh-CN" sz="1200" b="0" i="0" u="none" strike="noStrike" kern="1200" baseline="0" dirty="0">
                <a:solidFill>
                  <a:schemeClr val="tx1"/>
                </a:solidFill>
                <a:latin typeface="Times New Roman" pitchFamily="18" charset="0"/>
                <a:ea typeface="+mn-ea"/>
                <a:cs typeface="+mn-cs"/>
              </a:rPr>
              <a:t>    The only “unwasted” slots will be those </a:t>
            </a:r>
            <a:r>
              <a:rPr lang="en-US" altLang="zh-CN" sz="1200" b="1" i="0" u="none" strike="noStrike" kern="1200" baseline="0" dirty="0">
                <a:solidFill>
                  <a:schemeClr val="tx1"/>
                </a:solidFill>
                <a:latin typeface="Times New Roman" pitchFamily="18" charset="0"/>
                <a:ea typeface="+mn-ea"/>
                <a:cs typeface="+mn-cs"/>
              </a:rPr>
              <a:t>in which </a:t>
            </a:r>
            <a:r>
              <a:rPr lang="en-US" altLang="zh-CN" sz="1200" b="0" i="0" u="none" strike="noStrike" kern="1200" baseline="0" dirty="0">
                <a:solidFill>
                  <a:schemeClr val="tx1"/>
                </a:solidFill>
                <a:latin typeface="Times New Roman" pitchFamily="18" charset="0"/>
                <a:ea typeface="+mn-ea"/>
                <a:cs typeface="+mn-cs"/>
              </a:rPr>
              <a:t>exactly one node transmits. </a:t>
            </a:r>
          </a:p>
          <a:p>
            <a:r>
              <a:rPr lang="en-US" altLang="zh-CN" sz="1200" b="0" i="0" u="none" strike="noStrike" kern="1200" baseline="0" dirty="0">
                <a:solidFill>
                  <a:schemeClr val="tx1"/>
                </a:solidFill>
                <a:latin typeface="Times New Roman" pitchFamily="18" charset="0"/>
                <a:ea typeface="+mn-ea"/>
                <a:cs typeface="+mn-cs"/>
              </a:rPr>
              <a:t>    A slot in which exactly one node transmits is said to be a </a:t>
            </a:r>
            <a:r>
              <a:rPr lang="en-US" altLang="zh-CN" sz="1200" b="1" i="0" u="none" strike="noStrike" kern="1200" baseline="0" dirty="0">
                <a:solidFill>
                  <a:schemeClr val="tx1"/>
                </a:solidFill>
                <a:latin typeface="Times New Roman" pitchFamily="18" charset="0"/>
                <a:ea typeface="+mn-ea"/>
                <a:cs typeface="+mn-cs"/>
              </a:rPr>
              <a:t>successful slot</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The efficiency</a:t>
            </a:r>
            <a:r>
              <a:rPr lang="en-US" altLang="zh-CN" sz="1200" b="1"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of a slotted multiple access protocol is defined to be the long-run fraction of successful slots </a:t>
            </a:r>
            <a:r>
              <a:rPr lang="en-US" altLang="zh-CN" sz="1200" b="0" i="0" u="sng" strike="noStrike" kern="1200" baseline="0" dirty="0">
                <a:solidFill>
                  <a:schemeClr val="tx1"/>
                </a:solidFill>
                <a:latin typeface="Times New Roman" pitchFamily="18" charset="0"/>
                <a:ea typeface="+mn-ea"/>
                <a:cs typeface="+mn-cs"/>
              </a:rPr>
              <a:t>in the case</a:t>
            </a:r>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when</a:t>
            </a:r>
            <a:r>
              <a:rPr lang="en-US" altLang="zh-CN" sz="1200" b="0" i="0" u="none" strike="noStrike" kern="1200" baseline="0" dirty="0">
                <a:solidFill>
                  <a:schemeClr val="tx1"/>
                </a:solidFill>
                <a:latin typeface="Times New Roman" pitchFamily="18" charset="0"/>
                <a:ea typeface="+mn-ea"/>
                <a:cs typeface="+mn-cs"/>
              </a:rPr>
              <a:t> there are a large number of active nodes, each always </a:t>
            </a:r>
            <a:r>
              <a:rPr lang="en-US" altLang="zh-CN" sz="1200" b="1" i="0" u="none" strike="noStrike" kern="1200" baseline="0" dirty="0">
                <a:solidFill>
                  <a:schemeClr val="tx1"/>
                </a:solidFill>
                <a:latin typeface="Times New Roman" pitchFamily="18" charset="0"/>
                <a:ea typeface="+mn-ea"/>
                <a:cs typeface="+mn-cs"/>
              </a:rPr>
              <a:t>having</a:t>
            </a:r>
            <a:r>
              <a:rPr lang="en-US" altLang="zh-CN" sz="1200" b="0" i="0" u="none" strike="noStrike" kern="1200" baseline="0" dirty="0">
                <a:solidFill>
                  <a:schemeClr val="tx1"/>
                </a:solidFill>
                <a:latin typeface="Times New Roman" pitchFamily="18" charset="0"/>
                <a:ea typeface="+mn-ea"/>
                <a:cs typeface="+mn-cs"/>
              </a:rPr>
              <a:t> a large number of frames to send.</a:t>
            </a:r>
          </a:p>
          <a:p>
            <a:r>
              <a:rPr lang="en-US" altLang="zh-CN" sz="1200" b="0" i="0" u="none" strike="noStrike" kern="1200" baseline="0" dirty="0">
                <a:solidFill>
                  <a:schemeClr val="tx1"/>
                </a:solidFill>
                <a:latin typeface="Times New Roman" pitchFamily="18" charset="0"/>
                <a:ea typeface="+mn-ea"/>
                <a:cs typeface="+mn-cs"/>
              </a:rPr>
              <a:t>    Note that if </a:t>
            </a:r>
            <a:r>
              <a:rPr lang="en-US" altLang="zh-CN" sz="1200" b="1" i="0" u="none" strike="noStrike" kern="1200" baseline="0" dirty="0">
                <a:solidFill>
                  <a:schemeClr val="tx1"/>
                </a:solidFill>
                <a:latin typeface="Times New Roman" pitchFamily="18" charset="0"/>
                <a:ea typeface="+mn-ea"/>
                <a:cs typeface="+mn-cs"/>
              </a:rPr>
              <a:t>no</a:t>
            </a:r>
            <a:r>
              <a:rPr lang="en-US" altLang="zh-CN" sz="1200" b="0" i="0" u="none" strike="noStrike" kern="1200" baseline="0" dirty="0">
                <a:solidFill>
                  <a:schemeClr val="tx1"/>
                </a:solidFill>
                <a:latin typeface="Times New Roman" pitchFamily="18" charset="0"/>
                <a:ea typeface="+mn-ea"/>
                <a:cs typeface="+mn-cs"/>
              </a:rPr>
              <a:t> form of access control were used, and each node </a:t>
            </a:r>
            <a:r>
              <a:rPr lang="en-US" altLang="zh-CN" sz="1200" b="1" i="0" u="none" strike="noStrike" kern="1200" baseline="0" dirty="0">
                <a:solidFill>
                  <a:schemeClr val="tx1"/>
                </a:solidFill>
                <a:latin typeface="Times New Roman" pitchFamily="18" charset="0"/>
                <a:ea typeface="+mn-ea"/>
                <a:cs typeface="+mn-cs"/>
              </a:rPr>
              <a:t>were to</a:t>
            </a:r>
            <a:r>
              <a:rPr lang="en-US" altLang="zh-CN" sz="1200" b="0" i="0" u="none" strike="noStrike" kern="1200" baseline="0" dirty="0">
                <a:solidFill>
                  <a:schemeClr val="tx1"/>
                </a:solidFill>
                <a:latin typeface="Times New Roman" pitchFamily="18" charset="0"/>
                <a:ea typeface="+mn-ea"/>
                <a:cs typeface="+mn-cs"/>
              </a:rPr>
              <a:t> immediately retransmit after each collision, the efficiency </a:t>
            </a:r>
            <a:r>
              <a:rPr lang="en-US" altLang="zh-CN" sz="1200" b="1" i="0" u="none" strike="noStrike" kern="1200" baseline="0" dirty="0">
                <a:solidFill>
                  <a:schemeClr val="tx1"/>
                </a:solidFill>
                <a:latin typeface="Times New Roman" pitchFamily="18" charset="0"/>
                <a:ea typeface="+mn-ea"/>
                <a:cs typeface="+mn-cs"/>
              </a:rPr>
              <a:t>would</a:t>
            </a:r>
            <a:r>
              <a:rPr lang="en-US" altLang="zh-CN" sz="1200" b="0" i="0" u="none" strike="noStrike" kern="1200" baseline="0" dirty="0">
                <a:solidFill>
                  <a:schemeClr val="tx1"/>
                </a:solidFill>
                <a:latin typeface="Times New Roman" pitchFamily="18" charset="0"/>
                <a:ea typeface="+mn-ea"/>
                <a:cs typeface="+mn-cs"/>
              </a:rPr>
              <a:t> be zero. </a:t>
            </a:r>
          </a:p>
          <a:p>
            <a:r>
              <a:rPr lang="en-US" altLang="zh-CN" sz="1200" b="0" i="0" u="none" strike="noStrike" kern="1200" baseline="0" dirty="0">
                <a:solidFill>
                  <a:schemeClr val="tx1"/>
                </a:solidFill>
                <a:latin typeface="Times New Roman" pitchFamily="18" charset="0"/>
                <a:ea typeface="+mn-ea"/>
                <a:cs typeface="+mn-cs"/>
              </a:rPr>
              <a:t>    Slotted ALOHA clearly increases the efficiency </a:t>
            </a:r>
            <a:r>
              <a:rPr lang="en-US" altLang="zh-CN" sz="1200" b="0" i="0" u="sng" strike="noStrike" kern="1200" baseline="0" dirty="0">
                <a:solidFill>
                  <a:schemeClr val="tx1"/>
                </a:solidFill>
                <a:latin typeface="Times New Roman" pitchFamily="18" charset="0"/>
                <a:ea typeface="+mn-ea"/>
                <a:cs typeface="+mn-cs"/>
              </a:rPr>
              <a:t>beyond zero</a:t>
            </a:r>
            <a:r>
              <a:rPr lang="en-US" altLang="zh-CN" sz="1200" b="0" i="0" u="none" strike="noStrike" kern="1200" baseline="0" dirty="0">
                <a:solidFill>
                  <a:schemeClr val="tx1"/>
                </a:solidFill>
                <a:latin typeface="Times New Roman" pitchFamily="18" charset="0"/>
                <a:ea typeface="+mn-ea"/>
                <a:cs typeface="+mn-cs"/>
              </a:rPr>
              <a:t>, but </a:t>
            </a:r>
            <a:r>
              <a:rPr lang="en-US" altLang="zh-CN" sz="1200" b="0" i="0" u="sng" strike="noStrike" kern="1200" baseline="0" dirty="0">
                <a:solidFill>
                  <a:schemeClr val="tx1"/>
                </a:solidFill>
                <a:latin typeface="Times New Roman" pitchFamily="18" charset="0"/>
                <a:ea typeface="+mn-ea"/>
                <a:cs typeface="+mn-cs"/>
              </a:rPr>
              <a:t>by how much</a:t>
            </a:r>
            <a:r>
              <a:rPr lang="en-US" altLang="zh-CN" sz="1200" b="0" i="0" u="none" strike="noStrike" kern="1200" baseline="0" dirty="0">
                <a:solidFill>
                  <a:schemeClr val="tx1"/>
                </a:solidFill>
                <a:latin typeface="Times New Roman" pitchFamily="18" charset="0"/>
                <a:ea typeface="+mn-ea"/>
                <a:cs typeface="+mn-cs"/>
              </a:rPr>
              <a:t>?</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We now proceed to </a:t>
            </a:r>
            <a:r>
              <a:rPr lang="en-US" altLang="zh-CN" sz="1200" b="1" i="0" u="none" strike="noStrike" kern="1200" baseline="0" dirty="0">
                <a:solidFill>
                  <a:schemeClr val="tx1"/>
                </a:solidFill>
                <a:latin typeface="Times New Roman" pitchFamily="18" charset="0"/>
                <a:ea typeface="+mn-ea"/>
                <a:cs typeface="+mn-cs"/>
              </a:rPr>
              <a:t>outline the derivation of</a:t>
            </a:r>
            <a:r>
              <a:rPr lang="en-US" altLang="zh-CN" sz="1200" b="0" i="0" u="none" strike="noStrike" kern="1200" baseline="0" dirty="0">
                <a:solidFill>
                  <a:schemeClr val="tx1"/>
                </a:solidFill>
                <a:latin typeface="Times New Roman" pitchFamily="18" charset="0"/>
                <a:ea typeface="+mn-ea"/>
                <a:cs typeface="+mn-cs"/>
              </a:rPr>
              <a:t> the maximum efficiency of slotted ALOHA. </a:t>
            </a:r>
          </a:p>
          <a:p>
            <a:r>
              <a:rPr lang="en-US" altLang="zh-CN" sz="1200" b="0" i="0" u="none" strike="noStrike" kern="1200" baseline="0" dirty="0">
                <a:solidFill>
                  <a:schemeClr val="tx1"/>
                </a:solidFill>
                <a:latin typeface="Times New Roman" pitchFamily="18" charset="0"/>
                <a:ea typeface="+mn-ea"/>
                <a:cs typeface="+mn-cs"/>
              </a:rPr>
              <a:t>    To keep this derivation simple, let’s modify the protocol a little and assume that each node attempts to transmit a frame in each slot </a:t>
            </a:r>
            <a:r>
              <a:rPr lang="en-US" altLang="zh-CN" sz="1200" b="0" i="0" u="sng" strike="noStrike" kern="1200" baseline="0" dirty="0">
                <a:solidFill>
                  <a:schemeClr val="tx1"/>
                </a:solidFill>
                <a:latin typeface="Times New Roman" pitchFamily="18" charset="0"/>
                <a:ea typeface="+mn-ea"/>
                <a:cs typeface="+mn-cs"/>
              </a:rPr>
              <a:t>with probability p</a:t>
            </a:r>
            <a:r>
              <a:rPr lang="en-US" altLang="zh-CN" sz="1200" b="0" i="0" u="none" strike="noStrike" kern="1200" baseline="0" dirty="0">
                <a:solidFill>
                  <a:schemeClr val="tx1"/>
                </a:solidFill>
                <a:latin typeface="Times New Roman" pitchFamily="18" charset="0"/>
                <a:ea typeface="+mn-ea"/>
                <a:cs typeface="+mn-cs"/>
              </a:rPr>
              <a:t>.</a:t>
            </a:r>
          </a:p>
          <a:p>
            <a:r>
              <a:rPr lang="en-US" altLang="zh-CN" sz="1200" b="0" i="0" u="none" strike="noStrike" kern="1200" baseline="0" dirty="0">
                <a:solidFill>
                  <a:schemeClr val="tx1"/>
                </a:solidFill>
                <a:latin typeface="Times New Roman" pitchFamily="18" charset="0"/>
                <a:ea typeface="+mn-ea"/>
                <a:cs typeface="+mn-cs"/>
              </a:rPr>
              <a:t>    (That is, we assume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each node always has a frame to send and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the node transmits with probability p for a fresh frame </a:t>
            </a:r>
            <a:r>
              <a:rPr lang="en-US" altLang="zh-CN" sz="1200" b="0" i="0" u="sng" strike="noStrike" kern="1200" baseline="0" dirty="0">
                <a:solidFill>
                  <a:schemeClr val="tx1"/>
                </a:solidFill>
                <a:latin typeface="Times New Roman" pitchFamily="18" charset="0"/>
                <a:ea typeface="+mn-ea"/>
                <a:cs typeface="+mn-cs"/>
              </a:rPr>
              <a:t>as well as</a:t>
            </a:r>
            <a:r>
              <a:rPr lang="en-US" altLang="zh-CN" sz="1200" b="0" i="0" u="none" strike="noStrike" kern="1200" baseline="0" dirty="0">
                <a:solidFill>
                  <a:schemeClr val="tx1"/>
                </a:solidFill>
                <a:latin typeface="Times New Roman" pitchFamily="18" charset="0"/>
                <a:ea typeface="+mn-ea"/>
                <a:cs typeface="+mn-cs"/>
              </a:rPr>
              <a:t> for a frame that has already suffered a collision.) </a:t>
            </a:r>
          </a:p>
          <a:p>
            <a:r>
              <a:rPr lang="en-US" altLang="zh-CN" sz="1200" b="0" i="0" u="none" strike="noStrike" kern="1200" baseline="0" dirty="0">
                <a:solidFill>
                  <a:schemeClr val="tx1"/>
                </a:solidFill>
                <a:latin typeface="Times New Roman" pitchFamily="18" charset="0"/>
                <a:ea typeface="+mn-ea"/>
                <a:cs typeface="+mn-cs"/>
              </a:rPr>
              <a:t>    Suppose there are N nodes. </a:t>
            </a:r>
          </a:p>
          <a:p>
            <a:r>
              <a:rPr lang="en-US" altLang="zh-CN" sz="1200" b="0" i="0" u="none" strike="noStrike" kern="1200" baseline="0" dirty="0">
                <a:solidFill>
                  <a:schemeClr val="tx1"/>
                </a:solidFill>
                <a:latin typeface="Times New Roman" pitchFamily="18" charset="0"/>
                <a:ea typeface="+mn-ea"/>
                <a:cs typeface="+mn-cs"/>
              </a:rPr>
              <a:t>    Then the probability </a:t>
            </a:r>
            <a:r>
              <a:rPr lang="en-US" altLang="zh-CN" sz="1200" b="0" i="0" u="sng" strike="noStrike" kern="1200" baseline="0" dirty="0">
                <a:solidFill>
                  <a:schemeClr val="tx1"/>
                </a:solidFill>
                <a:latin typeface="Times New Roman" pitchFamily="18" charset="0"/>
                <a:ea typeface="+mn-ea"/>
                <a:cs typeface="+mn-cs"/>
              </a:rPr>
              <a:t>that a given slot is a successful slot</a:t>
            </a:r>
            <a:r>
              <a:rPr lang="en-US" altLang="zh-CN" sz="1200" b="0" i="0" u="none" strike="noStrike" kern="1200" baseline="0" dirty="0">
                <a:solidFill>
                  <a:schemeClr val="tx1"/>
                </a:solidFill>
                <a:latin typeface="Times New Roman" pitchFamily="18" charset="0"/>
                <a:ea typeface="+mn-ea"/>
                <a:cs typeface="+mn-cs"/>
              </a:rPr>
              <a:t> is the probability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one of the nodes transmits and that the remaining N – 1 nodes do not transmit. </a:t>
            </a:r>
          </a:p>
          <a:p>
            <a:r>
              <a:rPr lang="en-US" altLang="zh-CN" sz="1200" b="0" i="0" u="none" strike="noStrike" kern="1200" baseline="0" dirty="0">
                <a:solidFill>
                  <a:schemeClr val="tx1"/>
                </a:solidFill>
                <a:latin typeface="Times New Roman" pitchFamily="18" charset="0"/>
                <a:ea typeface="+mn-ea"/>
                <a:cs typeface="+mn-cs"/>
              </a:rPr>
              <a:t>    The probability that a given node transmits is p; the probability </a:t>
            </a:r>
            <a:r>
              <a:rPr lang="en-US" altLang="zh-CN" sz="1200" b="0" i="0" u="sng" strike="noStrike" kern="1200" baseline="0" dirty="0">
                <a:solidFill>
                  <a:schemeClr val="tx1"/>
                </a:solidFill>
                <a:latin typeface="Times New Roman" pitchFamily="18" charset="0"/>
                <a:ea typeface="+mn-ea"/>
                <a:cs typeface="+mn-cs"/>
              </a:rPr>
              <a:t>that the remaining nodes do not transmit</a:t>
            </a:r>
            <a:r>
              <a:rPr lang="en-US" altLang="zh-CN" sz="1200" b="0" i="0" u="none" strike="noStrike" kern="1200" baseline="0" dirty="0">
                <a:solidFill>
                  <a:schemeClr val="tx1"/>
                </a:solidFill>
                <a:latin typeface="Times New Roman" pitchFamily="18" charset="0"/>
                <a:ea typeface="+mn-ea"/>
                <a:cs typeface="+mn-cs"/>
              </a:rPr>
              <a:t> is (1 – p)</a:t>
            </a:r>
            <a:r>
              <a:rPr lang="en-US" altLang="zh-CN" sz="1200" b="0" i="0" u="none" strike="noStrike" kern="1200" baseline="30000" dirty="0">
                <a:solidFill>
                  <a:schemeClr val="tx1"/>
                </a:solidFill>
                <a:latin typeface="Times New Roman" pitchFamily="18" charset="0"/>
                <a:ea typeface="+mn-ea"/>
                <a:cs typeface="+mn-cs"/>
              </a:rPr>
              <a:t>N-1</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Therefore the probability a given node has a success is p(1 – p)</a:t>
            </a:r>
            <a:r>
              <a:rPr lang="en-US" altLang="zh-CN" sz="1200" b="0" i="0" u="none" strike="noStrike" kern="1200" baseline="30000" dirty="0">
                <a:solidFill>
                  <a:schemeClr val="tx1"/>
                </a:solidFill>
                <a:latin typeface="Times New Roman" pitchFamily="18" charset="0"/>
                <a:ea typeface="+mn-ea"/>
                <a:cs typeface="+mn-cs"/>
              </a:rPr>
              <a:t>N-1</a:t>
            </a:r>
            <a:r>
              <a:rPr lang="en-US" altLang="zh-CN" sz="1200" b="0" i="0" u="none" strike="noStrike" kern="1200" baseline="0" dirty="0">
                <a:solidFill>
                  <a:schemeClr val="tx1"/>
                </a:solidFill>
                <a:latin typeface="Times New Roman" pitchFamily="18" charset="0"/>
                <a:ea typeface="+mn-ea"/>
                <a:cs typeface="+mn-cs"/>
              </a:rPr>
              <a:t>.</a:t>
            </a:r>
          </a:p>
          <a:p>
            <a:r>
              <a:rPr lang="en-US" altLang="zh-CN" sz="1200" b="0" i="0" u="none" strike="noStrike" kern="1200" baseline="0" dirty="0">
                <a:solidFill>
                  <a:schemeClr val="tx1"/>
                </a:solidFill>
                <a:latin typeface="Times New Roman" pitchFamily="18" charset="0"/>
                <a:ea typeface="+mn-ea"/>
                <a:cs typeface="+mn-cs"/>
              </a:rPr>
              <a:t>    Because there are N nodes, the probability </a:t>
            </a:r>
            <a:r>
              <a:rPr lang="en-US" altLang="zh-CN" sz="1200" b="1" i="0" u="sng" strike="noStrike" kern="1200" baseline="0" dirty="0">
                <a:solidFill>
                  <a:schemeClr val="tx1"/>
                </a:solidFill>
                <a:latin typeface="Times New Roman" pitchFamily="18" charset="0"/>
                <a:ea typeface="+mn-ea"/>
                <a:cs typeface="+mn-cs"/>
              </a:rPr>
              <a:t>that</a:t>
            </a:r>
            <a:r>
              <a:rPr lang="en-US" altLang="zh-CN" sz="1200" b="0" i="0" u="sng" strike="noStrike" kern="1200" baseline="0" dirty="0">
                <a:solidFill>
                  <a:schemeClr val="tx1"/>
                </a:solidFill>
                <a:latin typeface="Times New Roman" pitchFamily="18" charset="0"/>
                <a:ea typeface="+mn-ea"/>
                <a:cs typeface="+mn-cs"/>
              </a:rPr>
              <a:t> any one of the N nodes has a success</a:t>
            </a:r>
            <a:r>
              <a:rPr lang="en-US" altLang="zh-CN" sz="1200" b="0" i="0" u="none" strike="noStrike" kern="1200" baseline="0" dirty="0">
                <a:solidFill>
                  <a:schemeClr val="tx1"/>
                </a:solidFill>
                <a:latin typeface="Times New Roman" pitchFamily="18" charset="0"/>
                <a:ea typeface="+mn-ea"/>
                <a:cs typeface="+mn-cs"/>
              </a:rPr>
              <a:t> is </a:t>
            </a:r>
            <a:r>
              <a:rPr lang="en-US" altLang="zh-CN" sz="1200" b="0" i="0" u="none" strike="noStrike" kern="1200" baseline="0" dirty="0" err="1">
                <a:solidFill>
                  <a:schemeClr val="tx1"/>
                </a:solidFill>
                <a:latin typeface="Times New Roman" pitchFamily="18" charset="0"/>
                <a:ea typeface="+mn-ea"/>
                <a:cs typeface="+mn-cs"/>
              </a:rPr>
              <a:t>Np</a:t>
            </a:r>
            <a:r>
              <a:rPr lang="en-US" altLang="zh-CN" sz="1200" b="0" i="0" u="none" strike="noStrike" kern="1200" baseline="0" dirty="0">
                <a:solidFill>
                  <a:schemeClr val="tx1"/>
                </a:solidFill>
                <a:latin typeface="Times New Roman" pitchFamily="18" charset="0"/>
                <a:ea typeface="+mn-ea"/>
                <a:cs typeface="+mn-cs"/>
              </a:rPr>
              <a:t>(1 – p)</a:t>
            </a:r>
            <a:r>
              <a:rPr lang="en-US" altLang="zh-CN" sz="1200" b="0" i="0" u="none" strike="noStrike" kern="1200" baseline="30000" dirty="0">
                <a:solidFill>
                  <a:schemeClr val="tx1"/>
                </a:solidFill>
                <a:latin typeface="Times New Roman" pitchFamily="18" charset="0"/>
                <a:ea typeface="+mn-ea"/>
                <a:cs typeface="+mn-cs"/>
              </a:rPr>
              <a:t>N-1</a:t>
            </a:r>
            <a:r>
              <a:rPr lang="en-US" altLang="zh-CN" sz="1200" b="0" i="0" u="none" strike="noStrike" kern="1200" baseline="0" dirty="0">
                <a:solidFill>
                  <a:schemeClr val="tx1"/>
                </a:solidFill>
                <a:latin typeface="Times New Roman" pitchFamily="18" charset="0"/>
                <a:ea typeface="+mn-ea"/>
                <a:cs typeface="+mn-cs"/>
              </a:rPr>
              <a:t>.</a:t>
            </a:r>
          </a:p>
          <a:p>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Thus, when there are N active nodes, the efficiency of slotted ALOHA is </a:t>
            </a:r>
            <a:r>
              <a:rPr lang="en-US" altLang="zh-CN" sz="1200" b="0" i="0" u="none" strike="noStrike" kern="1200" baseline="0" dirty="0" err="1">
                <a:solidFill>
                  <a:schemeClr val="tx1"/>
                </a:solidFill>
                <a:latin typeface="Times New Roman" pitchFamily="18" charset="0"/>
                <a:ea typeface="+mn-ea"/>
                <a:cs typeface="+mn-cs"/>
              </a:rPr>
              <a:t>Np</a:t>
            </a:r>
            <a:r>
              <a:rPr lang="en-US" altLang="zh-CN" sz="1200" b="0" i="0" u="none" strike="noStrike" kern="1200" baseline="0" dirty="0">
                <a:solidFill>
                  <a:schemeClr val="tx1"/>
                </a:solidFill>
                <a:latin typeface="Times New Roman" pitchFamily="18" charset="0"/>
                <a:ea typeface="+mn-ea"/>
                <a:cs typeface="+mn-cs"/>
              </a:rPr>
              <a:t>(1 – p)</a:t>
            </a:r>
            <a:r>
              <a:rPr lang="en-US" altLang="zh-CN" sz="1200" b="0" i="0" u="none" strike="noStrike" kern="1200" baseline="30000" dirty="0">
                <a:solidFill>
                  <a:schemeClr val="tx1"/>
                </a:solidFill>
                <a:latin typeface="Times New Roman" pitchFamily="18" charset="0"/>
                <a:ea typeface="+mn-ea"/>
                <a:cs typeface="+mn-cs"/>
              </a:rPr>
              <a:t>N-1</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To obtain the maximum efficiency for N active nodes, we have to find the p* that maximizes this expression. </a:t>
            </a:r>
          </a:p>
          <a:p>
            <a:r>
              <a:rPr lang="en-US" altLang="zh-CN" sz="1200" b="0" i="0" u="none" strike="noStrike" kern="1200" baseline="0" dirty="0">
                <a:solidFill>
                  <a:schemeClr val="tx1"/>
                </a:solidFill>
                <a:latin typeface="Times New Roman" pitchFamily="18" charset="0"/>
                <a:ea typeface="+mn-ea"/>
                <a:cs typeface="+mn-cs"/>
              </a:rPr>
              <a:t>    (See the homework problems </a:t>
            </a:r>
            <a:r>
              <a:rPr lang="en-US" altLang="zh-CN" sz="1200" b="0" i="0" u="sng" strike="noStrike" kern="1200" baseline="0" dirty="0">
                <a:solidFill>
                  <a:schemeClr val="tx1"/>
                </a:solidFill>
                <a:latin typeface="Times New Roman" pitchFamily="18" charset="0"/>
                <a:ea typeface="+mn-ea"/>
                <a:cs typeface="+mn-cs"/>
              </a:rPr>
              <a:t>for a general outline of this derivation</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And to obtain the maximum efficiency </a:t>
            </a:r>
            <a:r>
              <a:rPr lang="en-US" altLang="zh-CN" sz="1200" b="0" i="0" u="sng" strike="noStrike" kern="1200" baseline="0" dirty="0">
                <a:solidFill>
                  <a:schemeClr val="tx1"/>
                </a:solidFill>
                <a:latin typeface="Times New Roman" pitchFamily="18" charset="0"/>
                <a:ea typeface="+mn-ea"/>
                <a:cs typeface="+mn-cs"/>
              </a:rPr>
              <a:t>for a large number of</a:t>
            </a:r>
            <a:r>
              <a:rPr lang="en-US" altLang="zh-CN" sz="1200" b="0" i="0" u="none" strike="noStrike" kern="1200" baseline="0" dirty="0">
                <a:solidFill>
                  <a:schemeClr val="tx1"/>
                </a:solidFill>
                <a:latin typeface="Times New Roman" pitchFamily="18" charset="0"/>
                <a:ea typeface="+mn-ea"/>
                <a:cs typeface="+mn-cs"/>
              </a:rPr>
              <a:t> active nodes, we take the limit of </a:t>
            </a:r>
            <a:r>
              <a:rPr lang="en-US" altLang="zh-CN" sz="1200" b="0" i="0" u="none" strike="noStrike" kern="1200" baseline="0" dirty="0" err="1">
                <a:solidFill>
                  <a:schemeClr val="tx1"/>
                </a:solidFill>
                <a:latin typeface="Times New Roman" pitchFamily="18" charset="0"/>
                <a:ea typeface="+mn-ea"/>
                <a:cs typeface="+mn-cs"/>
              </a:rPr>
              <a:t>Np</a:t>
            </a:r>
            <a:r>
              <a:rPr lang="en-US" altLang="zh-CN" sz="1200" b="0" i="0" u="none" strike="noStrike" kern="1200" baseline="0" dirty="0">
                <a:solidFill>
                  <a:schemeClr val="tx1"/>
                </a:solidFill>
                <a:latin typeface="Times New Roman" pitchFamily="18" charset="0"/>
                <a:ea typeface="+mn-ea"/>
                <a:cs typeface="+mn-cs"/>
              </a:rPr>
              <a:t>*(1 – p*)</a:t>
            </a:r>
            <a:r>
              <a:rPr lang="en-US" altLang="zh-CN" sz="1200" b="0" i="0" u="none" strike="noStrike" kern="1200" baseline="30000" dirty="0">
                <a:solidFill>
                  <a:schemeClr val="tx1"/>
                </a:solidFill>
                <a:latin typeface="Times New Roman" pitchFamily="18" charset="0"/>
                <a:ea typeface="+mn-ea"/>
                <a:cs typeface="+mn-cs"/>
              </a:rPr>
              <a:t>N-1</a:t>
            </a:r>
            <a:r>
              <a:rPr lang="en-US" altLang="zh-CN" sz="1200" b="0" i="0" u="none" strike="noStrike" kern="1200" baseline="0" dirty="0">
                <a:solidFill>
                  <a:schemeClr val="tx1"/>
                </a:solidFill>
                <a:latin typeface="Times New Roman" pitchFamily="18" charset="0"/>
                <a:ea typeface="+mn-ea"/>
                <a:cs typeface="+mn-cs"/>
              </a:rPr>
              <a:t> as N approaches </a:t>
            </a:r>
            <a:r>
              <a:rPr lang="en-US" altLang="zh-CN" sz="1200" b="0" i="0" u="sng" strike="noStrike" kern="1200" baseline="0" dirty="0">
                <a:solidFill>
                  <a:schemeClr val="tx1"/>
                </a:solidFill>
                <a:latin typeface="Times New Roman" pitchFamily="18" charset="0"/>
                <a:ea typeface="+mn-ea"/>
                <a:cs typeface="+mn-cs"/>
              </a:rPr>
              <a:t>infinity</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(Again, see the homework problems.) </a:t>
            </a:r>
          </a:p>
          <a:p>
            <a:r>
              <a:rPr lang="en-US" altLang="zh-CN" sz="1200" b="0" i="0" u="none" strike="noStrike" kern="1200" baseline="0" dirty="0">
                <a:solidFill>
                  <a:schemeClr val="tx1"/>
                </a:solidFill>
                <a:latin typeface="Times New Roman" pitchFamily="18" charset="0"/>
                <a:ea typeface="+mn-ea"/>
                <a:cs typeface="+mn-cs"/>
              </a:rPr>
              <a:t>    After performing these calculations, we’ll find that the maximum efficiency of the protocol is given by 1/e = 0.37. </a:t>
            </a:r>
          </a:p>
          <a:p>
            <a:r>
              <a:rPr lang="en-US" altLang="zh-CN" sz="1200" b="0" i="0" u="none" strike="noStrike" kern="1200" baseline="0" dirty="0">
                <a:solidFill>
                  <a:schemeClr val="tx1"/>
                </a:solidFill>
                <a:latin typeface="Times New Roman" pitchFamily="18" charset="0"/>
                <a:ea typeface="+mn-ea"/>
                <a:cs typeface="+mn-cs"/>
              </a:rPr>
              <a:t>    That is, when a large number of nodes have many frames to transmit, then (at best) only 37 percent of the slots </a:t>
            </a:r>
            <a:r>
              <a:rPr lang="en-US" altLang="zh-CN" sz="1200" b="1" i="0" u="none" strike="noStrike" kern="1200" baseline="0" dirty="0">
                <a:solidFill>
                  <a:schemeClr val="tx1"/>
                </a:solidFill>
                <a:latin typeface="Times New Roman" pitchFamily="18" charset="0"/>
                <a:ea typeface="+mn-ea"/>
                <a:cs typeface="+mn-cs"/>
              </a:rPr>
              <a:t>do</a:t>
            </a:r>
            <a:r>
              <a:rPr lang="en-US" altLang="zh-CN" sz="1200" b="0" i="0" u="none" strike="noStrike" kern="1200" baseline="0" dirty="0">
                <a:solidFill>
                  <a:schemeClr val="tx1"/>
                </a:solidFill>
                <a:latin typeface="Times New Roman" pitchFamily="18" charset="0"/>
                <a:ea typeface="+mn-ea"/>
                <a:cs typeface="+mn-cs"/>
              </a:rPr>
              <a:t> useful work.   </a:t>
            </a:r>
          </a:p>
          <a:p>
            <a:r>
              <a:rPr lang="en-US" altLang="zh-CN" sz="1200" b="0" i="0" u="none" strike="noStrike" kern="1200" baseline="0" dirty="0">
                <a:solidFill>
                  <a:schemeClr val="tx1"/>
                </a:solidFill>
                <a:latin typeface="Times New Roman" pitchFamily="18" charset="0"/>
                <a:ea typeface="+mn-ea"/>
                <a:cs typeface="+mn-cs"/>
              </a:rPr>
              <a:t>    Thus the effective transmission rate of the channel is not R bps but only 0.37 R bps! </a:t>
            </a:r>
          </a:p>
          <a:p>
            <a:r>
              <a:rPr lang="en-US" altLang="zh-CN" sz="1200" b="0" i="0" u="none" strike="noStrike" kern="1200" baseline="0" dirty="0">
                <a:solidFill>
                  <a:schemeClr val="tx1"/>
                </a:solidFill>
                <a:latin typeface="Times New Roman" pitchFamily="18" charset="0"/>
                <a:ea typeface="+mn-ea"/>
                <a:cs typeface="+mn-cs"/>
              </a:rPr>
              <a:t>    A similar analysis also shows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37 percent of the slots go empty and 26 percent of slots have collisions. </a:t>
            </a:r>
          </a:p>
          <a:p>
            <a:r>
              <a:rPr lang="en-US" altLang="zh-CN" sz="1200" b="0" i="0" u="none" strike="noStrike" kern="1200" baseline="0" dirty="0">
                <a:solidFill>
                  <a:schemeClr val="tx1"/>
                </a:solidFill>
                <a:latin typeface="Times New Roman" pitchFamily="18" charset="0"/>
                <a:ea typeface="+mn-ea"/>
                <a:cs typeface="+mn-cs"/>
              </a:rPr>
              <a:t>    Imagine the poor network administrator who has purchased a 100-Mbps slotted ALOHA system, expecting to be able to use the network to transmit data among a large number of users at an aggregate rate of, </a:t>
            </a:r>
            <a:r>
              <a:rPr lang="en-US" altLang="zh-CN" sz="1200" b="1" i="0" u="none" strike="noStrike" kern="1200" baseline="0" dirty="0">
                <a:solidFill>
                  <a:schemeClr val="tx1"/>
                </a:solidFill>
                <a:latin typeface="Times New Roman" pitchFamily="18" charset="0"/>
                <a:ea typeface="+mn-ea"/>
                <a:cs typeface="+mn-cs"/>
              </a:rPr>
              <a:t>say</a:t>
            </a:r>
            <a:r>
              <a:rPr lang="en-US" altLang="zh-CN" sz="1200" b="0" i="0" u="none" strike="noStrike" kern="1200" baseline="0" dirty="0">
                <a:solidFill>
                  <a:schemeClr val="tx1"/>
                </a:solidFill>
                <a:latin typeface="Times New Roman" pitchFamily="18" charset="0"/>
                <a:ea typeface="+mn-ea"/>
                <a:cs typeface="+mn-cs"/>
              </a:rPr>
              <a:t>, 80 Mbps! </a:t>
            </a:r>
          </a:p>
          <a:p>
            <a:r>
              <a:rPr lang="en-US" altLang="zh-CN" sz="1200" b="0" i="0" u="none" strike="noStrike" kern="1200" baseline="0" dirty="0">
                <a:solidFill>
                  <a:schemeClr val="tx1"/>
                </a:solidFill>
                <a:latin typeface="Times New Roman" pitchFamily="18" charset="0"/>
                <a:ea typeface="+mn-ea"/>
                <a:cs typeface="+mn-cs"/>
              </a:rPr>
              <a:t>    Although the channel is capable of transmitting a given frame at the full channel rate of 100 Mbps, in the long run, the successful throughput of this channel will be less than 37 Mbps.</a:t>
            </a:r>
          </a:p>
          <a:p>
            <a:endParaRPr lang="zh-CN" altLang="en-US" i="0" dirty="0"/>
          </a:p>
        </p:txBody>
      </p:sp>
    </p:spTree>
    <p:extLst>
      <p:ext uri="{BB962C8B-B14F-4D97-AF65-F5344CB8AC3E}">
        <p14:creationId xmlns:p14="http://schemas.microsoft.com/office/powerpoint/2010/main" val="350955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p:cNvSpPr>
            <a:spLocks noGrp="1" noChangeArrowheads="1"/>
          </p:cNvSpPr>
          <p:nvPr>
            <p:ph type="sldNum" sz="quarter" idx="5"/>
          </p:nvPr>
        </p:nvSpPr>
        <p:spPr>
          <a:noFill/>
        </p:spPr>
        <p:txBody>
          <a:bodyPr/>
          <a:lstStyle/>
          <a:p>
            <a:fld id="{906044B4-DD9C-477B-B961-ECDFFBC3B765}" type="slidenum">
              <a:rPr lang="zh-CN" altLang="en-US"/>
              <a:pPr/>
              <a:t>57</a:t>
            </a:fld>
            <a:endParaRPr lang="en-US" altLang="zh-CN"/>
          </a:p>
        </p:txBody>
      </p:sp>
      <p:sp>
        <p:nvSpPr>
          <p:cNvPr id="312323" name="Rectangle 2"/>
          <p:cNvSpPr>
            <a:spLocks noGrp="1" noRot="1" noChangeAspect="1" noChangeArrowheads="1" noTextEdit="1"/>
          </p:cNvSpPr>
          <p:nvPr>
            <p:ph type="sldImg"/>
          </p:nvPr>
        </p:nvSpPr>
        <p:spPr>
          <a:ln/>
        </p:spPr>
      </p:sp>
      <p:sp>
        <p:nvSpPr>
          <p:cNvPr id="312324" name="Rectangle 3"/>
          <p:cNvSpPr>
            <a:spLocks noGrp="1" noChangeArrowheads="1"/>
          </p:cNvSpPr>
          <p:nvPr>
            <p:ph type="body" idx="1"/>
          </p:nvPr>
        </p:nvSpPr>
        <p:spPr>
          <a:noFill/>
          <a:ln/>
        </p:spPr>
        <p:txBody>
          <a:bodyPr/>
          <a:lstStyle/>
          <a:p>
            <a:r>
              <a:rPr lang="en-US" altLang="zh-CN" dirty="0"/>
              <a:t>    </a:t>
            </a:r>
            <a:endParaRPr lang="zh-CN" altLang="en-US" dirty="0"/>
          </a:p>
        </p:txBody>
      </p:sp>
    </p:spTree>
    <p:extLst>
      <p:ext uri="{BB962C8B-B14F-4D97-AF65-F5344CB8AC3E}">
        <p14:creationId xmlns:p14="http://schemas.microsoft.com/office/powerpoint/2010/main" val="41718654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a:spLocks noGrp="1" noChangeArrowheads="1"/>
          </p:cNvSpPr>
          <p:nvPr>
            <p:ph type="sldNum" sz="quarter" idx="5"/>
          </p:nvPr>
        </p:nvSpPr>
        <p:spPr>
          <a:noFill/>
        </p:spPr>
        <p:txBody>
          <a:bodyPr/>
          <a:lstStyle/>
          <a:p>
            <a:fld id="{7F686281-176C-4F2E-A3A9-1B3E849B5C75}" type="slidenum">
              <a:rPr lang="zh-CN" altLang="en-US"/>
              <a:pPr/>
              <a:t>58</a:t>
            </a:fld>
            <a:endParaRPr lang="en-US" altLang="zh-CN"/>
          </a:p>
        </p:txBody>
      </p:sp>
      <p:sp>
        <p:nvSpPr>
          <p:cNvPr id="314371" name="Rectangle 2"/>
          <p:cNvSpPr>
            <a:spLocks noGrp="1" noRot="1" noChangeAspect="1" noChangeArrowheads="1" noTextEdit="1"/>
          </p:cNvSpPr>
          <p:nvPr>
            <p:ph type="sldImg"/>
          </p:nvPr>
        </p:nvSpPr>
        <p:spPr>
          <a:xfrm>
            <a:off x="1257300" y="720725"/>
            <a:ext cx="4800600" cy="3600450"/>
          </a:xfrm>
          <a:ln/>
        </p:spPr>
      </p:sp>
      <p:sp>
        <p:nvSpPr>
          <p:cNvPr id="314372" name="Rectangle 3"/>
          <p:cNvSpPr>
            <a:spLocks noGrp="1" noChangeArrowheads="1"/>
          </p:cNvSpPr>
          <p:nvPr>
            <p:ph type="body" idx="1"/>
          </p:nvPr>
        </p:nvSpPr>
        <p:spPr>
          <a:xfrm>
            <a:off x="731838" y="4560888"/>
            <a:ext cx="5851525" cy="4319587"/>
          </a:xfrm>
          <a:noFill/>
          <a:ln/>
        </p:spPr>
        <p:txBody>
          <a:bodyPr/>
          <a:lstStyle/>
          <a:p>
            <a:endParaRPr lang="zh-CN" altLang="en-US"/>
          </a:p>
        </p:txBody>
      </p:sp>
    </p:spTree>
    <p:extLst>
      <p:ext uri="{BB962C8B-B14F-4D97-AF65-F5344CB8AC3E}">
        <p14:creationId xmlns:p14="http://schemas.microsoft.com/office/powerpoint/2010/main" val="7675624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p:spPr>
        <p:txBody>
          <a:bodyPr/>
          <a:lstStyle/>
          <a:p>
            <a:fld id="{3FE4B188-6F41-426F-B377-8BBEA7F42B29}" type="slidenum">
              <a:rPr lang="zh-CN" altLang="en-US"/>
              <a:pPr/>
              <a:t>59</a:t>
            </a:fld>
            <a:endParaRPr lang="en-US" altLang="zh-CN"/>
          </a:p>
        </p:txBody>
      </p:sp>
      <p:sp>
        <p:nvSpPr>
          <p:cNvPr id="313347" name="Rectangle 2"/>
          <p:cNvSpPr>
            <a:spLocks noGrp="1" noRot="1" noChangeAspect="1" noChangeArrowheads="1" noTextEdit="1"/>
          </p:cNvSpPr>
          <p:nvPr>
            <p:ph type="sldImg"/>
          </p:nvPr>
        </p:nvSpPr>
        <p:spPr>
          <a:ln/>
        </p:spPr>
      </p:sp>
      <p:sp>
        <p:nvSpPr>
          <p:cNvPr id="313348" name="Rectangle 3"/>
          <p:cNvSpPr>
            <a:spLocks noGrp="1" noChangeArrowheads="1"/>
          </p:cNvSpPr>
          <p:nvPr>
            <p:ph type="body" idx="1"/>
          </p:nvPr>
        </p:nvSpPr>
        <p:spPr>
          <a:noFill/>
          <a:ln/>
        </p:spPr>
        <p:txBody>
          <a:bodyPr/>
          <a:lstStyle/>
          <a:p>
            <a:r>
              <a:rPr lang="zh-CN" altLang="en-US" dirty="0"/>
              <a:t>    </a:t>
            </a:r>
            <a:r>
              <a:rPr lang="en-US" altLang="zh-CN" sz="1200" b="0" i="0" u="none" strike="noStrike" kern="1200" baseline="0" dirty="0">
                <a:solidFill>
                  <a:schemeClr val="tx1"/>
                </a:solidFill>
                <a:latin typeface="Times New Roman" pitchFamily="18" charset="0"/>
                <a:ea typeface="+mn-ea"/>
                <a:cs typeface="+mn-cs"/>
              </a:rPr>
              <a:t>The slotted ALOHA protocol required that all nodes </a:t>
            </a:r>
            <a:r>
              <a:rPr lang="en-US" altLang="zh-CN" sz="1200" b="0" i="0" u="sng" strike="noStrike" kern="1200" baseline="0" dirty="0">
                <a:solidFill>
                  <a:schemeClr val="tx1"/>
                </a:solidFill>
                <a:latin typeface="Times New Roman" pitchFamily="18" charset="0"/>
                <a:ea typeface="+mn-ea"/>
                <a:cs typeface="+mn-cs"/>
              </a:rPr>
              <a:t>synchronize</a:t>
            </a:r>
            <a:r>
              <a:rPr lang="en-US" altLang="zh-CN" sz="1200" b="0" i="0" u="none" strike="noStrike" kern="1200" baseline="0" dirty="0">
                <a:solidFill>
                  <a:schemeClr val="tx1"/>
                </a:solidFill>
                <a:latin typeface="Times New Roman" pitchFamily="18" charset="0"/>
                <a:ea typeface="+mn-ea"/>
                <a:cs typeface="+mn-cs"/>
              </a:rPr>
              <a:t> their transmissions to </a:t>
            </a:r>
            <a:r>
              <a:rPr lang="en-US" altLang="zh-CN" sz="1200" b="0" i="0" u="sng" strike="noStrike" kern="1200" baseline="0" dirty="0">
                <a:solidFill>
                  <a:schemeClr val="tx1"/>
                </a:solidFill>
                <a:latin typeface="Times New Roman" pitchFamily="18" charset="0"/>
                <a:ea typeface="+mn-ea"/>
                <a:cs typeface="+mn-cs"/>
              </a:rPr>
              <a:t>start</a:t>
            </a:r>
            <a:r>
              <a:rPr lang="en-US" altLang="zh-CN" sz="1200" b="0" i="0" u="none" strike="noStrike" kern="1200" baseline="0" dirty="0">
                <a:solidFill>
                  <a:schemeClr val="tx1"/>
                </a:solidFill>
                <a:latin typeface="Times New Roman" pitchFamily="18" charset="0"/>
                <a:ea typeface="+mn-ea"/>
                <a:cs typeface="+mn-cs"/>
              </a:rPr>
              <a:t> at the beginning of a slot. </a:t>
            </a:r>
          </a:p>
          <a:p>
            <a:r>
              <a:rPr lang="en-US" altLang="zh-CN" sz="1200" b="0" i="0" u="none" strike="noStrike" kern="1200" baseline="0" dirty="0">
                <a:solidFill>
                  <a:schemeClr val="tx1"/>
                </a:solidFill>
                <a:latin typeface="Times New Roman" pitchFamily="18" charset="0"/>
                <a:ea typeface="+mn-ea"/>
                <a:cs typeface="+mn-cs"/>
              </a:rPr>
              <a:t>    The first ALOHA protocol [Abramson 1970] was actually an unslotted, fully decentralized protocol.</a:t>
            </a:r>
          </a:p>
          <a:p>
            <a:r>
              <a:rPr lang="en-US" altLang="zh-CN" sz="1200" b="0" i="0" u="none" strike="noStrike" kern="1200" baseline="0" dirty="0">
                <a:solidFill>
                  <a:schemeClr val="tx1"/>
                </a:solidFill>
                <a:latin typeface="Times New Roman" pitchFamily="18" charset="0"/>
                <a:ea typeface="+mn-ea"/>
                <a:cs typeface="+mn-cs"/>
              </a:rPr>
              <a:t>    In pure ALOHA, </a:t>
            </a:r>
            <a:r>
              <a:rPr lang="en-US" altLang="zh-CN" sz="1200" b="0" i="0" u="sng" strike="noStrike" kern="1200" baseline="0" dirty="0">
                <a:solidFill>
                  <a:schemeClr val="tx1"/>
                </a:solidFill>
                <a:latin typeface="Times New Roman" pitchFamily="18" charset="0"/>
                <a:ea typeface="+mn-ea"/>
                <a:cs typeface="+mn-cs"/>
              </a:rPr>
              <a:t>when</a:t>
            </a:r>
            <a:r>
              <a:rPr lang="en-US" altLang="zh-CN" sz="1200" b="0" i="0" u="none" strike="noStrike" kern="1200" baseline="0" dirty="0">
                <a:solidFill>
                  <a:schemeClr val="tx1"/>
                </a:solidFill>
                <a:latin typeface="Times New Roman" pitchFamily="18" charset="0"/>
                <a:ea typeface="+mn-ea"/>
                <a:cs typeface="+mn-cs"/>
              </a:rPr>
              <a:t> a frame first arrives (that is, a network-layer datagram is passed down from the network layer at the sending node), the node immediately transmits the frame </a:t>
            </a:r>
            <a:r>
              <a:rPr lang="en-US" altLang="zh-CN" sz="1200" b="0" i="0" u="sng" strike="noStrike" kern="1200" baseline="0" dirty="0">
                <a:solidFill>
                  <a:schemeClr val="tx1"/>
                </a:solidFill>
                <a:latin typeface="Times New Roman" pitchFamily="18" charset="0"/>
                <a:ea typeface="+mn-ea"/>
                <a:cs typeface="+mn-cs"/>
              </a:rPr>
              <a:t>in its entirety</a:t>
            </a:r>
            <a:r>
              <a:rPr lang="en-US" altLang="zh-CN" sz="1200" b="0" i="0" u="none" strike="noStrike" kern="1200" baseline="0" dirty="0">
                <a:solidFill>
                  <a:schemeClr val="tx1"/>
                </a:solidFill>
                <a:latin typeface="Times New Roman" pitchFamily="18" charset="0"/>
                <a:ea typeface="+mn-ea"/>
                <a:cs typeface="+mn-cs"/>
              </a:rPr>
              <a:t> into the broadcast channel. </a:t>
            </a:r>
          </a:p>
          <a:p>
            <a:r>
              <a:rPr lang="en-US" altLang="zh-CN" sz="1200" b="0" i="0" u="none" strike="noStrike" kern="1200" baseline="0" dirty="0">
                <a:solidFill>
                  <a:schemeClr val="tx1"/>
                </a:solidFill>
                <a:latin typeface="Times New Roman" pitchFamily="18" charset="0"/>
                <a:ea typeface="+mn-ea"/>
                <a:cs typeface="+mn-cs"/>
              </a:rPr>
              <a:t>    If a transmitted frame experiences a collision with one or more other transmissions, the node will then immediately (</a:t>
            </a:r>
            <a:r>
              <a:rPr lang="en-US" altLang="zh-CN" sz="1200" b="0" i="0" u="sng" strike="noStrike" kern="1200" baseline="0" dirty="0">
                <a:solidFill>
                  <a:schemeClr val="tx1"/>
                </a:solidFill>
                <a:latin typeface="Times New Roman" pitchFamily="18" charset="0"/>
                <a:ea typeface="+mn-ea"/>
                <a:cs typeface="+mn-cs"/>
              </a:rPr>
              <a:t>after completely transmitting its collided frame</a:t>
            </a:r>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retransmit</a:t>
            </a:r>
            <a:r>
              <a:rPr lang="en-US" altLang="zh-CN" sz="1200" b="0" i="0" u="none" strike="noStrike" kern="1200" baseline="0" dirty="0">
                <a:solidFill>
                  <a:schemeClr val="tx1"/>
                </a:solidFill>
                <a:latin typeface="Times New Roman" pitchFamily="18" charset="0"/>
                <a:ea typeface="+mn-ea"/>
                <a:cs typeface="+mn-cs"/>
              </a:rPr>
              <a:t> the frame with probability </a:t>
            </a:r>
            <a:r>
              <a:rPr lang="en-US" altLang="zh-CN" sz="1200" b="1" i="0" u="none" strike="noStrike" kern="1200" baseline="0" dirty="0">
                <a:solidFill>
                  <a:schemeClr val="tx1"/>
                </a:solidFill>
                <a:latin typeface="Times New Roman" pitchFamily="18" charset="0"/>
                <a:ea typeface="+mn-ea"/>
                <a:cs typeface="+mn-cs"/>
              </a:rPr>
              <a:t>p</a:t>
            </a:r>
            <a:r>
              <a:rPr lang="en-US" altLang="zh-CN" sz="1200" b="0" i="0" u="none" strike="noStrike" kern="1200" baseline="0" dirty="0">
                <a:solidFill>
                  <a:schemeClr val="tx1"/>
                </a:solidFill>
                <a:latin typeface="Times New Roman" pitchFamily="18" charset="0"/>
                <a:ea typeface="+mn-ea"/>
                <a:cs typeface="+mn-cs"/>
              </a:rPr>
              <a:t>.</a:t>
            </a:r>
          </a:p>
          <a:p>
            <a:r>
              <a:rPr lang="en-US" altLang="zh-CN" sz="1200" b="0" i="0" u="none" strike="noStrike" kern="1200" baseline="0" dirty="0">
                <a:solidFill>
                  <a:schemeClr val="tx1"/>
                </a:solidFill>
                <a:latin typeface="Times New Roman" pitchFamily="18" charset="0"/>
                <a:ea typeface="+mn-ea"/>
                <a:cs typeface="+mn-cs"/>
              </a:rPr>
              <a:t>    Otherwise, the node </a:t>
            </a:r>
            <a:r>
              <a:rPr lang="en-US" altLang="zh-CN" sz="1200" b="0" i="0" u="sng" strike="noStrike" kern="1200" baseline="0" dirty="0">
                <a:solidFill>
                  <a:schemeClr val="tx1"/>
                </a:solidFill>
                <a:latin typeface="Times New Roman" pitchFamily="18" charset="0"/>
                <a:ea typeface="+mn-ea"/>
                <a:cs typeface="+mn-cs"/>
              </a:rPr>
              <a:t>waits for</a:t>
            </a:r>
            <a:r>
              <a:rPr lang="en-US" altLang="zh-CN" sz="1200" b="0" i="0" u="none" strike="noStrike" kern="1200" baseline="0" dirty="0">
                <a:solidFill>
                  <a:schemeClr val="tx1"/>
                </a:solidFill>
                <a:latin typeface="Times New Roman" pitchFamily="18" charset="0"/>
                <a:ea typeface="+mn-ea"/>
                <a:cs typeface="+mn-cs"/>
              </a:rPr>
              <a:t> a frame transmission time. </a:t>
            </a:r>
          </a:p>
          <a:p>
            <a:r>
              <a:rPr lang="en-US" altLang="zh-CN" sz="1200" b="0" i="0" u="none" strike="noStrike" kern="1200" baseline="0" dirty="0">
                <a:solidFill>
                  <a:schemeClr val="tx1"/>
                </a:solidFill>
                <a:latin typeface="Times New Roman" pitchFamily="18" charset="0"/>
                <a:ea typeface="+mn-ea"/>
                <a:cs typeface="+mn-cs"/>
              </a:rPr>
              <a:t>    After this wait, it then transmits the frame with probability p, or waits (remaining idle) for another frame time with probability 1 – p.</a:t>
            </a:r>
          </a:p>
          <a:p>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To determine the maximu</a:t>
            </a:r>
            <a:r>
              <a:rPr lang="en-US" altLang="zh-CN" sz="1200" b="0" i="0" u="sng" strike="noStrike" kern="1200" baseline="0" dirty="0">
                <a:solidFill>
                  <a:schemeClr val="tx1"/>
                </a:solidFill>
                <a:latin typeface="Times New Roman" pitchFamily="18" charset="0"/>
                <a:ea typeface="+mn-ea"/>
                <a:cs typeface="+mn-cs"/>
              </a:rPr>
              <a:t>m e</a:t>
            </a:r>
            <a:r>
              <a:rPr lang="en-US" altLang="zh-CN" sz="1200" b="0" i="0" u="none" strike="noStrike" kern="1200" baseline="0" dirty="0">
                <a:solidFill>
                  <a:schemeClr val="tx1"/>
                </a:solidFill>
                <a:latin typeface="Times New Roman" pitchFamily="18" charset="0"/>
                <a:ea typeface="+mn-ea"/>
                <a:cs typeface="+mn-cs"/>
              </a:rPr>
              <a:t>fficiency of pure ALOHA, we focus on </a:t>
            </a:r>
            <a:r>
              <a:rPr lang="en-US" altLang="zh-CN" sz="1200" b="0" i="0" u="none" strike="noStrike" kern="1200" baseline="0">
                <a:solidFill>
                  <a:schemeClr val="tx1"/>
                </a:solidFill>
                <a:latin typeface="Times New Roman" pitchFamily="18" charset="0"/>
                <a:ea typeface="+mn-ea"/>
                <a:cs typeface="+mn-cs"/>
              </a:rPr>
              <a:t>an individual </a:t>
            </a:r>
            <a:r>
              <a:rPr lang="en-US" altLang="zh-CN" sz="1200" b="0" i="0" u="none" strike="noStrike" kern="1200" baseline="0" dirty="0">
                <a:solidFill>
                  <a:schemeClr val="tx1"/>
                </a:solidFill>
                <a:latin typeface="Times New Roman" pitchFamily="18" charset="0"/>
                <a:ea typeface="+mn-ea"/>
                <a:cs typeface="+mn-cs"/>
              </a:rPr>
              <a:t>node. </a:t>
            </a:r>
          </a:p>
          <a:p>
            <a:r>
              <a:rPr lang="en-US" altLang="zh-CN" sz="1200" b="0" i="0" u="none" strike="noStrike" kern="1200" baseline="0" dirty="0">
                <a:solidFill>
                  <a:schemeClr val="tx1"/>
                </a:solidFill>
                <a:latin typeface="Times New Roman" pitchFamily="18" charset="0"/>
                <a:ea typeface="+mn-ea"/>
                <a:cs typeface="+mn-cs"/>
              </a:rPr>
              <a:t>    We’ll </a:t>
            </a:r>
            <a:r>
              <a:rPr lang="en-US" altLang="zh-CN" sz="1200" b="0" i="0" u="sng" strike="noStrike" kern="1200" baseline="0" dirty="0">
                <a:solidFill>
                  <a:schemeClr val="tx1"/>
                </a:solidFill>
                <a:effectLst/>
                <a:latin typeface="Times New Roman" pitchFamily="18" charset="0"/>
                <a:ea typeface="+mn-ea"/>
                <a:cs typeface="+mn-cs"/>
              </a:rPr>
              <a:t>make the same assumptions </a:t>
            </a:r>
            <a:r>
              <a:rPr lang="en-US" altLang="zh-CN" sz="1200" b="0" i="0" u="sng" strike="noStrike" kern="1200" baseline="0" dirty="0">
                <a:solidFill>
                  <a:schemeClr val="tx1"/>
                </a:solidFill>
                <a:latin typeface="Times New Roman" pitchFamily="18" charset="0"/>
                <a:ea typeface="+mn-ea"/>
                <a:cs typeface="+mn-cs"/>
              </a:rPr>
              <a:t>as in</a:t>
            </a:r>
            <a:r>
              <a:rPr lang="en-US" altLang="zh-CN" sz="1200" b="0" i="0" u="none" strike="noStrike" kern="1200" baseline="0" dirty="0">
                <a:solidFill>
                  <a:schemeClr val="tx1"/>
                </a:solidFill>
                <a:latin typeface="Times New Roman" pitchFamily="18" charset="0"/>
                <a:ea typeface="+mn-ea"/>
                <a:cs typeface="+mn-cs"/>
              </a:rPr>
              <a:t> our slotted ALOHA analysis and </a:t>
            </a:r>
            <a:r>
              <a:rPr lang="en-US" altLang="zh-CN" sz="1200" b="0" i="0" u="sng" strike="noStrike" kern="1200" baseline="0" dirty="0">
                <a:solidFill>
                  <a:schemeClr val="tx1"/>
                </a:solidFill>
                <a:latin typeface="Times New Roman" pitchFamily="18" charset="0"/>
                <a:ea typeface="+mn-ea"/>
                <a:cs typeface="+mn-cs"/>
              </a:rPr>
              <a:t>take</a:t>
            </a:r>
            <a:r>
              <a:rPr lang="en-US" altLang="zh-CN" sz="1200" b="0" i="0" u="none" strike="noStrike" kern="1200" baseline="0" dirty="0">
                <a:solidFill>
                  <a:schemeClr val="tx1"/>
                </a:solidFill>
                <a:latin typeface="Times New Roman" pitchFamily="18" charset="0"/>
                <a:ea typeface="+mn-ea"/>
                <a:cs typeface="+mn-cs"/>
              </a:rPr>
              <a:t> the frame transmission time </a:t>
            </a:r>
            <a:r>
              <a:rPr lang="en-US" altLang="zh-CN" sz="1200" b="0" i="0" u="sng" strike="noStrike" kern="1200" baseline="0" dirty="0">
                <a:solidFill>
                  <a:schemeClr val="tx1"/>
                </a:solidFill>
                <a:latin typeface="Times New Roman" pitchFamily="18" charset="0"/>
                <a:ea typeface="+mn-ea"/>
                <a:cs typeface="+mn-cs"/>
              </a:rPr>
              <a:t>to be</a:t>
            </a:r>
            <a:r>
              <a:rPr lang="en-US" altLang="zh-CN" sz="1200" b="0" i="0" u="none" strike="noStrike" kern="1200" baseline="0" dirty="0">
                <a:solidFill>
                  <a:schemeClr val="tx1"/>
                </a:solidFill>
                <a:latin typeface="Times New Roman" pitchFamily="18" charset="0"/>
                <a:ea typeface="+mn-ea"/>
                <a:cs typeface="+mn-cs"/>
              </a:rPr>
              <a:t> the unit of time. </a:t>
            </a:r>
          </a:p>
          <a:p>
            <a:r>
              <a:rPr lang="en-US" altLang="zh-CN" sz="1200" b="0" i="0" u="none" strike="noStrike" kern="1200" baseline="0" dirty="0">
                <a:solidFill>
                  <a:schemeClr val="tx1"/>
                </a:solidFill>
                <a:latin typeface="Times New Roman" pitchFamily="18" charset="0"/>
                <a:ea typeface="+mn-ea"/>
                <a:cs typeface="+mn-cs"/>
              </a:rPr>
              <a:t>    At any given time, the probability </a:t>
            </a:r>
            <a:r>
              <a:rPr lang="en-US" altLang="zh-CN" sz="1200" b="0" i="0" u="sng" strike="noStrike" kern="1200" baseline="0" dirty="0">
                <a:solidFill>
                  <a:schemeClr val="tx1"/>
                </a:solidFill>
                <a:latin typeface="Times New Roman" pitchFamily="18" charset="0"/>
                <a:ea typeface="+mn-ea"/>
                <a:cs typeface="+mn-cs"/>
              </a:rPr>
              <a:t>that a node is transmitting a frame</a:t>
            </a:r>
            <a:r>
              <a:rPr lang="en-US" altLang="zh-CN" sz="1200" b="0" i="0" u="none" strike="noStrike" kern="1200" baseline="0" dirty="0">
                <a:solidFill>
                  <a:schemeClr val="tx1"/>
                </a:solidFill>
                <a:latin typeface="Times New Roman" pitchFamily="18" charset="0"/>
                <a:ea typeface="+mn-ea"/>
                <a:cs typeface="+mn-cs"/>
              </a:rPr>
              <a:t> is p. </a:t>
            </a:r>
          </a:p>
          <a:p>
            <a:r>
              <a:rPr lang="en-US" altLang="zh-CN" sz="1200" b="0" i="0" u="none" strike="noStrike" kern="1200" baseline="0" dirty="0">
                <a:solidFill>
                  <a:schemeClr val="tx1"/>
                </a:solidFill>
                <a:latin typeface="Times New Roman" pitchFamily="18" charset="0"/>
                <a:ea typeface="+mn-ea"/>
                <a:cs typeface="+mn-cs"/>
              </a:rPr>
              <a:t>    Suppose this frame begins transmission at time t</a:t>
            </a:r>
            <a:r>
              <a:rPr lang="en-US" altLang="zh-CN" sz="1200" b="0" i="0" u="none" strike="noStrike" kern="1200" baseline="-25000" dirty="0">
                <a:solidFill>
                  <a:schemeClr val="tx1"/>
                </a:solidFill>
                <a:latin typeface="Times New Roman" pitchFamily="18" charset="0"/>
                <a:ea typeface="+mn-ea"/>
                <a:cs typeface="+mn-cs"/>
              </a:rPr>
              <a:t>0 </a:t>
            </a:r>
            <a:r>
              <a:rPr lang="en-US" altLang="zh-CN" sz="1200" b="0" i="0" u="none" strike="noStrike" kern="1200" baseline="0" dirty="0">
                <a:solidFill>
                  <a:schemeClr val="tx1"/>
                </a:solidFill>
                <a:latin typeface="Times New Roman" pitchFamily="18" charset="0"/>
                <a:ea typeface="+mn-ea"/>
                <a:cs typeface="+mn-cs"/>
              </a:rPr>
              <a:t>.</a:t>
            </a:r>
          </a:p>
          <a:p>
            <a:r>
              <a:rPr lang="en-US" altLang="zh-CN" sz="1200" b="0" i="0" u="none" strike="noStrike" kern="1200" baseline="0" dirty="0">
                <a:solidFill>
                  <a:schemeClr val="tx1"/>
                </a:solidFill>
                <a:latin typeface="Times New Roman" pitchFamily="18" charset="0"/>
                <a:ea typeface="+mn-ea"/>
                <a:cs typeface="+mn-cs"/>
              </a:rPr>
              <a:t>    As shown in Figure 6.11, in order for this frame to be successfully transmitted, no other nodes can begin their transmission in the interval of time [t</a:t>
            </a:r>
            <a:r>
              <a:rPr lang="en-US" altLang="zh-CN" sz="1200" b="0" i="0" u="none" strike="noStrike" kern="1200" baseline="-25000" dirty="0">
                <a:solidFill>
                  <a:schemeClr val="tx1"/>
                </a:solidFill>
                <a:latin typeface="Times New Roman" pitchFamily="18" charset="0"/>
                <a:ea typeface="+mn-ea"/>
                <a:cs typeface="+mn-cs"/>
              </a:rPr>
              <a:t>0</a:t>
            </a:r>
            <a:r>
              <a:rPr lang="en-US" altLang="zh-CN" sz="1200" b="0" i="0" u="none" strike="noStrike" kern="1200" baseline="0" dirty="0">
                <a:solidFill>
                  <a:schemeClr val="tx1"/>
                </a:solidFill>
                <a:latin typeface="Times New Roman" pitchFamily="18" charset="0"/>
                <a:ea typeface="+mn-ea"/>
                <a:cs typeface="+mn-cs"/>
              </a:rPr>
              <a:t>–1, t</a:t>
            </a:r>
            <a:r>
              <a:rPr lang="en-US" altLang="zh-CN" sz="1200" b="0" i="0" u="none" strike="noStrike" kern="1200" baseline="-25000" dirty="0">
                <a:solidFill>
                  <a:schemeClr val="tx1"/>
                </a:solidFill>
                <a:latin typeface="Times New Roman" pitchFamily="18" charset="0"/>
                <a:ea typeface="+mn-ea"/>
                <a:cs typeface="+mn-cs"/>
              </a:rPr>
              <a:t>0</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Such a transmission would overlap </a:t>
            </a:r>
            <a:r>
              <a:rPr lang="en-US" altLang="zh-CN" sz="1200" b="0" i="0" u="sng" strike="noStrike" kern="1200" baseline="0" dirty="0">
                <a:solidFill>
                  <a:schemeClr val="tx1"/>
                </a:solidFill>
                <a:latin typeface="Times New Roman" pitchFamily="18" charset="0"/>
                <a:ea typeface="+mn-ea"/>
                <a:cs typeface="+mn-cs"/>
              </a:rPr>
              <a:t>with</a:t>
            </a:r>
            <a:r>
              <a:rPr lang="en-US" altLang="zh-CN" sz="1200" b="0" i="0" u="none" strike="noStrike" kern="1200" baseline="0" dirty="0">
                <a:solidFill>
                  <a:schemeClr val="tx1"/>
                </a:solidFill>
                <a:latin typeface="Times New Roman" pitchFamily="18" charset="0"/>
                <a:ea typeface="+mn-ea"/>
                <a:cs typeface="+mn-cs"/>
              </a:rPr>
              <a:t> the beginning of the transmission of node i’s frame. </a:t>
            </a:r>
          </a:p>
          <a:p>
            <a:r>
              <a:rPr lang="en-US" altLang="zh-CN" sz="1200" b="0" i="0" u="none" strike="noStrike" kern="1200" baseline="0" dirty="0">
                <a:solidFill>
                  <a:schemeClr val="tx1"/>
                </a:solidFill>
                <a:latin typeface="Times New Roman" pitchFamily="18" charset="0"/>
                <a:ea typeface="+mn-ea"/>
                <a:cs typeface="+mn-cs"/>
              </a:rPr>
              <a:t>   The probability that </a:t>
            </a:r>
            <a:r>
              <a:rPr lang="en-US" altLang="zh-CN" sz="1200" b="0" i="0" u="sng" strike="noStrike" kern="1200" baseline="0" dirty="0">
                <a:solidFill>
                  <a:schemeClr val="tx1"/>
                </a:solidFill>
                <a:latin typeface="Times New Roman" pitchFamily="18" charset="0"/>
                <a:ea typeface="+mn-ea"/>
                <a:cs typeface="+mn-cs"/>
              </a:rPr>
              <a:t>all other nodes do not begin a transmission in this interval</a:t>
            </a:r>
            <a:r>
              <a:rPr lang="en-US" altLang="zh-CN" sz="1200" b="0" i="0" u="none" strike="noStrike" kern="1200" baseline="0" dirty="0">
                <a:solidFill>
                  <a:schemeClr val="tx1"/>
                </a:solidFill>
                <a:latin typeface="Times New Roman" pitchFamily="18" charset="0"/>
                <a:ea typeface="+mn-ea"/>
                <a:cs typeface="+mn-cs"/>
              </a:rPr>
              <a:t> is (1 – p)</a:t>
            </a:r>
            <a:r>
              <a:rPr lang="en-US" altLang="zh-CN" sz="1200" b="0" i="0" u="none" strike="noStrike" kern="1200" baseline="30000" dirty="0">
                <a:solidFill>
                  <a:schemeClr val="tx1"/>
                </a:solidFill>
                <a:latin typeface="Times New Roman" pitchFamily="18" charset="0"/>
                <a:ea typeface="+mn-ea"/>
                <a:cs typeface="+mn-cs"/>
              </a:rPr>
              <a:t>N-1</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Similarly, no other node can begin a transmission while node i is transmitting, as such a transmission would overlap with </a:t>
            </a:r>
            <a:r>
              <a:rPr lang="en-US" altLang="zh-CN" sz="1200" b="0" i="0" u="sng" strike="noStrike" kern="1200" baseline="0" dirty="0">
                <a:solidFill>
                  <a:schemeClr val="tx1"/>
                </a:solidFill>
                <a:latin typeface="Times New Roman" pitchFamily="18" charset="0"/>
                <a:ea typeface="+mn-ea"/>
                <a:cs typeface="+mn-cs"/>
              </a:rPr>
              <a:t>the latter part of</a:t>
            </a:r>
            <a:r>
              <a:rPr lang="en-US" altLang="zh-CN" sz="1200" b="0" i="0" u="none" strike="noStrike" kern="1200" baseline="0" dirty="0">
                <a:solidFill>
                  <a:schemeClr val="tx1"/>
                </a:solidFill>
                <a:latin typeface="Times New Roman" pitchFamily="18" charset="0"/>
                <a:ea typeface="+mn-ea"/>
                <a:cs typeface="+mn-cs"/>
              </a:rPr>
              <a:t> node i’s transmission. </a:t>
            </a:r>
          </a:p>
          <a:p>
            <a:r>
              <a:rPr lang="en-US" altLang="zh-CN" sz="1200" b="0" i="0" u="none" strike="noStrike" kern="1200" baseline="0" dirty="0">
                <a:solidFill>
                  <a:schemeClr val="tx1"/>
                </a:solidFill>
                <a:latin typeface="Times New Roman" pitchFamily="18" charset="0"/>
                <a:ea typeface="+mn-ea"/>
                <a:cs typeface="+mn-cs"/>
              </a:rPr>
              <a:t>    The probability that all other nodes do not begin a transmission in this interval is also (1 – p)</a:t>
            </a:r>
            <a:r>
              <a:rPr lang="en-US" altLang="zh-CN" sz="1200" b="0" i="0" u="none" strike="noStrike" kern="1200" baseline="30000" dirty="0">
                <a:solidFill>
                  <a:schemeClr val="tx1"/>
                </a:solidFill>
                <a:latin typeface="Times New Roman" pitchFamily="18" charset="0"/>
                <a:ea typeface="+mn-ea"/>
                <a:cs typeface="+mn-cs"/>
              </a:rPr>
              <a:t>N-1</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Thus, the probability that </a:t>
            </a:r>
            <a:r>
              <a:rPr lang="en-US" altLang="zh-CN" sz="1200" b="0" i="0" u="sng" strike="noStrike" kern="1200" baseline="0" dirty="0">
                <a:solidFill>
                  <a:schemeClr val="tx1"/>
                </a:solidFill>
                <a:latin typeface="Times New Roman" pitchFamily="18" charset="0"/>
                <a:ea typeface="+mn-ea"/>
                <a:cs typeface="+mn-cs"/>
              </a:rPr>
              <a:t>a given node has a successful transmission</a:t>
            </a:r>
            <a:r>
              <a:rPr lang="en-US" altLang="zh-CN" sz="1200" b="0" i="0" u="none" strike="noStrike" kern="1200" baseline="0" dirty="0">
                <a:solidFill>
                  <a:schemeClr val="tx1"/>
                </a:solidFill>
                <a:latin typeface="Times New Roman" pitchFamily="18" charset="0"/>
                <a:ea typeface="+mn-ea"/>
                <a:cs typeface="+mn-cs"/>
              </a:rPr>
              <a:t> is p(1 – p)</a:t>
            </a:r>
            <a:r>
              <a:rPr lang="en-US" altLang="zh-CN" sz="1200" b="0" i="0" u="none" strike="noStrike" kern="1200" baseline="30000" dirty="0">
                <a:solidFill>
                  <a:schemeClr val="tx1"/>
                </a:solidFill>
                <a:latin typeface="Times New Roman" pitchFamily="18" charset="0"/>
                <a:ea typeface="+mn-ea"/>
                <a:cs typeface="+mn-cs"/>
              </a:rPr>
              <a:t>2(N-1)</a:t>
            </a:r>
            <a:r>
              <a:rPr lang="en-US" altLang="zh-CN" sz="1200" b="0" i="0" u="none" strike="noStrike" kern="1200" baseline="0" dirty="0">
                <a:solidFill>
                  <a:schemeClr val="tx1"/>
                </a:solidFill>
                <a:latin typeface="Times New Roman" pitchFamily="18" charset="0"/>
                <a:ea typeface="+mn-ea"/>
                <a:cs typeface="+mn-cs"/>
              </a:rPr>
              <a:t> . </a:t>
            </a:r>
          </a:p>
          <a:p>
            <a:r>
              <a:rPr lang="en-US" altLang="zh-CN" sz="1200" b="0" i="0" u="none" strike="noStrike" kern="1200" baseline="0" dirty="0">
                <a:solidFill>
                  <a:schemeClr val="tx1"/>
                </a:solidFill>
                <a:latin typeface="Times New Roman" pitchFamily="18" charset="0"/>
                <a:ea typeface="+mn-ea"/>
                <a:cs typeface="+mn-cs"/>
              </a:rPr>
              <a:t>    By taking limits as in the slotted ALOHA case, we find that the maximum efficiency of the pure ALOHA protocol is only 1/(2e) — </a:t>
            </a:r>
            <a:r>
              <a:rPr lang="en-US" altLang="zh-CN" sz="1200" b="1" i="0" u="none" strike="noStrike" kern="1200" baseline="0" dirty="0">
                <a:solidFill>
                  <a:schemeClr val="tx1"/>
                </a:solidFill>
                <a:latin typeface="Times New Roman" pitchFamily="18" charset="0"/>
                <a:ea typeface="+mn-ea"/>
                <a:cs typeface="+mn-cs"/>
              </a:rPr>
              <a:t>exactly</a:t>
            </a:r>
            <a:r>
              <a:rPr lang="en-US" altLang="zh-CN" sz="1200" b="0" i="0" u="none" strike="noStrike" kern="1200" baseline="0" dirty="0">
                <a:solidFill>
                  <a:schemeClr val="tx1"/>
                </a:solidFill>
                <a:latin typeface="Times New Roman" pitchFamily="18" charset="0"/>
                <a:ea typeface="+mn-ea"/>
                <a:cs typeface="+mn-cs"/>
              </a:rPr>
              <a:t> half that of slotted ALOHA. </a:t>
            </a:r>
          </a:p>
          <a:p>
            <a:r>
              <a:rPr lang="en-US" altLang="zh-CN" sz="1200" b="0" i="0" u="none" strike="noStrike" kern="1200" baseline="0" dirty="0">
                <a:solidFill>
                  <a:schemeClr val="tx1"/>
                </a:solidFill>
                <a:latin typeface="Times New Roman" pitchFamily="18" charset="0"/>
                <a:ea typeface="+mn-ea"/>
                <a:cs typeface="+mn-cs"/>
              </a:rPr>
              <a:t>    This then is the price to be paid for a fully decentralized ALOHA protocol. </a:t>
            </a:r>
            <a:endParaRPr lang="zh-CN" altLang="en-US" i="0" dirty="0"/>
          </a:p>
        </p:txBody>
      </p:sp>
    </p:spTree>
    <p:extLst>
      <p:ext uri="{BB962C8B-B14F-4D97-AF65-F5344CB8AC3E}">
        <p14:creationId xmlns:p14="http://schemas.microsoft.com/office/powerpoint/2010/main" val="14643716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u="none" strike="noStrike" kern="1200" baseline="0" dirty="0">
                <a:solidFill>
                  <a:schemeClr val="tx1"/>
                </a:solidFill>
                <a:latin typeface="Times New Roman" pitchFamily="18" charset="0"/>
                <a:ea typeface="+mn-ea"/>
                <a:cs typeface="+mn-cs"/>
              </a:rPr>
              <a:t>    By taking limits as in the slotted ALOHA case, we find that the maximum efficiency of the pure ALOHA protocol is only 1/(2e) — </a:t>
            </a:r>
            <a:r>
              <a:rPr lang="en-US" altLang="zh-CN" sz="1200" b="1" i="0" u="none" strike="noStrike" kern="1200" baseline="0" dirty="0">
                <a:solidFill>
                  <a:schemeClr val="tx1"/>
                </a:solidFill>
                <a:latin typeface="Times New Roman" pitchFamily="18" charset="0"/>
                <a:ea typeface="+mn-ea"/>
                <a:cs typeface="+mn-cs"/>
              </a:rPr>
              <a:t>exactly</a:t>
            </a:r>
            <a:r>
              <a:rPr lang="en-US" altLang="zh-CN" sz="1200" b="0" i="0" u="none" strike="noStrike" kern="1200" baseline="0" dirty="0">
                <a:solidFill>
                  <a:schemeClr val="tx1"/>
                </a:solidFill>
                <a:latin typeface="Times New Roman" pitchFamily="18" charset="0"/>
                <a:ea typeface="+mn-ea"/>
                <a:cs typeface="+mn-cs"/>
              </a:rPr>
              <a:t> half that of slotted ALOHA. </a:t>
            </a:r>
          </a:p>
          <a:p>
            <a:r>
              <a:rPr lang="en-US" altLang="zh-CN" sz="1200" b="0" i="0" u="none" strike="noStrike" kern="1200" baseline="0" dirty="0">
                <a:solidFill>
                  <a:schemeClr val="tx1"/>
                </a:solidFill>
                <a:latin typeface="Times New Roman" pitchFamily="18" charset="0"/>
                <a:ea typeface="+mn-ea"/>
                <a:cs typeface="+mn-cs"/>
              </a:rPr>
              <a:t>    This then is the price to be paid for a fully decentralized ALOHA protocol. </a:t>
            </a:r>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60</a:t>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u="none" strike="noStrike" kern="1200" baseline="0" dirty="0">
                <a:solidFill>
                  <a:schemeClr val="tx1"/>
                </a:solidFill>
                <a:latin typeface="Times New Roman" pitchFamily="18" charset="0"/>
                <a:ea typeface="+mn-ea"/>
                <a:cs typeface="+mn-cs"/>
              </a:rPr>
              <a:t>    In both slotted and pure ALOHA, a node’s decision to transmit is made independently of the activity of the other nodes attached to the broadcast channel. </a:t>
            </a:r>
          </a:p>
          <a:p>
            <a:r>
              <a:rPr lang="en-US" altLang="zh-CN" sz="1200" b="0" i="0" u="none" strike="noStrike" kern="1200" baseline="0" dirty="0">
                <a:solidFill>
                  <a:schemeClr val="tx1"/>
                </a:solidFill>
                <a:latin typeface="Times New Roman" pitchFamily="18" charset="0"/>
                <a:ea typeface="+mn-ea"/>
                <a:cs typeface="+mn-cs"/>
              </a:rPr>
              <a:t>    In particular, a node </a:t>
            </a:r>
            <a:r>
              <a:rPr lang="en-US" altLang="zh-CN" sz="1200" b="1" i="0" u="none" strike="noStrike" kern="1200" baseline="0" dirty="0">
                <a:solidFill>
                  <a:schemeClr val="tx1"/>
                </a:solidFill>
                <a:latin typeface="Times New Roman" pitchFamily="18" charset="0"/>
                <a:ea typeface="+mn-ea"/>
                <a:cs typeface="+mn-cs"/>
              </a:rPr>
              <a:t>neither</a:t>
            </a:r>
            <a:r>
              <a:rPr lang="en-US" altLang="zh-CN" sz="1200" b="0" i="0" u="none" strike="noStrike" kern="1200" baseline="0" dirty="0">
                <a:solidFill>
                  <a:schemeClr val="tx1"/>
                </a:solidFill>
                <a:latin typeface="Times New Roman" pitchFamily="18" charset="0"/>
                <a:ea typeface="+mn-ea"/>
                <a:cs typeface="+mn-cs"/>
              </a:rPr>
              <a:t> pays attention to whether another node happens to be transmitting when it begins to transmit, </a:t>
            </a:r>
            <a:r>
              <a:rPr lang="en-US" altLang="zh-CN" sz="1200" b="1" i="0" u="none" strike="noStrike" kern="1200" baseline="0" dirty="0">
                <a:solidFill>
                  <a:schemeClr val="tx1"/>
                </a:solidFill>
                <a:latin typeface="Times New Roman" pitchFamily="18" charset="0"/>
                <a:ea typeface="+mn-ea"/>
                <a:cs typeface="+mn-cs"/>
              </a:rPr>
              <a:t>nor</a:t>
            </a:r>
            <a:r>
              <a:rPr lang="en-US" altLang="zh-CN" sz="1200" b="0" i="0" u="none" strike="noStrike" kern="1200" baseline="0" dirty="0">
                <a:solidFill>
                  <a:schemeClr val="tx1"/>
                </a:solidFill>
                <a:latin typeface="Times New Roman" pitchFamily="18" charset="0"/>
                <a:ea typeface="+mn-ea"/>
                <a:cs typeface="+mn-cs"/>
              </a:rPr>
              <a:t> stops transmitting if another node begins to interfere with its transmission. </a:t>
            </a:r>
          </a:p>
          <a:p>
            <a:r>
              <a:rPr lang="en-US" altLang="zh-CN" sz="1200" b="0" i="0" u="none" strike="noStrike" kern="1200" baseline="0" dirty="0">
                <a:solidFill>
                  <a:schemeClr val="tx1"/>
                </a:solidFill>
                <a:latin typeface="Times New Roman" pitchFamily="18" charset="0"/>
                <a:ea typeface="+mn-ea"/>
                <a:cs typeface="+mn-cs"/>
              </a:rPr>
              <a:t>    In our cocktail party analogy, ALOHA protocols are quite like a </a:t>
            </a:r>
            <a:r>
              <a:rPr lang="en-US" altLang="zh-CN" sz="1200" b="0" i="0" u="sng" strike="noStrike" kern="1200" baseline="0" dirty="0">
                <a:solidFill>
                  <a:schemeClr val="tx1"/>
                </a:solidFill>
                <a:latin typeface="Times New Roman" pitchFamily="18" charset="0"/>
                <a:ea typeface="+mn-ea"/>
                <a:cs typeface="+mn-cs"/>
              </a:rPr>
              <a:t>boorish partygoer</a:t>
            </a:r>
            <a:r>
              <a:rPr lang="en-US" altLang="zh-CN" sz="1200" b="0" i="0" u="none" strike="noStrike" kern="1200" baseline="0" dirty="0">
                <a:solidFill>
                  <a:schemeClr val="tx1"/>
                </a:solidFill>
                <a:latin typeface="Times New Roman" pitchFamily="18" charset="0"/>
                <a:ea typeface="+mn-ea"/>
                <a:cs typeface="+mn-cs"/>
              </a:rPr>
              <a:t> who continues to chatter away regardless of whether other people are talking. </a:t>
            </a:r>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61</a:t>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a:noFill/>
        </p:spPr>
        <p:txBody>
          <a:bodyPr/>
          <a:lstStyle/>
          <a:p>
            <a:fld id="{DB1B6A32-27D8-42D6-8793-DAB7D89B06D2}" type="slidenum">
              <a:rPr lang="zh-CN" altLang="en-US"/>
              <a:pPr/>
              <a:t>62</a:t>
            </a:fld>
            <a:endParaRPr lang="en-US" altLang="zh-CN"/>
          </a:p>
        </p:txBody>
      </p:sp>
      <p:sp>
        <p:nvSpPr>
          <p:cNvPr id="315395" name="Rectangle 2"/>
          <p:cNvSpPr>
            <a:spLocks noGrp="1" noRot="1" noChangeAspect="1" noChangeArrowheads="1" noTextEdit="1"/>
          </p:cNvSpPr>
          <p:nvPr>
            <p:ph type="sldImg"/>
          </p:nvPr>
        </p:nvSpPr>
        <p:spPr>
          <a:ln/>
        </p:spPr>
      </p:sp>
      <p:sp>
        <p:nvSpPr>
          <p:cNvPr id="766979" name="Rectangle 3"/>
          <p:cNvSpPr>
            <a:spLocks noGrp="1" noChangeArrowheads="1"/>
          </p:cNvSpPr>
          <p:nvPr>
            <p:ph type="body" idx="1"/>
          </p:nvPr>
        </p:nvSpPr>
        <p:spPr/>
        <p:txBody>
          <a:bodyPr/>
          <a:lstStyle/>
          <a:p>
            <a:r>
              <a:rPr lang="en-US" altLang="zh-CN" sz="1200" b="0" i="0" u="none" strike="noStrike" kern="1200" baseline="0" dirty="0">
                <a:solidFill>
                  <a:schemeClr val="tx1"/>
                </a:solidFill>
                <a:latin typeface="Times New Roman" pitchFamily="18" charset="0"/>
                <a:ea typeface="+mn-ea"/>
                <a:cs typeface="+mn-cs"/>
              </a:rPr>
              <a:t>    As humans, we have human protocols that allow us </a:t>
            </a:r>
            <a:r>
              <a:rPr lang="en-US" altLang="zh-CN" sz="1200" b="1" i="0" u="none" strike="noStrike" kern="1200" baseline="0" dirty="0">
                <a:solidFill>
                  <a:schemeClr val="tx1"/>
                </a:solidFill>
                <a:latin typeface="Times New Roman" pitchFamily="18" charset="0"/>
                <a:ea typeface="+mn-ea"/>
                <a:cs typeface="+mn-cs"/>
              </a:rPr>
              <a:t>not only </a:t>
            </a:r>
            <a:r>
              <a:rPr lang="en-US" altLang="zh-CN" sz="1200" b="0" i="0" u="none" strike="noStrike" kern="1200" baseline="0" dirty="0">
                <a:solidFill>
                  <a:schemeClr val="tx1"/>
                </a:solidFill>
                <a:latin typeface="Times New Roman" pitchFamily="18" charset="0"/>
                <a:ea typeface="+mn-ea"/>
                <a:cs typeface="+mn-cs"/>
              </a:rPr>
              <a:t>to behave with more civility, </a:t>
            </a:r>
            <a:r>
              <a:rPr lang="en-US" altLang="zh-CN" sz="1200" b="1" i="0" u="none" strike="noStrike" kern="1200" baseline="0" dirty="0">
                <a:solidFill>
                  <a:schemeClr val="tx1"/>
                </a:solidFill>
                <a:latin typeface="Times New Roman" pitchFamily="18" charset="0"/>
                <a:ea typeface="+mn-ea"/>
                <a:cs typeface="+mn-cs"/>
              </a:rPr>
              <a:t>but also </a:t>
            </a:r>
            <a:r>
              <a:rPr lang="en-US" altLang="zh-CN" sz="1200" b="0" i="0" u="none" strike="noStrike" kern="1200" baseline="0" dirty="0">
                <a:solidFill>
                  <a:schemeClr val="tx1"/>
                </a:solidFill>
                <a:latin typeface="Times New Roman" pitchFamily="18" charset="0"/>
                <a:ea typeface="+mn-ea"/>
                <a:cs typeface="+mn-cs"/>
              </a:rPr>
              <a:t>to decrease the amount of time </a:t>
            </a:r>
            <a:r>
              <a:rPr lang="en-US" altLang="zh-CN" sz="1200" b="0" i="0" u="sng" strike="noStrike" kern="1200" baseline="0" dirty="0">
                <a:solidFill>
                  <a:schemeClr val="tx1"/>
                </a:solidFill>
                <a:latin typeface="Times New Roman" pitchFamily="18" charset="0"/>
                <a:ea typeface="+mn-ea"/>
                <a:cs typeface="+mn-cs"/>
              </a:rPr>
              <a:t>spent “colliding” with each other in conversation</a:t>
            </a:r>
            <a:r>
              <a:rPr lang="en-US" altLang="zh-CN" sz="1200" b="0" i="0" u="none" strike="noStrike" kern="1200" baseline="0" dirty="0">
                <a:solidFill>
                  <a:schemeClr val="tx1"/>
                </a:solidFill>
                <a:latin typeface="Times New Roman" pitchFamily="18" charset="0"/>
                <a:ea typeface="+mn-ea"/>
                <a:cs typeface="+mn-cs"/>
              </a:rPr>
              <a:t> and, consequently, to increase the amount of data we exchange in our conversations. </a:t>
            </a:r>
          </a:p>
          <a:p>
            <a:r>
              <a:rPr lang="en-US" altLang="zh-CN" sz="1200" b="0" i="0" u="none" strike="noStrike" kern="1200" baseline="0" dirty="0">
                <a:solidFill>
                  <a:schemeClr val="tx1"/>
                </a:solidFill>
                <a:latin typeface="Times New Roman" pitchFamily="18" charset="0"/>
                <a:ea typeface="+mn-ea"/>
                <a:cs typeface="+mn-cs"/>
              </a:rPr>
              <a:t>    Specifically, there are two important rules for polite human conversation: </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 Listen before speaking</a:t>
            </a:r>
            <a:r>
              <a:rPr lang="en-US" altLang="zh-CN" sz="1200" b="0" i="1" u="none" strike="noStrike" kern="1200" baseline="0" dirty="0">
                <a:solidFill>
                  <a:schemeClr val="tx1"/>
                </a:solidFill>
                <a:latin typeface="Times New Roman" pitchFamily="18" charset="0"/>
                <a:ea typeface="+mn-ea"/>
                <a:cs typeface="+mn-cs"/>
              </a:rPr>
              <a:t>. </a:t>
            </a:r>
          </a:p>
          <a:p>
            <a:r>
              <a:rPr lang="en-US" altLang="zh-CN" sz="1200" b="0" i="1"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If someone else is speaking, wait until they are finished. </a:t>
            </a:r>
          </a:p>
          <a:p>
            <a:r>
              <a:rPr lang="en-US" altLang="zh-CN" sz="1200" b="0" i="0" u="none" strike="noStrike" kern="1200" baseline="0" dirty="0">
                <a:solidFill>
                  <a:schemeClr val="tx1"/>
                </a:solidFill>
                <a:latin typeface="Times New Roman" pitchFamily="18" charset="0"/>
                <a:ea typeface="+mn-ea"/>
                <a:cs typeface="+mn-cs"/>
              </a:rPr>
              <a:t>    In the networking world, this is called carrier sensing — a node listens to the channel before transmitting. </a:t>
            </a:r>
          </a:p>
          <a:p>
            <a:r>
              <a:rPr lang="en-US" altLang="zh-CN" sz="1200" b="0" i="0" u="none" strike="noStrike" kern="1200" baseline="0" dirty="0">
                <a:solidFill>
                  <a:schemeClr val="tx1"/>
                </a:solidFill>
                <a:latin typeface="Times New Roman" pitchFamily="18" charset="0"/>
                <a:ea typeface="+mn-ea"/>
                <a:cs typeface="+mn-cs"/>
              </a:rPr>
              <a:t>    If a frame from another node is currently being transmitted into the channel, a node then waits until it detects no transmissions </a:t>
            </a:r>
            <a:r>
              <a:rPr lang="en-US" altLang="zh-CN" sz="1200" b="1" i="0" u="none" strike="noStrike" kern="1200" baseline="0" dirty="0">
                <a:solidFill>
                  <a:schemeClr val="tx1"/>
                </a:solidFill>
                <a:latin typeface="Times New Roman" pitchFamily="18" charset="0"/>
                <a:ea typeface="+mn-ea"/>
                <a:cs typeface="+mn-cs"/>
              </a:rPr>
              <a:t>for</a:t>
            </a:r>
            <a:r>
              <a:rPr lang="en-US" altLang="zh-CN" sz="1200" b="0" i="0" u="none" strike="noStrike" kern="1200" baseline="0" dirty="0">
                <a:solidFill>
                  <a:schemeClr val="tx1"/>
                </a:solidFill>
                <a:latin typeface="Times New Roman" pitchFamily="18" charset="0"/>
                <a:ea typeface="+mn-ea"/>
                <a:cs typeface="+mn-cs"/>
              </a:rPr>
              <a:t> a short amount of time </a:t>
            </a:r>
            <a:r>
              <a:rPr lang="en-US" altLang="zh-CN" sz="1200" b="1" i="0" u="none" strike="noStrike" kern="1200" baseline="0" dirty="0">
                <a:solidFill>
                  <a:schemeClr val="tx1"/>
                </a:solidFill>
                <a:latin typeface="Times New Roman" pitchFamily="18" charset="0"/>
                <a:ea typeface="+mn-ea"/>
                <a:cs typeface="+mn-cs"/>
              </a:rPr>
              <a:t>and then </a:t>
            </a:r>
            <a:r>
              <a:rPr lang="en-US" altLang="zh-CN" sz="1200" b="0" i="0" u="none" strike="noStrike" kern="1200" baseline="0" dirty="0">
                <a:solidFill>
                  <a:schemeClr val="tx1"/>
                </a:solidFill>
                <a:latin typeface="Times New Roman" pitchFamily="18" charset="0"/>
                <a:ea typeface="+mn-ea"/>
                <a:cs typeface="+mn-cs"/>
              </a:rPr>
              <a:t>begins transmission.</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 If someone else begins talking at the same time, stop talking. </a:t>
            </a:r>
          </a:p>
          <a:p>
            <a:r>
              <a:rPr lang="en-US" altLang="zh-CN" sz="1200" b="0" i="0" u="none" strike="noStrike" kern="1200" baseline="0" dirty="0">
                <a:solidFill>
                  <a:schemeClr val="tx1"/>
                </a:solidFill>
                <a:latin typeface="Times New Roman" pitchFamily="18" charset="0"/>
                <a:ea typeface="+mn-ea"/>
                <a:cs typeface="+mn-cs"/>
              </a:rPr>
              <a:t>    In the networking world, this is called collision detection — a transmitting node listens to the channel </a:t>
            </a:r>
            <a:r>
              <a:rPr lang="en-US" altLang="zh-CN" sz="1200" b="1" i="0" u="none" strike="noStrike" kern="1200" baseline="0" dirty="0">
                <a:solidFill>
                  <a:schemeClr val="tx1"/>
                </a:solidFill>
                <a:latin typeface="Times New Roman" pitchFamily="18" charset="0"/>
                <a:ea typeface="+mn-ea"/>
                <a:cs typeface="+mn-cs"/>
              </a:rPr>
              <a:t>while</a:t>
            </a:r>
            <a:r>
              <a:rPr lang="en-US" altLang="zh-CN" sz="1200" b="0" i="0" u="none" strike="noStrike" kern="1200" baseline="0" dirty="0">
                <a:solidFill>
                  <a:schemeClr val="tx1"/>
                </a:solidFill>
                <a:latin typeface="Times New Roman" pitchFamily="18" charset="0"/>
                <a:ea typeface="+mn-ea"/>
                <a:cs typeface="+mn-cs"/>
              </a:rPr>
              <a:t> it is transmitting. </a:t>
            </a:r>
          </a:p>
          <a:p>
            <a:r>
              <a:rPr lang="en-US" altLang="zh-CN" sz="1200" b="0" i="0" u="none" strike="noStrike" kern="1200" baseline="0" dirty="0">
                <a:solidFill>
                  <a:schemeClr val="tx1"/>
                </a:solidFill>
                <a:latin typeface="Times New Roman" pitchFamily="18" charset="0"/>
                <a:ea typeface="+mn-ea"/>
                <a:cs typeface="+mn-cs"/>
              </a:rPr>
              <a:t>   If it detects that another node is transmitting an interfering frame, it stops transmitting and waits a random amount of time </a:t>
            </a:r>
            <a:r>
              <a:rPr lang="en-US" altLang="zh-CN" sz="1200" b="1" i="0" u="none" strike="noStrike" kern="1200" baseline="0" dirty="0">
                <a:solidFill>
                  <a:schemeClr val="tx1"/>
                </a:solidFill>
                <a:latin typeface="Times New Roman" pitchFamily="18" charset="0"/>
                <a:ea typeface="+mn-ea"/>
                <a:cs typeface="+mn-cs"/>
              </a:rPr>
              <a:t>before</a:t>
            </a:r>
            <a:r>
              <a:rPr lang="en-US" altLang="zh-CN" sz="1200" b="0" i="0" u="none" strike="noStrike" kern="1200" baseline="0" dirty="0">
                <a:solidFill>
                  <a:schemeClr val="tx1"/>
                </a:solidFill>
                <a:latin typeface="Times New Roman" pitchFamily="18" charset="0"/>
                <a:ea typeface="+mn-ea"/>
                <a:cs typeface="+mn-cs"/>
              </a:rPr>
              <a:t> repeating the sense-and-transmit-when-idle cycle.</a:t>
            </a:r>
          </a:p>
          <a:p>
            <a:endParaRPr lang="en-US" altLang="zh-CN" sz="1200" b="0" i="0" u="none" strike="noStrike" kern="1200" baseline="0" dirty="0">
              <a:solidFill>
                <a:schemeClr val="tx1"/>
              </a:solidFill>
              <a:effectLst>
                <a:outerShdw blurRad="38100" dist="38100" dir="2700000" algn="tl">
                  <a:srgbClr val="C0C0C0"/>
                </a:outerShdw>
              </a:effectLst>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These two rules are embodied in the </a:t>
            </a:r>
            <a:r>
              <a:rPr lang="en-US" altLang="zh-CN" sz="1200" b="1" i="0" u="none" strike="noStrike" kern="1200" baseline="0" dirty="0">
                <a:solidFill>
                  <a:schemeClr val="tx1"/>
                </a:solidFill>
                <a:latin typeface="Times New Roman" pitchFamily="18" charset="0"/>
                <a:ea typeface="+mn-ea"/>
                <a:cs typeface="+mn-cs"/>
              </a:rPr>
              <a:t>family</a:t>
            </a:r>
            <a:r>
              <a:rPr lang="en-US" altLang="zh-CN" sz="1200" b="0" i="0" u="none" strike="noStrike" kern="1200" baseline="0" dirty="0">
                <a:solidFill>
                  <a:schemeClr val="tx1"/>
                </a:solidFill>
                <a:latin typeface="Times New Roman" pitchFamily="18" charset="0"/>
                <a:ea typeface="+mn-ea"/>
                <a:cs typeface="+mn-cs"/>
              </a:rPr>
              <a:t> of carrier sense multiple access (CSMA) and CSMA with collision detection (CSMA/CD) protocols [Kleinrock 1975b; Metcalfe 1976; Lam 1980; Rom 1990]. </a:t>
            </a:r>
          </a:p>
          <a:p>
            <a:r>
              <a:rPr lang="en-US" altLang="zh-CN" sz="1200" b="0" i="0" u="none" strike="noStrike" kern="1200" baseline="0" dirty="0">
                <a:solidFill>
                  <a:schemeClr val="tx1"/>
                </a:solidFill>
                <a:latin typeface="Times New Roman" pitchFamily="18" charset="0"/>
                <a:ea typeface="+mn-ea"/>
                <a:cs typeface="+mn-cs"/>
              </a:rPr>
              <a:t>    Many variations on CSMA and CSMA/CD have been proposed. </a:t>
            </a:r>
          </a:p>
          <a:p>
            <a:r>
              <a:rPr lang="en-US" altLang="zh-CN" sz="1200" b="0" i="0" u="none" strike="noStrike" kern="1200" baseline="0" dirty="0">
                <a:solidFill>
                  <a:schemeClr val="tx1"/>
                </a:solidFill>
                <a:latin typeface="Times New Roman" pitchFamily="18" charset="0"/>
                <a:ea typeface="+mn-ea"/>
                <a:cs typeface="+mn-cs"/>
              </a:rPr>
              <a:t>    Here, we’ll consider a few of the most important, and fundamental, characteristics of CSMA and CSMA/CD. </a:t>
            </a:r>
            <a:endParaRPr lang="en-US" altLang="zh-CN" dirty="0">
              <a:effectLst>
                <a:outerShdw blurRad="38100" dist="38100" dir="2700000" algn="tl">
                  <a:srgbClr val="C0C0C0"/>
                </a:outerShdw>
              </a:effectLst>
            </a:endParaRPr>
          </a:p>
        </p:txBody>
      </p:sp>
    </p:spTree>
    <p:extLst>
      <p:ext uri="{BB962C8B-B14F-4D97-AF65-F5344CB8AC3E}">
        <p14:creationId xmlns:p14="http://schemas.microsoft.com/office/powerpoint/2010/main" val="3319637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32ADEF-7B4E-4B9D-881E-B560CE86F079}" type="slidenum">
              <a:rPr lang="en-US" altLang="zh-CN"/>
              <a:pPr/>
              <a:t>6</a:t>
            </a:fld>
            <a:endParaRPr lang="en-US" altLang="zh-CN"/>
          </a:p>
        </p:txBody>
      </p:sp>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p:txBody>
          <a:bodyPr/>
          <a:lstStyle/>
          <a:p>
            <a:pPr defTabSz="966612" eaLnBrk="1" hangingPunct="1">
              <a:defRPr/>
            </a:pPr>
            <a:r>
              <a:rPr lang="en-US" sz="1300" dirty="0">
                <a:latin typeface="Arial" pitchFamily="34" charset="0"/>
                <a:ea typeface="宋体" pitchFamily="2" charset="-122"/>
              </a:rPr>
              <a:t>hourglass</a:t>
            </a:r>
          </a:p>
          <a:p>
            <a:r>
              <a:rPr lang="en-US" altLang="zh-CN" dirty="0"/>
              <a:t> </a:t>
            </a:r>
          </a:p>
          <a:p>
            <a:r>
              <a:rPr lang="en-US" altLang="zh-CN" dirty="0"/>
              <a:t>Glue: Port / protocol/type</a:t>
            </a:r>
            <a:r>
              <a:rPr lang="en-US" altLang="zh-CN" baseline="0" dirty="0"/>
              <a:t> </a:t>
            </a:r>
            <a:endParaRPr lang="zh-CN" altLang="zh-CN" dirty="0"/>
          </a:p>
        </p:txBody>
      </p:sp>
    </p:spTree>
    <p:extLst>
      <p:ext uri="{BB962C8B-B14F-4D97-AF65-F5344CB8AC3E}">
        <p14:creationId xmlns:p14="http://schemas.microsoft.com/office/powerpoint/2010/main" val="41403561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sz="2400" i="1">
                <a:solidFill>
                  <a:schemeClr val="tx1"/>
                </a:solidFill>
                <a:latin typeface="Comic Sans MS" panose="030F0702030302020204" pitchFamily="66" charset="0"/>
                <a:ea typeface="MS PGothic" panose="020B0600070205080204" pitchFamily="34" charset="-128"/>
              </a:defRPr>
            </a:lvl1pPr>
            <a:lvl2pPr marL="742950" indent="-285750" defTabSz="966788">
              <a:defRPr sz="2400" i="1">
                <a:solidFill>
                  <a:schemeClr val="tx1"/>
                </a:solidFill>
                <a:latin typeface="Comic Sans MS" panose="030F0702030302020204" pitchFamily="66" charset="0"/>
                <a:ea typeface="MS PGothic" panose="020B0600070205080204" pitchFamily="34" charset="-128"/>
              </a:defRPr>
            </a:lvl2pPr>
            <a:lvl3pPr marL="1143000" indent="-228600" defTabSz="966788">
              <a:defRPr sz="2400" i="1">
                <a:solidFill>
                  <a:schemeClr val="tx1"/>
                </a:solidFill>
                <a:latin typeface="Comic Sans MS" panose="030F0702030302020204" pitchFamily="66" charset="0"/>
                <a:ea typeface="MS PGothic" panose="020B0600070205080204" pitchFamily="34" charset="-128"/>
              </a:defRPr>
            </a:lvl3pPr>
            <a:lvl4pPr marL="1600200" indent="-228600" defTabSz="966788">
              <a:defRPr sz="2400" i="1">
                <a:solidFill>
                  <a:schemeClr val="tx1"/>
                </a:solidFill>
                <a:latin typeface="Comic Sans MS" panose="030F0702030302020204" pitchFamily="66" charset="0"/>
                <a:ea typeface="MS PGothic" panose="020B0600070205080204" pitchFamily="34" charset="-128"/>
              </a:defRPr>
            </a:lvl4pPr>
            <a:lvl5pPr marL="2057400" indent="-228600" defTabSz="966788">
              <a:defRPr sz="2400"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fld id="{72840ED2-22C2-466E-8F24-BDF4C9161016}" type="slidenum">
              <a:rPr lang="en-US" altLang="zh-CN" sz="1200" i="0">
                <a:latin typeface="Times New Roman" panose="02020603050405020304" pitchFamily="18" charset="0"/>
              </a:rPr>
              <a:pPr/>
              <a:t>63</a:t>
            </a:fld>
            <a:endParaRPr lang="en-US" altLang="zh-CN" sz="1200" i="0">
              <a:latin typeface="Times New Roman" panose="02020603050405020304"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zh-CN" sz="1200" b="0" i="0" u="none" strike="noStrike" kern="1200" baseline="0" dirty="0">
                <a:solidFill>
                  <a:schemeClr val="tx1"/>
                </a:solidFill>
                <a:latin typeface="Times New Roman" pitchFamily="18" charset="0"/>
                <a:ea typeface="+mn-ea"/>
                <a:cs typeface="+mn-cs"/>
              </a:rPr>
              <a:t>    The first question that you might ask about CSMA is why, if all nodes perform carrier sensing, do collisions occur in the first place? </a:t>
            </a:r>
          </a:p>
          <a:p>
            <a:r>
              <a:rPr lang="en-US" altLang="zh-CN" sz="1200" b="0" i="0" u="none" strike="noStrike" kern="1200" baseline="0" dirty="0">
                <a:solidFill>
                  <a:schemeClr val="tx1"/>
                </a:solidFill>
                <a:latin typeface="Times New Roman" pitchFamily="18" charset="0"/>
                <a:ea typeface="+mn-ea"/>
                <a:cs typeface="+mn-cs"/>
              </a:rPr>
              <a:t>    After all, a node will refrain from transmitting whenever it senses that another node is transmitting. </a:t>
            </a:r>
          </a:p>
          <a:p>
            <a:r>
              <a:rPr lang="en-US" altLang="zh-CN" sz="1200" b="0" i="0" u="none" strike="noStrike" kern="1200" baseline="0" dirty="0">
                <a:solidFill>
                  <a:schemeClr val="tx1"/>
                </a:solidFill>
                <a:latin typeface="Times New Roman" pitchFamily="18" charset="0"/>
                <a:ea typeface="+mn-ea"/>
                <a:cs typeface="+mn-cs"/>
              </a:rPr>
              <a:t>    The answer to the question can best be illustrated using space-time diagrams [</a:t>
            </a:r>
            <a:r>
              <a:rPr lang="en-US" altLang="zh-CN" sz="1200" b="0" i="0" u="none" strike="noStrike" kern="1200" baseline="0" dirty="0" err="1">
                <a:solidFill>
                  <a:schemeClr val="tx1"/>
                </a:solidFill>
                <a:latin typeface="Times New Roman" pitchFamily="18" charset="0"/>
                <a:ea typeface="+mn-ea"/>
                <a:cs typeface="+mn-cs"/>
              </a:rPr>
              <a:t>Molle</a:t>
            </a:r>
            <a:r>
              <a:rPr lang="en-US" altLang="zh-CN" sz="1200" b="0" i="0" u="none" strike="noStrike" kern="1200" baseline="0" dirty="0">
                <a:solidFill>
                  <a:schemeClr val="tx1"/>
                </a:solidFill>
                <a:latin typeface="Times New Roman" pitchFamily="18" charset="0"/>
                <a:ea typeface="+mn-ea"/>
                <a:cs typeface="+mn-cs"/>
              </a:rPr>
              <a:t> 1987]. </a:t>
            </a:r>
          </a:p>
          <a:p>
            <a:r>
              <a:rPr lang="en-US" altLang="zh-CN" sz="1200" b="0" i="0" u="none" strike="noStrike" kern="1200" baseline="0" dirty="0">
                <a:solidFill>
                  <a:schemeClr val="tx1"/>
                </a:solidFill>
                <a:latin typeface="Times New Roman" pitchFamily="18" charset="0"/>
                <a:ea typeface="+mn-ea"/>
                <a:cs typeface="+mn-cs"/>
              </a:rPr>
              <a:t>    Figure 6.12 shows a space-time diagram of four nodes (A, B, C, D) attached to a linear broadcast bus. </a:t>
            </a:r>
          </a:p>
          <a:p>
            <a:r>
              <a:rPr lang="en-US" altLang="zh-CN" sz="1200" b="0" i="0" u="none" strike="noStrike" kern="1200" baseline="0" dirty="0">
                <a:solidFill>
                  <a:schemeClr val="tx1"/>
                </a:solidFill>
                <a:latin typeface="Times New Roman" pitchFamily="18" charset="0"/>
                <a:ea typeface="+mn-ea"/>
                <a:cs typeface="+mn-cs"/>
              </a:rPr>
              <a:t>    The horizontal axis shows the position of each node in space; the vertical axis represents time.</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At time t</a:t>
            </a:r>
            <a:r>
              <a:rPr lang="en-US" altLang="zh-CN" sz="1200" b="0" i="0" u="none" strike="noStrike" kern="1200" baseline="-25000" dirty="0">
                <a:solidFill>
                  <a:schemeClr val="tx1"/>
                </a:solidFill>
                <a:latin typeface="Times New Roman" pitchFamily="18" charset="0"/>
                <a:ea typeface="+mn-ea"/>
                <a:cs typeface="+mn-cs"/>
              </a:rPr>
              <a:t>0</a:t>
            </a:r>
            <a:r>
              <a:rPr lang="en-US" altLang="zh-CN" sz="1200" b="0" i="0" u="none" strike="noStrike" kern="1200" baseline="0" dirty="0">
                <a:solidFill>
                  <a:schemeClr val="tx1"/>
                </a:solidFill>
                <a:latin typeface="Times New Roman" pitchFamily="18" charset="0"/>
                <a:ea typeface="+mn-ea"/>
                <a:cs typeface="+mn-cs"/>
              </a:rPr>
              <a:t>, node B senses the channel is idle, as no other nodes are currently transmitting. </a:t>
            </a:r>
          </a:p>
          <a:p>
            <a:r>
              <a:rPr lang="en-US" altLang="zh-CN" sz="1200" b="0" i="0" u="none" strike="noStrike" kern="1200" baseline="0" dirty="0">
                <a:solidFill>
                  <a:schemeClr val="tx1"/>
                </a:solidFill>
                <a:latin typeface="Times New Roman" pitchFamily="18" charset="0"/>
                <a:ea typeface="+mn-ea"/>
                <a:cs typeface="+mn-cs"/>
              </a:rPr>
              <a:t>    Node B thus begins transmitting, with its bits propagating in both directions along the broadcast medium. </a:t>
            </a:r>
          </a:p>
          <a:p>
            <a:r>
              <a:rPr lang="en-US" altLang="zh-CN" sz="1200" b="0" i="0" u="none" strike="noStrike" kern="1200" baseline="0" dirty="0">
                <a:solidFill>
                  <a:schemeClr val="tx1"/>
                </a:solidFill>
                <a:latin typeface="Times New Roman" pitchFamily="18" charset="0"/>
                <a:ea typeface="+mn-ea"/>
                <a:cs typeface="+mn-cs"/>
              </a:rPr>
              <a:t>    The downward propagation of B’s bits in Figure 6.12 with increasing time indicates that a nonzero amount of time is needed for B’s bits actually to propagate (albeit at near the speed of light) along the broadcast medium.</a:t>
            </a:r>
          </a:p>
          <a:p>
            <a:r>
              <a:rPr lang="en-US" altLang="zh-CN" sz="1200" b="0" i="0" u="none" strike="noStrike" kern="1200" baseline="0" dirty="0">
                <a:solidFill>
                  <a:schemeClr val="tx1"/>
                </a:solidFill>
                <a:latin typeface="Times New Roman" pitchFamily="18" charset="0"/>
                <a:ea typeface="+mn-ea"/>
                <a:cs typeface="+mn-cs"/>
              </a:rPr>
              <a:t>    At time t</a:t>
            </a:r>
            <a:r>
              <a:rPr lang="en-US" altLang="zh-CN" sz="1200" b="0" i="0" u="none" strike="noStrike" kern="1200" baseline="-25000" dirty="0">
                <a:solidFill>
                  <a:schemeClr val="tx1"/>
                </a:solidFill>
                <a:latin typeface="Times New Roman" pitchFamily="18" charset="0"/>
                <a:ea typeface="+mn-ea"/>
                <a:cs typeface="+mn-cs"/>
              </a:rPr>
              <a:t>1</a:t>
            </a:r>
            <a:r>
              <a:rPr lang="en-US" altLang="zh-CN" sz="1200" b="0" i="0" u="none" strike="noStrike" kern="1200" baseline="0" dirty="0">
                <a:solidFill>
                  <a:schemeClr val="tx1"/>
                </a:solidFill>
                <a:latin typeface="Times New Roman" pitchFamily="18" charset="0"/>
                <a:ea typeface="+mn-ea"/>
                <a:cs typeface="+mn-cs"/>
              </a:rPr>
              <a:t> (t</a:t>
            </a:r>
            <a:r>
              <a:rPr lang="en-US" altLang="zh-CN" sz="1200" b="0" i="0" u="none" strike="noStrike" kern="1200" baseline="-25000" dirty="0">
                <a:solidFill>
                  <a:schemeClr val="tx1"/>
                </a:solidFill>
                <a:latin typeface="Times New Roman" pitchFamily="18" charset="0"/>
                <a:ea typeface="+mn-ea"/>
                <a:cs typeface="+mn-cs"/>
              </a:rPr>
              <a:t>1</a:t>
            </a:r>
            <a:r>
              <a:rPr lang="en-US" altLang="zh-CN" sz="1200" b="0" i="0" u="none" strike="noStrike" kern="1200" baseline="0" dirty="0">
                <a:solidFill>
                  <a:schemeClr val="tx1"/>
                </a:solidFill>
                <a:latin typeface="Times New Roman" pitchFamily="18" charset="0"/>
                <a:ea typeface="+mn-ea"/>
                <a:cs typeface="+mn-cs"/>
              </a:rPr>
              <a:t> &gt; t</a:t>
            </a:r>
            <a:r>
              <a:rPr lang="en-US" altLang="zh-CN" sz="1200" b="0" i="0" u="none" strike="noStrike" kern="1200" baseline="-25000" dirty="0">
                <a:solidFill>
                  <a:schemeClr val="tx1"/>
                </a:solidFill>
                <a:latin typeface="Times New Roman" pitchFamily="18" charset="0"/>
                <a:ea typeface="+mn-ea"/>
                <a:cs typeface="+mn-cs"/>
              </a:rPr>
              <a:t>0</a:t>
            </a:r>
            <a:r>
              <a:rPr lang="en-US" altLang="zh-CN" sz="1200" b="0" i="0" u="none" strike="noStrike" kern="1200" baseline="0" dirty="0">
                <a:solidFill>
                  <a:schemeClr val="tx1"/>
                </a:solidFill>
                <a:latin typeface="Times New Roman" pitchFamily="18" charset="0"/>
                <a:ea typeface="+mn-ea"/>
                <a:cs typeface="+mn-cs"/>
              </a:rPr>
              <a:t>), node D has a frame to send. </a:t>
            </a:r>
          </a:p>
          <a:p>
            <a:r>
              <a:rPr lang="en-US" altLang="zh-CN" sz="1200" b="0" i="0" u="none" strike="noStrike" kern="1200" baseline="0" dirty="0">
                <a:solidFill>
                  <a:schemeClr val="tx1"/>
                </a:solidFill>
                <a:latin typeface="Times New Roman" pitchFamily="18" charset="0"/>
                <a:ea typeface="+mn-ea"/>
                <a:cs typeface="+mn-cs"/>
              </a:rPr>
              <a:t>    Although node B is currently transmitting at time t1, the bits being transmitted by B have yet to reach D, and thus D senses the channel idle at t</a:t>
            </a:r>
            <a:r>
              <a:rPr lang="en-US" altLang="zh-CN" sz="1200" b="0" i="0" u="none" strike="noStrike" kern="1200" baseline="-25000" dirty="0">
                <a:solidFill>
                  <a:schemeClr val="tx1"/>
                </a:solidFill>
                <a:latin typeface="Times New Roman" pitchFamily="18" charset="0"/>
                <a:ea typeface="+mn-ea"/>
                <a:cs typeface="+mn-cs"/>
              </a:rPr>
              <a:t>1</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In accordance with the CSMA protocol, D thus begins transmitting its frame. </a:t>
            </a:r>
          </a:p>
          <a:p>
            <a:r>
              <a:rPr lang="en-US" altLang="zh-CN" sz="1200" b="0" i="0" u="none" strike="noStrike" kern="1200" baseline="0" dirty="0">
                <a:solidFill>
                  <a:schemeClr val="tx1"/>
                </a:solidFill>
                <a:latin typeface="Times New Roman" pitchFamily="18" charset="0"/>
                <a:ea typeface="+mn-ea"/>
                <a:cs typeface="+mn-cs"/>
              </a:rPr>
              <a:t>    A short time later, B’s transmission begins to interfere with D’s transmission at D. </a:t>
            </a:r>
          </a:p>
          <a:p>
            <a:r>
              <a:rPr lang="en-US" altLang="zh-CN" sz="1200" b="0" i="0" u="none" strike="noStrike" kern="1200" baseline="0" dirty="0">
                <a:solidFill>
                  <a:schemeClr val="tx1"/>
                </a:solidFill>
                <a:latin typeface="Times New Roman" pitchFamily="18" charset="0"/>
                <a:ea typeface="+mn-ea"/>
                <a:cs typeface="+mn-cs"/>
              </a:rPr>
              <a:t>    From Figure 6.12, it </a:t>
            </a:r>
            <a:r>
              <a:rPr lang="en-US" altLang="zh-CN" sz="1200" b="0" i="0" u="none" strike="noStrike" kern="1200" baseline="0">
                <a:solidFill>
                  <a:schemeClr val="tx1"/>
                </a:solidFill>
                <a:latin typeface="Times New Roman" pitchFamily="18" charset="0"/>
                <a:ea typeface="+mn-ea"/>
                <a:cs typeface="+mn-cs"/>
              </a:rPr>
              <a:t>is evident </a:t>
            </a:r>
            <a:r>
              <a:rPr lang="en-US" altLang="zh-CN" sz="1200" b="0" i="0" u="none" strike="noStrike" kern="1200" baseline="0" dirty="0">
                <a:solidFill>
                  <a:schemeClr val="tx1"/>
                </a:solidFill>
                <a:latin typeface="Times New Roman" pitchFamily="18" charset="0"/>
                <a:ea typeface="+mn-ea"/>
                <a:cs typeface="+mn-cs"/>
              </a:rPr>
              <a:t>that the end-to-end </a:t>
            </a:r>
            <a:r>
              <a:rPr lang="en-US" altLang="zh-CN" sz="1200" b="0" i="0" u="sng" strike="noStrike" kern="1200" baseline="0" dirty="0">
                <a:solidFill>
                  <a:schemeClr val="tx1"/>
                </a:solidFill>
                <a:latin typeface="Times New Roman" pitchFamily="18" charset="0"/>
                <a:ea typeface="+mn-ea"/>
                <a:cs typeface="+mn-cs"/>
              </a:rPr>
              <a:t>channel propagation delay</a:t>
            </a:r>
            <a:r>
              <a:rPr lang="en-US" altLang="zh-CN" sz="1200" b="0" i="0" u="none" strike="noStrike" kern="1200" baseline="0" dirty="0">
                <a:solidFill>
                  <a:schemeClr val="tx1"/>
                </a:solidFill>
                <a:latin typeface="Times New Roman" pitchFamily="18" charset="0"/>
                <a:ea typeface="+mn-ea"/>
                <a:cs typeface="+mn-cs"/>
              </a:rPr>
              <a:t> of a broadcast channel — the time it takes for a signal to propagate from one of the nodes to another — will play a crucial role in determining its performance.   </a:t>
            </a:r>
          </a:p>
          <a:p>
            <a:r>
              <a:rPr lang="en-US" altLang="zh-CN" sz="1200" b="0" i="0" u="none" strike="noStrike" kern="1200" baseline="0" dirty="0">
                <a:solidFill>
                  <a:schemeClr val="tx1"/>
                </a:solidFill>
                <a:latin typeface="Times New Roman" pitchFamily="18" charset="0"/>
                <a:ea typeface="+mn-ea"/>
                <a:cs typeface="+mn-cs"/>
              </a:rPr>
              <a:t>    The longer this propagation delay, the larger the chance that a carrier-sensing node is not yet able to sense a transmission that has already begun at another node in the network.</a:t>
            </a:r>
            <a:endParaRPr lang="en-US" altLang="zh-CN" i="0" dirty="0"/>
          </a:p>
          <a:p>
            <a:endParaRPr lang="zh-CN" altLang="zh-CN" i="0" dirty="0">
              <a:latin typeface="Times New Roman" panose="02020603050405020304" pitchFamily="18" charset="0"/>
            </a:endParaRPr>
          </a:p>
        </p:txBody>
      </p:sp>
    </p:spTree>
    <p:extLst>
      <p:ext uri="{BB962C8B-B14F-4D97-AF65-F5344CB8AC3E}">
        <p14:creationId xmlns:p14="http://schemas.microsoft.com/office/powerpoint/2010/main" val="12616820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3BFFB35-D4E6-43AE-B373-58367DAEAADE}" type="slidenum">
              <a:rPr lang="en-US" altLang="zh-CN" smtClean="0"/>
              <a:pPr>
                <a:spcBef>
                  <a:spcPct val="0"/>
                </a:spcBef>
              </a:pPr>
              <a:t>64</a:t>
            </a:fld>
            <a:endParaRPr lang="en-US" altLang="zh-CN"/>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5742954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8C0ADD96-ADC8-4732-BB39-802BA71D44A3}" type="slidenum">
              <a:rPr lang="zh-CN" altLang="en-US"/>
              <a:pPr/>
              <a:t>65</a:t>
            </a:fld>
            <a:endParaRPr lang="en-US" altLang="zh-CN"/>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noFill/>
          <a:ln/>
        </p:spPr>
        <p:txBody>
          <a:bodyPr/>
          <a:lstStyle/>
          <a:p>
            <a:r>
              <a:rPr lang="en-US" altLang="zh-CN" sz="1200" kern="1200" baseline="0" dirty="0">
                <a:solidFill>
                  <a:schemeClr val="tx1"/>
                </a:solidFill>
                <a:latin typeface="Arial" charset="0"/>
                <a:ea typeface="宋体" pitchFamily="2" charset="-122"/>
                <a:cs typeface="+mn-cs"/>
              </a:rPr>
              <a:t>    </a:t>
            </a:r>
            <a:r>
              <a:rPr lang="en-US" altLang="zh-CN" sz="1200" kern="1200" dirty="0">
                <a:solidFill>
                  <a:schemeClr val="tx1"/>
                </a:solidFill>
                <a:latin typeface="Arial" charset="0"/>
                <a:ea typeface="宋体" pitchFamily="2" charset="-122"/>
                <a:cs typeface="+mn-cs"/>
              </a:rPr>
              <a:t>In non-persistent CSMA, a wireless node is allowed to immediately transmit data once it finds the medium idle. </a:t>
            </a:r>
            <a:endParaRPr lang="zh-CN" altLang="zh-CN" sz="1200" kern="1200" dirty="0">
              <a:solidFill>
                <a:schemeClr val="tx1"/>
              </a:solidFill>
              <a:latin typeface="Arial" charset="0"/>
              <a:ea typeface="宋体" pitchFamily="2" charset="-122"/>
              <a:cs typeface="+mn-cs"/>
            </a:endParaRPr>
          </a:p>
          <a:p>
            <a:r>
              <a:rPr lang="en-US" altLang="zh-CN" sz="1200" kern="1200" dirty="0">
                <a:solidFill>
                  <a:schemeClr val="tx1"/>
                </a:solidFill>
                <a:latin typeface="Arial" charset="0"/>
                <a:ea typeface="宋体" pitchFamily="2" charset="-122"/>
                <a:cs typeface="+mn-cs"/>
              </a:rPr>
              <a:t>    If the medium is busy, the node performs a backoff operation, that is, it waits for a certain amount of time before attempting to transmit again. </a:t>
            </a:r>
            <a:endParaRPr lang="zh-CN" altLang="zh-CN" sz="1200" kern="1200" dirty="0">
              <a:solidFill>
                <a:schemeClr val="tx1"/>
              </a:solidFill>
              <a:latin typeface="Arial" charset="0"/>
              <a:ea typeface="宋体" pitchFamily="2" charset="-122"/>
              <a:cs typeface="+mn-cs"/>
            </a:endParaRPr>
          </a:p>
          <a:p>
            <a:r>
              <a:rPr lang="en-US" altLang="zh-CN" sz="1200" kern="1200" dirty="0">
                <a:solidFill>
                  <a:schemeClr val="tx1"/>
                </a:solidFill>
                <a:latin typeface="Arial" charset="0"/>
                <a:ea typeface="宋体" pitchFamily="2" charset="-122"/>
                <a:cs typeface="+mn-cs"/>
              </a:rPr>
              <a:t>    In contrast, in 1-persistent CSMA, a node </a:t>
            </a:r>
            <a:r>
              <a:rPr lang="en-US" altLang="zh-CN" sz="1200" u="sng" kern="1200" dirty="0">
                <a:solidFill>
                  <a:schemeClr val="tx1"/>
                </a:solidFill>
                <a:latin typeface="Arial" charset="0"/>
                <a:ea typeface="宋体" pitchFamily="2" charset="-122"/>
                <a:cs typeface="+mn-cs"/>
              </a:rPr>
              <a:t>wishing to transmit data</a:t>
            </a:r>
            <a:r>
              <a:rPr lang="en-US" altLang="zh-CN" sz="1200" kern="1200" dirty="0">
                <a:solidFill>
                  <a:schemeClr val="tx1"/>
                </a:solidFill>
                <a:latin typeface="Arial" charset="0"/>
                <a:ea typeface="宋体" pitchFamily="2" charset="-122"/>
                <a:cs typeface="+mn-cs"/>
              </a:rPr>
              <a:t> continuously senses the medium for activity. </a:t>
            </a:r>
            <a:endParaRPr lang="zh-CN" altLang="zh-CN" sz="1200" kern="1200" dirty="0">
              <a:solidFill>
                <a:schemeClr val="tx1"/>
              </a:solidFill>
              <a:latin typeface="Arial" charset="0"/>
              <a:ea typeface="宋体" pitchFamily="2" charset="-122"/>
              <a:cs typeface="+mn-cs"/>
            </a:endParaRPr>
          </a:p>
          <a:p>
            <a:r>
              <a:rPr lang="en-US" altLang="zh-CN" sz="1200" kern="1200" dirty="0">
                <a:solidFill>
                  <a:schemeClr val="tx1"/>
                </a:solidFill>
                <a:latin typeface="Arial" charset="0"/>
                <a:ea typeface="宋体" pitchFamily="2" charset="-122"/>
                <a:cs typeface="+mn-cs"/>
              </a:rPr>
              <a:t>    Once the medium is found idle, the node transmits its data immediately. </a:t>
            </a:r>
            <a:endParaRPr lang="zh-CN" altLang="zh-CN" sz="1200" kern="1200" dirty="0">
              <a:solidFill>
                <a:schemeClr val="tx1"/>
              </a:solidFill>
              <a:latin typeface="Arial" charset="0"/>
              <a:ea typeface="宋体" pitchFamily="2" charset="-122"/>
              <a:cs typeface="+mn-cs"/>
            </a:endParaRPr>
          </a:p>
          <a:p>
            <a:r>
              <a:rPr lang="en-US" altLang="zh-CN" sz="1200" kern="1200" dirty="0">
                <a:solidFill>
                  <a:schemeClr val="tx1"/>
                </a:solidFill>
                <a:latin typeface="Arial" charset="0"/>
                <a:ea typeface="宋体" pitchFamily="2" charset="-122"/>
                <a:cs typeface="+mn-cs"/>
              </a:rPr>
              <a:t>    If a collision occurs, the node waits for a random period of time before attempting to transmit again. </a:t>
            </a:r>
            <a:endParaRPr lang="zh-CN" altLang="zh-CN" sz="1200" kern="1200" dirty="0">
              <a:solidFill>
                <a:schemeClr val="tx1"/>
              </a:solidFill>
              <a:latin typeface="Arial" charset="0"/>
              <a:ea typeface="宋体" pitchFamily="2" charset="-122"/>
              <a:cs typeface="+mn-cs"/>
            </a:endParaRPr>
          </a:p>
          <a:p>
            <a:r>
              <a:rPr lang="en-US" altLang="zh-CN" sz="1200" kern="1200" dirty="0">
                <a:solidFill>
                  <a:schemeClr val="tx1"/>
                </a:solidFill>
                <a:latin typeface="Arial" charset="0"/>
                <a:ea typeface="宋体" pitchFamily="2" charset="-122"/>
                <a:cs typeface="+mn-cs"/>
              </a:rPr>
              <a:t>    In p-persistent CSMA, the node also continuously senses the medium, but transmits data </a:t>
            </a:r>
            <a:r>
              <a:rPr lang="en-US" altLang="zh-CN" sz="1200" u="sng" kern="1200" dirty="0">
                <a:solidFill>
                  <a:schemeClr val="tx1"/>
                </a:solidFill>
                <a:latin typeface="Arial" charset="0"/>
                <a:ea typeface="宋体" pitchFamily="2" charset="-122"/>
                <a:cs typeface="+mn-cs"/>
              </a:rPr>
              <a:t>with</a:t>
            </a:r>
            <a:r>
              <a:rPr lang="en-US" altLang="zh-CN" sz="1200" kern="1200" dirty="0">
                <a:solidFill>
                  <a:schemeClr val="tx1"/>
                </a:solidFill>
                <a:latin typeface="Arial" charset="0"/>
                <a:ea typeface="宋体" pitchFamily="2" charset="-122"/>
                <a:cs typeface="+mn-cs"/>
              </a:rPr>
              <a:t> a probability p </a:t>
            </a:r>
            <a:r>
              <a:rPr lang="en-US" altLang="zh-CN" sz="1200" u="sng" kern="1200" dirty="0">
                <a:solidFill>
                  <a:schemeClr val="tx1"/>
                </a:solidFill>
                <a:latin typeface="Arial" charset="0"/>
                <a:ea typeface="宋体" pitchFamily="2" charset="-122"/>
                <a:cs typeface="+mn-cs"/>
              </a:rPr>
              <a:t>once</a:t>
            </a:r>
            <a:r>
              <a:rPr lang="en-US" altLang="zh-CN" sz="1200" kern="1200" dirty="0">
                <a:solidFill>
                  <a:schemeClr val="tx1"/>
                </a:solidFill>
                <a:latin typeface="Arial" charset="0"/>
                <a:ea typeface="宋体" pitchFamily="2" charset="-122"/>
                <a:cs typeface="+mn-cs"/>
              </a:rPr>
              <a:t> the medium becomes idle and </a:t>
            </a:r>
            <a:r>
              <a:rPr lang="en-US" altLang="zh-CN" sz="1200" u="sng" kern="1200" dirty="0">
                <a:solidFill>
                  <a:schemeClr val="tx1"/>
                </a:solidFill>
                <a:latin typeface="Arial" charset="0"/>
                <a:ea typeface="宋体" pitchFamily="2" charset="-122"/>
                <a:cs typeface="+mn-cs"/>
              </a:rPr>
              <a:t>delays</a:t>
            </a:r>
            <a:r>
              <a:rPr lang="en-US" altLang="zh-CN" sz="1200" kern="1200" dirty="0">
                <a:solidFill>
                  <a:schemeClr val="tx1"/>
                </a:solidFill>
                <a:latin typeface="Arial" charset="0"/>
                <a:ea typeface="宋体" pitchFamily="2" charset="-122"/>
                <a:cs typeface="+mn-cs"/>
              </a:rPr>
              <a:t> transmission with a probability 1-p. </a:t>
            </a:r>
          </a:p>
          <a:p>
            <a:r>
              <a:rPr lang="en-US" altLang="zh-CN" sz="1200" kern="1200" dirty="0">
                <a:solidFill>
                  <a:schemeClr val="tx1"/>
                </a:solidFill>
                <a:latin typeface="Arial" charset="0"/>
                <a:ea typeface="宋体" pitchFamily="2" charset="-122"/>
                <a:cs typeface="+mn-cs"/>
              </a:rPr>
              <a:t>    Random backoff values are </a:t>
            </a:r>
            <a:r>
              <a:rPr lang="en-US" altLang="zh-CN" sz="1200" b="1" u="sng" kern="1200" dirty="0">
                <a:solidFill>
                  <a:schemeClr val="tx1"/>
                </a:solidFill>
                <a:latin typeface="Arial" charset="0"/>
                <a:ea typeface="宋体" pitchFamily="2" charset="-122"/>
                <a:cs typeface="+mn-cs"/>
              </a:rPr>
              <a:t>either</a:t>
            </a:r>
            <a:r>
              <a:rPr lang="en-US" altLang="zh-CN" sz="1200" kern="1200" dirty="0">
                <a:solidFill>
                  <a:schemeClr val="tx1"/>
                </a:solidFill>
                <a:latin typeface="Arial" charset="0"/>
                <a:ea typeface="宋体" pitchFamily="2" charset="-122"/>
                <a:cs typeface="+mn-cs"/>
              </a:rPr>
              <a:t> continuous values in the case of unslotted CSMA </a:t>
            </a:r>
            <a:r>
              <a:rPr lang="en-US" altLang="zh-CN" sz="1200" u="sng" kern="1200" dirty="0">
                <a:solidFill>
                  <a:schemeClr val="tx1"/>
                </a:solidFill>
                <a:latin typeface="Arial" charset="0"/>
                <a:ea typeface="宋体" pitchFamily="2" charset="-122"/>
                <a:cs typeface="+mn-cs"/>
              </a:rPr>
              <a:t>or</a:t>
            </a:r>
            <a:r>
              <a:rPr lang="en-US" altLang="zh-CN" sz="1200" kern="1200" dirty="0">
                <a:solidFill>
                  <a:schemeClr val="tx1"/>
                </a:solidFill>
                <a:latin typeface="Arial" charset="0"/>
                <a:ea typeface="宋体" pitchFamily="2" charset="-122"/>
                <a:cs typeface="+mn-cs"/>
              </a:rPr>
              <a:t> multiples of a fixed slot size in slotted CSMA.</a:t>
            </a:r>
            <a:endParaRPr lang="zh-CN" altLang="en-US" dirty="0"/>
          </a:p>
        </p:txBody>
      </p:sp>
    </p:spTree>
    <p:extLst>
      <p:ext uri="{BB962C8B-B14F-4D97-AF65-F5344CB8AC3E}">
        <p14:creationId xmlns:p14="http://schemas.microsoft.com/office/powerpoint/2010/main" val="5590006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5C3BA9B9-D80C-41F0-AAA9-93123133BFFB}" type="slidenum">
              <a:rPr lang="zh-CN" altLang="en-US"/>
              <a:pPr/>
              <a:t>66</a:t>
            </a:fld>
            <a:endParaRPr lang="en-US" altLang="zh-CN"/>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p:spPr>
        <p:txBody>
          <a:bodyPr/>
          <a:lstStyle/>
          <a:p>
            <a:pPr eaLnBrk="1" hangingPunct="1"/>
            <a:r>
              <a:rPr lang="en-US" altLang="zh-CN" dirty="0"/>
              <a:t>Flow diagram for three persistence methods</a:t>
            </a:r>
            <a:endParaRPr lang="zh-CN" altLang="en-US" dirty="0"/>
          </a:p>
        </p:txBody>
      </p:sp>
    </p:spTree>
    <p:extLst>
      <p:ext uri="{BB962C8B-B14F-4D97-AF65-F5344CB8AC3E}">
        <p14:creationId xmlns:p14="http://schemas.microsoft.com/office/powerpoint/2010/main" val="22882470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088837A-9B51-47DC-86DA-FABFACF23AEF}" type="slidenum">
              <a:rPr lang="en-US" altLang="zh-CN" smtClean="0"/>
              <a:pPr>
                <a:spcBef>
                  <a:spcPct val="0"/>
                </a:spcBef>
              </a:pPr>
              <a:t>67</a:t>
            </a:fld>
            <a:endParaRPr lang="en-US" altLang="zh-CN"/>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2416266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088837A-9B51-47DC-86DA-FABFACF23AEF}" type="slidenum">
              <a:rPr lang="en-US" altLang="zh-CN" smtClean="0"/>
              <a:pPr>
                <a:spcBef>
                  <a:spcPct val="0"/>
                </a:spcBef>
              </a:pPr>
              <a:t>68</a:t>
            </a:fld>
            <a:endParaRPr lang="en-US" altLang="zh-CN"/>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1176132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F6BF774-408F-4C9E-8331-E084F69B41B4}" type="slidenum">
              <a:rPr lang="en-US" altLang="zh-CN" smtClean="0"/>
              <a:pPr>
                <a:spcBef>
                  <a:spcPct val="0"/>
                </a:spcBef>
              </a:pPr>
              <a:t>69</a:t>
            </a:fld>
            <a:endParaRPr lang="en-US" altLang="zh-CN"/>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0093226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2E00783-9FA5-418C-8331-D2CE2A3697BB}" type="slidenum">
              <a:rPr lang="en-US" altLang="zh-CN" smtClean="0"/>
              <a:pPr>
                <a:spcBef>
                  <a:spcPct val="0"/>
                </a:spcBef>
              </a:pPr>
              <a:t>70</a:t>
            </a:fld>
            <a:endParaRPr lang="en-US" altLang="zh-CN"/>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a:solidFill>
                  <a:schemeClr val="tx1"/>
                </a:solidFill>
                <a:latin typeface="Times New Roman" pitchFamily="18" charset="0"/>
                <a:ea typeface="+mn-ea"/>
                <a:cs typeface="+mn-cs"/>
              </a:rPr>
              <a:t>    In Figure 6.12, nodes do not perform collision detection; both B and D continue to transmit their frames in their entirety even though a collision has occurred. </a:t>
            </a:r>
          </a:p>
          <a:p>
            <a:r>
              <a:rPr lang="en-US" altLang="zh-CN" sz="1200" b="0" i="0" u="none" strike="noStrike" kern="1200" baseline="0" dirty="0">
                <a:solidFill>
                  <a:schemeClr val="tx1"/>
                </a:solidFill>
                <a:latin typeface="Times New Roman" pitchFamily="18" charset="0"/>
                <a:ea typeface="+mn-ea"/>
                <a:cs typeface="+mn-cs"/>
              </a:rPr>
              <a:t>    When a node performs collision detection, it </a:t>
            </a:r>
            <a:r>
              <a:rPr lang="en-US" altLang="zh-CN" sz="1200" b="1" i="0" u="none" strike="noStrike" kern="1200" baseline="0" dirty="0">
                <a:solidFill>
                  <a:schemeClr val="tx1"/>
                </a:solidFill>
                <a:latin typeface="Times New Roman" pitchFamily="18" charset="0"/>
                <a:ea typeface="+mn-ea"/>
                <a:cs typeface="+mn-cs"/>
              </a:rPr>
              <a:t>ceases</a:t>
            </a:r>
            <a:r>
              <a:rPr lang="en-US" altLang="zh-CN" sz="1200" b="0" i="0" u="none" strike="noStrike" kern="1200" baseline="0" dirty="0">
                <a:solidFill>
                  <a:schemeClr val="tx1"/>
                </a:solidFill>
                <a:latin typeface="Times New Roman" pitchFamily="18" charset="0"/>
                <a:ea typeface="+mn-ea"/>
                <a:cs typeface="+mn-cs"/>
              </a:rPr>
              <a:t> transmission as soon as it detects a collision. </a:t>
            </a:r>
          </a:p>
          <a:p>
            <a:r>
              <a:rPr lang="en-US" altLang="zh-CN" sz="1200" b="0" i="0" u="none" strike="noStrike" kern="1200" baseline="0" dirty="0">
                <a:solidFill>
                  <a:schemeClr val="tx1"/>
                </a:solidFill>
                <a:latin typeface="Times New Roman" pitchFamily="18" charset="0"/>
                <a:ea typeface="+mn-ea"/>
                <a:cs typeface="+mn-cs"/>
              </a:rPr>
              <a:t>    Figure 6.13 shows the same scenario as in Figure 6.12, except that the two nodes each </a:t>
            </a:r>
            <a:r>
              <a:rPr lang="en-US" altLang="zh-CN" sz="1200" b="1" i="0" u="none" strike="noStrike" kern="1200" baseline="0" dirty="0">
                <a:solidFill>
                  <a:schemeClr val="tx1"/>
                </a:solidFill>
                <a:latin typeface="Times New Roman" pitchFamily="18" charset="0"/>
                <a:ea typeface="+mn-ea"/>
                <a:cs typeface="+mn-cs"/>
              </a:rPr>
              <a:t>abort</a:t>
            </a:r>
            <a:r>
              <a:rPr lang="en-US" altLang="zh-CN" sz="1200" b="0" i="0" u="none" strike="noStrike" kern="1200" baseline="0" dirty="0">
                <a:solidFill>
                  <a:schemeClr val="tx1"/>
                </a:solidFill>
                <a:latin typeface="Times New Roman" pitchFamily="18" charset="0"/>
                <a:ea typeface="+mn-ea"/>
                <a:cs typeface="+mn-cs"/>
              </a:rPr>
              <a:t> their transmission a short time </a:t>
            </a:r>
            <a:r>
              <a:rPr lang="en-US" altLang="zh-CN" sz="1200" b="1" i="0" u="none" strike="noStrike" kern="1200" baseline="0" dirty="0">
                <a:solidFill>
                  <a:schemeClr val="tx1"/>
                </a:solidFill>
                <a:latin typeface="Times New Roman" pitchFamily="18" charset="0"/>
                <a:ea typeface="+mn-ea"/>
                <a:cs typeface="+mn-cs"/>
              </a:rPr>
              <a:t>after</a:t>
            </a:r>
            <a:r>
              <a:rPr lang="en-US" altLang="zh-CN" sz="1200" b="0" i="0" u="none" strike="noStrike" kern="1200" baseline="0" dirty="0">
                <a:solidFill>
                  <a:schemeClr val="tx1"/>
                </a:solidFill>
                <a:latin typeface="Times New Roman" pitchFamily="18" charset="0"/>
                <a:ea typeface="+mn-ea"/>
                <a:cs typeface="+mn-cs"/>
              </a:rPr>
              <a:t> detecting a collision. </a:t>
            </a:r>
          </a:p>
          <a:p>
            <a:r>
              <a:rPr lang="en-US" altLang="zh-CN" sz="1200" b="0" i="0" u="none" strike="noStrike" kern="1200" baseline="0" dirty="0">
                <a:solidFill>
                  <a:schemeClr val="tx1"/>
                </a:solidFill>
                <a:latin typeface="Times New Roman" pitchFamily="18" charset="0"/>
                <a:ea typeface="+mn-ea"/>
                <a:cs typeface="+mn-cs"/>
              </a:rPr>
              <a:t>    Clearly, adding collision detection to a multiple access protocol will help protocol performance by not transmitting a useless, damaged (</a:t>
            </a:r>
            <a:r>
              <a:rPr lang="en-US" altLang="zh-CN" sz="1200" b="0" i="0" u="sng" strike="noStrike" kern="1200" baseline="0" dirty="0">
                <a:solidFill>
                  <a:schemeClr val="tx1"/>
                </a:solidFill>
                <a:latin typeface="Times New Roman" pitchFamily="18" charset="0"/>
                <a:ea typeface="+mn-ea"/>
                <a:cs typeface="+mn-cs"/>
              </a:rPr>
              <a:t>by interference </a:t>
            </a:r>
            <a:r>
              <a:rPr lang="en-US" altLang="zh-CN" sz="1200" b="1" i="0" u="sng" strike="noStrike" kern="1200" baseline="0" dirty="0">
                <a:solidFill>
                  <a:schemeClr val="tx1"/>
                </a:solidFill>
                <a:latin typeface="Times New Roman" pitchFamily="18" charset="0"/>
                <a:ea typeface="+mn-ea"/>
                <a:cs typeface="+mn-cs"/>
              </a:rPr>
              <a:t>with</a:t>
            </a:r>
            <a:r>
              <a:rPr lang="en-US" altLang="zh-CN" sz="1200" b="0" i="0" u="sng" strike="noStrike" kern="1200" baseline="0" dirty="0">
                <a:solidFill>
                  <a:schemeClr val="tx1"/>
                </a:solidFill>
                <a:latin typeface="Times New Roman" pitchFamily="18" charset="0"/>
                <a:ea typeface="+mn-ea"/>
                <a:cs typeface="+mn-cs"/>
              </a:rPr>
              <a:t> a frame from another node</a:t>
            </a:r>
            <a:r>
              <a:rPr lang="en-US" altLang="zh-CN" sz="1200" b="0" i="0" u="none" strike="noStrike" kern="1200" baseline="0" dirty="0">
                <a:solidFill>
                  <a:schemeClr val="tx1"/>
                </a:solidFill>
                <a:latin typeface="Times New Roman" pitchFamily="18" charset="0"/>
                <a:ea typeface="+mn-ea"/>
                <a:cs typeface="+mn-cs"/>
              </a:rPr>
              <a:t>) frame </a:t>
            </a:r>
            <a:r>
              <a:rPr lang="en-US" altLang="zh-CN" sz="1200" b="1" i="0" u="none" strike="noStrike" kern="1200" baseline="0" dirty="0">
                <a:solidFill>
                  <a:schemeClr val="tx1"/>
                </a:solidFill>
                <a:latin typeface="Times New Roman" pitchFamily="18" charset="0"/>
                <a:ea typeface="+mn-ea"/>
                <a:cs typeface="+mn-cs"/>
              </a:rPr>
              <a:t>in its entirety</a:t>
            </a:r>
            <a:r>
              <a:rPr lang="en-US" altLang="zh-CN" sz="1200" b="0" i="0" u="none" strike="noStrike" kern="1200" baseline="0" dirty="0">
                <a:solidFill>
                  <a:schemeClr val="tx1"/>
                </a:solidFill>
                <a:latin typeface="Times New Roman" pitchFamily="18" charset="0"/>
                <a:ea typeface="+mn-ea"/>
                <a:cs typeface="+mn-cs"/>
              </a:rPr>
              <a:t>.</a:t>
            </a:r>
            <a:endParaRPr lang="zh-CN" altLang="zh-CN" dirty="0"/>
          </a:p>
        </p:txBody>
      </p:sp>
    </p:spTree>
    <p:extLst>
      <p:ext uri="{BB962C8B-B14F-4D97-AF65-F5344CB8AC3E}">
        <p14:creationId xmlns:p14="http://schemas.microsoft.com/office/powerpoint/2010/main" val="33156877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9E261B0-B8CF-4371-873C-05382BFEAA0C}" type="slidenum">
              <a:rPr lang="en-US" altLang="zh-CN" smtClean="0"/>
              <a:pPr>
                <a:spcBef>
                  <a:spcPct val="0"/>
                </a:spcBef>
              </a:pPr>
              <a:t>71</a:t>
            </a:fld>
            <a:endParaRPr lang="en-US" altLang="zh-CN"/>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5381403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6D132ED-F9CB-42DD-B4A5-2DBD6C0FC6B6}" type="slidenum">
              <a:rPr lang="en-US" altLang="zh-CN" smtClean="0"/>
              <a:pPr>
                <a:spcBef>
                  <a:spcPct val="0"/>
                </a:spcBef>
              </a:pPr>
              <a:t>72</a:t>
            </a:fld>
            <a:endParaRPr lang="en-US" altLang="zh-CN"/>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180735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2B168BC-A9B0-47C0-9B38-10987147274D}" type="slidenum">
              <a:rPr lang="en-US" altLang="zh-CN" smtClean="0"/>
              <a:pPr>
                <a:spcBef>
                  <a:spcPct val="0"/>
                </a:spcBef>
              </a:pPr>
              <a:t>7</a:t>
            </a:fld>
            <a:endParaRPr lang="en-US" altLang="zh-CN"/>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200" b="1" i="0" u="none" strike="noStrike" kern="1200" baseline="0" dirty="0">
                <a:solidFill>
                  <a:schemeClr val="tx1"/>
                </a:solidFill>
                <a:latin typeface="Times New Roman" pitchFamily="18" charset="0"/>
                <a:ea typeface="+mn-ea"/>
                <a:cs typeface="+mn-cs"/>
              </a:rPr>
              <a:t>6.1 Introduction to the Link Layer</a:t>
            </a:r>
          </a:p>
          <a:p>
            <a:r>
              <a:rPr lang="en-US" altLang="zh-CN" sz="1200" b="0" i="0" u="none" strike="noStrike" kern="1200" baseline="0" dirty="0">
                <a:solidFill>
                  <a:schemeClr val="tx1"/>
                </a:solidFill>
                <a:latin typeface="Times New Roman" pitchFamily="18" charset="0"/>
                <a:ea typeface="+mn-ea"/>
                <a:cs typeface="+mn-cs"/>
              </a:rPr>
              <a:t>    Let’s begin with some important terminology. </a:t>
            </a:r>
          </a:p>
          <a:p>
            <a:r>
              <a:rPr lang="en-US" altLang="zh-CN" sz="1200" b="0" i="0" u="none" strike="noStrike" kern="1200" baseline="0" dirty="0">
                <a:solidFill>
                  <a:schemeClr val="tx1"/>
                </a:solidFill>
                <a:latin typeface="Times New Roman" pitchFamily="18" charset="0"/>
                <a:ea typeface="+mn-ea"/>
                <a:cs typeface="+mn-cs"/>
              </a:rPr>
              <a:t>    We’ll find it convenient in this chapter to refer to any device </a:t>
            </a:r>
            <a:r>
              <a:rPr lang="en-US" altLang="zh-CN" sz="1200" b="0" i="0" u="sng" strike="noStrike" kern="1200" baseline="0" dirty="0">
                <a:solidFill>
                  <a:schemeClr val="tx1"/>
                </a:solidFill>
                <a:latin typeface="Times New Roman" pitchFamily="18" charset="0"/>
                <a:ea typeface="+mn-ea"/>
                <a:cs typeface="+mn-cs"/>
              </a:rPr>
              <a:t>that runs a link-layer (i.e., layer 2) protocol</a:t>
            </a:r>
            <a:r>
              <a:rPr lang="en-US" altLang="zh-CN" sz="1200" b="0" i="0" u="none" strike="noStrike" kern="1200" baseline="0" dirty="0">
                <a:solidFill>
                  <a:schemeClr val="tx1"/>
                </a:solidFill>
                <a:latin typeface="Times New Roman" pitchFamily="18" charset="0"/>
                <a:ea typeface="+mn-ea"/>
                <a:cs typeface="+mn-cs"/>
              </a:rPr>
              <a:t> as a </a:t>
            </a:r>
            <a:r>
              <a:rPr lang="en-US" altLang="zh-CN" sz="1200" b="1" i="0" u="none" strike="noStrike" kern="1200" baseline="0" dirty="0">
                <a:solidFill>
                  <a:schemeClr val="tx1"/>
                </a:solidFill>
                <a:latin typeface="Times New Roman" pitchFamily="18" charset="0"/>
                <a:ea typeface="+mn-ea"/>
                <a:cs typeface="+mn-cs"/>
              </a:rPr>
              <a:t>node</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Nodes include hosts, routers, switches, and WiFi access points (discussed in Chapter 7). </a:t>
            </a:r>
          </a:p>
          <a:p>
            <a:r>
              <a:rPr lang="en-US" altLang="zh-CN" sz="1200" b="0" i="0" u="none" strike="noStrike" kern="1200" baseline="0" dirty="0">
                <a:solidFill>
                  <a:schemeClr val="tx1"/>
                </a:solidFill>
                <a:latin typeface="Times New Roman" pitchFamily="18" charset="0"/>
                <a:ea typeface="+mn-ea"/>
                <a:cs typeface="+mn-cs"/>
              </a:rPr>
              <a:t>    We will also refer to the communication channels </a:t>
            </a:r>
            <a:r>
              <a:rPr lang="en-US" altLang="zh-CN" sz="1200" b="0" i="0" u="sng"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connect adjacent nodes </a:t>
            </a:r>
            <a:r>
              <a:rPr lang="en-US" altLang="zh-CN" sz="1200" b="0" i="0" u="sng" strike="noStrike" kern="1200" baseline="0" dirty="0">
                <a:solidFill>
                  <a:schemeClr val="tx1"/>
                </a:solidFill>
                <a:latin typeface="Times New Roman" pitchFamily="18" charset="0"/>
                <a:ea typeface="+mn-ea"/>
                <a:cs typeface="+mn-cs"/>
              </a:rPr>
              <a:t>along the communication path</a:t>
            </a:r>
            <a:r>
              <a:rPr lang="en-US" altLang="zh-CN" sz="1200" b="0" i="0" u="none" strike="noStrike" kern="1200" baseline="0" dirty="0">
                <a:solidFill>
                  <a:schemeClr val="tx1"/>
                </a:solidFill>
                <a:latin typeface="Times New Roman" pitchFamily="18" charset="0"/>
                <a:ea typeface="+mn-ea"/>
                <a:cs typeface="+mn-cs"/>
              </a:rPr>
              <a:t> as </a:t>
            </a:r>
            <a:r>
              <a:rPr lang="en-US" altLang="zh-CN" sz="1200" b="1" i="0" u="none" strike="noStrike" kern="1200" baseline="0" dirty="0">
                <a:solidFill>
                  <a:schemeClr val="tx1"/>
                </a:solidFill>
                <a:latin typeface="Times New Roman" pitchFamily="18" charset="0"/>
                <a:ea typeface="+mn-ea"/>
                <a:cs typeface="+mn-cs"/>
              </a:rPr>
              <a:t>links</a:t>
            </a:r>
            <a:r>
              <a:rPr lang="en-US" altLang="zh-CN" sz="1200" b="0" i="0" u="none" strike="noStrike" kern="1200" baseline="0" dirty="0">
                <a:solidFill>
                  <a:schemeClr val="tx1"/>
                </a:solidFill>
                <a:latin typeface="Times New Roman" pitchFamily="18" charset="0"/>
                <a:ea typeface="+mn-ea"/>
                <a:cs typeface="+mn-cs"/>
              </a:rPr>
              <a:t>. </a:t>
            </a:r>
          </a:p>
          <a:p>
            <a:endParaRPr lang="en-US" altLang="zh-CN" sz="1200" b="0" i="0" u="none" strike="noStrike" kern="1200" baseline="0" dirty="0">
              <a:solidFill>
                <a:schemeClr val="tx1"/>
              </a:solidFill>
              <a:latin typeface="Times New Roman" pitchFamily="18" charset="0"/>
              <a:ea typeface="+mn-ea"/>
              <a:cs typeface="+mn-cs"/>
            </a:endParaRPr>
          </a:p>
          <a:p>
            <a:r>
              <a:rPr lang="zh-CN" altLang="en-US" dirty="0"/>
              <a:t>    </a:t>
            </a:r>
            <a:r>
              <a:rPr lang="en-US" altLang="zh-CN" sz="1200" b="0" i="0" u="none" strike="noStrike" kern="1200" baseline="0" dirty="0">
                <a:solidFill>
                  <a:schemeClr val="tx1"/>
                </a:solidFill>
                <a:latin typeface="Times New Roman" pitchFamily="18" charset="0"/>
                <a:ea typeface="+mn-ea"/>
                <a:cs typeface="+mn-cs"/>
              </a:rPr>
              <a:t>In order for a datagram to be transferred from source host to destination host, it must be moved </a:t>
            </a:r>
            <a:r>
              <a:rPr lang="en-US" altLang="zh-CN" sz="1200" b="1" i="0" u="none" strike="noStrike" kern="1200" baseline="0" dirty="0">
                <a:solidFill>
                  <a:schemeClr val="tx1"/>
                </a:solidFill>
                <a:latin typeface="Times New Roman" pitchFamily="18" charset="0"/>
                <a:ea typeface="+mn-ea"/>
                <a:cs typeface="+mn-cs"/>
              </a:rPr>
              <a:t>over</a:t>
            </a:r>
            <a:r>
              <a:rPr lang="en-US" altLang="zh-CN" sz="1200" b="0" i="0" u="none" strike="noStrike" kern="1200" baseline="0" dirty="0">
                <a:solidFill>
                  <a:schemeClr val="tx1"/>
                </a:solidFill>
                <a:latin typeface="Times New Roman" pitchFamily="18" charset="0"/>
                <a:ea typeface="+mn-ea"/>
                <a:cs typeface="+mn-cs"/>
              </a:rPr>
              <a:t> each of </a:t>
            </a:r>
            <a:r>
              <a:rPr lang="en-US" altLang="zh-CN" sz="1200" b="0" i="0" u="none" strike="noStrike" kern="1200" baseline="0">
                <a:solidFill>
                  <a:schemeClr val="tx1"/>
                </a:solidFill>
                <a:latin typeface="Times New Roman" pitchFamily="18" charset="0"/>
                <a:ea typeface="+mn-ea"/>
                <a:cs typeface="+mn-cs"/>
              </a:rPr>
              <a:t>the individual </a:t>
            </a:r>
            <a:r>
              <a:rPr lang="en-US" altLang="zh-CN" sz="1200" b="0" i="0" u="none" strike="noStrike" kern="1200" baseline="0" dirty="0">
                <a:solidFill>
                  <a:schemeClr val="tx1"/>
                </a:solidFill>
                <a:latin typeface="Times New Roman" pitchFamily="18" charset="0"/>
                <a:ea typeface="+mn-ea"/>
                <a:cs typeface="+mn-cs"/>
              </a:rPr>
              <a:t>links in the end-to-end path. </a:t>
            </a:r>
          </a:p>
          <a:p>
            <a:r>
              <a:rPr lang="en-US" altLang="zh-CN" sz="1200" b="0" i="0" u="none" strike="noStrike" kern="1200" baseline="0" dirty="0">
                <a:solidFill>
                  <a:schemeClr val="tx1"/>
                </a:solidFill>
                <a:latin typeface="Times New Roman" pitchFamily="18" charset="0"/>
                <a:ea typeface="+mn-ea"/>
                <a:cs typeface="+mn-cs"/>
              </a:rPr>
              <a:t>    As an example, in the company network shown at the bottom of Figure 6.1, consider sending a datagram from one of the wireless hosts to one of the servers. </a:t>
            </a:r>
          </a:p>
          <a:p>
            <a:r>
              <a:rPr lang="en-US" altLang="zh-CN" sz="1200" b="0" i="0" u="none" strike="noStrike" kern="1200" baseline="0" dirty="0">
                <a:solidFill>
                  <a:schemeClr val="tx1"/>
                </a:solidFill>
                <a:latin typeface="Times New Roman" pitchFamily="18" charset="0"/>
                <a:ea typeface="+mn-ea"/>
                <a:cs typeface="+mn-cs"/>
              </a:rPr>
              <a:t>    This datagram will actually pass through six links: a WiFi link between sending host and WiFi access point, an Ethernet link between the access point and a link-layer switch; a link between the link-layer switch and the router, a link between the two routers; an Ethernet link between the router and a link-layer switch; and finally an Ethernet link between the switch and the server. </a:t>
            </a:r>
          </a:p>
          <a:p>
            <a:r>
              <a:rPr lang="en-US" altLang="zh-CN" sz="1200" b="0" i="0" u="none" strike="noStrike" kern="1200" baseline="0" dirty="0">
                <a:solidFill>
                  <a:schemeClr val="tx1"/>
                </a:solidFill>
                <a:latin typeface="Times New Roman" pitchFamily="18" charset="0"/>
                <a:ea typeface="+mn-ea"/>
                <a:cs typeface="+mn-cs"/>
              </a:rPr>
              <a:t>   Over a given link, a transmitting node </a:t>
            </a:r>
            <a:r>
              <a:rPr lang="en-US" altLang="zh-CN" sz="1200" b="1" i="0" u="none" strike="noStrike" kern="1200" baseline="0" dirty="0">
                <a:solidFill>
                  <a:schemeClr val="tx1"/>
                </a:solidFill>
                <a:latin typeface="Times New Roman" pitchFamily="18" charset="0"/>
                <a:ea typeface="+mn-ea"/>
                <a:cs typeface="+mn-cs"/>
              </a:rPr>
              <a:t>encapsulates</a:t>
            </a:r>
            <a:r>
              <a:rPr lang="en-US" altLang="zh-CN" sz="1200" b="0" i="0" u="none" strike="noStrike" kern="1200" baseline="0" dirty="0">
                <a:solidFill>
                  <a:schemeClr val="tx1"/>
                </a:solidFill>
                <a:latin typeface="Times New Roman" pitchFamily="18" charset="0"/>
                <a:ea typeface="+mn-ea"/>
                <a:cs typeface="+mn-cs"/>
              </a:rPr>
              <a:t> the datagram </a:t>
            </a:r>
            <a:r>
              <a:rPr lang="en-US" altLang="zh-CN" sz="1200" b="1" i="0" u="none" strike="noStrike" kern="1200" baseline="0" dirty="0">
                <a:solidFill>
                  <a:schemeClr val="tx1"/>
                </a:solidFill>
                <a:latin typeface="Times New Roman" pitchFamily="18" charset="0"/>
                <a:ea typeface="+mn-ea"/>
                <a:cs typeface="+mn-cs"/>
              </a:rPr>
              <a:t>in</a:t>
            </a:r>
            <a:r>
              <a:rPr lang="en-US" altLang="zh-CN" sz="1200" b="0" i="0" u="none" strike="noStrike" kern="1200" baseline="0" dirty="0">
                <a:solidFill>
                  <a:schemeClr val="tx1"/>
                </a:solidFill>
                <a:latin typeface="Times New Roman" pitchFamily="18" charset="0"/>
                <a:ea typeface="+mn-ea"/>
                <a:cs typeface="+mn-cs"/>
              </a:rPr>
              <a:t> a link-layer frame and </a:t>
            </a:r>
            <a:r>
              <a:rPr lang="en-US" altLang="zh-CN" sz="1200" b="1" i="0" u="none" strike="noStrike" kern="1200" baseline="0" dirty="0">
                <a:solidFill>
                  <a:schemeClr val="tx1"/>
                </a:solidFill>
                <a:latin typeface="Times New Roman" pitchFamily="18" charset="0"/>
                <a:ea typeface="+mn-ea"/>
                <a:cs typeface="+mn-cs"/>
              </a:rPr>
              <a:t>transmits</a:t>
            </a:r>
            <a:r>
              <a:rPr lang="en-US" altLang="zh-CN" sz="1200" b="0" i="0" u="none" strike="noStrike" kern="1200" baseline="0" dirty="0">
                <a:solidFill>
                  <a:schemeClr val="tx1"/>
                </a:solidFill>
                <a:latin typeface="Times New Roman" pitchFamily="18" charset="0"/>
                <a:ea typeface="+mn-ea"/>
                <a:cs typeface="+mn-cs"/>
              </a:rPr>
              <a:t> the frame into the link.</a:t>
            </a:r>
          </a:p>
          <a:p>
            <a:r>
              <a:rPr lang="en-US" altLang="zh-CN" sz="1200" b="0" i="0" u="none" strike="noStrike" kern="1200" baseline="0" dirty="0">
                <a:solidFill>
                  <a:schemeClr val="tx1"/>
                </a:solidFill>
                <a:latin typeface="Times New Roman" pitchFamily="18" charset="0"/>
                <a:ea typeface="+mn-ea"/>
                <a:cs typeface="+mn-cs"/>
              </a:rPr>
              <a:t>    </a:t>
            </a:r>
            <a:endParaRPr lang="en-US" altLang="zh-CN" dirty="0"/>
          </a:p>
          <a:p>
            <a:pPr eaLnBrk="1" hangingPunct="1"/>
            <a:endParaRPr lang="zh-CN" altLang="zh-CN" dirty="0"/>
          </a:p>
        </p:txBody>
      </p:sp>
    </p:spTree>
    <p:extLst>
      <p:ext uri="{BB962C8B-B14F-4D97-AF65-F5344CB8AC3E}">
        <p14:creationId xmlns:p14="http://schemas.microsoft.com/office/powerpoint/2010/main" val="35893826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sz="2400" i="1">
                <a:solidFill>
                  <a:schemeClr val="tx1"/>
                </a:solidFill>
                <a:latin typeface="Comic Sans MS" panose="030F0702030302020204" pitchFamily="66" charset="0"/>
                <a:ea typeface="MS PGothic" panose="020B0600070205080204" pitchFamily="34" charset="-128"/>
              </a:defRPr>
            </a:lvl1pPr>
            <a:lvl2pPr marL="742950" indent="-285750" defTabSz="966788">
              <a:defRPr sz="2400" i="1">
                <a:solidFill>
                  <a:schemeClr val="tx1"/>
                </a:solidFill>
                <a:latin typeface="Comic Sans MS" panose="030F0702030302020204" pitchFamily="66" charset="0"/>
                <a:ea typeface="MS PGothic" panose="020B0600070205080204" pitchFamily="34" charset="-128"/>
              </a:defRPr>
            </a:lvl2pPr>
            <a:lvl3pPr marL="1143000" indent="-228600" defTabSz="966788">
              <a:defRPr sz="2400" i="1">
                <a:solidFill>
                  <a:schemeClr val="tx1"/>
                </a:solidFill>
                <a:latin typeface="Comic Sans MS" panose="030F0702030302020204" pitchFamily="66" charset="0"/>
                <a:ea typeface="MS PGothic" panose="020B0600070205080204" pitchFamily="34" charset="-128"/>
              </a:defRPr>
            </a:lvl3pPr>
            <a:lvl4pPr marL="1600200" indent="-228600" defTabSz="966788">
              <a:defRPr sz="2400" i="1">
                <a:solidFill>
                  <a:schemeClr val="tx1"/>
                </a:solidFill>
                <a:latin typeface="Comic Sans MS" panose="030F0702030302020204" pitchFamily="66" charset="0"/>
                <a:ea typeface="MS PGothic" panose="020B0600070205080204" pitchFamily="34" charset="-128"/>
              </a:defRPr>
            </a:lvl4pPr>
            <a:lvl5pPr marL="2057400" indent="-228600" defTabSz="966788">
              <a:defRPr sz="2400"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fld id="{F112C652-7613-456D-9C6D-AE18EC4A06AD}" type="slidenum">
              <a:rPr lang="en-US" altLang="zh-CN" sz="1200" i="0">
                <a:latin typeface="Times New Roman" panose="02020603050405020304" pitchFamily="18" charset="0"/>
              </a:rPr>
              <a:pPr/>
              <a:t>73</a:t>
            </a:fld>
            <a:endParaRPr lang="en-US" altLang="zh-CN" sz="1200" i="0">
              <a:latin typeface="Times New Roman" panose="02020603050405020304" pitchFamily="18"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i="0" dirty="0">
                <a:latin typeface="Gill Sans MT" panose="020B0502020104020203" pitchFamily="34" charset="0"/>
              </a:rPr>
              <a:t>spatial layout of nodes : </a:t>
            </a:r>
            <a:endParaRPr lang="en-US" altLang="zh-CN" sz="1600" i="0" dirty="0">
              <a:latin typeface="Gill Sans MT" panose="020B0502020104020203" pitchFamily="34" charset="0"/>
            </a:endParaRPr>
          </a:p>
          <a:p>
            <a:endParaRPr lang="zh-CN" altLang="zh-CN" dirty="0">
              <a:latin typeface="Times New Roman" panose="02020603050405020304" pitchFamily="18" charset="0"/>
            </a:endParaRPr>
          </a:p>
        </p:txBody>
      </p:sp>
    </p:spTree>
    <p:extLst>
      <p:ext uri="{BB962C8B-B14F-4D97-AF65-F5344CB8AC3E}">
        <p14:creationId xmlns:p14="http://schemas.microsoft.com/office/powerpoint/2010/main" val="11268364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DD5C15F-C200-43A1-8B75-AE5D5148D77B}" type="slidenum">
              <a:rPr lang="en-US" altLang="zh-CN" smtClean="0"/>
              <a:pPr>
                <a:spcBef>
                  <a:spcPct val="0"/>
                </a:spcBef>
              </a:pPr>
              <a:t>74</a:t>
            </a:fld>
            <a:endParaRPr lang="en-US" altLang="zh-CN"/>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1799284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3D23E50-C2C0-49EF-B2E2-89582794FF24}" type="slidenum">
              <a:rPr lang="en-US" altLang="zh-CN" smtClean="0"/>
              <a:pPr>
                <a:spcBef>
                  <a:spcPct val="0"/>
                </a:spcBef>
              </a:pPr>
              <a:t>75</a:t>
            </a:fld>
            <a:endParaRPr lang="en-US" altLang="zh-CN"/>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4789222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C42D005-B216-4755-84DF-9DD52CDA11B2}" type="slidenum">
              <a:rPr lang="en-US" altLang="zh-CN" smtClean="0"/>
              <a:pPr>
                <a:spcBef>
                  <a:spcPct val="0"/>
                </a:spcBef>
              </a:pPr>
              <a:t>76</a:t>
            </a:fld>
            <a:endParaRPr lang="en-US" altLang="zh-CN"/>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4165720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sz="2400" i="1">
                <a:solidFill>
                  <a:schemeClr val="tx1"/>
                </a:solidFill>
                <a:latin typeface="Comic Sans MS" panose="030F0702030302020204" pitchFamily="66" charset="0"/>
                <a:ea typeface="MS PGothic" panose="020B0600070205080204" pitchFamily="34" charset="-128"/>
              </a:defRPr>
            </a:lvl1pPr>
            <a:lvl2pPr marL="742950" indent="-285750" defTabSz="966788">
              <a:defRPr sz="2400" i="1">
                <a:solidFill>
                  <a:schemeClr val="tx1"/>
                </a:solidFill>
                <a:latin typeface="Comic Sans MS" panose="030F0702030302020204" pitchFamily="66" charset="0"/>
                <a:ea typeface="MS PGothic" panose="020B0600070205080204" pitchFamily="34" charset="-128"/>
              </a:defRPr>
            </a:lvl2pPr>
            <a:lvl3pPr marL="1143000" indent="-228600" defTabSz="966788">
              <a:defRPr sz="2400" i="1">
                <a:solidFill>
                  <a:schemeClr val="tx1"/>
                </a:solidFill>
                <a:latin typeface="Comic Sans MS" panose="030F0702030302020204" pitchFamily="66" charset="0"/>
                <a:ea typeface="MS PGothic" panose="020B0600070205080204" pitchFamily="34" charset="-128"/>
              </a:defRPr>
            </a:lvl3pPr>
            <a:lvl4pPr marL="1600200" indent="-228600" defTabSz="966788">
              <a:defRPr sz="2400" i="1">
                <a:solidFill>
                  <a:schemeClr val="tx1"/>
                </a:solidFill>
                <a:latin typeface="Comic Sans MS" panose="030F0702030302020204" pitchFamily="66" charset="0"/>
                <a:ea typeface="MS PGothic" panose="020B0600070205080204" pitchFamily="34" charset="-128"/>
              </a:defRPr>
            </a:lvl4pPr>
            <a:lvl5pPr marL="2057400" indent="-228600" defTabSz="966788">
              <a:defRPr sz="2400"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fld id="{0CE0B6BA-3CEF-4474-BA1F-C2F2BCCD268D}" type="slidenum">
              <a:rPr lang="en-US" altLang="zh-CN" sz="1200" i="0">
                <a:latin typeface="Times New Roman" panose="02020603050405020304" pitchFamily="18" charset="0"/>
              </a:rPr>
              <a:pPr/>
              <a:t>77</a:t>
            </a:fld>
            <a:endParaRPr lang="en-US" altLang="zh-CN" sz="1200" i="0">
              <a:latin typeface="Times New Roman" panose="02020603050405020304" pitchFamily="18"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zh-CN" sz="1200" b="0" i="0" u="none" strike="noStrike" kern="1200" baseline="0" dirty="0">
                <a:solidFill>
                  <a:schemeClr val="tx1"/>
                </a:solidFill>
                <a:latin typeface="Times New Roman" pitchFamily="18" charset="0"/>
                <a:ea typeface="+mn-ea"/>
                <a:cs typeface="+mn-cs"/>
              </a:rPr>
              <a:t>    Before analyzing the CSMA/CD protocol, let us now summarize its operation from the perspective of an adapter (in a node) attached to a broadcast channel:</a:t>
            </a:r>
          </a:p>
          <a:p>
            <a:r>
              <a:rPr lang="en-US" altLang="zh-CN" sz="1200" b="0" i="0" u="none" strike="noStrike" kern="1200" baseline="0" dirty="0">
                <a:solidFill>
                  <a:schemeClr val="tx1"/>
                </a:solidFill>
                <a:latin typeface="Times New Roman" pitchFamily="18" charset="0"/>
                <a:ea typeface="+mn-ea"/>
                <a:cs typeface="+mn-cs"/>
              </a:rPr>
              <a:t>    1. The adapter obtains a datagram from the network layer, prepares a link-layer frame, and puts the frame adapter buffer.</a:t>
            </a:r>
          </a:p>
          <a:p>
            <a:r>
              <a:rPr lang="en-US" altLang="zh-CN" sz="1200" b="0" i="0" u="none" strike="noStrike" kern="1200" baseline="0" dirty="0">
                <a:solidFill>
                  <a:schemeClr val="tx1"/>
                </a:solidFill>
                <a:latin typeface="Times New Roman" pitchFamily="18" charset="0"/>
                <a:ea typeface="+mn-ea"/>
                <a:cs typeface="+mn-cs"/>
              </a:rPr>
              <a:t>    2. If the adapter senses that the channel is idle (that is, there is no signal energy entering the adapter from the channel), it starts to transmit the frame. </a:t>
            </a:r>
          </a:p>
          <a:p>
            <a:r>
              <a:rPr lang="en-US" altLang="zh-CN" sz="1200" b="0" i="0" u="none" strike="noStrike" kern="1200" baseline="0" dirty="0">
                <a:solidFill>
                  <a:schemeClr val="tx1"/>
                </a:solidFill>
                <a:latin typeface="Times New Roman" pitchFamily="18" charset="0"/>
                <a:ea typeface="+mn-ea"/>
                <a:cs typeface="+mn-cs"/>
              </a:rPr>
              <a:t>    If, on the other hand, the adapter senses that the channel is busy, it waits </a:t>
            </a:r>
            <a:r>
              <a:rPr lang="en-US" altLang="zh-CN" sz="1200" b="1" i="0" u="none" strike="noStrike" kern="1200" baseline="0" dirty="0">
                <a:solidFill>
                  <a:schemeClr val="tx1"/>
                </a:solidFill>
                <a:latin typeface="Times New Roman" pitchFamily="18" charset="0"/>
                <a:ea typeface="+mn-ea"/>
                <a:cs typeface="+mn-cs"/>
              </a:rPr>
              <a:t>until</a:t>
            </a:r>
            <a:r>
              <a:rPr lang="en-US" altLang="zh-CN" sz="1200" b="0" i="0" u="none" strike="noStrike" kern="1200" baseline="0" dirty="0">
                <a:solidFill>
                  <a:schemeClr val="tx1"/>
                </a:solidFill>
                <a:latin typeface="Times New Roman" pitchFamily="18" charset="0"/>
                <a:ea typeface="+mn-ea"/>
                <a:cs typeface="+mn-cs"/>
              </a:rPr>
              <a:t> it senses no signal energy and then starts to transmit the frame.</a:t>
            </a:r>
          </a:p>
          <a:p>
            <a:r>
              <a:rPr lang="en-US" altLang="zh-CN" sz="1200" b="0" i="0" u="none" strike="noStrike" kern="1200" baseline="0" dirty="0">
                <a:solidFill>
                  <a:schemeClr val="tx1"/>
                </a:solidFill>
                <a:latin typeface="Times New Roman" pitchFamily="18" charset="0"/>
                <a:ea typeface="+mn-ea"/>
                <a:cs typeface="+mn-cs"/>
              </a:rPr>
              <a:t>    3. While transmitting, the adapter monitors for the presence of signal energy coming from other adapters using the broadcast channel.</a:t>
            </a:r>
          </a:p>
          <a:p>
            <a:r>
              <a:rPr lang="en-US" altLang="zh-CN" sz="1200" b="0" i="0" u="none" strike="noStrike" kern="1200" baseline="0" dirty="0">
                <a:solidFill>
                  <a:schemeClr val="tx1"/>
                </a:solidFill>
                <a:latin typeface="Times New Roman" pitchFamily="18" charset="0"/>
                <a:ea typeface="+mn-ea"/>
                <a:cs typeface="+mn-cs"/>
              </a:rPr>
              <a:t>    4. If the adapter transmits the entire frame without detecting signal energy from other adapters, the adapter is finished with the frame.</a:t>
            </a:r>
          </a:p>
          <a:p>
            <a:r>
              <a:rPr lang="en-US" altLang="zh-CN" sz="1200" b="0" i="0" u="none" strike="noStrike" kern="1200" baseline="0" dirty="0">
                <a:solidFill>
                  <a:schemeClr val="tx1"/>
                </a:solidFill>
                <a:latin typeface="Times New Roman" pitchFamily="18" charset="0"/>
                <a:ea typeface="+mn-ea"/>
                <a:cs typeface="+mn-cs"/>
              </a:rPr>
              <a:t>    If, on the other hand, the adapter detects signal energy from other adapters </a:t>
            </a:r>
            <a:r>
              <a:rPr lang="en-US" altLang="zh-CN" sz="1200" b="1" i="0" u="none" strike="noStrike" kern="1200" baseline="0" dirty="0">
                <a:solidFill>
                  <a:schemeClr val="tx1"/>
                </a:solidFill>
                <a:latin typeface="Times New Roman" pitchFamily="18" charset="0"/>
                <a:ea typeface="+mn-ea"/>
                <a:cs typeface="+mn-cs"/>
              </a:rPr>
              <a:t>while </a:t>
            </a:r>
            <a:r>
              <a:rPr lang="en-US" altLang="zh-CN" sz="1200" b="0" i="0" u="none" strike="noStrike" kern="1200" baseline="0" dirty="0">
                <a:solidFill>
                  <a:schemeClr val="tx1"/>
                </a:solidFill>
                <a:latin typeface="Times New Roman" pitchFamily="18" charset="0"/>
                <a:ea typeface="+mn-ea"/>
                <a:cs typeface="+mn-cs"/>
              </a:rPr>
              <a:t>transmitting, it aborts the transmission (that is, it stops transmitting its frame).</a:t>
            </a:r>
          </a:p>
          <a:p>
            <a:r>
              <a:rPr lang="en-US" altLang="zh-CN" sz="1200" b="0" i="0" u="none" strike="noStrike" kern="1200" baseline="0" dirty="0">
                <a:solidFill>
                  <a:schemeClr val="tx1"/>
                </a:solidFill>
                <a:latin typeface="Times New Roman" pitchFamily="18" charset="0"/>
                <a:ea typeface="+mn-ea"/>
                <a:cs typeface="+mn-cs"/>
              </a:rPr>
              <a:t>    5. After aborting, the adapter waits a random amount of time and then returns to step 2.</a:t>
            </a:r>
          </a:p>
          <a:p>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The need to wait a random (rather than fixed) amount of time is hopefully clear — if two nodes transmitted frames at the same time and then both waited the same fixed amount of time, they’d continue colliding forever. </a:t>
            </a:r>
          </a:p>
          <a:p>
            <a:r>
              <a:rPr lang="en-US" altLang="zh-CN" sz="1200" b="0" i="0" u="none" strike="noStrike" kern="1200" baseline="0" dirty="0">
                <a:solidFill>
                  <a:schemeClr val="tx1"/>
                </a:solidFill>
                <a:latin typeface="Times New Roman" pitchFamily="18" charset="0"/>
                <a:ea typeface="+mn-ea"/>
                <a:cs typeface="+mn-cs"/>
              </a:rPr>
              <a:t>    But what is a good interval of time from which to choose the random backoff time? </a:t>
            </a:r>
          </a:p>
          <a:p>
            <a:r>
              <a:rPr lang="en-US" altLang="zh-CN" sz="1200" b="0" i="0" u="none" strike="noStrike" kern="1200" baseline="0" dirty="0">
                <a:solidFill>
                  <a:schemeClr val="tx1"/>
                </a:solidFill>
                <a:latin typeface="Times New Roman" pitchFamily="18" charset="0"/>
                <a:ea typeface="+mn-ea"/>
                <a:cs typeface="+mn-cs"/>
              </a:rPr>
              <a:t>    If the interval is large and the number of colliding nodes is small, nodes are likely to wait a large amount of time (with the channel remaining idle) before repeating the sense-and-transmit-when-idle step. </a:t>
            </a:r>
          </a:p>
          <a:p>
            <a:r>
              <a:rPr lang="en-US" altLang="zh-CN" sz="1200" b="0" i="0" u="none" strike="noStrike" kern="1200" baseline="0" dirty="0">
                <a:solidFill>
                  <a:schemeClr val="tx1"/>
                </a:solidFill>
                <a:latin typeface="Times New Roman" pitchFamily="18" charset="0"/>
                <a:ea typeface="+mn-ea"/>
                <a:cs typeface="+mn-cs"/>
              </a:rPr>
              <a:t>    On the other hand, if the interval is small and the number of colliding nodes is large, it’s likely that the chosen random values will be nearly the same, and transmitting nodes will again collide. </a:t>
            </a:r>
          </a:p>
          <a:p>
            <a:r>
              <a:rPr lang="en-US" altLang="zh-CN" sz="1200" b="0" i="0" u="none" strike="noStrike" kern="1200" baseline="0" dirty="0">
                <a:solidFill>
                  <a:schemeClr val="tx1"/>
                </a:solidFill>
                <a:latin typeface="Times New Roman" pitchFamily="18" charset="0"/>
                <a:ea typeface="+mn-ea"/>
                <a:cs typeface="+mn-cs"/>
              </a:rPr>
              <a:t>    What we’d like is an interval that is short when the number of colliding nodes is small, and long when the number of colliding nodes is large.</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The </a:t>
            </a:r>
            <a:r>
              <a:rPr lang="en-US" altLang="zh-CN" sz="1200" b="1" i="0" u="none" strike="noStrike" kern="1200" baseline="0" dirty="0">
                <a:solidFill>
                  <a:schemeClr val="tx1"/>
                </a:solidFill>
                <a:latin typeface="Times New Roman" pitchFamily="18" charset="0"/>
                <a:ea typeface="+mn-ea"/>
                <a:cs typeface="+mn-cs"/>
              </a:rPr>
              <a:t>binary exponential backoff </a:t>
            </a:r>
            <a:r>
              <a:rPr lang="en-US" altLang="zh-CN" sz="1200" b="0" i="0" u="none" strike="noStrike" kern="1200" baseline="0" dirty="0">
                <a:solidFill>
                  <a:schemeClr val="tx1"/>
                </a:solidFill>
                <a:latin typeface="Times New Roman" pitchFamily="18" charset="0"/>
                <a:ea typeface="+mn-ea"/>
                <a:cs typeface="+mn-cs"/>
              </a:rPr>
              <a:t>algorithm, used in Ethernet as well as in DOCSIS cable network multiple access protocols [DOCSIS 2011], elegantly solves this problem.</a:t>
            </a:r>
          </a:p>
          <a:p>
            <a:r>
              <a:rPr lang="en-US" altLang="zh-CN" sz="1200" b="0" i="0" u="none" strike="noStrike" kern="1200" baseline="0" dirty="0">
                <a:solidFill>
                  <a:schemeClr val="tx1"/>
                </a:solidFill>
                <a:latin typeface="Times New Roman" pitchFamily="18" charset="0"/>
                <a:ea typeface="+mn-ea"/>
                <a:cs typeface="+mn-cs"/>
              </a:rPr>
              <a:t>    Specifically, when transmitting a frame that has already experienced n collisions, a node chooses the value of K at random from {0, 1, 2, . . . </a:t>
            </a:r>
            <a:r>
              <a:rPr lang="zh-CN" altLang="en-US" sz="1200" b="0" i="0" u="none" strike="noStrike" kern="1200" baseline="0" dirty="0">
                <a:solidFill>
                  <a:schemeClr val="tx1"/>
                </a:solidFill>
                <a:latin typeface="Times New Roman" pitchFamily="18" charset="0"/>
                <a:ea typeface="+mn-ea"/>
                <a:cs typeface="+mn-cs"/>
              </a:rPr>
              <a:t>，</a:t>
            </a:r>
            <a:r>
              <a:rPr lang="en-US" altLang="zh-CN" sz="1200" b="0" i="0" u="none" strike="noStrike" kern="1200" baseline="0" dirty="0">
                <a:solidFill>
                  <a:schemeClr val="tx1"/>
                </a:solidFill>
                <a:latin typeface="Times New Roman" pitchFamily="18" charset="0"/>
                <a:ea typeface="+mn-ea"/>
                <a:cs typeface="+mn-cs"/>
              </a:rPr>
              <a:t>2</a:t>
            </a:r>
            <a:r>
              <a:rPr lang="en-US" altLang="zh-CN" sz="1200" b="0" i="0" u="none" strike="noStrike" kern="1200" baseline="30000" dirty="0">
                <a:solidFill>
                  <a:schemeClr val="tx1"/>
                </a:solidFill>
                <a:latin typeface="Times New Roman" pitchFamily="18" charset="0"/>
                <a:ea typeface="+mn-ea"/>
                <a:cs typeface="+mn-cs"/>
              </a:rPr>
              <a:t>n-1</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Thus, the more collisions experienced by a frame, the larger the interval from which K is chosen. </a:t>
            </a:r>
          </a:p>
          <a:p>
            <a:r>
              <a:rPr lang="en-US" altLang="zh-CN" sz="1200" b="0" i="0" u="none" strike="noStrike" kern="1200" baseline="0" dirty="0">
                <a:solidFill>
                  <a:schemeClr val="tx1"/>
                </a:solidFill>
                <a:latin typeface="Times New Roman" pitchFamily="18" charset="0"/>
                <a:ea typeface="+mn-ea"/>
                <a:cs typeface="+mn-cs"/>
              </a:rPr>
              <a:t>    For Ethernet, the actual amount of time a node waits is K </a:t>
            </a:r>
            <a:r>
              <a:rPr lang="en-US" altLang="zh-CN" sz="1200" b="0" i="0" u="none" strike="noStrike" kern="1200" baseline="30000" dirty="0">
                <a:solidFill>
                  <a:schemeClr val="tx1"/>
                </a:solidFill>
                <a:latin typeface="Times New Roman" pitchFamily="18" charset="0"/>
                <a:ea typeface="+mn-ea"/>
                <a:cs typeface="+mn-cs"/>
              </a:rPr>
              <a:t>.</a:t>
            </a:r>
            <a:r>
              <a:rPr lang="en-US" altLang="zh-CN" sz="1200" b="0" i="0" u="none" strike="noStrike" kern="1200" baseline="0" dirty="0">
                <a:solidFill>
                  <a:schemeClr val="tx1"/>
                </a:solidFill>
                <a:latin typeface="Times New Roman" pitchFamily="18" charset="0"/>
                <a:ea typeface="+mn-ea"/>
                <a:cs typeface="+mn-cs"/>
              </a:rPr>
              <a:t>512 bit times (i.e., K times the amount of time needed to send 512 bits into the Ethernet) and the maximum value </a:t>
            </a:r>
            <a:r>
              <a:rPr lang="en-US" altLang="zh-CN" sz="1200" b="1" i="0" u="sng" strike="noStrike" kern="1200" baseline="0" dirty="0">
                <a:solidFill>
                  <a:schemeClr val="tx1"/>
                </a:solidFill>
                <a:latin typeface="Times New Roman" pitchFamily="18" charset="0"/>
                <a:ea typeface="+mn-ea"/>
                <a:cs typeface="+mn-cs"/>
              </a:rPr>
              <a:t>that</a:t>
            </a:r>
            <a:r>
              <a:rPr lang="en-US" altLang="zh-CN" sz="1200" b="0" i="0" u="sng" strike="noStrike" kern="1200" baseline="0" dirty="0">
                <a:solidFill>
                  <a:schemeClr val="tx1"/>
                </a:solidFill>
                <a:latin typeface="Times New Roman" pitchFamily="18" charset="0"/>
                <a:ea typeface="+mn-ea"/>
                <a:cs typeface="+mn-cs"/>
              </a:rPr>
              <a:t> n can take</a:t>
            </a:r>
            <a:r>
              <a:rPr lang="en-US" altLang="zh-CN" sz="1200" b="0" i="0" u="none" strike="noStrike" kern="1200" baseline="0" dirty="0">
                <a:solidFill>
                  <a:schemeClr val="tx1"/>
                </a:solidFill>
                <a:latin typeface="Times New Roman" pitchFamily="18" charset="0"/>
                <a:ea typeface="+mn-ea"/>
                <a:cs typeface="+mn-cs"/>
              </a:rPr>
              <a:t> is capped at 10. </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Let’s look at an example. </a:t>
            </a:r>
          </a:p>
          <a:p>
            <a:r>
              <a:rPr lang="en-US" altLang="zh-CN" sz="1200" b="0" i="0" u="none" strike="noStrike" kern="1200" baseline="0" dirty="0">
                <a:solidFill>
                  <a:schemeClr val="tx1"/>
                </a:solidFill>
                <a:latin typeface="Times New Roman" pitchFamily="18" charset="0"/>
                <a:ea typeface="+mn-ea"/>
                <a:cs typeface="+mn-cs"/>
              </a:rPr>
              <a:t>    Suppose that a node attempts to transmit a frame for the first time and while transmitting it detects a collision. </a:t>
            </a:r>
          </a:p>
          <a:p>
            <a:r>
              <a:rPr lang="en-US" altLang="zh-CN" sz="1200" b="0" i="0" u="none" strike="noStrike" kern="1200" baseline="0" dirty="0">
                <a:solidFill>
                  <a:schemeClr val="tx1"/>
                </a:solidFill>
                <a:latin typeface="Times New Roman" pitchFamily="18" charset="0"/>
                <a:ea typeface="+mn-ea"/>
                <a:cs typeface="+mn-cs"/>
              </a:rPr>
              <a:t>    The node then chooses K= 0 with probability 0.5 or chooses K= 1 with probability 0.5. </a:t>
            </a:r>
          </a:p>
          <a:p>
            <a:r>
              <a:rPr lang="en-US" altLang="zh-CN" sz="1200" b="0" i="0" u="none" strike="noStrike" kern="1200" baseline="0" dirty="0">
                <a:solidFill>
                  <a:schemeClr val="tx1"/>
                </a:solidFill>
                <a:latin typeface="Times New Roman" pitchFamily="18" charset="0"/>
                <a:ea typeface="+mn-ea"/>
                <a:cs typeface="+mn-cs"/>
              </a:rPr>
              <a:t>    If the node chooses K=0, then it immediately begins sensing the channel. </a:t>
            </a:r>
          </a:p>
          <a:p>
            <a:r>
              <a:rPr lang="en-US" altLang="zh-CN" sz="1200" b="0" i="0" u="none" strike="noStrike" kern="1200" baseline="0" dirty="0">
                <a:solidFill>
                  <a:schemeClr val="tx1"/>
                </a:solidFill>
                <a:latin typeface="Times New Roman" pitchFamily="18" charset="0"/>
                <a:ea typeface="+mn-ea"/>
                <a:cs typeface="+mn-cs"/>
              </a:rPr>
              <a:t>    If the node chooses K = 1, it waits 512 bit times (e.g., 0.01 microseconds for a 100 Mbps Ethernet) before beginning the sense-and-transmit-when-idle cycle. </a:t>
            </a:r>
          </a:p>
          <a:p>
            <a:r>
              <a:rPr lang="en-US" altLang="zh-CN" sz="1200" b="0" i="0" u="none" strike="noStrike" kern="1200" baseline="0" dirty="0">
                <a:solidFill>
                  <a:schemeClr val="tx1"/>
                </a:solidFill>
                <a:latin typeface="Times New Roman" pitchFamily="18" charset="0"/>
                <a:ea typeface="+mn-ea"/>
                <a:cs typeface="+mn-cs"/>
              </a:rPr>
              <a:t>    After a second collision, K is chosen with equal probability from {0, 1, 2, 3}. </a:t>
            </a:r>
          </a:p>
          <a:p>
            <a:r>
              <a:rPr lang="en-US" altLang="zh-CN" sz="1200" b="0" i="0" u="none" strike="noStrike" kern="1200" baseline="0" dirty="0">
                <a:solidFill>
                  <a:schemeClr val="tx1"/>
                </a:solidFill>
                <a:latin typeface="Times New Roman" pitchFamily="18" charset="0"/>
                <a:ea typeface="+mn-ea"/>
                <a:cs typeface="+mn-cs"/>
              </a:rPr>
              <a:t>    After three collisions, K is chosen with equal probability from {0, 1, 2, 3, 4, 5, 6, 7}. </a:t>
            </a:r>
          </a:p>
          <a:p>
            <a:r>
              <a:rPr lang="en-US" altLang="zh-CN" sz="1200" b="0" i="0" u="none" strike="noStrike" kern="1200" baseline="0" dirty="0">
                <a:solidFill>
                  <a:schemeClr val="tx1"/>
                </a:solidFill>
                <a:latin typeface="Times New Roman" pitchFamily="18" charset="0"/>
                <a:ea typeface="+mn-ea"/>
                <a:cs typeface="+mn-cs"/>
              </a:rPr>
              <a:t>    After 10 or more collisions, K is chosen with equal probability from {0, 1, 2, . . . , 1023}. </a:t>
            </a:r>
          </a:p>
          <a:p>
            <a:r>
              <a:rPr lang="en-US" altLang="zh-CN" sz="1200" b="0" i="0" u="none" strike="noStrike" kern="1200" baseline="0" dirty="0">
                <a:solidFill>
                  <a:schemeClr val="tx1"/>
                </a:solidFill>
                <a:latin typeface="Times New Roman" pitchFamily="18" charset="0"/>
                <a:ea typeface="+mn-ea"/>
                <a:cs typeface="+mn-cs"/>
              </a:rPr>
              <a:t>    Thus, the size of the sets </a:t>
            </a:r>
            <a:r>
              <a:rPr lang="en-US" altLang="zh-CN" sz="1200" b="1" i="0" u="none" strike="noStrike" kern="1200" baseline="0" dirty="0">
                <a:solidFill>
                  <a:schemeClr val="tx1"/>
                </a:solidFill>
                <a:latin typeface="Times New Roman" pitchFamily="18" charset="0"/>
                <a:ea typeface="+mn-ea"/>
                <a:cs typeface="+mn-cs"/>
              </a:rPr>
              <a:t>from which</a:t>
            </a:r>
            <a:r>
              <a:rPr lang="en-US" altLang="zh-CN" sz="1200" b="0" i="0" u="none" strike="noStrike" kern="1200" baseline="0" dirty="0">
                <a:solidFill>
                  <a:schemeClr val="tx1"/>
                </a:solidFill>
                <a:latin typeface="Times New Roman" pitchFamily="18" charset="0"/>
                <a:ea typeface="+mn-ea"/>
                <a:cs typeface="+mn-cs"/>
              </a:rPr>
              <a:t> K is chosen grows exponentially with the number of collisions; for this reason this algorithm is referred to as binary exponential backoff.</a:t>
            </a:r>
          </a:p>
          <a:p>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We also note here that each time a node prepares a new frame for transmission, it runs the CSMA/CD algorithm, not taking into account any collisions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may have occurred in the recent past. </a:t>
            </a:r>
          </a:p>
          <a:p>
            <a:r>
              <a:rPr lang="en-US" altLang="zh-CN" sz="1200" b="0" i="0" u="none" strike="noStrike" kern="1200" baseline="0" dirty="0">
                <a:solidFill>
                  <a:schemeClr val="tx1"/>
                </a:solidFill>
                <a:latin typeface="Times New Roman" pitchFamily="18" charset="0"/>
                <a:ea typeface="+mn-ea"/>
                <a:cs typeface="+mn-cs"/>
              </a:rPr>
              <a:t>    So it is possible that a node with a new frame will immediately be able to </a:t>
            </a:r>
            <a:r>
              <a:rPr lang="en-US" altLang="zh-CN" sz="1200" b="1" i="0" u="none" strike="noStrike" kern="1200" baseline="0" dirty="0">
                <a:solidFill>
                  <a:schemeClr val="tx1"/>
                </a:solidFill>
                <a:latin typeface="Times New Roman" pitchFamily="18" charset="0"/>
                <a:ea typeface="+mn-ea"/>
                <a:cs typeface="+mn-cs"/>
              </a:rPr>
              <a:t>sneak in </a:t>
            </a:r>
            <a:r>
              <a:rPr lang="en-US" altLang="zh-CN" sz="1200" b="0" i="0" u="none" strike="noStrike" kern="1200" baseline="0" dirty="0">
                <a:solidFill>
                  <a:schemeClr val="tx1"/>
                </a:solidFill>
                <a:latin typeface="Times New Roman" pitchFamily="18" charset="0"/>
                <a:ea typeface="+mn-ea"/>
                <a:cs typeface="+mn-cs"/>
              </a:rPr>
              <a:t>a successful transmission </a:t>
            </a:r>
            <a:r>
              <a:rPr lang="en-US" altLang="zh-CN" sz="1200" b="1" i="0" u="none" strike="noStrike" kern="1200" baseline="0" dirty="0">
                <a:solidFill>
                  <a:schemeClr val="tx1"/>
                </a:solidFill>
                <a:latin typeface="Times New Roman" pitchFamily="18" charset="0"/>
                <a:ea typeface="+mn-ea"/>
                <a:cs typeface="+mn-cs"/>
              </a:rPr>
              <a:t>while</a:t>
            </a:r>
            <a:r>
              <a:rPr lang="en-US" altLang="zh-CN" sz="1200" b="0" i="0" u="none" strike="noStrike" kern="1200" baseline="0" dirty="0">
                <a:solidFill>
                  <a:schemeClr val="tx1"/>
                </a:solidFill>
                <a:latin typeface="Times New Roman" pitchFamily="18" charset="0"/>
                <a:ea typeface="+mn-ea"/>
                <a:cs typeface="+mn-cs"/>
              </a:rPr>
              <a:t> several other nodes are in the exponential backoff state.</a:t>
            </a:r>
            <a:endParaRPr lang="zh-CN" altLang="zh-CN" i="0" dirty="0">
              <a:latin typeface="Times New Roman" panose="02020603050405020304" pitchFamily="18" charset="0"/>
            </a:endParaRPr>
          </a:p>
          <a:p>
            <a:endParaRPr lang="zh-CN" altLang="zh-CN" i="0" dirty="0">
              <a:latin typeface="Times New Roman" panose="02020603050405020304" pitchFamily="18" charset="0"/>
            </a:endParaRPr>
          </a:p>
        </p:txBody>
      </p:sp>
    </p:spTree>
    <p:extLst>
      <p:ext uri="{BB962C8B-B14F-4D97-AF65-F5344CB8AC3E}">
        <p14:creationId xmlns:p14="http://schemas.microsoft.com/office/powerpoint/2010/main" val="5539417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a:noFill/>
        </p:spPr>
        <p:txBody>
          <a:bodyPr/>
          <a:lstStyle/>
          <a:p>
            <a:fld id="{BCD7EB57-B5BD-4F48-B8CF-B27DFCC05C4E}" type="slidenum">
              <a:rPr lang="en-US" altLang="zh-CN" smtClean="0">
                <a:latin typeface="Arial" pitchFamily="34" charset="0"/>
              </a:rPr>
              <a:pPr/>
              <a:t>78</a:t>
            </a:fld>
            <a:endParaRPr lang="en-US" altLang="zh-CN">
              <a:latin typeface="Arial" pitchFamily="34" charset="0"/>
            </a:endParaRPr>
          </a:p>
        </p:txBody>
      </p:sp>
      <p:sp>
        <p:nvSpPr>
          <p:cNvPr id="311299" name="Rectangle 2"/>
          <p:cNvSpPr>
            <a:spLocks noGrp="1" noRot="1" noChangeAspect="1" noChangeArrowheads="1" noTextEdit="1"/>
          </p:cNvSpPr>
          <p:nvPr>
            <p:ph type="sldImg"/>
          </p:nvPr>
        </p:nvSpPr>
        <p:spPr>
          <a:ln/>
        </p:spPr>
      </p:sp>
      <p:sp>
        <p:nvSpPr>
          <p:cNvPr id="311300" name="Rectangle 3"/>
          <p:cNvSpPr>
            <a:spLocks noGrp="1" noChangeArrowheads="1"/>
          </p:cNvSpPr>
          <p:nvPr>
            <p:ph type="body" idx="1"/>
          </p:nvPr>
        </p:nvSpPr>
        <p:spPr>
          <a:noFill/>
          <a:ln/>
        </p:spPr>
        <p:txBody>
          <a:bodyPr/>
          <a:lstStyle/>
          <a:p>
            <a:pPr eaLnBrk="1" hangingPunct="1"/>
            <a:endParaRPr lang="zh-CN" altLang="zh-CN">
              <a:latin typeface="Arial" pitchFamily="34" charset="0"/>
            </a:endParaRPr>
          </a:p>
        </p:txBody>
      </p:sp>
    </p:spTree>
    <p:extLst>
      <p:ext uri="{BB962C8B-B14F-4D97-AF65-F5344CB8AC3E}">
        <p14:creationId xmlns:p14="http://schemas.microsoft.com/office/powerpoint/2010/main" val="33928416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idx="5"/>
          </p:nvPr>
        </p:nvSpPr>
        <p:spPr>
          <a:noFill/>
        </p:spPr>
        <p:txBody>
          <a:bodyPr/>
          <a:lstStyle/>
          <a:p>
            <a:fld id="{B0A6094A-FC2C-46A3-BB94-D0DC3344776F}" type="slidenum">
              <a:rPr lang="zh-CN" altLang="en-US"/>
              <a:pPr/>
              <a:t>79</a:t>
            </a:fld>
            <a:endParaRPr lang="en-US" altLang="zh-CN"/>
          </a:p>
        </p:txBody>
      </p:sp>
      <p:sp>
        <p:nvSpPr>
          <p:cNvPr id="276483" name="Rectangle 2"/>
          <p:cNvSpPr>
            <a:spLocks noGrp="1" noRot="1" noChangeAspect="1" noChangeArrowheads="1" noTextEdit="1"/>
          </p:cNvSpPr>
          <p:nvPr>
            <p:ph type="sldImg"/>
          </p:nvPr>
        </p:nvSpPr>
        <p:spPr>
          <a:ln/>
        </p:spPr>
      </p:sp>
      <p:sp>
        <p:nvSpPr>
          <p:cNvPr id="276484" name="Rectangle 3"/>
          <p:cNvSpPr>
            <a:spLocks noGrp="1" noChangeArrowheads="1"/>
          </p:cNvSpPr>
          <p:nvPr>
            <p:ph type="body" idx="1"/>
          </p:nvPr>
        </p:nvSpPr>
        <p:spPr>
          <a:noFill/>
          <a:ln/>
        </p:spPr>
        <p:txBody>
          <a:bodyPr/>
          <a:lstStyle/>
          <a:p>
            <a:pPr eaLnBrk="1" hangingPunct="1">
              <a:spcBef>
                <a:spcPts val="600"/>
              </a:spcBef>
            </a:pPr>
            <a:r>
              <a:rPr lang="zh-CN" altLang="en-US" dirty="0"/>
              <a:t>以太网还规定了最小帧间间隔为</a:t>
            </a:r>
            <a:r>
              <a:rPr lang="en-US" altLang="zh-CN" dirty="0"/>
              <a:t>9.6us</a:t>
            </a:r>
            <a:r>
              <a:rPr lang="zh-CN" altLang="en-US" dirty="0"/>
              <a:t> ，相当于</a:t>
            </a:r>
            <a:r>
              <a:rPr lang="en-US" altLang="zh-CN" dirty="0"/>
              <a:t>96</a:t>
            </a:r>
            <a:r>
              <a:rPr lang="zh-CN" altLang="en-US" dirty="0"/>
              <a:t>比特时间。</a:t>
            </a:r>
          </a:p>
          <a:p>
            <a:pPr eaLnBrk="1" hangingPunct="1">
              <a:spcBef>
                <a:spcPts val="600"/>
              </a:spcBef>
            </a:pPr>
            <a:r>
              <a:rPr lang="zh-CN" altLang="en-US" dirty="0"/>
              <a:t>这样做的好处是</a:t>
            </a:r>
            <a:r>
              <a:rPr lang="zh-CN" altLang="en-US" dirty="0">
                <a:solidFill>
                  <a:srgbClr val="C00000"/>
                </a:solidFill>
              </a:rPr>
              <a:t>为了</a:t>
            </a:r>
            <a:r>
              <a:rPr lang="zh-CN" altLang="en-US" dirty="0"/>
              <a:t>使</a:t>
            </a:r>
            <a:r>
              <a:rPr lang="zh-CN" altLang="en-US" u="sng" dirty="0"/>
              <a:t>刚刚</a:t>
            </a:r>
            <a:r>
              <a:rPr lang="zh-CN" altLang="en-US" u="sng" dirty="0">
                <a:solidFill>
                  <a:srgbClr val="FF0000"/>
                </a:solidFill>
              </a:rPr>
              <a:t>收到数据帧</a:t>
            </a:r>
            <a:r>
              <a:rPr lang="zh-CN" altLang="en-US" u="sng" dirty="0"/>
              <a:t>的站的</a:t>
            </a:r>
            <a:r>
              <a:rPr lang="zh-CN" altLang="en-US" dirty="0">
                <a:solidFill>
                  <a:schemeClr val="hlink"/>
                </a:solidFill>
              </a:rPr>
              <a:t>接受缓存</a:t>
            </a:r>
            <a:r>
              <a:rPr lang="zh-CN" altLang="en-US" dirty="0"/>
              <a:t>来得及清理，做好接受下一帧的准备。</a:t>
            </a:r>
            <a:endParaRPr lang="en-US" altLang="zh-CN" dirty="0"/>
          </a:p>
          <a:p>
            <a:pPr eaLnBrk="1" hangingPunct="1">
              <a:spcBef>
                <a:spcPts val="600"/>
              </a:spcBef>
            </a:pPr>
            <a:endParaRPr lang="en-US" altLang="zh-CN" dirty="0"/>
          </a:p>
          <a:p>
            <a:pPr eaLnBrk="1" hangingPunct="1">
              <a:spcBef>
                <a:spcPts val="600"/>
              </a:spcBef>
            </a:pPr>
            <a:r>
              <a:rPr lang="en-US" altLang="zh-CN" dirty="0"/>
              <a:t>CSMA/CD</a:t>
            </a:r>
            <a:r>
              <a:rPr lang="zh-CN" altLang="en-US" dirty="0"/>
              <a:t>协议的要点</a:t>
            </a:r>
            <a:endParaRPr lang="en-US" altLang="zh-CN" dirty="0"/>
          </a:p>
          <a:p>
            <a:pPr eaLnBrk="1" hangingPunct="1">
              <a:spcBef>
                <a:spcPts val="600"/>
              </a:spcBef>
              <a:buFontTx/>
              <a:buNone/>
            </a:pPr>
            <a:r>
              <a:rPr lang="en-US" altLang="zh-CN" dirty="0"/>
              <a:t>(1) </a:t>
            </a:r>
            <a:r>
              <a:rPr lang="zh-CN" altLang="en-US" dirty="0">
                <a:solidFill>
                  <a:srgbClr val="FF0000"/>
                </a:solidFill>
              </a:rPr>
              <a:t>准备发送</a:t>
            </a:r>
            <a:r>
              <a:rPr lang="zh-CN" altLang="en-US" dirty="0"/>
              <a:t>：适配器从网络层获得一个分组，加上以太网的首部和尾部，组成以太网帧，放入到适配器的缓存中。 </a:t>
            </a:r>
            <a:endParaRPr lang="en-US" altLang="zh-CN" dirty="0"/>
          </a:p>
          <a:p>
            <a:pPr eaLnBrk="1" hangingPunct="1">
              <a:spcBef>
                <a:spcPts val="600"/>
              </a:spcBef>
              <a:buFontTx/>
              <a:buNone/>
            </a:pPr>
            <a:r>
              <a:rPr lang="en-US" altLang="zh-CN" dirty="0"/>
              <a:t>(2) </a:t>
            </a:r>
            <a:r>
              <a:rPr lang="zh-CN" altLang="en-US" dirty="0">
                <a:solidFill>
                  <a:srgbClr val="FF0000"/>
                </a:solidFill>
              </a:rPr>
              <a:t>检测信道</a:t>
            </a:r>
            <a:r>
              <a:rPr lang="zh-CN" altLang="en-US" dirty="0"/>
              <a:t>：若检测到信道忙，则</a:t>
            </a:r>
            <a:r>
              <a:rPr lang="zh-CN" altLang="en-US" dirty="0">
                <a:solidFill>
                  <a:srgbClr val="FF0000"/>
                </a:solidFill>
              </a:rPr>
              <a:t>不停地</a:t>
            </a:r>
            <a:r>
              <a:rPr lang="zh-CN" altLang="en-US" dirty="0"/>
              <a:t>检测，一直等待信道转为空闲。</a:t>
            </a:r>
            <a:r>
              <a:rPr lang="zh-CN" altLang="en-US" dirty="0">
                <a:solidFill>
                  <a:srgbClr val="FF0000"/>
                </a:solidFill>
              </a:rPr>
              <a:t>若检测到信道空闲</a:t>
            </a:r>
            <a:r>
              <a:rPr lang="en-US" altLang="zh-CN" sz="1100" dirty="0">
                <a:solidFill>
                  <a:srgbClr val="FF0000"/>
                </a:solidFill>
              </a:rPr>
              <a:t>[</a:t>
            </a:r>
            <a:r>
              <a:rPr lang="zh-CN" altLang="en-US" sz="1100" u="sng" dirty="0">
                <a:solidFill>
                  <a:srgbClr val="FF0000"/>
                </a:solidFill>
              </a:rPr>
              <a:t>在没有退避</a:t>
            </a:r>
            <a:r>
              <a:rPr lang="zh-CN" altLang="en-US" sz="1100" b="1" u="sng" dirty="0">
                <a:solidFill>
                  <a:srgbClr val="FF0000"/>
                </a:solidFill>
              </a:rPr>
              <a:t>或</a:t>
            </a:r>
            <a:r>
              <a:rPr lang="zh-CN" altLang="en-US" sz="1100" u="sng" dirty="0"/>
              <a:t>退避后是空闲的</a:t>
            </a:r>
            <a:r>
              <a:rPr lang="en-US" altLang="zh-CN" sz="1100" dirty="0">
                <a:solidFill>
                  <a:srgbClr val="FF0000"/>
                </a:solidFill>
              </a:rPr>
              <a:t>]</a:t>
            </a:r>
            <a:r>
              <a:rPr lang="zh-CN" altLang="en-US" dirty="0"/>
              <a:t>，</a:t>
            </a:r>
            <a:r>
              <a:rPr lang="zh-CN" altLang="en-US" dirty="0">
                <a:solidFill>
                  <a:srgbClr val="FF0000"/>
                </a:solidFill>
              </a:rPr>
              <a:t>并在</a:t>
            </a:r>
            <a:r>
              <a:rPr lang="en-US" altLang="zh-CN" dirty="0">
                <a:solidFill>
                  <a:srgbClr val="FF0000"/>
                </a:solidFill>
              </a:rPr>
              <a:t>96</a:t>
            </a:r>
            <a:r>
              <a:rPr lang="zh-CN" altLang="en-US" dirty="0">
                <a:solidFill>
                  <a:srgbClr val="FF0000"/>
                </a:solidFill>
              </a:rPr>
              <a:t>比特时间内信道保持空闲</a:t>
            </a:r>
            <a:r>
              <a:rPr lang="en-US" altLang="zh-CN" sz="1100" dirty="0"/>
              <a:t>(</a:t>
            </a:r>
            <a:r>
              <a:rPr lang="zh-CN" altLang="en-US" sz="1100" u="sng" dirty="0"/>
              <a:t>保证了帧间最小间隔</a:t>
            </a:r>
            <a:r>
              <a:rPr lang="en-US" altLang="zh-CN" sz="1100" dirty="0"/>
              <a:t>)</a:t>
            </a:r>
            <a:r>
              <a:rPr lang="zh-CN" altLang="en-US" dirty="0"/>
              <a:t>，就发送这个帧。</a:t>
            </a:r>
            <a:endParaRPr lang="en-US" altLang="zh-CN" dirty="0"/>
          </a:p>
          <a:p>
            <a:pPr eaLnBrk="1" hangingPunct="1">
              <a:spcBef>
                <a:spcPts val="600"/>
              </a:spcBef>
              <a:buFontTx/>
              <a:buNone/>
            </a:pPr>
            <a:r>
              <a:rPr lang="en-US" altLang="zh-CN" dirty="0"/>
              <a:t>(3) </a:t>
            </a:r>
            <a:r>
              <a:rPr lang="zh-CN" altLang="en-US" dirty="0"/>
              <a:t>在发送过程中</a:t>
            </a:r>
            <a:r>
              <a:rPr lang="zh-CN" altLang="en-US" dirty="0">
                <a:solidFill>
                  <a:srgbClr val="FF0000"/>
                </a:solidFill>
              </a:rPr>
              <a:t>仍不停地</a:t>
            </a:r>
            <a:r>
              <a:rPr lang="zh-CN" altLang="en-US" dirty="0"/>
              <a:t>检测信道，即网络适配器要边发送边监听。</a:t>
            </a:r>
            <a:endParaRPr lang="en-US" altLang="zh-CN" dirty="0"/>
          </a:p>
          <a:p>
            <a:pPr eaLnBrk="1" hangingPunct="1">
              <a:spcBef>
                <a:spcPts val="600"/>
              </a:spcBef>
              <a:buFontTx/>
              <a:buNone/>
            </a:pPr>
            <a:r>
              <a:rPr lang="en-US" altLang="zh-CN" dirty="0"/>
              <a:t>(4) </a:t>
            </a:r>
            <a:r>
              <a:rPr lang="zh-CN" altLang="en-US" dirty="0"/>
              <a:t>若发送成功，然后回到</a:t>
            </a:r>
            <a:r>
              <a:rPr lang="en-US" altLang="zh-CN" dirty="0"/>
              <a:t>(1)</a:t>
            </a:r>
            <a:r>
              <a:rPr lang="zh-CN" altLang="en-US" dirty="0"/>
              <a:t>；若发送失败，适配器就执行指数</a:t>
            </a:r>
            <a:r>
              <a:rPr lang="zh-CN" altLang="en-US" dirty="0">
                <a:solidFill>
                  <a:srgbClr val="FF0000"/>
                </a:solidFill>
              </a:rPr>
              <a:t>退避</a:t>
            </a:r>
            <a:r>
              <a:rPr lang="zh-CN" altLang="en-US" dirty="0"/>
              <a:t>算法，等待</a:t>
            </a:r>
            <a:r>
              <a:rPr lang="en-US" altLang="zh-CN" dirty="0"/>
              <a:t>r</a:t>
            </a:r>
            <a:r>
              <a:rPr lang="zh-CN" altLang="en-US" dirty="0"/>
              <a:t>倍</a:t>
            </a:r>
            <a:r>
              <a:rPr lang="en-US" altLang="zh-CN" dirty="0"/>
              <a:t>512</a:t>
            </a:r>
            <a:r>
              <a:rPr lang="zh-CN" altLang="en-US" dirty="0"/>
              <a:t>比特时间后，返回到步骤</a:t>
            </a:r>
            <a:r>
              <a:rPr lang="en-US" altLang="zh-CN" dirty="0"/>
              <a:t>(2) </a:t>
            </a:r>
            <a:r>
              <a:rPr lang="zh-CN" altLang="en-US" dirty="0"/>
              <a:t>。</a:t>
            </a:r>
          </a:p>
          <a:p>
            <a:pPr eaLnBrk="1" hangingPunct="1"/>
            <a:endParaRPr lang="en-US" altLang="zh-CN" dirty="0"/>
          </a:p>
          <a:p>
            <a:pPr eaLnBrk="1" hangingPunct="1">
              <a:spcBef>
                <a:spcPts val="600"/>
              </a:spcBef>
            </a:pPr>
            <a:endParaRPr lang="en-US" altLang="zh-CN" dirty="0"/>
          </a:p>
          <a:p>
            <a:pPr eaLnBrk="1" hangingPunct="1">
              <a:spcBef>
                <a:spcPts val="600"/>
              </a:spcBef>
            </a:pPr>
            <a:endParaRPr lang="en-US" altLang="zh-CN" dirty="0"/>
          </a:p>
          <a:p>
            <a:pPr eaLnBrk="1" hangingPunct="1"/>
            <a:r>
              <a:rPr lang="zh-CN" altLang="en-US" baseline="0" dirty="0"/>
              <a:t> </a:t>
            </a:r>
            <a:endParaRPr lang="zh-CN" altLang="en-US" dirty="0"/>
          </a:p>
        </p:txBody>
      </p:sp>
    </p:spTree>
    <p:extLst>
      <p:ext uri="{BB962C8B-B14F-4D97-AF65-F5344CB8AC3E}">
        <p14:creationId xmlns:p14="http://schemas.microsoft.com/office/powerpoint/2010/main" val="10716043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sz="2400" i="1">
                <a:solidFill>
                  <a:schemeClr val="tx1"/>
                </a:solidFill>
                <a:latin typeface="Comic Sans MS" panose="030F0702030302020204" pitchFamily="66" charset="0"/>
                <a:ea typeface="MS PGothic" panose="020B0600070205080204" pitchFamily="34" charset="-128"/>
              </a:defRPr>
            </a:lvl1pPr>
            <a:lvl2pPr marL="742950" indent="-285750" defTabSz="966788">
              <a:defRPr sz="2400" i="1">
                <a:solidFill>
                  <a:schemeClr val="tx1"/>
                </a:solidFill>
                <a:latin typeface="Comic Sans MS" panose="030F0702030302020204" pitchFamily="66" charset="0"/>
                <a:ea typeface="MS PGothic" panose="020B0600070205080204" pitchFamily="34" charset="-128"/>
              </a:defRPr>
            </a:lvl2pPr>
            <a:lvl3pPr marL="1143000" indent="-228600" defTabSz="966788">
              <a:defRPr sz="2400" i="1">
                <a:solidFill>
                  <a:schemeClr val="tx1"/>
                </a:solidFill>
                <a:latin typeface="Comic Sans MS" panose="030F0702030302020204" pitchFamily="66" charset="0"/>
                <a:ea typeface="MS PGothic" panose="020B0600070205080204" pitchFamily="34" charset="-128"/>
              </a:defRPr>
            </a:lvl3pPr>
            <a:lvl4pPr marL="1600200" indent="-228600" defTabSz="966788">
              <a:defRPr sz="2400" i="1">
                <a:solidFill>
                  <a:schemeClr val="tx1"/>
                </a:solidFill>
                <a:latin typeface="Comic Sans MS" panose="030F0702030302020204" pitchFamily="66" charset="0"/>
                <a:ea typeface="MS PGothic" panose="020B0600070205080204" pitchFamily="34" charset="-128"/>
              </a:defRPr>
            </a:lvl4pPr>
            <a:lvl5pPr marL="2057400" indent="-228600" defTabSz="966788">
              <a:defRPr sz="2400"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fld id="{1328A676-BEA2-4B58-B381-F116AE567A2D}" type="slidenum">
              <a:rPr lang="en-US" altLang="zh-CN" sz="1200" i="0">
                <a:latin typeface="Times New Roman" panose="02020603050405020304" pitchFamily="18" charset="0"/>
              </a:rPr>
              <a:pPr/>
              <a:t>80</a:t>
            </a:fld>
            <a:endParaRPr lang="en-US" altLang="zh-CN" sz="1200" i="0">
              <a:latin typeface="Times New Roman" panose="02020603050405020304" pitchFamily="18"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zh-CN" sz="1200" b="0" i="0" u="none" strike="noStrike" kern="1200" baseline="0" dirty="0">
                <a:solidFill>
                  <a:schemeClr val="tx1"/>
                </a:solidFill>
                <a:latin typeface="Times New Roman" pitchFamily="18" charset="0"/>
                <a:ea typeface="+mn-ea"/>
                <a:cs typeface="+mn-cs"/>
              </a:rPr>
              <a:t>    When only one node has a frame to send, the node can transmit at the full channel rate (e.g., for Ethernet typical rates are 10 Mbps, 100 Mbps, or 1 Gbps). </a:t>
            </a:r>
          </a:p>
          <a:p>
            <a:r>
              <a:rPr lang="en-US" altLang="zh-CN" sz="1200" b="0" i="0" u="none" strike="noStrike" kern="1200" baseline="0" dirty="0">
                <a:solidFill>
                  <a:schemeClr val="tx1"/>
                </a:solidFill>
                <a:latin typeface="Times New Roman" pitchFamily="18" charset="0"/>
                <a:ea typeface="+mn-ea"/>
                <a:cs typeface="+mn-cs"/>
              </a:rPr>
              <a:t>    However, if many nodes have frames to transmit, the effective transmission rate of the channel can be much less. </a:t>
            </a:r>
          </a:p>
          <a:p>
            <a:r>
              <a:rPr lang="en-US" altLang="zh-CN" sz="1200" b="0" i="0" u="none" strike="noStrike" kern="1200" baseline="0" dirty="0">
                <a:solidFill>
                  <a:schemeClr val="tx1"/>
                </a:solidFill>
                <a:latin typeface="Times New Roman" pitchFamily="18" charset="0"/>
                <a:ea typeface="+mn-ea"/>
                <a:cs typeface="+mn-cs"/>
              </a:rPr>
              <a:t>    We define the </a:t>
            </a:r>
            <a:r>
              <a:rPr lang="en-US" altLang="zh-CN" sz="1200" b="1" i="0" u="none" strike="noStrike" kern="1200" baseline="0" dirty="0">
                <a:solidFill>
                  <a:schemeClr val="tx1"/>
                </a:solidFill>
                <a:latin typeface="Times New Roman" pitchFamily="18" charset="0"/>
                <a:ea typeface="+mn-ea"/>
                <a:cs typeface="+mn-cs"/>
              </a:rPr>
              <a:t>efficiency </a:t>
            </a:r>
            <a:r>
              <a:rPr lang="en-US" altLang="zh-CN" sz="1200" b="0" i="0" u="none" strike="noStrike" kern="1200" baseline="0" dirty="0">
                <a:solidFill>
                  <a:schemeClr val="tx1"/>
                </a:solidFill>
                <a:latin typeface="Times New Roman" pitchFamily="18" charset="0"/>
                <a:ea typeface="+mn-ea"/>
                <a:cs typeface="+mn-cs"/>
              </a:rPr>
              <a:t>of CSMA/CD to be the long-run fraction of time </a:t>
            </a:r>
            <a:r>
              <a:rPr lang="en-US" altLang="zh-CN" sz="1200" b="0" i="0" u="sng" strike="noStrike" kern="1200" baseline="0" dirty="0">
                <a:solidFill>
                  <a:schemeClr val="tx1"/>
                </a:solidFill>
                <a:latin typeface="Times New Roman" pitchFamily="18" charset="0"/>
                <a:ea typeface="+mn-ea"/>
                <a:cs typeface="+mn-cs"/>
              </a:rPr>
              <a:t>during which</a:t>
            </a:r>
            <a:r>
              <a:rPr lang="en-US" altLang="zh-CN" sz="1200" b="0" i="0" u="none" strike="noStrike" kern="1200" baseline="0" dirty="0">
                <a:solidFill>
                  <a:schemeClr val="tx1"/>
                </a:solidFill>
                <a:latin typeface="Times New Roman" pitchFamily="18" charset="0"/>
                <a:ea typeface="+mn-ea"/>
                <a:cs typeface="+mn-cs"/>
              </a:rPr>
              <a:t> frames are being transmitted on the channel without collisions </a:t>
            </a:r>
            <a:r>
              <a:rPr lang="en-US" altLang="zh-CN" sz="1200" b="1" i="0" u="sng" strike="noStrike" kern="1200" baseline="0" dirty="0">
                <a:solidFill>
                  <a:schemeClr val="tx1"/>
                </a:solidFill>
                <a:latin typeface="Times New Roman" pitchFamily="18" charset="0"/>
                <a:ea typeface="+mn-ea"/>
                <a:cs typeface="+mn-cs"/>
              </a:rPr>
              <a:t>when</a:t>
            </a:r>
            <a:r>
              <a:rPr lang="en-US" altLang="zh-CN" sz="1200" b="0" i="0" u="none" strike="noStrike" kern="1200" baseline="0" dirty="0">
                <a:solidFill>
                  <a:schemeClr val="tx1"/>
                </a:solidFill>
                <a:latin typeface="Times New Roman" pitchFamily="18" charset="0"/>
                <a:ea typeface="+mn-ea"/>
                <a:cs typeface="+mn-cs"/>
              </a:rPr>
              <a:t> there is a large number of active nodes, </a:t>
            </a:r>
            <a:r>
              <a:rPr lang="en-US" altLang="zh-CN" sz="1200" b="1" i="0" u="sng" strike="noStrike" kern="1200" baseline="0" dirty="0">
                <a:solidFill>
                  <a:schemeClr val="tx1"/>
                </a:solidFill>
                <a:latin typeface="Times New Roman" pitchFamily="18" charset="0"/>
                <a:ea typeface="+mn-ea"/>
                <a:cs typeface="+mn-cs"/>
              </a:rPr>
              <a:t>with</a:t>
            </a:r>
            <a:r>
              <a:rPr lang="en-US" altLang="zh-CN" sz="1200" b="0" i="0" u="none" strike="noStrike" kern="1200" baseline="0" dirty="0">
                <a:solidFill>
                  <a:schemeClr val="tx1"/>
                </a:solidFill>
                <a:latin typeface="Times New Roman" pitchFamily="18" charset="0"/>
                <a:ea typeface="+mn-ea"/>
                <a:cs typeface="+mn-cs"/>
              </a:rPr>
              <a:t> each node having a large number of frames to send. </a:t>
            </a:r>
          </a:p>
          <a:p>
            <a:r>
              <a:rPr lang="en-US" altLang="zh-CN" sz="1200" b="0" i="0" u="none" strike="noStrike" kern="1200" baseline="0" dirty="0">
                <a:solidFill>
                  <a:schemeClr val="tx1"/>
                </a:solidFill>
                <a:latin typeface="Times New Roman" pitchFamily="18" charset="0"/>
                <a:ea typeface="+mn-ea"/>
                <a:cs typeface="+mn-cs"/>
              </a:rPr>
              <a:t>    In order to </a:t>
            </a:r>
            <a:r>
              <a:rPr lang="en-US" altLang="zh-CN" sz="1200" b="0" i="0" u="sng" strike="noStrike" kern="1200" baseline="0" dirty="0">
                <a:solidFill>
                  <a:schemeClr val="tx1"/>
                </a:solidFill>
                <a:latin typeface="Times New Roman" pitchFamily="18" charset="0"/>
                <a:ea typeface="+mn-ea"/>
                <a:cs typeface="+mn-cs"/>
              </a:rPr>
              <a:t>present a closed-form approximation</a:t>
            </a:r>
            <a:r>
              <a:rPr lang="en-US" altLang="zh-CN" sz="1200" b="0" i="0" u="none" strike="noStrike" kern="1200" baseline="0" dirty="0">
                <a:solidFill>
                  <a:schemeClr val="tx1"/>
                </a:solidFill>
                <a:latin typeface="Times New Roman" pitchFamily="18" charset="0"/>
                <a:ea typeface="+mn-ea"/>
                <a:cs typeface="+mn-cs"/>
              </a:rPr>
              <a:t> of the efficiency of Ethernet, let </a:t>
            </a:r>
            <a:r>
              <a:rPr lang="en-US" altLang="zh-CN" sz="1200" b="0" i="0" u="none" strike="noStrike" kern="1200" baseline="0" dirty="0" err="1">
                <a:solidFill>
                  <a:schemeClr val="tx1"/>
                </a:solidFill>
                <a:latin typeface="Times New Roman" pitchFamily="18" charset="0"/>
                <a:ea typeface="+mn-ea"/>
                <a:cs typeface="+mn-cs"/>
              </a:rPr>
              <a:t>d</a:t>
            </a:r>
            <a:r>
              <a:rPr lang="en-US" altLang="zh-CN" sz="1200" b="0" i="0" u="none" strike="noStrike" kern="1200" baseline="-25000" dirty="0" err="1">
                <a:solidFill>
                  <a:schemeClr val="tx1"/>
                </a:solidFill>
                <a:latin typeface="Times New Roman" pitchFamily="18" charset="0"/>
                <a:ea typeface="+mn-ea"/>
                <a:cs typeface="+mn-cs"/>
              </a:rPr>
              <a:t>prop</a:t>
            </a:r>
            <a:r>
              <a:rPr lang="en-US" altLang="zh-CN" sz="1200" b="0" i="0" u="none" strike="noStrike" kern="1200" baseline="0" dirty="0">
                <a:solidFill>
                  <a:schemeClr val="tx1"/>
                </a:solidFill>
                <a:latin typeface="Times New Roman" pitchFamily="18" charset="0"/>
                <a:ea typeface="+mn-ea"/>
                <a:cs typeface="+mn-cs"/>
              </a:rPr>
              <a:t> denote the maximum time it takes signal energy to propagate between any two adapters.</a:t>
            </a:r>
          </a:p>
          <a:p>
            <a:r>
              <a:rPr lang="en-US" altLang="zh-CN" sz="1200" b="0" i="0" u="none" strike="noStrike" kern="1200" baseline="0" dirty="0">
                <a:solidFill>
                  <a:schemeClr val="tx1"/>
                </a:solidFill>
                <a:latin typeface="Times New Roman" pitchFamily="18" charset="0"/>
                <a:ea typeface="+mn-ea"/>
                <a:cs typeface="+mn-cs"/>
              </a:rPr>
              <a:t>    Let </a:t>
            </a:r>
            <a:r>
              <a:rPr lang="en-US" altLang="zh-CN" sz="1200" b="0" i="0" u="none" strike="noStrike" kern="1200" baseline="0" dirty="0" err="1">
                <a:solidFill>
                  <a:schemeClr val="tx1"/>
                </a:solidFill>
                <a:latin typeface="Times New Roman" pitchFamily="18" charset="0"/>
                <a:ea typeface="+mn-ea"/>
                <a:cs typeface="+mn-cs"/>
              </a:rPr>
              <a:t>d</a:t>
            </a:r>
            <a:r>
              <a:rPr lang="en-US" altLang="zh-CN" sz="1200" b="0" i="0" u="none" strike="noStrike" kern="1200" baseline="-25000" dirty="0" err="1">
                <a:solidFill>
                  <a:schemeClr val="tx1"/>
                </a:solidFill>
                <a:latin typeface="Times New Roman" pitchFamily="18" charset="0"/>
                <a:ea typeface="+mn-ea"/>
                <a:cs typeface="+mn-cs"/>
              </a:rPr>
              <a:t>trans</a:t>
            </a:r>
            <a:r>
              <a:rPr lang="en-US" altLang="zh-CN" sz="1200" b="0" i="0" u="none" strike="noStrike" kern="1200" baseline="0" dirty="0">
                <a:solidFill>
                  <a:schemeClr val="tx1"/>
                </a:solidFill>
                <a:latin typeface="Times New Roman" pitchFamily="18" charset="0"/>
                <a:ea typeface="+mn-ea"/>
                <a:cs typeface="+mn-cs"/>
              </a:rPr>
              <a:t> be the time to transmit a maximum-size frame (approximately 1.2 msecs for a 10 Mbps Ethernet). </a:t>
            </a:r>
          </a:p>
          <a:p>
            <a:r>
              <a:rPr lang="en-US" altLang="zh-CN" sz="1200" b="0" i="0" u="none" strike="noStrike" kern="1200" baseline="0" dirty="0">
                <a:solidFill>
                  <a:schemeClr val="tx1"/>
                </a:solidFill>
                <a:latin typeface="Times New Roman" pitchFamily="18" charset="0"/>
                <a:ea typeface="+mn-ea"/>
                <a:cs typeface="+mn-cs"/>
              </a:rPr>
              <a:t>    A derivation of the efficiency of CSMA/CD is </a:t>
            </a:r>
            <a:r>
              <a:rPr lang="en-US" altLang="zh-CN" sz="1200" b="0" i="0" u="sng" strike="noStrike" kern="1200" baseline="0" dirty="0">
                <a:solidFill>
                  <a:schemeClr val="tx1"/>
                </a:solidFill>
                <a:latin typeface="Times New Roman" pitchFamily="18" charset="0"/>
                <a:ea typeface="+mn-ea"/>
                <a:cs typeface="+mn-cs"/>
              </a:rPr>
              <a:t>beyond the scope of</a:t>
            </a:r>
            <a:r>
              <a:rPr lang="en-US" altLang="zh-CN" sz="1200" b="0" i="0" u="none" strike="noStrike" kern="1200" baseline="0" dirty="0">
                <a:solidFill>
                  <a:schemeClr val="tx1"/>
                </a:solidFill>
                <a:latin typeface="Times New Roman" pitchFamily="18" charset="0"/>
                <a:ea typeface="+mn-ea"/>
                <a:cs typeface="+mn-cs"/>
              </a:rPr>
              <a:t> this book (see [Lam 1980] and [</a:t>
            </a:r>
            <a:r>
              <a:rPr lang="en-US" altLang="zh-CN" sz="1200" b="0" i="0" u="none" strike="noStrike" kern="1200" baseline="0" dirty="0" err="1">
                <a:solidFill>
                  <a:schemeClr val="tx1"/>
                </a:solidFill>
                <a:latin typeface="Times New Roman" pitchFamily="18" charset="0"/>
                <a:ea typeface="+mn-ea"/>
                <a:cs typeface="+mn-cs"/>
              </a:rPr>
              <a:t>Bertsekas</a:t>
            </a:r>
            <a:r>
              <a:rPr lang="en-US" altLang="zh-CN" sz="1200" b="0" i="0" u="none" strike="noStrike" kern="1200" baseline="0" dirty="0">
                <a:solidFill>
                  <a:schemeClr val="tx1"/>
                </a:solidFill>
                <a:latin typeface="Times New Roman" pitchFamily="18" charset="0"/>
                <a:ea typeface="+mn-ea"/>
                <a:cs typeface="+mn-cs"/>
              </a:rPr>
              <a:t> 1991]).</a:t>
            </a:r>
          </a:p>
          <a:p>
            <a:r>
              <a:rPr lang="en-US" altLang="zh-CN" sz="1200" b="0" i="0" u="none" strike="noStrike" kern="1200" baseline="0" dirty="0">
                <a:solidFill>
                  <a:schemeClr val="tx1"/>
                </a:solidFill>
                <a:latin typeface="Times New Roman" pitchFamily="18" charset="0"/>
                <a:ea typeface="+mn-ea"/>
                <a:cs typeface="+mn-cs"/>
              </a:rPr>
              <a:t>    Here we simply state the following approximation: </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We see from this formula that as </a:t>
            </a:r>
            <a:r>
              <a:rPr lang="en-US" altLang="zh-CN" sz="1200" b="0" i="0" u="none" strike="noStrike" kern="1200" baseline="0" dirty="0" err="1">
                <a:solidFill>
                  <a:schemeClr val="tx1"/>
                </a:solidFill>
                <a:latin typeface="Times New Roman" pitchFamily="18" charset="0"/>
                <a:ea typeface="+mn-ea"/>
                <a:cs typeface="+mn-cs"/>
              </a:rPr>
              <a:t>d</a:t>
            </a:r>
            <a:r>
              <a:rPr lang="en-US" altLang="zh-CN" sz="1200" b="0" i="0" u="none" strike="noStrike" kern="1200" baseline="-25000" dirty="0" err="1">
                <a:solidFill>
                  <a:schemeClr val="tx1"/>
                </a:solidFill>
                <a:latin typeface="Times New Roman" pitchFamily="18" charset="0"/>
                <a:ea typeface="+mn-ea"/>
                <a:cs typeface="+mn-cs"/>
              </a:rPr>
              <a:t>prop</a:t>
            </a:r>
            <a:r>
              <a:rPr lang="en-US" altLang="zh-CN" sz="1200" b="0" i="0" u="none" strike="noStrike" kern="1200" baseline="0" dirty="0">
                <a:solidFill>
                  <a:schemeClr val="tx1"/>
                </a:solidFill>
                <a:latin typeface="Times New Roman" pitchFamily="18" charset="0"/>
                <a:ea typeface="+mn-ea"/>
                <a:cs typeface="+mn-cs"/>
              </a:rPr>
              <a:t> approaches 0, the efficiency approaches 1. </a:t>
            </a:r>
            <a:br>
              <a:rPr lang="en-US" altLang="zh-CN" sz="1200" b="0" i="0" u="none" strike="noStrike" kern="1200" baseline="0" dirty="0">
                <a:solidFill>
                  <a:schemeClr val="tx1"/>
                </a:solidFill>
                <a:latin typeface="Times New Roman" pitchFamily="18" charset="0"/>
                <a:ea typeface="+mn-ea"/>
                <a:cs typeface="+mn-cs"/>
              </a:rPr>
            </a:br>
            <a:r>
              <a:rPr lang="en-US" altLang="zh-CN" sz="1200" b="0" i="0" u="none" strike="noStrike" kern="1200" baseline="0" dirty="0">
                <a:solidFill>
                  <a:schemeClr val="tx1"/>
                </a:solidFill>
                <a:latin typeface="Times New Roman" pitchFamily="18" charset="0"/>
                <a:ea typeface="+mn-ea"/>
                <a:cs typeface="+mn-cs"/>
              </a:rPr>
              <a:t>    </a:t>
            </a:r>
            <a:r>
              <a:rPr lang="en-US" altLang="zh-CN" sz="1200" b="0" i="0" u="sng" strike="noStrike" kern="1200" baseline="0" dirty="0">
                <a:solidFill>
                  <a:schemeClr val="tx1"/>
                </a:solidFill>
                <a:latin typeface="Times New Roman" pitchFamily="18" charset="0"/>
                <a:ea typeface="+mn-ea"/>
                <a:cs typeface="+mn-cs"/>
              </a:rPr>
              <a:t>This matches our intuition</a:t>
            </a:r>
            <a:r>
              <a:rPr lang="en-US" altLang="zh-CN" sz="1200" b="0" i="0" u="none" strike="noStrike" kern="1200" baseline="0" dirty="0">
                <a:solidFill>
                  <a:schemeClr val="tx1"/>
                </a:solidFill>
                <a:latin typeface="Times New Roman" pitchFamily="18" charset="0"/>
                <a:ea typeface="+mn-ea"/>
                <a:cs typeface="+mn-cs"/>
              </a:rPr>
              <a:t> that if the propagation delay is zero, colliding nodes will abort immediately </a:t>
            </a:r>
            <a:r>
              <a:rPr lang="en-US" altLang="zh-CN" sz="1200" b="1" i="0" u="none" strike="noStrike" kern="1200" baseline="0" dirty="0">
                <a:solidFill>
                  <a:schemeClr val="tx1"/>
                </a:solidFill>
                <a:latin typeface="Times New Roman" pitchFamily="18" charset="0"/>
                <a:ea typeface="+mn-ea"/>
                <a:cs typeface="+mn-cs"/>
              </a:rPr>
              <a:t>without</a:t>
            </a:r>
            <a:r>
              <a:rPr lang="en-US" altLang="zh-CN" sz="1200" b="0" i="0" u="none" strike="noStrike" kern="1200" baseline="0" dirty="0">
                <a:solidFill>
                  <a:schemeClr val="tx1"/>
                </a:solidFill>
                <a:latin typeface="Times New Roman" pitchFamily="18" charset="0"/>
                <a:ea typeface="+mn-ea"/>
                <a:cs typeface="+mn-cs"/>
              </a:rPr>
              <a:t> wasting the channel. </a:t>
            </a:r>
          </a:p>
          <a:p>
            <a:r>
              <a:rPr lang="en-US" altLang="zh-CN" sz="1200" b="0" i="0" u="none" strike="noStrike" kern="1200" baseline="0" dirty="0">
                <a:solidFill>
                  <a:schemeClr val="tx1"/>
                </a:solidFill>
                <a:latin typeface="Times New Roman" pitchFamily="18" charset="0"/>
                <a:ea typeface="+mn-ea"/>
                <a:cs typeface="+mn-cs"/>
              </a:rPr>
              <a:t>    Also, as </a:t>
            </a:r>
            <a:r>
              <a:rPr lang="en-US" altLang="zh-CN" sz="1200" b="0" i="0" u="none" strike="noStrike" kern="1200" baseline="0" dirty="0" err="1">
                <a:solidFill>
                  <a:schemeClr val="tx1"/>
                </a:solidFill>
                <a:latin typeface="Times New Roman" pitchFamily="18" charset="0"/>
                <a:ea typeface="+mn-ea"/>
                <a:cs typeface="+mn-cs"/>
              </a:rPr>
              <a:t>d</a:t>
            </a:r>
            <a:r>
              <a:rPr lang="en-US" altLang="zh-CN" sz="1200" b="0" i="0" u="none" strike="noStrike" kern="1200" baseline="-25000" dirty="0" err="1">
                <a:solidFill>
                  <a:schemeClr val="tx1"/>
                </a:solidFill>
                <a:latin typeface="Times New Roman" pitchFamily="18" charset="0"/>
                <a:ea typeface="+mn-ea"/>
                <a:cs typeface="+mn-cs"/>
              </a:rPr>
              <a:t>trans</a:t>
            </a:r>
            <a:r>
              <a:rPr lang="en-US" altLang="zh-CN" sz="1200" b="0" i="0" u="none" strike="noStrike" kern="1200" baseline="0" dirty="0">
                <a:solidFill>
                  <a:schemeClr val="tx1"/>
                </a:solidFill>
                <a:latin typeface="Times New Roman" pitchFamily="18" charset="0"/>
                <a:ea typeface="+mn-ea"/>
                <a:cs typeface="+mn-cs"/>
              </a:rPr>
              <a:t> becomes very large, efficiency approaches 1. </a:t>
            </a:r>
          </a:p>
          <a:p>
            <a:r>
              <a:rPr lang="en-US" altLang="zh-CN" sz="1200" b="0" i="0" u="none" strike="noStrike" kern="1200" baseline="0" dirty="0">
                <a:solidFill>
                  <a:schemeClr val="tx1"/>
                </a:solidFill>
                <a:latin typeface="Times New Roman" pitchFamily="18" charset="0"/>
                <a:ea typeface="+mn-ea"/>
                <a:cs typeface="+mn-cs"/>
              </a:rPr>
              <a:t>    </a:t>
            </a:r>
            <a:r>
              <a:rPr lang="en-US" altLang="zh-CN" sz="1200" b="0" i="0" u="sng" strike="noStrike" kern="1200" baseline="0" dirty="0">
                <a:solidFill>
                  <a:schemeClr val="tx1"/>
                </a:solidFill>
                <a:latin typeface="Times New Roman" pitchFamily="18" charset="0"/>
                <a:ea typeface="+mn-ea"/>
                <a:cs typeface="+mn-cs"/>
              </a:rPr>
              <a:t>This is also intuitive</a:t>
            </a:r>
            <a:r>
              <a:rPr lang="en-US" altLang="zh-CN" sz="1200" b="0" i="0" u="none" strike="noStrike" kern="1200" baseline="0" dirty="0">
                <a:solidFill>
                  <a:schemeClr val="tx1"/>
                </a:solidFill>
                <a:latin typeface="Times New Roman" pitchFamily="18" charset="0"/>
                <a:ea typeface="+mn-ea"/>
                <a:cs typeface="+mn-cs"/>
              </a:rPr>
              <a:t> because when a frame </a:t>
            </a:r>
            <a:r>
              <a:rPr lang="en-US" altLang="zh-CN" sz="1200" b="1" i="0" u="none" strike="noStrike" kern="1200" baseline="0" dirty="0">
                <a:solidFill>
                  <a:schemeClr val="tx1"/>
                </a:solidFill>
                <a:latin typeface="Times New Roman" pitchFamily="18" charset="0"/>
                <a:ea typeface="+mn-ea"/>
                <a:cs typeface="+mn-cs"/>
              </a:rPr>
              <a:t>grabs</a:t>
            </a:r>
            <a:r>
              <a:rPr lang="en-US" altLang="zh-CN" sz="1200" b="0" i="0" u="none" strike="noStrike" kern="1200" baseline="0" dirty="0">
                <a:solidFill>
                  <a:schemeClr val="tx1"/>
                </a:solidFill>
                <a:latin typeface="Times New Roman" pitchFamily="18" charset="0"/>
                <a:ea typeface="+mn-ea"/>
                <a:cs typeface="+mn-cs"/>
              </a:rPr>
              <a:t> the channel, it will </a:t>
            </a:r>
            <a:r>
              <a:rPr lang="en-US" altLang="zh-CN" sz="1200" b="1" i="0" u="sng" strike="noStrike" kern="1200" baseline="0" dirty="0">
                <a:solidFill>
                  <a:schemeClr val="tx1"/>
                </a:solidFill>
                <a:latin typeface="Times New Roman" pitchFamily="18" charset="0"/>
                <a:ea typeface="+mn-ea"/>
                <a:cs typeface="+mn-cs"/>
              </a:rPr>
              <a:t>hold on to</a:t>
            </a:r>
            <a:r>
              <a:rPr lang="en-US" altLang="zh-CN" sz="1200" b="1"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the channel for a very long time; thus, the channel will be doing productive work </a:t>
            </a:r>
            <a:r>
              <a:rPr lang="en-US" altLang="zh-CN" sz="1200" b="0" i="0" u="sng" strike="noStrike" kern="1200" baseline="0" dirty="0">
                <a:solidFill>
                  <a:schemeClr val="tx1"/>
                </a:solidFill>
                <a:latin typeface="Times New Roman" pitchFamily="18" charset="0"/>
                <a:ea typeface="+mn-ea"/>
                <a:cs typeface="+mn-cs"/>
              </a:rPr>
              <a:t>most of the time</a:t>
            </a:r>
            <a:r>
              <a:rPr lang="en-US" altLang="zh-CN" sz="1200" b="0" i="0" u="none" strike="noStrike" kern="1200" baseline="0" dirty="0">
                <a:solidFill>
                  <a:schemeClr val="tx1"/>
                </a:solidFill>
                <a:latin typeface="Times New Roman" pitchFamily="18" charset="0"/>
                <a:ea typeface="+mn-ea"/>
                <a:cs typeface="+mn-cs"/>
              </a:rPr>
              <a:t>. </a:t>
            </a:r>
            <a:endParaRPr lang="zh-CN" altLang="zh-CN" i="0" dirty="0">
              <a:latin typeface="Times New Roman" panose="02020603050405020304" pitchFamily="18" charset="0"/>
            </a:endParaRPr>
          </a:p>
        </p:txBody>
      </p:sp>
    </p:spTree>
    <p:extLst>
      <p:ext uri="{BB962C8B-B14F-4D97-AF65-F5344CB8AC3E}">
        <p14:creationId xmlns:p14="http://schemas.microsoft.com/office/powerpoint/2010/main" val="41692838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81</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7812863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7"/>
          <p:cNvSpPr>
            <a:spLocks noGrp="1" noChangeArrowheads="1"/>
          </p:cNvSpPr>
          <p:nvPr>
            <p:ph type="sldNum" sz="quarter" idx="5"/>
          </p:nvPr>
        </p:nvSpPr>
        <p:spPr>
          <a:noFill/>
        </p:spPr>
        <p:txBody>
          <a:bodyPr/>
          <a:lstStyle/>
          <a:p>
            <a:fld id="{E3D7051B-18B3-46C5-BC97-8934D0FB7A3D}" type="slidenum">
              <a:rPr lang="zh-CN" altLang="en-US"/>
              <a:pPr/>
              <a:t>82</a:t>
            </a:fld>
            <a:endParaRPr lang="en-US" altLang="zh-CN"/>
          </a:p>
        </p:txBody>
      </p:sp>
      <p:sp>
        <p:nvSpPr>
          <p:cNvPr id="323587" name="Rectangle 2"/>
          <p:cNvSpPr>
            <a:spLocks noGrp="1" noRot="1" noChangeAspect="1" noChangeArrowheads="1" noTextEdit="1"/>
          </p:cNvSpPr>
          <p:nvPr>
            <p:ph type="sldImg"/>
          </p:nvPr>
        </p:nvSpPr>
        <p:spPr>
          <a:ln/>
        </p:spPr>
      </p:sp>
      <p:sp>
        <p:nvSpPr>
          <p:cNvPr id="323588" name="Rectangle 3"/>
          <p:cNvSpPr>
            <a:spLocks noGrp="1" noChangeArrowheads="1"/>
          </p:cNvSpPr>
          <p:nvPr>
            <p:ph type="body" idx="1"/>
          </p:nvPr>
        </p:nvSpPr>
        <p:spPr>
          <a:noFill/>
          <a:ln/>
        </p:spPr>
        <p:txBody>
          <a:bodyPr/>
          <a:lstStyle/>
          <a:p>
            <a:r>
              <a:rPr lang="zh-CN" altLang="en-US" sz="1200" b="0" i="0" u="none" strike="noStrike" kern="1200" baseline="0" dirty="0">
                <a:solidFill>
                  <a:schemeClr val="tx1"/>
                </a:solidFill>
                <a:latin typeface="Times New Roman" pitchFamily="18" charset="0"/>
                <a:ea typeface="+mn-ea"/>
                <a:cs typeface="+mn-cs"/>
              </a:rPr>
              <a:t>    </a:t>
            </a:r>
            <a:r>
              <a:rPr lang="en-US" altLang="zh-CN" sz="1200" b="0" i="0" u="none" strike="noStrike" kern="1200" baseline="0" dirty="0">
                <a:solidFill>
                  <a:schemeClr val="tx1"/>
                </a:solidFill>
                <a:latin typeface="Times New Roman" pitchFamily="18" charset="0"/>
                <a:ea typeface="+mn-ea"/>
                <a:cs typeface="+mn-cs"/>
              </a:rPr>
              <a:t>Recall that two desirable properties of a multiple access protocol are (1) when only one node is active, the active node has a throughput of R bps, and (2) when M nodes are active, then each active node has a throughput of nearly R/M bps.   </a:t>
            </a:r>
          </a:p>
          <a:p>
            <a:r>
              <a:rPr lang="en-US" altLang="zh-CN" sz="1200" b="0" i="0" u="none" strike="noStrike" kern="1200" baseline="0" dirty="0">
                <a:solidFill>
                  <a:schemeClr val="tx1"/>
                </a:solidFill>
                <a:latin typeface="Times New Roman" pitchFamily="18" charset="0"/>
                <a:ea typeface="+mn-ea"/>
                <a:cs typeface="+mn-cs"/>
              </a:rPr>
              <a:t>    The ALOHA and CSMA protocols have this first property but not the second. </a:t>
            </a:r>
          </a:p>
          <a:p>
            <a:r>
              <a:rPr lang="en-US" altLang="zh-CN" sz="1200" b="0" i="0" u="none" strike="noStrike" kern="1200" baseline="0" dirty="0">
                <a:solidFill>
                  <a:schemeClr val="tx1"/>
                </a:solidFill>
                <a:latin typeface="Times New Roman" pitchFamily="18" charset="0"/>
                <a:ea typeface="+mn-ea"/>
                <a:cs typeface="+mn-cs"/>
              </a:rPr>
              <a:t>    This has </a:t>
            </a:r>
            <a:r>
              <a:rPr lang="en-US" altLang="zh-CN" sz="1200" b="1" i="0" u="none" strike="noStrike" kern="1200" baseline="0" dirty="0">
                <a:solidFill>
                  <a:schemeClr val="tx1"/>
                </a:solidFill>
                <a:latin typeface="Times New Roman" pitchFamily="18" charset="0"/>
                <a:ea typeface="+mn-ea"/>
                <a:cs typeface="+mn-cs"/>
              </a:rPr>
              <a:t>motivated</a:t>
            </a:r>
            <a:r>
              <a:rPr lang="en-US" altLang="zh-CN" sz="1200" b="0" i="0" u="none" strike="noStrike" kern="1200" baseline="0" dirty="0">
                <a:solidFill>
                  <a:schemeClr val="tx1"/>
                </a:solidFill>
                <a:latin typeface="Times New Roman" pitchFamily="18" charset="0"/>
                <a:ea typeface="+mn-ea"/>
                <a:cs typeface="+mn-cs"/>
              </a:rPr>
              <a:t> researchers to create another class of protocols — the </a:t>
            </a:r>
            <a:r>
              <a:rPr lang="en-US" altLang="zh-CN" sz="1200" b="1" i="0" u="none" strike="noStrike" kern="1200" baseline="0" dirty="0">
                <a:solidFill>
                  <a:schemeClr val="tx1"/>
                </a:solidFill>
                <a:latin typeface="Times New Roman" pitchFamily="18" charset="0"/>
                <a:ea typeface="+mn-ea"/>
                <a:cs typeface="+mn-cs"/>
              </a:rPr>
              <a:t>taking-turns protocols</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As with random access protocols, there are dozens of taking-turns protocols, and each one of these protocols has many </a:t>
            </a:r>
            <a:r>
              <a:rPr lang="en-US" altLang="zh-CN" sz="1200" b="1" i="0" u="none" strike="noStrike" kern="1200" baseline="0" dirty="0">
                <a:solidFill>
                  <a:schemeClr val="tx1"/>
                </a:solidFill>
                <a:latin typeface="Times New Roman" pitchFamily="18" charset="0"/>
                <a:ea typeface="+mn-ea"/>
                <a:cs typeface="+mn-cs"/>
              </a:rPr>
              <a:t>variations</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We’ll discuss two of the more important protocols here. </a:t>
            </a:r>
          </a:p>
          <a:p>
            <a:r>
              <a:rPr lang="en-US" altLang="zh-CN" sz="1200" b="0" i="0" u="none" strike="noStrike" kern="1200" baseline="0" dirty="0">
                <a:solidFill>
                  <a:schemeClr val="tx1"/>
                </a:solidFill>
                <a:latin typeface="Times New Roman" pitchFamily="18" charset="0"/>
                <a:ea typeface="+mn-ea"/>
                <a:cs typeface="+mn-cs"/>
              </a:rPr>
              <a:t>    </a:t>
            </a:r>
            <a:endParaRPr lang="en-US" altLang="zh-CN" dirty="0"/>
          </a:p>
        </p:txBody>
      </p:sp>
    </p:spTree>
    <p:extLst>
      <p:ext uri="{BB962C8B-B14F-4D97-AF65-F5344CB8AC3E}">
        <p14:creationId xmlns:p14="http://schemas.microsoft.com/office/powerpoint/2010/main" val="1629045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p>
            <a:fld id="{0DDA4A73-F7B4-4135-B2FB-E21888E3E492}" type="slidenum">
              <a:rPr lang="en-US" altLang="zh-CN" smtClean="0">
                <a:latin typeface="Arial" pitchFamily="34" charset="0"/>
              </a:rPr>
              <a:pPr/>
              <a:t>9</a:t>
            </a:fld>
            <a:endParaRPr lang="en-US" altLang="zh-CN">
              <a:latin typeface="Arial" pitchFamily="34" charset="0"/>
            </a:endParaRPr>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p:spPr>
        <p:txBody>
          <a:bodyPr/>
          <a:lstStyle/>
          <a:p>
            <a:pPr eaLnBrk="1" hangingPunct="1"/>
            <a:endParaRPr lang="zh-CN" altLang="zh-CN">
              <a:latin typeface="Arial" pitchFamily="34" charset="0"/>
            </a:endParaRPr>
          </a:p>
        </p:txBody>
      </p:sp>
    </p:spTree>
    <p:extLst>
      <p:ext uri="{BB962C8B-B14F-4D97-AF65-F5344CB8AC3E}">
        <p14:creationId xmlns:p14="http://schemas.microsoft.com/office/powerpoint/2010/main" val="32921166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5F3C211-369C-4726-9BFB-9E5CEF5B68B7}" type="slidenum">
              <a:rPr lang="en-US" altLang="zh-CN" smtClean="0"/>
              <a:pPr>
                <a:spcBef>
                  <a:spcPct val="0"/>
                </a:spcBef>
              </a:pPr>
              <a:t>83</a:t>
            </a:fld>
            <a:endParaRPr lang="en-US" altLang="zh-CN"/>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a:solidFill>
                  <a:schemeClr val="tx1"/>
                </a:solidFill>
                <a:latin typeface="Times New Roman" pitchFamily="18" charset="0"/>
                <a:ea typeface="+mn-ea"/>
                <a:cs typeface="+mn-cs"/>
              </a:rPr>
              <a:t>    The first one is the </a:t>
            </a:r>
            <a:r>
              <a:rPr lang="en-US" altLang="zh-CN" sz="1200" b="1" i="0" u="none" strike="noStrike" kern="1200" baseline="0" dirty="0">
                <a:solidFill>
                  <a:schemeClr val="tx1"/>
                </a:solidFill>
                <a:latin typeface="Times New Roman" pitchFamily="18" charset="0"/>
                <a:ea typeface="+mn-ea"/>
                <a:cs typeface="+mn-cs"/>
              </a:rPr>
              <a:t>polling protocol</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The polling protocol requires one of the nodes to be designated as a master node.   </a:t>
            </a:r>
          </a:p>
          <a:p>
            <a:r>
              <a:rPr lang="en-US" altLang="zh-CN" sz="1200" b="0" i="0" u="none" strike="noStrike" kern="1200" baseline="0" dirty="0">
                <a:solidFill>
                  <a:schemeClr val="tx1"/>
                </a:solidFill>
                <a:latin typeface="Times New Roman" pitchFamily="18" charset="0"/>
                <a:ea typeface="+mn-ea"/>
                <a:cs typeface="+mn-cs"/>
              </a:rPr>
              <a:t>    The master node </a:t>
            </a:r>
            <a:r>
              <a:rPr lang="en-US" altLang="zh-CN" sz="1200" b="1" i="0" u="none" strike="noStrike" kern="1200" baseline="0" dirty="0">
                <a:solidFill>
                  <a:schemeClr val="tx1"/>
                </a:solidFill>
                <a:latin typeface="Times New Roman" pitchFamily="18" charset="0"/>
                <a:ea typeface="+mn-ea"/>
                <a:cs typeface="+mn-cs"/>
              </a:rPr>
              <a:t>polls </a:t>
            </a:r>
            <a:r>
              <a:rPr lang="en-US" altLang="zh-CN" sz="1200" b="0" i="0" u="none" strike="noStrike" kern="1200" baseline="0" dirty="0">
                <a:solidFill>
                  <a:schemeClr val="tx1"/>
                </a:solidFill>
                <a:latin typeface="Times New Roman" pitchFamily="18" charset="0"/>
                <a:ea typeface="+mn-ea"/>
                <a:cs typeface="+mn-cs"/>
              </a:rPr>
              <a:t>each of the nodes </a:t>
            </a:r>
            <a:r>
              <a:rPr lang="en-US" altLang="zh-CN" sz="1200" b="0" i="0" u="sng" strike="noStrike" kern="1200" baseline="0" dirty="0">
                <a:solidFill>
                  <a:schemeClr val="tx1"/>
                </a:solidFill>
                <a:latin typeface="Times New Roman" pitchFamily="18" charset="0"/>
                <a:ea typeface="+mn-ea"/>
                <a:cs typeface="+mn-cs"/>
              </a:rPr>
              <a:t>in a round-robin fashion</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In particular, the master node first sends a message to node 1, </a:t>
            </a:r>
            <a:r>
              <a:rPr lang="en-US" altLang="zh-CN" sz="1200" b="1" i="0" u="none" strike="noStrike" kern="1200" baseline="0" dirty="0">
                <a:solidFill>
                  <a:schemeClr val="tx1"/>
                </a:solidFill>
                <a:latin typeface="Times New Roman" pitchFamily="18" charset="0"/>
                <a:ea typeface="+mn-ea"/>
                <a:cs typeface="+mn-cs"/>
              </a:rPr>
              <a:t>saying</a:t>
            </a:r>
            <a:r>
              <a:rPr lang="en-US" altLang="zh-CN" sz="1200" b="0" i="0" u="none" strike="noStrike" kern="1200" baseline="0" dirty="0">
                <a:solidFill>
                  <a:schemeClr val="tx1"/>
                </a:solidFill>
                <a:latin typeface="Times New Roman" pitchFamily="18" charset="0"/>
                <a:ea typeface="+mn-ea"/>
                <a:cs typeface="+mn-cs"/>
              </a:rPr>
              <a:t> that it (node 1) can transmit up to </a:t>
            </a:r>
            <a:r>
              <a:rPr lang="en-US" altLang="zh-CN" sz="1200" b="0" i="0" u="sng" strike="noStrike" kern="1200" baseline="0" dirty="0">
                <a:solidFill>
                  <a:schemeClr val="tx1"/>
                </a:solidFill>
                <a:latin typeface="Times New Roman" pitchFamily="18" charset="0"/>
                <a:ea typeface="+mn-ea"/>
                <a:cs typeface="+mn-cs"/>
              </a:rPr>
              <a:t>some maximum number of</a:t>
            </a:r>
            <a:r>
              <a:rPr lang="en-US" altLang="zh-CN" sz="1200" b="0" i="0" u="none" strike="noStrike" kern="1200" baseline="0" dirty="0">
                <a:solidFill>
                  <a:schemeClr val="tx1"/>
                </a:solidFill>
                <a:latin typeface="Times New Roman" pitchFamily="18" charset="0"/>
                <a:ea typeface="+mn-ea"/>
                <a:cs typeface="+mn-cs"/>
              </a:rPr>
              <a:t> frames. </a:t>
            </a:r>
          </a:p>
          <a:p>
            <a:r>
              <a:rPr lang="en-US" altLang="zh-CN" sz="1200" b="0" i="0" u="none" strike="noStrike" kern="1200" baseline="0" dirty="0">
                <a:solidFill>
                  <a:schemeClr val="tx1"/>
                </a:solidFill>
                <a:latin typeface="Times New Roman" pitchFamily="18" charset="0"/>
                <a:ea typeface="+mn-ea"/>
                <a:cs typeface="+mn-cs"/>
              </a:rPr>
              <a:t>    After node 1 transmits some frames, the master node tells node 2 it (node 2) can transmit up to the maximum number of frames. </a:t>
            </a:r>
          </a:p>
          <a:p>
            <a:r>
              <a:rPr lang="en-US" altLang="zh-CN" sz="1200" b="0" i="0" u="none" strike="noStrike" kern="1200" baseline="0" dirty="0">
                <a:solidFill>
                  <a:schemeClr val="tx1"/>
                </a:solidFill>
                <a:latin typeface="Times New Roman" pitchFamily="18" charset="0"/>
                <a:ea typeface="+mn-ea"/>
                <a:cs typeface="+mn-cs"/>
              </a:rPr>
              <a:t>    (The master node can determine </a:t>
            </a:r>
            <a:r>
              <a:rPr lang="en-US" altLang="zh-CN" sz="1200" b="1" i="0" u="none" strike="noStrike" kern="1200" baseline="0" dirty="0">
                <a:solidFill>
                  <a:schemeClr val="tx1"/>
                </a:solidFill>
                <a:latin typeface="Times New Roman" pitchFamily="18" charset="0"/>
                <a:ea typeface="+mn-ea"/>
                <a:cs typeface="+mn-cs"/>
              </a:rPr>
              <a:t>when</a:t>
            </a:r>
            <a:r>
              <a:rPr lang="en-US" altLang="zh-CN" sz="1200" b="0" i="0" u="none" strike="noStrike" kern="1200" baseline="0" dirty="0">
                <a:solidFill>
                  <a:schemeClr val="tx1"/>
                </a:solidFill>
                <a:latin typeface="Times New Roman" pitchFamily="18" charset="0"/>
                <a:ea typeface="+mn-ea"/>
                <a:cs typeface="+mn-cs"/>
              </a:rPr>
              <a:t> a node has finished sending its frames by </a:t>
            </a:r>
            <a:r>
              <a:rPr lang="en-US" altLang="zh-CN" sz="1200" b="1" i="0" u="none" strike="noStrike" kern="1200" baseline="0" dirty="0">
                <a:solidFill>
                  <a:schemeClr val="tx1"/>
                </a:solidFill>
                <a:latin typeface="Times New Roman" pitchFamily="18" charset="0"/>
                <a:ea typeface="+mn-ea"/>
                <a:cs typeface="+mn-cs"/>
              </a:rPr>
              <a:t>observing</a:t>
            </a:r>
            <a:r>
              <a:rPr lang="en-US" altLang="zh-CN" sz="1200" b="0" i="0" u="none" strike="noStrike" kern="1200" baseline="0" dirty="0">
                <a:solidFill>
                  <a:schemeClr val="tx1"/>
                </a:solidFill>
                <a:latin typeface="Times New Roman" pitchFamily="18" charset="0"/>
                <a:ea typeface="+mn-ea"/>
                <a:cs typeface="+mn-cs"/>
              </a:rPr>
              <a:t> the lack of a signal on the channel.) </a:t>
            </a:r>
          </a:p>
          <a:p>
            <a:r>
              <a:rPr lang="en-US" altLang="zh-CN" sz="1200" b="0" i="0" u="none" strike="noStrike" kern="1200" baseline="0" dirty="0">
                <a:solidFill>
                  <a:schemeClr val="tx1"/>
                </a:solidFill>
                <a:latin typeface="Times New Roman" pitchFamily="18" charset="0"/>
                <a:ea typeface="+mn-ea"/>
                <a:cs typeface="+mn-cs"/>
              </a:rPr>
              <a:t>   The procedure continues </a:t>
            </a:r>
            <a:r>
              <a:rPr lang="en-US" altLang="zh-CN" sz="1200" b="0" i="0" u="sng" strike="noStrike" kern="1200" baseline="0" dirty="0">
                <a:solidFill>
                  <a:schemeClr val="tx1"/>
                </a:solidFill>
                <a:latin typeface="Times New Roman" pitchFamily="18" charset="0"/>
                <a:ea typeface="+mn-ea"/>
                <a:cs typeface="+mn-cs"/>
              </a:rPr>
              <a:t>in this manner</a:t>
            </a:r>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with</a:t>
            </a:r>
            <a:r>
              <a:rPr lang="en-US" altLang="zh-CN" sz="1200" b="0" i="0" u="none" strike="noStrike" kern="1200" baseline="0" dirty="0">
                <a:solidFill>
                  <a:schemeClr val="tx1"/>
                </a:solidFill>
                <a:latin typeface="Times New Roman" pitchFamily="18" charset="0"/>
                <a:ea typeface="+mn-ea"/>
                <a:cs typeface="+mn-cs"/>
              </a:rPr>
              <a:t> the master node </a:t>
            </a:r>
            <a:r>
              <a:rPr lang="en-US" altLang="zh-CN" sz="1200" b="1" i="0" u="none" strike="noStrike" kern="1200" baseline="0" dirty="0">
                <a:solidFill>
                  <a:schemeClr val="tx1"/>
                </a:solidFill>
                <a:latin typeface="Times New Roman" pitchFamily="18" charset="0"/>
                <a:ea typeface="+mn-ea"/>
                <a:cs typeface="+mn-cs"/>
              </a:rPr>
              <a:t>polling</a:t>
            </a:r>
            <a:r>
              <a:rPr lang="en-US" altLang="zh-CN" sz="1200" b="0" i="0" u="none" strike="noStrike" kern="1200" baseline="0" dirty="0">
                <a:solidFill>
                  <a:schemeClr val="tx1"/>
                </a:solidFill>
                <a:latin typeface="Times New Roman" pitchFamily="18" charset="0"/>
                <a:ea typeface="+mn-ea"/>
                <a:cs typeface="+mn-cs"/>
              </a:rPr>
              <a:t> each of the nodes in a cyclic manner.</a:t>
            </a:r>
            <a:endParaRPr lang="en-US" altLang="zh-CN" dirty="0"/>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The polling protocol eliminates the collisions and empty slots that </a:t>
            </a:r>
            <a:r>
              <a:rPr lang="en-US" altLang="zh-CN" sz="1200" b="1" i="0" u="none" strike="noStrike" kern="1200" baseline="0" dirty="0">
                <a:solidFill>
                  <a:schemeClr val="tx1"/>
                </a:solidFill>
                <a:latin typeface="Times New Roman" pitchFamily="18" charset="0"/>
                <a:ea typeface="+mn-ea"/>
                <a:cs typeface="+mn-cs"/>
              </a:rPr>
              <a:t>plague</a:t>
            </a:r>
            <a:r>
              <a:rPr lang="en-US" altLang="zh-CN" sz="1200" b="0" i="0" u="none" strike="noStrike" kern="1200" baseline="0" dirty="0">
                <a:solidFill>
                  <a:schemeClr val="tx1"/>
                </a:solidFill>
                <a:latin typeface="Times New Roman" pitchFamily="18" charset="0"/>
                <a:ea typeface="+mn-ea"/>
                <a:cs typeface="+mn-cs"/>
              </a:rPr>
              <a:t> random access protocols. </a:t>
            </a:r>
          </a:p>
          <a:p>
            <a:r>
              <a:rPr lang="en-US" altLang="zh-CN" sz="1200" b="0" i="0" u="none" strike="noStrike" kern="1200" baseline="0" dirty="0">
                <a:solidFill>
                  <a:schemeClr val="tx1"/>
                </a:solidFill>
                <a:latin typeface="Times New Roman" pitchFamily="18" charset="0"/>
                <a:ea typeface="+mn-ea"/>
                <a:cs typeface="+mn-cs"/>
              </a:rPr>
              <a:t>    This allows polling to </a:t>
            </a:r>
            <a:r>
              <a:rPr lang="en-US" altLang="zh-CN" sz="1200" b="1" i="0" u="none" strike="noStrike" kern="1200" baseline="0" dirty="0">
                <a:solidFill>
                  <a:schemeClr val="tx1"/>
                </a:solidFill>
                <a:latin typeface="Times New Roman" pitchFamily="18" charset="0"/>
                <a:ea typeface="+mn-ea"/>
                <a:cs typeface="+mn-cs"/>
              </a:rPr>
              <a:t>achieve</a:t>
            </a:r>
            <a:r>
              <a:rPr lang="en-US" altLang="zh-CN" sz="1200" b="0" i="0" u="none" strike="noStrike" kern="1200" baseline="0" dirty="0">
                <a:solidFill>
                  <a:schemeClr val="tx1"/>
                </a:solidFill>
                <a:latin typeface="Times New Roman" pitchFamily="18" charset="0"/>
                <a:ea typeface="+mn-ea"/>
                <a:cs typeface="+mn-cs"/>
              </a:rPr>
              <a:t> a much higher efficiency.</a:t>
            </a:r>
          </a:p>
          <a:p>
            <a:r>
              <a:rPr lang="en-US" altLang="zh-CN" sz="1200" b="0" i="0" u="none" strike="noStrike" kern="1200" baseline="0" dirty="0">
                <a:solidFill>
                  <a:schemeClr val="tx1"/>
                </a:solidFill>
                <a:latin typeface="Times New Roman" pitchFamily="18" charset="0"/>
                <a:ea typeface="+mn-ea"/>
                <a:cs typeface="+mn-cs"/>
              </a:rPr>
              <a:t>    But it also has a few drawbacks. </a:t>
            </a:r>
          </a:p>
          <a:p>
            <a:r>
              <a:rPr lang="en-US" altLang="zh-CN" sz="1200" b="0" i="0" u="none" strike="noStrike" kern="1200" baseline="0" dirty="0">
                <a:solidFill>
                  <a:schemeClr val="tx1"/>
                </a:solidFill>
                <a:latin typeface="Times New Roman" pitchFamily="18" charset="0"/>
                <a:ea typeface="+mn-ea"/>
                <a:cs typeface="+mn-cs"/>
              </a:rPr>
              <a:t>    </a:t>
            </a:r>
            <a:r>
              <a:rPr lang="en-US" altLang="zh-CN" sz="1200" b="0" i="0" u="sng" strike="noStrike" kern="1200" baseline="0" dirty="0">
                <a:solidFill>
                  <a:schemeClr val="tx1"/>
                </a:solidFill>
                <a:latin typeface="Times New Roman" pitchFamily="18" charset="0"/>
                <a:ea typeface="+mn-ea"/>
                <a:cs typeface="+mn-cs"/>
              </a:rPr>
              <a:t>The first drawback</a:t>
            </a:r>
            <a:r>
              <a:rPr lang="en-US" altLang="zh-CN" sz="1200" b="0" i="0" u="none" strike="noStrike" kern="1200" baseline="0" dirty="0">
                <a:solidFill>
                  <a:schemeClr val="tx1"/>
                </a:solidFill>
                <a:latin typeface="Times New Roman" pitchFamily="18" charset="0"/>
                <a:ea typeface="+mn-ea"/>
                <a:cs typeface="+mn-cs"/>
              </a:rPr>
              <a:t> is that the protocol introduces a polling delay — the amount of time required to notify a node that it can transmit. </a:t>
            </a:r>
          </a:p>
          <a:p>
            <a:r>
              <a:rPr lang="en-US" altLang="zh-CN" sz="1200" b="0" i="0" u="none" strike="noStrike" kern="1200" baseline="0" dirty="0">
                <a:solidFill>
                  <a:schemeClr val="tx1"/>
                </a:solidFill>
                <a:latin typeface="Times New Roman" pitchFamily="18" charset="0"/>
                <a:ea typeface="+mn-ea"/>
                <a:cs typeface="+mn-cs"/>
              </a:rPr>
              <a:t>    If, for example, only one node is active, then the node will transmit at a rate less than R bps, </a:t>
            </a:r>
            <a:r>
              <a:rPr lang="en-US" altLang="zh-CN" sz="1200" b="1" i="0" u="none" strike="noStrike" kern="1200" baseline="0" dirty="0">
                <a:solidFill>
                  <a:schemeClr val="tx1"/>
                </a:solidFill>
                <a:latin typeface="Times New Roman" pitchFamily="18" charset="0"/>
                <a:ea typeface="+mn-ea"/>
                <a:cs typeface="+mn-cs"/>
              </a:rPr>
              <a:t>as</a:t>
            </a:r>
            <a:r>
              <a:rPr lang="en-US" altLang="zh-CN" sz="1200" b="0" i="0" u="none" strike="noStrike" kern="1200" baseline="0" dirty="0">
                <a:solidFill>
                  <a:schemeClr val="tx1"/>
                </a:solidFill>
                <a:latin typeface="Times New Roman" pitchFamily="18" charset="0"/>
                <a:ea typeface="+mn-ea"/>
                <a:cs typeface="+mn-cs"/>
              </a:rPr>
              <a:t> the master node must poll each of the inactive nodes in turn </a:t>
            </a:r>
            <a:r>
              <a:rPr lang="en-US" altLang="zh-CN" sz="1200" b="1" i="0" u="none" strike="noStrike" kern="1200" baseline="0" dirty="0">
                <a:solidFill>
                  <a:schemeClr val="tx1"/>
                </a:solidFill>
                <a:latin typeface="Times New Roman" pitchFamily="18" charset="0"/>
                <a:ea typeface="+mn-ea"/>
                <a:cs typeface="+mn-cs"/>
              </a:rPr>
              <a:t>each time </a:t>
            </a:r>
            <a:r>
              <a:rPr lang="en-US" altLang="zh-CN" sz="1200" b="0" i="0" u="none" strike="noStrike" kern="1200" baseline="0" dirty="0">
                <a:solidFill>
                  <a:schemeClr val="tx1"/>
                </a:solidFill>
                <a:latin typeface="Times New Roman" pitchFamily="18" charset="0"/>
                <a:ea typeface="+mn-ea"/>
                <a:cs typeface="+mn-cs"/>
              </a:rPr>
              <a:t>the active node has sent its maximum number of frames. </a:t>
            </a:r>
          </a:p>
          <a:p>
            <a:r>
              <a:rPr lang="en-US" altLang="zh-CN" sz="1200" b="0" i="0" u="none" strike="noStrike" kern="1200" baseline="0" dirty="0">
                <a:solidFill>
                  <a:schemeClr val="tx1"/>
                </a:solidFill>
                <a:latin typeface="Times New Roman" pitchFamily="18" charset="0"/>
                <a:ea typeface="+mn-ea"/>
                <a:cs typeface="+mn-cs"/>
              </a:rPr>
              <a:t>    The second drawback, which is potentially more serious, is that if the master node fails, the entire channel becomes inoperative. </a:t>
            </a:r>
          </a:p>
          <a:p>
            <a:r>
              <a:rPr lang="en-US" altLang="zh-CN" sz="1200" b="0" i="0" u="none" strike="noStrike" kern="1200" baseline="0" dirty="0">
                <a:solidFill>
                  <a:schemeClr val="tx1"/>
                </a:solidFill>
                <a:latin typeface="Times New Roman" pitchFamily="18" charset="0"/>
                <a:ea typeface="+mn-ea"/>
                <a:cs typeface="+mn-cs"/>
              </a:rPr>
              <a:t>    The 802.15 protocol and the Bluetooth protocol we will study in Section 6.3 are examples of polling protocols.</a:t>
            </a:r>
            <a:endParaRPr lang="zh-CN" altLang="en-US" dirty="0"/>
          </a:p>
          <a:p>
            <a:pPr eaLnBrk="1" hangingPunct="1"/>
            <a:endParaRPr lang="zh-CN" altLang="zh-CN" dirty="0"/>
          </a:p>
        </p:txBody>
      </p:sp>
    </p:spTree>
    <p:extLst>
      <p:ext uri="{BB962C8B-B14F-4D97-AF65-F5344CB8AC3E}">
        <p14:creationId xmlns:p14="http://schemas.microsoft.com/office/powerpoint/2010/main" val="25472762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p:cNvSpPr>
            <a:spLocks noGrp="1" noChangeArrowheads="1"/>
          </p:cNvSpPr>
          <p:nvPr>
            <p:ph type="sldNum" sz="quarter" idx="5"/>
          </p:nvPr>
        </p:nvSpPr>
        <p:spPr>
          <a:noFill/>
        </p:spPr>
        <p:txBody>
          <a:bodyPr/>
          <a:lstStyle/>
          <a:p>
            <a:fld id="{A3E4DDD3-1886-4003-BDD8-5A870D6B3453}" type="slidenum">
              <a:rPr lang="zh-CN" altLang="en-US"/>
              <a:pPr/>
              <a:t>84</a:t>
            </a:fld>
            <a:endParaRPr lang="en-US" altLang="zh-CN"/>
          </a:p>
        </p:txBody>
      </p:sp>
      <p:sp>
        <p:nvSpPr>
          <p:cNvPr id="326659" name="Rectangle 2"/>
          <p:cNvSpPr>
            <a:spLocks noGrp="1" noRot="1" noChangeAspect="1" noChangeArrowheads="1" noTextEdit="1"/>
          </p:cNvSpPr>
          <p:nvPr>
            <p:ph type="sldImg"/>
          </p:nvPr>
        </p:nvSpPr>
        <p:spPr>
          <a:xfrm>
            <a:off x="1257300" y="720725"/>
            <a:ext cx="4800600" cy="3600450"/>
          </a:xfrm>
          <a:ln/>
        </p:spPr>
      </p:sp>
      <p:sp>
        <p:nvSpPr>
          <p:cNvPr id="326660" name="Rectangle 3"/>
          <p:cNvSpPr>
            <a:spLocks noGrp="1" noChangeArrowheads="1"/>
          </p:cNvSpPr>
          <p:nvPr>
            <p:ph type="body" idx="1"/>
          </p:nvPr>
        </p:nvSpPr>
        <p:spPr>
          <a:xfrm>
            <a:off x="731838" y="4560888"/>
            <a:ext cx="5851525" cy="4319587"/>
          </a:xfrm>
          <a:noFill/>
          <a:ln/>
        </p:spPr>
        <p:txBody>
          <a:bodyPr/>
          <a:lstStyle/>
          <a:p>
            <a:endParaRPr lang="zh-CN" altLang="en-US"/>
          </a:p>
        </p:txBody>
      </p:sp>
    </p:spTree>
    <p:extLst>
      <p:ext uri="{BB962C8B-B14F-4D97-AF65-F5344CB8AC3E}">
        <p14:creationId xmlns:p14="http://schemas.microsoft.com/office/powerpoint/2010/main" val="42835184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Times New Roman" pitchFamily="18" charset="0"/>
                <a:ea typeface="+mn-ea"/>
                <a:cs typeface="+mn-cs"/>
              </a:rPr>
              <a:t>    The second taking-turns protocol is the </a:t>
            </a:r>
            <a:r>
              <a:rPr lang="en-US" altLang="zh-CN" sz="1200" b="1" i="0" u="none" strike="noStrike" kern="1200" baseline="0" dirty="0">
                <a:solidFill>
                  <a:schemeClr val="tx1"/>
                </a:solidFill>
                <a:latin typeface="Times New Roman" pitchFamily="18" charset="0"/>
                <a:ea typeface="+mn-ea"/>
                <a:cs typeface="+mn-cs"/>
              </a:rPr>
              <a:t>token-passing protocol</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In this protocol there is no master node. </a:t>
            </a:r>
          </a:p>
          <a:p>
            <a:r>
              <a:rPr lang="en-US" altLang="zh-CN" sz="1200" b="0" i="0" u="none" strike="noStrike" kern="1200" baseline="0" dirty="0">
                <a:solidFill>
                  <a:schemeClr val="tx1"/>
                </a:solidFill>
                <a:latin typeface="Times New Roman" pitchFamily="18" charset="0"/>
                <a:ea typeface="+mn-ea"/>
                <a:cs typeface="+mn-cs"/>
              </a:rPr>
              <a:t>    A small, special-purpose frame known as a </a:t>
            </a:r>
            <a:r>
              <a:rPr lang="en-US" altLang="zh-CN" sz="1200" b="1" i="0" u="none" strike="noStrike" kern="1200" baseline="0" dirty="0">
                <a:solidFill>
                  <a:schemeClr val="tx1"/>
                </a:solidFill>
                <a:latin typeface="Times New Roman" pitchFamily="18" charset="0"/>
                <a:ea typeface="+mn-ea"/>
                <a:cs typeface="+mn-cs"/>
              </a:rPr>
              <a:t>token </a:t>
            </a:r>
            <a:r>
              <a:rPr lang="en-US" altLang="zh-CN" sz="1200" b="0" i="0" u="none" strike="noStrike" kern="1200" baseline="0" dirty="0">
                <a:solidFill>
                  <a:schemeClr val="tx1"/>
                </a:solidFill>
                <a:latin typeface="Times New Roman" pitchFamily="18" charset="0"/>
                <a:ea typeface="+mn-ea"/>
                <a:cs typeface="+mn-cs"/>
              </a:rPr>
              <a:t>is exchanged among the nodes in some fixed order. </a:t>
            </a:r>
          </a:p>
          <a:p>
            <a:r>
              <a:rPr lang="en-US" altLang="zh-CN" sz="1200" b="0" i="0" u="none" strike="noStrike" kern="1200" baseline="0" dirty="0">
                <a:solidFill>
                  <a:schemeClr val="tx1"/>
                </a:solidFill>
                <a:latin typeface="Times New Roman" pitchFamily="18" charset="0"/>
                <a:ea typeface="+mn-ea"/>
                <a:cs typeface="+mn-cs"/>
              </a:rPr>
              <a:t>    For example, node 1 might always send the token to node 2, node 2 might always send the token to node 3, and node N might always send the token to node 1. </a:t>
            </a:r>
          </a:p>
          <a:p>
            <a:r>
              <a:rPr lang="en-US" altLang="zh-CN" sz="1200" b="0" i="0" u="none" strike="noStrike" kern="1200" baseline="0" dirty="0">
                <a:solidFill>
                  <a:schemeClr val="tx1"/>
                </a:solidFill>
                <a:latin typeface="Times New Roman" pitchFamily="18" charset="0"/>
                <a:ea typeface="+mn-ea"/>
                <a:cs typeface="+mn-cs"/>
              </a:rPr>
              <a:t>    When a node receives a token, it holds onto the token </a:t>
            </a:r>
            <a:r>
              <a:rPr lang="en-US" altLang="zh-CN" sz="1200" b="1" i="0" u="none" strike="noStrike" kern="1200" baseline="0" dirty="0">
                <a:solidFill>
                  <a:schemeClr val="tx1"/>
                </a:solidFill>
                <a:latin typeface="Times New Roman" pitchFamily="18" charset="0"/>
                <a:ea typeface="+mn-ea"/>
                <a:cs typeface="+mn-cs"/>
              </a:rPr>
              <a:t>only if </a:t>
            </a:r>
            <a:r>
              <a:rPr lang="en-US" altLang="zh-CN" sz="1200" b="0" i="0" u="none" strike="noStrike" kern="1200" baseline="0" dirty="0">
                <a:solidFill>
                  <a:schemeClr val="tx1"/>
                </a:solidFill>
                <a:latin typeface="Times New Roman" pitchFamily="18" charset="0"/>
                <a:ea typeface="+mn-ea"/>
                <a:cs typeface="+mn-cs"/>
              </a:rPr>
              <a:t>it has some frames to transmit; </a:t>
            </a:r>
            <a:r>
              <a:rPr lang="en-US" altLang="zh-CN" sz="1200" b="1" i="0" u="none" strike="noStrike" kern="1200" baseline="0" dirty="0">
                <a:solidFill>
                  <a:schemeClr val="tx1"/>
                </a:solidFill>
                <a:latin typeface="Times New Roman" pitchFamily="18" charset="0"/>
                <a:ea typeface="+mn-ea"/>
                <a:cs typeface="+mn-cs"/>
              </a:rPr>
              <a:t>otherwise</a:t>
            </a:r>
            <a:r>
              <a:rPr lang="en-US" altLang="zh-CN" sz="1200" b="0" i="0" u="none" strike="noStrike" kern="1200" baseline="0" dirty="0">
                <a:solidFill>
                  <a:schemeClr val="tx1"/>
                </a:solidFill>
                <a:latin typeface="Times New Roman" pitchFamily="18" charset="0"/>
                <a:ea typeface="+mn-ea"/>
                <a:cs typeface="+mn-cs"/>
              </a:rPr>
              <a:t>, it immediately forwards the token to the next node.</a:t>
            </a:r>
          </a:p>
          <a:p>
            <a:r>
              <a:rPr lang="en-US" altLang="zh-CN" sz="1200" b="0" i="0" u="none" strike="noStrike" kern="1200" baseline="0" dirty="0">
                <a:solidFill>
                  <a:schemeClr val="tx1"/>
                </a:solidFill>
                <a:latin typeface="Times New Roman" pitchFamily="18" charset="0"/>
                <a:ea typeface="+mn-ea"/>
                <a:cs typeface="+mn-cs"/>
              </a:rPr>
              <a:t>    If a node does have frames to transmit when it receives the token, it </a:t>
            </a:r>
            <a:r>
              <a:rPr lang="en-US" altLang="zh-CN" sz="1200" b="1" i="0" u="none" strike="noStrike" kern="1200" baseline="0" dirty="0">
                <a:solidFill>
                  <a:schemeClr val="tx1"/>
                </a:solidFill>
                <a:latin typeface="Times New Roman" pitchFamily="18" charset="0"/>
                <a:ea typeface="+mn-ea"/>
                <a:cs typeface="+mn-cs"/>
              </a:rPr>
              <a:t>sends</a:t>
            </a:r>
            <a:r>
              <a:rPr lang="en-US" altLang="zh-CN" sz="1200" b="0" i="0" u="none" strike="noStrike" kern="1200" baseline="0" dirty="0">
                <a:solidFill>
                  <a:schemeClr val="tx1"/>
                </a:solidFill>
                <a:latin typeface="Times New Roman" pitchFamily="18" charset="0"/>
                <a:ea typeface="+mn-ea"/>
                <a:cs typeface="+mn-cs"/>
              </a:rPr>
              <a:t> </a:t>
            </a:r>
            <a:r>
              <a:rPr lang="en-US" altLang="zh-CN" sz="1200" b="0" i="0" u="sng" strike="noStrike" kern="1200" baseline="0" dirty="0">
                <a:solidFill>
                  <a:schemeClr val="tx1"/>
                </a:solidFill>
                <a:latin typeface="Times New Roman" pitchFamily="18" charset="0"/>
                <a:ea typeface="+mn-ea"/>
                <a:cs typeface="+mn-cs"/>
              </a:rPr>
              <a:t>up to a maximum number of</a:t>
            </a:r>
            <a:r>
              <a:rPr lang="en-US" altLang="zh-CN" sz="1200" b="0" i="0" u="none" strike="noStrike" kern="1200" baseline="0" dirty="0">
                <a:solidFill>
                  <a:schemeClr val="tx1"/>
                </a:solidFill>
                <a:latin typeface="Times New Roman" pitchFamily="18" charset="0"/>
                <a:ea typeface="+mn-ea"/>
                <a:cs typeface="+mn-cs"/>
              </a:rPr>
              <a:t> frames and then </a:t>
            </a:r>
            <a:r>
              <a:rPr lang="en-US" altLang="zh-CN" sz="1200" b="1" i="0" u="none" strike="noStrike" kern="1200" baseline="0" dirty="0">
                <a:solidFill>
                  <a:schemeClr val="tx1"/>
                </a:solidFill>
                <a:latin typeface="Times New Roman" pitchFamily="18" charset="0"/>
                <a:ea typeface="+mn-ea"/>
                <a:cs typeface="+mn-cs"/>
              </a:rPr>
              <a:t>forwards</a:t>
            </a:r>
            <a:r>
              <a:rPr lang="en-US" altLang="zh-CN" sz="1200" b="0" i="0" u="none" strike="noStrike" kern="1200" baseline="0" dirty="0">
                <a:solidFill>
                  <a:schemeClr val="tx1"/>
                </a:solidFill>
                <a:latin typeface="Times New Roman" pitchFamily="18" charset="0"/>
                <a:ea typeface="+mn-ea"/>
                <a:cs typeface="+mn-cs"/>
              </a:rPr>
              <a:t> the token to the next node. </a:t>
            </a:r>
          </a:p>
          <a:p>
            <a:r>
              <a:rPr lang="en-US" altLang="zh-CN" sz="1200" b="0" i="0" u="none" strike="noStrike" kern="1200" baseline="0" dirty="0">
                <a:solidFill>
                  <a:schemeClr val="tx1"/>
                </a:solidFill>
                <a:latin typeface="Times New Roman" pitchFamily="18" charset="0"/>
                <a:ea typeface="+mn-ea"/>
                <a:cs typeface="+mn-cs"/>
              </a:rPr>
              <a:t>    Token passing is decentralized and highly efficient. </a:t>
            </a:r>
          </a:p>
          <a:p>
            <a:r>
              <a:rPr lang="en-US" altLang="zh-CN" sz="1200" b="0" i="0" u="none" strike="noStrike" kern="1200" baseline="0" dirty="0">
                <a:solidFill>
                  <a:schemeClr val="tx1"/>
                </a:solidFill>
                <a:latin typeface="Times New Roman" pitchFamily="18" charset="0"/>
                <a:ea typeface="+mn-ea"/>
                <a:cs typeface="+mn-cs"/>
              </a:rPr>
              <a:t>    But it has its problems as well. </a:t>
            </a:r>
          </a:p>
          <a:p>
            <a:r>
              <a:rPr lang="en-US" altLang="zh-CN" sz="1200" b="0" i="0" u="none" strike="noStrike" kern="1200" baseline="0" dirty="0">
                <a:solidFill>
                  <a:schemeClr val="tx1"/>
                </a:solidFill>
                <a:latin typeface="Times New Roman" pitchFamily="18" charset="0"/>
                <a:ea typeface="+mn-ea"/>
                <a:cs typeface="+mn-cs"/>
              </a:rPr>
              <a:t>    For example, the failure of one node can </a:t>
            </a:r>
            <a:r>
              <a:rPr lang="en-US" altLang="zh-CN" sz="1200" b="1" i="0" u="none" strike="noStrike" kern="1200" baseline="0" dirty="0">
                <a:solidFill>
                  <a:schemeClr val="tx1"/>
                </a:solidFill>
                <a:latin typeface="Times New Roman" pitchFamily="18" charset="0"/>
                <a:ea typeface="+mn-ea"/>
                <a:cs typeface="+mn-cs"/>
              </a:rPr>
              <a:t>crash</a:t>
            </a:r>
            <a:r>
              <a:rPr lang="en-US" altLang="zh-CN" sz="1200" b="0" i="0" u="none" strike="noStrike" kern="1200" baseline="0" dirty="0">
                <a:solidFill>
                  <a:schemeClr val="tx1"/>
                </a:solidFill>
                <a:latin typeface="Times New Roman" pitchFamily="18" charset="0"/>
                <a:ea typeface="+mn-ea"/>
                <a:cs typeface="+mn-cs"/>
              </a:rPr>
              <a:t> the entire channel. </a:t>
            </a:r>
          </a:p>
          <a:p>
            <a:r>
              <a:rPr lang="en-US" altLang="zh-CN" sz="1200" b="0" i="0" u="none" strike="noStrike" kern="1200" baseline="0" dirty="0">
                <a:solidFill>
                  <a:schemeClr val="tx1"/>
                </a:solidFill>
                <a:latin typeface="Times New Roman" pitchFamily="18" charset="0"/>
                <a:ea typeface="+mn-ea"/>
                <a:cs typeface="+mn-cs"/>
              </a:rPr>
              <a:t>    Or if a node </a:t>
            </a:r>
            <a:r>
              <a:rPr lang="en-US" altLang="zh-CN" sz="1200" b="1" i="0" u="none" strike="noStrike" kern="1200" baseline="0" dirty="0">
                <a:solidFill>
                  <a:schemeClr val="tx1"/>
                </a:solidFill>
                <a:latin typeface="Times New Roman" pitchFamily="18" charset="0"/>
                <a:ea typeface="+mn-ea"/>
                <a:cs typeface="+mn-cs"/>
              </a:rPr>
              <a:t>accidentally</a:t>
            </a:r>
            <a:r>
              <a:rPr lang="en-US" altLang="zh-CN" sz="1200" b="0" i="0" u="none" strike="noStrike" kern="1200" baseline="0" dirty="0">
                <a:solidFill>
                  <a:schemeClr val="tx1"/>
                </a:solidFill>
                <a:latin typeface="Times New Roman" pitchFamily="18" charset="0"/>
                <a:ea typeface="+mn-ea"/>
                <a:cs typeface="+mn-cs"/>
              </a:rPr>
              <a:t> neglects to release the token, then some recovery procedure must be invoked to get the token back in circulation. </a:t>
            </a:r>
          </a:p>
          <a:p>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Over the years </a:t>
            </a:r>
            <a:r>
              <a:rPr lang="en-US" altLang="zh-CN" sz="1200" b="0" i="0" u="none" strike="noStrike" kern="1200" baseline="0" dirty="0">
                <a:solidFill>
                  <a:schemeClr val="tx1"/>
                </a:solidFill>
                <a:latin typeface="Times New Roman" pitchFamily="18" charset="0"/>
                <a:ea typeface="+mn-ea"/>
                <a:cs typeface="+mn-cs"/>
              </a:rPr>
              <a:t>many token-passing protocols have been developed, including the </a:t>
            </a:r>
            <a:r>
              <a:rPr lang="en-US" altLang="zh-CN" sz="1200" b="0" i="0" u="sng" strike="noStrike" kern="1200" baseline="0" dirty="0">
                <a:solidFill>
                  <a:schemeClr val="tx1"/>
                </a:solidFill>
                <a:latin typeface="Times New Roman" pitchFamily="18" charset="0"/>
                <a:ea typeface="+mn-ea"/>
                <a:cs typeface="+mn-cs"/>
              </a:rPr>
              <a:t>fiber distributed data interface</a:t>
            </a:r>
            <a:r>
              <a:rPr lang="en-US" altLang="zh-CN" sz="1200" b="0" i="0" u="none" strike="noStrike" kern="1200" baseline="0" dirty="0">
                <a:solidFill>
                  <a:schemeClr val="tx1"/>
                </a:solidFill>
                <a:latin typeface="Times New Roman" pitchFamily="18" charset="0"/>
                <a:ea typeface="+mn-ea"/>
                <a:cs typeface="+mn-cs"/>
              </a:rPr>
              <a:t> (FDDI) protocol [Jain 1994] and the IEEE 802.5 token ring protocol [IEEE 802.5 2012], and each one had to address these </a:t>
            </a:r>
            <a:r>
              <a:rPr lang="en-US" altLang="zh-CN" sz="1200" b="1" i="0" u="none" strike="noStrike" kern="1200" baseline="0" dirty="0">
                <a:solidFill>
                  <a:schemeClr val="tx1"/>
                </a:solidFill>
                <a:latin typeface="Times New Roman" pitchFamily="18" charset="0"/>
                <a:ea typeface="+mn-ea"/>
                <a:cs typeface="+mn-cs"/>
              </a:rPr>
              <a:t>as well as </a:t>
            </a:r>
            <a:r>
              <a:rPr lang="en-US" altLang="zh-CN" sz="1200" b="0" i="0" u="none" strike="noStrike" kern="1200" baseline="0" dirty="0">
                <a:solidFill>
                  <a:schemeClr val="tx1"/>
                </a:solidFill>
                <a:latin typeface="Times New Roman" pitchFamily="18" charset="0"/>
                <a:ea typeface="+mn-ea"/>
                <a:cs typeface="+mn-cs"/>
              </a:rPr>
              <a:t>other </a:t>
            </a:r>
            <a:r>
              <a:rPr lang="en-US" altLang="zh-CN" sz="1200" b="1" i="0" u="none" strike="noStrike" kern="1200" baseline="0" dirty="0">
                <a:solidFill>
                  <a:schemeClr val="tx1"/>
                </a:solidFill>
                <a:latin typeface="Times New Roman" pitchFamily="18" charset="0"/>
                <a:ea typeface="+mn-ea"/>
                <a:cs typeface="+mn-cs"/>
              </a:rPr>
              <a:t>sticky</a:t>
            </a:r>
            <a:r>
              <a:rPr lang="en-US" altLang="zh-CN" sz="1200" b="0" i="0" u="none" strike="noStrike" kern="1200" baseline="0" dirty="0">
                <a:solidFill>
                  <a:schemeClr val="tx1"/>
                </a:solidFill>
                <a:latin typeface="Times New Roman" pitchFamily="18" charset="0"/>
                <a:ea typeface="+mn-ea"/>
                <a:cs typeface="+mn-cs"/>
              </a:rPr>
              <a:t> [tricky] </a:t>
            </a:r>
            <a:r>
              <a:rPr lang="en-US" altLang="zh-CN" sz="1200" b="1" i="0" u="none" strike="noStrike" kern="1200" baseline="0" dirty="0">
                <a:solidFill>
                  <a:schemeClr val="tx1"/>
                </a:solidFill>
                <a:latin typeface="Times New Roman" pitchFamily="18" charset="0"/>
                <a:ea typeface="+mn-ea"/>
                <a:cs typeface="+mn-cs"/>
              </a:rPr>
              <a:t>issues</a:t>
            </a:r>
            <a:r>
              <a:rPr lang="en-US" altLang="zh-CN" sz="1200" b="0" i="0" u="none" strike="noStrike" kern="1200" baseline="0" dirty="0">
                <a:solidFill>
                  <a:schemeClr val="tx1"/>
                </a:solidFill>
                <a:latin typeface="Times New Roman" pitchFamily="18" charset="0"/>
                <a:ea typeface="+mn-ea"/>
                <a:cs typeface="+mn-cs"/>
              </a:rPr>
              <a:t>. </a:t>
            </a:r>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85</a:t>
            </a:fld>
            <a:endParaRPr lang="en-US" altLang="zh-CN"/>
          </a:p>
        </p:txBody>
      </p:sp>
    </p:spTree>
    <p:extLst>
      <p:ext uri="{BB962C8B-B14F-4D97-AF65-F5344CB8AC3E}">
        <p14:creationId xmlns:p14="http://schemas.microsoft.com/office/powerpoint/2010/main" val="18364242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86</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15020547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Times New Roman" pitchFamily="18" charset="0"/>
                <a:ea typeface="+mn-ea"/>
                <a:cs typeface="+mn-cs"/>
              </a:rPr>
              <a:t>    In the previous three subsections, we’ve learned about three broad classes of multiple access protocols: channel partitioning protocols, random access protocols, and taking turns protocols. </a:t>
            </a:r>
          </a:p>
          <a:p>
            <a:r>
              <a:rPr lang="en-US" altLang="zh-CN" sz="1200" b="0" i="0" u="none" strike="noStrike" kern="1200" baseline="0" dirty="0">
                <a:solidFill>
                  <a:schemeClr val="tx1"/>
                </a:solidFill>
                <a:latin typeface="Times New Roman" pitchFamily="18" charset="0"/>
                <a:ea typeface="+mn-ea"/>
                <a:cs typeface="+mn-cs"/>
              </a:rPr>
              <a:t>    A cable access network will </a:t>
            </a:r>
            <a:r>
              <a:rPr lang="en-US" altLang="zh-CN" sz="1200" b="1" i="0" u="sng" strike="noStrike" kern="1200" baseline="0" dirty="0">
                <a:solidFill>
                  <a:schemeClr val="tx1"/>
                </a:solidFill>
                <a:latin typeface="Times New Roman" pitchFamily="18" charset="0"/>
                <a:ea typeface="+mn-ea"/>
                <a:cs typeface="+mn-cs"/>
              </a:rPr>
              <a:t>make for </a:t>
            </a:r>
            <a:r>
              <a:rPr lang="en-US" altLang="zh-CN" sz="1200" b="0" i="0" u="sng" strike="noStrike" kern="1200" baseline="0" dirty="0">
                <a:solidFill>
                  <a:schemeClr val="tx1"/>
                </a:solidFill>
                <a:latin typeface="Times New Roman" pitchFamily="18" charset="0"/>
                <a:ea typeface="+mn-ea"/>
                <a:cs typeface="+mn-cs"/>
              </a:rPr>
              <a:t>an excellent case study</a:t>
            </a:r>
            <a:r>
              <a:rPr lang="en-US" altLang="zh-CN" sz="1200" b="0" i="0" u="none" strike="noStrike" kern="1200" baseline="0" dirty="0">
                <a:solidFill>
                  <a:schemeClr val="tx1"/>
                </a:solidFill>
                <a:latin typeface="Times New Roman" pitchFamily="18" charset="0"/>
                <a:ea typeface="+mn-ea"/>
                <a:cs typeface="+mn-cs"/>
              </a:rPr>
              <a:t> here, as we’ll find aspects </a:t>
            </a:r>
            <a:r>
              <a:rPr lang="en-US" altLang="zh-CN" sz="1200" b="1" i="0" u="none" strike="noStrike" kern="1200" baseline="0" dirty="0">
                <a:solidFill>
                  <a:schemeClr val="tx1"/>
                </a:solidFill>
                <a:latin typeface="Times New Roman" pitchFamily="18" charset="0"/>
                <a:ea typeface="+mn-ea"/>
                <a:cs typeface="+mn-cs"/>
              </a:rPr>
              <a:t>of</a:t>
            </a:r>
            <a:r>
              <a:rPr lang="en-US" altLang="zh-CN" sz="1200" b="0" i="0" u="none" strike="noStrike" kern="1200" baseline="0" dirty="0">
                <a:solidFill>
                  <a:schemeClr val="tx1"/>
                </a:solidFill>
                <a:latin typeface="Times New Roman" pitchFamily="18" charset="0"/>
                <a:ea typeface="+mn-ea"/>
                <a:cs typeface="+mn-cs"/>
              </a:rPr>
              <a:t> each of these three classes of multiple access protocols with the cable access network!</a:t>
            </a:r>
          </a:p>
          <a:p>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Recall from Section 1.2.1, that a cable access network typically connects several thousand residential cable modems to a cable modem termination system (CMTS) at the cable network headend. </a:t>
            </a:r>
          </a:p>
          <a:p>
            <a:r>
              <a:rPr lang="en-US" altLang="zh-CN" sz="1200" b="0" i="0" u="none" strike="noStrike" kern="1200" baseline="0" dirty="0">
                <a:solidFill>
                  <a:schemeClr val="tx1"/>
                </a:solidFill>
                <a:latin typeface="Times New Roman" pitchFamily="18" charset="0"/>
                <a:ea typeface="+mn-ea"/>
                <a:cs typeface="+mn-cs"/>
              </a:rPr>
              <a:t>    The Data-Over-Cable Service Interface Specifications (DOCSIS) [DOCSIS 2011] specifies the cable data network architecture and its protocols. </a:t>
            </a:r>
          </a:p>
          <a:p>
            <a:r>
              <a:rPr lang="en-US" altLang="zh-CN" sz="1200" b="0" i="0" u="none" strike="noStrike" kern="1200" baseline="0" dirty="0">
                <a:solidFill>
                  <a:schemeClr val="tx1"/>
                </a:solidFill>
                <a:latin typeface="Times New Roman" pitchFamily="18" charset="0"/>
                <a:ea typeface="+mn-ea"/>
                <a:cs typeface="+mn-cs"/>
              </a:rPr>
              <a:t>    DOCSIS uses FDM </a:t>
            </a:r>
            <a:r>
              <a:rPr lang="en-US" altLang="zh-CN" sz="1200" b="0" i="0" u="none" strike="noStrike" kern="1200" baseline="0">
                <a:solidFill>
                  <a:schemeClr val="tx1"/>
                </a:solidFill>
                <a:latin typeface="Times New Roman" pitchFamily="18" charset="0"/>
                <a:ea typeface="+mn-ea"/>
                <a:cs typeface="+mn-cs"/>
              </a:rPr>
              <a:t>to divide </a:t>
            </a:r>
            <a:r>
              <a:rPr lang="en-US" altLang="zh-CN" sz="1200" b="0" i="0" u="none" strike="noStrike" kern="1200" baseline="0" dirty="0">
                <a:solidFill>
                  <a:schemeClr val="tx1"/>
                </a:solidFill>
                <a:latin typeface="Times New Roman" pitchFamily="18" charset="0"/>
                <a:ea typeface="+mn-ea"/>
                <a:cs typeface="+mn-cs"/>
              </a:rPr>
              <a:t>the downstream (CMTS to modem) and upstream (modem to CMTS) network segments into multiple frequency channels. </a:t>
            </a:r>
          </a:p>
          <a:p>
            <a:r>
              <a:rPr lang="en-US" altLang="zh-CN" sz="1200" b="0" i="0" u="none" strike="noStrike" kern="1200" baseline="0" dirty="0">
                <a:solidFill>
                  <a:schemeClr val="tx1"/>
                </a:solidFill>
                <a:latin typeface="Times New Roman" pitchFamily="18" charset="0"/>
                <a:ea typeface="+mn-ea"/>
                <a:cs typeface="+mn-cs"/>
              </a:rPr>
              <a:t>    Each downstream channel is </a:t>
            </a:r>
            <a:r>
              <a:rPr lang="en-US" altLang="zh-CN" sz="1200" b="1" i="0" u="none" strike="noStrike" kern="1200" baseline="0" dirty="0">
                <a:solidFill>
                  <a:schemeClr val="tx1"/>
                </a:solidFill>
                <a:latin typeface="Times New Roman" pitchFamily="18" charset="0"/>
                <a:ea typeface="+mn-ea"/>
                <a:cs typeface="+mn-cs"/>
              </a:rPr>
              <a:t>6</a:t>
            </a:r>
            <a:r>
              <a:rPr lang="en-US" altLang="zh-CN" sz="1200" b="0" i="0" u="none" strike="noStrike" kern="1200" baseline="0" dirty="0">
                <a:solidFill>
                  <a:schemeClr val="tx1"/>
                </a:solidFill>
                <a:latin typeface="Times New Roman" pitchFamily="18" charset="0"/>
                <a:ea typeface="+mn-ea"/>
                <a:cs typeface="+mn-cs"/>
              </a:rPr>
              <a:t> MHz wide, with a maximum throughput of approximately </a:t>
            </a:r>
            <a:r>
              <a:rPr lang="en-US" altLang="zh-CN" sz="1200" b="1" i="0" u="none" strike="noStrike" kern="1200" baseline="0" dirty="0">
                <a:solidFill>
                  <a:schemeClr val="tx1"/>
                </a:solidFill>
                <a:latin typeface="Times New Roman" pitchFamily="18" charset="0"/>
                <a:ea typeface="+mn-ea"/>
                <a:cs typeface="+mn-cs"/>
              </a:rPr>
              <a:t>40</a:t>
            </a:r>
            <a:r>
              <a:rPr lang="en-US" altLang="zh-CN" sz="1200" b="0" i="0" u="none" strike="noStrike" kern="1200" baseline="0" dirty="0">
                <a:solidFill>
                  <a:schemeClr val="tx1"/>
                </a:solidFill>
                <a:latin typeface="Times New Roman" pitchFamily="18" charset="0"/>
                <a:ea typeface="+mn-ea"/>
                <a:cs typeface="+mn-cs"/>
              </a:rPr>
              <a:t> Mbps per channel (although this data rate is seldom seen at a cable modem in practice); each upstream channel has a maximum channel width of </a:t>
            </a:r>
            <a:r>
              <a:rPr lang="en-US" altLang="zh-CN" sz="1200" b="1" i="0" u="none" strike="noStrike" kern="1200" baseline="0" dirty="0">
                <a:solidFill>
                  <a:schemeClr val="tx1"/>
                </a:solidFill>
                <a:latin typeface="Times New Roman" pitchFamily="18" charset="0"/>
                <a:ea typeface="+mn-ea"/>
                <a:cs typeface="+mn-cs"/>
              </a:rPr>
              <a:t>6.4</a:t>
            </a:r>
            <a:r>
              <a:rPr lang="en-US" altLang="zh-CN" sz="1200" b="0" i="0" u="none" strike="noStrike" kern="1200" baseline="0" dirty="0">
                <a:solidFill>
                  <a:schemeClr val="tx1"/>
                </a:solidFill>
                <a:latin typeface="Times New Roman" pitchFamily="18" charset="0"/>
                <a:ea typeface="+mn-ea"/>
                <a:cs typeface="+mn-cs"/>
              </a:rPr>
              <a:t> MHz, and a maximum upstream throughput of approximately </a:t>
            </a:r>
            <a:r>
              <a:rPr lang="en-US" altLang="zh-CN" sz="1200" b="1" i="0" u="none" strike="noStrike" kern="1200" baseline="0" dirty="0">
                <a:solidFill>
                  <a:schemeClr val="tx1"/>
                </a:solidFill>
                <a:latin typeface="Times New Roman" pitchFamily="18" charset="0"/>
                <a:ea typeface="+mn-ea"/>
                <a:cs typeface="+mn-cs"/>
              </a:rPr>
              <a:t>30</a:t>
            </a:r>
            <a:r>
              <a:rPr lang="en-US" altLang="zh-CN" sz="1200" b="0" i="0" u="none" strike="noStrike" kern="1200" baseline="0" dirty="0">
                <a:solidFill>
                  <a:schemeClr val="tx1"/>
                </a:solidFill>
                <a:latin typeface="Times New Roman" pitchFamily="18" charset="0"/>
                <a:ea typeface="+mn-ea"/>
                <a:cs typeface="+mn-cs"/>
              </a:rPr>
              <a:t> Mbps.</a:t>
            </a:r>
          </a:p>
          <a:p>
            <a:r>
              <a:rPr lang="en-US" altLang="zh-CN" sz="1200" b="0" i="0" u="none" strike="noStrike" kern="1200" baseline="0" dirty="0">
                <a:solidFill>
                  <a:schemeClr val="tx1"/>
                </a:solidFill>
                <a:latin typeface="Times New Roman" pitchFamily="18" charset="0"/>
                <a:ea typeface="+mn-ea"/>
                <a:cs typeface="+mn-cs"/>
              </a:rPr>
              <a:t>    Each upstream and downstream channel is a broadcast channel. </a:t>
            </a:r>
          </a:p>
          <a:p>
            <a:r>
              <a:rPr lang="en-US" altLang="zh-CN" sz="1200" b="0" i="0" u="none" strike="noStrike" kern="1200" baseline="0" dirty="0">
                <a:solidFill>
                  <a:schemeClr val="tx1"/>
                </a:solidFill>
                <a:latin typeface="Times New Roman" pitchFamily="18" charset="0"/>
                <a:ea typeface="+mn-ea"/>
                <a:cs typeface="+mn-cs"/>
              </a:rPr>
              <a:t>    Frames transmitted on the downstream channel by the CMTS </a:t>
            </a:r>
            <a:r>
              <a:rPr lang="en-US" altLang="zh-CN" sz="1200" b="1" i="0" u="none" strike="noStrike" kern="1200" baseline="0" dirty="0">
                <a:solidFill>
                  <a:schemeClr val="tx1"/>
                </a:solidFill>
                <a:latin typeface="Times New Roman" pitchFamily="18" charset="0"/>
                <a:ea typeface="+mn-ea"/>
                <a:cs typeface="+mn-cs"/>
              </a:rPr>
              <a:t>are received </a:t>
            </a:r>
            <a:r>
              <a:rPr lang="en-US" altLang="zh-CN" sz="1200" b="0" i="0" u="none" strike="noStrike" kern="1200" baseline="0" dirty="0">
                <a:solidFill>
                  <a:schemeClr val="tx1"/>
                </a:solidFill>
                <a:latin typeface="Times New Roman" pitchFamily="18" charset="0"/>
                <a:ea typeface="+mn-ea"/>
                <a:cs typeface="+mn-cs"/>
              </a:rPr>
              <a:t>by all cable modems receiving that channel; </a:t>
            </a:r>
            <a:r>
              <a:rPr lang="en-US" altLang="zh-CN" sz="1200" b="1" i="0" u="none" strike="noStrike" kern="1200" baseline="0" dirty="0">
                <a:solidFill>
                  <a:schemeClr val="tx1"/>
                </a:solidFill>
                <a:latin typeface="Times New Roman" pitchFamily="18" charset="0"/>
                <a:ea typeface="+mn-ea"/>
                <a:cs typeface="+mn-cs"/>
              </a:rPr>
              <a:t>since</a:t>
            </a:r>
            <a:r>
              <a:rPr lang="en-US" altLang="zh-CN" sz="1200" b="0" i="0" u="none" strike="noStrike" kern="1200" baseline="0" dirty="0">
                <a:solidFill>
                  <a:schemeClr val="tx1"/>
                </a:solidFill>
                <a:latin typeface="Times New Roman" pitchFamily="18" charset="0"/>
                <a:ea typeface="+mn-ea"/>
                <a:cs typeface="+mn-cs"/>
              </a:rPr>
              <a:t> there is just a single CMTS transmitting into the downstream channel, </a:t>
            </a:r>
            <a:r>
              <a:rPr lang="en-US" altLang="zh-CN" sz="1200" b="1" i="0" u="none" strike="noStrike" kern="1200" baseline="0" dirty="0">
                <a:solidFill>
                  <a:schemeClr val="tx1"/>
                </a:solidFill>
                <a:latin typeface="Times New Roman" pitchFamily="18" charset="0"/>
                <a:ea typeface="+mn-ea"/>
                <a:cs typeface="+mn-cs"/>
              </a:rPr>
              <a:t>however</a:t>
            </a:r>
            <a:r>
              <a:rPr lang="en-US" altLang="zh-CN" sz="1200" b="0" i="0" u="none" strike="noStrike" kern="1200" baseline="0" dirty="0">
                <a:solidFill>
                  <a:schemeClr val="tx1"/>
                </a:solidFill>
                <a:latin typeface="Times New Roman" pitchFamily="18" charset="0"/>
                <a:ea typeface="+mn-ea"/>
                <a:cs typeface="+mn-cs"/>
              </a:rPr>
              <a:t>, there is no multiple access problem. </a:t>
            </a:r>
          </a:p>
          <a:p>
            <a:r>
              <a:rPr lang="en-US" altLang="zh-CN" sz="1200" b="0" i="0" u="none" strike="noStrike" kern="1200" baseline="0" dirty="0">
                <a:solidFill>
                  <a:schemeClr val="tx1"/>
                </a:solidFill>
                <a:latin typeface="Times New Roman" pitchFamily="18" charset="0"/>
                <a:ea typeface="+mn-ea"/>
                <a:cs typeface="+mn-cs"/>
              </a:rPr>
              <a:t>    The upstream direction, however, is more interesting and technically challenging, </a:t>
            </a:r>
            <a:r>
              <a:rPr lang="en-US" altLang="zh-CN" sz="1200" b="1" i="0" u="none" strike="noStrike" kern="1200" baseline="0" dirty="0">
                <a:solidFill>
                  <a:schemeClr val="tx1"/>
                </a:solidFill>
                <a:latin typeface="Times New Roman" pitchFamily="18" charset="0"/>
                <a:ea typeface="+mn-ea"/>
                <a:cs typeface="+mn-cs"/>
              </a:rPr>
              <a:t>since</a:t>
            </a:r>
            <a:r>
              <a:rPr lang="en-US" altLang="zh-CN" sz="1200" b="0" i="0" u="none" strike="noStrike" kern="1200" baseline="0" dirty="0">
                <a:solidFill>
                  <a:schemeClr val="tx1"/>
                </a:solidFill>
                <a:latin typeface="Times New Roman" pitchFamily="18" charset="0"/>
                <a:ea typeface="+mn-ea"/>
                <a:cs typeface="+mn-cs"/>
              </a:rPr>
              <a:t> multiple cable modems share the same upstream channel (frequency) to the CMTS, and thus collisions can potentially occur.</a:t>
            </a:r>
          </a:p>
          <a:p>
            <a:endParaRPr lang="en-US" altLang="zh-CN" sz="1200" b="0" i="0" u="none" strike="noStrike" kern="1200" baseline="0" dirty="0">
              <a:solidFill>
                <a:schemeClr val="tx1"/>
              </a:solidFill>
              <a:latin typeface="Times New Roman" pitchFamily="18" charset="0"/>
              <a:ea typeface="+mn-ea"/>
              <a:cs typeface="+mn-cs"/>
            </a:endParaRPr>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87</a:t>
            </a:fld>
            <a:endParaRPr lang="en-US" altLang="zh-CN"/>
          </a:p>
        </p:txBody>
      </p:sp>
    </p:spTree>
    <p:extLst>
      <p:ext uri="{BB962C8B-B14F-4D97-AF65-F5344CB8AC3E}">
        <p14:creationId xmlns:p14="http://schemas.microsoft.com/office/powerpoint/2010/main" val="31528122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05C1DD-6A45-48E0-AF1F-C697490A39A2}" type="slidenum">
              <a:rPr lang="zh-CN" altLang="en-US"/>
              <a:pPr/>
              <a:t>88</a:t>
            </a:fld>
            <a:endParaRPr lang="en-US" altLang="zh-CN"/>
          </a:p>
        </p:txBody>
      </p:sp>
      <p:sp>
        <p:nvSpPr>
          <p:cNvPr id="933890" name="Rectangle 2"/>
          <p:cNvSpPr>
            <a:spLocks noGrp="1" noRot="1" noChangeAspect="1" noChangeArrowheads="1" noTextEdit="1"/>
          </p:cNvSpPr>
          <p:nvPr>
            <p:ph type="sldImg"/>
          </p:nvPr>
        </p:nvSpPr>
        <p:spPr>
          <a:ln/>
        </p:spPr>
      </p:sp>
      <p:sp>
        <p:nvSpPr>
          <p:cNvPr id="93389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8346914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Times New Roman" pitchFamily="18" charset="0"/>
                <a:ea typeface="+mn-ea"/>
                <a:cs typeface="+mn-cs"/>
              </a:rPr>
              <a:t>    As illustrated in Figure 6.14, each upstream channel </a:t>
            </a:r>
            <a:r>
              <a:rPr lang="en-US" altLang="zh-CN" sz="1200" b="0" i="0" u="sng" strike="noStrike" kern="1200" baseline="0">
                <a:solidFill>
                  <a:schemeClr val="tx1"/>
                </a:solidFill>
                <a:latin typeface="Times New Roman" pitchFamily="18" charset="0"/>
                <a:ea typeface="+mn-ea"/>
                <a:cs typeface="+mn-cs"/>
              </a:rPr>
              <a:t>is divided </a:t>
            </a:r>
            <a:r>
              <a:rPr lang="en-US" altLang="zh-CN" sz="1200" b="0" i="0" u="sng" strike="noStrike" kern="1200" baseline="0" dirty="0">
                <a:solidFill>
                  <a:schemeClr val="tx1"/>
                </a:solidFill>
                <a:latin typeface="Times New Roman" pitchFamily="18" charset="0"/>
                <a:ea typeface="+mn-ea"/>
                <a:cs typeface="+mn-cs"/>
              </a:rPr>
              <a:t>into</a:t>
            </a:r>
            <a:r>
              <a:rPr lang="en-US" altLang="zh-CN" sz="1200" b="0" i="0" u="none" strike="noStrike" kern="1200" baseline="0" dirty="0">
                <a:solidFill>
                  <a:schemeClr val="tx1"/>
                </a:solidFill>
                <a:latin typeface="Times New Roman" pitchFamily="18" charset="0"/>
                <a:ea typeface="+mn-ea"/>
                <a:cs typeface="+mn-cs"/>
              </a:rPr>
              <a:t> intervals of time (TDM-like), each [interval] containing a sequence of mini-slots </a:t>
            </a:r>
            <a:r>
              <a:rPr lang="en-US" altLang="zh-CN" sz="1200" b="1" i="0" u="none" strike="noStrike" kern="1200" baseline="0" dirty="0">
                <a:solidFill>
                  <a:schemeClr val="tx1"/>
                </a:solidFill>
                <a:latin typeface="Times New Roman" pitchFamily="18" charset="0"/>
                <a:ea typeface="+mn-ea"/>
                <a:cs typeface="+mn-cs"/>
              </a:rPr>
              <a:t>during which </a:t>
            </a:r>
            <a:r>
              <a:rPr lang="en-US" altLang="zh-CN" sz="1200" b="0" i="0" u="none" strike="noStrike" kern="1200" baseline="0" dirty="0">
                <a:solidFill>
                  <a:schemeClr val="tx1"/>
                </a:solidFill>
                <a:latin typeface="Times New Roman" pitchFamily="18" charset="0"/>
                <a:ea typeface="+mn-ea"/>
                <a:cs typeface="+mn-cs"/>
              </a:rPr>
              <a:t>cable modems can transmit </a:t>
            </a:r>
            <a:r>
              <a:rPr lang="en-US" altLang="zh-CN" sz="1200" b="1" i="0" u="none" strike="noStrike" kern="1200" baseline="0" dirty="0">
                <a:solidFill>
                  <a:schemeClr val="tx1"/>
                </a:solidFill>
                <a:latin typeface="Times New Roman" pitchFamily="18" charset="0"/>
                <a:ea typeface="+mn-ea"/>
                <a:cs typeface="+mn-cs"/>
              </a:rPr>
              <a:t>to</a:t>
            </a:r>
            <a:r>
              <a:rPr lang="en-US" altLang="zh-CN" sz="1200" b="0" i="0" u="none" strike="noStrike" kern="1200" baseline="0" dirty="0">
                <a:solidFill>
                  <a:schemeClr val="tx1"/>
                </a:solidFill>
                <a:latin typeface="Times New Roman" pitchFamily="18" charset="0"/>
                <a:ea typeface="+mn-ea"/>
                <a:cs typeface="+mn-cs"/>
              </a:rPr>
              <a:t> the CMTS. </a:t>
            </a:r>
          </a:p>
          <a:p>
            <a:r>
              <a:rPr lang="en-US" altLang="zh-CN" sz="1200" b="0" i="0" u="none" strike="noStrike" kern="1200" baseline="0" dirty="0">
                <a:solidFill>
                  <a:schemeClr val="tx1"/>
                </a:solidFill>
                <a:latin typeface="Times New Roman" pitchFamily="18" charset="0"/>
                <a:ea typeface="+mn-ea"/>
                <a:cs typeface="+mn-cs"/>
              </a:rPr>
              <a:t>    The CMTS explicitly grants permission </a:t>
            </a:r>
            <a:r>
              <a:rPr lang="en-US" altLang="zh-CN" sz="1200" b="0" i="0" u="none" strike="noStrike" kern="1200" baseline="0">
                <a:solidFill>
                  <a:schemeClr val="tx1"/>
                </a:solidFill>
                <a:latin typeface="Times New Roman" pitchFamily="18" charset="0"/>
                <a:ea typeface="+mn-ea"/>
                <a:cs typeface="+mn-cs"/>
              </a:rPr>
              <a:t>to individual </a:t>
            </a:r>
            <a:r>
              <a:rPr lang="en-US" altLang="zh-CN" sz="1200" b="0" i="0" u="none" strike="noStrike" kern="1200" baseline="0" dirty="0">
                <a:solidFill>
                  <a:schemeClr val="tx1"/>
                </a:solidFill>
                <a:latin typeface="Times New Roman" pitchFamily="18" charset="0"/>
                <a:ea typeface="+mn-ea"/>
                <a:cs typeface="+mn-cs"/>
              </a:rPr>
              <a:t>cable modems to transmit during specific mini-slots. </a:t>
            </a:r>
          </a:p>
          <a:p>
            <a:r>
              <a:rPr lang="en-US" altLang="zh-CN" sz="1200" b="0" i="0" u="none" strike="noStrike" kern="1200" baseline="0" dirty="0">
                <a:solidFill>
                  <a:schemeClr val="tx1"/>
                </a:solidFill>
                <a:latin typeface="Times New Roman" pitchFamily="18" charset="0"/>
                <a:ea typeface="+mn-ea"/>
                <a:cs typeface="+mn-cs"/>
              </a:rPr>
              <a:t>    The CMTS </a:t>
            </a:r>
            <a:r>
              <a:rPr lang="en-US" altLang="zh-CN" sz="1200" b="1" i="0" u="none" strike="noStrike" kern="1200" baseline="0" dirty="0">
                <a:solidFill>
                  <a:schemeClr val="tx1"/>
                </a:solidFill>
                <a:latin typeface="Times New Roman" pitchFamily="18" charset="0"/>
                <a:ea typeface="+mn-ea"/>
                <a:cs typeface="+mn-cs"/>
              </a:rPr>
              <a:t>accomplishes</a:t>
            </a:r>
            <a:r>
              <a:rPr lang="en-US" altLang="zh-CN" sz="1200" b="0" i="0" u="none" strike="noStrike" kern="1200" baseline="0" dirty="0">
                <a:solidFill>
                  <a:schemeClr val="tx1"/>
                </a:solidFill>
                <a:latin typeface="Times New Roman" pitchFamily="18" charset="0"/>
                <a:ea typeface="+mn-ea"/>
                <a:cs typeface="+mn-cs"/>
              </a:rPr>
              <a:t> this by sending a control message known as a MAP (</a:t>
            </a:r>
            <a:r>
              <a:rPr lang="en-US" altLang="zh-CN" dirty="0"/>
              <a:t>media access protocol</a:t>
            </a:r>
            <a:r>
              <a:rPr lang="en-US" altLang="zh-CN" sz="1200" b="0" i="0" u="none" strike="noStrike" kern="1200" baseline="0" dirty="0">
                <a:solidFill>
                  <a:schemeClr val="tx1"/>
                </a:solidFill>
                <a:latin typeface="Times New Roman" pitchFamily="18" charset="0"/>
                <a:ea typeface="+mn-ea"/>
                <a:cs typeface="+mn-cs"/>
              </a:rPr>
              <a:t>) message </a:t>
            </a:r>
            <a:r>
              <a:rPr lang="en-US" altLang="zh-CN" sz="1200" b="1" i="0" u="none" strike="noStrike" kern="1200" baseline="0" dirty="0">
                <a:solidFill>
                  <a:schemeClr val="tx1"/>
                </a:solidFill>
                <a:latin typeface="Times New Roman" pitchFamily="18" charset="0"/>
                <a:ea typeface="+mn-ea"/>
                <a:cs typeface="+mn-cs"/>
              </a:rPr>
              <a:t>on</a:t>
            </a:r>
            <a:r>
              <a:rPr lang="en-US" altLang="zh-CN" sz="1200" b="0" i="0" u="none" strike="noStrike" kern="1200" baseline="0" dirty="0">
                <a:solidFill>
                  <a:schemeClr val="tx1"/>
                </a:solidFill>
                <a:latin typeface="Times New Roman" pitchFamily="18" charset="0"/>
                <a:ea typeface="+mn-ea"/>
                <a:cs typeface="+mn-cs"/>
              </a:rPr>
              <a:t> a downstream channel to </a:t>
            </a:r>
            <a:r>
              <a:rPr lang="en-US" altLang="zh-CN" sz="1200" b="1" i="0" u="none" strike="noStrike" kern="1200" baseline="0" dirty="0">
                <a:solidFill>
                  <a:schemeClr val="tx1"/>
                </a:solidFill>
                <a:latin typeface="Times New Roman" pitchFamily="18" charset="0"/>
                <a:ea typeface="+mn-ea"/>
                <a:cs typeface="+mn-cs"/>
              </a:rPr>
              <a:t>specify</a:t>
            </a:r>
            <a:r>
              <a:rPr lang="en-US" altLang="zh-CN" sz="1200" b="0" i="0" u="none" strike="noStrike" kern="1200" baseline="0" dirty="0">
                <a:solidFill>
                  <a:schemeClr val="tx1"/>
                </a:solidFill>
                <a:latin typeface="Times New Roman" pitchFamily="18" charset="0"/>
                <a:ea typeface="+mn-ea"/>
                <a:cs typeface="+mn-cs"/>
              </a:rPr>
              <a:t> which cable modem (with data to send) can transmit </a:t>
            </a:r>
            <a:r>
              <a:rPr lang="en-US" altLang="zh-CN" sz="1200" b="0" i="0" u="sng" strike="noStrike" kern="1200" baseline="0" dirty="0">
                <a:solidFill>
                  <a:schemeClr val="tx1"/>
                </a:solidFill>
                <a:latin typeface="Times New Roman" pitchFamily="18" charset="0"/>
                <a:ea typeface="+mn-ea"/>
                <a:cs typeface="+mn-cs"/>
              </a:rPr>
              <a:t>during which (</a:t>
            </a:r>
            <a:r>
              <a:rPr lang="en-US" altLang="zh-CN" sz="1200" b="0" i="0" u="sng" kern="1200" dirty="0">
                <a:solidFill>
                  <a:schemeClr val="tx1"/>
                </a:solidFill>
                <a:effectLst/>
                <a:latin typeface="Times New Roman" pitchFamily="18" charset="0"/>
                <a:ea typeface="+mn-ea"/>
                <a:cs typeface="+mn-cs"/>
              </a:rPr>
              <a:t>adj. </a:t>
            </a:r>
            <a:r>
              <a:rPr lang="zh-CN" altLang="en-US" sz="1200" b="0" i="0" u="sng" kern="1200" dirty="0">
                <a:solidFill>
                  <a:schemeClr val="tx1"/>
                </a:solidFill>
                <a:effectLst/>
                <a:latin typeface="Times New Roman" pitchFamily="18" charset="0"/>
                <a:ea typeface="+mn-ea"/>
                <a:cs typeface="+mn-cs"/>
              </a:rPr>
              <a:t>哪一个</a:t>
            </a:r>
            <a:r>
              <a:rPr lang="en-US" altLang="zh-CN" sz="1200" b="0" i="0" u="sng" strike="noStrike" kern="1200" baseline="0" dirty="0">
                <a:solidFill>
                  <a:schemeClr val="tx1"/>
                </a:solidFill>
                <a:latin typeface="Times New Roman" pitchFamily="18" charset="0"/>
                <a:ea typeface="+mn-ea"/>
                <a:cs typeface="+mn-cs"/>
              </a:rPr>
              <a:t>) mini-slot </a:t>
            </a:r>
            <a:r>
              <a:rPr lang="en-US" altLang="zh-CN" sz="1200" b="1" i="0" u="sng" strike="noStrike" kern="1200" baseline="0" dirty="0">
                <a:solidFill>
                  <a:schemeClr val="tx1"/>
                </a:solidFill>
                <a:latin typeface="Times New Roman" pitchFamily="18" charset="0"/>
                <a:ea typeface="+mn-ea"/>
                <a:cs typeface="+mn-cs"/>
              </a:rPr>
              <a:t>for</a:t>
            </a:r>
            <a:r>
              <a:rPr lang="en-US" altLang="zh-CN" sz="1200" b="0" i="0" u="sng" strike="noStrike" kern="1200" baseline="0" dirty="0">
                <a:solidFill>
                  <a:schemeClr val="tx1"/>
                </a:solidFill>
                <a:latin typeface="Times New Roman" pitchFamily="18" charset="0"/>
                <a:ea typeface="+mn-ea"/>
                <a:cs typeface="+mn-cs"/>
              </a:rPr>
              <a:t> the interval of time</a:t>
            </a:r>
            <a:r>
              <a:rPr lang="en-US" altLang="zh-CN" sz="1200" b="0" i="0" u="none" strike="noStrike" kern="1200" baseline="0" dirty="0">
                <a:solidFill>
                  <a:schemeClr val="tx1"/>
                </a:solidFill>
                <a:latin typeface="Times New Roman" pitchFamily="18" charset="0"/>
                <a:ea typeface="+mn-ea"/>
                <a:cs typeface="+mn-cs"/>
              </a:rPr>
              <a:t> specified in the control message [</a:t>
            </a:r>
            <a:r>
              <a:rPr lang="zh-CN" altLang="en-US" sz="1200" b="0" i="0" u="none" strike="noStrike" kern="1200" baseline="0" dirty="0">
                <a:solidFill>
                  <a:schemeClr val="tx1"/>
                </a:solidFill>
                <a:latin typeface="Times New Roman" pitchFamily="18" charset="0"/>
                <a:ea typeface="+mn-ea"/>
                <a:cs typeface="+mn-cs"/>
              </a:rPr>
              <a:t>现在分词做定语</a:t>
            </a:r>
            <a:r>
              <a:rPr lang="en-US" altLang="zh-CN" sz="1200" b="0" i="0" u="none" strike="noStrike" kern="1200" baseline="0" dirty="0">
                <a:solidFill>
                  <a:schemeClr val="tx1"/>
                </a:solidFill>
                <a:latin typeface="Times New Roman" pitchFamily="18" charset="0"/>
                <a:ea typeface="+mn-ea"/>
                <a:cs typeface="+mn-cs"/>
              </a:rPr>
              <a:t>].</a:t>
            </a:r>
          </a:p>
          <a:p>
            <a:r>
              <a:rPr lang="en-US" altLang="zh-CN" sz="1200" b="0" i="0" u="none" strike="noStrike" kern="1200" baseline="0" dirty="0">
                <a:solidFill>
                  <a:schemeClr val="tx1"/>
                </a:solidFill>
                <a:latin typeface="Times New Roman" pitchFamily="18" charset="0"/>
                <a:ea typeface="+mn-ea"/>
                <a:cs typeface="+mn-cs"/>
              </a:rPr>
              <a:t>    Since mini-slots are explicitly allocated to cable modems, the CMTS can ensure there are no colliding transmissions during a mini-slot.</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But how does the CMTS know which cable modems have data to send in the first place? </a:t>
            </a:r>
          </a:p>
          <a:p>
            <a:r>
              <a:rPr lang="en-US" altLang="zh-CN" sz="1200" b="0" i="0" u="none" strike="noStrike" kern="1200" baseline="0" dirty="0">
                <a:solidFill>
                  <a:schemeClr val="tx1"/>
                </a:solidFill>
                <a:latin typeface="Times New Roman" pitchFamily="18" charset="0"/>
                <a:ea typeface="+mn-ea"/>
                <a:cs typeface="+mn-cs"/>
              </a:rPr>
              <a:t>    This is accomplished by having cable modems send mini-slot-request frames to the CMTS </a:t>
            </a:r>
            <a:r>
              <a:rPr lang="en-US" altLang="zh-CN" sz="1200" b="1" i="0" u="none" strike="noStrike" kern="1200" baseline="0" dirty="0">
                <a:solidFill>
                  <a:schemeClr val="tx1"/>
                </a:solidFill>
                <a:latin typeface="Times New Roman" pitchFamily="18" charset="0"/>
                <a:ea typeface="+mn-ea"/>
                <a:cs typeface="+mn-cs"/>
              </a:rPr>
              <a:t>during </a:t>
            </a:r>
            <a:r>
              <a:rPr lang="en-US" altLang="zh-CN" sz="1200" b="0" i="0" u="none" strike="noStrike" kern="1200" baseline="0" dirty="0">
                <a:solidFill>
                  <a:schemeClr val="tx1"/>
                </a:solidFill>
                <a:latin typeface="Times New Roman" pitchFamily="18" charset="0"/>
                <a:ea typeface="+mn-ea"/>
                <a:cs typeface="+mn-cs"/>
              </a:rPr>
              <a:t>a special set of interval mini-slots </a:t>
            </a:r>
            <a:r>
              <a:rPr lang="en-US" altLang="zh-CN" sz="1200" b="0" i="0" u="sng" strike="noStrike" kern="1200" baseline="0" dirty="0">
                <a:solidFill>
                  <a:schemeClr val="tx1"/>
                </a:solidFill>
                <a:latin typeface="Times New Roman" pitchFamily="18" charset="0"/>
                <a:ea typeface="+mn-ea"/>
                <a:cs typeface="+mn-cs"/>
              </a:rPr>
              <a:t>that are dedicated</a:t>
            </a:r>
            <a:r>
              <a:rPr lang="en-US" altLang="zh-CN" sz="1200" b="0" i="0" u="none" strike="noStrike" kern="1200" baseline="0" dirty="0">
                <a:solidFill>
                  <a:schemeClr val="tx1"/>
                </a:solidFill>
                <a:latin typeface="Times New Roman" pitchFamily="18" charset="0"/>
                <a:ea typeface="+mn-ea"/>
                <a:cs typeface="+mn-cs"/>
              </a:rPr>
              <a:t> for this purpose, as shown in Figure 6.14. </a:t>
            </a:r>
          </a:p>
          <a:p>
            <a:r>
              <a:rPr lang="en-US" altLang="zh-CN" sz="1200" b="0" i="0" u="none" strike="noStrike" kern="1200" baseline="0" dirty="0">
                <a:solidFill>
                  <a:schemeClr val="tx1"/>
                </a:solidFill>
                <a:latin typeface="Times New Roman" pitchFamily="18" charset="0"/>
                <a:ea typeface="+mn-ea"/>
                <a:cs typeface="+mn-cs"/>
              </a:rPr>
              <a:t>    These mini-slot-request frames are transmitted in a random access manner and so may collide with each other. </a:t>
            </a:r>
          </a:p>
          <a:p>
            <a:r>
              <a:rPr lang="en-US" altLang="zh-CN" sz="1200" b="0" i="0" u="none" strike="noStrike" kern="1200" baseline="0" dirty="0">
                <a:solidFill>
                  <a:schemeClr val="tx1"/>
                </a:solidFill>
                <a:latin typeface="Times New Roman" pitchFamily="18" charset="0"/>
                <a:ea typeface="+mn-ea"/>
                <a:cs typeface="+mn-cs"/>
              </a:rPr>
              <a:t>    A cable modem can </a:t>
            </a:r>
            <a:r>
              <a:rPr lang="en-US" altLang="zh-CN" sz="1200" b="1" i="0" u="none" strike="noStrike" kern="1200" baseline="0" dirty="0">
                <a:solidFill>
                  <a:schemeClr val="tx1"/>
                </a:solidFill>
                <a:latin typeface="Times New Roman" pitchFamily="18" charset="0"/>
                <a:ea typeface="+mn-ea"/>
                <a:cs typeface="+mn-cs"/>
              </a:rPr>
              <a:t>neither</a:t>
            </a:r>
            <a:r>
              <a:rPr lang="en-US" altLang="zh-CN" sz="1200" b="0" i="0" u="none" strike="noStrike" kern="1200" baseline="0" dirty="0">
                <a:solidFill>
                  <a:schemeClr val="tx1"/>
                </a:solidFill>
                <a:latin typeface="Times New Roman" pitchFamily="18" charset="0"/>
                <a:ea typeface="+mn-ea"/>
                <a:cs typeface="+mn-cs"/>
              </a:rPr>
              <a:t> sense whether the upstream channel is busy </a:t>
            </a:r>
            <a:r>
              <a:rPr lang="en-US" altLang="zh-CN" sz="1200" b="1" i="0" u="none" strike="noStrike" kern="1200" baseline="0" dirty="0">
                <a:solidFill>
                  <a:schemeClr val="tx1"/>
                </a:solidFill>
                <a:latin typeface="Times New Roman" pitchFamily="18" charset="0"/>
                <a:ea typeface="+mn-ea"/>
                <a:cs typeface="+mn-cs"/>
              </a:rPr>
              <a:t>nor</a:t>
            </a:r>
            <a:r>
              <a:rPr lang="en-US" altLang="zh-CN" sz="1200" b="0" i="0" u="none" strike="noStrike" kern="1200" baseline="0" dirty="0">
                <a:solidFill>
                  <a:schemeClr val="tx1"/>
                </a:solidFill>
                <a:latin typeface="Times New Roman" pitchFamily="18" charset="0"/>
                <a:ea typeface="+mn-ea"/>
                <a:cs typeface="+mn-cs"/>
              </a:rPr>
              <a:t> detect collisions.</a:t>
            </a:r>
          </a:p>
          <a:p>
            <a:r>
              <a:rPr lang="en-US" altLang="zh-CN" sz="1200" b="0" i="0" u="none" strike="noStrike" kern="1200" baseline="0" dirty="0">
                <a:solidFill>
                  <a:schemeClr val="tx1"/>
                </a:solidFill>
                <a:latin typeface="Times New Roman" pitchFamily="18" charset="0"/>
                <a:ea typeface="+mn-ea"/>
                <a:cs typeface="+mn-cs"/>
              </a:rPr>
              <a:t>    Instead, the cable modem </a:t>
            </a:r>
            <a:r>
              <a:rPr lang="en-US" altLang="zh-CN" sz="1200" b="1" i="0" u="none" strike="noStrike" kern="1200" baseline="0" dirty="0">
                <a:solidFill>
                  <a:schemeClr val="tx1"/>
                </a:solidFill>
                <a:latin typeface="Times New Roman" pitchFamily="18" charset="0"/>
                <a:ea typeface="+mn-ea"/>
                <a:cs typeface="+mn-cs"/>
              </a:rPr>
              <a:t>infers</a:t>
            </a:r>
            <a:r>
              <a:rPr lang="en-US" altLang="zh-CN" sz="1200" b="0" i="0" u="none" strike="noStrike" kern="1200" baseline="0" dirty="0">
                <a:solidFill>
                  <a:schemeClr val="tx1"/>
                </a:solidFill>
                <a:latin typeface="Times New Roman" pitchFamily="18" charset="0"/>
                <a:ea typeface="+mn-ea"/>
                <a:cs typeface="+mn-cs"/>
              </a:rPr>
              <a:t> that its mini-slot-request frame experienced a collision </a:t>
            </a:r>
            <a:r>
              <a:rPr lang="en-US" altLang="zh-CN" sz="1200" b="1" i="0" u="none" strike="noStrike" kern="1200" baseline="0" dirty="0">
                <a:solidFill>
                  <a:schemeClr val="tx1"/>
                </a:solidFill>
                <a:latin typeface="Times New Roman" pitchFamily="18" charset="0"/>
                <a:ea typeface="+mn-ea"/>
                <a:cs typeface="+mn-cs"/>
              </a:rPr>
              <a:t>if</a:t>
            </a:r>
            <a:r>
              <a:rPr lang="en-US" altLang="zh-CN" sz="1200" b="0" i="0" u="none" strike="noStrike" kern="1200" baseline="0" dirty="0">
                <a:solidFill>
                  <a:schemeClr val="tx1"/>
                </a:solidFill>
                <a:latin typeface="Times New Roman" pitchFamily="18" charset="0"/>
                <a:ea typeface="+mn-ea"/>
                <a:cs typeface="+mn-cs"/>
              </a:rPr>
              <a:t> it does not receive a response </a:t>
            </a:r>
            <a:r>
              <a:rPr lang="en-US" altLang="zh-CN" sz="1200" b="1" i="0" u="none" strike="noStrike" kern="1200" baseline="0" dirty="0">
                <a:solidFill>
                  <a:schemeClr val="tx1"/>
                </a:solidFill>
                <a:latin typeface="Times New Roman" pitchFamily="18" charset="0"/>
                <a:ea typeface="+mn-ea"/>
                <a:cs typeface="+mn-cs"/>
              </a:rPr>
              <a:t>to</a:t>
            </a:r>
            <a:r>
              <a:rPr lang="en-US" altLang="zh-CN" sz="1200" b="0" i="0" u="none" strike="noStrike" kern="1200" baseline="0" dirty="0">
                <a:solidFill>
                  <a:schemeClr val="tx1"/>
                </a:solidFill>
                <a:latin typeface="Times New Roman" pitchFamily="18" charset="0"/>
                <a:ea typeface="+mn-ea"/>
                <a:cs typeface="+mn-cs"/>
              </a:rPr>
              <a:t> the requested allocation in the next downstream control message [MAP]. </a:t>
            </a:r>
          </a:p>
          <a:p>
            <a:r>
              <a:rPr lang="en-US" altLang="zh-CN" sz="1200" b="0" i="0" u="none" strike="noStrike" kern="1200" baseline="0" dirty="0">
                <a:solidFill>
                  <a:schemeClr val="tx1"/>
                </a:solidFill>
                <a:latin typeface="Times New Roman" pitchFamily="18" charset="0"/>
                <a:ea typeface="+mn-ea"/>
                <a:cs typeface="+mn-cs"/>
              </a:rPr>
              <a:t>    When a collision is inferred, a cable modem uses binary exponential backoff to </a:t>
            </a:r>
            <a:r>
              <a:rPr lang="en-US" altLang="zh-CN" sz="1200" b="1" i="0" u="none" strike="noStrike" kern="1200" baseline="0" dirty="0">
                <a:solidFill>
                  <a:schemeClr val="tx1"/>
                </a:solidFill>
                <a:latin typeface="Times New Roman" pitchFamily="18" charset="0"/>
                <a:ea typeface="+mn-ea"/>
                <a:cs typeface="+mn-cs"/>
              </a:rPr>
              <a:t>defer</a:t>
            </a:r>
            <a:r>
              <a:rPr lang="en-US" altLang="zh-CN" sz="1200" b="0" i="0" u="none" strike="noStrike" kern="1200" baseline="0" dirty="0">
                <a:solidFill>
                  <a:schemeClr val="tx1"/>
                </a:solidFill>
                <a:latin typeface="Times New Roman" pitchFamily="18" charset="0"/>
                <a:ea typeface="+mn-ea"/>
                <a:cs typeface="+mn-cs"/>
              </a:rPr>
              <a:t> the retransmission of its mini-slot-request frame </a:t>
            </a:r>
            <a:r>
              <a:rPr lang="en-US" altLang="zh-CN" sz="1200" b="1" i="0" u="none" strike="noStrike" kern="1200" baseline="0" dirty="0">
                <a:solidFill>
                  <a:schemeClr val="tx1"/>
                </a:solidFill>
                <a:latin typeface="Times New Roman" pitchFamily="18" charset="0"/>
                <a:ea typeface="+mn-ea"/>
                <a:cs typeface="+mn-cs"/>
              </a:rPr>
              <a:t>to</a:t>
            </a:r>
            <a:r>
              <a:rPr lang="en-US" altLang="zh-CN" sz="1200" b="0" i="0" u="none" strike="noStrike" kern="1200" baseline="0" dirty="0">
                <a:solidFill>
                  <a:schemeClr val="tx1"/>
                </a:solidFill>
                <a:latin typeface="Times New Roman" pitchFamily="18" charset="0"/>
                <a:ea typeface="+mn-ea"/>
                <a:cs typeface="+mn-cs"/>
              </a:rPr>
              <a:t> a future time slot. </a:t>
            </a:r>
          </a:p>
          <a:p>
            <a:r>
              <a:rPr lang="en-US" altLang="zh-CN" sz="1200" b="0" i="0" u="none" strike="noStrike" kern="1200" baseline="0" dirty="0">
                <a:solidFill>
                  <a:schemeClr val="tx1"/>
                </a:solidFill>
                <a:latin typeface="Times New Roman" pitchFamily="18" charset="0"/>
                <a:ea typeface="+mn-ea"/>
                <a:cs typeface="+mn-cs"/>
              </a:rPr>
              <a:t>    When there is little traffic on the upstream channel, a cable modem may actually transmit data frames during slots </a:t>
            </a:r>
            <a:r>
              <a:rPr lang="en-US" altLang="zh-CN" sz="1200" b="1" i="0" u="none" strike="noStrike" kern="1200" baseline="0" dirty="0">
                <a:solidFill>
                  <a:schemeClr val="tx1"/>
                </a:solidFill>
                <a:latin typeface="Times New Roman" pitchFamily="18" charset="0"/>
                <a:ea typeface="+mn-ea"/>
                <a:cs typeface="+mn-cs"/>
              </a:rPr>
              <a:t>nominally</a:t>
            </a:r>
            <a:r>
              <a:rPr lang="en-US" altLang="zh-CN" sz="1200" b="0" i="0" u="none" strike="noStrike" kern="1200" baseline="0" dirty="0">
                <a:solidFill>
                  <a:schemeClr val="tx1"/>
                </a:solidFill>
                <a:latin typeface="Times New Roman" pitchFamily="18" charset="0"/>
                <a:ea typeface="+mn-ea"/>
                <a:cs typeface="+mn-cs"/>
              </a:rPr>
              <a:t> </a:t>
            </a:r>
            <a:r>
              <a:rPr lang="en-US" altLang="zh-CN" sz="1200" b="1" i="0" u="sng" strike="noStrike" kern="1200" baseline="0" dirty="0">
                <a:solidFill>
                  <a:schemeClr val="tx1"/>
                </a:solidFill>
                <a:latin typeface="Times New Roman" pitchFamily="18" charset="0"/>
                <a:ea typeface="+mn-ea"/>
                <a:cs typeface="+mn-cs"/>
              </a:rPr>
              <a:t>assigned</a:t>
            </a:r>
            <a:r>
              <a:rPr lang="en-US" altLang="zh-CN" sz="1200" b="0" i="0" u="sng" strike="noStrike" kern="1200" baseline="0" dirty="0">
                <a:solidFill>
                  <a:schemeClr val="tx1"/>
                </a:solidFill>
                <a:latin typeface="Times New Roman" pitchFamily="18" charset="0"/>
                <a:ea typeface="+mn-ea"/>
                <a:cs typeface="+mn-cs"/>
              </a:rPr>
              <a:t> for mini-slot-request frames</a:t>
            </a:r>
            <a:r>
              <a:rPr lang="en-US" altLang="zh-CN" sz="1200" b="0" i="0" u="none" strike="noStrike" kern="1200" baseline="0" dirty="0">
                <a:solidFill>
                  <a:schemeClr val="tx1"/>
                </a:solidFill>
                <a:latin typeface="Times New Roman" pitchFamily="18" charset="0"/>
                <a:ea typeface="+mn-ea"/>
                <a:cs typeface="+mn-cs"/>
              </a:rPr>
              <a:t> (and thus avoid having to wait for a mini-slot assignment).</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 cable access network thus serves as a terrific example of multiple access protocols in action — FDM, TDM, random access, and centrally allocated time slots all within one network!</a:t>
            </a:r>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89</a:t>
            </a:fld>
            <a:endParaRPr lang="en-US" altLang="zh-CN"/>
          </a:p>
        </p:txBody>
      </p:sp>
    </p:spTree>
    <p:extLst>
      <p:ext uri="{BB962C8B-B14F-4D97-AF65-F5344CB8AC3E}">
        <p14:creationId xmlns:p14="http://schemas.microsoft.com/office/powerpoint/2010/main" val="21685035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88BD9AB-FEA9-43B6-92DC-15D27909E028}" type="slidenum">
              <a:rPr lang="en-US" altLang="zh-CN" smtClean="0"/>
              <a:pPr>
                <a:spcBef>
                  <a:spcPct val="0"/>
                </a:spcBef>
              </a:pPr>
              <a:t>90</a:t>
            </a:fld>
            <a:endParaRPr lang="en-US" altLang="zh-CN"/>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41110466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6C0E60C9-91B0-4768-AB77-A176355E3794}" type="slidenum">
              <a:rPr lang="zh-CN" altLang="en-US"/>
              <a:pPr/>
              <a:t>91</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22708405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Times New Roman" pitchFamily="18" charset="0"/>
                <a:ea typeface="+mn-ea"/>
                <a:cs typeface="+mn-cs"/>
              </a:rPr>
              <a:t>    Having covered broadcast networks and multiple access protocols in the previous section, let’s turn our attention next to switched local networks. </a:t>
            </a:r>
          </a:p>
          <a:p>
            <a:r>
              <a:rPr lang="en-US" altLang="zh-CN" sz="1200" b="0" i="0" u="none" strike="noStrike" kern="1200" baseline="0" dirty="0">
                <a:solidFill>
                  <a:schemeClr val="tx1"/>
                </a:solidFill>
                <a:latin typeface="Times New Roman" pitchFamily="18" charset="0"/>
                <a:ea typeface="+mn-ea"/>
                <a:cs typeface="+mn-cs"/>
              </a:rPr>
              <a:t>    Figure 6.15 shows a switched local network connecting three departments, two servers and a router with four switches. </a:t>
            </a:r>
          </a:p>
          <a:p>
            <a:r>
              <a:rPr lang="en-US" altLang="zh-CN" sz="1200" b="0" i="0" u="none" strike="noStrike" kern="1200" baseline="0" dirty="0">
                <a:solidFill>
                  <a:schemeClr val="tx1"/>
                </a:solidFill>
                <a:latin typeface="Times New Roman" pitchFamily="18" charset="0"/>
                <a:ea typeface="+mn-ea"/>
                <a:cs typeface="+mn-cs"/>
              </a:rPr>
              <a:t>    Because these switches operate at the link layer, they switch link-layer frames (rather than network-layer datagrams), don’t </a:t>
            </a:r>
            <a:r>
              <a:rPr lang="en-US" altLang="zh-CN" sz="1200" b="1" i="0" u="none" strike="noStrike" kern="1200" baseline="0" dirty="0">
                <a:solidFill>
                  <a:schemeClr val="tx1"/>
                </a:solidFill>
                <a:latin typeface="Times New Roman" pitchFamily="18" charset="0"/>
                <a:ea typeface="+mn-ea"/>
                <a:cs typeface="+mn-cs"/>
              </a:rPr>
              <a:t>recognize</a:t>
            </a:r>
            <a:r>
              <a:rPr lang="en-US" altLang="zh-CN" sz="1200" b="0" i="0" u="none" strike="noStrike" kern="1200" baseline="0" dirty="0">
                <a:solidFill>
                  <a:schemeClr val="tx1"/>
                </a:solidFill>
                <a:latin typeface="Times New Roman" pitchFamily="18" charset="0"/>
                <a:ea typeface="+mn-ea"/>
                <a:cs typeface="+mn-cs"/>
              </a:rPr>
              <a:t> network-layer addresses, and don’t </a:t>
            </a:r>
            <a:r>
              <a:rPr lang="en-US" altLang="zh-CN" sz="1200" b="1" i="0" u="none" strike="noStrike" kern="1200" baseline="0" dirty="0">
                <a:solidFill>
                  <a:schemeClr val="tx1"/>
                </a:solidFill>
                <a:latin typeface="Times New Roman" pitchFamily="18" charset="0"/>
                <a:ea typeface="+mn-ea"/>
                <a:cs typeface="+mn-cs"/>
              </a:rPr>
              <a:t>use</a:t>
            </a:r>
            <a:r>
              <a:rPr lang="en-US" altLang="zh-CN" sz="1200" b="0" i="0" u="none" strike="noStrike" kern="1200" baseline="0" dirty="0">
                <a:solidFill>
                  <a:schemeClr val="tx1"/>
                </a:solidFill>
                <a:latin typeface="Times New Roman" pitchFamily="18" charset="0"/>
                <a:ea typeface="+mn-ea"/>
                <a:cs typeface="+mn-cs"/>
              </a:rPr>
              <a:t> routing algorithms like RIP or OSPF to determine paths through the network of layer-2 switches. </a:t>
            </a:r>
          </a:p>
          <a:p>
            <a:r>
              <a:rPr lang="en-US" altLang="zh-CN" sz="1200" b="0" i="0" u="none" strike="noStrike" kern="1200" baseline="0" dirty="0">
                <a:solidFill>
                  <a:schemeClr val="tx1"/>
                </a:solidFill>
                <a:latin typeface="Times New Roman" pitchFamily="18" charset="0"/>
                <a:ea typeface="+mn-ea"/>
                <a:cs typeface="+mn-cs"/>
              </a:rPr>
              <a:t>    Instead of using IP addresses, we will soon see that they use link-layer addresses to </a:t>
            </a:r>
            <a:r>
              <a:rPr lang="en-US" altLang="zh-CN" sz="1200" b="1" i="0" u="none" strike="noStrike" kern="1200" baseline="0" dirty="0">
                <a:solidFill>
                  <a:schemeClr val="tx1"/>
                </a:solidFill>
                <a:latin typeface="Times New Roman" pitchFamily="18" charset="0"/>
                <a:ea typeface="+mn-ea"/>
                <a:cs typeface="+mn-cs"/>
              </a:rPr>
              <a:t>forward</a:t>
            </a:r>
            <a:r>
              <a:rPr lang="en-US" altLang="zh-CN" sz="1200" b="0" i="0" u="none" strike="noStrike" kern="1200" baseline="0" dirty="0">
                <a:solidFill>
                  <a:schemeClr val="tx1"/>
                </a:solidFill>
                <a:latin typeface="Times New Roman" pitchFamily="18" charset="0"/>
                <a:ea typeface="+mn-ea"/>
                <a:cs typeface="+mn-cs"/>
              </a:rPr>
              <a:t> link-layer frames through the network of switches.    </a:t>
            </a:r>
          </a:p>
          <a:p>
            <a:r>
              <a:rPr lang="en-US" altLang="zh-CN" sz="1200" b="0" i="0" u="none" strike="noStrike" kern="1200" baseline="0" dirty="0">
                <a:solidFill>
                  <a:schemeClr val="tx1"/>
                </a:solidFill>
                <a:latin typeface="Times New Roman" pitchFamily="18" charset="0"/>
                <a:ea typeface="+mn-ea"/>
                <a:cs typeface="+mn-cs"/>
              </a:rPr>
              <a:t>    We’ll begin our study of switched LANs by first covering link-layer addressing (Section 6.4.1). </a:t>
            </a:r>
          </a:p>
          <a:p>
            <a:r>
              <a:rPr lang="en-US" altLang="zh-CN" sz="1200" b="0" i="0" u="none" strike="noStrike" kern="1200" baseline="0" dirty="0">
                <a:solidFill>
                  <a:schemeClr val="tx1"/>
                </a:solidFill>
                <a:latin typeface="Times New Roman" pitchFamily="18" charset="0"/>
                <a:ea typeface="+mn-ea"/>
                <a:cs typeface="+mn-cs"/>
              </a:rPr>
              <a:t>    We then examine the celebrated Ethernet protocol (Section 6.5.2). </a:t>
            </a:r>
          </a:p>
          <a:p>
            <a:r>
              <a:rPr lang="en-US" altLang="zh-CN" sz="1200" b="0" i="0" u="none" strike="noStrike" kern="1200" baseline="0" dirty="0">
                <a:solidFill>
                  <a:schemeClr val="tx1"/>
                </a:solidFill>
                <a:latin typeface="Times New Roman" pitchFamily="18" charset="0"/>
                <a:ea typeface="+mn-ea"/>
                <a:cs typeface="+mn-cs"/>
              </a:rPr>
              <a:t>    After examining link-layer addressing and Ethernet, we’ll look at how link-layer switches operate (Section 6.4.3), and then see (Section 6.4.4) </a:t>
            </a:r>
            <a:r>
              <a:rPr lang="en-US" altLang="zh-CN" sz="1200" b="1" i="0" u="none" strike="noStrike" kern="1200" baseline="0" dirty="0">
                <a:solidFill>
                  <a:schemeClr val="tx1"/>
                </a:solidFill>
                <a:latin typeface="Times New Roman" pitchFamily="18" charset="0"/>
                <a:ea typeface="+mn-ea"/>
                <a:cs typeface="+mn-cs"/>
              </a:rPr>
              <a:t>how</a:t>
            </a:r>
            <a:r>
              <a:rPr lang="en-US" altLang="zh-CN" sz="1200" b="0" i="0" u="none" strike="noStrike" kern="1200" baseline="0" dirty="0">
                <a:solidFill>
                  <a:schemeClr val="tx1"/>
                </a:solidFill>
                <a:latin typeface="Times New Roman" pitchFamily="18" charset="0"/>
                <a:ea typeface="+mn-ea"/>
                <a:cs typeface="+mn-cs"/>
              </a:rPr>
              <a:t> these switches are often used to </a:t>
            </a:r>
            <a:r>
              <a:rPr lang="en-US" altLang="zh-CN" sz="1200" b="1" i="0" u="none" strike="noStrike" kern="1200" baseline="0" dirty="0">
                <a:solidFill>
                  <a:schemeClr val="tx1"/>
                </a:solidFill>
                <a:latin typeface="Times New Roman" pitchFamily="18" charset="0"/>
                <a:ea typeface="+mn-ea"/>
                <a:cs typeface="+mn-cs"/>
              </a:rPr>
              <a:t>build</a:t>
            </a:r>
            <a:r>
              <a:rPr lang="en-US" altLang="zh-CN" sz="1200" b="0" i="0" u="none" strike="noStrike" kern="1200" baseline="0" dirty="0">
                <a:solidFill>
                  <a:schemeClr val="tx1"/>
                </a:solidFill>
                <a:latin typeface="Times New Roman" pitchFamily="18" charset="0"/>
                <a:ea typeface="+mn-ea"/>
                <a:cs typeface="+mn-cs"/>
              </a:rPr>
              <a:t> large-scale LANs. </a:t>
            </a:r>
            <a:endParaRPr lang="zh-CN" altLang="en-US" b="0"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92</a:t>
            </a:fld>
            <a:endParaRPr lang="en-US" altLang="zh-CN"/>
          </a:p>
        </p:txBody>
      </p:sp>
    </p:spTree>
    <p:extLst>
      <p:ext uri="{BB962C8B-B14F-4D97-AF65-F5344CB8AC3E}">
        <p14:creationId xmlns:p14="http://schemas.microsoft.com/office/powerpoint/2010/main" val="836296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13BFA90F-B2B2-42BC-95DF-EE492E909019}" type="slidenum">
              <a:rPr lang="en-US" altLang="zh-CN" smtClean="0">
                <a:latin typeface="Arial" pitchFamily="34" charset="0"/>
              </a:rPr>
              <a:pPr/>
              <a:t>10</a:t>
            </a:fld>
            <a:endParaRPr lang="en-US" altLang="zh-CN">
              <a:latin typeface="Arial" pitchFamily="34" charset="0"/>
            </a:endParaRPr>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a:ln/>
        </p:spPr>
        <p:txBody>
          <a:bodyPr/>
          <a:lstStyle/>
          <a:p>
            <a:pPr eaLnBrk="1" hangingPunct="1"/>
            <a:endParaRPr lang="zh-CN" altLang="zh-CN">
              <a:latin typeface="Arial" pitchFamily="34" charset="0"/>
            </a:endParaRPr>
          </a:p>
        </p:txBody>
      </p:sp>
    </p:spTree>
    <p:extLst>
      <p:ext uri="{BB962C8B-B14F-4D97-AF65-F5344CB8AC3E}">
        <p14:creationId xmlns:p14="http://schemas.microsoft.com/office/powerpoint/2010/main" val="360447924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Times New Roman" pitchFamily="18" charset="0"/>
                <a:ea typeface="+mn-ea"/>
                <a:cs typeface="+mn-cs"/>
              </a:rPr>
              <a:t>    Hosts and routers have link-layer addresses. </a:t>
            </a:r>
          </a:p>
          <a:p>
            <a:r>
              <a:rPr lang="en-US" altLang="zh-CN" sz="1200" b="0" i="0" u="none" strike="noStrike" kern="1200" baseline="0" dirty="0">
                <a:solidFill>
                  <a:schemeClr val="tx1"/>
                </a:solidFill>
                <a:latin typeface="Times New Roman" pitchFamily="18" charset="0"/>
                <a:ea typeface="+mn-ea"/>
                <a:cs typeface="+mn-cs"/>
              </a:rPr>
              <a:t>    Now you might find this surprising, recalling from Chapter 4 that hosts and routers have network-layer addresses as well. </a:t>
            </a:r>
          </a:p>
          <a:p>
            <a:r>
              <a:rPr lang="en-US" altLang="zh-CN" sz="1200" b="0" i="0" u="none" strike="noStrike" kern="1200" baseline="0" dirty="0">
                <a:solidFill>
                  <a:schemeClr val="tx1"/>
                </a:solidFill>
                <a:latin typeface="Times New Roman" pitchFamily="18" charset="0"/>
                <a:ea typeface="+mn-ea"/>
                <a:cs typeface="+mn-cs"/>
              </a:rPr>
              <a:t>    You might be asking, why </a:t>
            </a:r>
            <a:r>
              <a:rPr lang="en-US" altLang="zh-CN" sz="1200" b="1" i="0" u="none" strike="noStrike" kern="1200" baseline="0" dirty="0">
                <a:solidFill>
                  <a:schemeClr val="tx1"/>
                </a:solidFill>
                <a:latin typeface="Times New Roman" pitchFamily="18" charset="0"/>
                <a:ea typeface="+mn-ea"/>
                <a:cs typeface="+mn-cs"/>
              </a:rPr>
              <a:t>in the world </a:t>
            </a:r>
            <a:r>
              <a:rPr lang="en-US" altLang="zh-CN" sz="1200" b="0" i="0" u="none" strike="noStrike" kern="1200" baseline="0" dirty="0">
                <a:solidFill>
                  <a:schemeClr val="tx1"/>
                </a:solidFill>
                <a:latin typeface="Times New Roman" pitchFamily="18" charset="0"/>
                <a:ea typeface="+mn-ea"/>
                <a:cs typeface="+mn-cs"/>
              </a:rPr>
              <a:t>do we need to have addresses at both the network and link layers? </a:t>
            </a:r>
          </a:p>
          <a:p>
            <a:r>
              <a:rPr lang="en-US" altLang="zh-CN" sz="1200" b="0" i="0" u="none" strike="noStrike" kern="1200" baseline="0" dirty="0">
                <a:solidFill>
                  <a:schemeClr val="tx1"/>
                </a:solidFill>
                <a:latin typeface="Times New Roman" pitchFamily="18" charset="0"/>
                <a:ea typeface="+mn-ea"/>
                <a:cs typeface="+mn-cs"/>
              </a:rPr>
              <a:t>    In addition to describing the syntax and function of the link-layer addresses, in this section we hope to </a:t>
            </a:r>
            <a:r>
              <a:rPr lang="en-US" altLang="zh-CN" sz="1200" b="0" i="0" u="sng" strike="noStrike" kern="1200" baseline="0" dirty="0">
                <a:solidFill>
                  <a:schemeClr val="tx1"/>
                </a:solidFill>
                <a:latin typeface="Times New Roman" pitchFamily="18" charset="0"/>
                <a:ea typeface="+mn-ea"/>
                <a:cs typeface="+mn-cs"/>
              </a:rPr>
              <a:t>shed some light on</a:t>
            </a:r>
            <a:r>
              <a:rPr lang="en-US" altLang="zh-CN" sz="1200" b="0" i="0" u="none" strike="noStrike" kern="1200" baseline="0" dirty="0">
                <a:solidFill>
                  <a:schemeClr val="tx1"/>
                </a:solidFill>
                <a:latin typeface="Times New Roman" pitchFamily="18" charset="0"/>
                <a:ea typeface="+mn-ea"/>
                <a:cs typeface="+mn-cs"/>
              </a:rPr>
              <a:t> why the two layers of addresses are useful and, in fact, indispensable. </a:t>
            </a:r>
          </a:p>
          <a:p>
            <a:r>
              <a:rPr lang="en-US" altLang="zh-CN" sz="1200" b="0" i="0" u="none" strike="noStrike" kern="1200" baseline="0" dirty="0">
                <a:solidFill>
                  <a:schemeClr val="tx1"/>
                </a:solidFill>
                <a:latin typeface="Times New Roman" pitchFamily="18" charset="0"/>
                <a:ea typeface="+mn-ea"/>
                <a:cs typeface="+mn-cs"/>
              </a:rPr>
              <a:t>    We’ll also cover the Address Resolution Protocol (ARP), </a:t>
            </a:r>
            <a:r>
              <a:rPr lang="en-US" altLang="zh-CN" sz="1200" b="0" i="0" u="none" strike="noStrike" kern="1200" baseline="0">
                <a:solidFill>
                  <a:schemeClr val="tx1"/>
                </a:solidFill>
                <a:latin typeface="Times New Roman" pitchFamily="18" charset="0"/>
                <a:ea typeface="+mn-ea"/>
                <a:cs typeface="+mn-cs"/>
              </a:rPr>
              <a:t>which provides </a:t>
            </a:r>
            <a:r>
              <a:rPr lang="en-US" altLang="zh-CN" sz="1200" b="0" i="0" u="none" strike="noStrike" kern="1200" baseline="0" dirty="0">
                <a:solidFill>
                  <a:schemeClr val="tx1"/>
                </a:solidFill>
                <a:latin typeface="Times New Roman" pitchFamily="18" charset="0"/>
                <a:ea typeface="+mn-ea"/>
                <a:cs typeface="+mn-cs"/>
              </a:rPr>
              <a:t>a mechanism </a:t>
            </a:r>
            <a:r>
              <a:rPr lang="en-US" altLang="zh-CN" sz="1200" b="1" i="0" u="none" strike="noStrike" kern="1200" baseline="0" dirty="0">
                <a:solidFill>
                  <a:schemeClr val="tx1"/>
                </a:solidFill>
                <a:latin typeface="Times New Roman" pitchFamily="18" charset="0"/>
                <a:ea typeface="+mn-ea"/>
                <a:cs typeface="+mn-cs"/>
              </a:rPr>
              <a:t>to</a:t>
            </a:r>
            <a:r>
              <a:rPr lang="en-US" altLang="zh-CN" sz="1200" b="0" i="0" u="none" strike="noStrike" kern="1200" baseline="0" dirty="0">
                <a:solidFill>
                  <a:schemeClr val="tx1"/>
                </a:solidFill>
                <a:latin typeface="Times New Roman" pitchFamily="18" charset="0"/>
                <a:ea typeface="+mn-ea"/>
                <a:cs typeface="+mn-cs"/>
              </a:rPr>
              <a:t> translate IP addresses </a:t>
            </a:r>
            <a:r>
              <a:rPr lang="en-US" altLang="zh-CN" sz="1200" b="1" i="0" u="none" strike="noStrike" kern="1200" baseline="0" dirty="0">
                <a:solidFill>
                  <a:schemeClr val="tx1"/>
                </a:solidFill>
                <a:latin typeface="Times New Roman" pitchFamily="18" charset="0"/>
                <a:ea typeface="+mn-ea"/>
                <a:cs typeface="+mn-cs"/>
              </a:rPr>
              <a:t>to</a:t>
            </a:r>
            <a:r>
              <a:rPr lang="en-US" altLang="zh-CN" sz="1200" b="0" i="0" u="none" strike="noStrike" kern="1200" baseline="0" dirty="0">
                <a:solidFill>
                  <a:schemeClr val="tx1"/>
                </a:solidFill>
                <a:latin typeface="Times New Roman" pitchFamily="18" charset="0"/>
                <a:ea typeface="+mn-ea"/>
                <a:cs typeface="+mn-cs"/>
              </a:rPr>
              <a:t> link-layer addresses.</a:t>
            </a:r>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93</a:t>
            </a:fld>
            <a:endParaRPr lang="en-US" altLang="zh-CN"/>
          </a:p>
        </p:txBody>
      </p:sp>
    </p:spTree>
    <p:extLst>
      <p:ext uri="{BB962C8B-B14F-4D97-AF65-F5344CB8AC3E}">
        <p14:creationId xmlns:p14="http://schemas.microsoft.com/office/powerpoint/2010/main" val="29102312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31D2C34-2EA8-4BC5-AAC0-2489D4B9ECA5}" type="slidenum">
              <a:rPr lang="en-US" altLang="zh-CN" smtClean="0"/>
              <a:pPr>
                <a:spcBef>
                  <a:spcPct val="0"/>
                </a:spcBef>
              </a:pPr>
              <a:t>94</a:t>
            </a:fld>
            <a:endParaRPr lang="en-US" altLang="zh-CN"/>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a:solidFill>
                  <a:schemeClr val="tx1"/>
                </a:solidFill>
                <a:latin typeface="Times New Roman" pitchFamily="18" charset="0"/>
                <a:ea typeface="+mn-ea"/>
                <a:cs typeface="+mn-cs"/>
              </a:rPr>
              <a:t>    In truth, it is </a:t>
            </a:r>
            <a:r>
              <a:rPr lang="en-US" altLang="zh-CN" sz="1200" b="1" i="0" u="none" strike="noStrike" kern="1200" baseline="0" dirty="0">
                <a:solidFill>
                  <a:schemeClr val="tx1"/>
                </a:solidFill>
                <a:latin typeface="Times New Roman" pitchFamily="18" charset="0"/>
                <a:ea typeface="+mn-ea"/>
                <a:cs typeface="+mn-cs"/>
              </a:rPr>
              <a:t>not</a:t>
            </a:r>
            <a:r>
              <a:rPr lang="en-US" altLang="zh-CN" sz="1200" b="0" i="0" u="none" strike="noStrike" kern="1200" baseline="0" dirty="0">
                <a:solidFill>
                  <a:schemeClr val="tx1"/>
                </a:solidFill>
                <a:latin typeface="Times New Roman" pitchFamily="18" charset="0"/>
                <a:ea typeface="+mn-ea"/>
                <a:cs typeface="+mn-cs"/>
              </a:rPr>
              <a:t> hosts and routers that have link-layer addresses </a:t>
            </a:r>
            <a:r>
              <a:rPr lang="en-US" altLang="zh-CN" sz="1200" b="1" i="0" u="none" strike="noStrike" kern="1200" baseline="0" dirty="0">
                <a:solidFill>
                  <a:schemeClr val="tx1"/>
                </a:solidFill>
                <a:latin typeface="Times New Roman" pitchFamily="18" charset="0"/>
                <a:ea typeface="+mn-ea"/>
                <a:cs typeface="+mn-cs"/>
              </a:rPr>
              <a:t>but rather</a:t>
            </a:r>
            <a:r>
              <a:rPr lang="en-US" altLang="zh-CN" sz="1200" b="0" i="0" u="none" strike="noStrike" kern="1200" baseline="0" dirty="0">
                <a:solidFill>
                  <a:schemeClr val="tx1"/>
                </a:solidFill>
                <a:latin typeface="Times New Roman" pitchFamily="18" charset="0"/>
                <a:ea typeface="+mn-ea"/>
                <a:cs typeface="+mn-cs"/>
              </a:rPr>
              <a:t> their adapters (that is, network interfaces) that have link-layer addresses. </a:t>
            </a:r>
          </a:p>
          <a:p>
            <a:r>
              <a:rPr lang="en-US" altLang="zh-CN" sz="1200" b="0" i="0" u="none" strike="noStrike" kern="1200" baseline="0" dirty="0">
                <a:solidFill>
                  <a:schemeClr val="tx1"/>
                </a:solidFill>
                <a:latin typeface="Times New Roman" pitchFamily="18" charset="0"/>
                <a:ea typeface="+mn-ea"/>
                <a:cs typeface="+mn-cs"/>
              </a:rPr>
              <a:t>    A host or router with multiple network interfaces will thus have multiple link-layer addresses associated with it, </a:t>
            </a:r>
            <a:r>
              <a:rPr lang="en-US" altLang="zh-CN" sz="1200" b="1" i="0" u="none" strike="noStrike" kern="1200" baseline="0" dirty="0">
                <a:solidFill>
                  <a:schemeClr val="tx1"/>
                </a:solidFill>
                <a:latin typeface="Times New Roman" pitchFamily="18" charset="0"/>
                <a:ea typeface="+mn-ea"/>
                <a:cs typeface="+mn-cs"/>
              </a:rPr>
              <a:t>just as </a:t>
            </a:r>
            <a:r>
              <a:rPr lang="en-US" altLang="zh-CN" sz="1200" b="0" i="0" u="none" strike="noStrike" kern="1200" baseline="0" dirty="0">
                <a:solidFill>
                  <a:schemeClr val="tx1"/>
                </a:solidFill>
                <a:latin typeface="Times New Roman" pitchFamily="18" charset="0"/>
                <a:ea typeface="+mn-ea"/>
                <a:cs typeface="+mn-cs"/>
              </a:rPr>
              <a:t>it [a host or router] would also have multiple IP addresses associated with it. </a:t>
            </a:r>
          </a:p>
          <a:p>
            <a:r>
              <a:rPr lang="en-US" altLang="zh-CN" sz="1200" b="0" i="0" u="none" strike="noStrike" kern="1200" baseline="0" dirty="0">
                <a:solidFill>
                  <a:schemeClr val="tx1"/>
                </a:solidFill>
                <a:latin typeface="Times New Roman" pitchFamily="18" charset="0"/>
                <a:ea typeface="+mn-ea"/>
                <a:cs typeface="+mn-cs"/>
              </a:rPr>
              <a:t>    It's important to note, however, that link-layer switches </a:t>
            </a:r>
            <a:r>
              <a:rPr lang="en-US" altLang="zh-CN" sz="1200" b="1" i="0" u="none" strike="noStrike" kern="1200" baseline="0" dirty="0">
                <a:solidFill>
                  <a:schemeClr val="tx1"/>
                </a:solidFill>
                <a:latin typeface="Times New Roman" pitchFamily="18" charset="0"/>
                <a:ea typeface="+mn-ea"/>
                <a:cs typeface="+mn-cs"/>
              </a:rPr>
              <a:t>do not </a:t>
            </a:r>
            <a:r>
              <a:rPr lang="en-US" altLang="zh-CN" sz="1200" b="0" i="0" u="none" strike="noStrike" kern="1200" baseline="0" dirty="0">
                <a:solidFill>
                  <a:schemeClr val="tx1"/>
                </a:solidFill>
                <a:latin typeface="Times New Roman" pitchFamily="18" charset="0"/>
                <a:ea typeface="+mn-ea"/>
                <a:cs typeface="+mn-cs"/>
              </a:rPr>
              <a:t>have link-layer addresses associated with their interfaces that connect to hosts and routers. </a:t>
            </a:r>
          </a:p>
          <a:p>
            <a:r>
              <a:rPr lang="en-US" altLang="zh-CN" sz="1200" b="0" i="0" u="none" strike="noStrike" kern="1200" baseline="0" dirty="0">
                <a:solidFill>
                  <a:schemeClr val="tx1"/>
                </a:solidFill>
                <a:latin typeface="Times New Roman" pitchFamily="18" charset="0"/>
                <a:ea typeface="+mn-ea"/>
                <a:cs typeface="+mn-cs"/>
              </a:rPr>
              <a:t>    This is because the job of the link-layer switch is to carry datagrams between hosts and routers; a switch does this job transparently, that is, </a:t>
            </a:r>
            <a:r>
              <a:rPr lang="en-US" altLang="zh-CN" sz="1200" b="1" i="0" u="none" strike="noStrike" kern="1200" baseline="0" dirty="0">
                <a:solidFill>
                  <a:schemeClr val="tx1"/>
                </a:solidFill>
                <a:latin typeface="Times New Roman" pitchFamily="18" charset="0"/>
                <a:ea typeface="+mn-ea"/>
                <a:cs typeface="+mn-cs"/>
              </a:rPr>
              <a:t>without</a:t>
            </a:r>
            <a:r>
              <a:rPr lang="en-US" altLang="zh-CN" sz="1200" b="0" i="0" u="none" strike="noStrike" kern="1200" baseline="0" dirty="0">
                <a:solidFill>
                  <a:schemeClr val="tx1"/>
                </a:solidFill>
                <a:latin typeface="Times New Roman" pitchFamily="18" charset="0"/>
                <a:ea typeface="+mn-ea"/>
                <a:cs typeface="+mn-cs"/>
              </a:rPr>
              <a:t> the host or router </a:t>
            </a:r>
            <a:r>
              <a:rPr lang="en-US" altLang="zh-CN" sz="1200" b="1" i="0" u="none" strike="noStrike" kern="1200" baseline="0" dirty="0">
                <a:solidFill>
                  <a:schemeClr val="tx1"/>
                </a:solidFill>
                <a:latin typeface="Times New Roman" pitchFamily="18" charset="0"/>
                <a:ea typeface="+mn-ea"/>
                <a:cs typeface="+mn-cs"/>
              </a:rPr>
              <a:t>having to </a:t>
            </a:r>
            <a:r>
              <a:rPr lang="en-US" altLang="zh-CN" sz="1200" b="0" i="0" u="none" strike="noStrike" kern="1200" baseline="0" dirty="0">
                <a:solidFill>
                  <a:schemeClr val="tx1"/>
                </a:solidFill>
                <a:latin typeface="Times New Roman" pitchFamily="18" charset="0"/>
                <a:ea typeface="+mn-ea"/>
                <a:cs typeface="+mn-cs"/>
              </a:rPr>
              <a:t>explicitly </a:t>
            </a:r>
            <a:r>
              <a:rPr lang="en-US" altLang="zh-CN" sz="1200" b="1" i="0" u="none" strike="noStrike" kern="1200" baseline="0" dirty="0">
                <a:solidFill>
                  <a:schemeClr val="tx1"/>
                </a:solidFill>
                <a:latin typeface="Times New Roman" pitchFamily="18" charset="0"/>
                <a:ea typeface="+mn-ea"/>
                <a:cs typeface="+mn-cs"/>
              </a:rPr>
              <a:t>address</a:t>
            </a:r>
            <a:r>
              <a:rPr lang="en-US" altLang="zh-CN" sz="1200" b="0" i="0" u="none" strike="noStrike" kern="1200" baseline="0" dirty="0">
                <a:solidFill>
                  <a:schemeClr val="tx1"/>
                </a:solidFill>
                <a:latin typeface="Times New Roman" pitchFamily="18" charset="0"/>
                <a:ea typeface="+mn-ea"/>
                <a:cs typeface="+mn-cs"/>
              </a:rPr>
              <a:t> the frame </a:t>
            </a:r>
            <a:r>
              <a:rPr lang="en-US" altLang="zh-CN" sz="1200" b="1" i="0" u="none" strike="noStrike" kern="1200" baseline="0" dirty="0">
                <a:solidFill>
                  <a:schemeClr val="tx1"/>
                </a:solidFill>
                <a:latin typeface="Times New Roman" pitchFamily="18" charset="0"/>
                <a:ea typeface="+mn-ea"/>
                <a:cs typeface="+mn-cs"/>
              </a:rPr>
              <a:t>to</a:t>
            </a:r>
            <a:r>
              <a:rPr lang="en-US" altLang="zh-CN" sz="1200" b="0" i="0" u="none" strike="noStrike" kern="1200" baseline="0" dirty="0">
                <a:solidFill>
                  <a:schemeClr val="tx1"/>
                </a:solidFill>
                <a:latin typeface="Times New Roman" pitchFamily="18" charset="0"/>
                <a:ea typeface="+mn-ea"/>
                <a:cs typeface="+mn-cs"/>
              </a:rPr>
              <a:t> the intervening switch.   </a:t>
            </a:r>
            <a:endParaRPr lang="en-US" altLang="zh-CN" dirty="0"/>
          </a:p>
          <a:p>
            <a:pPr eaLnBrk="1" hangingPunct="1"/>
            <a:endParaRPr lang="zh-CN" altLang="zh-CN" dirty="0"/>
          </a:p>
        </p:txBody>
      </p:sp>
    </p:spTree>
    <p:extLst>
      <p:ext uri="{BB962C8B-B14F-4D97-AF65-F5344CB8AC3E}">
        <p14:creationId xmlns:p14="http://schemas.microsoft.com/office/powerpoint/2010/main" val="1424859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7"/>
          <p:cNvSpPr>
            <a:spLocks noGrp="1" noChangeArrowheads="1"/>
          </p:cNvSpPr>
          <p:nvPr>
            <p:ph type="sldNum" sz="quarter" idx="5"/>
          </p:nvPr>
        </p:nvSpPr>
        <p:spPr>
          <a:noFill/>
        </p:spPr>
        <p:txBody>
          <a:bodyPr/>
          <a:lstStyle/>
          <a:p>
            <a:fld id="{896AD9EB-D389-4529-8CE5-C80B94A5A9D5}" type="slidenum">
              <a:rPr lang="zh-CN" altLang="en-US"/>
              <a:pPr/>
              <a:t>95</a:t>
            </a:fld>
            <a:endParaRPr lang="en-US" altLang="zh-CN"/>
          </a:p>
        </p:txBody>
      </p:sp>
      <p:sp>
        <p:nvSpPr>
          <p:cNvPr id="333827" name="Rectangle 2"/>
          <p:cNvSpPr>
            <a:spLocks noGrp="1" noRot="1" noChangeAspect="1" noChangeArrowheads="1" noTextEdit="1"/>
          </p:cNvSpPr>
          <p:nvPr>
            <p:ph type="sldImg"/>
          </p:nvPr>
        </p:nvSpPr>
        <p:spPr>
          <a:ln/>
        </p:spPr>
      </p:sp>
      <p:sp>
        <p:nvSpPr>
          <p:cNvPr id="333828" name="Rectangle 3"/>
          <p:cNvSpPr>
            <a:spLocks noGrp="1" noChangeArrowheads="1"/>
          </p:cNvSpPr>
          <p:nvPr>
            <p:ph type="body" idx="1"/>
          </p:nvPr>
        </p:nvSpPr>
        <p:spPr>
          <a:noFill/>
          <a:ln/>
        </p:spPr>
        <p:txBody>
          <a:bodyPr/>
          <a:lstStyle/>
          <a:p>
            <a:r>
              <a:rPr lang="zh-CN" altLang="en-US" dirty="0"/>
              <a:t>    </a:t>
            </a:r>
            <a:r>
              <a:rPr lang="en-US" altLang="zh-CN" sz="1200" b="0" i="0" u="none" strike="noStrike" kern="1200" baseline="0" dirty="0">
                <a:solidFill>
                  <a:schemeClr val="tx1"/>
                </a:solidFill>
                <a:latin typeface="Times New Roman" pitchFamily="18" charset="0"/>
                <a:ea typeface="+mn-ea"/>
                <a:cs typeface="+mn-cs"/>
              </a:rPr>
              <a:t>This is illustrated in Figure 6.16. </a:t>
            </a:r>
          </a:p>
          <a:p>
            <a:r>
              <a:rPr lang="en-US" altLang="zh-CN" sz="1200" b="0" i="0" u="none" strike="noStrike" kern="1200" baseline="0" dirty="0">
                <a:solidFill>
                  <a:schemeClr val="tx1"/>
                </a:solidFill>
                <a:latin typeface="Times New Roman" pitchFamily="18" charset="0"/>
                <a:ea typeface="+mn-ea"/>
                <a:cs typeface="+mn-cs"/>
              </a:rPr>
              <a:t>    A link-layer address is variously called a </a:t>
            </a:r>
            <a:r>
              <a:rPr lang="en-US" altLang="zh-CN" sz="1200" b="1" i="0" u="none" strike="noStrike" kern="1200" baseline="0" dirty="0">
                <a:solidFill>
                  <a:schemeClr val="tx1"/>
                </a:solidFill>
                <a:latin typeface="Times New Roman" pitchFamily="18" charset="0"/>
                <a:ea typeface="+mn-ea"/>
                <a:cs typeface="+mn-cs"/>
              </a:rPr>
              <a:t>LAN address</a:t>
            </a:r>
            <a:r>
              <a:rPr lang="en-US" altLang="zh-CN" sz="1200" b="0" i="0" u="none" strike="noStrike" kern="1200" baseline="0" dirty="0">
                <a:solidFill>
                  <a:schemeClr val="tx1"/>
                </a:solidFill>
                <a:latin typeface="Times New Roman" pitchFamily="18" charset="0"/>
                <a:ea typeface="+mn-ea"/>
                <a:cs typeface="+mn-cs"/>
              </a:rPr>
              <a:t>, a </a:t>
            </a:r>
            <a:r>
              <a:rPr lang="en-US" altLang="zh-CN" sz="1200" b="1" i="0" u="none" strike="noStrike" kern="1200" baseline="0" dirty="0">
                <a:solidFill>
                  <a:schemeClr val="tx1"/>
                </a:solidFill>
                <a:latin typeface="Times New Roman" pitchFamily="18" charset="0"/>
                <a:ea typeface="+mn-ea"/>
                <a:cs typeface="+mn-cs"/>
              </a:rPr>
              <a:t>physical address, </a:t>
            </a:r>
            <a:r>
              <a:rPr lang="en-US" altLang="zh-CN" sz="1200" b="0" i="0" u="none" strike="noStrike" kern="1200" baseline="0" dirty="0">
                <a:solidFill>
                  <a:schemeClr val="tx1"/>
                </a:solidFill>
                <a:latin typeface="Times New Roman" pitchFamily="18" charset="0"/>
                <a:ea typeface="+mn-ea"/>
                <a:cs typeface="+mn-cs"/>
              </a:rPr>
              <a:t>or a </a:t>
            </a:r>
            <a:r>
              <a:rPr lang="en-US" altLang="zh-CN" sz="1200" b="1" i="0" u="none" strike="noStrike" kern="1200" baseline="0" dirty="0">
                <a:solidFill>
                  <a:schemeClr val="tx1"/>
                </a:solidFill>
                <a:latin typeface="Times New Roman" pitchFamily="18" charset="0"/>
                <a:ea typeface="+mn-ea"/>
                <a:cs typeface="+mn-cs"/>
              </a:rPr>
              <a:t>MAC address</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Because MAC address seems to be the most popular term, we’ll henceforth refer to link-layer addresses as MAC addresses.</a:t>
            </a:r>
          </a:p>
          <a:p>
            <a:r>
              <a:rPr lang="en-US" altLang="zh-CN" sz="1200" b="0" i="0" u="none" strike="noStrike" kern="1200" baseline="0" dirty="0">
                <a:solidFill>
                  <a:schemeClr val="tx1"/>
                </a:solidFill>
                <a:latin typeface="Times New Roman" pitchFamily="18" charset="0"/>
                <a:ea typeface="+mn-ea"/>
                <a:cs typeface="+mn-cs"/>
              </a:rPr>
              <a:t>    For most LANs (including Ethernet and 802.11 wireless LANs), the MAC address is 6 bytes long, giving 2</a:t>
            </a:r>
            <a:r>
              <a:rPr lang="en-US" altLang="zh-CN" sz="1200" b="0" i="0" u="none" strike="noStrike" kern="1200" baseline="30000" dirty="0">
                <a:solidFill>
                  <a:schemeClr val="tx1"/>
                </a:solidFill>
                <a:latin typeface="Times New Roman" pitchFamily="18" charset="0"/>
                <a:ea typeface="+mn-ea"/>
                <a:cs typeface="+mn-cs"/>
              </a:rPr>
              <a:t>48</a:t>
            </a:r>
            <a:r>
              <a:rPr lang="en-US" altLang="zh-CN" sz="1200" b="0" i="0" u="none" strike="noStrike" kern="1200" baseline="0" dirty="0">
                <a:solidFill>
                  <a:schemeClr val="tx1"/>
                </a:solidFill>
                <a:latin typeface="Times New Roman" pitchFamily="18" charset="0"/>
                <a:ea typeface="+mn-ea"/>
                <a:cs typeface="+mn-cs"/>
              </a:rPr>
              <a:t> possible MAC addresses. </a:t>
            </a:r>
          </a:p>
          <a:p>
            <a:r>
              <a:rPr lang="en-US" altLang="zh-CN" sz="1200" b="0" i="0" u="none" strike="noStrike" kern="1200" baseline="0" dirty="0">
                <a:solidFill>
                  <a:schemeClr val="tx1"/>
                </a:solidFill>
                <a:latin typeface="Times New Roman" pitchFamily="18" charset="0"/>
                <a:ea typeface="+mn-ea"/>
                <a:cs typeface="+mn-cs"/>
              </a:rPr>
              <a:t>    As shown in Figure 6.16, these 6-byte addresses are typically expressed in hexadecimal notation, </a:t>
            </a:r>
            <a:r>
              <a:rPr lang="en-US" altLang="zh-CN" sz="1200" b="1" i="0" u="none" strike="noStrike" kern="1200" baseline="0" dirty="0">
                <a:solidFill>
                  <a:schemeClr val="tx1"/>
                </a:solidFill>
                <a:latin typeface="Times New Roman" pitchFamily="18" charset="0"/>
                <a:ea typeface="+mn-ea"/>
                <a:cs typeface="+mn-cs"/>
              </a:rPr>
              <a:t>with</a:t>
            </a:r>
            <a:r>
              <a:rPr lang="en-US" altLang="zh-CN" sz="1200" b="0" i="0" u="none" strike="noStrike" kern="1200" baseline="0" dirty="0">
                <a:solidFill>
                  <a:schemeClr val="tx1"/>
                </a:solidFill>
                <a:latin typeface="Times New Roman" pitchFamily="18" charset="0"/>
                <a:ea typeface="+mn-ea"/>
                <a:cs typeface="+mn-cs"/>
              </a:rPr>
              <a:t> each byte of the address expressed </a:t>
            </a:r>
            <a:r>
              <a:rPr lang="en-US" altLang="zh-CN" sz="1200" b="1" i="0" u="none" strike="noStrike" kern="1200" baseline="0" dirty="0">
                <a:solidFill>
                  <a:schemeClr val="tx1"/>
                </a:solidFill>
                <a:latin typeface="Times New Roman" pitchFamily="18" charset="0"/>
                <a:ea typeface="+mn-ea"/>
                <a:cs typeface="+mn-cs"/>
              </a:rPr>
              <a:t>as</a:t>
            </a:r>
            <a:r>
              <a:rPr lang="en-US" altLang="zh-CN" sz="1200" b="0" i="0" u="none" strike="noStrike" kern="1200" baseline="0" dirty="0">
                <a:solidFill>
                  <a:schemeClr val="tx1"/>
                </a:solidFill>
                <a:latin typeface="Times New Roman" pitchFamily="18" charset="0"/>
                <a:ea typeface="+mn-ea"/>
                <a:cs typeface="+mn-cs"/>
              </a:rPr>
              <a:t> a pair of hexadecimal numbers.</a:t>
            </a:r>
          </a:p>
          <a:p>
            <a:r>
              <a:rPr lang="en-US" altLang="zh-CN" sz="1200" b="0" i="0" u="none" strike="noStrike" kern="1200" baseline="0" dirty="0">
                <a:solidFill>
                  <a:schemeClr val="tx1"/>
                </a:solidFill>
                <a:latin typeface="Times New Roman" pitchFamily="18" charset="0"/>
                <a:ea typeface="+mn-ea"/>
                <a:cs typeface="+mn-cs"/>
              </a:rPr>
              <a:t>    Although MAC addresses were designed to be permanent, it is now possible to change an adapter’s MAC address via software. </a:t>
            </a:r>
          </a:p>
          <a:p>
            <a:r>
              <a:rPr lang="en-US" altLang="zh-CN" sz="1200" b="0" i="0" u="none" strike="noStrike" kern="1200" baseline="0" dirty="0">
                <a:solidFill>
                  <a:schemeClr val="tx1"/>
                </a:solidFill>
                <a:latin typeface="Times New Roman" pitchFamily="18" charset="0"/>
                <a:ea typeface="+mn-ea"/>
                <a:cs typeface="+mn-cs"/>
              </a:rPr>
              <a:t>    For the rest of this section, however, we’ll assume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an adapter’s MAC address is fixed.</a:t>
            </a:r>
            <a:endParaRPr lang="en-US" altLang="zh-CN" dirty="0"/>
          </a:p>
          <a:p>
            <a:endParaRPr lang="zh-CN" altLang="en-US" dirty="0"/>
          </a:p>
        </p:txBody>
      </p:sp>
    </p:spTree>
    <p:extLst>
      <p:ext uri="{BB962C8B-B14F-4D97-AF65-F5344CB8AC3E}">
        <p14:creationId xmlns:p14="http://schemas.microsoft.com/office/powerpoint/2010/main" val="9413757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BABDFBE-13C9-4E41-A62D-0A6217AFB273}" type="slidenum">
              <a:rPr lang="en-US" altLang="zh-CN" smtClean="0"/>
              <a:pPr>
                <a:spcBef>
                  <a:spcPct val="0"/>
                </a:spcBef>
              </a:pPr>
              <a:t>97</a:t>
            </a:fld>
            <a:endParaRPr lang="en-US" altLang="zh-CN"/>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dirty="0">
                <a:solidFill>
                  <a:schemeClr val="tx1"/>
                </a:solidFill>
                <a:latin typeface="Times New Roman" pitchFamily="18" charset="0"/>
                <a:ea typeface="+mn-ea"/>
                <a:cs typeface="+mn-cs"/>
              </a:rPr>
              <a:t>    One interesting property of MAC addresses is that no two adapters have the same address. </a:t>
            </a:r>
          </a:p>
          <a:p>
            <a:r>
              <a:rPr lang="en-US" altLang="zh-CN" sz="1200" b="0" i="0" u="none" strike="noStrike" kern="1200" baseline="0" dirty="0">
                <a:solidFill>
                  <a:schemeClr val="tx1"/>
                </a:solidFill>
                <a:latin typeface="Times New Roman" pitchFamily="18" charset="0"/>
                <a:ea typeface="+mn-ea"/>
                <a:cs typeface="+mn-cs"/>
              </a:rPr>
              <a:t>    This might seem surprising </a:t>
            </a:r>
            <a:r>
              <a:rPr lang="en-US" altLang="zh-CN" sz="1200" b="1" i="0" u="none" strike="noStrike" kern="1200" baseline="0" dirty="0">
                <a:solidFill>
                  <a:schemeClr val="tx1"/>
                </a:solidFill>
                <a:latin typeface="Times New Roman" pitchFamily="18" charset="0"/>
                <a:ea typeface="+mn-ea"/>
                <a:cs typeface="+mn-cs"/>
              </a:rPr>
              <a:t>given</a:t>
            </a:r>
            <a:r>
              <a:rPr lang="en-US" altLang="zh-CN" sz="1200" b="0" i="0" u="none" strike="noStrike" kern="1200" baseline="0" dirty="0">
                <a:solidFill>
                  <a:schemeClr val="tx1"/>
                </a:solidFill>
                <a:latin typeface="Times New Roman" pitchFamily="18" charset="0"/>
                <a:ea typeface="+mn-ea"/>
                <a:cs typeface="+mn-cs"/>
              </a:rPr>
              <a:t> that adapters are manufactured in many countries by many companies. </a:t>
            </a:r>
          </a:p>
          <a:p>
            <a:r>
              <a:rPr lang="en-US" altLang="zh-CN" sz="1200" b="0" i="0" u="none" strike="noStrike" kern="1200" baseline="0" dirty="0">
                <a:solidFill>
                  <a:schemeClr val="tx1"/>
                </a:solidFill>
                <a:latin typeface="Times New Roman" pitchFamily="18" charset="0"/>
                <a:ea typeface="+mn-ea"/>
                <a:cs typeface="+mn-cs"/>
              </a:rPr>
              <a:t>    How does a company manufacturing adapters in Taiwan make sure that it is using different addresses from a company manufacturing adapters in Belgium? </a:t>
            </a:r>
          </a:p>
          <a:p>
            <a:r>
              <a:rPr lang="en-US" altLang="zh-CN" sz="1200" b="0" i="0" u="none" strike="noStrike" kern="1200" baseline="0" dirty="0">
                <a:solidFill>
                  <a:schemeClr val="tx1"/>
                </a:solidFill>
                <a:latin typeface="Times New Roman" pitchFamily="18" charset="0"/>
                <a:ea typeface="+mn-ea"/>
                <a:cs typeface="+mn-cs"/>
              </a:rPr>
              <a:t>    The answer is that the IEEE manages the MAC address space. </a:t>
            </a:r>
          </a:p>
          <a:p>
            <a:r>
              <a:rPr lang="en-US" altLang="zh-CN" sz="1200" b="0" i="0" u="none" strike="noStrike" kern="1200" baseline="0" dirty="0">
                <a:solidFill>
                  <a:schemeClr val="tx1"/>
                </a:solidFill>
                <a:latin typeface="Times New Roman" pitchFamily="18" charset="0"/>
                <a:ea typeface="+mn-ea"/>
                <a:cs typeface="+mn-cs"/>
              </a:rPr>
              <a:t>    In particular, when a company wants to manufacture adapters, it purchases a chunk of the address space consisting of 2</a:t>
            </a:r>
            <a:r>
              <a:rPr lang="en-US" altLang="zh-CN" sz="1200" b="0" i="0" u="none" strike="noStrike" kern="1200" baseline="30000" dirty="0">
                <a:solidFill>
                  <a:schemeClr val="tx1"/>
                </a:solidFill>
                <a:latin typeface="Times New Roman" pitchFamily="18" charset="0"/>
                <a:ea typeface="+mn-ea"/>
                <a:cs typeface="+mn-cs"/>
              </a:rPr>
              <a:t>24</a:t>
            </a:r>
            <a:r>
              <a:rPr lang="en-US" altLang="zh-CN" sz="1200" b="0" i="0" u="none" strike="noStrike" kern="1200" baseline="0" dirty="0">
                <a:solidFill>
                  <a:schemeClr val="tx1"/>
                </a:solidFill>
                <a:latin typeface="Times New Roman" pitchFamily="18" charset="0"/>
                <a:ea typeface="+mn-ea"/>
                <a:cs typeface="+mn-cs"/>
              </a:rPr>
              <a:t> addresses </a:t>
            </a:r>
            <a:r>
              <a:rPr lang="en-US" altLang="zh-CN" sz="1200" b="0" i="0" u="sng" strike="noStrike" kern="1200" baseline="0" dirty="0">
                <a:solidFill>
                  <a:schemeClr val="tx1"/>
                </a:solidFill>
                <a:latin typeface="Times New Roman" pitchFamily="18" charset="0"/>
                <a:ea typeface="+mn-ea"/>
                <a:cs typeface="+mn-cs"/>
              </a:rPr>
              <a:t>for a nominal fee</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IEEE allocates the chunk of 2</a:t>
            </a:r>
            <a:r>
              <a:rPr lang="en-US" altLang="zh-CN" sz="1200" b="0" i="0" u="none" strike="noStrike" kern="1200" baseline="30000" dirty="0">
                <a:solidFill>
                  <a:schemeClr val="tx1"/>
                </a:solidFill>
                <a:latin typeface="Times New Roman" pitchFamily="18" charset="0"/>
                <a:ea typeface="+mn-ea"/>
                <a:cs typeface="+mn-cs"/>
              </a:rPr>
              <a:t>24</a:t>
            </a:r>
            <a:r>
              <a:rPr lang="en-US" altLang="zh-CN" sz="1200" b="0" i="0" u="none" strike="noStrike" kern="1200" baseline="0" dirty="0">
                <a:solidFill>
                  <a:schemeClr val="tx1"/>
                </a:solidFill>
                <a:latin typeface="Times New Roman" pitchFamily="18" charset="0"/>
                <a:ea typeface="+mn-ea"/>
                <a:cs typeface="+mn-cs"/>
              </a:rPr>
              <a:t> addresses by fixing the first 24 bits of a MAC address and letting the company create unique combinations of the last 24 bits for each adapter.</a:t>
            </a:r>
          </a:p>
          <a:p>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An adapter’s MAC address has a flat structure (</a:t>
            </a:r>
            <a:r>
              <a:rPr lang="en-US" altLang="zh-CN" sz="1200" b="1" i="0" u="none" strike="noStrike" kern="1200" baseline="0" dirty="0">
                <a:solidFill>
                  <a:schemeClr val="tx1"/>
                </a:solidFill>
                <a:latin typeface="Times New Roman" pitchFamily="18" charset="0"/>
                <a:ea typeface="+mn-ea"/>
                <a:cs typeface="+mn-cs"/>
              </a:rPr>
              <a:t>as opposed to </a:t>
            </a:r>
            <a:r>
              <a:rPr lang="en-US" altLang="zh-CN" sz="1200" b="0" i="0" u="none" strike="noStrike" kern="1200" baseline="0" dirty="0">
                <a:solidFill>
                  <a:schemeClr val="tx1"/>
                </a:solidFill>
                <a:latin typeface="Times New Roman" pitchFamily="18" charset="0"/>
                <a:ea typeface="+mn-ea"/>
                <a:cs typeface="+mn-cs"/>
              </a:rPr>
              <a:t>a hierarchical structure) and doesn’t change no matter where the adapter goes. </a:t>
            </a:r>
          </a:p>
          <a:p>
            <a:r>
              <a:rPr lang="en-US" altLang="zh-CN" sz="1200" b="0" i="0" u="none" strike="noStrike" kern="1200" baseline="0" dirty="0">
                <a:solidFill>
                  <a:schemeClr val="tx1"/>
                </a:solidFill>
                <a:latin typeface="Times New Roman" pitchFamily="18" charset="0"/>
                <a:ea typeface="+mn-ea"/>
                <a:cs typeface="+mn-cs"/>
              </a:rPr>
              <a:t>    A laptop with an Ethernet interface always has the same MAC address, no matter where the computer goes. </a:t>
            </a:r>
          </a:p>
          <a:p>
            <a:r>
              <a:rPr lang="en-US" altLang="zh-CN" sz="1200" b="0" i="0" u="none" strike="noStrike" kern="1200" baseline="0" dirty="0">
                <a:solidFill>
                  <a:schemeClr val="tx1"/>
                </a:solidFill>
                <a:latin typeface="Times New Roman" pitchFamily="18" charset="0"/>
                <a:ea typeface="+mn-ea"/>
                <a:cs typeface="+mn-cs"/>
              </a:rPr>
              <a:t>    A smartphone with an 802.11 interface always has the same MAC address, no matter where the smartphone goes.   </a:t>
            </a:r>
          </a:p>
          <a:p>
            <a:r>
              <a:rPr lang="en-US" altLang="zh-CN" sz="1200" b="0" i="0" u="none" strike="noStrike" kern="1200" baseline="0" dirty="0">
                <a:solidFill>
                  <a:schemeClr val="tx1"/>
                </a:solidFill>
                <a:latin typeface="Times New Roman" pitchFamily="18" charset="0"/>
                <a:ea typeface="+mn-ea"/>
                <a:cs typeface="+mn-cs"/>
              </a:rPr>
              <a:t>    Recall that, </a:t>
            </a:r>
            <a:r>
              <a:rPr lang="en-US" altLang="zh-CN" sz="1200" b="0" i="0" u="sng" strike="noStrike" kern="1200" baseline="0" dirty="0">
                <a:solidFill>
                  <a:schemeClr val="tx1"/>
                </a:solidFill>
                <a:latin typeface="Times New Roman" pitchFamily="18" charset="0"/>
                <a:ea typeface="+mn-ea"/>
                <a:cs typeface="+mn-cs"/>
              </a:rPr>
              <a:t>in contrast</a:t>
            </a:r>
            <a:r>
              <a:rPr lang="en-US" altLang="zh-CN" sz="1200" b="0" i="0" u="none" strike="noStrike" kern="1200" baseline="0" dirty="0">
                <a:solidFill>
                  <a:schemeClr val="tx1"/>
                </a:solidFill>
                <a:latin typeface="Times New Roman" pitchFamily="18" charset="0"/>
                <a:ea typeface="+mn-ea"/>
                <a:cs typeface="+mn-cs"/>
              </a:rPr>
              <a:t>, IP addresses have a hierarchical structure (that is, a network part and a host part), and a host’s IP addresses needs to be changed when the host moves, </a:t>
            </a:r>
            <a:r>
              <a:rPr lang="en-US" altLang="zh-CN" sz="1200" b="0" i="0" u="none" strike="noStrike" kern="1200" baseline="0" dirty="0" err="1">
                <a:solidFill>
                  <a:schemeClr val="tx1"/>
                </a:solidFill>
                <a:latin typeface="Times New Roman" pitchFamily="18" charset="0"/>
                <a:ea typeface="+mn-ea"/>
                <a:cs typeface="+mn-cs"/>
              </a:rPr>
              <a:t>i.e</a:t>
            </a:r>
            <a:r>
              <a:rPr lang="en-US" altLang="zh-CN" sz="1200" b="0" i="0" u="none" strike="noStrike" kern="1200" baseline="0" dirty="0">
                <a:solidFill>
                  <a:schemeClr val="tx1"/>
                </a:solidFill>
                <a:latin typeface="Times New Roman" pitchFamily="18" charset="0"/>
                <a:ea typeface="+mn-ea"/>
                <a:cs typeface="+mn-cs"/>
              </a:rPr>
              <a:t>, changes the network to which it is attached. </a:t>
            </a:r>
          </a:p>
          <a:p>
            <a:r>
              <a:rPr lang="en-US" altLang="zh-CN" sz="1200" b="0" i="0" u="none" strike="noStrike" kern="1200" baseline="0" dirty="0">
                <a:solidFill>
                  <a:schemeClr val="tx1"/>
                </a:solidFill>
                <a:latin typeface="Times New Roman" pitchFamily="18" charset="0"/>
                <a:ea typeface="+mn-ea"/>
                <a:cs typeface="+mn-cs"/>
              </a:rPr>
              <a:t>    An adapter’s MAC address is analogous to a person’s social security number, which also has a flat addressing structure and which doesn’t change no matter where the person goes. </a:t>
            </a:r>
          </a:p>
          <a:p>
            <a:r>
              <a:rPr lang="en-US" altLang="zh-CN" sz="1200" b="0" i="0" u="none" strike="noStrike" kern="1200" baseline="0" dirty="0">
                <a:solidFill>
                  <a:schemeClr val="tx1"/>
                </a:solidFill>
                <a:latin typeface="Times New Roman" pitchFamily="18" charset="0"/>
                <a:ea typeface="+mn-ea"/>
                <a:cs typeface="+mn-cs"/>
              </a:rPr>
              <a:t>    An IP address is analogous to a person’s postal address, which is hierarchical and which must be changed whenever a person moves. </a:t>
            </a:r>
          </a:p>
          <a:p>
            <a:r>
              <a:rPr lang="en-US" altLang="zh-CN" sz="1200" b="0" i="0" u="none" strike="noStrike" kern="1200" baseline="0" dirty="0">
                <a:solidFill>
                  <a:schemeClr val="tx1"/>
                </a:solidFill>
                <a:latin typeface="Times New Roman" pitchFamily="18" charset="0"/>
                <a:ea typeface="+mn-ea"/>
                <a:cs typeface="+mn-cs"/>
              </a:rPr>
              <a:t>    Just as a person may find it useful to have both a postal address and a social security number, it is useful for a host and router interfaces to have both a network-layer address and a MAC address.</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When an adapter wants to send a frame to some destination adapter, the sending adapter </a:t>
            </a:r>
            <a:r>
              <a:rPr lang="en-US" altLang="zh-CN" sz="1200" b="1" i="0" u="none" strike="noStrike" kern="1200" baseline="0" dirty="0">
                <a:solidFill>
                  <a:schemeClr val="tx1"/>
                </a:solidFill>
                <a:latin typeface="Times New Roman" pitchFamily="18" charset="0"/>
                <a:ea typeface="+mn-ea"/>
                <a:cs typeface="+mn-cs"/>
              </a:rPr>
              <a:t>inserts</a:t>
            </a:r>
            <a:r>
              <a:rPr lang="en-US" altLang="zh-CN" sz="1200" b="0" i="0" u="none" strike="noStrike" kern="1200" baseline="0" dirty="0">
                <a:solidFill>
                  <a:schemeClr val="tx1"/>
                </a:solidFill>
                <a:latin typeface="Times New Roman" pitchFamily="18" charset="0"/>
                <a:ea typeface="+mn-ea"/>
                <a:cs typeface="+mn-cs"/>
              </a:rPr>
              <a:t> the destination adapter’s MAC address </a:t>
            </a:r>
            <a:r>
              <a:rPr lang="en-US" altLang="zh-CN" sz="1200" b="1" i="0" u="none" strike="noStrike" kern="1200" baseline="0" dirty="0">
                <a:solidFill>
                  <a:schemeClr val="tx1"/>
                </a:solidFill>
                <a:latin typeface="Times New Roman" pitchFamily="18" charset="0"/>
                <a:ea typeface="+mn-ea"/>
                <a:cs typeface="+mn-cs"/>
              </a:rPr>
              <a:t>into</a:t>
            </a:r>
            <a:r>
              <a:rPr lang="en-US" altLang="zh-CN" sz="1200" b="0" i="0" u="none" strike="noStrike" kern="1200" baseline="0" dirty="0">
                <a:solidFill>
                  <a:schemeClr val="tx1"/>
                </a:solidFill>
                <a:latin typeface="Times New Roman" pitchFamily="18" charset="0"/>
                <a:ea typeface="+mn-ea"/>
                <a:cs typeface="+mn-cs"/>
              </a:rPr>
              <a:t> the frame and then sends the frame into the LAN. </a:t>
            </a:r>
          </a:p>
          <a:p>
            <a:r>
              <a:rPr lang="en-US" altLang="zh-CN" sz="1200" b="0" i="0" u="none" strike="noStrike" kern="1200" baseline="0" dirty="0">
                <a:solidFill>
                  <a:schemeClr val="tx1"/>
                </a:solidFill>
                <a:latin typeface="Times New Roman" pitchFamily="18" charset="0"/>
                <a:ea typeface="+mn-ea"/>
                <a:cs typeface="+mn-cs"/>
              </a:rPr>
              <a:t>    As we will soon see, a switch occasionally broadcasts an incoming frame onto all of its interfaces. </a:t>
            </a:r>
          </a:p>
          <a:p>
            <a:r>
              <a:rPr lang="en-US" altLang="zh-CN" sz="1200" b="0" i="0" u="none" strike="noStrike" kern="1200" baseline="0" dirty="0">
                <a:solidFill>
                  <a:schemeClr val="tx1"/>
                </a:solidFill>
                <a:latin typeface="Times New Roman" pitchFamily="18" charset="0"/>
                <a:ea typeface="+mn-ea"/>
                <a:cs typeface="+mn-cs"/>
              </a:rPr>
              <a:t>    We’ll see in Chapter 6 that 802.11 also broadcasts frames. </a:t>
            </a:r>
          </a:p>
          <a:p>
            <a:r>
              <a:rPr lang="en-US" altLang="zh-CN" sz="1200" b="0" i="0" u="none" strike="noStrike" kern="1200" baseline="0" dirty="0">
                <a:solidFill>
                  <a:schemeClr val="tx1"/>
                </a:solidFill>
                <a:latin typeface="Times New Roman" pitchFamily="18" charset="0"/>
                <a:ea typeface="+mn-ea"/>
                <a:cs typeface="+mn-cs"/>
              </a:rPr>
              <a:t>    Thus, an adapter may receive a frame that isn’t addressed to it. </a:t>
            </a:r>
          </a:p>
          <a:p>
            <a:r>
              <a:rPr lang="en-US" altLang="zh-CN" sz="1200" b="0" i="0" u="none" strike="noStrike" kern="1200" baseline="0" dirty="0">
                <a:solidFill>
                  <a:schemeClr val="tx1"/>
                </a:solidFill>
                <a:latin typeface="Times New Roman" pitchFamily="18" charset="0"/>
                <a:ea typeface="+mn-ea"/>
                <a:cs typeface="+mn-cs"/>
              </a:rPr>
              <a:t>    Thus, when an adapter receives a frame, it will check to see whether the destination MAC address in the frame matches its own MAC address.</a:t>
            </a:r>
          </a:p>
          <a:p>
            <a:r>
              <a:rPr lang="en-US" altLang="zh-CN" sz="1200" b="0" i="0" u="none" strike="noStrike" kern="1200" baseline="0" dirty="0">
                <a:solidFill>
                  <a:schemeClr val="tx1"/>
                </a:solidFill>
                <a:latin typeface="Times New Roman" pitchFamily="18" charset="0"/>
                <a:ea typeface="+mn-ea"/>
                <a:cs typeface="+mn-cs"/>
              </a:rPr>
              <a:t>    If there is a match, the adapter </a:t>
            </a:r>
            <a:r>
              <a:rPr lang="en-US" altLang="zh-CN" sz="1200" b="1" i="0" u="none" strike="noStrike" kern="1200" baseline="0" dirty="0">
                <a:solidFill>
                  <a:schemeClr val="tx1"/>
                </a:solidFill>
                <a:latin typeface="Times New Roman" pitchFamily="18" charset="0"/>
                <a:ea typeface="+mn-ea"/>
                <a:cs typeface="+mn-cs"/>
              </a:rPr>
              <a:t>extracts</a:t>
            </a:r>
            <a:r>
              <a:rPr lang="en-US" altLang="zh-CN" sz="1200" b="0" i="0" u="none" strike="noStrike" kern="1200" baseline="0" dirty="0">
                <a:solidFill>
                  <a:schemeClr val="tx1"/>
                </a:solidFill>
                <a:latin typeface="Times New Roman" pitchFamily="18" charset="0"/>
                <a:ea typeface="+mn-ea"/>
                <a:cs typeface="+mn-cs"/>
              </a:rPr>
              <a:t> the enclosed datagram and </a:t>
            </a:r>
            <a:r>
              <a:rPr lang="en-US" altLang="zh-CN" sz="1200" b="1" i="0" u="none" strike="noStrike" kern="1200" baseline="0" dirty="0">
                <a:solidFill>
                  <a:schemeClr val="tx1"/>
                </a:solidFill>
                <a:latin typeface="Times New Roman" pitchFamily="18" charset="0"/>
                <a:ea typeface="+mn-ea"/>
                <a:cs typeface="+mn-cs"/>
              </a:rPr>
              <a:t>passes</a:t>
            </a:r>
            <a:r>
              <a:rPr lang="en-US" altLang="zh-CN" sz="1200" b="0" i="0" u="none" strike="noStrike" kern="1200" baseline="0" dirty="0">
                <a:solidFill>
                  <a:schemeClr val="tx1"/>
                </a:solidFill>
                <a:latin typeface="Times New Roman" pitchFamily="18" charset="0"/>
                <a:ea typeface="+mn-ea"/>
                <a:cs typeface="+mn-cs"/>
              </a:rPr>
              <a:t> the datagram up the protocol stack. </a:t>
            </a:r>
          </a:p>
          <a:p>
            <a:r>
              <a:rPr lang="en-US" altLang="zh-CN" sz="1200" b="0" i="0" u="none" strike="noStrike" kern="1200" baseline="0" dirty="0">
                <a:solidFill>
                  <a:schemeClr val="tx1"/>
                </a:solidFill>
                <a:latin typeface="Times New Roman" pitchFamily="18" charset="0"/>
                <a:ea typeface="+mn-ea"/>
                <a:cs typeface="+mn-cs"/>
              </a:rPr>
              <a:t>    If there isn’t a match, the adapter discards the frame, without passing the network-layer datagram up. </a:t>
            </a:r>
          </a:p>
          <a:p>
            <a:r>
              <a:rPr lang="en-US" altLang="zh-CN" sz="1200" b="0" i="0" u="none" strike="noStrike" kern="1200" baseline="0" dirty="0">
                <a:solidFill>
                  <a:schemeClr val="tx1"/>
                </a:solidFill>
                <a:latin typeface="Times New Roman" pitchFamily="18" charset="0"/>
                <a:ea typeface="+mn-ea"/>
                <a:cs typeface="+mn-cs"/>
              </a:rPr>
              <a:t>    Thus, the destination only will be interrupted when the frame is received.</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However, sometimes a sending adapter does want all the other adapters on the LAN to receive and process the frame it is about to send. </a:t>
            </a:r>
          </a:p>
          <a:p>
            <a:r>
              <a:rPr lang="en-US" altLang="zh-CN" sz="1200" b="0" i="0" u="none" strike="noStrike" kern="1200" baseline="0" dirty="0">
                <a:solidFill>
                  <a:schemeClr val="tx1"/>
                </a:solidFill>
                <a:latin typeface="Times New Roman" pitchFamily="18" charset="0"/>
                <a:ea typeface="+mn-ea"/>
                <a:cs typeface="+mn-cs"/>
              </a:rPr>
              <a:t>    In this case, the sending adapter inserts a special MAC </a:t>
            </a:r>
            <a:r>
              <a:rPr lang="en-US" altLang="zh-CN" sz="1200" b="1" i="0" u="none" strike="noStrike" kern="1200" baseline="0" dirty="0">
                <a:solidFill>
                  <a:schemeClr val="tx1"/>
                </a:solidFill>
                <a:latin typeface="Times New Roman" pitchFamily="18" charset="0"/>
                <a:ea typeface="+mn-ea"/>
                <a:cs typeface="+mn-cs"/>
              </a:rPr>
              <a:t>broadcast address </a:t>
            </a:r>
            <a:r>
              <a:rPr lang="en-US" altLang="zh-CN" sz="1200" b="0" i="0" u="none" strike="noStrike" kern="1200" baseline="0" dirty="0">
                <a:solidFill>
                  <a:schemeClr val="tx1"/>
                </a:solidFill>
                <a:latin typeface="Times New Roman" pitchFamily="18" charset="0"/>
                <a:ea typeface="+mn-ea"/>
                <a:cs typeface="+mn-cs"/>
              </a:rPr>
              <a:t>into the destination address field of the frame. </a:t>
            </a:r>
          </a:p>
          <a:p>
            <a:r>
              <a:rPr lang="en-US" altLang="zh-CN" sz="1200" b="0" i="0" u="none" strike="noStrike" kern="1200" baseline="0" dirty="0">
                <a:solidFill>
                  <a:schemeClr val="tx1"/>
                </a:solidFill>
                <a:latin typeface="Times New Roman" pitchFamily="18" charset="0"/>
                <a:ea typeface="+mn-ea"/>
                <a:cs typeface="+mn-cs"/>
              </a:rPr>
              <a:t>    For LANs that use 6-byte addresses (such as Ethernet and 802.11), the broadcast address is a string of 48 consecutive 1s (that is, FF-FF-FF-FF-FFFF in hexadecimal notation).</a:t>
            </a:r>
            <a:endParaRPr lang="zh-CN" altLang="en-US" i="0" dirty="0"/>
          </a:p>
          <a:p>
            <a:pPr eaLnBrk="1" hangingPunct="1"/>
            <a:endParaRPr lang="zh-CN" altLang="zh-CN" dirty="0"/>
          </a:p>
        </p:txBody>
      </p:sp>
    </p:spTree>
    <p:extLst>
      <p:ext uri="{BB962C8B-B14F-4D97-AF65-F5344CB8AC3E}">
        <p14:creationId xmlns:p14="http://schemas.microsoft.com/office/powerpoint/2010/main" val="6663906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a:spLocks noGrp="1" noChangeArrowheads="1"/>
          </p:cNvSpPr>
          <p:nvPr>
            <p:ph type="sldNum" sz="quarter" idx="5"/>
          </p:nvPr>
        </p:nvSpPr>
        <p:spPr>
          <a:noFill/>
        </p:spPr>
        <p:txBody>
          <a:bodyPr/>
          <a:lstStyle/>
          <a:p>
            <a:fld id="{800CDCF7-F99F-411A-B1D0-C9D948719A94}" type="slidenum">
              <a:rPr lang="zh-CN" altLang="en-US"/>
              <a:pPr/>
              <a:t>98</a:t>
            </a:fld>
            <a:endParaRPr lang="en-US" altLang="zh-CN"/>
          </a:p>
        </p:txBody>
      </p:sp>
      <p:sp>
        <p:nvSpPr>
          <p:cNvPr id="332803" name="Rectangle 2"/>
          <p:cNvSpPr>
            <a:spLocks noGrp="1" noRot="1" noChangeAspect="1" noChangeArrowheads="1" noTextEdit="1"/>
          </p:cNvSpPr>
          <p:nvPr>
            <p:ph type="sldImg"/>
          </p:nvPr>
        </p:nvSpPr>
        <p:spPr>
          <a:ln/>
        </p:spPr>
      </p:sp>
      <p:sp>
        <p:nvSpPr>
          <p:cNvPr id="332804" name="Rectangle 3"/>
          <p:cNvSpPr>
            <a:spLocks noGrp="1" noChangeArrowheads="1"/>
          </p:cNvSpPr>
          <p:nvPr>
            <p:ph type="body" idx="1"/>
          </p:nvPr>
        </p:nvSpPr>
        <p:spPr>
          <a:noFill/>
          <a:ln/>
        </p:spPr>
        <p:txBody>
          <a:bodyPr/>
          <a:lstStyle/>
          <a:p>
            <a:r>
              <a:rPr kumimoji="1" lang="zh-CN" altLang="en-US" dirty="0">
                <a:solidFill>
                  <a:srgbClr val="333399"/>
                </a:solidFill>
              </a:rPr>
              <a:t>     匹配电阻</a:t>
            </a:r>
            <a:r>
              <a:rPr kumimoji="1" lang="en-US" altLang="zh-CN" dirty="0">
                <a:solidFill>
                  <a:srgbClr val="333399"/>
                </a:solidFill>
              </a:rPr>
              <a:t>(</a:t>
            </a:r>
            <a:r>
              <a:rPr kumimoji="1" lang="zh-CN" altLang="en-US" dirty="0">
                <a:solidFill>
                  <a:srgbClr val="333399"/>
                </a:solidFill>
              </a:rPr>
              <a:t>用来吸收总线上传播的信号</a:t>
            </a:r>
            <a:r>
              <a:rPr kumimoji="1" lang="en-US" altLang="zh-CN" dirty="0">
                <a:solidFill>
                  <a:srgbClr val="333399"/>
                </a:solidFill>
              </a:rPr>
              <a:t>)</a:t>
            </a:r>
          </a:p>
          <a:p>
            <a:r>
              <a:rPr lang="zh-CN" altLang="en-US" dirty="0"/>
              <a:t>     网卡有数据要发送时，将网络层交来的</a:t>
            </a:r>
            <a:r>
              <a:rPr lang="en-US" altLang="zh-CN" dirty="0"/>
              <a:t>Packet</a:t>
            </a:r>
            <a:r>
              <a:rPr lang="zh-CN" altLang="en-US" dirty="0"/>
              <a:t>封装进</a:t>
            </a:r>
            <a:r>
              <a:rPr lang="en-US" altLang="zh-CN" dirty="0"/>
              <a:t>Frame</a:t>
            </a:r>
            <a:r>
              <a:rPr lang="zh-CN" altLang="en-US" dirty="0"/>
              <a:t>中，在</a:t>
            </a:r>
            <a:r>
              <a:rPr lang="en-US" altLang="zh-CN" dirty="0"/>
              <a:t>Frame</a:t>
            </a:r>
            <a:r>
              <a:rPr lang="zh-CN" altLang="en-US" dirty="0"/>
              <a:t>的最前面填入目的网卡的</a:t>
            </a:r>
            <a:r>
              <a:rPr lang="en-US" altLang="zh-CN" dirty="0"/>
              <a:t>MAC</a:t>
            </a:r>
            <a:r>
              <a:rPr lang="zh-CN" altLang="en-US" dirty="0"/>
              <a:t>地址，然后发向网络。</a:t>
            </a:r>
          </a:p>
          <a:p>
            <a:r>
              <a:rPr lang="zh-CN" altLang="en-US" dirty="0"/>
              <a:t>     如果网络采用了广播介质，一个结点发送的</a:t>
            </a:r>
            <a:r>
              <a:rPr lang="en-US" altLang="zh-CN" dirty="0"/>
              <a:t>Frame</a:t>
            </a:r>
            <a:r>
              <a:rPr lang="zh-CN" altLang="en-US" dirty="0"/>
              <a:t>会被所有结点收到。</a:t>
            </a:r>
            <a:endParaRPr lang="en-US" altLang="zh-CN" dirty="0"/>
          </a:p>
          <a:p>
            <a:r>
              <a:rPr lang="en-US" altLang="zh-CN" dirty="0"/>
              <a:t>     </a:t>
            </a:r>
            <a:r>
              <a:rPr lang="zh-CN" altLang="en-US" dirty="0"/>
              <a:t>结点的网卡比较</a:t>
            </a:r>
            <a:r>
              <a:rPr lang="en-US" altLang="zh-CN" dirty="0"/>
              <a:t>Frame</a:t>
            </a:r>
            <a:r>
              <a:rPr lang="zh-CN" altLang="en-US" dirty="0"/>
              <a:t>的目的</a:t>
            </a:r>
            <a:r>
              <a:rPr lang="en-US" altLang="zh-CN" dirty="0"/>
              <a:t>MAC</a:t>
            </a:r>
            <a:r>
              <a:rPr lang="zh-CN" altLang="en-US" dirty="0"/>
              <a:t>地址是否与自己的</a:t>
            </a:r>
            <a:r>
              <a:rPr lang="en-US" altLang="zh-CN" dirty="0"/>
              <a:t>MAC</a:t>
            </a:r>
            <a:r>
              <a:rPr lang="zh-CN" altLang="en-US" dirty="0"/>
              <a:t>地址相同，如果是，则解析出</a:t>
            </a:r>
            <a:r>
              <a:rPr lang="en-US" altLang="zh-CN" dirty="0"/>
              <a:t>Packet</a:t>
            </a:r>
            <a:r>
              <a:rPr lang="zh-CN" altLang="en-US" dirty="0"/>
              <a:t>并转交给适当的协议处理；否则，丢弃</a:t>
            </a:r>
            <a:r>
              <a:rPr lang="en-US" altLang="zh-CN" dirty="0"/>
              <a:t>Frame</a:t>
            </a:r>
            <a:r>
              <a:rPr lang="zh-CN" altLang="en-US" dirty="0"/>
              <a:t>。</a:t>
            </a:r>
          </a:p>
          <a:p>
            <a:endParaRPr lang="zh-CN" altLang="en-US" dirty="0"/>
          </a:p>
          <a:p>
            <a:endParaRPr kumimoji="1" lang="zh-CN" altLang="en-US" dirty="0">
              <a:solidFill>
                <a:srgbClr val="333399"/>
              </a:solidFill>
            </a:endParaRPr>
          </a:p>
        </p:txBody>
      </p:sp>
    </p:spTree>
    <p:extLst>
      <p:ext uri="{BB962C8B-B14F-4D97-AF65-F5344CB8AC3E}">
        <p14:creationId xmlns:p14="http://schemas.microsoft.com/office/powerpoint/2010/main" val="386030239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2F67D998-3F0A-4668-B7EB-43399F0D9AFB}" type="slidenum">
              <a:rPr lang="zh-CN" altLang="en-US" smtClean="0"/>
              <a:pPr>
                <a:defRPr/>
              </a:pPr>
              <a:t>99</a:t>
            </a:fld>
            <a:endParaRPr lang="en-US" altLang="zh-CN"/>
          </a:p>
        </p:txBody>
      </p:sp>
    </p:spTree>
    <p:extLst>
      <p:ext uri="{BB962C8B-B14F-4D97-AF65-F5344CB8AC3E}">
        <p14:creationId xmlns:p14="http://schemas.microsoft.com/office/powerpoint/2010/main" val="298827397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sz="2400" i="1">
                <a:solidFill>
                  <a:schemeClr val="tx1"/>
                </a:solidFill>
                <a:latin typeface="Comic Sans MS" panose="030F0702030302020204" pitchFamily="66" charset="0"/>
                <a:ea typeface="MS PGothic" panose="020B0600070205080204" pitchFamily="34" charset="-128"/>
              </a:defRPr>
            </a:lvl1pPr>
            <a:lvl2pPr marL="742950" indent="-285750" defTabSz="966788">
              <a:defRPr sz="2400" i="1">
                <a:solidFill>
                  <a:schemeClr val="tx1"/>
                </a:solidFill>
                <a:latin typeface="Comic Sans MS" panose="030F0702030302020204" pitchFamily="66" charset="0"/>
                <a:ea typeface="MS PGothic" panose="020B0600070205080204" pitchFamily="34" charset="-128"/>
              </a:defRPr>
            </a:lvl2pPr>
            <a:lvl3pPr marL="1143000" indent="-228600" defTabSz="966788">
              <a:defRPr sz="2400" i="1">
                <a:solidFill>
                  <a:schemeClr val="tx1"/>
                </a:solidFill>
                <a:latin typeface="Comic Sans MS" panose="030F0702030302020204" pitchFamily="66" charset="0"/>
                <a:ea typeface="MS PGothic" panose="020B0600070205080204" pitchFamily="34" charset="-128"/>
              </a:defRPr>
            </a:lvl3pPr>
            <a:lvl4pPr marL="1600200" indent="-228600" defTabSz="966788">
              <a:defRPr sz="2400" i="1">
                <a:solidFill>
                  <a:schemeClr val="tx1"/>
                </a:solidFill>
                <a:latin typeface="Comic Sans MS" panose="030F0702030302020204" pitchFamily="66" charset="0"/>
                <a:ea typeface="MS PGothic" panose="020B0600070205080204" pitchFamily="34" charset="-128"/>
              </a:defRPr>
            </a:lvl4pPr>
            <a:lvl5pPr marL="2057400" indent="-228600" defTabSz="966788">
              <a:defRPr sz="2400"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fld id="{B99BB076-102B-4B83-A38B-AFF3284CA1C5}" type="slidenum">
              <a:rPr lang="en-US" altLang="zh-CN" sz="1200" i="0">
                <a:latin typeface="Times New Roman" panose="02020603050405020304" pitchFamily="18" charset="0"/>
              </a:rPr>
              <a:pPr/>
              <a:t>100</a:t>
            </a:fld>
            <a:endParaRPr lang="en-US" altLang="zh-CN" sz="1200" i="0">
              <a:latin typeface="Times New Roman" panose="02020603050405020304" pitchFamily="18" charset="0"/>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zh-CN" sz="1200" b="0" i="0" u="none" strike="noStrike" kern="1200" baseline="0" dirty="0">
                <a:solidFill>
                  <a:schemeClr val="tx1"/>
                </a:solidFill>
                <a:latin typeface="Times New Roman" pitchFamily="18" charset="0"/>
                <a:ea typeface="+mn-ea"/>
                <a:cs typeface="+mn-cs"/>
              </a:rPr>
              <a:t>    Because there are both network-layer addresses (for example, Internet IP addresses) and link-layer addresses (that is, MAC addresses), there is a need to translate between them. </a:t>
            </a:r>
          </a:p>
          <a:p>
            <a:r>
              <a:rPr lang="en-US" altLang="zh-CN" sz="1200" b="0" i="0" u="none" strike="noStrike" kern="1200" baseline="0" dirty="0">
                <a:solidFill>
                  <a:schemeClr val="tx1"/>
                </a:solidFill>
                <a:latin typeface="Times New Roman" pitchFamily="18" charset="0"/>
                <a:ea typeface="+mn-ea"/>
                <a:cs typeface="+mn-cs"/>
              </a:rPr>
              <a:t>    For the Internet, this is the job of the </a:t>
            </a:r>
            <a:r>
              <a:rPr lang="en-US" altLang="zh-CN" sz="1200" b="1" i="0" u="none" strike="noStrike" kern="1200" baseline="0" dirty="0">
                <a:solidFill>
                  <a:schemeClr val="tx1"/>
                </a:solidFill>
                <a:latin typeface="Times New Roman" pitchFamily="18" charset="0"/>
                <a:ea typeface="+mn-ea"/>
                <a:cs typeface="+mn-cs"/>
              </a:rPr>
              <a:t>Address Resolution Protocol (ARP) </a:t>
            </a:r>
            <a:r>
              <a:rPr lang="en-US" altLang="zh-CN" sz="1200" b="0" i="0" u="none" strike="noStrike" kern="1200" baseline="0" dirty="0">
                <a:solidFill>
                  <a:schemeClr val="tx1"/>
                </a:solidFill>
                <a:latin typeface="Times New Roman" pitchFamily="18" charset="0"/>
                <a:ea typeface="+mn-ea"/>
                <a:cs typeface="+mn-cs"/>
              </a:rPr>
              <a:t>[RFC 826].</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To understand the need for a protocol such as ARP, consider the network shown in Figure 6.17.</a:t>
            </a:r>
          </a:p>
          <a:p>
            <a:r>
              <a:rPr lang="en-US" altLang="zh-CN" sz="1200" b="0" i="0" u="none" strike="noStrike" kern="1200" baseline="0" dirty="0">
                <a:solidFill>
                  <a:schemeClr val="tx1"/>
                </a:solidFill>
                <a:latin typeface="Times New Roman" pitchFamily="18" charset="0"/>
                <a:ea typeface="+mn-ea"/>
                <a:cs typeface="+mn-cs"/>
              </a:rPr>
              <a:t>    In this simple example, each host and router has a single IP address and single MAC address. </a:t>
            </a:r>
          </a:p>
          <a:p>
            <a:r>
              <a:rPr lang="en-US" altLang="zh-CN" sz="1200" b="0" i="0" u="none" strike="noStrike" kern="1200" baseline="0" dirty="0">
                <a:solidFill>
                  <a:schemeClr val="tx1"/>
                </a:solidFill>
                <a:latin typeface="Times New Roman" pitchFamily="18" charset="0"/>
                <a:ea typeface="+mn-ea"/>
                <a:cs typeface="+mn-cs"/>
              </a:rPr>
              <a:t>    As usual, IP addresses are shown in dotted-decimal notation and MAC addresses are shown in hexadecimal notation.   </a:t>
            </a:r>
          </a:p>
          <a:p>
            <a:r>
              <a:rPr lang="en-US" altLang="zh-CN" sz="1200" b="0" i="0" u="none" strike="noStrike" kern="1200" baseline="0" dirty="0">
                <a:solidFill>
                  <a:schemeClr val="tx1"/>
                </a:solidFill>
                <a:latin typeface="Times New Roman" pitchFamily="18" charset="0"/>
                <a:ea typeface="+mn-ea"/>
                <a:cs typeface="+mn-cs"/>
              </a:rPr>
              <a:t>    </a:t>
            </a:r>
            <a:r>
              <a:rPr lang="en-US" altLang="zh-CN" sz="1200" b="0" i="0" u="sng" strike="noStrike" kern="1200" baseline="0" dirty="0">
                <a:solidFill>
                  <a:schemeClr val="tx1"/>
                </a:solidFill>
                <a:latin typeface="Times New Roman" pitchFamily="18" charset="0"/>
                <a:ea typeface="+mn-ea"/>
                <a:cs typeface="+mn-cs"/>
              </a:rPr>
              <a:t>For the purposes of this discussion, we will assume in this section that the switch broadcasts all frames</a:t>
            </a:r>
            <a:r>
              <a:rPr lang="en-US" altLang="zh-CN" sz="1200" b="0" i="0" u="none" strike="noStrike" kern="1200" baseline="0" dirty="0">
                <a:solidFill>
                  <a:schemeClr val="tx1"/>
                </a:solidFill>
                <a:latin typeface="Times New Roman" pitchFamily="18" charset="0"/>
                <a:ea typeface="+mn-ea"/>
                <a:cs typeface="+mn-cs"/>
              </a:rPr>
              <a:t> [</a:t>
            </a:r>
            <a:r>
              <a:rPr lang="zh-CN" altLang="en-US" sz="1200" b="0" i="0" u="none" strike="noStrike" kern="1200" baseline="0" dirty="0">
                <a:solidFill>
                  <a:schemeClr val="tx1"/>
                </a:solidFill>
                <a:latin typeface="Times New Roman" pitchFamily="18" charset="0"/>
                <a:ea typeface="+mn-ea"/>
                <a:cs typeface="+mn-cs"/>
              </a:rPr>
              <a:t>假设没有查找转发表的关注</a:t>
            </a:r>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that is</a:t>
            </a:r>
            <a:r>
              <a:rPr lang="en-US" altLang="zh-CN" sz="1200" b="0" i="0" u="none" strike="noStrike" kern="1200" baseline="0" dirty="0">
                <a:solidFill>
                  <a:schemeClr val="tx1"/>
                </a:solidFill>
                <a:latin typeface="Times New Roman" pitchFamily="18" charset="0"/>
                <a:ea typeface="+mn-ea"/>
                <a:cs typeface="+mn-cs"/>
              </a:rPr>
              <a:t>, whenever a switch </a:t>
            </a:r>
            <a:r>
              <a:rPr lang="en-US" altLang="zh-CN" sz="1200" b="1" i="0" u="none" strike="noStrike" kern="1200" baseline="0" dirty="0">
                <a:solidFill>
                  <a:schemeClr val="tx1"/>
                </a:solidFill>
                <a:latin typeface="Times New Roman" pitchFamily="18" charset="0"/>
                <a:ea typeface="+mn-ea"/>
                <a:cs typeface="+mn-cs"/>
              </a:rPr>
              <a:t>receives </a:t>
            </a:r>
            <a:r>
              <a:rPr lang="en-US" altLang="zh-CN" sz="1200" b="0" i="0" u="none" strike="noStrike" kern="1200" baseline="0" dirty="0">
                <a:solidFill>
                  <a:schemeClr val="tx1"/>
                </a:solidFill>
                <a:latin typeface="Times New Roman" pitchFamily="18" charset="0"/>
                <a:ea typeface="+mn-ea"/>
                <a:cs typeface="+mn-cs"/>
              </a:rPr>
              <a:t>a frame on one interface, it forwards the frame </a:t>
            </a:r>
            <a:r>
              <a:rPr lang="en-US" altLang="zh-CN" sz="1200" b="1" i="0" u="none" strike="noStrike" kern="1200" baseline="0" dirty="0">
                <a:solidFill>
                  <a:schemeClr val="tx1"/>
                </a:solidFill>
                <a:latin typeface="Times New Roman" pitchFamily="18" charset="0"/>
                <a:ea typeface="+mn-ea"/>
                <a:cs typeface="+mn-cs"/>
              </a:rPr>
              <a:t>on</a:t>
            </a:r>
            <a:r>
              <a:rPr lang="en-US" altLang="zh-CN" sz="1200" b="0" i="0" u="none" strike="noStrike" kern="1200" baseline="0" dirty="0">
                <a:solidFill>
                  <a:schemeClr val="tx1"/>
                </a:solidFill>
                <a:latin typeface="Times New Roman" pitchFamily="18" charset="0"/>
                <a:ea typeface="+mn-ea"/>
                <a:cs typeface="+mn-cs"/>
              </a:rPr>
              <a:t> all of its other interfaces. </a:t>
            </a:r>
          </a:p>
          <a:p>
            <a:r>
              <a:rPr lang="en-US" altLang="zh-CN" sz="1200" b="0" i="0" u="none" strike="noStrike" kern="1200" baseline="0" dirty="0">
                <a:solidFill>
                  <a:schemeClr val="tx1"/>
                </a:solidFill>
                <a:latin typeface="Times New Roman" pitchFamily="18" charset="0"/>
                <a:ea typeface="+mn-ea"/>
                <a:cs typeface="+mn-cs"/>
              </a:rPr>
              <a:t>    In the next section, we </a:t>
            </a:r>
            <a:r>
              <a:rPr lang="en-US" altLang="zh-CN" sz="1200" b="0" i="0" u="none" strike="noStrike" kern="1200" baseline="0">
                <a:solidFill>
                  <a:schemeClr val="tx1"/>
                </a:solidFill>
                <a:latin typeface="Times New Roman" pitchFamily="18" charset="0"/>
                <a:ea typeface="+mn-ea"/>
                <a:cs typeface="+mn-cs"/>
              </a:rPr>
              <a:t>will </a:t>
            </a:r>
            <a:r>
              <a:rPr lang="en-US" altLang="zh-CN" sz="1200" b="0" i="0" u="sng" strike="noStrike" kern="1200" baseline="0">
                <a:solidFill>
                  <a:schemeClr val="tx1"/>
                </a:solidFill>
                <a:latin typeface="Times New Roman" pitchFamily="18" charset="0"/>
                <a:ea typeface="+mn-ea"/>
                <a:cs typeface="+mn-cs"/>
              </a:rPr>
              <a:t>provide </a:t>
            </a:r>
            <a:r>
              <a:rPr lang="en-US" altLang="zh-CN" sz="1200" b="0" i="0" u="sng" strike="noStrike" kern="1200" baseline="0" dirty="0">
                <a:solidFill>
                  <a:schemeClr val="tx1"/>
                </a:solidFill>
                <a:latin typeface="Times New Roman" pitchFamily="18" charset="0"/>
                <a:ea typeface="+mn-ea"/>
                <a:cs typeface="+mn-cs"/>
              </a:rPr>
              <a:t>a more accurate explanation of</a:t>
            </a:r>
            <a:r>
              <a:rPr lang="en-US" altLang="zh-CN" sz="1200" b="0" i="0" u="none" strike="noStrike" kern="1200" baseline="0" dirty="0">
                <a:solidFill>
                  <a:schemeClr val="tx1"/>
                </a:solidFill>
                <a:latin typeface="Times New Roman" pitchFamily="18" charset="0"/>
                <a:ea typeface="+mn-ea"/>
                <a:cs typeface="+mn-cs"/>
              </a:rPr>
              <a:t> how switches operate.</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Now suppose that the host with IP address 222.222.222.220 wants to send an IP datagram to host 222.222.222.222.</a:t>
            </a:r>
          </a:p>
          <a:p>
            <a:r>
              <a:rPr lang="en-US" altLang="zh-CN" sz="1200" b="0" i="0" u="none" strike="noStrike" kern="1200" baseline="0" dirty="0">
                <a:solidFill>
                  <a:schemeClr val="tx1"/>
                </a:solidFill>
                <a:latin typeface="Times New Roman" pitchFamily="18" charset="0"/>
                <a:ea typeface="+mn-ea"/>
                <a:cs typeface="+mn-cs"/>
              </a:rPr>
              <a:t>    In this example, both the source and destination are in the same subnet, </a:t>
            </a:r>
            <a:r>
              <a:rPr lang="en-US" altLang="zh-CN" sz="1200" b="0" i="0" u="sng" strike="noStrike" kern="1200" baseline="0" dirty="0">
                <a:solidFill>
                  <a:schemeClr val="tx1"/>
                </a:solidFill>
                <a:latin typeface="Times New Roman" pitchFamily="18" charset="0"/>
                <a:ea typeface="+mn-ea"/>
                <a:cs typeface="+mn-cs"/>
              </a:rPr>
              <a:t>in the addressing sense of</a:t>
            </a:r>
            <a:r>
              <a:rPr lang="en-US" altLang="zh-CN" sz="1200" b="0" i="0" u="none" strike="noStrike" kern="1200" baseline="0" dirty="0">
                <a:solidFill>
                  <a:schemeClr val="tx1"/>
                </a:solidFill>
                <a:latin typeface="Times New Roman" pitchFamily="18" charset="0"/>
                <a:ea typeface="+mn-ea"/>
                <a:cs typeface="+mn-cs"/>
              </a:rPr>
              <a:t> Section 4.4.2. </a:t>
            </a:r>
          </a:p>
          <a:p>
            <a:r>
              <a:rPr lang="en-US" altLang="zh-CN" sz="1200" b="0" i="0" u="none" strike="noStrike" kern="1200" baseline="0" dirty="0">
                <a:solidFill>
                  <a:schemeClr val="tx1"/>
                </a:solidFill>
                <a:latin typeface="Times New Roman" pitchFamily="18" charset="0"/>
                <a:ea typeface="+mn-ea"/>
                <a:cs typeface="+mn-cs"/>
              </a:rPr>
              <a:t>    To send a datagram, the source must give its adapter not only the IP datagram but also the MAC address for destination 222.222.222.222. </a:t>
            </a:r>
          </a:p>
          <a:p>
            <a:r>
              <a:rPr lang="en-US" altLang="zh-CN" sz="1200" b="0" i="0" u="none" strike="noStrike" kern="1200" baseline="0" dirty="0">
                <a:solidFill>
                  <a:schemeClr val="tx1"/>
                </a:solidFill>
                <a:latin typeface="Times New Roman" pitchFamily="18" charset="0"/>
                <a:ea typeface="+mn-ea"/>
                <a:cs typeface="+mn-cs"/>
              </a:rPr>
              <a:t>    The sending adapter will then </a:t>
            </a:r>
            <a:r>
              <a:rPr lang="en-US" altLang="zh-CN" sz="1200" b="1" i="0" u="none" strike="noStrike" kern="1200" baseline="0" dirty="0">
                <a:solidFill>
                  <a:schemeClr val="tx1"/>
                </a:solidFill>
                <a:latin typeface="Times New Roman" pitchFamily="18" charset="0"/>
                <a:ea typeface="+mn-ea"/>
                <a:cs typeface="+mn-cs"/>
              </a:rPr>
              <a:t>construct</a:t>
            </a:r>
            <a:r>
              <a:rPr lang="en-US" altLang="zh-CN" sz="1200" b="0" i="0" u="none" strike="noStrike" kern="1200" baseline="0" dirty="0">
                <a:solidFill>
                  <a:schemeClr val="tx1"/>
                </a:solidFill>
                <a:latin typeface="Times New Roman" pitchFamily="18" charset="0"/>
                <a:ea typeface="+mn-ea"/>
                <a:cs typeface="+mn-cs"/>
              </a:rPr>
              <a:t> a link layer frame </a:t>
            </a:r>
            <a:r>
              <a:rPr lang="en-US" altLang="zh-CN" sz="1200" b="1" i="0" u="none" strike="noStrike" kern="1200" baseline="0" dirty="0">
                <a:solidFill>
                  <a:schemeClr val="tx1"/>
                </a:solidFill>
                <a:latin typeface="Times New Roman" pitchFamily="18" charset="0"/>
                <a:ea typeface="+mn-ea"/>
                <a:cs typeface="+mn-cs"/>
              </a:rPr>
              <a:t>containing</a:t>
            </a:r>
            <a:r>
              <a:rPr lang="en-US" altLang="zh-CN" sz="1200" b="0" i="0" u="none" strike="noStrike" kern="1200" baseline="0" dirty="0">
                <a:solidFill>
                  <a:schemeClr val="tx1"/>
                </a:solidFill>
                <a:latin typeface="Times New Roman" pitchFamily="18" charset="0"/>
                <a:ea typeface="+mn-ea"/>
                <a:cs typeface="+mn-cs"/>
              </a:rPr>
              <a:t> the destination’s MAC address and </a:t>
            </a:r>
            <a:r>
              <a:rPr lang="en-US" altLang="zh-CN" sz="1200" b="1" i="0" u="none" strike="noStrike" kern="1200" baseline="0" dirty="0">
                <a:solidFill>
                  <a:schemeClr val="tx1"/>
                </a:solidFill>
                <a:latin typeface="Times New Roman" pitchFamily="18" charset="0"/>
                <a:ea typeface="+mn-ea"/>
                <a:cs typeface="+mn-cs"/>
              </a:rPr>
              <a:t>send</a:t>
            </a:r>
            <a:r>
              <a:rPr lang="en-US" altLang="zh-CN" sz="1200" b="0" i="0" u="none" strike="noStrike" kern="1200" baseline="0" dirty="0">
                <a:solidFill>
                  <a:schemeClr val="tx1"/>
                </a:solidFill>
                <a:latin typeface="Times New Roman" pitchFamily="18" charset="0"/>
                <a:ea typeface="+mn-ea"/>
                <a:cs typeface="+mn-cs"/>
              </a:rPr>
              <a:t> the frame </a:t>
            </a:r>
            <a:r>
              <a:rPr lang="en-US" altLang="zh-CN" sz="1200" b="1" i="0" u="none" strike="noStrike" kern="1200" baseline="0" dirty="0">
                <a:solidFill>
                  <a:schemeClr val="tx1"/>
                </a:solidFill>
                <a:latin typeface="Times New Roman" pitchFamily="18" charset="0"/>
                <a:ea typeface="+mn-ea"/>
                <a:cs typeface="+mn-cs"/>
              </a:rPr>
              <a:t>into</a:t>
            </a:r>
            <a:r>
              <a:rPr lang="en-US" altLang="zh-CN" sz="1200" b="0" i="0" u="none" strike="noStrike" kern="1200" baseline="0" dirty="0">
                <a:solidFill>
                  <a:schemeClr val="tx1"/>
                </a:solidFill>
                <a:latin typeface="Times New Roman" pitchFamily="18" charset="0"/>
                <a:ea typeface="+mn-ea"/>
                <a:cs typeface="+mn-cs"/>
              </a:rPr>
              <a:t> the LAN.</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The important question addressed in this section is, How does the sending host determine the MAC address for the destination host with IP address 222.222.222.222? </a:t>
            </a:r>
          </a:p>
          <a:p>
            <a:r>
              <a:rPr lang="en-US" altLang="zh-CN" sz="1200" b="0" i="0" u="none" strike="noStrike" kern="1200" baseline="0" dirty="0">
                <a:solidFill>
                  <a:schemeClr val="tx1"/>
                </a:solidFill>
                <a:latin typeface="Times New Roman" pitchFamily="18" charset="0"/>
                <a:ea typeface="+mn-ea"/>
                <a:cs typeface="+mn-cs"/>
              </a:rPr>
              <a:t>    As you might have guessed, it uses ARP. </a:t>
            </a:r>
          </a:p>
          <a:p>
            <a:r>
              <a:rPr lang="en-US" altLang="zh-CN" sz="1200" b="0" i="0" u="none" strike="noStrike" kern="1200" baseline="0" dirty="0">
                <a:solidFill>
                  <a:schemeClr val="tx1"/>
                </a:solidFill>
                <a:latin typeface="Times New Roman" pitchFamily="18" charset="0"/>
                <a:ea typeface="+mn-ea"/>
                <a:cs typeface="+mn-cs"/>
              </a:rPr>
              <a:t>    An ARP module in the sending host takes any IP address on the same LAN as input, and returns the corresponding MAC address. </a:t>
            </a:r>
          </a:p>
          <a:p>
            <a:r>
              <a:rPr lang="en-US" altLang="zh-CN" sz="1200" b="0" i="0" u="none" strike="noStrike" kern="1200" baseline="0" dirty="0">
                <a:solidFill>
                  <a:schemeClr val="tx1"/>
                </a:solidFill>
                <a:latin typeface="Times New Roman" pitchFamily="18" charset="0"/>
                <a:ea typeface="+mn-ea"/>
                <a:cs typeface="+mn-cs"/>
              </a:rPr>
              <a:t>    In the example at hand, sending host </a:t>
            </a:r>
            <a:r>
              <a:rPr lang="en-US" altLang="zh-CN" sz="1200" b="0" i="0" u="none" strike="noStrike" kern="1200" baseline="0">
                <a:solidFill>
                  <a:schemeClr val="tx1"/>
                </a:solidFill>
                <a:latin typeface="Times New Roman" pitchFamily="18" charset="0"/>
                <a:ea typeface="+mn-ea"/>
                <a:cs typeface="+mn-cs"/>
              </a:rPr>
              <a:t>222.222.222.220 provides </a:t>
            </a:r>
            <a:r>
              <a:rPr lang="en-US" altLang="zh-CN" sz="1200" b="0" i="0" u="none" strike="noStrike" kern="1200" baseline="0" dirty="0">
                <a:solidFill>
                  <a:schemeClr val="tx1"/>
                </a:solidFill>
                <a:latin typeface="Times New Roman" pitchFamily="18" charset="0"/>
                <a:ea typeface="+mn-ea"/>
                <a:cs typeface="+mn-cs"/>
              </a:rPr>
              <a:t>its ARP module the IP address 222.222.222.222, and the ARP module returns the corresponding MAC address 49-BD-D2-C7-56-2A.</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So we see that ARP resolves an IP address to a MAC address. </a:t>
            </a:r>
          </a:p>
          <a:p>
            <a:r>
              <a:rPr lang="en-US" altLang="zh-CN" sz="1200" b="0" i="0" u="none" strike="noStrike" kern="1200" baseline="0" dirty="0">
                <a:solidFill>
                  <a:schemeClr val="tx1"/>
                </a:solidFill>
                <a:latin typeface="Times New Roman" pitchFamily="18" charset="0"/>
                <a:ea typeface="+mn-ea"/>
                <a:cs typeface="+mn-cs"/>
              </a:rPr>
              <a:t>    In many ways it is analogous to DNS (studied in Section 2.5), which resolves host names to IP addresses.   </a:t>
            </a:r>
          </a:p>
          <a:p>
            <a:r>
              <a:rPr lang="en-US" altLang="zh-CN" sz="1200" b="0" i="0" u="none" strike="noStrike" kern="1200" baseline="0" dirty="0">
                <a:solidFill>
                  <a:schemeClr val="tx1"/>
                </a:solidFill>
                <a:latin typeface="Times New Roman" pitchFamily="18" charset="0"/>
                <a:ea typeface="+mn-ea"/>
                <a:cs typeface="+mn-cs"/>
              </a:rPr>
              <a:t>    However, one important difference between the two resolvers is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DNS resolves host names for hosts anywhere in the Internet, whereas ARP resolves IP addresses </a:t>
            </a:r>
            <a:r>
              <a:rPr lang="en-US" altLang="zh-CN" sz="1200" b="1" i="0" u="none" strike="noStrike" kern="1200" baseline="0" dirty="0">
                <a:solidFill>
                  <a:schemeClr val="tx1"/>
                </a:solidFill>
                <a:latin typeface="Times New Roman" pitchFamily="18" charset="0"/>
                <a:ea typeface="+mn-ea"/>
                <a:cs typeface="+mn-cs"/>
              </a:rPr>
              <a:t>only</a:t>
            </a:r>
            <a:r>
              <a:rPr lang="en-US" altLang="zh-CN" sz="1200" b="0" i="0" u="none" strike="noStrike" kern="1200" baseline="0" dirty="0">
                <a:solidFill>
                  <a:schemeClr val="tx1"/>
                </a:solidFill>
                <a:latin typeface="Times New Roman" pitchFamily="18" charset="0"/>
                <a:ea typeface="+mn-ea"/>
                <a:cs typeface="+mn-cs"/>
              </a:rPr>
              <a:t> for hosts and router interfaces on the same subnet. </a:t>
            </a:r>
          </a:p>
          <a:p>
            <a:r>
              <a:rPr lang="en-US" altLang="zh-CN" sz="1200" b="0" i="0" u="none" strike="noStrike" kern="1200" baseline="0" dirty="0">
                <a:solidFill>
                  <a:schemeClr val="tx1"/>
                </a:solidFill>
                <a:latin typeface="Times New Roman" pitchFamily="18" charset="0"/>
                <a:ea typeface="+mn-ea"/>
                <a:cs typeface="+mn-cs"/>
              </a:rPr>
              <a:t>    If a node in California were to try to use ARP to resolve the IP address for a node in Mississippi, ARP would return with an error.</a:t>
            </a:r>
          </a:p>
          <a:p>
            <a:endParaRPr lang="en-US" altLang="zh-CN" sz="1200" b="0" i="0" u="none" strike="noStrike" kern="1200" baseline="0" dirty="0">
              <a:solidFill>
                <a:schemeClr val="tx1"/>
              </a:solidFill>
              <a:latin typeface="Times New Roman" pitchFamily="18" charset="0"/>
              <a:ea typeface="+mn-ea"/>
              <a:cs typeface="+mn-cs"/>
            </a:endParaRPr>
          </a:p>
          <a:p>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Now that </a:t>
            </a:r>
            <a:r>
              <a:rPr lang="en-US" altLang="zh-CN" sz="1200" b="0" i="0" u="none" strike="noStrike" kern="1200" baseline="0" dirty="0">
                <a:solidFill>
                  <a:schemeClr val="tx1"/>
                </a:solidFill>
                <a:latin typeface="Times New Roman" pitchFamily="18" charset="0"/>
                <a:ea typeface="+mn-ea"/>
                <a:cs typeface="+mn-cs"/>
              </a:rPr>
              <a:t>we have explained what ARP does, let’s look at how it works. </a:t>
            </a:r>
          </a:p>
          <a:p>
            <a:r>
              <a:rPr lang="en-US" altLang="zh-CN" sz="1200" b="0" i="0" u="none" strike="noStrike" kern="1200" baseline="0" dirty="0">
                <a:solidFill>
                  <a:schemeClr val="tx1"/>
                </a:solidFill>
                <a:latin typeface="Times New Roman" pitchFamily="18" charset="0"/>
                <a:ea typeface="+mn-ea"/>
                <a:cs typeface="+mn-cs"/>
              </a:rPr>
              <a:t>    Each host and router has an ARP table in its memory, which contains mappings of IP addresses to MAC addresses. </a:t>
            </a:r>
          </a:p>
          <a:p>
            <a:r>
              <a:rPr lang="en-US" altLang="zh-CN" sz="1200" b="0" i="0" u="none" strike="noStrike" kern="1200" baseline="0" dirty="0">
                <a:solidFill>
                  <a:schemeClr val="tx1"/>
                </a:solidFill>
                <a:latin typeface="Times New Roman" pitchFamily="18" charset="0"/>
                <a:ea typeface="+mn-ea"/>
                <a:cs typeface="+mn-cs"/>
              </a:rPr>
              <a:t>    Figure 6.18 shows what an ARP table in host 222.222.222.220 might look like. </a:t>
            </a:r>
          </a:p>
          <a:p>
            <a:r>
              <a:rPr lang="en-US" altLang="zh-CN" sz="1200" b="0" i="0" u="none" strike="noStrike" kern="1200" baseline="0" dirty="0">
                <a:solidFill>
                  <a:schemeClr val="tx1"/>
                </a:solidFill>
                <a:latin typeface="Times New Roman" pitchFamily="18" charset="0"/>
                <a:ea typeface="+mn-ea"/>
                <a:cs typeface="+mn-cs"/>
              </a:rPr>
              <a:t>    The ARP table also contains a time-to-live (TTL) value, which indicates when each mapping will be deleted from the table. </a:t>
            </a:r>
          </a:p>
          <a:p>
            <a:r>
              <a:rPr lang="en-US" altLang="zh-CN" sz="1200" b="0" i="0" u="none" strike="noStrike" kern="1200" baseline="0" dirty="0">
                <a:solidFill>
                  <a:schemeClr val="tx1"/>
                </a:solidFill>
                <a:latin typeface="Times New Roman" pitchFamily="18" charset="0"/>
                <a:ea typeface="+mn-ea"/>
                <a:cs typeface="+mn-cs"/>
              </a:rPr>
              <a:t>    Note that a table does </a:t>
            </a:r>
            <a:r>
              <a:rPr lang="en-US" altLang="zh-CN" sz="1200" b="0" i="0" u="sng" strike="noStrike" kern="1200" baseline="0" dirty="0">
                <a:solidFill>
                  <a:schemeClr val="tx1"/>
                </a:solidFill>
                <a:latin typeface="Times New Roman" pitchFamily="18" charset="0"/>
                <a:ea typeface="+mn-ea"/>
                <a:cs typeface="+mn-cs"/>
              </a:rPr>
              <a:t>not necessarily</a:t>
            </a:r>
            <a:r>
              <a:rPr lang="en-US" altLang="zh-CN" sz="1200" b="0" i="0" u="none" strike="noStrike" kern="1200" baseline="0" dirty="0">
                <a:solidFill>
                  <a:schemeClr val="tx1"/>
                </a:solidFill>
                <a:latin typeface="Times New Roman" pitchFamily="18" charset="0"/>
                <a:ea typeface="+mn-ea"/>
                <a:cs typeface="+mn-cs"/>
              </a:rPr>
              <a:t> contain an entry for every host and router on the subnet; some may have never been entered into the table, and others may have </a:t>
            </a:r>
            <a:r>
              <a:rPr lang="en-US" altLang="zh-CN" sz="1200" b="1" i="0" u="none" strike="noStrike" kern="1200" baseline="0" dirty="0">
                <a:solidFill>
                  <a:schemeClr val="tx1"/>
                </a:solidFill>
                <a:latin typeface="Times New Roman" pitchFamily="18" charset="0"/>
                <a:ea typeface="+mn-ea"/>
                <a:cs typeface="+mn-cs"/>
              </a:rPr>
              <a:t>expired</a:t>
            </a:r>
            <a:r>
              <a:rPr lang="en-US" altLang="zh-CN" sz="1200" b="0" i="0" u="none" strike="noStrike" kern="1200" baseline="0" dirty="0">
                <a:solidFill>
                  <a:schemeClr val="tx1"/>
                </a:solidFill>
                <a:latin typeface="Times New Roman" pitchFamily="18" charset="0"/>
                <a:ea typeface="+mn-ea"/>
                <a:cs typeface="+mn-cs"/>
              </a:rPr>
              <a:t>.</a:t>
            </a:r>
          </a:p>
          <a:p>
            <a:r>
              <a:rPr lang="en-US" altLang="zh-CN" sz="1200" b="0" i="0" u="none" strike="noStrike" kern="1200" baseline="0" dirty="0">
                <a:solidFill>
                  <a:schemeClr val="tx1"/>
                </a:solidFill>
                <a:latin typeface="Times New Roman" pitchFamily="18" charset="0"/>
                <a:ea typeface="+mn-ea"/>
                <a:cs typeface="+mn-cs"/>
              </a:rPr>
              <a:t>    A typical expiration time for an entry is 20 minutes from when an entry is placed in an ARP table. </a:t>
            </a:r>
            <a:endParaRPr lang="zh-CN" altLang="zh-CN" dirty="0">
              <a:latin typeface="Times New Roman" panose="02020603050405020304" pitchFamily="18" charset="0"/>
            </a:endParaRPr>
          </a:p>
        </p:txBody>
      </p:sp>
    </p:spTree>
    <p:extLst>
      <p:ext uri="{BB962C8B-B14F-4D97-AF65-F5344CB8AC3E}">
        <p14:creationId xmlns:p14="http://schemas.microsoft.com/office/powerpoint/2010/main" val="21327370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6458E5E-FC0C-4FD7-B244-271AAA9A5C8F}" type="slidenum">
              <a:rPr lang="en-US" altLang="zh-CN"/>
              <a:pPr/>
              <a:t>101</a:t>
            </a:fld>
            <a:endParaRPr lang="en-US" altLang="zh-CN"/>
          </a:p>
        </p:txBody>
      </p:sp>
      <p:sp>
        <p:nvSpPr>
          <p:cNvPr id="728066" name="Rectangle 2"/>
          <p:cNvSpPr>
            <a:spLocks noGrp="1" noRot="1" noChangeAspect="1" noChangeArrowheads="1" noTextEdit="1"/>
          </p:cNvSpPr>
          <p:nvPr>
            <p:ph type="sldImg"/>
          </p:nvPr>
        </p:nvSpPr>
        <p:spPr/>
      </p:sp>
      <p:sp>
        <p:nvSpPr>
          <p:cNvPr id="728067"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788">
              <a:defRPr sz="2400" i="1">
                <a:solidFill>
                  <a:schemeClr val="tx1"/>
                </a:solidFill>
                <a:latin typeface="Comic Sans MS" panose="030F0702030302020204" pitchFamily="66" charset="0"/>
                <a:ea typeface="MS PGothic" panose="020B0600070205080204" pitchFamily="34" charset="-128"/>
              </a:defRPr>
            </a:lvl1pPr>
            <a:lvl2pPr marL="742950" indent="-285750" defTabSz="966788">
              <a:defRPr sz="2400" i="1">
                <a:solidFill>
                  <a:schemeClr val="tx1"/>
                </a:solidFill>
                <a:latin typeface="Comic Sans MS" panose="030F0702030302020204" pitchFamily="66" charset="0"/>
                <a:ea typeface="MS PGothic" panose="020B0600070205080204" pitchFamily="34" charset="-128"/>
              </a:defRPr>
            </a:lvl2pPr>
            <a:lvl3pPr marL="1143000" indent="-228600" defTabSz="966788">
              <a:defRPr sz="2400" i="1">
                <a:solidFill>
                  <a:schemeClr val="tx1"/>
                </a:solidFill>
                <a:latin typeface="Comic Sans MS" panose="030F0702030302020204" pitchFamily="66" charset="0"/>
                <a:ea typeface="MS PGothic" panose="020B0600070205080204" pitchFamily="34" charset="-128"/>
              </a:defRPr>
            </a:lvl3pPr>
            <a:lvl4pPr marL="1600200" indent="-228600" defTabSz="966788">
              <a:defRPr sz="2400" i="1">
                <a:solidFill>
                  <a:schemeClr val="tx1"/>
                </a:solidFill>
                <a:latin typeface="Comic Sans MS" panose="030F0702030302020204" pitchFamily="66" charset="0"/>
                <a:ea typeface="MS PGothic" panose="020B0600070205080204" pitchFamily="34" charset="-128"/>
              </a:defRPr>
            </a:lvl4pPr>
            <a:lvl5pPr marL="2057400" indent="-228600" defTabSz="966788">
              <a:defRPr sz="2400" i="1">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fld id="{BEF64DCE-0CF2-4546-AE6A-6AE142D1AE83}" type="slidenum">
              <a:rPr lang="en-US" altLang="zh-CN" sz="1200" i="0">
                <a:latin typeface="Times New Roman" panose="02020603050405020304" pitchFamily="18" charset="0"/>
              </a:rPr>
              <a:pPr/>
              <a:t>102</a:t>
            </a:fld>
            <a:endParaRPr lang="en-US" altLang="zh-CN" sz="1200" i="0">
              <a:latin typeface="Times New Roman" panose="02020603050405020304" pitchFamily="18"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zh-CN" sz="1200" b="0" i="0" u="none" strike="noStrike" kern="1200" baseline="0" dirty="0">
                <a:solidFill>
                  <a:schemeClr val="tx1"/>
                </a:solidFill>
                <a:latin typeface="Times New Roman" pitchFamily="18" charset="0"/>
                <a:ea typeface="+mn-ea"/>
                <a:cs typeface="+mn-cs"/>
              </a:rPr>
              <a:t>    Now suppose that host 222.222.222.220 wants to send a datagram that is IP addressed to another host or router </a:t>
            </a:r>
            <a:r>
              <a:rPr lang="en-US" altLang="zh-CN" sz="1200" b="0" i="0" u="sng" strike="noStrike" kern="1200" baseline="0" dirty="0">
                <a:solidFill>
                  <a:schemeClr val="tx1"/>
                </a:solidFill>
                <a:latin typeface="Times New Roman" pitchFamily="18" charset="0"/>
                <a:ea typeface="+mn-ea"/>
                <a:cs typeface="+mn-cs"/>
              </a:rPr>
              <a:t>on that subnet</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The sending host needs to obtain the MAC address of the destination given the IP address. </a:t>
            </a:r>
          </a:p>
          <a:p>
            <a:r>
              <a:rPr lang="en-US" altLang="zh-CN" sz="1200" b="0" i="0" u="none" strike="noStrike" kern="1200" baseline="0" dirty="0">
                <a:solidFill>
                  <a:schemeClr val="tx1"/>
                </a:solidFill>
                <a:latin typeface="Times New Roman" pitchFamily="18" charset="0"/>
                <a:ea typeface="+mn-ea"/>
                <a:cs typeface="+mn-cs"/>
              </a:rPr>
              <a:t>    This task is easy if the sender’s ARP table has an entry for the destination node. </a:t>
            </a:r>
          </a:p>
          <a:p>
            <a:r>
              <a:rPr lang="en-US" altLang="zh-CN" sz="1200" b="0" i="0" u="none" strike="noStrike" kern="1200" baseline="0" dirty="0">
                <a:solidFill>
                  <a:schemeClr val="tx1"/>
                </a:solidFill>
                <a:latin typeface="Times New Roman" pitchFamily="18" charset="0"/>
                <a:ea typeface="+mn-ea"/>
                <a:cs typeface="+mn-cs"/>
              </a:rPr>
              <a:t>    But </a:t>
            </a:r>
            <a:r>
              <a:rPr lang="en-US" altLang="zh-CN" sz="1200" b="0" i="0" u="sng" strike="noStrike" kern="1200" baseline="0" dirty="0">
                <a:solidFill>
                  <a:schemeClr val="tx1"/>
                </a:solidFill>
                <a:latin typeface="Times New Roman" pitchFamily="18" charset="0"/>
                <a:ea typeface="+mn-ea"/>
                <a:cs typeface="+mn-cs"/>
              </a:rPr>
              <a:t>what if </a:t>
            </a:r>
            <a:r>
              <a:rPr lang="en-US" altLang="zh-CN" sz="1200" b="0" i="0" u="none" strike="noStrike" kern="1200" baseline="0" dirty="0">
                <a:solidFill>
                  <a:schemeClr val="tx1"/>
                </a:solidFill>
                <a:latin typeface="Times New Roman" pitchFamily="18" charset="0"/>
                <a:ea typeface="+mn-ea"/>
                <a:cs typeface="+mn-cs"/>
              </a:rPr>
              <a:t>the ARP table doesn’t currently have an entry for the destination? </a:t>
            </a:r>
          </a:p>
          <a:p>
            <a:r>
              <a:rPr lang="en-US" altLang="zh-CN" sz="1200" b="0" i="0" u="none" strike="noStrike" kern="1200" baseline="0" dirty="0">
                <a:solidFill>
                  <a:schemeClr val="tx1"/>
                </a:solidFill>
                <a:latin typeface="Times New Roman" pitchFamily="18" charset="0"/>
                <a:ea typeface="+mn-ea"/>
                <a:cs typeface="+mn-cs"/>
              </a:rPr>
              <a:t>    In particular, suppose 222.222.222.220 wants to send a datagram to 222.222.222.222. </a:t>
            </a:r>
          </a:p>
          <a:p>
            <a:r>
              <a:rPr lang="en-US" altLang="zh-CN" sz="1200" b="0" i="0" u="none" strike="noStrike" kern="1200" baseline="0" dirty="0">
                <a:solidFill>
                  <a:schemeClr val="tx1"/>
                </a:solidFill>
                <a:latin typeface="Times New Roman" pitchFamily="18" charset="0"/>
                <a:ea typeface="+mn-ea"/>
                <a:cs typeface="+mn-cs"/>
              </a:rPr>
              <a:t>    In this case, the sender uses the ARP protocol to </a:t>
            </a:r>
            <a:r>
              <a:rPr lang="en-US" altLang="zh-CN" sz="1200" b="1" i="0" u="none" strike="noStrike" kern="1200" baseline="0" dirty="0">
                <a:solidFill>
                  <a:schemeClr val="tx1"/>
                </a:solidFill>
                <a:latin typeface="Times New Roman" pitchFamily="18" charset="0"/>
                <a:ea typeface="+mn-ea"/>
                <a:cs typeface="+mn-cs"/>
              </a:rPr>
              <a:t>resolve</a:t>
            </a:r>
            <a:r>
              <a:rPr lang="en-US" altLang="zh-CN" sz="1200" b="0" i="0" u="none" strike="noStrike" kern="1200" baseline="0" dirty="0">
                <a:solidFill>
                  <a:schemeClr val="tx1"/>
                </a:solidFill>
                <a:latin typeface="Times New Roman" pitchFamily="18" charset="0"/>
                <a:ea typeface="+mn-ea"/>
                <a:cs typeface="+mn-cs"/>
              </a:rPr>
              <a:t> the address. </a:t>
            </a:r>
          </a:p>
          <a:p>
            <a:r>
              <a:rPr lang="en-US" altLang="zh-CN" sz="1200" b="0" i="0" u="none" strike="noStrike" kern="1200" baseline="0" dirty="0">
                <a:solidFill>
                  <a:schemeClr val="tx1"/>
                </a:solidFill>
                <a:latin typeface="Times New Roman" pitchFamily="18" charset="0"/>
                <a:ea typeface="+mn-ea"/>
                <a:cs typeface="+mn-cs"/>
              </a:rPr>
              <a:t>    First, the sender constructs a special packet called an </a:t>
            </a:r>
            <a:r>
              <a:rPr lang="en-US" altLang="zh-CN" sz="1200" b="1" i="0" u="none" strike="noStrike" kern="1200" baseline="0" dirty="0">
                <a:solidFill>
                  <a:schemeClr val="tx1"/>
                </a:solidFill>
                <a:latin typeface="Times New Roman" pitchFamily="18" charset="0"/>
                <a:ea typeface="+mn-ea"/>
                <a:cs typeface="+mn-cs"/>
              </a:rPr>
              <a:t>ARP packet</a:t>
            </a:r>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An ARP packet has several fields, including the sending and receiving IP and MAC addresses. </a:t>
            </a:r>
          </a:p>
          <a:p>
            <a:r>
              <a:rPr lang="en-US" altLang="zh-CN" sz="1200" b="0" i="0" u="none" strike="noStrike" kern="1200" baseline="0" dirty="0">
                <a:solidFill>
                  <a:schemeClr val="tx1"/>
                </a:solidFill>
                <a:latin typeface="Times New Roman" pitchFamily="18" charset="0"/>
                <a:ea typeface="+mn-ea"/>
                <a:cs typeface="+mn-cs"/>
              </a:rPr>
              <a:t>    Both ARP query and response packets have the same format. </a:t>
            </a:r>
          </a:p>
          <a:p>
            <a:r>
              <a:rPr lang="en-US" altLang="zh-CN" sz="1200" b="0" i="0" u="none" strike="noStrike" kern="1200" baseline="0" dirty="0">
                <a:solidFill>
                  <a:schemeClr val="tx1"/>
                </a:solidFill>
                <a:latin typeface="Times New Roman" pitchFamily="18" charset="0"/>
                <a:ea typeface="+mn-ea"/>
                <a:cs typeface="+mn-cs"/>
              </a:rPr>
              <a:t>    The purpose of the ARP query packet is to </a:t>
            </a:r>
            <a:r>
              <a:rPr lang="en-US" altLang="zh-CN" sz="1200" b="1" i="0" u="none" strike="noStrike" kern="1200" baseline="0" dirty="0">
                <a:solidFill>
                  <a:schemeClr val="tx1"/>
                </a:solidFill>
                <a:latin typeface="Times New Roman" pitchFamily="18" charset="0"/>
                <a:ea typeface="+mn-ea"/>
                <a:cs typeface="+mn-cs"/>
              </a:rPr>
              <a:t>query</a:t>
            </a:r>
            <a:r>
              <a:rPr lang="en-US" altLang="zh-CN" sz="1200" b="0" i="0" u="none" strike="noStrike" kern="1200" baseline="0" dirty="0">
                <a:solidFill>
                  <a:schemeClr val="tx1"/>
                </a:solidFill>
                <a:latin typeface="Times New Roman" pitchFamily="18" charset="0"/>
                <a:ea typeface="+mn-ea"/>
                <a:cs typeface="+mn-cs"/>
              </a:rPr>
              <a:t> all the other hosts and routers </a:t>
            </a:r>
            <a:r>
              <a:rPr lang="en-US" altLang="zh-CN" sz="1200" b="1" i="0" u="none" strike="noStrike" kern="1200" baseline="0" dirty="0">
                <a:solidFill>
                  <a:schemeClr val="tx1"/>
                </a:solidFill>
                <a:latin typeface="Times New Roman" pitchFamily="18" charset="0"/>
                <a:ea typeface="+mn-ea"/>
                <a:cs typeface="+mn-cs"/>
              </a:rPr>
              <a:t>on</a:t>
            </a:r>
            <a:r>
              <a:rPr lang="en-US" altLang="zh-CN" sz="1200" b="0" i="0" u="none" strike="noStrike" kern="1200" baseline="0" dirty="0">
                <a:solidFill>
                  <a:schemeClr val="tx1"/>
                </a:solidFill>
                <a:latin typeface="Times New Roman" pitchFamily="18" charset="0"/>
                <a:ea typeface="+mn-ea"/>
                <a:cs typeface="+mn-cs"/>
              </a:rPr>
              <a:t> the subnet to </a:t>
            </a:r>
            <a:r>
              <a:rPr lang="en-US" altLang="zh-CN" sz="1200" b="1" i="0" u="none" strike="noStrike" kern="1200" baseline="0" dirty="0">
                <a:solidFill>
                  <a:schemeClr val="tx1"/>
                </a:solidFill>
                <a:latin typeface="Times New Roman" pitchFamily="18" charset="0"/>
                <a:ea typeface="+mn-ea"/>
                <a:cs typeface="+mn-cs"/>
              </a:rPr>
              <a:t>determine</a:t>
            </a:r>
            <a:r>
              <a:rPr lang="en-US" altLang="zh-CN" sz="1200" b="0" i="0" u="none" strike="noStrike" kern="1200" baseline="0" dirty="0">
                <a:solidFill>
                  <a:schemeClr val="tx1"/>
                </a:solidFill>
                <a:latin typeface="Times New Roman" pitchFamily="18" charset="0"/>
                <a:ea typeface="+mn-ea"/>
                <a:cs typeface="+mn-cs"/>
              </a:rPr>
              <a:t> the MAC address corresponding to the IP address that is being resolved.</a:t>
            </a:r>
          </a:p>
          <a:p>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Returning to our example, 222.222.222.220 passes an ARP query packet to the adapter </a:t>
            </a:r>
            <a:r>
              <a:rPr lang="en-US" altLang="zh-CN" sz="1200" b="1" i="0" u="none" strike="noStrike" kern="1200" baseline="0" dirty="0">
                <a:solidFill>
                  <a:schemeClr val="tx1"/>
                </a:solidFill>
                <a:latin typeface="Times New Roman" pitchFamily="18" charset="0"/>
                <a:ea typeface="+mn-ea"/>
                <a:cs typeface="+mn-cs"/>
              </a:rPr>
              <a:t>along with </a:t>
            </a:r>
            <a:r>
              <a:rPr lang="en-US" altLang="zh-CN" sz="1200" b="0" i="0" u="none" strike="noStrike" kern="1200" baseline="0" dirty="0">
                <a:solidFill>
                  <a:schemeClr val="tx1"/>
                </a:solidFill>
                <a:latin typeface="Times New Roman" pitchFamily="18" charset="0"/>
                <a:ea typeface="+mn-ea"/>
                <a:cs typeface="+mn-cs"/>
              </a:rPr>
              <a:t>an indication </a:t>
            </a:r>
            <a:r>
              <a:rPr lang="en-US" altLang="zh-CN" sz="1200" b="1" i="0" u="none" strike="noStrike" kern="1200" baseline="0" dirty="0">
                <a:solidFill>
                  <a:schemeClr val="tx1"/>
                </a:solidFill>
                <a:latin typeface="Times New Roman" pitchFamily="18" charset="0"/>
                <a:ea typeface="+mn-ea"/>
                <a:cs typeface="+mn-cs"/>
              </a:rPr>
              <a:t>that</a:t>
            </a:r>
            <a:r>
              <a:rPr lang="en-US" altLang="zh-CN" sz="1200" b="0" i="0" u="none" strike="noStrike" kern="1200" baseline="0" dirty="0">
                <a:solidFill>
                  <a:schemeClr val="tx1"/>
                </a:solidFill>
                <a:latin typeface="Times New Roman" pitchFamily="18" charset="0"/>
                <a:ea typeface="+mn-ea"/>
                <a:cs typeface="+mn-cs"/>
              </a:rPr>
              <a:t> the adapter should send the packet to the MAC broadcast address, namely, FF-FF-FF-FF-FF-FF. </a:t>
            </a:r>
          </a:p>
          <a:p>
            <a:r>
              <a:rPr lang="en-US" altLang="zh-CN" sz="1200" b="0" i="0" u="none" strike="noStrike" kern="1200" baseline="0" dirty="0">
                <a:solidFill>
                  <a:schemeClr val="tx1"/>
                </a:solidFill>
                <a:latin typeface="Times New Roman" pitchFamily="18" charset="0"/>
                <a:ea typeface="+mn-ea"/>
                <a:cs typeface="+mn-cs"/>
              </a:rPr>
              <a:t>   The adapter </a:t>
            </a:r>
            <a:r>
              <a:rPr lang="en-US" altLang="zh-CN" sz="1200" b="1" i="0" u="sng" strike="noStrike" kern="1200" baseline="0" dirty="0">
                <a:solidFill>
                  <a:schemeClr val="tx1"/>
                </a:solidFill>
                <a:latin typeface="Times New Roman" pitchFamily="18" charset="0"/>
                <a:ea typeface="+mn-ea"/>
                <a:cs typeface="+mn-cs"/>
              </a:rPr>
              <a:t>encapsulates</a:t>
            </a:r>
            <a:r>
              <a:rPr lang="en-US" altLang="zh-CN" sz="1200" b="0" i="0" u="none" strike="noStrike" kern="1200" baseline="0" dirty="0">
                <a:solidFill>
                  <a:schemeClr val="tx1"/>
                </a:solidFill>
                <a:latin typeface="Times New Roman" pitchFamily="18" charset="0"/>
                <a:ea typeface="+mn-ea"/>
                <a:cs typeface="+mn-cs"/>
              </a:rPr>
              <a:t> the ARP packet in a link-layer frame, </a:t>
            </a:r>
            <a:r>
              <a:rPr lang="en-US" altLang="zh-CN" sz="1200" b="1" i="0" u="sng" strike="noStrike" kern="1200" baseline="0" dirty="0">
                <a:solidFill>
                  <a:schemeClr val="tx1"/>
                </a:solidFill>
                <a:latin typeface="Times New Roman" pitchFamily="18" charset="0"/>
                <a:ea typeface="+mn-ea"/>
                <a:cs typeface="+mn-cs"/>
              </a:rPr>
              <a:t>uses</a:t>
            </a:r>
            <a:r>
              <a:rPr lang="en-US" altLang="zh-CN" sz="1200" b="0" i="0" u="none" strike="noStrike" kern="1200" baseline="0" dirty="0">
                <a:solidFill>
                  <a:schemeClr val="tx1"/>
                </a:solidFill>
                <a:latin typeface="Times New Roman" pitchFamily="18" charset="0"/>
                <a:ea typeface="+mn-ea"/>
                <a:cs typeface="+mn-cs"/>
              </a:rPr>
              <a:t> the broadcast address for the frame’s destination address, and transmits the frame into the subnet.</a:t>
            </a:r>
          </a:p>
          <a:p>
            <a:r>
              <a:rPr lang="en-US" altLang="zh-CN" sz="1200" b="0" i="0" u="none" strike="noStrike" kern="1200" baseline="0" dirty="0">
                <a:solidFill>
                  <a:schemeClr val="tx1"/>
                </a:solidFill>
                <a:latin typeface="Times New Roman" pitchFamily="18" charset="0"/>
                <a:ea typeface="+mn-ea"/>
                <a:cs typeface="+mn-cs"/>
              </a:rPr>
              <a:t>    Recalling our social security number /postal address analogy, an ARP query is </a:t>
            </a:r>
            <a:r>
              <a:rPr lang="en-US" altLang="zh-CN" sz="1200" b="1" i="0" u="none" strike="noStrike" kern="1200" baseline="0" dirty="0">
                <a:solidFill>
                  <a:schemeClr val="tx1"/>
                </a:solidFill>
                <a:latin typeface="Times New Roman" pitchFamily="18" charset="0"/>
                <a:ea typeface="+mn-ea"/>
                <a:cs typeface="+mn-cs"/>
              </a:rPr>
              <a:t>equivalent</a:t>
            </a:r>
            <a:r>
              <a:rPr lang="en-US" altLang="zh-CN" sz="1200" b="0" i="0" u="none" strike="noStrike" kern="1200" baseline="0" dirty="0">
                <a:solidFill>
                  <a:schemeClr val="tx1"/>
                </a:solidFill>
                <a:latin typeface="Times New Roman" pitchFamily="18" charset="0"/>
                <a:ea typeface="+mn-ea"/>
                <a:cs typeface="+mn-cs"/>
              </a:rPr>
              <a:t> to a person </a:t>
            </a:r>
            <a:r>
              <a:rPr lang="en-US" altLang="zh-CN" sz="1200" b="0" i="0" u="sng" strike="noStrike" kern="1200" baseline="0" dirty="0">
                <a:solidFill>
                  <a:schemeClr val="tx1"/>
                </a:solidFill>
                <a:latin typeface="Times New Roman" pitchFamily="18" charset="0"/>
                <a:ea typeface="+mn-ea"/>
                <a:cs typeface="+mn-cs"/>
              </a:rPr>
              <a:t>shouting out in a </a:t>
            </a:r>
            <a:r>
              <a:rPr lang="en-US" altLang="zh-CN" sz="1200" b="1" i="0" u="sng" strike="noStrike" kern="1200" baseline="0" dirty="0">
                <a:solidFill>
                  <a:schemeClr val="tx1"/>
                </a:solidFill>
                <a:latin typeface="Times New Roman" pitchFamily="18" charset="0"/>
                <a:ea typeface="+mn-ea"/>
                <a:cs typeface="+mn-cs"/>
              </a:rPr>
              <a:t>crowded</a:t>
            </a:r>
            <a:r>
              <a:rPr lang="en-US" altLang="zh-CN" sz="1200" b="0" i="0" u="sng" strike="noStrike" kern="1200" baseline="0" dirty="0">
                <a:solidFill>
                  <a:schemeClr val="tx1"/>
                </a:solidFill>
                <a:latin typeface="Times New Roman" pitchFamily="18" charset="0"/>
                <a:ea typeface="+mn-ea"/>
                <a:cs typeface="+mn-cs"/>
              </a:rPr>
              <a:t> room of</a:t>
            </a:r>
            <a:r>
              <a:rPr lang="en-US" altLang="zh-CN" sz="1200" b="0" i="0" u="none" strike="noStrike" kern="1200" baseline="0" dirty="0">
                <a:solidFill>
                  <a:schemeClr val="tx1"/>
                </a:solidFill>
                <a:latin typeface="Times New Roman" pitchFamily="18" charset="0"/>
                <a:ea typeface="+mn-ea"/>
                <a:cs typeface="+mn-cs"/>
              </a:rPr>
              <a:t> cubicles in some company (say, </a:t>
            </a:r>
            <a:r>
              <a:rPr lang="en-US" altLang="zh-CN" sz="1200" b="0" i="0" u="none" strike="noStrike" kern="1200" baseline="0" dirty="0" err="1">
                <a:solidFill>
                  <a:schemeClr val="tx1"/>
                </a:solidFill>
                <a:latin typeface="Times New Roman" pitchFamily="18" charset="0"/>
                <a:ea typeface="+mn-ea"/>
                <a:cs typeface="+mn-cs"/>
              </a:rPr>
              <a:t>AnyCorp</a:t>
            </a:r>
            <a:r>
              <a:rPr lang="en-US" altLang="zh-CN" sz="1200" b="0" i="0" u="none" strike="noStrike" kern="1200" baseline="0" dirty="0">
                <a:solidFill>
                  <a:schemeClr val="tx1"/>
                </a:solidFill>
                <a:latin typeface="Times New Roman" pitchFamily="18" charset="0"/>
                <a:ea typeface="+mn-ea"/>
                <a:cs typeface="+mn-cs"/>
              </a:rPr>
              <a:t>): “What is the social security number of the person whose postal address is </a:t>
            </a:r>
            <a:r>
              <a:rPr lang="en-US" altLang="zh-CN" sz="1200" b="0" i="0" u="sng" strike="noStrike" kern="1200" baseline="0" dirty="0">
                <a:solidFill>
                  <a:schemeClr val="tx1"/>
                </a:solidFill>
                <a:latin typeface="Times New Roman" pitchFamily="18" charset="0"/>
                <a:ea typeface="+mn-ea"/>
                <a:cs typeface="+mn-cs"/>
              </a:rPr>
              <a:t>Cubicle 13, Room 112</a:t>
            </a:r>
            <a:r>
              <a:rPr lang="en-US" altLang="zh-CN" sz="1200" b="0" i="0" u="none" strike="noStrike" kern="1200" baseline="0" dirty="0">
                <a:solidFill>
                  <a:schemeClr val="tx1"/>
                </a:solidFill>
                <a:latin typeface="Times New Roman" pitchFamily="18" charset="0"/>
                <a:ea typeface="+mn-ea"/>
                <a:cs typeface="+mn-cs"/>
              </a:rPr>
              <a:t>, Any Corp, Palo Alto, California?” </a:t>
            </a:r>
          </a:p>
          <a:p>
            <a:r>
              <a:rPr lang="en-US" altLang="zh-CN" sz="1200" b="0" i="0" u="none" strike="noStrike" kern="1200" baseline="0" dirty="0">
                <a:solidFill>
                  <a:schemeClr val="tx1"/>
                </a:solidFill>
                <a:latin typeface="Times New Roman" pitchFamily="18" charset="0"/>
                <a:ea typeface="+mn-ea"/>
                <a:cs typeface="+mn-cs"/>
              </a:rPr>
              <a:t>    The frame containing the ARP query is received by all the other adapters on the subnet, and (because of the broadcast address) each adapter passes the ARP packet within the frame up to its ARP module. </a:t>
            </a:r>
          </a:p>
          <a:p>
            <a:r>
              <a:rPr lang="en-US" altLang="zh-CN" sz="1200" b="0" i="0" u="none" strike="noStrike" kern="1200" baseline="0" dirty="0">
                <a:solidFill>
                  <a:schemeClr val="tx1"/>
                </a:solidFill>
                <a:latin typeface="Times New Roman" pitchFamily="18" charset="0"/>
                <a:ea typeface="+mn-ea"/>
                <a:cs typeface="+mn-cs"/>
              </a:rPr>
              <a:t>    Each of these ARP modules checks to see if its IP address matches the destination IP address in the ARP packet.   </a:t>
            </a:r>
          </a:p>
          <a:p>
            <a:r>
              <a:rPr lang="en-US" altLang="zh-CN" sz="1200" b="0" i="0" u="none" strike="noStrike" kern="1200" baseline="0" dirty="0">
                <a:solidFill>
                  <a:schemeClr val="tx1"/>
                </a:solidFill>
                <a:latin typeface="Times New Roman" pitchFamily="18" charset="0"/>
                <a:ea typeface="+mn-ea"/>
                <a:cs typeface="+mn-cs"/>
              </a:rPr>
              <a:t>    The one with a match </a:t>
            </a:r>
            <a:r>
              <a:rPr lang="en-US" altLang="zh-CN" sz="1200" b="0" i="0" u="sng" strike="noStrike" kern="1200" baseline="0" dirty="0">
                <a:solidFill>
                  <a:schemeClr val="tx1"/>
                </a:solidFill>
                <a:latin typeface="Times New Roman" pitchFamily="18" charset="0"/>
                <a:ea typeface="+mn-ea"/>
                <a:cs typeface="+mn-cs"/>
              </a:rPr>
              <a:t>sends</a:t>
            </a:r>
            <a:r>
              <a:rPr lang="en-US" altLang="zh-CN" sz="1200" b="0" i="0" u="none" strike="noStrike" kern="1200" baseline="0" dirty="0">
                <a:solidFill>
                  <a:schemeClr val="tx1"/>
                </a:solidFill>
                <a:latin typeface="Times New Roman" pitchFamily="18" charset="0"/>
                <a:ea typeface="+mn-ea"/>
                <a:cs typeface="+mn-cs"/>
              </a:rPr>
              <a:t> back to the querying host </a:t>
            </a:r>
            <a:r>
              <a:rPr lang="en-US" altLang="zh-CN" sz="1200" b="0" i="0" u="sng" strike="noStrike" kern="1200" baseline="0" dirty="0">
                <a:solidFill>
                  <a:schemeClr val="tx1"/>
                </a:solidFill>
                <a:latin typeface="Times New Roman" pitchFamily="18" charset="0"/>
                <a:ea typeface="+mn-ea"/>
                <a:cs typeface="+mn-cs"/>
              </a:rPr>
              <a:t>a response ARP packet</a:t>
            </a:r>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with</a:t>
            </a:r>
            <a:r>
              <a:rPr lang="en-US" altLang="zh-CN" sz="1200" b="0" i="0" u="none" strike="noStrike" kern="1200" baseline="0" dirty="0">
                <a:solidFill>
                  <a:schemeClr val="tx1"/>
                </a:solidFill>
                <a:latin typeface="Times New Roman" pitchFamily="18" charset="0"/>
                <a:ea typeface="+mn-ea"/>
                <a:cs typeface="+mn-cs"/>
              </a:rPr>
              <a:t> the desired mapping. </a:t>
            </a:r>
          </a:p>
          <a:p>
            <a:r>
              <a:rPr lang="en-US" altLang="zh-CN" sz="1200" b="0" i="0" u="none" strike="noStrike" kern="1200" baseline="0" dirty="0">
                <a:solidFill>
                  <a:schemeClr val="tx1"/>
                </a:solidFill>
                <a:latin typeface="Times New Roman" pitchFamily="18" charset="0"/>
                <a:ea typeface="+mn-ea"/>
                <a:cs typeface="+mn-cs"/>
              </a:rPr>
              <a:t>    The querying host 222.222.222.220 can then update its ARP table and send its IP datagram, encapsulated in a link-layer frame </a:t>
            </a:r>
            <a:r>
              <a:rPr lang="en-US" altLang="zh-CN" sz="1200" b="1" i="0" u="none" strike="noStrike" kern="1200" baseline="0" dirty="0">
                <a:solidFill>
                  <a:schemeClr val="tx1"/>
                </a:solidFill>
                <a:latin typeface="Times New Roman" pitchFamily="18" charset="0"/>
                <a:ea typeface="+mn-ea"/>
                <a:cs typeface="+mn-cs"/>
              </a:rPr>
              <a:t>whose</a:t>
            </a:r>
            <a:r>
              <a:rPr lang="en-US" altLang="zh-CN" sz="1200" b="0" i="0" u="none" strike="noStrike" kern="1200" baseline="0" dirty="0">
                <a:solidFill>
                  <a:schemeClr val="tx1"/>
                </a:solidFill>
                <a:latin typeface="Times New Roman" pitchFamily="18" charset="0"/>
                <a:ea typeface="+mn-ea"/>
                <a:cs typeface="+mn-cs"/>
              </a:rPr>
              <a:t> destination MAC is that of the host or router responding to the earlier ARP query.</a:t>
            </a:r>
          </a:p>
          <a:p>
            <a:r>
              <a:rPr lang="en-US" altLang="zh-CN" sz="1200" b="0" i="0" u="none" strike="noStrike" kern="1200" baseline="0" dirty="0">
                <a:solidFill>
                  <a:schemeClr val="tx1"/>
                </a:solidFill>
                <a:latin typeface="Times New Roman" pitchFamily="18" charset="0"/>
                <a:ea typeface="+mn-ea"/>
                <a:cs typeface="+mn-cs"/>
              </a:rPr>
              <a:t>    </a:t>
            </a:r>
          </a:p>
          <a:p>
            <a:r>
              <a:rPr lang="en-US" altLang="zh-CN" sz="1200" b="0" i="0" u="none" strike="noStrike" kern="1200" baseline="0" dirty="0">
                <a:solidFill>
                  <a:schemeClr val="tx1"/>
                </a:solidFill>
                <a:latin typeface="Times New Roman" pitchFamily="18" charset="0"/>
                <a:ea typeface="+mn-ea"/>
                <a:cs typeface="+mn-cs"/>
              </a:rPr>
              <a:t>   There are </a:t>
            </a:r>
            <a:r>
              <a:rPr lang="en-US" altLang="zh-CN" sz="1200" b="1" i="0" u="none" strike="noStrike" kern="1200" baseline="0" dirty="0">
                <a:solidFill>
                  <a:schemeClr val="tx1"/>
                </a:solidFill>
                <a:latin typeface="Times New Roman" pitchFamily="18" charset="0"/>
                <a:ea typeface="+mn-ea"/>
                <a:cs typeface="+mn-cs"/>
              </a:rPr>
              <a:t>a couple of </a:t>
            </a:r>
            <a:r>
              <a:rPr lang="en-US" altLang="zh-CN" sz="1200" b="0" i="0" u="none" strike="noStrike" kern="1200" baseline="0" dirty="0">
                <a:solidFill>
                  <a:schemeClr val="tx1"/>
                </a:solidFill>
                <a:latin typeface="Times New Roman" pitchFamily="18" charset="0"/>
                <a:ea typeface="+mn-ea"/>
                <a:cs typeface="+mn-cs"/>
              </a:rPr>
              <a:t>interesting things </a:t>
            </a:r>
            <a:r>
              <a:rPr lang="en-US" altLang="zh-CN" sz="1200" b="1" i="0" u="none" strike="noStrike" kern="1200" baseline="0" dirty="0">
                <a:solidFill>
                  <a:schemeClr val="tx1"/>
                </a:solidFill>
                <a:latin typeface="Times New Roman" pitchFamily="18" charset="0"/>
                <a:ea typeface="+mn-ea"/>
                <a:cs typeface="+mn-cs"/>
              </a:rPr>
              <a:t>to</a:t>
            </a:r>
            <a:r>
              <a:rPr lang="en-US" altLang="zh-CN" sz="1200" b="0" i="0" u="none" strike="noStrike" kern="1200" baseline="0" dirty="0">
                <a:solidFill>
                  <a:schemeClr val="tx1"/>
                </a:solidFill>
                <a:latin typeface="Times New Roman" pitchFamily="18" charset="0"/>
                <a:ea typeface="+mn-ea"/>
                <a:cs typeface="+mn-cs"/>
              </a:rPr>
              <a:t> note about the ARP protocol. </a:t>
            </a:r>
          </a:p>
          <a:p>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First</a:t>
            </a:r>
            <a:r>
              <a:rPr lang="en-US" altLang="zh-CN" sz="1200" b="0" i="0" u="none" strike="noStrike" kern="1200" baseline="0" dirty="0">
                <a:solidFill>
                  <a:schemeClr val="tx1"/>
                </a:solidFill>
                <a:latin typeface="Times New Roman" pitchFamily="18" charset="0"/>
                <a:ea typeface="+mn-ea"/>
                <a:cs typeface="+mn-cs"/>
              </a:rPr>
              <a:t>, the query ARP message is sent within a broadcast frame, whereas the response ARP message is sent within a standard frame.</a:t>
            </a:r>
          </a:p>
          <a:p>
            <a:r>
              <a:rPr lang="en-US" altLang="zh-CN" sz="1200" b="0" i="0" u="none" strike="noStrike" kern="1200" baseline="0" dirty="0">
                <a:solidFill>
                  <a:schemeClr val="tx1"/>
                </a:solidFill>
                <a:latin typeface="Times New Roman" pitchFamily="18" charset="0"/>
                <a:ea typeface="+mn-ea"/>
                <a:cs typeface="+mn-cs"/>
              </a:rPr>
              <a:t>   Before reading on you should think about why this is so. </a:t>
            </a:r>
          </a:p>
          <a:p>
            <a:r>
              <a:rPr lang="en-US" altLang="zh-CN" sz="1200" b="0" i="0" u="none" strike="noStrike" kern="1200" baseline="0" dirty="0">
                <a:solidFill>
                  <a:schemeClr val="tx1"/>
                </a:solidFill>
                <a:latin typeface="Times New Roman" pitchFamily="18" charset="0"/>
                <a:ea typeface="+mn-ea"/>
                <a:cs typeface="+mn-cs"/>
              </a:rPr>
              <a:t>   </a:t>
            </a:r>
            <a:r>
              <a:rPr lang="en-US" altLang="zh-CN" sz="1200" b="1" i="0" u="none" strike="noStrike" kern="1200" baseline="0" dirty="0">
                <a:solidFill>
                  <a:schemeClr val="tx1"/>
                </a:solidFill>
                <a:latin typeface="Times New Roman" pitchFamily="18" charset="0"/>
                <a:ea typeface="+mn-ea"/>
                <a:cs typeface="+mn-cs"/>
              </a:rPr>
              <a:t>Second</a:t>
            </a:r>
            <a:r>
              <a:rPr lang="en-US" altLang="zh-CN" sz="1200" b="0" i="0" u="none" strike="noStrike" kern="1200" baseline="0" dirty="0">
                <a:solidFill>
                  <a:schemeClr val="tx1"/>
                </a:solidFill>
                <a:latin typeface="Times New Roman" pitchFamily="18" charset="0"/>
                <a:ea typeface="+mn-ea"/>
                <a:cs typeface="+mn-cs"/>
              </a:rPr>
              <a:t>, ARP is plug-and-play; that is, an ARP table </a:t>
            </a:r>
            <a:r>
              <a:rPr lang="en-US" altLang="zh-CN" sz="1200" b="0" i="0" u="sng" strike="noStrike" kern="1200" baseline="0" dirty="0">
                <a:solidFill>
                  <a:schemeClr val="tx1"/>
                </a:solidFill>
                <a:latin typeface="Times New Roman" pitchFamily="18" charset="0"/>
                <a:ea typeface="+mn-ea"/>
                <a:cs typeface="+mn-cs"/>
              </a:rPr>
              <a:t>gets built</a:t>
            </a:r>
            <a:r>
              <a:rPr lang="en-US" altLang="zh-CN" sz="1200" b="0" i="0" u="none" strike="noStrike" kern="1200" baseline="0" dirty="0">
                <a:solidFill>
                  <a:schemeClr val="tx1"/>
                </a:solidFill>
                <a:latin typeface="Times New Roman" pitchFamily="18" charset="0"/>
                <a:ea typeface="+mn-ea"/>
                <a:cs typeface="+mn-cs"/>
              </a:rPr>
              <a:t> automatically — it doesn’t have to be configured by a system administrator. </a:t>
            </a:r>
          </a:p>
          <a:p>
            <a:r>
              <a:rPr lang="en-US" altLang="zh-CN" sz="1200" b="0" i="0" u="none" strike="noStrike" kern="1200" baseline="0" dirty="0">
                <a:solidFill>
                  <a:schemeClr val="tx1"/>
                </a:solidFill>
                <a:latin typeface="Times New Roman" pitchFamily="18" charset="0"/>
                <a:ea typeface="+mn-ea"/>
                <a:cs typeface="+mn-cs"/>
              </a:rPr>
              <a:t>   And if a host becomes disconnected from the subnet, its entry is eventually deleted from the other ARP tables in the subnet.</a:t>
            </a:r>
          </a:p>
          <a:p>
            <a:r>
              <a:rPr lang="en-US" altLang="zh-CN" sz="1200" b="0" i="0" u="none" strike="noStrike" kern="1200" baseline="0" dirty="0">
                <a:solidFill>
                  <a:schemeClr val="tx1"/>
                </a:solidFill>
                <a:latin typeface="Times New Roman" pitchFamily="18" charset="0"/>
                <a:ea typeface="+mn-ea"/>
                <a:cs typeface="+mn-cs"/>
              </a:rPr>
              <a:t>   Students often wonder </a:t>
            </a:r>
            <a:r>
              <a:rPr lang="en-US" altLang="zh-CN" sz="1200" b="1" i="0" u="none" strike="noStrike" kern="1200" baseline="0" dirty="0">
                <a:solidFill>
                  <a:schemeClr val="tx1"/>
                </a:solidFill>
                <a:latin typeface="Times New Roman" pitchFamily="18" charset="0"/>
                <a:ea typeface="+mn-ea"/>
                <a:cs typeface="+mn-cs"/>
              </a:rPr>
              <a:t>if</a:t>
            </a:r>
            <a:r>
              <a:rPr lang="en-US" altLang="zh-CN" sz="1200" b="0" i="0" u="none" strike="noStrike" kern="1200" baseline="0" dirty="0">
                <a:solidFill>
                  <a:schemeClr val="tx1"/>
                </a:solidFill>
                <a:latin typeface="Times New Roman" pitchFamily="18" charset="0"/>
                <a:ea typeface="+mn-ea"/>
                <a:cs typeface="+mn-cs"/>
              </a:rPr>
              <a:t> ARP is a link-layer protocol or a network-layer protocol.</a:t>
            </a:r>
          </a:p>
          <a:p>
            <a:r>
              <a:rPr lang="en-US" altLang="zh-CN" sz="1200" b="0" i="0" u="none" strike="noStrike" kern="1200" baseline="0" dirty="0">
                <a:solidFill>
                  <a:schemeClr val="tx1"/>
                </a:solidFill>
                <a:latin typeface="Times New Roman" pitchFamily="18" charset="0"/>
                <a:ea typeface="+mn-ea"/>
                <a:cs typeface="+mn-cs"/>
              </a:rPr>
              <a:t>   As we’ve seen, an ARP packet is encapsulated within a link-layer frame and thus lies architecturally above the link layer. </a:t>
            </a:r>
          </a:p>
          <a:p>
            <a:r>
              <a:rPr lang="en-US" altLang="zh-CN" sz="1200" b="0" i="0" u="none" strike="noStrike" kern="1200" baseline="0" dirty="0">
                <a:solidFill>
                  <a:schemeClr val="tx1"/>
                </a:solidFill>
                <a:latin typeface="Times New Roman" pitchFamily="18" charset="0"/>
                <a:ea typeface="+mn-ea"/>
                <a:cs typeface="+mn-cs"/>
              </a:rPr>
              <a:t>   However, an ARP packet has fields containing link-layer addresses and thus is </a:t>
            </a:r>
            <a:r>
              <a:rPr lang="en-US" altLang="zh-CN" sz="1200" b="1" i="0" u="none" strike="noStrike" kern="1200" baseline="0" dirty="0">
                <a:solidFill>
                  <a:schemeClr val="tx1"/>
                </a:solidFill>
                <a:latin typeface="Times New Roman" pitchFamily="18" charset="0"/>
                <a:ea typeface="+mn-ea"/>
                <a:cs typeface="+mn-cs"/>
              </a:rPr>
              <a:t>arguably</a:t>
            </a:r>
            <a:r>
              <a:rPr lang="en-US" altLang="zh-CN" sz="1200" b="0" i="0" u="none" strike="noStrike" kern="1200" baseline="0" dirty="0">
                <a:solidFill>
                  <a:schemeClr val="tx1"/>
                </a:solidFill>
                <a:latin typeface="Times New Roman" pitchFamily="18" charset="0"/>
                <a:ea typeface="+mn-ea"/>
                <a:cs typeface="+mn-cs"/>
              </a:rPr>
              <a:t> a link-layer protocol, but it also contains network-layer addresses and thus is also </a:t>
            </a:r>
            <a:r>
              <a:rPr lang="en-US" altLang="zh-CN" sz="1200" b="1" i="0" u="none" strike="noStrike" kern="1200" baseline="0" dirty="0">
                <a:solidFill>
                  <a:schemeClr val="tx1"/>
                </a:solidFill>
                <a:latin typeface="Times New Roman" pitchFamily="18" charset="0"/>
                <a:ea typeface="+mn-ea"/>
                <a:cs typeface="+mn-cs"/>
              </a:rPr>
              <a:t>arguably</a:t>
            </a:r>
            <a:r>
              <a:rPr lang="en-US" altLang="zh-CN" sz="1200" b="0" i="0" u="none" strike="noStrike" kern="1200" baseline="0" dirty="0">
                <a:solidFill>
                  <a:schemeClr val="tx1"/>
                </a:solidFill>
                <a:latin typeface="Times New Roman" pitchFamily="18" charset="0"/>
                <a:ea typeface="+mn-ea"/>
                <a:cs typeface="+mn-cs"/>
              </a:rPr>
              <a:t> a network layer protocol. </a:t>
            </a:r>
          </a:p>
          <a:p>
            <a:r>
              <a:rPr lang="en-US" altLang="zh-CN" sz="1200" b="0" i="0" u="none" strike="noStrike" kern="1200" baseline="0" dirty="0">
                <a:solidFill>
                  <a:schemeClr val="tx1"/>
                </a:solidFill>
                <a:latin typeface="Times New Roman" pitchFamily="18" charset="0"/>
                <a:ea typeface="+mn-ea"/>
                <a:cs typeface="+mn-cs"/>
              </a:rPr>
              <a:t>   In the end, ARP is probably best considered a protocol that straddles the boundary between the link and network layers — not fitting neatly into the simple layered protocol stack we studied in Chapter 1. </a:t>
            </a:r>
          </a:p>
          <a:p>
            <a:r>
              <a:rPr lang="en-US" altLang="zh-CN" sz="1200" b="0" i="0" u="none" strike="noStrike" kern="1200" baseline="0" dirty="0">
                <a:solidFill>
                  <a:schemeClr val="tx1"/>
                </a:solidFill>
                <a:latin typeface="Times New Roman" pitchFamily="18" charset="0"/>
                <a:ea typeface="+mn-ea"/>
                <a:cs typeface="+mn-cs"/>
              </a:rPr>
              <a:t>   Such are the complexities of real-world protocols! </a:t>
            </a:r>
            <a:endParaRPr lang="zh-CN" altLang="zh-CN" dirty="0">
              <a:latin typeface="Times New Roman" panose="02020603050405020304" pitchFamily="18" charset="0"/>
            </a:endParaRPr>
          </a:p>
        </p:txBody>
      </p:sp>
    </p:spTree>
    <p:extLst>
      <p:ext uri="{BB962C8B-B14F-4D97-AF65-F5344CB8AC3E}">
        <p14:creationId xmlns:p14="http://schemas.microsoft.com/office/powerpoint/2010/main" val="41285315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7"/>
          <p:cNvSpPr>
            <a:spLocks noGrp="1" noChangeArrowheads="1"/>
          </p:cNvSpPr>
          <p:nvPr>
            <p:ph type="sldNum" sz="quarter" idx="5"/>
          </p:nvPr>
        </p:nvSpPr>
        <p:spPr>
          <a:noFill/>
        </p:spPr>
        <p:txBody>
          <a:bodyPr/>
          <a:lstStyle/>
          <a:p>
            <a:fld id="{EDE5F305-1B03-4622-A162-AE6CA24F5B03}" type="slidenum">
              <a:rPr lang="zh-CN" altLang="en-US"/>
              <a:pPr/>
              <a:t>103</a:t>
            </a:fld>
            <a:endParaRPr lang="en-US" altLang="zh-CN"/>
          </a:p>
        </p:txBody>
      </p:sp>
      <p:sp>
        <p:nvSpPr>
          <p:cNvPr id="337923" name="Rectangle 2"/>
          <p:cNvSpPr>
            <a:spLocks noGrp="1" noRot="1" noChangeAspect="1" noChangeArrowheads="1" noTextEdit="1"/>
          </p:cNvSpPr>
          <p:nvPr>
            <p:ph type="sldImg"/>
          </p:nvPr>
        </p:nvSpPr>
        <p:spPr>
          <a:xfrm>
            <a:off x="1257300" y="720725"/>
            <a:ext cx="4800600" cy="3600450"/>
          </a:xfrm>
          <a:ln/>
        </p:spPr>
      </p:sp>
      <p:sp>
        <p:nvSpPr>
          <p:cNvPr id="337924" name="Rectangle 3"/>
          <p:cNvSpPr>
            <a:spLocks noGrp="1" noChangeArrowheads="1"/>
          </p:cNvSpPr>
          <p:nvPr>
            <p:ph type="body" idx="1"/>
          </p:nvPr>
        </p:nvSpPr>
        <p:spPr>
          <a:xfrm>
            <a:off x="731838" y="4560888"/>
            <a:ext cx="5851525" cy="4319587"/>
          </a:xfrm>
          <a:noFill/>
          <a:ln/>
        </p:spPr>
        <p:txBody>
          <a:bodyPr/>
          <a:lstStyle/>
          <a:p>
            <a:endParaRPr lang="zh-CN" altLang="en-US"/>
          </a:p>
        </p:txBody>
      </p:sp>
    </p:spTree>
    <p:extLst>
      <p:ext uri="{BB962C8B-B14F-4D97-AF65-F5344CB8AC3E}">
        <p14:creationId xmlns:p14="http://schemas.microsoft.com/office/powerpoint/2010/main" val="15218666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userDrawn="1"/>
          </p:nvGrpSpPr>
          <p:grpSpPr bwMode="auto">
            <a:xfrm>
              <a:off x="185" y="1604"/>
              <a:ext cx="449" cy="299"/>
              <a:chOff x="720" y="336"/>
              <a:chExt cx="624" cy="432"/>
            </a:xfrm>
          </p:grpSpPr>
          <p:sp>
            <p:nvSpPr>
              <p:cNvPr id="12" name="Rectangle 4"/>
              <p:cNvSpPr>
                <a:spLocks noChangeArrowheads="1"/>
              </p:cNvSpPr>
              <p:nvPr userDrawn="1"/>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a:ea typeface="+mn-ea"/>
                </a:endParaRPr>
              </a:p>
            </p:txBody>
          </p:sp>
          <p:sp>
            <p:nvSpPr>
              <p:cNvPr id="13" name="Rectangle 5"/>
              <p:cNvSpPr>
                <a:spLocks noChangeArrowheads="1"/>
              </p:cNvSpPr>
              <p:nvPr userDrawn="1"/>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a:ea typeface="+mn-ea"/>
                </a:endParaRPr>
              </a:p>
            </p:txBody>
          </p:sp>
        </p:grpSp>
        <p:grpSp>
          <p:nvGrpSpPr>
            <p:cNvPr id="6" name="Group 6"/>
            <p:cNvGrpSpPr>
              <a:grpSpLocks/>
            </p:cNvGrpSpPr>
            <p:nvPr userDrawn="1"/>
          </p:nvGrpSpPr>
          <p:grpSpPr bwMode="auto">
            <a:xfrm>
              <a:off x="263" y="1870"/>
              <a:ext cx="466" cy="299"/>
              <a:chOff x="912" y="2640"/>
              <a:chExt cx="672" cy="432"/>
            </a:xfrm>
          </p:grpSpPr>
          <p:sp>
            <p:nvSpPr>
              <p:cNvPr id="10" name="Rectangle 7"/>
              <p:cNvSpPr>
                <a:spLocks noChangeArrowheads="1"/>
              </p:cNvSpPr>
              <p:nvPr userDrawn="1"/>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a:ea typeface="+mn-ea"/>
                </a:endParaRPr>
              </a:p>
            </p:txBody>
          </p:sp>
          <p:sp>
            <p:nvSpPr>
              <p:cNvPr id="11" name="Rectangle 8"/>
              <p:cNvSpPr>
                <a:spLocks noChangeArrowheads="1"/>
              </p:cNvSpPr>
              <p:nvPr userDrawn="1"/>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a:ea typeface="+mn-ea"/>
                </a:endParaRPr>
              </a:p>
            </p:txBody>
          </p:sp>
        </p:grpSp>
        <p:sp>
          <p:nvSpPr>
            <p:cNvPr id="7" name="Rectangle 9"/>
            <p:cNvSpPr>
              <a:spLocks noChangeArrowheads="1"/>
            </p:cNvSpPr>
            <p:nvPr userDrawn="1"/>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a:ea typeface="+mn-ea"/>
              </a:endParaRPr>
            </a:p>
          </p:txBody>
        </p:sp>
        <p:sp>
          <p:nvSpPr>
            <p:cNvPr id="8" name="Rectangle 10"/>
            <p:cNvSpPr>
              <a:spLocks noChangeArrowheads="1"/>
            </p:cNvSpPr>
            <p:nvPr userDrawn="1"/>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a:ea typeface="+mn-ea"/>
              </a:endParaRPr>
            </a:p>
          </p:txBody>
        </p:sp>
        <p:sp>
          <p:nvSpPr>
            <p:cNvPr id="9" name="Rectangle 11"/>
            <p:cNvSpPr>
              <a:spLocks noChangeArrowheads="1"/>
            </p:cNvSpPr>
            <p:nvPr userDrawn="1"/>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a:ea typeface="+mn-ea"/>
              </a:endParaRPr>
            </a:p>
          </p:txBody>
        </p:sp>
      </p:grpSp>
      <p:pic>
        <p:nvPicPr>
          <p:cNvPr id="14" name="Picture 14"/>
          <p:cNvPicPr>
            <a:picLocks noChangeAspect="1" noChangeArrowheads="1"/>
          </p:cNvPicPr>
          <p:nvPr/>
        </p:nvPicPr>
        <p:blipFill>
          <a:blip r:embed="rId2" cstate="print"/>
          <a:srcRect/>
          <a:stretch>
            <a:fillRect/>
          </a:stretch>
        </p:blipFill>
        <p:spPr bwMode="auto">
          <a:xfrm>
            <a:off x="1828800" y="381000"/>
            <a:ext cx="914400" cy="914400"/>
          </a:xfrm>
          <a:prstGeom prst="rect">
            <a:avLst/>
          </a:prstGeom>
          <a:noFill/>
          <a:ln w="9525">
            <a:noFill/>
            <a:miter lim="800000"/>
            <a:headEnd/>
            <a:tailEnd/>
          </a:ln>
        </p:spPr>
      </p:pic>
      <p:sp>
        <p:nvSpPr>
          <p:cNvPr id="15" name="Text Box 15"/>
          <p:cNvSpPr txBox="1">
            <a:spLocks noChangeArrowheads="1"/>
          </p:cNvSpPr>
          <p:nvPr/>
        </p:nvSpPr>
        <p:spPr bwMode="auto">
          <a:xfrm>
            <a:off x="3200400" y="304800"/>
            <a:ext cx="4054475" cy="1066800"/>
          </a:xfrm>
          <a:prstGeom prst="rect">
            <a:avLst/>
          </a:prstGeom>
          <a:noFill/>
          <a:ln w="9525">
            <a:noFill/>
            <a:miter lim="800000"/>
            <a:headEnd/>
            <a:tailEnd/>
          </a:ln>
          <a:effectLst/>
        </p:spPr>
        <p:txBody>
          <a:bodyPr>
            <a:spAutoFit/>
          </a:bodyPr>
          <a:lstStyle/>
          <a:p>
            <a:pPr eaLnBrk="1" hangingPunct="1">
              <a:defRPr/>
            </a:pPr>
            <a:r>
              <a:rPr lang="zh-CN" altLang="en-US" sz="4400" i="0">
                <a:latin typeface="Tahoma" pitchFamily="34" charset="0"/>
                <a:ea typeface="方正舒体" pitchFamily="2" charset="-122"/>
              </a:rPr>
              <a:t>中国地质大学</a:t>
            </a:r>
          </a:p>
          <a:p>
            <a:pPr eaLnBrk="1" hangingPunct="1">
              <a:defRPr/>
            </a:pPr>
            <a:r>
              <a:rPr lang="en-US" altLang="zh-CN" sz="2000" i="0">
                <a:latin typeface="Tahoma" pitchFamily="34" charset="0"/>
              </a:rPr>
              <a:t>China University of Geosciences</a:t>
            </a:r>
            <a:r>
              <a:rPr lang="en-US" altLang="zh-CN" i="0">
                <a:latin typeface="Tahoma" pitchFamily="34" charset="0"/>
              </a:rPr>
              <a:t> </a:t>
            </a:r>
          </a:p>
        </p:txBody>
      </p:sp>
      <p:sp>
        <p:nvSpPr>
          <p:cNvPr id="692236" name="Rectangle 12"/>
          <p:cNvSpPr>
            <a:spLocks noGrp="1" noChangeArrowheads="1"/>
          </p:cNvSpPr>
          <p:nvPr>
            <p:ph type="ctrTitle"/>
          </p:nvPr>
        </p:nvSpPr>
        <p:spPr>
          <a:xfrm>
            <a:off x="990600" y="1752600"/>
            <a:ext cx="7772400" cy="1385888"/>
          </a:xfrm>
        </p:spPr>
        <p:txBody>
          <a:bodyPr anchor="b"/>
          <a:lstStyle>
            <a:lvl1pPr>
              <a:defRPr/>
            </a:lvl1pPr>
          </a:lstStyle>
          <a:p>
            <a:r>
              <a:rPr lang="en-US" altLang="zh-CN"/>
              <a:t>Click to edit Master title style</a:t>
            </a:r>
          </a:p>
        </p:txBody>
      </p:sp>
      <p:sp>
        <p:nvSpPr>
          <p:cNvPr id="692237" name="Rectangle 13"/>
          <p:cNvSpPr>
            <a:spLocks noGrp="1" noChangeArrowheads="1"/>
          </p:cNvSpPr>
          <p:nvPr>
            <p:ph type="subTitle" idx="1"/>
          </p:nvPr>
        </p:nvSpPr>
        <p:spPr>
          <a:xfrm>
            <a:off x="838200" y="3352800"/>
            <a:ext cx="7848600" cy="2819400"/>
          </a:xfrm>
        </p:spPr>
        <p:txBody>
          <a:bodyPr/>
          <a:lstStyle>
            <a:lvl1pPr marL="0" indent="0" algn="ctr">
              <a:buFontTx/>
              <a:buNone/>
              <a:defRPr/>
            </a:lvl1pPr>
          </a:lstStyle>
          <a:p>
            <a:r>
              <a:rPr lang="en-US" altLang="zh-CN"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标题 1"/>
          <p:cNvSpPr>
            <a:spLocks noGrp="1"/>
          </p:cNvSpPr>
          <p:nvPr>
            <p:ph type="title"/>
          </p:nvPr>
        </p:nvSpPr>
        <p:spPr>
          <a:xfrm>
            <a:off x="358775" y="228600"/>
            <a:ext cx="8461375" cy="639763"/>
          </a:xfrm>
        </p:spPr>
        <p:txBody>
          <a:bodyPr/>
          <a:lstStyle/>
          <a:p>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3213" y="1017588"/>
            <a:ext cx="4198937"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4550" y="1017588"/>
            <a:ext cx="4198938"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03213" y="215900"/>
            <a:ext cx="8540750" cy="639763"/>
          </a:xfrm>
        </p:spPr>
        <p:txBody>
          <a:bodyPr/>
          <a:lstStyle/>
          <a:p>
            <a:r>
              <a:rPr lang="zh-CN" altLang="en-US"/>
              <a:t>单击此处编辑母版标题样式</a:t>
            </a:r>
          </a:p>
        </p:txBody>
      </p:sp>
      <p:sp>
        <p:nvSpPr>
          <p:cNvPr id="3" name="文本占位符 2"/>
          <p:cNvSpPr>
            <a:spLocks noGrp="1"/>
          </p:cNvSpPr>
          <p:nvPr>
            <p:ph type="body" sz="half" idx="1"/>
          </p:nvPr>
        </p:nvSpPr>
        <p:spPr>
          <a:xfrm>
            <a:off x="303213" y="1017588"/>
            <a:ext cx="4198937" cy="5181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54550" y="1017588"/>
            <a:ext cx="4198938" cy="2585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54550" y="3684588"/>
            <a:ext cx="4198938" cy="2514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3213" y="215900"/>
            <a:ext cx="8540750" cy="639763"/>
          </a:xfrm>
        </p:spPr>
        <p:txBody>
          <a:bodyPr/>
          <a:lstStyle/>
          <a:p>
            <a:r>
              <a:rPr lang="zh-CN" altLang="en-US"/>
              <a:t>单击此处编辑母版标题样式</a:t>
            </a:r>
          </a:p>
        </p:txBody>
      </p:sp>
      <p:sp>
        <p:nvSpPr>
          <p:cNvPr id="3" name="文本占位符 2"/>
          <p:cNvSpPr>
            <a:spLocks noGrp="1"/>
          </p:cNvSpPr>
          <p:nvPr>
            <p:ph type="body" sz="half" idx="1"/>
          </p:nvPr>
        </p:nvSpPr>
        <p:spPr>
          <a:xfrm>
            <a:off x="303213" y="1017588"/>
            <a:ext cx="4198937" cy="5181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4550" y="1017588"/>
            <a:ext cx="4198938" cy="5181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3213" y="215900"/>
            <a:ext cx="8540750" cy="639763"/>
          </a:xfrm>
        </p:spPr>
        <p:txBody>
          <a:bodyPr/>
          <a:lstStyle/>
          <a:p>
            <a:r>
              <a:rPr lang="zh-CN" altLang="en-US"/>
              <a:t>单击此处编辑母版标题样式</a:t>
            </a:r>
          </a:p>
        </p:txBody>
      </p:sp>
      <p:sp>
        <p:nvSpPr>
          <p:cNvPr id="3" name="表格占位符 2"/>
          <p:cNvSpPr>
            <a:spLocks noGrp="1"/>
          </p:cNvSpPr>
          <p:nvPr>
            <p:ph type="tbl" idx="1"/>
          </p:nvPr>
        </p:nvSpPr>
        <p:spPr>
          <a:xfrm>
            <a:off x="303213" y="1017588"/>
            <a:ext cx="8550275" cy="5181600"/>
          </a:xfrm>
        </p:spPr>
        <p:txBody>
          <a:bodyPr/>
          <a:lstStyle/>
          <a:p>
            <a:pPr lvl="0"/>
            <a:endParaRPr lang="zh-CN" altLang="en-US"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91202" name="Rectangle 2"/>
          <p:cNvSpPr>
            <a:spLocks noChangeArrowheads="1"/>
          </p:cNvSpPr>
          <p:nvPr/>
        </p:nvSpPr>
        <p:spPr bwMode="auto">
          <a:xfrm>
            <a:off x="311150" y="6384925"/>
            <a:ext cx="1905000" cy="203200"/>
          </a:xfrm>
          <a:prstGeom prst="rect">
            <a:avLst/>
          </a:prstGeom>
          <a:noFill/>
          <a:ln w="9525">
            <a:noFill/>
            <a:miter lim="800000"/>
            <a:headEnd/>
            <a:tailEnd/>
          </a:ln>
          <a:effectLst/>
        </p:spPr>
        <p:txBody>
          <a:bodyPr anchor="b"/>
          <a:lstStyle/>
          <a:p>
            <a:pPr eaLnBrk="1" hangingPunct="1">
              <a:defRPr/>
            </a:pPr>
            <a:r>
              <a:rPr lang="en-US" altLang="zh-CN" sz="1600" i="0">
                <a:solidFill>
                  <a:schemeClr val="bg2"/>
                </a:solidFill>
                <a:latin typeface="Tahoma" pitchFamily="34" charset="0"/>
              </a:rPr>
              <a:t>5.</a:t>
            </a:r>
            <a:fld id="{97431092-B2BA-48F5-B162-EFE88D6109E0}" type="slidenum">
              <a:rPr lang="en-US" altLang="zh-CN" sz="1600" i="0">
                <a:solidFill>
                  <a:schemeClr val="bg2"/>
                </a:solidFill>
                <a:latin typeface="Tahoma" pitchFamily="34" charset="0"/>
              </a:rPr>
              <a:pPr eaLnBrk="1" hangingPunct="1">
                <a:defRPr/>
              </a:pPr>
              <a:t>‹#›</a:t>
            </a:fld>
            <a:endParaRPr lang="en-US" altLang="zh-CN" sz="1600" i="0">
              <a:solidFill>
                <a:schemeClr val="bg2"/>
              </a:solidFill>
              <a:latin typeface="Tahoma" pitchFamily="34" charset="0"/>
            </a:endParaRPr>
          </a:p>
        </p:txBody>
      </p:sp>
      <p:sp>
        <p:nvSpPr>
          <p:cNvPr id="691203" name="Rectangle 3"/>
          <p:cNvSpPr>
            <a:spLocks noChangeArrowheads="1"/>
          </p:cNvSpPr>
          <p:nvPr/>
        </p:nvSpPr>
        <p:spPr bwMode="auto">
          <a:xfrm>
            <a:off x="304800" y="914400"/>
            <a:ext cx="8543925" cy="42863"/>
          </a:xfrm>
          <a:prstGeom prst="rect">
            <a:avLst/>
          </a:prstGeom>
          <a:solidFill>
            <a:srgbClr val="FF0000"/>
          </a:solidFill>
          <a:ln w="12700">
            <a:solidFill>
              <a:srgbClr val="FF0000"/>
            </a:solidFill>
            <a:miter lim="800000"/>
            <a:headEnd/>
            <a:tailEnd/>
          </a:ln>
          <a:effectLst/>
        </p:spPr>
        <p:txBody>
          <a:bodyPr wrap="none" lIns="90488" tIns="44450" rIns="90488" bIns="44450" anchor="ctr"/>
          <a:lstStyle/>
          <a:p>
            <a:pPr algn="ctr" eaLnBrk="1" hangingPunct="1">
              <a:defRPr/>
            </a:pPr>
            <a:endParaRPr lang="zh-CN" altLang="en-US" i="0">
              <a:solidFill>
                <a:srgbClr val="FF0000"/>
              </a:solidFill>
              <a:latin typeface="Arial" charset="0"/>
            </a:endParaRPr>
          </a:p>
        </p:txBody>
      </p:sp>
      <p:sp>
        <p:nvSpPr>
          <p:cNvPr id="691204" name="Line 4"/>
          <p:cNvSpPr>
            <a:spLocks noChangeShapeType="1"/>
          </p:cNvSpPr>
          <p:nvPr/>
        </p:nvSpPr>
        <p:spPr bwMode="auto">
          <a:xfrm>
            <a:off x="292100" y="6248400"/>
            <a:ext cx="8551863" cy="0"/>
          </a:xfrm>
          <a:prstGeom prst="line">
            <a:avLst/>
          </a:prstGeom>
          <a:noFill/>
          <a:ln w="19050">
            <a:solidFill>
              <a:srgbClr val="FF3300"/>
            </a:solidFill>
            <a:round/>
            <a:headEnd/>
            <a:tailEnd/>
          </a:ln>
          <a:effectLst/>
        </p:spPr>
        <p:txBody>
          <a:bodyPr/>
          <a:lstStyle/>
          <a:p>
            <a:pPr>
              <a:defRPr/>
            </a:pPr>
            <a:endParaRPr lang="zh-CN" altLang="en-US">
              <a:ea typeface="+mn-ea"/>
            </a:endParaRPr>
          </a:p>
        </p:txBody>
      </p:sp>
      <p:sp>
        <p:nvSpPr>
          <p:cNvPr id="691205" name="Rectangle 5"/>
          <p:cNvSpPr>
            <a:spLocks noChangeArrowheads="1"/>
          </p:cNvSpPr>
          <p:nvPr/>
        </p:nvSpPr>
        <p:spPr bwMode="auto">
          <a:xfrm>
            <a:off x="2701131" y="6280150"/>
            <a:ext cx="3733800" cy="307975"/>
          </a:xfrm>
          <a:prstGeom prst="rect">
            <a:avLst/>
          </a:prstGeom>
          <a:noFill/>
          <a:ln w="9525">
            <a:noFill/>
            <a:miter lim="800000"/>
            <a:headEnd/>
            <a:tailEnd/>
          </a:ln>
          <a:effectLst/>
        </p:spPr>
        <p:txBody>
          <a:bodyPr/>
          <a:lstStyle/>
          <a:p>
            <a:pPr algn="ctr" eaLnBrk="1" hangingPunct="1">
              <a:defRPr/>
            </a:pPr>
            <a:r>
              <a:rPr lang="en-US" altLang="zh-CN" sz="1400" i="0" dirty="0">
                <a:latin typeface="Times New Roman" pitchFamily="18" charset="0"/>
              </a:rPr>
              <a:t>Computer Networking A Top Down Approach</a:t>
            </a:r>
          </a:p>
        </p:txBody>
      </p:sp>
      <p:sp>
        <p:nvSpPr>
          <p:cNvPr id="35846" name="Rectangle 6"/>
          <p:cNvSpPr>
            <a:spLocks noGrp="1" noChangeArrowheads="1"/>
          </p:cNvSpPr>
          <p:nvPr>
            <p:ph type="title"/>
          </p:nvPr>
        </p:nvSpPr>
        <p:spPr bwMode="auto">
          <a:xfrm>
            <a:off x="303213" y="215900"/>
            <a:ext cx="854075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35847" name="Rectangle 7"/>
          <p:cNvSpPr>
            <a:spLocks noGrp="1" noChangeArrowheads="1"/>
          </p:cNvSpPr>
          <p:nvPr>
            <p:ph type="body" idx="1"/>
          </p:nvPr>
        </p:nvSpPr>
        <p:spPr bwMode="auto">
          <a:xfrm>
            <a:off x="303213" y="1017588"/>
            <a:ext cx="8550275"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80" r:id="rId1"/>
    <p:sldLayoutId id="2147483667" r:id="rId2"/>
    <p:sldLayoutId id="2147483668" r:id="rId3"/>
    <p:sldLayoutId id="2147483669" r:id="rId4"/>
    <p:sldLayoutId id="2147483671" r:id="rId5"/>
    <p:sldLayoutId id="2147483672" r:id="rId6"/>
    <p:sldLayoutId id="2147483677" r:id="rId7"/>
    <p:sldLayoutId id="2147483678" r:id="rId8"/>
    <p:sldLayoutId id="2147483679" r:id="rId9"/>
    <p:sldLayoutId id="2147483681" r:id="rId10"/>
  </p:sldLayoutIdLst>
  <p:txStyles>
    <p:titleStyle>
      <a:lvl1pPr algn="ctr" rtl="0" eaLnBrk="0" fontAlgn="base" hangingPunct="0">
        <a:spcBef>
          <a:spcPct val="0"/>
        </a:spcBef>
        <a:spcAft>
          <a:spcPct val="0"/>
        </a:spcAft>
        <a:defRPr sz="2800">
          <a:solidFill>
            <a:schemeClr val="tx1"/>
          </a:solidFill>
          <a:latin typeface="+mj-lt"/>
          <a:ea typeface="+mj-ea"/>
          <a:cs typeface="+mj-cs"/>
        </a:defRPr>
      </a:lvl1pPr>
      <a:lvl2pPr algn="ctr" rtl="0" eaLnBrk="0" fontAlgn="base" hangingPunct="0">
        <a:spcBef>
          <a:spcPct val="0"/>
        </a:spcBef>
        <a:spcAft>
          <a:spcPct val="0"/>
        </a:spcAft>
        <a:defRPr sz="2800">
          <a:solidFill>
            <a:schemeClr val="tx1"/>
          </a:solidFill>
          <a:latin typeface="Tahoma" pitchFamily="34" charset="0"/>
          <a:ea typeface="宋体" pitchFamily="2" charset="-122"/>
        </a:defRPr>
      </a:lvl2pPr>
      <a:lvl3pPr algn="ctr" rtl="0" eaLnBrk="0" fontAlgn="base" hangingPunct="0">
        <a:spcBef>
          <a:spcPct val="0"/>
        </a:spcBef>
        <a:spcAft>
          <a:spcPct val="0"/>
        </a:spcAft>
        <a:defRPr sz="2800">
          <a:solidFill>
            <a:schemeClr val="tx1"/>
          </a:solidFill>
          <a:latin typeface="Tahoma" pitchFamily="34" charset="0"/>
          <a:ea typeface="宋体" pitchFamily="2" charset="-122"/>
        </a:defRPr>
      </a:lvl3pPr>
      <a:lvl4pPr algn="ctr" rtl="0" eaLnBrk="0" fontAlgn="base" hangingPunct="0">
        <a:spcBef>
          <a:spcPct val="0"/>
        </a:spcBef>
        <a:spcAft>
          <a:spcPct val="0"/>
        </a:spcAft>
        <a:defRPr sz="2800">
          <a:solidFill>
            <a:schemeClr val="tx1"/>
          </a:solidFill>
          <a:latin typeface="Tahoma" pitchFamily="34" charset="0"/>
          <a:ea typeface="宋体" pitchFamily="2" charset="-122"/>
        </a:defRPr>
      </a:lvl4pPr>
      <a:lvl5pPr algn="ctr" rtl="0" eaLnBrk="0" fontAlgn="base" hangingPunct="0">
        <a:spcBef>
          <a:spcPct val="0"/>
        </a:spcBef>
        <a:spcAft>
          <a:spcPct val="0"/>
        </a:spcAft>
        <a:defRPr sz="2800">
          <a:solidFill>
            <a:schemeClr val="tx1"/>
          </a:solidFill>
          <a:latin typeface="Tahoma" pitchFamily="34" charset="0"/>
          <a:ea typeface="宋体" pitchFamily="2" charset="-122"/>
        </a:defRPr>
      </a:lvl5pPr>
      <a:lvl6pPr marL="457200" algn="ctr" rtl="0" fontAlgn="base">
        <a:spcBef>
          <a:spcPct val="0"/>
        </a:spcBef>
        <a:spcAft>
          <a:spcPct val="0"/>
        </a:spcAft>
        <a:defRPr sz="2800">
          <a:solidFill>
            <a:schemeClr val="tx1"/>
          </a:solidFill>
          <a:latin typeface="Tahoma" pitchFamily="34" charset="0"/>
          <a:ea typeface="宋体" pitchFamily="2" charset="-122"/>
        </a:defRPr>
      </a:lvl6pPr>
      <a:lvl7pPr marL="914400" algn="ctr" rtl="0" fontAlgn="base">
        <a:spcBef>
          <a:spcPct val="0"/>
        </a:spcBef>
        <a:spcAft>
          <a:spcPct val="0"/>
        </a:spcAft>
        <a:defRPr sz="2800">
          <a:solidFill>
            <a:schemeClr val="tx1"/>
          </a:solidFill>
          <a:latin typeface="Tahoma" pitchFamily="34" charset="0"/>
          <a:ea typeface="宋体" pitchFamily="2" charset="-122"/>
        </a:defRPr>
      </a:lvl7pPr>
      <a:lvl8pPr marL="1371600" algn="ctr" rtl="0" fontAlgn="base">
        <a:spcBef>
          <a:spcPct val="0"/>
        </a:spcBef>
        <a:spcAft>
          <a:spcPct val="0"/>
        </a:spcAft>
        <a:defRPr sz="2800">
          <a:solidFill>
            <a:schemeClr val="tx1"/>
          </a:solidFill>
          <a:latin typeface="Tahoma" pitchFamily="34" charset="0"/>
          <a:ea typeface="宋体" pitchFamily="2" charset="-122"/>
        </a:defRPr>
      </a:lvl8pPr>
      <a:lvl9pPr marL="1828800" algn="ctr" rtl="0" fontAlgn="base">
        <a:spcBef>
          <a:spcPct val="0"/>
        </a:spcBef>
        <a:spcAft>
          <a:spcPct val="0"/>
        </a:spcAft>
        <a:defRPr sz="2800">
          <a:solidFill>
            <a:schemeClr val="tx1"/>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14.png"/><Relationship Id="rId26" Type="http://schemas.openxmlformats.org/officeDocument/2006/relationships/image" Target="../media/image18.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22.png"/><Relationship Id="rId42" Type="http://schemas.openxmlformats.org/officeDocument/2006/relationships/image" Target="../media/image26.png"/><Relationship Id="rId7" Type="http://schemas.openxmlformats.org/officeDocument/2006/relationships/customXml" Target="../ink/ink3.xml"/><Relationship Id="rId2" Type="http://schemas.openxmlformats.org/officeDocument/2006/relationships/notesSlide" Target="../notesSlides/notesSlide9.xml"/><Relationship Id="rId16" Type="http://schemas.openxmlformats.org/officeDocument/2006/relationships/image" Target="../media/image13.png"/><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customXml" Target="../ink/ink5.xml"/><Relationship Id="rId24" Type="http://schemas.openxmlformats.org/officeDocument/2006/relationships/image" Target="../media/image17.png"/><Relationship Id="rId32" Type="http://schemas.openxmlformats.org/officeDocument/2006/relationships/image" Target="../media/image21.png"/><Relationship Id="rId37" Type="http://schemas.openxmlformats.org/officeDocument/2006/relationships/customXml" Target="../ink/ink18.xml"/><Relationship Id="rId40" Type="http://schemas.openxmlformats.org/officeDocument/2006/relationships/image" Target="../media/image25.png"/><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9.png"/><Relationship Id="rId36"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7.png"/><Relationship Id="rId4" Type="http://schemas.openxmlformats.org/officeDocument/2006/relationships/image" Target="../media/image7.png"/><Relationship Id="rId9" Type="http://schemas.openxmlformats.org/officeDocument/2006/relationships/customXml" Target="../ink/ink4.xml"/><Relationship Id="rId14" Type="http://schemas.openxmlformats.org/officeDocument/2006/relationships/image" Target="../media/image12.png"/><Relationship Id="rId22" Type="http://schemas.openxmlformats.org/officeDocument/2006/relationships/image" Target="../media/image16.png"/><Relationship Id="rId27" Type="http://schemas.openxmlformats.org/officeDocument/2006/relationships/customXml" Target="../ink/ink13.xml"/><Relationship Id="rId30" Type="http://schemas.openxmlformats.org/officeDocument/2006/relationships/image" Target="../media/image20.png"/><Relationship Id="rId35" Type="http://schemas.openxmlformats.org/officeDocument/2006/relationships/customXml" Target="../ink/ink17.xml"/><Relationship Id="rId43" Type="http://schemas.openxmlformats.org/officeDocument/2006/relationships/customXml" Target="../ink/ink21.xml"/><Relationship Id="rId8" Type="http://schemas.openxmlformats.org/officeDocument/2006/relationships/image" Target="../media/image9.png"/><Relationship Id="rId3" Type="http://schemas.openxmlformats.org/officeDocument/2006/relationships/customXml" Target="../ink/ink1.xml"/><Relationship Id="rId12" Type="http://schemas.openxmlformats.org/officeDocument/2006/relationships/image" Target="../media/image11.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24.png"/><Relationship Id="rId46" Type="http://schemas.openxmlformats.org/officeDocument/2006/relationships/image" Target="../media/image28.png"/><Relationship Id="rId20" Type="http://schemas.openxmlformats.org/officeDocument/2006/relationships/image" Target="../media/image15.png"/><Relationship Id="rId41" Type="http://schemas.openxmlformats.org/officeDocument/2006/relationships/customXml" Target="../ink/ink20.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46.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5.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11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1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1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1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15.x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16.x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45.wmf"/></Relationships>
</file>

<file path=ppt/slides/_rels/slide117.x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45.wmf"/></Relationships>
</file>

<file path=ppt/slides/_rels/slide118.x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45.wmf"/></Relationships>
</file>

<file path=ppt/slides/_rels/slide119.x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145.wmf"/></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customXml" Target="../ink/ink23.xml"/><Relationship Id="rId7" Type="http://schemas.openxmlformats.org/officeDocument/2006/relationships/customXml" Target="../ink/ink25.xml"/><Relationship Id="rId12"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customXml" Target="../ink/ink27.xml"/><Relationship Id="rId5" Type="http://schemas.openxmlformats.org/officeDocument/2006/relationships/customXml" Target="../ink/ink24.xml"/><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customXml" Target="../ink/ink2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46.png"/></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123.xml"/><Relationship Id="rId1" Type="http://schemas.openxmlformats.org/officeDocument/2006/relationships/slideLayout" Target="../slideLayouts/slideLayout5.xml"/><Relationship Id="rId6" Type="http://schemas.openxmlformats.org/officeDocument/2006/relationships/image" Target="../media/image149.wmf"/><Relationship Id="rId5" Type="http://schemas.openxmlformats.org/officeDocument/2006/relationships/oleObject" Target="../embeddings/oleObject20.bin"/><Relationship Id="rId4" Type="http://schemas.openxmlformats.org/officeDocument/2006/relationships/image" Target="../media/image148.wmf"/></Relationships>
</file>

<file path=ppt/slides/_rels/slide12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24.xml"/><Relationship Id="rId1" Type="http://schemas.openxmlformats.org/officeDocument/2006/relationships/slideLayout" Target="../slideLayouts/slideLayout5.xml"/><Relationship Id="rId4" Type="http://schemas.openxmlformats.org/officeDocument/2006/relationships/image" Target="../media/image15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35.png"/></Relationships>
</file>

<file path=ppt/slides/_rels/slide131.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130.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31.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3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customXml" Target="../ink/ink33.xml"/><Relationship Id="rId3" Type="http://schemas.openxmlformats.org/officeDocument/2006/relationships/customXml" Target="../ink/ink28.xml"/><Relationship Id="rId7" Type="http://schemas.openxmlformats.org/officeDocument/2006/relationships/customXml" Target="../ink/ink30.xml"/><Relationship Id="rId12"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customXml" Target="../ink/ink32.xml"/><Relationship Id="rId5" Type="http://schemas.openxmlformats.org/officeDocument/2006/relationships/customXml" Target="../ink/ink29.xml"/><Relationship Id="rId10" Type="http://schemas.openxmlformats.org/officeDocument/2006/relationships/image" Target="../media/image37.png"/><Relationship Id="rId4" Type="http://schemas.openxmlformats.org/officeDocument/2006/relationships/image" Target="../media/image34.png"/><Relationship Id="rId9" Type="http://schemas.openxmlformats.org/officeDocument/2006/relationships/customXml" Target="../ink/ink31.xml"/><Relationship Id="rId14" Type="http://schemas.openxmlformats.org/officeDocument/2006/relationships/image" Target="../media/image39.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0.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35.png"/></Relationships>
</file>

<file path=ppt/slides/_rels/slide1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1.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35.png"/></Relationships>
</file>

<file path=ppt/slides/_rels/slide1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2.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35.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customXml" Target="../ink/ink34.xml"/><Relationship Id="rId7" Type="http://schemas.openxmlformats.org/officeDocument/2006/relationships/customXml" Target="../ink/ink3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customXml" Target="../ink/ink35.xml"/><Relationship Id="rId4" Type="http://schemas.openxmlformats.org/officeDocument/2006/relationships/image" Target="../media/image40.png"/></Relationships>
</file>

<file path=ppt/slides/_rels/slide15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44.xml"/><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5.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35.png"/></Relationships>
</file>

<file path=ppt/slides/_rels/slide15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5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46.xml"/><Relationship Id="rId1" Type="http://schemas.openxmlformats.org/officeDocument/2006/relationships/slideLayout" Target="../slideLayouts/slideLayout5.xml"/><Relationship Id="rId4" Type="http://schemas.openxmlformats.org/officeDocument/2006/relationships/image" Target="../media/image147.png"/></Relationships>
</file>

<file path=ppt/slides/_rels/slide15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47.xml"/><Relationship Id="rId1" Type="http://schemas.openxmlformats.org/officeDocument/2006/relationships/slideLayout" Target="../slideLayouts/slideLayout5.xml"/><Relationship Id="rId4" Type="http://schemas.openxmlformats.org/officeDocument/2006/relationships/image" Target="../media/image147.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49.xml"/><Relationship Id="rId1" Type="http://schemas.openxmlformats.org/officeDocument/2006/relationships/slideLayout" Target="../slideLayouts/slideLayout5.xml"/><Relationship Id="rId4" Type="http://schemas.openxmlformats.org/officeDocument/2006/relationships/image" Target="../media/image147.png"/></Relationships>
</file>

<file path=ppt/slides/_rels/slide15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0.xml"/><Relationship Id="rId1" Type="http://schemas.openxmlformats.org/officeDocument/2006/relationships/slideLayout" Target="../slideLayouts/slideLayout5.xml"/><Relationship Id="rId4" Type="http://schemas.openxmlformats.org/officeDocument/2006/relationships/image" Target="../media/image147.png"/></Relationships>
</file>

<file path=ppt/slides/_rels/slide15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5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152.xml"/><Relationship Id="rId1" Type="http://schemas.openxmlformats.org/officeDocument/2006/relationships/slideLayout" Target="../slideLayouts/slideLayout9.xml"/><Relationship Id="rId4" Type="http://schemas.openxmlformats.org/officeDocument/2006/relationships/image" Target="../media/image169.emf"/></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oleObject" Target="../embeddings/oleObject22.bin"/><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173.wmf"/><Relationship Id="rId2" Type="http://schemas.openxmlformats.org/officeDocument/2006/relationships/oleObject" Target="../embeddings/oleObject24.bin"/><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60.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75.png"/></Relationships>
</file>

<file path=ppt/slides/_rels/slide17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17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66.xml"/><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67.xml"/><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customXml" Target="../ink/ink38.xml"/><Relationship Id="rId13" Type="http://schemas.openxmlformats.org/officeDocument/2006/relationships/image" Target="../media/image50.png"/><Relationship Id="rId18" Type="http://schemas.openxmlformats.org/officeDocument/2006/relationships/customXml" Target="../ink/ink43.xml"/><Relationship Id="rId26" Type="http://schemas.openxmlformats.org/officeDocument/2006/relationships/customXml" Target="../ink/ink47.xml"/><Relationship Id="rId3" Type="http://schemas.openxmlformats.org/officeDocument/2006/relationships/image" Target="../media/image44.png"/><Relationship Id="rId21" Type="http://schemas.openxmlformats.org/officeDocument/2006/relationships/image" Target="../media/image54.png"/><Relationship Id="rId7" Type="http://schemas.openxmlformats.org/officeDocument/2006/relationships/image" Target="../media/image47.png"/><Relationship Id="rId12" Type="http://schemas.openxmlformats.org/officeDocument/2006/relationships/customXml" Target="../ink/ink40.xml"/><Relationship Id="rId17" Type="http://schemas.openxmlformats.org/officeDocument/2006/relationships/image" Target="../media/image52.png"/><Relationship Id="rId25" Type="http://schemas.openxmlformats.org/officeDocument/2006/relationships/image" Target="../media/image56.png"/><Relationship Id="rId2" Type="http://schemas.openxmlformats.org/officeDocument/2006/relationships/notesSlide" Target="../notesSlides/notesSlide17.xml"/><Relationship Id="rId16" Type="http://schemas.openxmlformats.org/officeDocument/2006/relationships/customXml" Target="../ink/ink42.xml"/><Relationship Id="rId20" Type="http://schemas.openxmlformats.org/officeDocument/2006/relationships/customXml" Target="../ink/ink44.xml"/><Relationship Id="rId29"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customXml" Target="../ink/ink37.xml"/><Relationship Id="rId11" Type="http://schemas.openxmlformats.org/officeDocument/2006/relationships/image" Target="../media/image49.png"/><Relationship Id="rId24" Type="http://schemas.openxmlformats.org/officeDocument/2006/relationships/customXml" Target="../ink/ink46.xml"/><Relationship Id="rId5" Type="http://schemas.openxmlformats.org/officeDocument/2006/relationships/image" Target="../media/image46.png"/><Relationship Id="rId15" Type="http://schemas.openxmlformats.org/officeDocument/2006/relationships/image" Target="../media/image51.png"/><Relationship Id="rId23" Type="http://schemas.openxmlformats.org/officeDocument/2006/relationships/image" Target="../media/image55.png"/><Relationship Id="rId28" Type="http://schemas.openxmlformats.org/officeDocument/2006/relationships/customXml" Target="../ink/ink48.xml"/><Relationship Id="rId10" Type="http://schemas.openxmlformats.org/officeDocument/2006/relationships/customXml" Target="../ink/ink39.xml"/><Relationship Id="rId19" Type="http://schemas.openxmlformats.org/officeDocument/2006/relationships/image" Target="../media/image53.png"/><Relationship Id="rId4" Type="http://schemas.openxmlformats.org/officeDocument/2006/relationships/image" Target="../media/image45.png"/><Relationship Id="rId9" Type="http://schemas.openxmlformats.org/officeDocument/2006/relationships/image" Target="../media/image48.png"/><Relationship Id="rId14" Type="http://schemas.openxmlformats.org/officeDocument/2006/relationships/customXml" Target="../ink/ink41.xml"/><Relationship Id="rId22" Type="http://schemas.openxmlformats.org/officeDocument/2006/relationships/customXml" Target="../ink/ink45.xml"/><Relationship Id="rId27" Type="http://schemas.openxmlformats.org/officeDocument/2006/relationships/image" Target="../media/image57.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72.xml"/><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notesSlide" Target="../notesSlides/notesSlide175.xml"/><Relationship Id="rId1" Type="http://schemas.openxmlformats.org/officeDocument/2006/relationships/slideLayout" Target="../slideLayouts/slideLayout2.xml"/><Relationship Id="rId5" Type="http://schemas.openxmlformats.org/officeDocument/2006/relationships/image" Target="../media/image179.wmf"/><Relationship Id="rId4" Type="http://schemas.openxmlformats.org/officeDocument/2006/relationships/image" Target="../media/image144.wmf"/></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147.png"/><Relationship Id="rId2" Type="http://schemas.openxmlformats.org/officeDocument/2006/relationships/notesSlide" Target="../notesSlides/notesSlide188.xml"/><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customXml" Target="../ink/ink54.xml"/><Relationship Id="rId3" Type="http://schemas.openxmlformats.org/officeDocument/2006/relationships/customXml" Target="../ink/ink49.xml"/><Relationship Id="rId7" Type="http://schemas.openxmlformats.org/officeDocument/2006/relationships/customXml" Target="../ink/ink51.xml"/><Relationship Id="rId12"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61.png"/><Relationship Id="rId11" Type="http://schemas.openxmlformats.org/officeDocument/2006/relationships/customXml" Target="../ink/ink53.xml"/><Relationship Id="rId5" Type="http://schemas.openxmlformats.org/officeDocument/2006/relationships/customXml" Target="../ink/ink50.xml"/><Relationship Id="rId10" Type="http://schemas.openxmlformats.org/officeDocument/2006/relationships/image" Target="../media/image63.png"/><Relationship Id="rId4" Type="http://schemas.openxmlformats.org/officeDocument/2006/relationships/image" Target="../media/image60.png"/><Relationship Id="rId9" Type="http://schemas.openxmlformats.org/officeDocument/2006/relationships/customXml" Target="../ink/ink52.xml"/><Relationship Id="rId14" Type="http://schemas.openxmlformats.org/officeDocument/2006/relationships/image" Target="../media/image65.png"/></Relationships>
</file>

<file path=ppt/slides/_rels/slide20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89.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84.png"/></Relationships>
</file>

<file path=ppt/slides/_rels/slide20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90.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84.png"/></Relationships>
</file>

<file path=ppt/slides/_rels/slide20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20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20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20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47.png"/></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customXml" Target="../ink/ink60.xml"/><Relationship Id="rId3" Type="http://schemas.openxmlformats.org/officeDocument/2006/relationships/customXml" Target="../ink/ink55.xml"/><Relationship Id="rId7" Type="http://schemas.openxmlformats.org/officeDocument/2006/relationships/customXml" Target="../ink/ink57.xml"/><Relationship Id="rId12"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customXml" Target="../ink/ink59.xml"/><Relationship Id="rId5" Type="http://schemas.openxmlformats.org/officeDocument/2006/relationships/customXml" Target="../ink/ink56.xml"/><Relationship Id="rId10" Type="http://schemas.openxmlformats.org/officeDocument/2006/relationships/image" Target="../media/image69.png"/><Relationship Id="rId4" Type="http://schemas.openxmlformats.org/officeDocument/2006/relationships/image" Target="../media/image66.png"/><Relationship Id="rId9" Type="http://schemas.openxmlformats.org/officeDocument/2006/relationships/customXml" Target="../ink/ink58.xml"/><Relationship Id="rId14" Type="http://schemas.openxmlformats.org/officeDocument/2006/relationships/image" Target="../media/image71.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72.png"/><Relationship Id="rId5" Type="http://schemas.openxmlformats.org/officeDocument/2006/relationships/image" Target="../media/image61.jpeg"/><Relationship Id="rId4" Type="http://schemas.openxmlformats.org/officeDocument/2006/relationships/image" Target="../media/image60.w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customXml" Target="../ink/ink6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gif"/><Relationship Id="rId7"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96.wmf"/></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8" Type="http://schemas.openxmlformats.org/officeDocument/2006/relationships/image" Target="../media/image101.wmf"/><Relationship Id="rId13" Type="http://schemas.openxmlformats.org/officeDocument/2006/relationships/oleObject" Target="../embeddings/oleObject8.bin"/><Relationship Id="rId18" Type="http://schemas.openxmlformats.org/officeDocument/2006/relationships/image" Target="../media/image106.wmf"/><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103.wmf"/><Relationship Id="rId17" Type="http://schemas.openxmlformats.org/officeDocument/2006/relationships/oleObject" Target="../embeddings/oleObject10.bin"/><Relationship Id="rId2" Type="http://schemas.openxmlformats.org/officeDocument/2006/relationships/notesSlide" Target="../notesSlides/notesSlide54.xml"/><Relationship Id="rId16" Type="http://schemas.openxmlformats.org/officeDocument/2006/relationships/image" Target="../media/image105.wmf"/><Relationship Id="rId1" Type="http://schemas.openxmlformats.org/officeDocument/2006/relationships/slideLayout" Target="../slideLayouts/slideLayout2.xml"/><Relationship Id="rId6" Type="http://schemas.openxmlformats.org/officeDocument/2006/relationships/image" Target="../media/image100.wmf"/><Relationship Id="rId11" Type="http://schemas.openxmlformats.org/officeDocument/2006/relationships/oleObject" Target="../embeddings/oleObject7.bin"/><Relationship Id="rId5" Type="http://schemas.openxmlformats.org/officeDocument/2006/relationships/oleObject" Target="../embeddings/oleObject4.bin"/><Relationship Id="rId15" Type="http://schemas.openxmlformats.org/officeDocument/2006/relationships/oleObject" Target="../embeddings/oleObject9.bin"/><Relationship Id="rId10" Type="http://schemas.openxmlformats.org/officeDocument/2006/relationships/image" Target="../media/image102.wmf"/><Relationship Id="rId4" Type="http://schemas.openxmlformats.org/officeDocument/2006/relationships/image" Target="../media/image99.wmf"/><Relationship Id="rId9" Type="http://schemas.openxmlformats.org/officeDocument/2006/relationships/oleObject" Target="../embeddings/oleObject6.bin"/><Relationship Id="rId14" Type="http://schemas.openxmlformats.org/officeDocument/2006/relationships/image" Target="../media/image104.wmf"/></Relationships>
</file>

<file path=ppt/slides/_rels/slide5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8" Type="http://schemas.openxmlformats.org/officeDocument/2006/relationships/image" Target="../media/image111.wmf"/><Relationship Id="rId13" Type="http://schemas.openxmlformats.org/officeDocument/2006/relationships/oleObject" Target="../embeddings/oleObject16.bin"/><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image" Target="../media/image113.wmf"/><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10.wmf"/><Relationship Id="rId11" Type="http://schemas.openxmlformats.org/officeDocument/2006/relationships/oleObject" Target="../embeddings/oleObject15.bin"/><Relationship Id="rId5" Type="http://schemas.openxmlformats.org/officeDocument/2006/relationships/oleObject" Target="../embeddings/oleObject12.bin"/><Relationship Id="rId10" Type="http://schemas.openxmlformats.org/officeDocument/2006/relationships/image" Target="../media/image112.wmf"/><Relationship Id="rId4" Type="http://schemas.openxmlformats.org/officeDocument/2006/relationships/image" Target="../media/image109.wmf"/><Relationship Id="rId9" Type="http://schemas.openxmlformats.org/officeDocument/2006/relationships/oleObject" Target="../embeddings/oleObject14.bin"/><Relationship Id="rId14" Type="http://schemas.openxmlformats.org/officeDocument/2006/relationships/image" Target="../media/image114.w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0.xml"/><Relationship Id="rId1" Type="http://schemas.openxmlformats.org/officeDocument/2006/relationships/slideLayout" Target="../slideLayouts/slideLayout5.xml"/><Relationship Id="rId5" Type="http://schemas.openxmlformats.org/officeDocument/2006/relationships/image" Target="../media/image119.png"/><Relationship Id="rId4" Type="http://schemas.openxmlformats.org/officeDocument/2006/relationships/image" Target="../media/image8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21.w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6.emf"/><Relationship Id="rId2" Type="http://schemas.openxmlformats.org/officeDocument/2006/relationships/notesSlide" Target="../notesSlides/notesSlide84.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46.png"/></Relationships>
</file>

<file path=ppt/slides/_rels/slide8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86.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6.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2.xml"/><Relationship Id="rId1" Type="http://schemas.openxmlformats.org/officeDocument/2006/relationships/slideLayout" Target="../slideLayouts/slideLayout5.xml"/><Relationship Id="rId5" Type="http://schemas.openxmlformats.org/officeDocument/2006/relationships/image" Target="../media/image130.wmf"/><Relationship Id="rId4" Type="http://schemas.openxmlformats.org/officeDocument/2006/relationships/oleObject" Target="../embeddings/oleObject18.bin"/></Relationships>
</file>

<file path=ppt/slides/_rels/slide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jpe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Grp="1" noChangeArrowheads="1"/>
          </p:cNvSpPr>
          <p:nvPr>
            <p:ph type="title"/>
          </p:nvPr>
        </p:nvSpPr>
        <p:spPr/>
        <p:txBody>
          <a:bodyPr/>
          <a:lstStyle/>
          <a:p>
            <a:pPr eaLnBrk="1" hangingPunct="1"/>
            <a:r>
              <a:rPr lang="zh-CN" altLang="en-US" dirty="0">
                <a:latin typeface="+mn-lt"/>
              </a:rPr>
              <a:t>我们的目标</a:t>
            </a:r>
          </a:p>
        </p:txBody>
      </p:sp>
      <p:sp>
        <p:nvSpPr>
          <p:cNvPr id="38915" name="Rectangle 3"/>
          <p:cNvSpPr>
            <a:spLocks noGrp="1" noChangeArrowheads="1"/>
          </p:cNvSpPr>
          <p:nvPr>
            <p:ph type="body" idx="1"/>
          </p:nvPr>
        </p:nvSpPr>
        <p:spPr>
          <a:xfrm>
            <a:off x="387295" y="1061654"/>
            <a:ext cx="8456668" cy="5084763"/>
          </a:xfrm>
        </p:spPr>
        <p:txBody>
          <a:bodyPr/>
          <a:lstStyle/>
          <a:p>
            <a:pPr>
              <a:spcBef>
                <a:spcPts val="600"/>
              </a:spcBef>
            </a:pPr>
            <a:r>
              <a:rPr lang="zh-CN" altLang="en-US" dirty="0"/>
              <a:t>理解数据链路层服务背后的原理</a:t>
            </a:r>
            <a:r>
              <a:rPr lang="en-US" altLang="zh-CN" dirty="0"/>
              <a:t>:</a:t>
            </a:r>
          </a:p>
          <a:p>
            <a:pPr marL="457200" indent="-457200">
              <a:spcBef>
                <a:spcPts val="600"/>
              </a:spcBef>
              <a:buFont typeface="+mj-ea"/>
              <a:buAutoNum type="circleNumDbPlain"/>
            </a:pPr>
            <a:r>
              <a:rPr lang="zh-CN" altLang="en-US" dirty="0"/>
              <a:t>错误检测与纠正</a:t>
            </a:r>
          </a:p>
          <a:p>
            <a:pPr marL="457200" indent="-457200">
              <a:spcBef>
                <a:spcPts val="600"/>
              </a:spcBef>
              <a:buFont typeface="+mj-ea"/>
              <a:buAutoNum type="circleNumDbPlain"/>
            </a:pPr>
            <a:r>
              <a:rPr lang="zh-CN" altLang="en-US" dirty="0"/>
              <a:t>共享一个广播频道：多路访问</a:t>
            </a:r>
          </a:p>
          <a:p>
            <a:pPr marL="457200" indent="-457200">
              <a:spcBef>
                <a:spcPts val="600"/>
              </a:spcBef>
              <a:buFont typeface="+mj-ea"/>
              <a:buAutoNum type="circleNumDbPlain"/>
            </a:pPr>
            <a:r>
              <a:rPr lang="zh-CN" altLang="en-US" dirty="0"/>
              <a:t>链路层编址</a:t>
            </a:r>
            <a:endParaRPr lang="en-US" altLang="zh-CN" dirty="0"/>
          </a:p>
          <a:p>
            <a:pPr marL="457200" indent="-457200">
              <a:spcBef>
                <a:spcPts val="600"/>
              </a:spcBef>
              <a:buFont typeface="+mj-ea"/>
              <a:buAutoNum type="circleNumDbPlain"/>
            </a:pPr>
            <a:r>
              <a:rPr lang="zh-CN" altLang="en-US" dirty="0"/>
              <a:t>可靠的数据传输，流程控制</a:t>
            </a:r>
            <a:r>
              <a:rPr lang="en-US" altLang="zh-CN" dirty="0"/>
              <a:t>: </a:t>
            </a:r>
            <a:r>
              <a:rPr lang="zh-CN" altLang="en-US" dirty="0"/>
              <a:t>完成</a:t>
            </a:r>
            <a:r>
              <a:rPr lang="en-US" altLang="zh-CN" dirty="0"/>
              <a:t>!</a:t>
            </a:r>
          </a:p>
          <a:p>
            <a:pPr eaLnBrk="1" hangingPunct="1">
              <a:spcBef>
                <a:spcPts val="600"/>
              </a:spcBef>
            </a:pPr>
            <a:endParaRPr lang="en-US" altLang="zh-CN" dirty="0">
              <a:solidFill>
                <a:schemeClr val="hlink"/>
              </a:solidFill>
            </a:endParaRPr>
          </a:p>
          <a:p>
            <a:pPr>
              <a:spcBef>
                <a:spcPts val="600"/>
              </a:spcBef>
            </a:pPr>
            <a:r>
              <a:rPr lang="zh-CN" altLang="en-US" dirty="0"/>
              <a:t>各种链路层技术的实例化和实现</a:t>
            </a:r>
          </a:p>
          <a:p>
            <a:pPr marL="457200" indent="-457200">
              <a:spcBef>
                <a:spcPts val="600"/>
              </a:spcBef>
              <a:buFont typeface="+mj-ea"/>
              <a:buAutoNum type="circleNumDbPlain"/>
            </a:pPr>
            <a:r>
              <a:rPr lang="zh-CN" altLang="en-US" dirty="0"/>
              <a:t>以太网</a:t>
            </a:r>
            <a:r>
              <a:rPr lang="en-US" altLang="zh-CN" dirty="0"/>
              <a:t>: </a:t>
            </a:r>
            <a:r>
              <a:rPr lang="zh-CN" altLang="en-US" dirty="0"/>
              <a:t>广播信道</a:t>
            </a:r>
            <a:endParaRPr lang="en-US" altLang="zh-CN" dirty="0"/>
          </a:p>
          <a:p>
            <a:pPr marL="457200" indent="-457200">
              <a:spcBef>
                <a:spcPts val="600"/>
              </a:spcBef>
              <a:buFont typeface="+mj-ea"/>
              <a:buAutoNum type="circleNumDbPlain"/>
            </a:pPr>
            <a:endParaRPr lang="zh-CN" altLang="en-US" dirty="0"/>
          </a:p>
          <a:p>
            <a:pPr marL="457200" indent="-457200">
              <a:spcBef>
                <a:spcPts val="600"/>
              </a:spcBef>
              <a:buFont typeface="+mj-ea"/>
              <a:buAutoNum type="circleNumDbPlain"/>
            </a:pPr>
            <a:r>
              <a:rPr lang="zh-CN" altLang="en-US" dirty="0"/>
              <a:t>点对点通道</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a:spLocks noGrp="1" noChangeArrowheads="1"/>
          </p:cNvSpPr>
          <p:nvPr>
            <p:ph type="title"/>
          </p:nvPr>
        </p:nvSpPr>
        <p:spPr/>
        <p:txBody>
          <a:bodyPr/>
          <a:lstStyle/>
          <a:p>
            <a:pPr eaLnBrk="1" hangingPunct="1"/>
            <a:r>
              <a:rPr lang="zh-CN" altLang="en-US" dirty="0"/>
              <a:t>数据链路和帧</a:t>
            </a:r>
          </a:p>
        </p:txBody>
      </p:sp>
      <p:sp>
        <p:nvSpPr>
          <p:cNvPr id="30723" name="Rectangle 5"/>
          <p:cNvSpPr>
            <a:spLocks noGrp="1" noChangeArrowheads="1"/>
          </p:cNvSpPr>
          <p:nvPr>
            <p:ph type="body" idx="1"/>
          </p:nvPr>
        </p:nvSpPr>
        <p:spPr>
          <a:xfrm>
            <a:off x="327303" y="1052736"/>
            <a:ext cx="8483600" cy="5112568"/>
          </a:xfrm>
        </p:spPr>
        <p:txBody>
          <a:bodyPr/>
          <a:lstStyle/>
          <a:p>
            <a:pPr eaLnBrk="1" hangingPunct="1"/>
            <a:r>
              <a:rPr lang="zh-CN" altLang="en-US" b="1" dirty="0">
                <a:solidFill>
                  <a:schemeClr val="hlink"/>
                </a:solidFill>
              </a:rPr>
              <a:t>链路</a:t>
            </a:r>
            <a:r>
              <a:rPr lang="en-US" altLang="zh-CN" dirty="0"/>
              <a:t>(link)</a:t>
            </a:r>
            <a:r>
              <a:rPr lang="zh-CN" altLang="en-US" dirty="0"/>
              <a:t>是从一个结点</a:t>
            </a:r>
            <a:r>
              <a:rPr lang="zh-CN" altLang="en-US" dirty="0">
                <a:solidFill>
                  <a:srgbClr val="FF0000"/>
                </a:solidFill>
              </a:rPr>
              <a:t>到</a:t>
            </a:r>
            <a:r>
              <a:rPr lang="zh-CN" altLang="en-US" dirty="0"/>
              <a:t>相邻结点的一段物理线路</a:t>
            </a:r>
            <a:r>
              <a:rPr lang="en-US" altLang="zh-CN" dirty="0">
                <a:solidFill>
                  <a:srgbClr val="FF0000"/>
                </a:solidFill>
              </a:rPr>
              <a:t>wire</a:t>
            </a:r>
            <a:r>
              <a:rPr lang="en-US" altLang="zh-CN" dirty="0"/>
              <a:t>(</a:t>
            </a:r>
            <a:r>
              <a:rPr lang="zh-CN" altLang="en-US" dirty="0"/>
              <a:t>有线</a:t>
            </a:r>
            <a:r>
              <a:rPr lang="en-US" altLang="zh-CN" dirty="0"/>
              <a:t>wired</a:t>
            </a:r>
            <a:r>
              <a:rPr lang="zh-CN" altLang="en-US" dirty="0"/>
              <a:t>或无线</a:t>
            </a:r>
            <a:r>
              <a:rPr lang="en-US" altLang="zh-CN" dirty="0"/>
              <a:t>wireless)</a:t>
            </a:r>
            <a:r>
              <a:rPr lang="zh-CN" altLang="en-US" dirty="0"/>
              <a:t>，而中间没有任何其他的交换结点。</a:t>
            </a:r>
          </a:p>
          <a:p>
            <a:pPr eaLnBrk="1" hangingPunct="1">
              <a:buFont typeface="Wingdings" panose="05000000000000000000" pitchFamily="2" charset="2"/>
              <a:buChar char="þ"/>
            </a:pPr>
            <a:r>
              <a:rPr lang="zh-CN" altLang="en-US" sz="2200" dirty="0"/>
              <a:t>一条链路只是一条路径</a:t>
            </a:r>
            <a:r>
              <a:rPr lang="en-US" altLang="zh-CN" sz="2200" dirty="0"/>
              <a:t>path(</a:t>
            </a:r>
            <a:r>
              <a:rPr lang="zh-CN" altLang="en-US" sz="2200" dirty="0"/>
              <a:t>或者说</a:t>
            </a:r>
            <a:r>
              <a:rPr lang="zh-CN" altLang="en-US" sz="2200" dirty="0">
                <a:solidFill>
                  <a:srgbClr val="FF0000"/>
                </a:solidFill>
              </a:rPr>
              <a:t>通路</a:t>
            </a:r>
            <a:r>
              <a:rPr lang="en-US" altLang="zh-CN" sz="2200" dirty="0"/>
              <a:t>)</a:t>
            </a:r>
            <a:r>
              <a:rPr lang="zh-CN" altLang="en-US" sz="2200" dirty="0"/>
              <a:t>的组成部分。</a:t>
            </a:r>
          </a:p>
          <a:p>
            <a:pPr eaLnBrk="1" hangingPunct="1"/>
            <a:endParaRPr lang="zh-CN" altLang="en-US" sz="2200" dirty="0"/>
          </a:p>
          <a:p>
            <a:pPr eaLnBrk="1" hangingPunct="1"/>
            <a:r>
              <a:rPr lang="zh-CN" altLang="en-US" b="1" dirty="0">
                <a:solidFill>
                  <a:schemeClr val="hlink"/>
                </a:solidFill>
              </a:rPr>
              <a:t>数据链路</a:t>
            </a:r>
            <a:r>
              <a:rPr lang="en-US" altLang="zh-CN" dirty="0"/>
              <a:t>(data link)  </a:t>
            </a:r>
            <a:r>
              <a:rPr lang="zh-CN" altLang="en-US" dirty="0"/>
              <a:t>除了</a:t>
            </a:r>
            <a:r>
              <a:rPr lang="zh-CN" altLang="en-US" dirty="0">
                <a:solidFill>
                  <a:srgbClr val="FF0000"/>
                </a:solidFill>
              </a:rPr>
              <a:t>物理线路</a:t>
            </a:r>
            <a:r>
              <a:rPr lang="zh-CN" altLang="en-US" dirty="0"/>
              <a:t>外，还必须有通信协议来</a:t>
            </a:r>
            <a:r>
              <a:rPr lang="zh-CN" altLang="en-US" dirty="0">
                <a:solidFill>
                  <a:srgbClr val="FF0000"/>
                </a:solidFill>
              </a:rPr>
              <a:t>控制</a:t>
            </a:r>
            <a:r>
              <a:rPr lang="zh-CN" altLang="en-US" dirty="0"/>
              <a:t>这些数据的传输。若把实现这些协议的硬件和软件加到 </a:t>
            </a:r>
            <a:r>
              <a:rPr lang="en-US" altLang="zh-CN" dirty="0"/>
              <a:t>(</a:t>
            </a:r>
            <a:r>
              <a:rPr lang="zh-CN" altLang="en-US" dirty="0">
                <a:solidFill>
                  <a:srgbClr val="FF0000"/>
                </a:solidFill>
              </a:rPr>
              <a:t>或者作用于</a:t>
            </a:r>
            <a:r>
              <a:rPr lang="en-US" altLang="zh-CN" dirty="0"/>
              <a:t>) </a:t>
            </a:r>
            <a:r>
              <a:rPr lang="zh-CN" altLang="en-US" dirty="0"/>
              <a:t>链路上，就构成了数据链路。</a:t>
            </a:r>
          </a:p>
          <a:p>
            <a:pPr marL="342000" indent="-342000" eaLnBrk="1" hangingPunct="1">
              <a:spcBef>
                <a:spcPts val="600"/>
              </a:spcBef>
              <a:buFont typeface="+mj-lt"/>
              <a:buAutoNum type="alphaLcParenR"/>
            </a:pPr>
            <a:r>
              <a:rPr lang="zh-CN" altLang="en-US" sz="2200" dirty="0"/>
              <a:t>现在最常用的方法是使用网络适配器 </a:t>
            </a:r>
            <a:r>
              <a:rPr lang="en-US" altLang="zh-CN" sz="2200" dirty="0"/>
              <a:t>(</a:t>
            </a:r>
            <a:r>
              <a:rPr lang="zh-CN" altLang="en-US" sz="2200" dirty="0"/>
              <a:t>既有硬件，也包括软件</a:t>
            </a:r>
            <a:r>
              <a:rPr lang="en-US" altLang="zh-CN" sz="2200" dirty="0"/>
              <a:t>) </a:t>
            </a:r>
            <a:r>
              <a:rPr lang="zh-CN" altLang="en-US" sz="2200" dirty="0"/>
              <a:t>来实现这些协议。</a:t>
            </a:r>
          </a:p>
          <a:p>
            <a:pPr marL="342000" indent="-342000" eaLnBrk="1" hangingPunct="1">
              <a:spcBef>
                <a:spcPts val="600"/>
              </a:spcBef>
              <a:buFont typeface="+mj-lt"/>
              <a:buAutoNum type="alphaLcParenR"/>
            </a:pPr>
            <a:r>
              <a:rPr lang="zh-CN" altLang="en-US" sz="2200" dirty="0"/>
              <a:t>一般的适配器都包括了数据链路层和物理层这两层的功能</a:t>
            </a:r>
            <a:r>
              <a:rPr lang="zh-CN" altLang="en-US" sz="2200" dirty="0">
                <a:latin typeface="宋体" pitchFamily="2" charset="-122"/>
              </a:rPr>
              <a:t>。</a:t>
            </a:r>
          </a:p>
          <a:p>
            <a:pPr marL="514350" indent="-457200" eaLnBrk="1" hangingPunct="1"/>
            <a:endParaRPr lang="zh-CN" altLang="en-US" sz="2200" dirty="0">
              <a:latin typeface="宋体" pitchFamily="2" charset="-122"/>
            </a:endParaRPr>
          </a:p>
          <a:p>
            <a:pPr eaLnBrk="1" hangingPunct="1"/>
            <a:r>
              <a:rPr lang="zh-CN" altLang="en-US" dirty="0"/>
              <a:t>也有人采用另外的术语。这就是把链路分为</a:t>
            </a:r>
            <a:r>
              <a:rPr lang="zh-CN" altLang="en-US" dirty="0">
                <a:solidFill>
                  <a:schemeClr val="hlink"/>
                </a:solidFill>
              </a:rPr>
              <a:t>物理链路</a:t>
            </a:r>
            <a:r>
              <a:rPr lang="zh-CN" altLang="en-US" dirty="0"/>
              <a:t>和</a:t>
            </a:r>
            <a:r>
              <a:rPr lang="zh-CN" altLang="en-US" dirty="0">
                <a:solidFill>
                  <a:schemeClr val="hlink"/>
                </a:solidFill>
              </a:rPr>
              <a:t>逻辑链路</a:t>
            </a:r>
            <a:r>
              <a:rPr lang="zh-CN" altLang="en-US" dirty="0"/>
              <a:t>。</a:t>
            </a:r>
            <a:endParaRPr lang="zh-CN" altLang="en-US" dirty="0">
              <a:latin typeface="宋体" pitchFamily="2" charset="-122"/>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CACC519B-9AC0-4689-BE72-4BC22ABB5B89}"/>
                  </a:ext>
                </a:extLst>
              </p14:cNvPr>
              <p14:cNvContentPartPr/>
              <p14:nvPr/>
            </p14:nvContentPartPr>
            <p14:xfrm>
              <a:off x="5554019" y="4241618"/>
              <a:ext cx="2244960" cy="55080"/>
            </p14:xfrm>
          </p:contentPart>
        </mc:Choice>
        <mc:Fallback xmlns="">
          <p:pic>
            <p:nvPicPr>
              <p:cNvPr id="2" name="墨迹 1">
                <a:extLst>
                  <a:ext uri="{FF2B5EF4-FFF2-40B4-BE49-F238E27FC236}">
                    <a16:creationId xmlns:a16="http://schemas.microsoft.com/office/drawing/2014/main" id="{CACC519B-9AC0-4689-BE72-4BC22ABB5B89}"/>
                  </a:ext>
                </a:extLst>
              </p:cNvPr>
              <p:cNvPicPr/>
              <p:nvPr/>
            </p:nvPicPr>
            <p:blipFill>
              <a:blip r:embed="rId4"/>
              <a:stretch>
                <a:fillRect/>
              </a:stretch>
            </p:blipFill>
            <p:spPr>
              <a:xfrm>
                <a:off x="5545379" y="4232978"/>
                <a:ext cx="22626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CD331DBF-F337-437F-B283-E8274514BC88}"/>
                  </a:ext>
                </a:extLst>
              </p14:cNvPr>
              <p14:cNvContentPartPr/>
              <p14:nvPr/>
            </p14:nvContentPartPr>
            <p14:xfrm>
              <a:off x="6589379" y="1381058"/>
              <a:ext cx="1584000" cy="59040"/>
            </p14:xfrm>
          </p:contentPart>
        </mc:Choice>
        <mc:Fallback xmlns="">
          <p:pic>
            <p:nvPicPr>
              <p:cNvPr id="3" name="墨迹 2">
                <a:extLst>
                  <a:ext uri="{FF2B5EF4-FFF2-40B4-BE49-F238E27FC236}">
                    <a16:creationId xmlns:a16="http://schemas.microsoft.com/office/drawing/2014/main" id="{CD331DBF-F337-437F-B283-E8274514BC88}"/>
                  </a:ext>
                </a:extLst>
              </p:cNvPr>
              <p:cNvPicPr/>
              <p:nvPr/>
            </p:nvPicPr>
            <p:blipFill>
              <a:blip r:embed="rId6"/>
              <a:stretch>
                <a:fillRect/>
              </a:stretch>
            </p:blipFill>
            <p:spPr>
              <a:xfrm>
                <a:off x="6571379" y="1363058"/>
                <a:ext cx="1619640" cy="94680"/>
              </a:xfrm>
              <a:prstGeom prst="rect">
                <a:avLst/>
              </a:prstGeom>
            </p:spPr>
          </p:pic>
        </mc:Fallback>
      </mc:AlternateContent>
      <p:grpSp>
        <p:nvGrpSpPr>
          <p:cNvPr id="6" name="组合 5">
            <a:extLst>
              <a:ext uri="{FF2B5EF4-FFF2-40B4-BE49-F238E27FC236}">
                <a16:creationId xmlns:a16="http://schemas.microsoft.com/office/drawing/2014/main" id="{3E81DB64-DC51-4552-B646-FA3EDE6B41C9}"/>
              </a:ext>
            </a:extLst>
          </p:cNvPr>
          <p:cNvGrpSpPr/>
          <p:nvPr/>
        </p:nvGrpSpPr>
        <p:grpSpPr>
          <a:xfrm>
            <a:off x="857099" y="1684538"/>
            <a:ext cx="3062880" cy="207000"/>
            <a:chOff x="857099" y="1684538"/>
            <a:chExt cx="3062880" cy="207000"/>
          </a:xfrm>
        </p:grpSpPr>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2B37E5B4-CC1C-4746-8D6C-5D9D940F6B85}"/>
                    </a:ext>
                  </a:extLst>
                </p14:cNvPr>
                <p14:cNvContentPartPr/>
                <p14:nvPr/>
              </p14:nvContentPartPr>
              <p14:xfrm>
                <a:off x="857099" y="1684538"/>
                <a:ext cx="1071360" cy="207000"/>
              </p14:xfrm>
            </p:contentPart>
          </mc:Choice>
          <mc:Fallback xmlns="">
            <p:pic>
              <p:nvPicPr>
                <p:cNvPr id="4" name="墨迹 3">
                  <a:extLst>
                    <a:ext uri="{FF2B5EF4-FFF2-40B4-BE49-F238E27FC236}">
                      <a16:creationId xmlns:a16="http://schemas.microsoft.com/office/drawing/2014/main" id="{2B37E5B4-CC1C-4746-8D6C-5D9D940F6B85}"/>
                    </a:ext>
                  </a:extLst>
                </p:cNvPr>
                <p:cNvPicPr/>
                <p:nvPr/>
              </p:nvPicPr>
              <p:blipFill>
                <a:blip r:embed="rId8"/>
                <a:stretch>
                  <a:fillRect/>
                </a:stretch>
              </p:blipFill>
              <p:spPr>
                <a:xfrm>
                  <a:off x="839099" y="1666538"/>
                  <a:ext cx="11070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178C5E2D-DC35-4322-AA4F-C7F5826CFB67}"/>
                    </a:ext>
                  </a:extLst>
                </p14:cNvPr>
                <p14:cNvContentPartPr/>
                <p14:nvPr/>
              </p14:nvContentPartPr>
              <p14:xfrm>
                <a:off x="2428499" y="1738898"/>
                <a:ext cx="1491480" cy="98280"/>
              </p14:xfrm>
            </p:contentPart>
          </mc:Choice>
          <mc:Fallback xmlns="">
            <p:pic>
              <p:nvPicPr>
                <p:cNvPr id="5" name="墨迹 4">
                  <a:extLst>
                    <a:ext uri="{FF2B5EF4-FFF2-40B4-BE49-F238E27FC236}">
                      <a16:creationId xmlns:a16="http://schemas.microsoft.com/office/drawing/2014/main" id="{178C5E2D-DC35-4322-AA4F-C7F5826CFB67}"/>
                    </a:ext>
                  </a:extLst>
                </p:cNvPr>
                <p:cNvPicPr/>
                <p:nvPr/>
              </p:nvPicPr>
              <p:blipFill>
                <a:blip r:embed="rId10"/>
                <a:stretch>
                  <a:fillRect/>
                </a:stretch>
              </p:blipFill>
              <p:spPr>
                <a:xfrm>
                  <a:off x="2410859" y="1720898"/>
                  <a:ext cx="1527120" cy="133920"/>
                </a:xfrm>
                <a:prstGeom prst="rect">
                  <a:avLst/>
                </a:prstGeom>
              </p:spPr>
            </p:pic>
          </mc:Fallback>
        </mc:AlternateContent>
      </p:grpSp>
      <p:grpSp>
        <p:nvGrpSpPr>
          <p:cNvPr id="23" name="组合 22">
            <a:extLst>
              <a:ext uri="{FF2B5EF4-FFF2-40B4-BE49-F238E27FC236}">
                <a16:creationId xmlns:a16="http://schemas.microsoft.com/office/drawing/2014/main" id="{DE033DEC-39DF-41B8-91A9-35594F269CA7}"/>
              </a:ext>
            </a:extLst>
          </p:cNvPr>
          <p:cNvGrpSpPr/>
          <p:nvPr/>
        </p:nvGrpSpPr>
        <p:grpSpPr>
          <a:xfrm>
            <a:off x="7136579" y="618218"/>
            <a:ext cx="1055160" cy="572400"/>
            <a:chOff x="7136579" y="618218"/>
            <a:chExt cx="1055160" cy="572400"/>
          </a:xfrm>
        </p:grpSpPr>
        <mc:AlternateContent xmlns:mc="http://schemas.openxmlformats.org/markup-compatibility/2006" xmlns:p14="http://schemas.microsoft.com/office/powerpoint/2010/main">
          <mc:Choice Requires="p14">
            <p:contentPart p14:bwMode="auto" r:id="rId11">
              <p14:nvContentPartPr>
                <p14:cNvPr id="7" name="墨迹 6">
                  <a:extLst>
                    <a:ext uri="{FF2B5EF4-FFF2-40B4-BE49-F238E27FC236}">
                      <a16:creationId xmlns:a16="http://schemas.microsoft.com/office/drawing/2014/main" id="{38A29863-DFE2-4352-8E14-BE2A220CEC50}"/>
                    </a:ext>
                  </a:extLst>
                </p14:cNvPr>
                <p14:cNvContentPartPr/>
                <p14:nvPr/>
              </p14:nvContentPartPr>
              <p14:xfrm>
                <a:off x="7136579" y="750338"/>
                <a:ext cx="173880" cy="57240"/>
              </p14:xfrm>
            </p:contentPart>
          </mc:Choice>
          <mc:Fallback xmlns="">
            <p:pic>
              <p:nvPicPr>
                <p:cNvPr id="7" name="墨迹 6">
                  <a:extLst>
                    <a:ext uri="{FF2B5EF4-FFF2-40B4-BE49-F238E27FC236}">
                      <a16:creationId xmlns:a16="http://schemas.microsoft.com/office/drawing/2014/main" id="{38A29863-DFE2-4352-8E14-BE2A220CEC50}"/>
                    </a:ext>
                  </a:extLst>
                </p:cNvPr>
                <p:cNvPicPr/>
                <p:nvPr/>
              </p:nvPicPr>
              <p:blipFill>
                <a:blip r:embed="rId12"/>
                <a:stretch>
                  <a:fillRect/>
                </a:stretch>
              </p:blipFill>
              <p:spPr>
                <a:xfrm>
                  <a:off x="7118579" y="732698"/>
                  <a:ext cx="2095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墨迹 7">
                  <a:extLst>
                    <a:ext uri="{FF2B5EF4-FFF2-40B4-BE49-F238E27FC236}">
                      <a16:creationId xmlns:a16="http://schemas.microsoft.com/office/drawing/2014/main" id="{4D64A992-73A1-4379-B653-652B59FAAF7C}"/>
                    </a:ext>
                  </a:extLst>
                </p14:cNvPr>
                <p14:cNvContentPartPr/>
                <p14:nvPr/>
              </p14:nvContentPartPr>
              <p14:xfrm>
                <a:off x="7219019" y="618218"/>
                <a:ext cx="129960" cy="572400"/>
              </p14:xfrm>
            </p:contentPart>
          </mc:Choice>
          <mc:Fallback xmlns="">
            <p:pic>
              <p:nvPicPr>
                <p:cNvPr id="8" name="墨迹 7">
                  <a:extLst>
                    <a:ext uri="{FF2B5EF4-FFF2-40B4-BE49-F238E27FC236}">
                      <a16:creationId xmlns:a16="http://schemas.microsoft.com/office/drawing/2014/main" id="{4D64A992-73A1-4379-B653-652B59FAAF7C}"/>
                    </a:ext>
                  </a:extLst>
                </p:cNvPr>
                <p:cNvPicPr/>
                <p:nvPr/>
              </p:nvPicPr>
              <p:blipFill>
                <a:blip r:embed="rId14"/>
                <a:stretch>
                  <a:fillRect/>
                </a:stretch>
              </p:blipFill>
              <p:spPr>
                <a:xfrm>
                  <a:off x="7201019" y="600578"/>
                  <a:ext cx="165600" cy="608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墨迹 8">
                  <a:extLst>
                    <a:ext uri="{FF2B5EF4-FFF2-40B4-BE49-F238E27FC236}">
                      <a16:creationId xmlns:a16="http://schemas.microsoft.com/office/drawing/2014/main" id="{2D763437-5575-4047-B71D-EB099790DB11}"/>
                    </a:ext>
                  </a:extLst>
                </p14:cNvPr>
                <p14:cNvContentPartPr/>
                <p14:nvPr/>
              </p14:nvContentPartPr>
              <p14:xfrm>
                <a:off x="7353659" y="990458"/>
                <a:ext cx="14040" cy="118440"/>
              </p14:xfrm>
            </p:contentPart>
          </mc:Choice>
          <mc:Fallback xmlns="">
            <p:pic>
              <p:nvPicPr>
                <p:cNvPr id="9" name="墨迹 8">
                  <a:extLst>
                    <a:ext uri="{FF2B5EF4-FFF2-40B4-BE49-F238E27FC236}">
                      <a16:creationId xmlns:a16="http://schemas.microsoft.com/office/drawing/2014/main" id="{2D763437-5575-4047-B71D-EB099790DB11}"/>
                    </a:ext>
                  </a:extLst>
                </p:cNvPr>
                <p:cNvPicPr/>
                <p:nvPr/>
              </p:nvPicPr>
              <p:blipFill>
                <a:blip r:embed="rId16"/>
                <a:stretch>
                  <a:fillRect/>
                </a:stretch>
              </p:blipFill>
              <p:spPr>
                <a:xfrm>
                  <a:off x="7335659" y="972818"/>
                  <a:ext cx="496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墨迹 9">
                  <a:extLst>
                    <a:ext uri="{FF2B5EF4-FFF2-40B4-BE49-F238E27FC236}">
                      <a16:creationId xmlns:a16="http://schemas.microsoft.com/office/drawing/2014/main" id="{15063532-5DAE-4CBF-86A9-C2C38608BD08}"/>
                    </a:ext>
                  </a:extLst>
                </p14:cNvPr>
                <p14:cNvContentPartPr/>
                <p14:nvPr/>
              </p14:nvContentPartPr>
              <p14:xfrm>
                <a:off x="7364459" y="851138"/>
                <a:ext cx="225000" cy="309960"/>
              </p14:xfrm>
            </p:contentPart>
          </mc:Choice>
          <mc:Fallback xmlns="">
            <p:pic>
              <p:nvPicPr>
                <p:cNvPr id="10" name="墨迹 9">
                  <a:extLst>
                    <a:ext uri="{FF2B5EF4-FFF2-40B4-BE49-F238E27FC236}">
                      <a16:creationId xmlns:a16="http://schemas.microsoft.com/office/drawing/2014/main" id="{15063532-5DAE-4CBF-86A9-C2C38608BD08}"/>
                    </a:ext>
                  </a:extLst>
                </p:cNvPr>
                <p:cNvPicPr/>
                <p:nvPr/>
              </p:nvPicPr>
              <p:blipFill>
                <a:blip r:embed="rId18"/>
                <a:stretch>
                  <a:fillRect/>
                </a:stretch>
              </p:blipFill>
              <p:spPr>
                <a:xfrm>
                  <a:off x="7346459" y="833498"/>
                  <a:ext cx="26064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墨迹 10">
                  <a:extLst>
                    <a:ext uri="{FF2B5EF4-FFF2-40B4-BE49-F238E27FC236}">
                      <a16:creationId xmlns:a16="http://schemas.microsoft.com/office/drawing/2014/main" id="{7A7C8B53-8D71-4A3B-8D7C-4A8E07C3E2B5}"/>
                    </a:ext>
                  </a:extLst>
                </p14:cNvPr>
                <p14:cNvContentPartPr/>
                <p14:nvPr/>
              </p14:nvContentPartPr>
              <p14:xfrm>
                <a:off x="7381379" y="932858"/>
                <a:ext cx="139320" cy="104040"/>
              </p14:xfrm>
            </p:contentPart>
          </mc:Choice>
          <mc:Fallback xmlns="">
            <p:pic>
              <p:nvPicPr>
                <p:cNvPr id="11" name="墨迹 10">
                  <a:extLst>
                    <a:ext uri="{FF2B5EF4-FFF2-40B4-BE49-F238E27FC236}">
                      <a16:creationId xmlns:a16="http://schemas.microsoft.com/office/drawing/2014/main" id="{7A7C8B53-8D71-4A3B-8D7C-4A8E07C3E2B5}"/>
                    </a:ext>
                  </a:extLst>
                </p:cNvPr>
                <p:cNvPicPr/>
                <p:nvPr/>
              </p:nvPicPr>
              <p:blipFill>
                <a:blip r:embed="rId20"/>
                <a:stretch>
                  <a:fillRect/>
                </a:stretch>
              </p:blipFill>
              <p:spPr>
                <a:xfrm>
                  <a:off x="7363379" y="914858"/>
                  <a:ext cx="1749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墨迹 11">
                  <a:extLst>
                    <a:ext uri="{FF2B5EF4-FFF2-40B4-BE49-F238E27FC236}">
                      <a16:creationId xmlns:a16="http://schemas.microsoft.com/office/drawing/2014/main" id="{5E1BE468-0A98-4F6A-9521-A93505CCFFA9}"/>
                    </a:ext>
                  </a:extLst>
                </p14:cNvPr>
                <p14:cNvContentPartPr/>
                <p14:nvPr/>
              </p14:nvContentPartPr>
              <p14:xfrm>
                <a:off x="7562099" y="712538"/>
                <a:ext cx="268200" cy="367920"/>
              </p14:xfrm>
            </p:contentPart>
          </mc:Choice>
          <mc:Fallback xmlns="">
            <p:pic>
              <p:nvPicPr>
                <p:cNvPr id="12" name="墨迹 11">
                  <a:extLst>
                    <a:ext uri="{FF2B5EF4-FFF2-40B4-BE49-F238E27FC236}">
                      <a16:creationId xmlns:a16="http://schemas.microsoft.com/office/drawing/2014/main" id="{5E1BE468-0A98-4F6A-9521-A93505CCFFA9}"/>
                    </a:ext>
                  </a:extLst>
                </p:cNvPr>
                <p:cNvPicPr/>
                <p:nvPr/>
              </p:nvPicPr>
              <p:blipFill>
                <a:blip r:embed="rId22"/>
                <a:stretch>
                  <a:fillRect/>
                </a:stretch>
              </p:blipFill>
              <p:spPr>
                <a:xfrm>
                  <a:off x="7544459" y="694898"/>
                  <a:ext cx="30384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墨迹 12">
                  <a:extLst>
                    <a:ext uri="{FF2B5EF4-FFF2-40B4-BE49-F238E27FC236}">
                      <a16:creationId xmlns:a16="http://schemas.microsoft.com/office/drawing/2014/main" id="{C65CFE15-EF9D-4BC0-ACC0-2E3064616FBC}"/>
                    </a:ext>
                  </a:extLst>
                </p14:cNvPr>
                <p14:cNvContentPartPr/>
                <p14:nvPr/>
              </p14:nvContentPartPr>
              <p14:xfrm>
                <a:off x="7893659" y="796778"/>
                <a:ext cx="180000" cy="263160"/>
              </p14:xfrm>
            </p:contentPart>
          </mc:Choice>
          <mc:Fallback xmlns="">
            <p:pic>
              <p:nvPicPr>
                <p:cNvPr id="13" name="墨迹 12">
                  <a:extLst>
                    <a:ext uri="{FF2B5EF4-FFF2-40B4-BE49-F238E27FC236}">
                      <a16:creationId xmlns:a16="http://schemas.microsoft.com/office/drawing/2014/main" id="{C65CFE15-EF9D-4BC0-ACC0-2E3064616FBC}"/>
                    </a:ext>
                  </a:extLst>
                </p:cNvPr>
                <p:cNvPicPr/>
                <p:nvPr/>
              </p:nvPicPr>
              <p:blipFill>
                <a:blip r:embed="rId24"/>
                <a:stretch>
                  <a:fillRect/>
                </a:stretch>
              </p:blipFill>
              <p:spPr>
                <a:xfrm>
                  <a:off x="7875659" y="779138"/>
                  <a:ext cx="2156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墨迹 13">
                  <a:extLst>
                    <a:ext uri="{FF2B5EF4-FFF2-40B4-BE49-F238E27FC236}">
                      <a16:creationId xmlns:a16="http://schemas.microsoft.com/office/drawing/2014/main" id="{920E6078-A49E-4731-AEB8-5B19B6595984}"/>
                    </a:ext>
                  </a:extLst>
                </p14:cNvPr>
                <p14:cNvContentPartPr/>
                <p14:nvPr/>
              </p14:nvContentPartPr>
              <p14:xfrm>
                <a:off x="8176979" y="933938"/>
                <a:ext cx="14760" cy="9360"/>
              </p14:xfrm>
            </p:contentPart>
          </mc:Choice>
          <mc:Fallback xmlns="">
            <p:pic>
              <p:nvPicPr>
                <p:cNvPr id="14" name="墨迹 13">
                  <a:extLst>
                    <a:ext uri="{FF2B5EF4-FFF2-40B4-BE49-F238E27FC236}">
                      <a16:creationId xmlns:a16="http://schemas.microsoft.com/office/drawing/2014/main" id="{920E6078-A49E-4731-AEB8-5B19B6595984}"/>
                    </a:ext>
                  </a:extLst>
                </p:cNvPr>
                <p:cNvPicPr/>
                <p:nvPr/>
              </p:nvPicPr>
              <p:blipFill>
                <a:blip r:embed="rId26"/>
                <a:stretch>
                  <a:fillRect/>
                </a:stretch>
              </p:blipFill>
              <p:spPr>
                <a:xfrm>
                  <a:off x="8159339" y="915938"/>
                  <a:ext cx="50400" cy="45000"/>
                </a:xfrm>
                <a:prstGeom prst="rect">
                  <a:avLst/>
                </a:prstGeom>
              </p:spPr>
            </p:pic>
          </mc:Fallback>
        </mc:AlternateContent>
      </p:grpSp>
      <p:grpSp>
        <p:nvGrpSpPr>
          <p:cNvPr id="22" name="组合 21">
            <a:extLst>
              <a:ext uri="{FF2B5EF4-FFF2-40B4-BE49-F238E27FC236}">
                <a16:creationId xmlns:a16="http://schemas.microsoft.com/office/drawing/2014/main" id="{68CDEEC2-D859-477F-978E-7328270700FB}"/>
              </a:ext>
            </a:extLst>
          </p:cNvPr>
          <p:cNvGrpSpPr/>
          <p:nvPr/>
        </p:nvGrpSpPr>
        <p:grpSpPr>
          <a:xfrm>
            <a:off x="4047419" y="1463498"/>
            <a:ext cx="970200" cy="539280"/>
            <a:chOff x="4047419" y="1463498"/>
            <a:chExt cx="970200" cy="539280"/>
          </a:xfrm>
        </p:grpSpPr>
        <mc:AlternateContent xmlns:mc="http://schemas.openxmlformats.org/markup-compatibility/2006" xmlns:p14="http://schemas.microsoft.com/office/powerpoint/2010/main">
          <mc:Choice Requires="p14">
            <p:contentPart p14:bwMode="auto" r:id="rId27">
              <p14:nvContentPartPr>
                <p14:cNvPr id="15" name="墨迹 14">
                  <a:extLst>
                    <a:ext uri="{FF2B5EF4-FFF2-40B4-BE49-F238E27FC236}">
                      <a16:creationId xmlns:a16="http://schemas.microsoft.com/office/drawing/2014/main" id="{9B0F6B56-8F65-494C-88F1-756EB084DB62}"/>
                    </a:ext>
                  </a:extLst>
                </p14:cNvPr>
                <p14:cNvContentPartPr/>
                <p14:nvPr/>
              </p14:nvContentPartPr>
              <p14:xfrm>
                <a:off x="4047419" y="1472858"/>
                <a:ext cx="234360" cy="318600"/>
              </p14:xfrm>
            </p:contentPart>
          </mc:Choice>
          <mc:Fallback xmlns="">
            <p:pic>
              <p:nvPicPr>
                <p:cNvPr id="15" name="墨迹 14">
                  <a:extLst>
                    <a:ext uri="{FF2B5EF4-FFF2-40B4-BE49-F238E27FC236}">
                      <a16:creationId xmlns:a16="http://schemas.microsoft.com/office/drawing/2014/main" id="{9B0F6B56-8F65-494C-88F1-756EB084DB62}"/>
                    </a:ext>
                  </a:extLst>
                </p:cNvPr>
                <p:cNvPicPr/>
                <p:nvPr/>
              </p:nvPicPr>
              <p:blipFill>
                <a:blip r:embed="rId28"/>
                <a:stretch>
                  <a:fillRect/>
                </a:stretch>
              </p:blipFill>
              <p:spPr>
                <a:xfrm>
                  <a:off x="4029419" y="1454858"/>
                  <a:ext cx="27000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墨迹 15">
                  <a:extLst>
                    <a:ext uri="{FF2B5EF4-FFF2-40B4-BE49-F238E27FC236}">
                      <a16:creationId xmlns:a16="http://schemas.microsoft.com/office/drawing/2014/main" id="{24756EC6-A8D4-4BFB-BB4C-438B34EB2330}"/>
                    </a:ext>
                  </a:extLst>
                </p14:cNvPr>
                <p14:cNvContentPartPr/>
                <p14:nvPr/>
              </p14:nvContentPartPr>
              <p14:xfrm>
                <a:off x="4232459" y="1594538"/>
                <a:ext cx="45720" cy="250560"/>
              </p14:xfrm>
            </p:contentPart>
          </mc:Choice>
          <mc:Fallback xmlns="">
            <p:pic>
              <p:nvPicPr>
                <p:cNvPr id="16" name="墨迹 15">
                  <a:extLst>
                    <a:ext uri="{FF2B5EF4-FFF2-40B4-BE49-F238E27FC236}">
                      <a16:creationId xmlns:a16="http://schemas.microsoft.com/office/drawing/2014/main" id="{24756EC6-A8D4-4BFB-BB4C-438B34EB2330}"/>
                    </a:ext>
                  </a:extLst>
                </p:cNvPr>
                <p:cNvPicPr/>
                <p:nvPr/>
              </p:nvPicPr>
              <p:blipFill>
                <a:blip r:embed="rId30"/>
                <a:stretch>
                  <a:fillRect/>
                </a:stretch>
              </p:blipFill>
              <p:spPr>
                <a:xfrm>
                  <a:off x="4214459" y="1576538"/>
                  <a:ext cx="813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墨迹 16">
                  <a:extLst>
                    <a:ext uri="{FF2B5EF4-FFF2-40B4-BE49-F238E27FC236}">
                      <a16:creationId xmlns:a16="http://schemas.microsoft.com/office/drawing/2014/main" id="{66C5C52F-10BF-4757-A3C9-F8F666005DAE}"/>
                    </a:ext>
                  </a:extLst>
                </p14:cNvPr>
                <p14:cNvContentPartPr/>
                <p14:nvPr/>
              </p14:nvContentPartPr>
              <p14:xfrm>
                <a:off x="4359899" y="1688498"/>
                <a:ext cx="101160" cy="117000"/>
              </p14:xfrm>
            </p:contentPart>
          </mc:Choice>
          <mc:Fallback xmlns="">
            <p:pic>
              <p:nvPicPr>
                <p:cNvPr id="17" name="墨迹 16">
                  <a:extLst>
                    <a:ext uri="{FF2B5EF4-FFF2-40B4-BE49-F238E27FC236}">
                      <a16:creationId xmlns:a16="http://schemas.microsoft.com/office/drawing/2014/main" id="{66C5C52F-10BF-4757-A3C9-F8F666005DAE}"/>
                    </a:ext>
                  </a:extLst>
                </p:cNvPr>
                <p:cNvPicPr/>
                <p:nvPr/>
              </p:nvPicPr>
              <p:blipFill>
                <a:blip r:embed="rId32"/>
                <a:stretch>
                  <a:fillRect/>
                </a:stretch>
              </p:blipFill>
              <p:spPr>
                <a:xfrm>
                  <a:off x="4341899" y="1670498"/>
                  <a:ext cx="1368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墨迹 17">
                  <a:extLst>
                    <a:ext uri="{FF2B5EF4-FFF2-40B4-BE49-F238E27FC236}">
                      <a16:creationId xmlns:a16="http://schemas.microsoft.com/office/drawing/2014/main" id="{419D992B-704C-4824-B0C9-4D766261EEC3}"/>
                    </a:ext>
                  </a:extLst>
                </p14:cNvPr>
                <p14:cNvContentPartPr/>
                <p14:nvPr/>
              </p14:nvContentPartPr>
              <p14:xfrm>
                <a:off x="4471859" y="1463498"/>
                <a:ext cx="175680" cy="406440"/>
              </p14:xfrm>
            </p:contentPart>
          </mc:Choice>
          <mc:Fallback xmlns="">
            <p:pic>
              <p:nvPicPr>
                <p:cNvPr id="18" name="墨迹 17">
                  <a:extLst>
                    <a:ext uri="{FF2B5EF4-FFF2-40B4-BE49-F238E27FC236}">
                      <a16:creationId xmlns:a16="http://schemas.microsoft.com/office/drawing/2014/main" id="{419D992B-704C-4824-B0C9-4D766261EEC3}"/>
                    </a:ext>
                  </a:extLst>
                </p:cNvPr>
                <p:cNvPicPr/>
                <p:nvPr/>
              </p:nvPicPr>
              <p:blipFill>
                <a:blip r:embed="rId34"/>
                <a:stretch>
                  <a:fillRect/>
                </a:stretch>
              </p:blipFill>
              <p:spPr>
                <a:xfrm>
                  <a:off x="4453859" y="1445858"/>
                  <a:ext cx="21132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墨迹 18">
                  <a:extLst>
                    <a:ext uri="{FF2B5EF4-FFF2-40B4-BE49-F238E27FC236}">
                      <a16:creationId xmlns:a16="http://schemas.microsoft.com/office/drawing/2014/main" id="{25FBC6F0-B2C1-4645-A63D-552521FF7337}"/>
                    </a:ext>
                  </a:extLst>
                </p14:cNvPr>
                <p14:cNvContentPartPr/>
                <p14:nvPr/>
              </p14:nvContentPartPr>
              <p14:xfrm>
                <a:off x="4659779" y="1634858"/>
                <a:ext cx="47160" cy="115920"/>
              </p14:xfrm>
            </p:contentPart>
          </mc:Choice>
          <mc:Fallback xmlns="">
            <p:pic>
              <p:nvPicPr>
                <p:cNvPr id="19" name="墨迹 18">
                  <a:extLst>
                    <a:ext uri="{FF2B5EF4-FFF2-40B4-BE49-F238E27FC236}">
                      <a16:creationId xmlns:a16="http://schemas.microsoft.com/office/drawing/2014/main" id="{25FBC6F0-B2C1-4645-A63D-552521FF7337}"/>
                    </a:ext>
                  </a:extLst>
                </p:cNvPr>
                <p:cNvPicPr/>
                <p:nvPr/>
              </p:nvPicPr>
              <p:blipFill>
                <a:blip r:embed="rId36"/>
                <a:stretch>
                  <a:fillRect/>
                </a:stretch>
              </p:blipFill>
              <p:spPr>
                <a:xfrm>
                  <a:off x="4641779" y="1616858"/>
                  <a:ext cx="828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墨迹 19">
                  <a:extLst>
                    <a:ext uri="{FF2B5EF4-FFF2-40B4-BE49-F238E27FC236}">
                      <a16:creationId xmlns:a16="http://schemas.microsoft.com/office/drawing/2014/main" id="{F144DDE4-A3A2-4F12-AE6C-05E349FB4F36}"/>
                    </a:ext>
                  </a:extLst>
                </p14:cNvPr>
                <p14:cNvContentPartPr/>
                <p14:nvPr/>
              </p14:nvContentPartPr>
              <p14:xfrm>
                <a:off x="4747979" y="1471778"/>
                <a:ext cx="178920" cy="531000"/>
              </p14:xfrm>
            </p:contentPart>
          </mc:Choice>
          <mc:Fallback xmlns="">
            <p:pic>
              <p:nvPicPr>
                <p:cNvPr id="20" name="墨迹 19">
                  <a:extLst>
                    <a:ext uri="{FF2B5EF4-FFF2-40B4-BE49-F238E27FC236}">
                      <a16:creationId xmlns:a16="http://schemas.microsoft.com/office/drawing/2014/main" id="{F144DDE4-A3A2-4F12-AE6C-05E349FB4F36}"/>
                    </a:ext>
                  </a:extLst>
                </p:cNvPr>
                <p:cNvPicPr/>
                <p:nvPr/>
              </p:nvPicPr>
              <p:blipFill>
                <a:blip r:embed="rId38"/>
                <a:stretch>
                  <a:fillRect/>
                </a:stretch>
              </p:blipFill>
              <p:spPr>
                <a:xfrm>
                  <a:off x="4730339" y="1453778"/>
                  <a:ext cx="2145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墨迹 20">
                  <a:extLst>
                    <a:ext uri="{FF2B5EF4-FFF2-40B4-BE49-F238E27FC236}">
                      <a16:creationId xmlns:a16="http://schemas.microsoft.com/office/drawing/2014/main" id="{77F069A4-0C7F-4A7D-A41C-8B2489CC2834}"/>
                    </a:ext>
                  </a:extLst>
                </p14:cNvPr>
                <p14:cNvContentPartPr/>
                <p14:nvPr/>
              </p14:nvContentPartPr>
              <p14:xfrm>
                <a:off x="4977299" y="1844018"/>
                <a:ext cx="40320" cy="11880"/>
              </p14:xfrm>
            </p:contentPart>
          </mc:Choice>
          <mc:Fallback xmlns="">
            <p:pic>
              <p:nvPicPr>
                <p:cNvPr id="21" name="墨迹 20">
                  <a:extLst>
                    <a:ext uri="{FF2B5EF4-FFF2-40B4-BE49-F238E27FC236}">
                      <a16:creationId xmlns:a16="http://schemas.microsoft.com/office/drawing/2014/main" id="{77F069A4-0C7F-4A7D-A41C-8B2489CC2834}"/>
                    </a:ext>
                  </a:extLst>
                </p:cNvPr>
                <p:cNvPicPr/>
                <p:nvPr/>
              </p:nvPicPr>
              <p:blipFill>
                <a:blip r:embed="rId40"/>
                <a:stretch>
                  <a:fillRect/>
                </a:stretch>
              </p:blipFill>
              <p:spPr>
                <a:xfrm>
                  <a:off x="4959299" y="1826378"/>
                  <a:ext cx="75960" cy="4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24" name="墨迹 23">
                <a:extLst>
                  <a:ext uri="{FF2B5EF4-FFF2-40B4-BE49-F238E27FC236}">
                    <a16:creationId xmlns:a16="http://schemas.microsoft.com/office/drawing/2014/main" id="{FF4D7827-0EB3-4A20-8EC2-F034426EAF26}"/>
                  </a:ext>
                </a:extLst>
              </p14:cNvPr>
              <p14:cNvContentPartPr/>
              <p14:nvPr/>
            </p14:nvContentPartPr>
            <p14:xfrm>
              <a:off x="4083059" y="2931938"/>
              <a:ext cx="1491120" cy="161280"/>
            </p14:xfrm>
          </p:contentPart>
        </mc:Choice>
        <mc:Fallback xmlns="">
          <p:pic>
            <p:nvPicPr>
              <p:cNvPr id="24" name="墨迹 23">
                <a:extLst>
                  <a:ext uri="{FF2B5EF4-FFF2-40B4-BE49-F238E27FC236}">
                    <a16:creationId xmlns:a16="http://schemas.microsoft.com/office/drawing/2014/main" id="{FF4D7827-0EB3-4A20-8EC2-F034426EAF26}"/>
                  </a:ext>
                </a:extLst>
              </p:cNvPr>
              <p:cNvPicPr/>
              <p:nvPr/>
            </p:nvPicPr>
            <p:blipFill>
              <a:blip r:embed="rId42"/>
              <a:stretch>
                <a:fillRect/>
              </a:stretch>
            </p:blipFill>
            <p:spPr>
              <a:xfrm>
                <a:off x="4065059" y="2913938"/>
                <a:ext cx="15267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5" name="墨迹 24">
                <a:extLst>
                  <a:ext uri="{FF2B5EF4-FFF2-40B4-BE49-F238E27FC236}">
                    <a16:creationId xmlns:a16="http://schemas.microsoft.com/office/drawing/2014/main" id="{1A6835DF-4B36-4359-82C1-52F5CE5A6EFC}"/>
                  </a:ext>
                </a:extLst>
              </p14:cNvPr>
              <p14:cNvContentPartPr/>
              <p14:nvPr/>
            </p14:nvContentPartPr>
            <p14:xfrm>
              <a:off x="7030019" y="2876138"/>
              <a:ext cx="1514880" cy="236160"/>
            </p14:xfrm>
          </p:contentPart>
        </mc:Choice>
        <mc:Fallback xmlns="">
          <p:pic>
            <p:nvPicPr>
              <p:cNvPr id="25" name="墨迹 24">
                <a:extLst>
                  <a:ext uri="{FF2B5EF4-FFF2-40B4-BE49-F238E27FC236}">
                    <a16:creationId xmlns:a16="http://schemas.microsoft.com/office/drawing/2014/main" id="{1A6835DF-4B36-4359-82C1-52F5CE5A6EFC}"/>
                  </a:ext>
                </a:extLst>
              </p:cNvPr>
              <p:cNvPicPr/>
              <p:nvPr/>
            </p:nvPicPr>
            <p:blipFill>
              <a:blip r:embed="rId44"/>
              <a:stretch>
                <a:fillRect/>
              </a:stretch>
            </p:blipFill>
            <p:spPr>
              <a:xfrm>
                <a:off x="7012379" y="2858138"/>
                <a:ext cx="155052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6" name="墨迹 25">
                <a:extLst>
                  <a:ext uri="{FF2B5EF4-FFF2-40B4-BE49-F238E27FC236}">
                    <a16:creationId xmlns:a16="http://schemas.microsoft.com/office/drawing/2014/main" id="{DDD13F0A-4977-43A0-8E1F-00A8F8543648}"/>
                  </a:ext>
                </a:extLst>
              </p14:cNvPr>
              <p14:cNvContentPartPr/>
              <p14:nvPr/>
            </p14:nvContentPartPr>
            <p14:xfrm>
              <a:off x="978419" y="3155858"/>
              <a:ext cx="2218320" cy="246600"/>
            </p14:xfrm>
          </p:contentPart>
        </mc:Choice>
        <mc:Fallback xmlns="">
          <p:pic>
            <p:nvPicPr>
              <p:cNvPr id="26" name="墨迹 25">
                <a:extLst>
                  <a:ext uri="{FF2B5EF4-FFF2-40B4-BE49-F238E27FC236}">
                    <a16:creationId xmlns:a16="http://schemas.microsoft.com/office/drawing/2014/main" id="{DDD13F0A-4977-43A0-8E1F-00A8F8543648}"/>
                  </a:ext>
                </a:extLst>
              </p:cNvPr>
              <p:cNvPicPr/>
              <p:nvPr/>
            </p:nvPicPr>
            <p:blipFill>
              <a:blip r:embed="rId46"/>
              <a:stretch>
                <a:fillRect/>
              </a:stretch>
            </p:blipFill>
            <p:spPr>
              <a:xfrm>
                <a:off x="960779" y="3137858"/>
                <a:ext cx="2253960" cy="282240"/>
              </a:xfrm>
              <a:prstGeom prst="rect">
                <a:avLst/>
              </a:prstGeom>
            </p:spPr>
          </p:pic>
        </mc:Fallback>
      </mc:AlternateContent>
    </p:spTree>
    <p:extLst>
      <p:ext uri="{BB962C8B-B14F-4D97-AF65-F5344CB8AC3E}">
        <p14:creationId xmlns:p14="http://schemas.microsoft.com/office/powerpoint/2010/main" val="146473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4" name="Rectangle 4"/>
          <p:cNvSpPr>
            <a:spLocks noGrp="1" noChangeArrowheads="1"/>
          </p:cNvSpPr>
          <p:nvPr>
            <p:ph type="body" idx="1"/>
          </p:nvPr>
        </p:nvSpPr>
        <p:spPr>
          <a:xfrm>
            <a:off x="4779388" y="1107281"/>
            <a:ext cx="4078863" cy="5045869"/>
          </a:xfrm>
        </p:spPr>
        <p:txBody>
          <a:bodyPr/>
          <a:lstStyle/>
          <a:p>
            <a:pPr marL="0" indent="0">
              <a:buNone/>
              <a:defRPr/>
            </a:pPr>
            <a:r>
              <a:rPr lang="en-US" sz="2400" dirty="0">
                <a:solidFill>
                  <a:srgbClr val="FF0000"/>
                </a:solidFill>
                <a:latin typeface="Gill Sans MT" panose="020B0502020104020203" pitchFamily="34" charset="0"/>
                <a:ea typeface="ＭＳ Ｐゴシック" charset="0"/>
              </a:rPr>
              <a:t>ARP</a:t>
            </a:r>
            <a:r>
              <a:rPr lang="zh-CN" altLang="en-US" dirty="0">
                <a:solidFill>
                  <a:srgbClr val="FF0000"/>
                </a:solidFill>
                <a:latin typeface="Gill Sans MT" panose="020B0502020104020203" pitchFamily="34" charset="0"/>
                <a:ea typeface="ＭＳ Ｐゴシック" charset="0"/>
              </a:rPr>
              <a:t>表： </a:t>
            </a:r>
            <a:r>
              <a:rPr lang="en-US" altLang="zh-CN" dirty="0"/>
              <a:t>LAN</a:t>
            </a:r>
            <a:r>
              <a:rPr lang="zh-CN" altLang="en-US" dirty="0"/>
              <a:t>上的每个</a:t>
            </a:r>
            <a:r>
              <a:rPr lang="en-US" altLang="zh-CN" dirty="0"/>
              <a:t>IP</a:t>
            </a:r>
            <a:r>
              <a:rPr lang="zh-CN" altLang="en-US" dirty="0"/>
              <a:t>结点 </a:t>
            </a:r>
            <a:r>
              <a:rPr lang="en-US" altLang="zh-CN" dirty="0"/>
              <a:t>(</a:t>
            </a:r>
            <a:r>
              <a:rPr lang="zh-CN" altLang="en-US" dirty="0"/>
              <a:t>主机、路由器</a:t>
            </a:r>
            <a:r>
              <a:rPr lang="en-US" altLang="zh-CN" dirty="0"/>
              <a:t>)</a:t>
            </a:r>
            <a:r>
              <a:rPr lang="zh-CN" altLang="en-US" dirty="0"/>
              <a:t>都有一个表</a:t>
            </a:r>
          </a:p>
          <a:p>
            <a:pPr>
              <a:buFont typeface="Wingdings" charset="0"/>
              <a:buChar char="§"/>
              <a:defRPr/>
            </a:pPr>
            <a:r>
              <a:rPr lang="zh-CN" altLang="en-US" dirty="0"/>
              <a:t>某个局域网中结点的</a:t>
            </a:r>
            <a:r>
              <a:rPr lang="en-US" altLang="zh-CN" dirty="0"/>
              <a:t>IP/MAC</a:t>
            </a:r>
            <a:r>
              <a:rPr lang="zh-CN" altLang="en-US" dirty="0"/>
              <a:t>地址映射</a:t>
            </a:r>
            <a:r>
              <a:rPr lang="en-US" dirty="0">
                <a:ea typeface="ＭＳ Ｐゴシック" charset="0"/>
              </a:rPr>
              <a:t>:</a:t>
            </a:r>
          </a:p>
          <a:p>
            <a:pPr>
              <a:buFont typeface="Wingdings" charset="0"/>
              <a:buNone/>
              <a:defRPr/>
            </a:pPr>
            <a:r>
              <a:rPr lang="en-US" sz="1800" dirty="0">
                <a:latin typeface="Gill Sans MT" panose="020B0502020104020203" pitchFamily="34" charset="0"/>
                <a:ea typeface="ＭＳ Ｐゴシック" charset="0"/>
              </a:rPr>
              <a:t>    </a:t>
            </a:r>
            <a:r>
              <a:rPr lang="en-US" sz="2000" dirty="0">
                <a:solidFill>
                  <a:srgbClr val="CC0000"/>
                </a:solidFill>
                <a:latin typeface="Gill Sans MT" panose="020B0502020104020203" pitchFamily="34" charset="0"/>
                <a:ea typeface="ＭＳ Ｐゴシック" charset="0"/>
              </a:rPr>
              <a:t>&lt; IP address; MAC address; TTL&gt;</a:t>
            </a:r>
          </a:p>
          <a:p>
            <a:pPr>
              <a:buFont typeface="Wingdings" charset="0"/>
              <a:buChar char="§"/>
              <a:defRPr/>
            </a:pPr>
            <a:endParaRPr lang="en-US" dirty="0">
              <a:latin typeface="Gill Sans MT" panose="020B0502020104020203" pitchFamily="34" charset="0"/>
              <a:ea typeface="ＭＳ Ｐゴシック" charset="0"/>
            </a:endParaRPr>
          </a:p>
          <a:p>
            <a:pPr>
              <a:buFont typeface="Wingdings" charset="0"/>
              <a:buChar char="§"/>
              <a:defRPr/>
            </a:pPr>
            <a:endParaRPr lang="en-US" dirty="0">
              <a:ea typeface="ＭＳ Ｐゴシック" charset="0"/>
            </a:endParaRPr>
          </a:p>
          <a:p>
            <a:pPr>
              <a:buFont typeface="Wingdings" charset="0"/>
              <a:buChar char="§"/>
              <a:defRPr/>
            </a:pPr>
            <a:endParaRPr lang="en-US" dirty="0">
              <a:ea typeface="ＭＳ Ｐゴシック" charset="0"/>
            </a:endParaRPr>
          </a:p>
          <a:p>
            <a:pPr>
              <a:buFont typeface="Wingdings" charset="0"/>
              <a:buChar char="§"/>
              <a:defRPr/>
            </a:pPr>
            <a:r>
              <a:rPr lang="en-US" dirty="0">
                <a:ea typeface="ＭＳ Ｐゴシック" charset="0"/>
              </a:rPr>
              <a:t>TTL (Time To Live): </a:t>
            </a:r>
            <a:r>
              <a:rPr lang="zh-CN" altLang="en-US" dirty="0"/>
              <a:t>地址映射将被删除的时间</a:t>
            </a:r>
            <a:r>
              <a:rPr lang="en-US" altLang="zh-CN" dirty="0"/>
              <a:t>(</a:t>
            </a:r>
            <a:r>
              <a:rPr lang="zh-CN" altLang="en-US" dirty="0"/>
              <a:t>通常为</a:t>
            </a:r>
            <a:r>
              <a:rPr lang="en-US" altLang="zh-CN" dirty="0"/>
              <a:t>20</a:t>
            </a:r>
            <a:r>
              <a:rPr lang="zh-CN" altLang="en-US" dirty="0"/>
              <a:t>分钟</a:t>
            </a:r>
            <a:r>
              <a:rPr lang="en-US" altLang="zh-CN" dirty="0"/>
              <a:t>)</a:t>
            </a:r>
            <a:endParaRPr lang="en-US" dirty="0">
              <a:ea typeface="ＭＳ Ｐゴシック" charset="0"/>
            </a:endParaRPr>
          </a:p>
        </p:txBody>
      </p:sp>
      <p:grpSp>
        <p:nvGrpSpPr>
          <p:cNvPr id="128006" name="Group 41"/>
          <p:cNvGrpSpPr>
            <a:grpSpLocks/>
          </p:cNvGrpSpPr>
          <p:nvPr/>
        </p:nvGrpSpPr>
        <p:grpSpPr bwMode="auto">
          <a:xfrm>
            <a:off x="406400" y="1298575"/>
            <a:ext cx="4141788" cy="1308101"/>
            <a:chOff x="145" y="937"/>
            <a:chExt cx="2609" cy="824"/>
          </a:xfrm>
        </p:grpSpPr>
        <p:sp>
          <p:nvSpPr>
            <p:cNvPr id="43056" name="Text Box 6"/>
            <p:cNvSpPr txBox="1">
              <a:spLocks noChangeArrowheads="1"/>
            </p:cNvSpPr>
            <p:nvPr/>
          </p:nvSpPr>
          <p:spPr bwMode="auto">
            <a:xfrm>
              <a:off x="184" y="1005"/>
              <a:ext cx="2525" cy="75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en-US" altLang="zh-CN" i="0" dirty="0">
                  <a:solidFill>
                    <a:srgbClr val="CC0000"/>
                  </a:solidFill>
                  <a:latin typeface="+mn-lt"/>
                </a:rPr>
                <a:t>Question: </a:t>
              </a:r>
              <a:r>
                <a:rPr lang="zh-CN" altLang="en-US" i="0" dirty="0">
                  <a:latin typeface="+mn-ea"/>
                  <a:ea typeface="+mn-ea"/>
                </a:rPr>
                <a:t>知道某接口的</a:t>
              </a:r>
              <a:r>
                <a:rPr lang="en-US" altLang="zh-CN" i="0" dirty="0">
                  <a:latin typeface="+mn-ea"/>
                  <a:ea typeface="+mn-ea"/>
                </a:rPr>
                <a:t>IP</a:t>
              </a:r>
              <a:r>
                <a:rPr lang="zh-CN" altLang="en-US" i="0" dirty="0">
                  <a:latin typeface="+mn-ea"/>
                  <a:ea typeface="+mn-ea"/>
                </a:rPr>
                <a:t>地址，如何确定该接口的</a:t>
              </a:r>
              <a:r>
                <a:rPr lang="en-US" altLang="zh-CN" i="0" dirty="0">
                  <a:latin typeface="+mn-ea"/>
                  <a:ea typeface="+mn-ea"/>
                </a:rPr>
                <a:t>MAC</a:t>
              </a:r>
              <a:r>
                <a:rPr lang="zh-CN" altLang="en-US" i="0" dirty="0">
                  <a:latin typeface="+mn-ea"/>
                  <a:ea typeface="+mn-ea"/>
                </a:rPr>
                <a:t>地址</a:t>
              </a:r>
              <a:r>
                <a:rPr lang="en-US" altLang="zh-CN" i="0" dirty="0">
                  <a:latin typeface="+mn-ea"/>
                  <a:ea typeface="+mn-ea"/>
                </a:rPr>
                <a:t>?</a:t>
              </a:r>
            </a:p>
          </p:txBody>
        </p:sp>
        <p:sp>
          <p:nvSpPr>
            <p:cNvPr id="43057" name="Rectangle 7"/>
            <p:cNvSpPr>
              <a:spLocks noChangeArrowheads="1"/>
            </p:cNvSpPr>
            <p:nvPr/>
          </p:nvSpPr>
          <p:spPr bwMode="auto">
            <a:xfrm>
              <a:off x="145" y="937"/>
              <a:ext cx="2609" cy="805"/>
            </a:xfrm>
            <a:prstGeom prst="rect">
              <a:avLst/>
            </a:prstGeom>
            <a:noFill/>
            <a:ln w="28575">
              <a:solidFill>
                <a:srgbClr val="CC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sp>
        <p:nvSpPr>
          <p:cNvPr id="128007" name="Freeform 10"/>
          <p:cNvSpPr>
            <a:spLocks/>
          </p:cNvSpPr>
          <p:nvPr/>
        </p:nvSpPr>
        <p:spPr bwMode="auto">
          <a:xfrm>
            <a:off x="1800225" y="3944938"/>
            <a:ext cx="1393825" cy="1525587"/>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7" name="Line 18"/>
          <p:cNvSpPr>
            <a:spLocks noChangeShapeType="1"/>
          </p:cNvSpPr>
          <p:nvPr/>
        </p:nvSpPr>
        <p:spPr bwMode="auto">
          <a:xfrm>
            <a:off x="1357313" y="4449763"/>
            <a:ext cx="47625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3018" name="Line 19"/>
          <p:cNvSpPr>
            <a:spLocks noChangeShapeType="1"/>
          </p:cNvSpPr>
          <p:nvPr/>
        </p:nvSpPr>
        <p:spPr bwMode="auto">
          <a:xfrm>
            <a:off x="2587625" y="3606800"/>
            <a:ext cx="0" cy="4889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3019" name="Line 20"/>
          <p:cNvSpPr>
            <a:spLocks noChangeShapeType="1"/>
          </p:cNvSpPr>
          <p:nvPr/>
        </p:nvSpPr>
        <p:spPr bwMode="auto">
          <a:xfrm flipH="1">
            <a:off x="3176588" y="4575175"/>
            <a:ext cx="4476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3020" name="Line 21"/>
          <p:cNvSpPr>
            <a:spLocks noChangeShapeType="1"/>
          </p:cNvSpPr>
          <p:nvPr/>
        </p:nvSpPr>
        <p:spPr bwMode="auto">
          <a:xfrm flipV="1">
            <a:off x="2562225" y="5322888"/>
            <a:ext cx="0" cy="3270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3021" name="Text Box 22"/>
          <p:cNvSpPr txBox="1">
            <a:spLocks noChangeArrowheads="1"/>
          </p:cNvSpPr>
          <p:nvPr/>
        </p:nvSpPr>
        <p:spPr bwMode="auto">
          <a:xfrm>
            <a:off x="2806700" y="3386138"/>
            <a:ext cx="17811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latin typeface="Arial" charset="0"/>
              </a:rPr>
              <a:t>1A-2F-BB-76-09-AD</a:t>
            </a:r>
          </a:p>
        </p:txBody>
      </p:sp>
      <p:sp>
        <p:nvSpPr>
          <p:cNvPr id="43022" name="Line 23"/>
          <p:cNvSpPr>
            <a:spLocks noChangeShapeType="1"/>
          </p:cNvSpPr>
          <p:nvPr/>
        </p:nvSpPr>
        <p:spPr bwMode="auto">
          <a:xfrm flipH="1" flipV="1">
            <a:off x="2678113" y="3538538"/>
            <a:ext cx="204787"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3023" name="Line 24"/>
          <p:cNvSpPr>
            <a:spLocks noChangeShapeType="1"/>
          </p:cNvSpPr>
          <p:nvPr/>
        </p:nvSpPr>
        <p:spPr bwMode="auto">
          <a:xfrm flipV="1">
            <a:off x="3633788" y="4651375"/>
            <a:ext cx="0" cy="3730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3024" name="Text Box 25"/>
          <p:cNvSpPr txBox="1">
            <a:spLocks noChangeArrowheads="1"/>
          </p:cNvSpPr>
          <p:nvPr/>
        </p:nvSpPr>
        <p:spPr bwMode="auto">
          <a:xfrm>
            <a:off x="3187700" y="4953000"/>
            <a:ext cx="17399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latin typeface="Arial" charset="0"/>
              </a:rPr>
              <a:t>58-23-D7-FA-20-B0</a:t>
            </a:r>
          </a:p>
        </p:txBody>
      </p:sp>
      <p:sp>
        <p:nvSpPr>
          <p:cNvPr id="43025" name="Line 26"/>
          <p:cNvSpPr>
            <a:spLocks noChangeShapeType="1"/>
          </p:cNvSpPr>
          <p:nvPr/>
        </p:nvSpPr>
        <p:spPr bwMode="auto">
          <a:xfrm flipH="1">
            <a:off x="2632075" y="5735638"/>
            <a:ext cx="246063"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3026" name="Text Box 27"/>
          <p:cNvSpPr txBox="1">
            <a:spLocks noChangeArrowheads="1"/>
          </p:cNvSpPr>
          <p:nvPr/>
        </p:nvSpPr>
        <p:spPr bwMode="auto">
          <a:xfrm>
            <a:off x="2816225" y="5578475"/>
            <a:ext cx="174942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rPr>
              <a:t>0C-C4-11-6F-E3-98</a:t>
            </a:r>
          </a:p>
        </p:txBody>
      </p:sp>
      <p:sp>
        <p:nvSpPr>
          <p:cNvPr id="43027" name="Line 28"/>
          <p:cNvSpPr>
            <a:spLocks noChangeShapeType="1"/>
          </p:cNvSpPr>
          <p:nvPr/>
        </p:nvSpPr>
        <p:spPr bwMode="auto">
          <a:xfrm flipV="1">
            <a:off x="1320800" y="4552950"/>
            <a:ext cx="0" cy="33178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3028" name="Text Box 29"/>
          <p:cNvSpPr txBox="1">
            <a:spLocks noChangeArrowheads="1"/>
          </p:cNvSpPr>
          <p:nvPr/>
        </p:nvSpPr>
        <p:spPr bwMode="auto">
          <a:xfrm>
            <a:off x="166688" y="4811713"/>
            <a:ext cx="16891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latin typeface="Arial" charset="0"/>
              </a:rPr>
              <a:t>71-65-F7-2B-08-53</a:t>
            </a:r>
          </a:p>
        </p:txBody>
      </p:sp>
      <p:sp>
        <p:nvSpPr>
          <p:cNvPr id="43029" name="Text Box 30"/>
          <p:cNvSpPr txBox="1">
            <a:spLocks noChangeArrowheads="1"/>
          </p:cNvSpPr>
          <p:nvPr/>
        </p:nvSpPr>
        <p:spPr bwMode="auto">
          <a:xfrm>
            <a:off x="2012950" y="4430713"/>
            <a:ext cx="8191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latin typeface="Arial" charset="0"/>
              </a:rPr>
              <a:t>   LAN</a:t>
            </a:r>
          </a:p>
        </p:txBody>
      </p:sp>
      <p:sp>
        <p:nvSpPr>
          <p:cNvPr id="43030" name="Text Box 31"/>
          <p:cNvSpPr txBox="1">
            <a:spLocks noChangeArrowheads="1"/>
          </p:cNvSpPr>
          <p:nvPr/>
        </p:nvSpPr>
        <p:spPr bwMode="auto">
          <a:xfrm>
            <a:off x="363538" y="3665538"/>
            <a:ext cx="121761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latin typeface="Arial" charset="0"/>
              </a:rPr>
              <a:t>137.196.7.23</a:t>
            </a:r>
          </a:p>
        </p:txBody>
      </p:sp>
      <p:sp>
        <p:nvSpPr>
          <p:cNvPr id="43031" name="Line 32"/>
          <p:cNvSpPr>
            <a:spLocks noChangeShapeType="1"/>
          </p:cNvSpPr>
          <p:nvPr/>
        </p:nvSpPr>
        <p:spPr bwMode="auto">
          <a:xfrm>
            <a:off x="1009650" y="3921125"/>
            <a:ext cx="0" cy="2460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3032" name="Text Box 33"/>
          <p:cNvSpPr txBox="1">
            <a:spLocks noChangeArrowheads="1"/>
          </p:cNvSpPr>
          <p:nvPr/>
        </p:nvSpPr>
        <p:spPr bwMode="auto">
          <a:xfrm>
            <a:off x="2944813" y="2987675"/>
            <a:ext cx="121761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latin typeface="Arial" charset="0"/>
              </a:rPr>
              <a:t>137.196.7.78</a:t>
            </a:r>
          </a:p>
        </p:txBody>
      </p:sp>
      <p:sp>
        <p:nvSpPr>
          <p:cNvPr id="43033" name="Line 34"/>
          <p:cNvSpPr>
            <a:spLocks noChangeShapeType="1"/>
          </p:cNvSpPr>
          <p:nvPr/>
        </p:nvSpPr>
        <p:spPr bwMode="auto">
          <a:xfrm flipH="1" flipV="1">
            <a:off x="2774950" y="3125788"/>
            <a:ext cx="23495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3034" name="Line 35"/>
          <p:cNvSpPr>
            <a:spLocks noChangeShapeType="1"/>
          </p:cNvSpPr>
          <p:nvPr/>
        </p:nvSpPr>
        <p:spPr bwMode="auto">
          <a:xfrm>
            <a:off x="3954463" y="4121150"/>
            <a:ext cx="0" cy="2460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3035" name="Text Box 36"/>
          <p:cNvSpPr txBox="1">
            <a:spLocks noChangeArrowheads="1"/>
          </p:cNvSpPr>
          <p:nvPr/>
        </p:nvSpPr>
        <p:spPr bwMode="auto">
          <a:xfrm>
            <a:off x="3344863" y="3887788"/>
            <a:ext cx="121761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latin typeface="Arial" charset="0"/>
              </a:rPr>
              <a:t>137.196.7.14</a:t>
            </a:r>
          </a:p>
        </p:txBody>
      </p:sp>
      <p:sp>
        <p:nvSpPr>
          <p:cNvPr id="43036" name="Line 38"/>
          <p:cNvSpPr>
            <a:spLocks noChangeShapeType="1"/>
          </p:cNvSpPr>
          <p:nvPr/>
        </p:nvSpPr>
        <p:spPr bwMode="auto">
          <a:xfrm>
            <a:off x="2136775" y="6002338"/>
            <a:ext cx="231775"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43037" name="Text Box 39"/>
          <p:cNvSpPr txBox="1">
            <a:spLocks noChangeArrowheads="1"/>
          </p:cNvSpPr>
          <p:nvPr/>
        </p:nvSpPr>
        <p:spPr bwMode="auto">
          <a:xfrm>
            <a:off x="955675" y="5848350"/>
            <a:ext cx="1217613"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latin typeface="Arial" charset="0"/>
              </a:rPr>
              <a:t>137.196.7.88</a:t>
            </a:r>
          </a:p>
        </p:txBody>
      </p:sp>
      <p:sp>
        <p:nvSpPr>
          <p:cNvPr id="399403" name="Rectangle 43"/>
          <p:cNvSpPr>
            <a:spLocks noChangeArrowheads="1"/>
          </p:cNvSpPr>
          <p:nvPr/>
        </p:nvSpPr>
        <p:spPr bwMode="auto">
          <a:xfrm rot="-5400000">
            <a:off x="3659982" y="4482306"/>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128030" name="Group 44"/>
          <p:cNvGrpSpPr>
            <a:grpSpLocks/>
          </p:cNvGrpSpPr>
          <p:nvPr/>
        </p:nvGrpSpPr>
        <p:grpSpPr bwMode="auto">
          <a:xfrm>
            <a:off x="3562350" y="4357688"/>
            <a:ext cx="598488" cy="520700"/>
            <a:chOff x="-44" y="1473"/>
            <a:chExt cx="981" cy="1105"/>
          </a:xfrm>
        </p:grpSpPr>
        <p:pic>
          <p:nvPicPr>
            <p:cNvPr id="12804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46"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28031" name="Group 47"/>
          <p:cNvGrpSpPr>
            <a:grpSpLocks/>
          </p:cNvGrpSpPr>
          <p:nvPr/>
        </p:nvGrpSpPr>
        <p:grpSpPr bwMode="auto">
          <a:xfrm>
            <a:off x="657225" y="4160838"/>
            <a:ext cx="709613" cy="520700"/>
            <a:chOff x="267" y="2244"/>
            <a:chExt cx="581" cy="415"/>
          </a:xfrm>
        </p:grpSpPr>
        <p:sp>
          <p:nvSpPr>
            <p:cNvPr id="399408" name="Rectangle 48"/>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128042" name="Group 49"/>
            <p:cNvGrpSpPr>
              <a:grpSpLocks/>
            </p:cNvGrpSpPr>
            <p:nvPr/>
          </p:nvGrpSpPr>
          <p:grpSpPr bwMode="auto">
            <a:xfrm>
              <a:off x="267" y="2244"/>
              <a:ext cx="512" cy="415"/>
              <a:chOff x="-44" y="1473"/>
              <a:chExt cx="981" cy="1105"/>
            </a:xfrm>
          </p:grpSpPr>
          <p:pic>
            <p:nvPicPr>
              <p:cNvPr id="128043"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44" name="Freeform 51"/>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grpSp>
        <p:nvGrpSpPr>
          <p:cNvPr id="128032" name="Group 52"/>
          <p:cNvGrpSpPr>
            <a:grpSpLocks/>
          </p:cNvGrpSpPr>
          <p:nvPr/>
        </p:nvGrpSpPr>
        <p:grpSpPr bwMode="auto">
          <a:xfrm>
            <a:off x="2157413" y="3048000"/>
            <a:ext cx="631825" cy="554038"/>
            <a:chOff x="1745" y="1276"/>
            <a:chExt cx="512" cy="489"/>
          </a:xfrm>
        </p:grpSpPr>
        <p:sp>
          <p:nvSpPr>
            <p:cNvPr id="399413" name="Rectangle 53"/>
            <p:cNvSpPr>
              <a:spLocks noChangeArrowheads="1"/>
            </p:cNvSpPr>
            <p:nvPr/>
          </p:nvSpPr>
          <p:spPr bwMode="auto">
            <a:xfrm>
              <a:off x="2040" y="1604"/>
              <a:ext cx="100"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128038" name="Group 54"/>
            <p:cNvGrpSpPr>
              <a:grpSpLocks/>
            </p:cNvGrpSpPr>
            <p:nvPr/>
          </p:nvGrpSpPr>
          <p:grpSpPr bwMode="auto">
            <a:xfrm>
              <a:off x="1745" y="1276"/>
              <a:ext cx="512" cy="415"/>
              <a:chOff x="-44" y="1473"/>
              <a:chExt cx="981" cy="1105"/>
            </a:xfrm>
          </p:grpSpPr>
          <p:pic>
            <p:nvPicPr>
              <p:cNvPr id="128039" name="Picture 5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40" name="Freeform 5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399418" name="Rectangle 58"/>
          <p:cNvSpPr>
            <a:spLocks noChangeArrowheads="1"/>
          </p:cNvSpPr>
          <p:nvPr/>
        </p:nvSpPr>
        <p:spPr bwMode="auto">
          <a:xfrm>
            <a:off x="2501900" y="5645150"/>
            <a:ext cx="123825" cy="1825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128034" name="Group 59"/>
          <p:cNvGrpSpPr>
            <a:grpSpLocks/>
          </p:cNvGrpSpPr>
          <p:nvPr/>
        </p:nvGrpSpPr>
        <p:grpSpPr bwMode="auto">
          <a:xfrm>
            <a:off x="2166938" y="5784850"/>
            <a:ext cx="584200" cy="469900"/>
            <a:chOff x="-44" y="1473"/>
            <a:chExt cx="981" cy="1105"/>
          </a:xfrm>
        </p:grpSpPr>
        <p:pic>
          <p:nvPicPr>
            <p:cNvPr id="128035" name="Picture 6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36" name="Freeform 61"/>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 name="标题 1"/>
          <p:cNvSpPr>
            <a:spLocks noGrp="1"/>
          </p:cNvSpPr>
          <p:nvPr>
            <p:ph type="title"/>
          </p:nvPr>
        </p:nvSpPr>
        <p:spPr/>
        <p:txBody>
          <a:bodyPr/>
          <a:lstStyle/>
          <a:p>
            <a:r>
              <a:rPr lang="en-US" altLang="zh-CN" dirty="0">
                <a:latin typeface="+mn-lt"/>
                <a:ea typeface="+mn-ea"/>
              </a:rPr>
              <a:t>2. </a:t>
            </a:r>
            <a:r>
              <a:rPr lang="zh-CN" altLang="en-US" dirty="0">
                <a:latin typeface="+mn-lt"/>
                <a:ea typeface="+mn-ea"/>
              </a:rPr>
              <a:t>地址解析协议</a:t>
            </a:r>
            <a:r>
              <a:rPr lang="en-US" altLang="zh-CN" dirty="0">
                <a:latin typeface="+mn-lt"/>
                <a:ea typeface="+mn-ea"/>
              </a:rPr>
              <a:t>ARP</a:t>
            </a:r>
            <a:endParaRPr lang="zh-CN" altLang="en-US" dirty="0">
              <a:latin typeface="+mn-lt"/>
              <a:ea typeface="+mn-ea"/>
            </a:endParaRPr>
          </a:p>
        </p:txBody>
      </p:sp>
      <p:pic>
        <p:nvPicPr>
          <p:cNvPr id="320513" name="Picture 1" descr="C:\Users\Think\AppData\Roaming\Tencent\Users\237098770\QQ\WinTemp\RichOle\HO%`1_WIW4YR4N4Q5GWAPDM.png"/>
          <p:cNvPicPr>
            <a:picLocks noChangeAspect="1" noChangeArrowheads="1"/>
          </p:cNvPicPr>
          <p:nvPr/>
        </p:nvPicPr>
        <p:blipFill>
          <a:blip r:embed="rId6"/>
          <a:srcRect/>
          <a:stretch>
            <a:fillRect/>
          </a:stretch>
        </p:blipFill>
        <p:spPr bwMode="auto">
          <a:xfrm>
            <a:off x="4562475" y="3171825"/>
            <a:ext cx="4543425" cy="1066800"/>
          </a:xfrm>
          <a:prstGeom prst="rect">
            <a:avLst/>
          </a:prstGeom>
          <a:noFill/>
        </p:spPr>
      </p:pic>
    </p:spTree>
    <p:extLst>
      <p:ext uri="{BB962C8B-B14F-4D97-AF65-F5344CB8AC3E}">
        <p14:creationId xmlns:p14="http://schemas.microsoft.com/office/powerpoint/2010/main" val="22870014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pPr algn="ctr"/>
            <a:r>
              <a:rPr lang="zh-CN" altLang="en-US" dirty="0"/>
              <a:t>地址解析协议</a:t>
            </a:r>
            <a:r>
              <a:rPr lang="en-US" altLang="zh-CN" dirty="0"/>
              <a:t>ARP</a:t>
            </a:r>
            <a:r>
              <a:rPr lang="zh-CN" altLang="en-US" dirty="0"/>
              <a:t>的作用</a:t>
            </a:r>
            <a:endParaRPr lang="en-US" altLang="zh-CN" dirty="0"/>
          </a:p>
        </p:txBody>
      </p:sp>
      <p:sp>
        <p:nvSpPr>
          <p:cNvPr id="2" name="内容占位符 1"/>
          <p:cNvSpPr>
            <a:spLocks noGrp="1"/>
          </p:cNvSpPr>
          <p:nvPr>
            <p:ph idx="1"/>
          </p:nvPr>
        </p:nvSpPr>
        <p:spPr/>
        <p:txBody>
          <a:bodyPr/>
          <a:lstStyle/>
          <a:p>
            <a:r>
              <a:rPr lang="zh-CN" altLang="zh-CN" dirty="0"/>
              <a:t>已经知道了一个机器</a:t>
            </a:r>
            <a:r>
              <a:rPr lang="en-US" altLang="zh-CN" dirty="0"/>
              <a:t>(</a:t>
            </a:r>
            <a:r>
              <a:rPr lang="zh-CN" altLang="zh-CN" dirty="0"/>
              <a:t>主机或路由器</a:t>
            </a:r>
            <a:r>
              <a:rPr lang="en-US" altLang="zh-CN" dirty="0"/>
              <a:t>)</a:t>
            </a:r>
            <a:r>
              <a:rPr lang="zh-CN" altLang="zh-CN" dirty="0"/>
              <a:t>的</a:t>
            </a:r>
            <a:r>
              <a:rPr lang="en-US" altLang="zh-CN" dirty="0"/>
              <a:t>IP</a:t>
            </a:r>
            <a:r>
              <a:rPr lang="zh-CN" altLang="zh-CN" dirty="0"/>
              <a:t>地址，</a:t>
            </a:r>
            <a:r>
              <a:rPr lang="zh-CN" altLang="en-US" dirty="0"/>
              <a:t>如何</a:t>
            </a:r>
            <a:r>
              <a:rPr lang="zh-CN" altLang="zh-CN" dirty="0"/>
              <a:t>找出其相应的硬件地址</a:t>
            </a:r>
            <a:r>
              <a:rPr lang="zh-CN" altLang="en-US" dirty="0"/>
              <a:t>？</a:t>
            </a:r>
            <a:endParaRPr lang="en-US" altLang="zh-CN" dirty="0"/>
          </a:p>
          <a:p>
            <a:r>
              <a:rPr lang="zh-CN" altLang="en-US" dirty="0"/>
              <a:t>地址解析协议</a:t>
            </a:r>
            <a:r>
              <a:rPr lang="en-US" altLang="zh-CN" dirty="0"/>
              <a:t>ARP</a:t>
            </a:r>
            <a:r>
              <a:rPr lang="zh-CN" altLang="zh-CN" dirty="0"/>
              <a:t>就是用来解决这样的问题的。</a:t>
            </a:r>
            <a:endParaRPr lang="zh-CN" altLang="en-US" dirty="0"/>
          </a:p>
        </p:txBody>
      </p:sp>
      <p:grpSp>
        <p:nvGrpSpPr>
          <p:cNvPr id="3" name="组合 2"/>
          <p:cNvGrpSpPr/>
          <p:nvPr/>
        </p:nvGrpSpPr>
        <p:grpSpPr>
          <a:xfrm>
            <a:off x="500034" y="3100898"/>
            <a:ext cx="6278250" cy="2704366"/>
            <a:chOff x="887867" y="3068960"/>
            <a:chExt cx="6801437" cy="2704366"/>
          </a:xfrm>
        </p:grpSpPr>
        <p:sp>
          <p:nvSpPr>
            <p:cNvPr id="377872" name="Line 16"/>
            <p:cNvSpPr>
              <a:spLocks noChangeShapeType="1"/>
            </p:cNvSpPr>
            <p:nvPr/>
          </p:nvSpPr>
          <p:spPr bwMode="auto">
            <a:xfrm>
              <a:off x="1442906" y="3068960"/>
              <a:ext cx="0" cy="2088233"/>
            </a:xfrm>
            <a:prstGeom prst="line">
              <a:avLst/>
            </a:prstGeom>
            <a:noFill/>
            <a:ln w="19050">
              <a:solidFill>
                <a:srgbClr val="0000CC"/>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latin typeface="+mn-lt"/>
                <a:ea typeface="黑体" panose="02010609060101010101" pitchFamily="49" charset="-122"/>
              </a:endParaRPr>
            </a:p>
          </p:txBody>
        </p:sp>
        <p:sp>
          <p:nvSpPr>
            <p:cNvPr id="377873" name="Text Box 17"/>
            <p:cNvSpPr txBox="1">
              <a:spLocks noChangeArrowheads="1"/>
            </p:cNvSpPr>
            <p:nvPr/>
          </p:nvSpPr>
          <p:spPr bwMode="auto">
            <a:xfrm>
              <a:off x="887867" y="3872235"/>
              <a:ext cx="1205539"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i="0" dirty="0">
                  <a:solidFill>
                    <a:srgbClr val="000099"/>
                  </a:solidFill>
                  <a:latin typeface="+mn-lt"/>
                  <a:ea typeface="黑体" panose="02010609060101010101" pitchFamily="49" charset="-122"/>
                </a:rPr>
                <a:t>网络层</a:t>
              </a:r>
            </a:p>
          </p:txBody>
        </p:sp>
        <p:sp>
          <p:nvSpPr>
            <p:cNvPr id="377874" name="Rectangle 18"/>
            <p:cNvSpPr>
              <a:spLocks noChangeArrowheads="1"/>
            </p:cNvSpPr>
            <p:nvPr/>
          </p:nvSpPr>
          <p:spPr bwMode="auto">
            <a:xfrm>
              <a:off x="2067190" y="3068961"/>
              <a:ext cx="5622114" cy="1980219"/>
            </a:xfrm>
            <a:prstGeom prst="rect">
              <a:avLst/>
            </a:prstGeom>
            <a:solidFill>
              <a:srgbClr val="FFFF66"/>
            </a:solidFill>
            <a:ln w="9525">
              <a:solidFill>
                <a:schemeClr val="tx1"/>
              </a:solidFill>
              <a:miter lim="800000"/>
            </a:ln>
            <a:effectLst/>
          </p:spPr>
          <p:txBody>
            <a:bodyPr wrap="none" anchor="ctr"/>
            <a:lstStyle/>
            <a:p>
              <a:pPr algn="ctr"/>
              <a:r>
                <a:rPr lang="en-US" altLang="zh-CN">
                  <a:solidFill>
                    <a:srgbClr val="000099"/>
                  </a:solidFill>
                  <a:latin typeface="+mn-lt"/>
                  <a:ea typeface="黑体" panose="02010609060101010101" pitchFamily="49" charset="-122"/>
                </a:rPr>
                <a:t>ARP</a:t>
              </a:r>
            </a:p>
            <a:p>
              <a:pPr algn="ctr"/>
              <a:endParaRPr lang="en-US" altLang="zh-CN">
                <a:solidFill>
                  <a:srgbClr val="000099"/>
                </a:solidFill>
                <a:latin typeface="+mn-lt"/>
                <a:ea typeface="黑体" panose="02010609060101010101" pitchFamily="49" charset="-122"/>
              </a:endParaRPr>
            </a:p>
          </p:txBody>
        </p:sp>
        <p:sp>
          <p:nvSpPr>
            <p:cNvPr id="377875" name="Text Box 19"/>
            <p:cNvSpPr txBox="1">
              <a:spLocks noChangeArrowheads="1"/>
            </p:cNvSpPr>
            <p:nvPr/>
          </p:nvSpPr>
          <p:spPr bwMode="auto">
            <a:xfrm>
              <a:off x="6351166" y="3645024"/>
              <a:ext cx="1012777" cy="400110"/>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2000" b="1">
                  <a:solidFill>
                    <a:srgbClr val="0000CC"/>
                  </a:solidFill>
                  <a:latin typeface="+mn-lt"/>
                  <a:ea typeface="黑体" panose="02010609060101010101" pitchFamily="49" charset="-122"/>
                </a:defRPr>
              </a:lvl1pPr>
            </a:lstStyle>
            <a:p>
              <a:r>
                <a:rPr lang="en-US" altLang="zh-CN" b="0" i="0" dirty="0">
                  <a:solidFill>
                    <a:srgbClr val="000099"/>
                  </a:solidFill>
                </a:rPr>
                <a:t>IP</a:t>
              </a:r>
              <a:r>
                <a:rPr lang="zh-CN" altLang="en-US" b="0" i="0" dirty="0">
                  <a:solidFill>
                    <a:srgbClr val="000099"/>
                  </a:solidFill>
                </a:rPr>
                <a:t>地址</a:t>
              </a:r>
            </a:p>
          </p:txBody>
        </p:sp>
        <p:sp>
          <p:nvSpPr>
            <p:cNvPr id="377876" name="Text Box 20"/>
            <p:cNvSpPr txBox="1">
              <a:spLocks noChangeArrowheads="1"/>
            </p:cNvSpPr>
            <p:nvPr/>
          </p:nvSpPr>
          <p:spPr bwMode="auto">
            <a:xfrm>
              <a:off x="6321152" y="5373216"/>
              <a:ext cx="1318417" cy="40011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i="0" dirty="0">
                  <a:solidFill>
                    <a:srgbClr val="000099"/>
                  </a:solidFill>
                  <a:latin typeface="+mn-lt"/>
                  <a:ea typeface="黑体" panose="02010609060101010101" pitchFamily="49" charset="-122"/>
                </a:rPr>
                <a:t>硬件地址</a:t>
              </a:r>
            </a:p>
          </p:txBody>
        </p:sp>
        <p:sp>
          <p:nvSpPr>
            <p:cNvPr id="377878" name="Rectangle 22"/>
            <p:cNvSpPr>
              <a:spLocks noChangeArrowheads="1"/>
            </p:cNvSpPr>
            <p:nvPr/>
          </p:nvSpPr>
          <p:spPr bwMode="auto">
            <a:xfrm>
              <a:off x="3296816" y="3651385"/>
              <a:ext cx="2651919" cy="785728"/>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a:r>
                <a:rPr lang="en-US" altLang="zh-CN" sz="2400" i="0" dirty="0">
                  <a:solidFill>
                    <a:srgbClr val="000099"/>
                  </a:solidFill>
                  <a:latin typeface="+mn-lt"/>
                  <a:ea typeface="黑体" panose="02010609060101010101" pitchFamily="49" charset="-122"/>
                </a:rPr>
                <a:t>IP</a:t>
              </a:r>
            </a:p>
          </p:txBody>
        </p:sp>
        <p:sp>
          <p:nvSpPr>
            <p:cNvPr id="377880" name="Rectangle 24"/>
            <p:cNvSpPr>
              <a:spLocks noChangeArrowheads="1"/>
            </p:cNvSpPr>
            <p:nvPr/>
          </p:nvSpPr>
          <p:spPr bwMode="auto">
            <a:xfrm>
              <a:off x="3160977" y="3141985"/>
              <a:ext cx="779066" cy="309563"/>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a:r>
                <a:rPr lang="en-US" altLang="zh-CN" sz="1800" i="0" dirty="0">
                  <a:solidFill>
                    <a:srgbClr val="000099"/>
                  </a:solidFill>
                  <a:latin typeface="+mn-lt"/>
                  <a:ea typeface="黑体" panose="02010609060101010101" pitchFamily="49" charset="-122"/>
                </a:rPr>
                <a:t>IGMP</a:t>
              </a:r>
            </a:p>
          </p:txBody>
        </p:sp>
        <p:sp>
          <p:nvSpPr>
            <p:cNvPr id="377881" name="Freeform 25"/>
            <p:cNvSpPr/>
            <p:nvPr/>
          </p:nvSpPr>
          <p:spPr bwMode="auto">
            <a:xfrm>
              <a:off x="5950453" y="4077072"/>
              <a:ext cx="1012958" cy="360041"/>
            </a:xfrm>
            <a:custGeom>
              <a:avLst/>
              <a:gdLst>
                <a:gd name="T0" fmla="*/ 0 w 500"/>
                <a:gd name="T1" fmla="*/ 0 h 203"/>
                <a:gd name="T2" fmla="*/ 497 w 500"/>
                <a:gd name="T3" fmla="*/ 0 h 203"/>
                <a:gd name="T4" fmla="*/ 500 w 500"/>
                <a:gd name="T5" fmla="*/ 203 h 203"/>
              </a:gdLst>
              <a:ahLst/>
              <a:cxnLst>
                <a:cxn ang="0">
                  <a:pos x="T0" y="T1"/>
                </a:cxn>
                <a:cxn ang="0">
                  <a:pos x="T2" y="T3"/>
                </a:cxn>
                <a:cxn ang="0">
                  <a:pos x="T4" y="T5"/>
                </a:cxn>
              </a:cxnLst>
              <a:rect l="0" t="0" r="r" b="b"/>
              <a:pathLst>
                <a:path w="500" h="203">
                  <a:moveTo>
                    <a:pt x="0" y="0"/>
                  </a:moveTo>
                  <a:lnTo>
                    <a:pt x="497" y="0"/>
                  </a:lnTo>
                  <a:lnTo>
                    <a:pt x="500" y="203"/>
                  </a:lnTo>
                </a:path>
              </a:pathLst>
            </a:custGeom>
            <a:noFill/>
            <a:ln w="57150" cmpd="sng">
              <a:solidFill>
                <a:srgbClr val="0000FF"/>
              </a:solidFill>
              <a:round/>
              <a:headEnd type="none" w="med" len="med"/>
              <a:tailEnd type="triangle" w="med" len="med"/>
            </a:ln>
            <a:effectLst/>
          </p:spPr>
          <p:txBody>
            <a:bodyPr/>
            <a:lstStyle/>
            <a:p>
              <a:endParaRPr lang="zh-CN" altLang="en-US">
                <a:solidFill>
                  <a:srgbClr val="000099"/>
                </a:solidFill>
                <a:latin typeface="+mn-lt"/>
                <a:ea typeface="黑体" panose="02010609060101010101" pitchFamily="49" charset="-122"/>
              </a:endParaRPr>
            </a:p>
          </p:txBody>
        </p:sp>
        <p:sp>
          <p:nvSpPr>
            <p:cNvPr id="377882" name="Line 26"/>
            <p:cNvSpPr>
              <a:spLocks noChangeShapeType="1"/>
            </p:cNvSpPr>
            <p:nvPr/>
          </p:nvSpPr>
          <p:spPr bwMode="auto">
            <a:xfrm>
              <a:off x="6969224" y="4725144"/>
              <a:ext cx="0" cy="648072"/>
            </a:xfrm>
            <a:prstGeom prst="line">
              <a:avLst/>
            </a:prstGeom>
            <a:noFill/>
            <a:ln w="5715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latin typeface="+mn-lt"/>
                <a:ea typeface="黑体" panose="02010609060101010101" pitchFamily="49" charset="-122"/>
              </a:endParaRPr>
            </a:p>
          </p:txBody>
        </p:sp>
        <p:sp>
          <p:nvSpPr>
            <p:cNvPr id="377885" name="Rectangle 29"/>
            <p:cNvSpPr>
              <a:spLocks noChangeArrowheads="1"/>
            </p:cNvSpPr>
            <p:nvPr/>
          </p:nvSpPr>
          <p:spPr bwMode="auto">
            <a:xfrm>
              <a:off x="2301081" y="3141985"/>
              <a:ext cx="779066" cy="309563"/>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a:r>
                <a:rPr lang="en-US" altLang="zh-CN" sz="1800" i="0" dirty="0">
                  <a:solidFill>
                    <a:srgbClr val="000099"/>
                  </a:solidFill>
                  <a:latin typeface="+mn-lt"/>
                  <a:ea typeface="黑体" panose="02010609060101010101" pitchFamily="49" charset="-122"/>
                </a:rPr>
                <a:t>ICMP</a:t>
              </a:r>
            </a:p>
          </p:txBody>
        </p:sp>
        <p:sp>
          <p:nvSpPr>
            <p:cNvPr id="377886" name="Rectangle 30"/>
            <p:cNvSpPr>
              <a:spLocks noChangeArrowheads="1"/>
            </p:cNvSpPr>
            <p:nvPr/>
          </p:nvSpPr>
          <p:spPr bwMode="auto">
            <a:xfrm>
              <a:off x="6506120" y="4437112"/>
              <a:ext cx="895152" cy="432048"/>
            </a:xfrm>
            <a:prstGeom prst="rect">
              <a:avLst/>
            </a:prstGeom>
            <a:solidFill>
              <a:srgbClr val="FFC000"/>
            </a:solidFill>
            <a:ln w="9525">
              <a:solidFill>
                <a:schemeClr val="tx1"/>
              </a:solidFill>
              <a:miter lim="800000"/>
            </a:ln>
            <a:effectLst>
              <a:outerShdw dist="35921" dir="2700000" algn="ctr" rotWithShape="0">
                <a:schemeClr val="bg2"/>
              </a:outerShdw>
            </a:effectLst>
          </p:spPr>
          <p:txBody>
            <a:bodyPr wrap="none" anchor="ctr"/>
            <a:lstStyle/>
            <a:p>
              <a:pPr algn="ctr"/>
              <a:r>
                <a:rPr lang="en-US" altLang="zh-CN" sz="2000" i="0" dirty="0">
                  <a:solidFill>
                    <a:srgbClr val="000099"/>
                  </a:solidFill>
                  <a:latin typeface="+mn-lt"/>
                  <a:ea typeface="黑体" panose="02010609060101010101" pitchFamily="49" charset="-122"/>
                </a:rPr>
                <a:t>ARP</a:t>
              </a:r>
            </a:p>
          </p:txBody>
        </p:sp>
      </p:grpSp>
      <p:sp>
        <p:nvSpPr>
          <p:cNvPr id="4" name="矩形 3"/>
          <p:cNvSpPr/>
          <p:nvPr/>
        </p:nvSpPr>
        <p:spPr>
          <a:xfrm>
            <a:off x="2164108" y="5714553"/>
            <a:ext cx="3814149" cy="461665"/>
          </a:xfrm>
          <a:prstGeom prst="rect">
            <a:avLst/>
          </a:prstGeom>
        </p:spPr>
        <p:txBody>
          <a:bodyPr wrap="square">
            <a:spAutoFit/>
          </a:bodyPr>
          <a:lstStyle/>
          <a:p>
            <a:pPr algn="ctr"/>
            <a:r>
              <a:rPr lang="en-US" altLang="zh-CN" sz="2400" i="0" dirty="0">
                <a:latin typeface="+mn-lt"/>
                <a:ea typeface="黑体" panose="02010609060101010101" pitchFamily="49" charset="-122"/>
              </a:rPr>
              <a:t>ARP</a:t>
            </a:r>
            <a:r>
              <a:rPr lang="zh-CN" altLang="zh-CN" sz="2400" i="0" dirty="0">
                <a:latin typeface="+mn-lt"/>
                <a:ea typeface="黑体" panose="02010609060101010101" pitchFamily="49" charset="-122"/>
              </a:rPr>
              <a:t>协议的作用</a:t>
            </a:r>
            <a:endParaRPr lang="zh-CN" altLang="en-US" sz="2400" i="0" dirty="0">
              <a:latin typeface="+mn-lt"/>
              <a:ea typeface="黑体" panose="02010609060101010101" pitchFamily="49" charset="-122"/>
            </a:endParaRPr>
          </a:p>
        </p:txBody>
      </p:sp>
      <p:sp>
        <p:nvSpPr>
          <p:cNvPr id="5" name="矩形 4"/>
          <p:cNvSpPr/>
          <p:nvPr/>
        </p:nvSpPr>
        <p:spPr>
          <a:xfrm>
            <a:off x="6929454" y="3068961"/>
            <a:ext cx="2112650" cy="2529923"/>
          </a:xfrm>
          <a:prstGeom prst="rect">
            <a:avLst/>
          </a:prstGeom>
          <a:solidFill>
            <a:srgbClr val="66FF66"/>
          </a:solidFill>
        </p:spPr>
        <p:txBody>
          <a:bodyPr wrap="square">
            <a:spAutoFit/>
          </a:bodyPr>
          <a:lstStyle/>
          <a:p>
            <a:pPr>
              <a:lnSpc>
                <a:spcPct val="110000"/>
              </a:lnSpc>
            </a:pPr>
            <a:r>
              <a:rPr lang="en-US" altLang="zh-CN" sz="2400" i="0" dirty="0">
                <a:solidFill>
                  <a:srgbClr val="C00000"/>
                </a:solidFill>
                <a:latin typeface="+mn-lt"/>
                <a:ea typeface="黑体" panose="02010609060101010101" pitchFamily="49" charset="-122"/>
              </a:rPr>
              <a:t>ARP</a:t>
            </a:r>
            <a:r>
              <a:rPr lang="zh-CN" altLang="en-US" sz="2400" i="0" dirty="0">
                <a:solidFill>
                  <a:srgbClr val="C00000"/>
                </a:solidFill>
                <a:latin typeface="+mn-lt"/>
                <a:ea typeface="黑体" panose="02010609060101010101" pitchFamily="49" charset="-122"/>
              </a:rPr>
              <a:t>作用：</a:t>
            </a:r>
            <a:endParaRPr lang="en-US" altLang="zh-CN" sz="2400" i="0" dirty="0">
              <a:solidFill>
                <a:srgbClr val="C00000"/>
              </a:solidFill>
              <a:latin typeface="+mn-lt"/>
              <a:ea typeface="黑体" panose="02010609060101010101" pitchFamily="49" charset="-122"/>
            </a:endParaRPr>
          </a:p>
          <a:p>
            <a:pPr>
              <a:lnSpc>
                <a:spcPct val="110000"/>
              </a:lnSpc>
            </a:pPr>
            <a:r>
              <a:rPr lang="zh-CN" altLang="zh-CN" sz="2400" i="0" dirty="0">
                <a:solidFill>
                  <a:srgbClr val="000099"/>
                </a:solidFill>
                <a:latin typeface="+mn-lt"/>
                <a:ea typeface="黑体" panose="02010609060101010101" pitchFamily="49" charset="-122"/>
              </a:rPr>
              <a:t>从网络层使用的</a:t>
            </a:r>
            <a:r>
              <a:rPr lang="en-US" altLang="zh-CN" sz="2400" i="0" dirty="0">
                <a:solidFill>
                  <a:srgbClr val="000099"/>
                </a:solidFill>
                <a:latin typeface="+mn-lt"/>
                <a:ea typeface="黑体" panose="02010609060101010101" pitchFamily="49" charset="-122"/>
              </a:rPr>
              <a:t>IP</a:t>
            </a:r>
            <a:r>
              <a:rPr lang="zh-CN" altLang="en-US" sz="2400" i="0" dirty="0">
                <a:solidFill>
                  <a:srgbClr val="000099"/>
                </a:solidFill>
                <a:latin typeface="+mn-lt"/>
                <a:ea typeface="黑体" panose="02010609060101010101" pitchFamily="49" charset="-122"/>
              </a:rPr>
              <a:t>地址</a:t>
            </a:r>
            <a:r>
              <a:rPr lang="zh-CN" altLang="zh-CN" sz="2400" i="0" dirty="0">
                <a:solidFill>
                  <a:srgbClr val="000099"/>
                </a:solidFill>
                <a:latin typeface="+mn-lt"/>
                <a:ea typeface="黑体" panose="02010609060101010101" pitchFamily="49" charset="-122"/>
              </a:rPr>
              <a:t>，解析出在数据链路层使用的硬件地址</a:t>
            </a:r>
            <a:r>
              <a:rPr lang="zh-CN" altLang="en-US" sz="2400" i="0" dirty="0">
                <a:solidFill>
                  <a:srgbClr val="000099"/>
                </a:solidFill>
                <a:latin typeface="+mn-lt"/>
                <a:ea typeface="黑体" panose="02010609060101010101" pitchFamily="49" charset="-122"/>
              </a:rPr>
              <a:t>。</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3"/>
          <p:cNvSpPr>
            <a:spLocks noGrp="1" noChangeArrowheads="1"/>
          </p:cNvSpPr>
          <p:nvPr>
            <p:ph type="body" sz="half" idx="1"/>
          </p:nvPr>
        </p:nvSpPr>
        <p:spPr>
          <a:xfrm>
            <a:off x="303214" y="1033009"/>
            <a:ext cx="4735512" cy="5188176"/>
          </a:xfrm>
        </p:spPr>
        <p:txBody>
          <a:bodyPr/>
          <a:lstStyle/>
          <a:p>
            <a:r>
              <a:rPr lang="en-US" altLang="zh-CN" sz="2200" dirty="0"/>
              <a:t>A</a:t>
            </a:r>
            <a:r>
              <a:rPr lang="zh-CN" altLang="en-US" sz="2200" dirty="0"/>
              <a:t>想向</a:t>
            </a:r>
            <a:r>
              <a:rPr lang="en-US" altLang="zh-CN" sz="2200" dirty="0"/>
              <a:t>B</a:t>
            </a:r>
            <a:r>
              <a:rPr lang="zh-CN" altLang="en-US" sz="2200" dirty="0"/>
              <a:t>发送数据报</a:t>
            </a:r>
            <a:endParaRPr lang="en-US" altLang="zh-CN" sz="2200" dirty="0"/>
          </a:p>
          <a:p>
            <a:pPr marL="648000" lvl="1">
              <a:spcBef>
                <a:spcPts val="600"/>
              </a:spcBef>
            </a:pPr>
            <a:r>
              <a:rPr lang="en-US" altLang="zh-CN" sz="2000" dirty="0"/>
              <a:t>B</a:t>
            </a:r>
            <a:r>
              <a:rPr lang="zh-CN" altLang="en-US" sz="2000" dirty="0"/>
              <a:t>的</a:t>
            </a:r>
            <a:r>
              <a:rPr lang="en-US" altLang="zh-CN" sz="2000" dirty="0"/>
              <a:t>MAC</a:t>
            </a:r>
            <a:r>
              <a:rPr lang="zh-CN" altLang="en-US" sz="2000" dirty="0"/>
              <a:t>地址不在</a:t>
            </a:r>
            <a:r>
              <a:rPr lang="en-US" altLang="zh-CN" sz="2000" dirty="0"/>
              <a:t>A</a:t>
            </a:r>
            <a:r>
              <a:rPr lang="zh-CN" altLang="en-US" sz="2000" dirty="0"/>
              <a:t>的</a:t>
            </a:r>
            <a:r>
              <a:rPr lang="en-US" altLang="zh-CN" sz="2000" dirty="0"/>
              <a:t>ARP</a:t>
            </a:r>
            <a:r>
              <a:rPr lang="zh-CN" altLang="en-US" sz="2000" dirty="0"/>
              <a:t>表中。</a:t>
            </a:r>
            <a:endParaRPr lang="en-US" altLang="ja-JP" sz="2000" dirty="0"/>
          </a:p>
          <a:p>
            <a:endParaRPr lang="en-US" altLang="zh-CN" sz="2400" dirty="0"/>
          </a:p>
          <a:p>
            <a:r>
              <a:rPr lang="en-US" altLang="zh-CN" sz="2200" dirty="0"/>
              <a:t>A</a:t>
            </a:r>
            <a:r>
              <a:rPr lang="zh-CN" altLang="en-US" sz="2200" dirty="0"/>
              <a:t>广播</a:t>
            </a:r>
            <a:r>
              <a:rPr lang="en-US" altLang="zh-CN" sz="2200" dirty="0"/>
              <a:t>ARP</a:t>
            </a:r>
            <a:r>
              <a:rPr lang="zh-CN" altLang="en-US" sz="2200" dirty="0"/>
              <a:t>查询分组，包含</a:t>
            </a:r>
            <a:r>
              <a:rPr lang="en-US" altLang="zh-CN" sz="2200" dirty="0"/>
              <a:t>B</a:t>
            </a:r>
            <a:r>
              <a:rPr lang="zh-CN" altLang="en-US" sz="2200" dirty="0"/>
              <a:t>的</a:t>
            </a:r>
            <a:r>
              <a:rPr lang="en-US" altLang="zh-CN" sz="2200" dirty="0"/>
              <a:t>IP</a:t>
            </a:r>
            <a:r>
              <a:rPr lang="zh-CN" altLang="en-US" sz="2200" dirty="0"/>
              <a:t>地址</a:t>
            </a:r>
            <a:r>
              <a:rPr lang="en-US" altLang="zh-CN" sz="2200" dirty="0"/>
              <a:t> </a:t>
            </a:r>
          </a:p>
          <a:p>
            <a:pPr marL="648000" lvl="1">
              <a:spcBef>
                <a:spcPts val="600"/>
              </a:spcBef>
            </a:pPr>
            <a:r>
              <a:rPr lang="zh-CN" altLang="en-US" sz="2000" dirty="0"/>
              <a:t>目的</a:t>
            </a:r>
            <a:r>
              <a:rPr lang="en-US" altLang="zh-CN" sz="2000" dirty="0"/>
              <a:t>MAC</a:t>
            </a:r>
            <a:r>
              <a:rPr lang="zh-CN" altLang="en-US" sz="2000" dirty="0"/>
              <a:t>地址</a:t>
            </a:r>
            <a:r>
              <a:rPr lang="en-US" altLang="zh-CN" sz="2000" dirty="0"/>
              <a:t>=FF-FF-FF-FF-FF-FF</a:t>
            </a:r>
          </a:p>
          <a:p>
            <a:pPr marL="648000" lvl="1">
              <a:spcBef>
                <a:spcPts val="600"/>
              </a:spcBef>
            </a:pPr>
            <a:r>
              <a:rPr lang="en-US" altLang="zh-CN" sz="2000" dirty="0"/>
              <a:t>LAN</a:t>
            </a:r>
            <a:r>
              <a:rPr lang="zh-CN" altLang="en-US" sz="2000" dirty="0"/>
              <a:t>上的所有节点都接收</a:t>
            </a:r>
            <a:r>
              <a:rPr lang="en-US" altLang="zh-CN" sz="2000" dirty="0"/>
              <a:t>ARP</a:t>
            </a:r>
            <a:r>
              <a:rPr lang="zh-CN" altLang="en-US" sz="2000" dirty="0"/>
              <a:t>查询</a:t>
            </a:r>
            <a:endParaRPr lang="en-US" altLang="zh-CN" sz="2000" dirty="0"/>
          </a:p>
          <a:p>
            <a:endParaRPr lang="en-US" altLang="zh-CN" sz="2600" dirty="0"/>
          </a:p>
          <a:p>
            <a:r>
              <a:rPr lang="en-US" altLang="zh-CN" sz="2200" dirty="0"/>
              <a:t>B</a:t>
            </a:r>
            <a:r>
              <a:rPr lang="zh-CN" altLang="en-US" sz="2200" dirty="0"/>
              <a:t>收到</a:t>
            </a:r>
            <a:r>
              <a:rPr lang="en-US" altLang="zh-CN" sz="2200" dirty="0"/>
              <a:t>ARP</a:t>
            </a:r>
            <a:r>
              <a:rPr lang="zh-CN" altLang="en-US" sz="2200" dirty="0"/>
              <a:t>数据分组，用它</a:t>
            </a:r>
            <a:r>
              <a:rPr lang="en-US" altLang="zh-CN" sz="2200" dirty="0"/>
              <a:t>(B</a:t>
            </a:r>
            <a:r>
              <a:rPr lang="zh-CN" altLang="en-US" sz="2200" dirty="0"/>
              <a:t>的</a:t>
            </a:r>
            <a:r>
              <a:rPr lang="en-US" altLang="zh-CN" sz="2200" dirty="0"/>
              <a:t>)</a:t>
            </a:r>
            <a:r>
              <a:rPr lang="zh-CN" altLang="en-US" sz="2200" dirty="0"/>
              <a:t>的</a:t>
            </a:r>
            <a:r>
              <a:rPr lang="en-US" altLang="zh-CN" sz="2200" dirty="0"/>
              <a:t>MAC</a:t>
            </a:r>
            <a:r>
              <a:rPr lang="zh-CN" altLang="en-US" sz="2200" dirty="0"/>
              <a:t>地址回复</a:t>
            </a:r>
            <a:endParaRPr lang="en-US" altLang="zh-CN" sz="2200" dirty="0"/>
          </a:p>
          <a:p>
            <a:pPr marL="648000" lvl="1">
              <a:spcBef>
                <a:spcPts val="600"/>
              </a:spcBef>
            </a:pPr>
            <a:r>
              <a:rPr lang="zh-CN" altLang="en-US" sz="2000" dirty="0"/>
              <a:t>帧被发送到</a:t>
            </a:r>
            <a:r>
              <a:rPr lang="en-US" altLang="zh-CN" sz="2000" dirty="0"/>
              <a:t>A</a:t>
            </a:r>
            <a:r>
              <a:rPr lang="zh-CN" altLang="en-US" sz="2000" dirty="0"/>
              <a:t>的</a:t>
            </a:r>
            <a:r>
              <a:rPr lang="en-US" altLang="zh-CN" sz="2000" dirty="0"/>
              <a:t>MAC</a:t>
            </a:r>
            <a:r>
              <a:rPr lang="zh-CN" altLang="en-US" sz="2000" dirty="0"/>
              <a:t>地址</a:t>
            </a:r>
            <a:r>
              <a:rPr lang="en-US" altLang="zh-CN" sz="2000" dirty="0"/>
              <a:t>(</a:t>
            </a:r>
            <a:r>
              <a:rPr lang="zh-CN" altLang="en-US" sz="2000" dirty="0"/>
              <a:t>单播</a:t>
            </a:r>
            <a:r>
              <a:rPr lang="en-US" altLang="zh-CN" sz="2000" dirty="0"/>
              <a:t>)</a:t>
            </a:r>
            <a:endParaRPr lang="en-US" altLang="ja-JP" sz="2000" dirty="0"/>
          </a:p>
        </p:txBody>
      </p:sp>
      <p:sp>
        <p:nvSpPr>
          <p:cNvPr id="400388" name="Rectangle 4"/>
          <p:cNvSpPr>
            <a:spLocks noGrp="1" noChangeArrowheads="1"/>
          </p:cNvSpPr>
          <p:nvPr>
            <p:ph type="body" sz="half" idx="2"/>
          </p:nvPr>
        </p:nvSpPr>
        <p:spPr>
          <a:xfrm>
            <a:off x="4895850" y="1033008"/>
            <a:ext cx="3962400" cy="5188177"/>
          </a:xfrm>
        </p:spPr>
        <p:txBody>
          <a:bodyPr/>
          <a:lstStyle/>
          <a:p>
            <a:r>
              <a:rPr lang="en-US" altLang="zh-CN" sz="2200" dirty="0"/>
              <a:t>A</a:t>
            </a:r>
            <a:r>
              <a:rPr lang="zh-CN" altLang="en-US" sz="2200" dirty="0"/>
              <a:t>在它的</a:t>
            </a:r>
            <a:r>
              <a:rPr lang="en-US" altLang="zh-CN" sz="2200" dirty="0"/>
              <a:t>ARP</a:t>
            </a:r>
            <a:r>
              <a:rPr lang="zh-CN" altLang="en-US" sz="2200" dirty="0"/>
              <a:t>表中缓存</a:t>
            </a:r>
            <a:r>
              <a:rPr lang="en-US" altLang="zh-CN" sz="2200" dirty="0"/>
              <a:t>(</a:t>
            </a:r>
            <a:r>
              <a:rPr lang="zh-CN" altLang="en-US" sz="2200" dirty="0"/>
              <a:t>保存</a:t>
            </a:r>
            <a:r>
              <a:rPr lang="en-US" altLang="zh-CN" sz="2200" dirty="0"/>
              <a:t>) IP-to-MAC</a:t>
            </a:r>
            <a:r>
              <a:rPr lang="zh-CN" altLang="en-US" sz="2200" dirty="0"/>
              <a:t>地址映射，直到信息变旧</a:t>
            </a:r>
            <a:r>
              <a:rPr lang="en-US" altLang="zh-CN" sz="2200" dirty="0"/>
              <a:t>(</a:t>
            </a:r>
            <a:r>
              <a:rPr lang="zh-CN" altLang="en-US" sz="2200" dirty="0"/>
              <a:t>超时</a:t>
            </a:r>
            <a:r>
              <a:rPr lang="en-US" altLang="zh-CN" sz="2200" dirty="0"/>
              <a:t>) </a:t>
            </a:r>
          </a:p>
          <a:p>
            <a:pPr marL="648000" lvl="1">
              <a:spcBef>
                <a:spcPts val="600"/>
              </a:spcBef>
            </a:pPr>
            <a:r>
              <a:rPr lang="zh-CN" altLang="en-US" sz="2000" dirty="0">
                <a:solidFill>
                  <a:srgbClr val="FF0000"/>
                </a:solidFill>
              </a:rPr>
              <a:t>软状态</a:t>
            </a:r>
            <a:r>
              <a:rPr lang="en-US" altLang="zh-CN" sz="2000" dirty="0"/>
              <a:t>: </a:t>
            </a:r>
            <a:r>
              <a:rPr lang="zh-CN" altLang="en-US" sz="2000" dirty="0"/>
              <a:t>如果不刷新，信息超时</a:t>
            </a:r>
            <a:r>
              <a:rPr lang="en-US" altLang="zh-CN" sz="2000" dirty="0"/>
              <a:t>(</a:t>
            </a:r>
            <a:r>
              <a:rPr lang="zh-CN" altLang="en-US" sz="2000" dirty="0"/>
              <a:t>消失</a:t>
            </a:r>
            <a:r>
              <a:rPr lang="en-US" altLang="zh-CN" sz="2000" dirty="0"/>
              <a:t>)</a:t>
            </a:r>
            <a:r>
              <a:rPr lang="zh-CN" altLang="en-US" sz="2000" dirty="0"/>
              <a:t>。</a:t>
            </a:r>
            <a:endParaRPr lang="en-US" altLang="zh-CN" sz="2000" dirty="0"/>
          </a:p>
          <a:p>
            <a:endParaRPr lang="en-US" altLang="zh-CN" sz="2400" dirty="0"/>
          </a:p>
          <a:p>
            <a:r>
              <a:rPr lang="en-US" altLang="zh-CN" sz="2200" dirty="0"/>
              <a:t>ARP</a:t>
            </a:r>
            <a:r>
              <a:rPr lang="zh-CN" altLang="en-US" sz="2200" dirty="0"/>
              <a:t>是“即插即用”</a:t>
            </a:r>
            <a:r>
              <a:rPr lang="en-US" altLang="zh-CN" sz="2200" dirty="0"/>
              <a:t>:</a:t>
            </a:r>
          </a:p>
          <a:p>
            <a:pPr marL="648000" lvl="1">
              <a:spcBef>
                <a:spcPts val="600"/>
              </a:spcBef>
            </a:pPr>
            <a:r>
              <a:rPr lang="zh-CN" altLang="en-US" sz="2000" dirty="0"/>
              <a:t>节点创建它们的</a:t>
            </a:r>
            <a:r>
              <a:rPr lang="en-US" altLang="zh-CN" sz="2000" dirty="0"/>
              <a:t>ARP</a:t>
            </a:r>
            <a:r>
              <a:rPr lang="zh-CN" altLang="en-US" sz="2000" dirty="0"/>
              <a:t>表，不需要网络管理员的干预</a:t>
            </a:r>
            <a:endParaRPr lang="en-US" altLang="zh-CN" sz="2000" dirty="0"/>
          </a:p>
        </p:txBody>
      </p:sp>
      <p:sp>
        <p:nvSpPr>
          <p:cNvPr id="2" name="标题 1"/>
          <p:cNvSpPr>
            <a:spLocks noGrp="1"/>
          </p:cNvSpPr>
          <p:nvPr>
            <p:ph type="title"/>
          </p:nvPr>
        </p:nvSpPr>
        <p:spPr/>
        <p:txBody>
          <a:bodyPr/>
          <a:lstStyle/>
          <a:p>
            <a:r>
              <a:rPr lang="en-US" altLang="zh-CN" dirty="0">
                <a:latin typeface="+mn-lt"/>
                <a:ea typeface="+mn-ea"/>
              </a:rPr>
              <a:t>ARP</a:t>
            </a:r>
            <a:r>
              <a:rPr lang="zh-CN" altLang="en-US" dirty="0">
                <a:latin typeface="+mn-lt"/>
                <a:ea typeface="+mn-ea"/>
              </a:rPr>
              <a:t>协议</a:t>
            </a:r>
            <a:r>
              <a:rPr lang="en-US" altLang="zh-CN" dirty="0">
                <a:latin typeface="+mn-lt"/>
                <a:ea typeface="+mn-ea"/>
              </a:rPr>
              <a:t>: </a:t>
            </a:r>
            <a:r>
              <a:rPr lang="zh-CN" altLang="en-US" dirty="0">
                <a:latin typeface="+mn-lt"/>
                <a:ea typeface="+mn-ea"/>
              </a:rPr>
              <a:t>在相同的</a:t>
            </a:r>
            <a:r>
              <a:rPr lang="en-US" altLang="zh-CN" dirty="0">
                <a:latin typeface="+mn-lt"/>
                <a:ea typeface="+mn-ea"/>
              </a:rPr>
              <a:t>LAN</a:t>
            </a:r>
            <a:endParaRPr lang="zh-CN" altLang="en-US" dirty="0">
              <a:latin typeface="+mn-lt"/>
              <a:ea typeface="+mn-ea"/>
            </a:endParaRPr>
          </a:p>
        </p:txBody>
      </p:sp>
    </p:spTree>
    <p:extLst>
      <p:ext uri="{BB962C8B-B14F-4D97-AF65-F5344CB8AC3E}">
        <p14:creationId xmlns:p14="http://schemas.microsoft.com/office/powerpoint/2010/main" val="24085310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0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3"/>
          <p:cNvPicPr>
            <a:picLocks noChangeAspect="1" noChangeArrowheads="1"/>
          </p:cNvPicPr>
          <p:nvPr/>
        </p:nvPicPr>
        <p:blipFill>
          <a:blip r:embed="rId3" cstate="print"/>
          <a:srcRect/>
          <a:stretch>
            <a:fillRect/>
          </a:stretch>
        </p:blipFill>
        <p:spPr bwMode="auto">
          <a:xfrm>
            <a:off x="1658938" y="1171575"/>
            <a:ext cx="5667375" cy="4876800"/>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a:t>地址解析协议</a:t>
            </a:r>
            <a:endParaRPr lang="zh-CN" altLang="en-US" dirty="0">
              <a:latin typeface="Gill Sans MT" panose="020B0502020104020203" pitchFamily="34" charset="0"/>
              <a:ea typeface="ＭＳ Ｐゴシック"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3"/>
          <p:cNvPicPr>
            <a:picLocks noChangeAspect="1" noChangeArrowheads="1"/>
          </p:cNvPicPr>
          <p:nvPr/>
        </p:nvPicPr>
        <p:blipFill>
          <a:blip r:embed="rId3" cstate="print"/>
          <a:srcRect/>
          <a:stretch>
            <a:fillRect/>
          </a:stretch>
        </p:blipFill>
        <p:spPr bwMode="auto">
          <a:xfrm>
            <a:off x="1368425" y="1198563"/>
            <a:ext cx="6188075" cy="4479925"/>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a:latin typeface="+mn-lt"/>
                <a:ea typeface="ＭＳ Ｐゴシック" charset="0"/>
              </a:rPr>
              <a:t>ARP</a:t>
            </a:r>
            <a:r>
              <a:rPr lang="zh-CN" altLang="en-US" dirty="0">
                <a:latin typeface="+mn-lt"/>
                <a:ea typeface="ＭＳ Ｐゴシック" charset="0"/>
              </a:rPr>
              <a:t>报文格式</a:t>
            </a:r>
          </a:p>
        </p:txBody>
      </p:sp>
      <p:sp>
        <p:nvSpPr>
          <p:cNvPr id="3" name="矩形 2"/>
          <p:cNvSpPr/>
          <p:nvPr/>
        </p:nvSpPr>
        <p:spPr>
          <a:xfrm>
            <a:off x="3679009" y="2295525"/>
            <a:ext cx="300082" cy="369332"/>
          </a:xfrm>
          <a:prstGeom prst="rect">
            <a:avLst/>
          </a:prstGeom>
        </p:spPr>
        <p:txBody>
          <a:bodyPr wrap="none">
            <a:spAutoFit/>
          </a:bodyPr>
          <a:lstStyle/>
          <a:p>
            <a:r>
              <a:rPr lang="en-US" altLang="zh-CN" i="0" dirty="0">
                <a:solidFill>
                  <a:srgbClr val="FF0000"/>
                </a:solidFill>
                <a:latin typeface="宋体" pitchFamily="2" charset="-122"/>
              </a:rPr>
              <a:t>1</a:t>
            </a:r>
            <a:endParaRPr lang="zh-CN" altLang="en-US" i="0" dirty="0">
              <a:solidFill>
                <a:srgbClr val="FF0000"/>
              </a:solidFill>
            </a:endParaRPr>
          </a:p>
        </p:txBody>
      </p:sp>
      <p:sp>
        <p:nvSpPr>
          <p:cNvPr id="4" name="矩形 3"/>
          <p:cNvSpPr/>
          <p:nvPr/>
        </p:nvSpPr>
        <p:spPr>
          <a:xfrm>
            <a:off x="4573588" y="2362200"/>
            <a:ext cx="877163" cy="369332"/>
          </a:xfrm>
          <a:prstGeom prst="rect">
            <a:avLst/>
          </a:prstGeom>
        </p:spPr>
        <p:txBody>
          <a:bodyPr wrap="none">
            <a:spAutoFit/>
          </a:bodyPr>
          <a:lstStyle/>
          <a:p>
            <a:r>
              <a:rPr lang="en-US" altLang="zh-CN" i="0" dirty="0">
                <a:solidFill>
                  <a:srgbClr val="FF0000"/>
                </a:solidFill>
                <a:latin typeface="宋体" pitchFamily="2" charset="-122"/>
              </a:rPr>
              <a:t>0X0800</a:t>
            </a:r>
            <a:endParaRPr lang="zh-CN" altLang="en-US" i="0" dirty="0">
              <a:solidFill>
                <a:srgbClr val="FF0000"/>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7"/>
          <p:cNvPicPr>
            <a:picLocks noChangeAspect="1" noChangeArrowheads="1"/>
          </p:cNvPicPr>
          <p:nvPr/>
        </p:nvPicPr>
        <p:blipFill>
          <a:blip r:embed="rId3" cstate="print"/>
          <a:srcRect/>
          <a:stretch>
            <a:fillRect/>
          </a:stretch>
        </p:blipFill>
        <p:spPr bwMode="auto">
          <a:xfrm>
            <a:off x="752475" y="1757363"/>
            <a:ext cx="7477125" cy="4262437"/>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a:t>示例：</a:t>
            </a:r>
            <a:r>
              <a:rPr lang="en-US" altLang="zh-CN" dirty="0"/>
              <a:t>ARP</a:t>
            </a:r>
            <a:r>
              <a:rPr lang="zh-CN" altLang="en-US" dirty="0"/>
              <a:t>请求和响应</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0594" name="Picture 10"/>
          <p:cNvPicPr>
            <a:picLocks noChangeAspect="1" noChangeArrowheads="1"/>
          </p:cNvPicPr>
          <p:nvPr/>
        </p:nvPicPr>
        <p:blipFill>
          <a:blip r:embed="rId2" cstate="print"/>
          <a:srcRect/>
          <a:stretch>
            <a:fillRect/>
          </a:stretch>
        </p:blipFill>
        <p:spPr bwMode="auto">
          <a:xfrm>
            <a:off x="1028700" y="457200"/>
            <a:ext cx="6934200" cy="5651500"/>
          </a:xfrm>
          <a:prstGeom prst="rect">
            <a:avLst/>
          </a:prstGeom>
          <a:noFill/>
          <a:ln w="9525">
            <a:noFill/>
            <a:miter lim="800000"/>
            <a:headEnd/>
            <a:tailEnd/>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pPr algn="ctr"/>
            <a:r>
              <a:rPr lang="zh-CN" altLang="en-US" dirty="0"/>
              <a:t>协议</a:t>
            </a:r>
            <a:r>
              <a:rPr lang="en-US" altLang="zh-CN" dirty="0"/>
              <a:t>ARP</a:t>
            </a:r>
            <a:r>
              <a:rPr lang="zh-CN" altLang="en-US" dirty="0"/>
              <a:t>属于网络层的协议吗？</a:t>
            </a:r>
            <a:endParaRPr lang="en-US" altLang="zh-CN" dirty="0"/>
          </a:p>
        </p:txBody>
      </p:sp>
      <p:sp>
        <p:nvSpPr>
          <p:cNvPr id="2" name="内容占位符 1"/>
          <p:cNvSpPr>
            <a:spLocks noGrp="1"/>
          </p:cNvSpPr>
          <p:nvPr>
            <p:ph idx="1"/>
          </p:nvPr>
        </p:nvSpPr>
        <p:spPr>
          <a:xfrm>
            <a:off x="303213" y="4105276"/>
            <a:ext cx="8550275" cy="2093912"/>
          </a:xfrm>
        </p:spPr>
        <p:txBody>
          <a:bodyPr/>
          <a:lstStyle/>
          <a:p>
            <a:pPr>
              <a:spcBef>
                <a:spcPts val="600"/>
              </a:spcBef>
            </a:pPr>
            <a:r>
              <a:rPr lang="en-US" altLang="zh-CN" dirty="0"/>
              <a:t>ARP</a:t>
            </a:r>
            <a:r>
              <a:rPr lang="zh-CN" altLang="en-US" dirty="0"/>
              <a:t>分组的字段包含链路层地址，因此可以说是链路层协议，但它也包含网络层地址，因此也可以说是网络层协议。</a:t>
            </a:r>
          </a:p>
          <a:p>
            <a:pPr>
              <a:spcBef>
                <a:spcPts val="600"/>
              </a:spcBef>
            </a:pPr>
            <a:endParaRPr lang="en-US" altLang="zh-CN" dirty="0"/>
          </a:p>
          <a:p>
            <a:pPr>
              <a:spcBef>
                <a:spcPts val="600"/>
              </a:spcBef>
            </a:pPr>
            <a:r>
              <a:rPr lang="zh-CN" altLang="en-US" dirty="0"/>
              <a:t>最后，</a:t>
            </a:r>
            <a:r>
              <a:rPr lang="en-US" altLang="zh-CN" dirty="0"/>
              <a:t>ARP</a:t>
            </a:r>
            <a:r>
              <a:rPr lang="zh-CN" altLang="en-US" dirty="0"/>
              <a:t>最好被认为是跨越链路层和网络层边界的协议，即不完全符合我们在第</a:t>
            </a:r>
            <a:r>
              <a:rPr lang="en-US" altLang="zh-CN" dirty="0"/>
              <a:t>1</a:t>
            </a:r>
            <a:r>
              <a:rPr lang="zh-CN" altLang="en-US" dirty="0"/>
              <a:t>章中学习的简单的分层协议栈。</a:t>
            </a:r>
          </a:p>
          <a:p>
            <a:endParaRPr lang="zh-CN" altLang="en-US" dirty="0"/>
          </a:p>
        </p:txBody>
      </p:sp>
      <p:grpSp>
        <p:nvGrpSpPr>
          <p:cNvPr id="3" name="组合 2"/>
          <p:cNvGrpSpPr/>
          <p:nvPr/>
        </p:nvGrpSpPr>
        <p:grpSpPr>
          <a:xfrm>
            <a:off x="500034" y="1291148"/>
            <a:ext cx="6278250" cy="2704366"/>
            <a:chOff x="887867" y="3068960"/>
            <a:chExt cx="6801437" cy="2704366"/>
          </a:xfrm>
        </p:grpSpPr>
        <p:sp>
          <p:nvSpPr>
            <p:cNvPr id="377872" name="Line 16"/>
            <p:cNvSpPr>
              <a:spLocks noChangeShapeType="1"/>
            </p:cNvSpPr>
            <p:nvPr/>
          </p:nvSpPr>
          <p:spPr bwMode="auto">
            <a:xfrm>
              <a:off x="1442906" y="3068960"/>
              <a:ext cx="0" cy="2088233"/>
            </a:xfrm>
            <a:prstGeom prst="line">
              <a:avLst/>
            </a:prstGeom>
            <a:noFill/>
            <a:ln w="19050">
              <a:solidFill>
                <a:srgbClr val="0000CC"/>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latin typeface="+mn-lt"/>
                <a:ea typeface="黑体" panose="02010609060101010101" pitchFamily="49" charset="-122"/>
              </a:endParaRPr>
            </a:p>
          </p:txBody>
        </p:sp>
        <p:sp>
          <p:nvSpPr>
            <p:cNvPr id="377873" name="Text Box 17"/>
            <p:cNvSpPr txBox="1">
              <a:spLocks noChangeArrowheads="1"/>
            </p:cNvSpPr>
            <p:nvPr/>
          </p:nvSpPr>
          <p:spPr bwMode="auto">
            <a:xfrm>
              <a:off x="887867" y="3872235"/>
              <a:ext cx="1205539"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i="0" dirty="0">
                  <a:solidFill>
                    <a:srgbClr val="000099"/>
                  </a:solidFill>
                  <a:latin typeface="+mn-lt"/>
                  <a:ea typeface="黑体" panose="02010609060101010101" pitchFamily="49" charset="-122"/>
                </a:rPr>
                <a:t>网络层</a:t>
              </a:r>
            </a:p>
          </p:txBody>
        </p:sp>
        <p:sp>
          <p:nvSpPr>
            <p:cNvPr id="377874" name="Rectangle 18"/>
            <p:cNvSpPr>
              <a:spLocks noChangeArrowheads="1"/>
            </p:cNvSpPr>
            <p:nvPr/>
          </p:nvSpPr>
          <p:spPr bwMode="auto">
            <a:xfrm>
              <a:off x="2067190" y="3068961"/>
              <a:ext cx="5622114" cy="1980219"/>
            </a:xfrm>
            <a:prstGeom prst="rect">
              <a:avLst/>
            </a:prstGeom>
            <a:solidFill>
              <a:srgbClr val="FFFF66"/>
            </a:solidFill>
            <a:ln w="9525">
              <a:solidFill>
                <a:schemeClr val="tx1"/>
              </a:solidFill>
              <a:miter lim="800000"/>
            </a:ln>
            <a:effectLst/>
          </p:spPr>
          <p:txBody>
            <a:bodyPr wrap="none" anchor="ctr"/>
            <a:lstStyle/>
            <a:p>
              <a:pPr algn="ctr"/>
              <a:r>
                <a:rPr lang="en-US" altLang="zh-CN">
                  <a:solidFill>
                    <a:srgbClr val="000099"/>
                  </a:solidFill>
                  <a:latin typeface="+mn-lt"/>
                  <a:ea typeface="黑体" panose="02010609060101010101" pitchFamily="49" charset="-122"/>
                </a:rPr>
                <a:t>ARP</a:t>
              </a:r>
            </a:p>
            <a:p>
              <a:pPr algn="ctr"/>
              <a:endParaRPr lang="en-US" altLang="zh-CN">
                <a:solidFill>
                  <a:srgbClr val="000099"/>
                </a:solidFill>
                <a:latin typeface="+mn-lt"/>
                <a:ea typeface="黑体" panose="02010609060101010101" pitchFamily="49" charset="-122"/>
              </a:endParaRPr>
            </a:p>
          </p:txBody>
        </p:sp>
        <p:sp>
          <p:nvSpPr>
            <p:cNvPr id="377875" name="Text Box 19"/>
            <p:cNvSpPr txBox="1">
              <a:spLocks noChangeArrowheads="1"/>
            </p:cNvSpPr>
            <p:nvPr/>
          </p:nvSpPr>
          <p:spPr bwMode="auto">
            <a:xfrm>
              <a:off x="6351166" y="3645024"/>
              <a:ext cx="1012777" cy="400110"/>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2000" b="1">
                  <a:solidFill>
                    <a:srgbClr val="0000CC"/>
                  </a:solidFill>
                  <a:latin typeface="+mn-lt"/>
                  <a:ea typeface="黑体" panose="02010609060101010101" pitchFamily="49" charset="-122"/>
                </a:defRPr>
              </a:lvl1pPr>
            </a:lstStyle>
            <a:p>
              <a:r>
                <a:rPr lang="en-US" altLang="zh-CN" b="0" i="0" dirty="0">
                  <a:solidFill>
                    <a:srgbClr val="000099"/>
                  </a:solidFill>
                </a:rPr>
                <a:t>IP</a:t>
              </a:r>
              <a:r>
                <a:rPr lang="zh-CN" altLang="en-US" b="0" i="0" dirty="0">
                  <a:solidFill>
                    <a:srgbClr val="000099"/>
                  </a:solidFill>
                </a:rPr>
                <a:t>地址</a:t>
              </a:r>
            </a:p>
          </p:txBody>
        </p:sp>
        <p:sp>
          <p:nvSpPr>
            <p:cNvPr id="377876" name="Text Box 20"/>
            <p:cNvSpPr txBox="1">
              <a:spLocks noChangeArrowheads="1"/>
            </p:cNvSpPr>
            <p:nvPr/>
          </p:nvSpPr>
          <p:spPr bwMode="auto">
            <a:xfrm>
              <a:off x="6321152" y="5373216"/>
              <a:ext cx="1318417" cy="40011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i="0" dirty="0">
                  <a:solidFill>
                    <a:srgbClr val="000099"/>
                  </a:solidFill>
                  <a:latin typeface="+mn-lt"/>
                  <a:ea typeface="黑体" panose="02010609060101010101" pitchFamily="49" charset="-122"/>
                </a:rPr>
                <a:t>硬件地址</a:t>
              </a:r>
            </a:p>
          </p:txBody>
        </p:sp>
        <p:sp>
          <p:nvSpPr>
            <p:cNvPr id="377878" name="Rectangle 22"/>
            <p:cNvSpPr>
              <a:spLocks noChangeArrowheads="1"/>
            </p:cNvSpPr>
            <p:nvPr/>
          </p:nvSpPr>
          <p:spPr bwMode="auto">
            <a:xfrm>
              <a:off x="3296816" y="3651385"/>
              <a:ext cx="2651919" cy="785728"/>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a:r>
                <a:rPr lang="en-US" altLang="zh-CN" sz="2400" i="0" dirty="0">
                  <a:solidFill>
                    <a:srgbClr val="000099"/>
                  </a:solidFill>
                  <a:latin typeface="+mn-lt"/>
                  <a:ea typeface="黑体" panose="02010609060101010101" pitchFamily="49" charset="-122"/>
                </a:rPr>
                <a:t>IP</a:t>
              </a:r>
            </a:p>
          </p:txBody>
        </p:sp>
        <p:sp>
          <p:nvSpPr>
            <p:cNvPr id="377880" name="Rectangle 24"/>
            <p:cNvSpPr>
              <a:spLocks noChangeArrowheads="1"/>
            </p:cNvSpPr>
            <p:nvPr/>
          </p:nvSpPr>
          <p:spPr bwMode="auto">
            <a:xfrm>
              <a:off x="3160977" y="3141985"/>
              <a:ext cx="779066" cy="309563"/>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a:r>
                <a:rPr lang="en-US" altLang="zh-CN" sz="1800" i="0" dirty="0">
                  <a:solidFill>
                    <a:srgbClr val="000099"/>
                  </a:solidFill>
                  <a:latin typeface="+mn-lt"/>
                  <a:ea typeface="黑体" panose="02010609060101010101" pitchFamily="49" charset="-122"/>
                </a:rPr>
                <a:t>IGMP</a:t>
              </a:r>
            </a:p>
          </p:txBody>
        </p:sp>
        <p:sp>
          <p:nvSpPr>
            <p:cNvPr id="377881" name="Freeform 25"/>
            <p:cNvSpPr/>
            <p:nvPr/>
          </p:nvSpPr>
          <p:spPr bwMode="auto">
            <a:xfrm>
              <a:off x="5950453" y="4077072"/>
              <a:ext cx="1012958" cy="360041"/>
            </a:xfrm>
            <a:custGeom>
              <a:avLst/>
              <a:gdLst>
                <a:gd name="T0" fmla="*/ 0 w 500"/>
                <a:gd name="T1" fmla="*/ 0 h 203"/>
                <a:gd name="T2" fmla="*/ 497 w 500"/>
                <a:gd name="T3" fmla="*/ 0 h 203"/>
                <a:gd name="T4" fmla="*/ 500 w 500"/>
                <a:gd name="T5" fmla="*/ 203 h 203"/>
              </a:gdLst>
              <a:ahLst/>
              <a:cxnLst>
                <a:cxn ang="0">
                  <a:pos x="T0" y="T1"/>
                </a:cxn>
                <a:cxn ang="0">
                  <a:pos x="T2" y="T3"/>
                </a:cxn>
                <a:cxn ang="0">
                  <a:pos x="T4" y="T5"/>
                </a:cxn>
              </a:cxnLst>
              <a:rect l="0" t="0" r="r" b="b"/>
              <a:pathLst>
                <a:path w="500" h="203">
                  <a:moveTo>
                    <a:pt x="0" y="0"/>
                  </a:moveTo>
                  <a:lnTo>
                    <a:pt x="497" y="0"/>
                  </a:lnTo>
                  <a:lnTo>
                    <a:pt x="500" y="203"/>
                  </a:lnTo>
                </a:path>
              </a:pathLst>
            </a:custGeom>
            <a:noFill/>
            <a:ln w="57150" cmpd="sng">
              <a:solidFill>
                <a:srgbClr val="0000FF"/>
              </a:solidFill>
              <a:round/>
              <a:headEnd type="none" w="med" len="med"/>
              <a:tailEnd type="triangle" w="med" len="med"/>
            </a:ln>
            <a:effectLst/>
          </p:spPr>
          <p:txBody>
            <a:bodyPr/>
            <a:lstStyle/>
            <a:p>
              <a:endParaRPr lang="zh-CN" altLang="en-US">
                <a:solidFill>
                  <a:srgbClr val="000099"/>
                </a:solidFill>
                <a:latin typeface="+mn-lt"/>
                <a:ea typeface="黑体" panose="02010609060101010101" pitchFamily="49" charset="-122"/>
              </a:endParaRPr>
            </a:p>
          </p:txBody>
        </p:sp>
        <p:sp>
          <p:nvSpPr>
            <p:cNvPr id="377882" name="Line 26"/>
            <p:cNvSpPr>
              <a:spLocks noChangeShapeType="1"/>
            </p:cNvSpPr>
            <p:nvPr/>
          </p:nvSpPr>
          <p:spPr bwMode="auto">
            <a:xfrm>
              <a:off x="6969224" y="4725144"/>
              <a:ext cx="0" cy="648072"/>
            </a:xfrm>
            <a:prstGeom prst="line">
              <a:avLst/>
            </a:prstGeom>
            <a:noFill/>
            <a:ln w="5715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latin typeface="+mn-lt"/>
                <a:ea typeface="黑体" panose="02010609060101010101" pitchFamily="49" charset="-122"/>
              </a:endParaRPr>
            </a:p>
          </p:txBody>
        </p:sp>
        <p:sp>
          <p:nvSpPr>
            <p:cNvPr id="377885" name="Rectangle 29"/>
            <p:cNvSpPr>
              <a:spLocks noChangeArrowheads="1"/>
            </p:cNvSpPr>
            <p:nvPr/>
          </p:nvSpPr>
          <p:spPr bwMode="auto">
            <a:xfrm>
              <a:off x="2301081" y="3141985"/>
              <a:ext cx="779066" cy="309563"/>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a:r>
                <a:rPr lang="en-US" altLang="zh-CN" sz="1800" i="0" dirty="0">
                  <a:solidFill>
                    <a:srgbClr val="000099"/>
                  </a:solidFill>
                  <a:latin typeface="+mn-lt"/>
                  <a:ea typeface="黑体" panose="02010609060101010101" pitchFamily="49" charset="-122"/>
                </a:rPr>
                <a:t>ICMP</a:t>
              </a:r>
            </a:p>
          </p:txBody>
        </p:sp>
        <p:sp>
          <p:nvSpPr>
            <p:cNvPr id="377886" name="Rectangle 30"/>
            <p:cNvSpPr>
              <a:spLocks noChangeArrowheads="1"/>
            </p:cNvSpPr>
            <p:nvPr/>
          </p:nvSpPr>
          <p:spPr bwMode="auto">
            <a:xfrm>
              <a:off x="6506120" y="4437112"/>
              <a:ext cx="895152" cy="432048"/>
            </a:xfrm>
            <a:prstGeom prst="rect">
              <a:avLst/>
            </a:prstGeom>
            <a:solidFill>
              <a:srgbClr val="FFC000"/>
            </a:solidFill>
            <a:ln w="9525">
              <a:solidFill>
                <a:schemeClr val="tx1"/>
              </a:solidFill>
              <a:miter lim="800000"/>
            </a:ln>
            <a:effectLst>
              <a:outerShdw dist="35921" dir="2700000" algn="ctr" rotWithShape="0">
                <a:schemeClr val="bg2"/>
              </a:outerShdw>
            </a:effectLst>
          </p:spPr>
          <p:txBody>
            <a:bodyPr wrap="none" anchor="ctr"/>
            <a:lstStyle/>
            <a:p>
              <a:pPr algn="ctr"/>
              <a:r>
                <a:rPr lang="en-US" altLang="zh-CN" sz="2000" i="0" dirty="0">
                  <a:solidFill>
                    <a:srgbClr val="000099"/>
                  </a:solidFill>
                  <a:latin typeface="+mn-lt"/>
                  <a:ea typeface="黑体" panose="02010609060101010101" pitchFamily="49" charset="-122"/>
                </a:rPr>
                <a:t>ARP</a:t>
              </a:r>
            </a:p>
          </p:txBody>
        </p:sp>
      </p:grpSp>
      <p:sp>
        <p:nvSpPr>
          <p:cNvPr id="5" name="矩形 4"/>
          <p:cNvSpPr/>
          <p:nvPr/>
        </p:nvSpPr>
        <p:spPr>
          <a:xfrm>
            <a:off x="6929454" y="1259211"/>
            <a:ext cx="2112650" cy="2529923"/>
          </a:xfrm>
          <a:prstGeom prst="rect">
            <a:avLst/>
          </a:prstGeom>
          <a:solidFill>
            <a:srgbClr val="66FF66"/>
          </a:solidFill>
        </p:spPr>
        <p:txBody>
          <a:bodyPr wrap="square">
            <a:spAutoFit/>
          </a:bodyPr>
          <a:lstStyle/>
          <a:p>
            <a:pPr>
              <a:lnSpc>
                <a:spcPct val="110000"/>
              </a:lnSpc>
            </a:pPr>
            <a:r>
              <a:rPr lang="en-US" altLang="zh-CN" sz="2400" i="0" dirty="0">
                <a:solidFill>
                  <a:srgbClr val="C00000"/>
                </a:solidFill>
                <a:latin typeface="+mn-lt"/>
                <a:ea typeface="黑体" panose="02010609060101010101" pitchFamily="49" charset="-122"/>
              </a:rPr>
              <a:t>ARP</a:t>
            </a:r>
            <a:r>
              <a:rPr lang="zh-CN" altLang="en-US" sz="2400" i="0" dirty="0">
                <a:solidFill>
                  <a:srgbClr val="C00000"/>
                </a:solidFill>
                <a:latin typeface="+mn-lt"/>
                <a:ea typeface="黑体" panose="02010609060101010101" pitchFamily="49" charset="-122"/>
              </a:rPr>
              <a:t>作用：</a:t>
            </a:r>
            <a:endParaRPr lang="en-US" altLang="zh-CN" sz="2400" i="0" dirty="0">
              <a:solidFill>
                <a:srgbClr val="C00000"/>
              </a:solidFill>
              <a:latin typeface="+mn-lt"/>
              <a:ea typeface="黑体" panose="02010609060101010101" pitchFamily="49" charset="-122"/>
            </a:endParaRPr>
          </a:p>
          <a:p>
            <a:pPr>
              <a:lnSpc>
                <a:spcPct val="110000"/>
              </a:lnSpc>
            </a:pPr>
            <a:r>
              <a:rPr lang="zh-CN" altLang="zh-CN" sz="2400" i="0" dirty="0">
                <a:solidFill>
                  <a:srgbClr val="000099"/>
                </a:solidFill>
                <a:latin typeface="+mn-lt"/>
                <a:ea typeface="黑体" panose="02010609060101010101" pitchFamily="49" charset="-122"/>
              </a:rPr>
              <a:t>从网络层使用的</a:t>
            </a:r>
            <a:r>
              <a:rPr lang="en-US" altLang="zh-CN" sz="2400" i="0" dirty="0">
                <a:solidFill>
                  <a:srgbClr val="000099"/>
                </a:solidFill>
                <a:latin typeface="+mn-lt"/>
                <a:ea typeface="黑体" panose="02010609060101010101" pitchFamily="49" charset="-122"/>
              </a:rPr>
              <a:t>IP</a:t>
            </a:r>
            <a:r>
              <a:rPr lang="zh-CN" altLang="en-US" sz="2400" i="0" dirty="0">
                <a:solidFill>
                  <a:srgbClr val="000099"/>
                </a:solidFill>
                <a:latin typeface="+mn-lt"/>
                <a:ea typeface="黑体" panose="02010609060101010101" pitchFamily="49" charset="-122"/>
              </a:rPr>
              <a:t>地址</a:t>
            </a:r>
            <a:r>
              <a:rPr lang="zh-CN" altLang="zh-CN" sz="2400" i="0" dirty="0">
                <a:solidFill>
                  <a:srgbClr val="000099"/>
                </a:solidFill>
                <a:latin typeface="+mn-lt"/>
                <a:ea typeface="黑体" panose="02010609060101010101" pitchFamily="49" charset="-122"/>
              </a:rPr>
              <a:t>，解析出在数据链路层使用的硬件地址</a:t>
            </a:r>
            <a:r>
              <a:rPr lang="zh-CN" altLang="en-US" sz="2400" i="0" dirty="0">
                <a:solidFill>
                  <a:srgbClr val="000099"/>
                </a:solidFill>
                <a:latin typeface="+mn-lt"/>
                <a:ea typeface="黑体" panose="02010609060101010101" pitchFamily="49" charset="-122"/>
              </a:rPr>
              <a:t>。</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3"/>
          <p:cNvPicPr>
            <a:picLocks noChangeAspect="1" noChangeArrowheads="1"/>
          </p:cNvPicPr>
          <p:nvPr/>
        </p:nvPicPr>
        <p:blipFill>
          <a:blip r:embed="rId3" cstate="print"/>
          <a:srcRect/>
          <a:stretch>
            <a:fillRect/>
          </a:stretch>
        </p:blipFill>
        <p:spPr bwMode="auto">
          <a:xfrm>
            <a:off x="1547813" y="1052736"/>
            <a:ext cx="6048375" cy="5170487"/>
          </a:xfrm>
          <a:prstGeom prst="rect">
            <a:avLst/>
          </a:prstGeom>
          <a:noFill/>
          <a:ln w="9525">
            <a:noFill/>
            <a:miter lim="800000"/>
            <a:headEnd/>
            <a:tailEnd/>
          </a:ln>
        </p:spPr>
      </p:pic>
      <p:sp>
        <p:nvSpPr>
          <p:cNvPr id="93187" name="Rectangle 4"/>
          <p:cNvSpPr>
            <a:spLocks noGrp="1" noChangeArrowheads="1"/>
          </p:cNvSpPr>
          <p:nvPr>
            <p:ph type="title"/>
          </p:nvPr>
        </p:nvSpPr>
        <p:spPr>
          <a:xfrm>
            <a:off x="330200" y="203200"/>
            <a:ext cx="8521065" cy="627380"/>
          </a:xfrm>
        </p:spPr>
        <p:txBody>
          <a:bodyPr/>
          <a:lstStyle/>
          <a:p>
            <a:pPr eaLnBrk="1" hangingPunct="1"/>
            <a:r>
              <a:rPr lang="zh-CN" altLang="en-US" dirty="0"/>
              <a:t>使用</a:t>
            </a:r>
            <a:r>
              <a:rPr lang="en-US" altLang="zh-CN" dirty="0"/>
              <a:t>ARP</a:t>
            </a:r>
            <a:r>
              <a:rPr lang="zh-CN" altLang="en-US" dirty="0"/>
              <a:t>的四种典型情况</a:t>
            </a:r>
            <a:r>
              <a:rPr lang="zh-CN" altLang="en-US" sz="2400" dirty="0"/>
              <a:t> </a:t>
            </a:r>
            <a:endParaRPr lang="en-US" altLang="zh-CN" sz="2400"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body" idx="1"/>
          </p:nvPr>
        </p:nvSpPr>
        <p:spPr>
          <a:xfrm>
            <a:off x="352425" y="1057274"/>
            <a:ext cx="8439150" cy="2213881"/>
          </a:xfrm>
        </p:spPr>
        <p:txBody>
          <a:bodyPr/>
          <a:lstStyle/>
          <a:p>
            <a:pPr marL="111125" indent="-111125">
              <a:buFont typeface="Wingdings" charset="0"/>
              <a:buNone/>
              <a:defRPr/>
            </a:pPr>
            <a:r>
              <a:rPr lang="zh-CN" altLang="en-US" dirty="0">
                <a:solidFill>
                  <a:srgbClr val="FF0000"/>
                </a:solidFill>
              </a:rPr>
              <a:t>预排工作</a:t>
            </a:r>
            <a:r>
              <a:rPr lang="zh-CN" altLang="en-US" dirty="0">
                <a:solidFill>
                  <a:srgbClr val="CC0000"/>
                </a:solidFill>
                <a:latin typeface="Gill Sans MT" charset="0"/>
              </a:rPr>
              <a:t>：</a:t>
            </a:r>
            <a:r>
              <a:rPr lang="zh-CN" altLang="en-US" dirty="0"/>
              <a:t>通过</a:t>
            </a:r>
            <a:r>
              <a:rPr lang="en-US" altLang="zh-CN" dirty="0"/>
              <a:t>R</a:t>
            </a:r>
            <a:r>
              <a:rPr lang="zh-CN" altLang="en-US" dirty="0"/>
              <a:t>将</a:t>
            </a:r>
            <a:r>
              <a:rPr lang="en-US" altLang="zh-CN" dirty="0">
                <a:solidFill>
                  <a:srgbClr val="FF0000"/>
                </a:solidFill>
              </a:rPr>
              <a:t>IP</a:t>
            </a:r>
            <a:r>
              <a:rPr lang="zh-CN" altLang="en-US" dirty="0">
                <a:solidFill>
                  <a:srgbClr val="FF0000"/>
                </a:solidFill>
              </a:rPr>
              <a:t>数据报</a:t>
            </a:r>
            <a:r>
              <a:rPr lang="zh-CN" altLang="en-US" dirty="0"/>
              <a:t>从</a:t>
            </a:r>
            <a:r>
              <a:rPr lang="en-US" altLang="zh-CN" dirty="0"/>
              <a:t>A</a:t>
            </a:r>
            <a:r>
              <a:rPr lang="zh-CN" altLang="en-US" dirty="0"/>
              <a:t>发送到</a:t>
            </a:r>
            <a:r>
              <a:rPr lang="en-US" altLang="zh-CN" dirty="0"/>
              <a:t>B</a:t>
            </a:r>
            <a:endParaRPr lang="en-US" sz="2400" dirty="0">
              <a:solidFill>
                <a:srgbClr val="CC0000"/>
              </a:solidFill>
              <a:latin typeface="Gill Sans MT" charset="0"/>
              <a:cs typeface="+mn-cs"/>
            </a:endParaRPr>
          </a:p>
          <a:p>
            <a:r>
              <a:rPr lang="zh-CN" altLang="en-US" dirty="0"/>
              <a:t>关注地址</a:t>
            </a:r>
            <a:r>
              <a:rPr lang="en-US" altLang="zh-CN" dirty="0"/>
              <a:t>--- IP(</a:t>
            </a:r>
            <a:r>
              <a:rPr lang="zh-CN" altLang="en-US" dirty="0"/>
              <a:t>数据报</a:t>
            </a:r>
            <a:r>
              <a:rPr lang="en-US" altLang="zh-CN" dirty="0"/>
              <a:t>)</a:t>
            </a:r>
            <a:r>
              <a:rPr lang="zh-CN" altLang="en-US" dirty="0"/>
              <a:t>地址和</a:t>
            </a:r>
            <a:r>
              <a:rPr lang="en-US" altLang="zh-CN" dirty="0"/>
              <a:t>MAC</a:t>
            </a:r>
            <a:r>
              <a:rPr lang="zh-CN" altLang="en-US" dirty="0"/>
              <a:t>层</a:t>
            </a:r>
            <a:r>
              <a:rPr lang="en-US" altLang="zh-CN" dirty="0"/>
              <a:t>(</a:t>
            </a:r>
            <a:r>
              <a:rPr lang="zh-CN" altLang="en-US" dirty="0"/>
              <a:t>帧</a:t>
            </a:r>
            <a:r>
              <a:rPr lang="en-US" altLang="zh-CN" dirty="0"/>
              <a:t>)</a:t>
            </a:r>
            <a:r>
              <a:rPr lang="zh-CN" altLang="en-US" dirty="0"/>
              <a:t>地址</a:t>
            </a:r>
            <a:endParaRPr lang="en-US" altLang="zh-CN" dirty="0"/>
          </a:p>
          <a:p>
            <a:r>
              <a:rPr lang="zh-CN" altLang="en-US" dirty="0"/>
              <a:t>假设</a:t>
            </a:r>
            <a:r>
              <a:rPr lang="en-US" altLang="zh-CN" dirty="0"/>
              <a:t>A</a:t>
            </a:r>
            <a:r>
              <a:rPr lang="zh-CN" altLang="en-US" dirty="0"/>
              <a:t>知道</a:t>
            </a:r>
            <a:r>
              <a:rPr lang="en-US" altLang="zh-CN" dirty="0"/>
              <a:t>B</a:t>
            </a:r>
            <a:r>
              <a:rPr lang="zh-CN" altLang="en-US" dirty="0"/>
              <a:t>的</a:t>
            </a:r>
            <a:r>
              <a:rPr lang="en-US" altLang="zh-CN" dirty="0"/>
              <a:t>IP</a:t>
            </a:r>
            <a:r>
              <a:rPr lang="zh-CN" altLang="en-US" dirty="0"/>
              <a:t>地址 </a:t>
            </a:r>
            <a:r>
              <a:rPr lang="en-US" altLang="zh-CN" dirty="0"/>
              <a:t>(</a:t>
            </a:r>
            <a:r>
              <a:rPr lang="zh-CN" altLang="en-US" dirty="0"/>
              <a:t>怎么知道</a:t>
            </a:r>
            <a:r>
              <a:rPr lang="en-US" altLang="zh-CN" dirty="0"/>
              <a:t>?)</a:t>
            </a:r>
            <a:endParaRPr lang="zh-CN" altLang="en-US" dirty="0"/>
          </a:p>
          <a:p>
            <a:r>
              <a:rPr lang="zh-CN" altLang="en-US" dirty="0"/>
              <a:t>假设</a:t>
            </a:r>
            <a:r>
              <a:rPr lang="en-US" altLang="zh-CN" dirty="0"/>
              <a:t>A</a:t>
            </a:r>
            <a:r>
              <a:rPr lang="zh-CN" altLang="en-US" dirty="0"/>
              <a:t>知道第一跳路由器</a:t>
            </a:r>
            <a:r>
              <a:rPr lang="en-US" altLang="zh-CN" dirty="0"/>
              <a:t>R</a:t>
            </a:r>
            <a:r>
              <a:rPr lang="zh-CN" altLang="en-US" dirty="0"/>
              <a:t>的</a:t>
            </a:r>
            <a:r>
              <a:rPr lang="en-US" altLang="zh-CN" dirty="0"/>
              <a:t>IP</a:t>
            </a:r>
            <a:r>
              <a:rPr lang="zh-CN" altLang="en-US" dirty="0"/>
              <a:t>地址 </a:t>
            </a:r>
            <a:r>
              <a:rPr lang="en-US" altLang="zh-CN" dirty="0"/>
              <a:t>(</a:t>
            </a:r>
            <a:r>
              <a:rPr lang="zh-CN" altLang="en-US" dirty="0"/>
              <a:t>怎么知道</a:t>
            </a:r>
            <a:r>
              <a:rPr lang="en-US" altLang="zh-CN" dirty="0"/>
              <a:t>?)</a:t>
            </a:r>
          </a:p>
          <a:p>
            <a:r>
              <a:rPr lang="zh-CN" altLang="en-US" dirty="0"/>
              <a:t>假设</a:t>
            </a:r>
            <a:r>
              <a:rPr lang="en-US" altLang="zh-CN" dirty="0"/>
              <a:t>A</a:t>
            </a:r>
            <a:r>
              <a:rPr lang="zh-CN" altLang="en-US" dirty="0"/>
              <a:t>知道</a:t>
            </a:r>
            <a:r>
              <a:rPr lang="en-US" altLang="zh-CN" dirty="0"/>
              <a:t>R</a:t>
            </a:r>
            <a:r>
              <a:rPr lang="zh-CN" altLang="en-US" dirty="0"/>
              <a:t>的</a:t>
            </a:r>
            <a:r>
              <a:rPr lang="en-US" altLang="zh-CN" dirty="0"/>
              <a:t>MAC</a:t>
            </a:r>
            <a:r>
              <a:rPr lang="zh-CN" altLang="en-US" dirty="0"/>
              <a:t>地址</a:t>
            </a:r>
            <a:r>
              <a:rPr lang="en-US" altLang="zh-CN" dirty="0"/>
              <a:t>(</a:t>
            </a:r>
            <a:r>
              <a:rPr lang="zh-CN" altLang="en-US" dirty="0"/>
              <a:t>怎么知道</a:t>
            </a:r>
            <a:r>
              <a:rPr lang="en-US" altLang="zh-CN" dirty="0"/>
              <a:t>?)</a:t>
            </a:r>
          </a:p>
        </p:txBody>
      </p:sp>
      <p:grpSp>
        <p:nvGrpSpPr>
          <p:cNvPr id="132101" name="Group 4"/>
          <p:cNvGrpSpPr>
            <a:grpSpLocks/>
          </p:cNvGrpSpPr>
          <p:nvPr/>
        </p:nvGrpSpPr>
        <p:grpSpPr bwMode="auto">
          <a:xfrm>
            <a:off x="513665" y="3641201"/>
            <a:ext cx="8235952" cy="2398554"/>
            <a:chOff x="709613" y="3913346"/>
            <a:chExt cx="8235952" cy="2398554"/>
          </a:xfrm>
        </p:grpSpPr>
        <p:grpSp>
          <p:nvGrpSpPr>
            <p:cNvPr id="132103" name="Group 99"/>
            <p:cNvGrpSpPr>
              <a:grpSpLocks/>
            </p:cNvGrpSpPr>
            <p:nvPr/>
          </p:nvGrpSpPr>
          <p:grpSpPr bwMode="auto">
            <a:xfrm>
              <a:off x="6979920" y="5354320"/>
              <a:ext cx="711200" cy="601028"/>
              <a:chOff x="7179310" y="4033520"/>
              <a:chExt cx="1009650" cy="855028"/>
            </a:xfrm>
          </p:grpSpPr>
          <p:grpSp>
            <p:nvGrpSpPr>
              <p:cNvPr id="132162" name="Group 44"/>
              <p:cNvGrpSpPr>
                <a:grpSpLocks/>
              </p:cNvGrpSpPr>
              <p:nvPr/>
            </p:nvGrpSpPr>
            <p:grpSpPr bwMode="auto">
              <a:xfrm>
                <a:off x="7179310" y="4033520"/>
                <a:ext cx="1009650" cy="855028"/>
                <a:chOff x="-44" y="1473"/>
                <a:chExt cx="981" cy="1105"/>
              </a:xfrm>
            </p:grpSpPr>
            <p:pic>
              <p:nvPicPr>
                <p:cNvPr id="13216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216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102" name="Rectangle 43"/>
              <p:cNvSpPr>
                <a:spLocks noChangeArrowheads="1"/>
              </p:cNvSpPr>
              <p:nvPr/>
            </p:nvSpPr>
            <p:spPr bwMode="auto">
              <a:xfrm rot="162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32104" name="Group 2"/>
            <p:cNvGrpSpPr>
              <a:grpSpLocks/>
            </p:cNvGrpSpPr>
            <p:nvPr/>
          </p:nvGrpSpPr>
          <p:grpSpPr bwMode="auto">
            <a:xfrm>
              <a:off x="1046480" y="3962400"/>
              <a:ext cx="1026163" cy="761428"/>
              <a:chOff x="1046480" y="3962400"/>
              <a:chExt cx="1026163" cy="761428"/>
            </a:xfrm>
          </p:grpSpPr>
          <p:sp>
            <p:nvSpPr>
              <p:cNvPr id="64" name="Rectangle 48"/>
              <p:cNvSpPr>
                <a:spLocks noChangeArrowheads="1"/>
              </p:cNvSpPr>
              <p:nvPr/>
            </p:nvSpPr>
            <p:spPr bwMode="auto">
              <a:xfrm rot="162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32159" name="Group 49"/>
              <p:cNvGrpSpPr>
                <a:grpSpLocks/>
              </p:cNvGrpSpPr>
              <p:nvPr/>
            </p:nvGrpSpPr>
            <p:grpSpPr bwMode="auto">
              <a:xfrm>
                <a:off x="1046480" y="3962400"/>
                <a:ext cx="936071" cy="761428"/>
                <a:chOff x="-44" y="1473"/>
                <a:chExt cx="981" cy="1105"/>
              </a:xfrm>
            </p:grpSpPr>
            <p:pic>
              <p:nvPicPr>
                <p:cNvPr id="132160"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2161"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sp>
          <p:nvSpPr>
            <p:cNvPr id="710660" name="Text Box 4"/>
            <p:cNvSpPr txBox="1">
              <a:spLocks noChangeArrowheads="1"/>
            </p:cNvSpPr>
            <p:nvPr/>
          </p:nvSpPr>
          <p:spPr bwMode="auto">
            <a:xfrm>
              <a:off x="4227989" y="4314763"/>
              <a:ext cx="376237" cy="457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en-US" sz="2400" i="0" dirty="0">
                  <a:solidFill>
                    <a:srgbClr val="FF0000"/>
                  </a:solidFill>
                  <a:latin typeface="+mn-lt"/>
                  <a:ea typeface="+mn-ea"/>
                  <a:cs typeface="+mn-cs"/>
                </a:rPr>
                <a:t>R</a:t>
              </a:r>
              <a:endParaRPr lang="en-US" i="0" dirty="0">
                <a:latin typeface="+mn-lt"/>
                <a:ea typeface="+mn-ea"/>
                <a:cs typeface="+mn-cs"/>
              </a:endParaRPr>
            </a:p>
          </p:txBody>
        </p:sp>
        <p:sp>
          <p:nvSpPr>
            <p:cNvPr id="45067" name="Text Box 21"/>
            <p:cNvSpPr txBox="1">
              <a:spLocks noChangeArrowheads="1"/>
            </p:cNvSpPr>
            <p:nvPr/>
          </p:nvSpPr>
          <p:spPr bwMode="auto">
            <a:xfrm>
              <a:off x="3868738" y="5378450"/>
              <a:ext cx="1543050"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1A-23-F9-CD-06-9B</a:t>
              </a:r>
            </a:p>
          </p:txBody>
        </p:sp>
        <p:sp>
          <p:nvSpPr>
            <p:cNvPr id="45068" name="Text Box 22"/>
            <p:cNvSpPr txBox="1">
              <a:spLocks noChangeArrowheads="1"/>
            </p:cNvSpPr>
            <p:nvPr/>
          </p:nvSpPr>
          <p:spPr bwMode="auto">
            <a:xfrm>
              <a:off x="4016375" y="5205413"/>
              <a:ext cx="13223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222.222.222.220</a:t>
              </a:r>
            </a:p>
          </p:txBody>
        </p:sp>
        <p:grpSp>
          <p:nvGrpSpPr>
            <p:cNvPr id="132108" name="Group 23"/>
            <p:cNvGrpSpPr>
              <a:grpSpLocks/>
            </p:cNvGrpSpPr>
            <p:nvPr/>
          </p:nvGrpSpPr>
          <p:grpSpPr bwMode="auto">
            <a:xfrm>
              <a:off x="3044825" y="5794375"/>
              <a:ext cx="1541463" cy="449263"/>
              <a:chOff x="1934" y="2405"/>
              <a:chExt cx="971" cy="283"/>
            </a:xfrm>
          </p:grpSpPr>
          <p:sp>
            <p:nvSpPr>
              <p:cNvPr id="45117" name="Text Box 24"/>
              <p:cNvSpPr txBox="1">
                <a:spLocks noChangeArrowheads="1"/>
              </p:cNvSpPr>
              <p:nvPr/>
            </p:nvSpPr>
            <p:spPr bwMode="auto">
              <a:xfrm>
                <a:off x="1934" y="2405"/>
                <a:ext cx="833"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111.111.111.110</a:t>
                </a:r>
              </a:p>
            </p:txBody>
          </p:sp>
          <p:sp>
            <p:nvSpPr>
              <p:cNvPr id="45118" name="Text Box 25"/>
              <p:cNvSpPr txBox="1">
                <a:spLocks noChangeArrowheads="1"/>
              </p:cNvSpPr>
              <p:nvPr/>
            </p:nvSpPr>
            <p:spPr bwMode="auto">
              <a:xfrm>
                <a:off x="1938" y="2515"/>
                <a:ext cx="967"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E6-E9-00-17-BB-4B</a:t>
                </a:r>
              </a:p>
            </p:txBody>
          </p:sp>
        </p:grpSp>
        <p:sp>
          <p:nvSpPr>
            <p:cNvPr id="45070" name="Text Box 26"/>
            <p:cNvSpPr txBox="1">
              <a:spLocks noChangeArrowheads="1"/>
            </p:cNvSpPr>
            <p:nvPr/>
          </p:nvSpPr>
          <p:spPr bwMode="auto">
            <a:xfrm>
              <a:off x="952500" y="6037263"/>
              <a:ext cx="16271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CC-49-DE-D0-AB-7D</a:t>
              </a:r>
            </a:p>
          </p:txBody>
        </p:sp>
        <p:sp>
          <p:nvSpPr>
            <p:cNvPr id="45071" name="Text Box 27"/>
            <p:cNvSpPr txBox="1">
              <a:spLocks noChangeArrowheads="1"/>
            </p:cNvSpPr>
            <p:nvPr/>
          </p:nvSpPr>
          <p:spPr bwMode="auto">
            <a:xfrm>
              <a:off x="942975" y="5854700"/>
              <a:ext cx="1322388"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111.111.111.112</a:t>
              </a:r>
            </a:p>
          </p:txBody>
        </p:sp>
        <p:sp>
          <p:nvSpPr>
            <p:cNvPr id="45072" name="Text Box 30"/>
            <p:cNvSpPr txBox="1">
              <a:spLocks noChangeArrowheads="1"/>
            </p:cNvSpPr>
            <p:nvPr/>
          </p:nvSpPr>
          <p:spPr bwMode="auto">
            <a:xfrm>
              <a:off x="709613" y="4741863"/>
              <a:ext cx="1322387"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111.111.111.111</a:t>
              </a:r>
            </a:p>
          </p:txBody>
        </p:sp>
        <p:sp>
          <p:nvSpPr>
            <p:cNvPr id="45073" name="Text Box 33"/>
            <p:cNvSpPr txBox="1">
              <a:spLocks noChangeArrowheads="1"/>
            </p:cNvSpPr>
            <p:nvPr/>
          </p:nvSpPr>
          <p:spPr bwMode="auto">
            <a:xfrm>
              <a:off x="730250" y="4927600"/>
              <a:ext cx="1509713"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74-29-9C-E8-FF-55</a:t>
              </a:r>
            </a:p>
          </p:txBody>
        </p:sp>
        <p:sp>
          <p:nvSpPr>
            <p:cNvPr id="132113" name="Freeform 39"/>
            <p:cNvSpPr>
              <a:spLocks/>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5075" name="Line 40"/>
            <p:cNvSpPr>
              <a:spLocks noChangeShapeType="1"/>
            </p:cNvSpPr>
            <p:nvPr/>
          </p:nvSpPr>
          <p:spPr bwMode="auto">
            <a:xfrm>
              <a:off x="2062163" y="4416425"/>
              <a:ext cx="438150" cy="2301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5076"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5077" name="Line 42"/>
            <p:cNvSpPr>
              <a:spLocks noChangeShapeType="1"/>
            </p:cNvSpPr>
            <p:nvPr/>
          </p:nvSpPr>
          <p:spPr bwMode="auto">
            <a:xfrm>
              <a:off x="3184525" y="4954588"/>
              <a:ext cx="584200" cy="95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5078"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5079"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5080"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5081"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10714" name="Text Box 58"/>
            <p:cNvSpPr txBox="1">
              <a:spLocks noChangeArrowheads="1"/>
            </p:cNvSpPr>
            <p:nvPr/>
          </p:nvSpPr>
          <p:spPr bwMode="auto">
            <a:xfrm>
              <a:off x="947339" y="3969543"/>
              <a:ext cx="390525"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i="0" dirty="0">
                  <a:solidFill>
                    <a:srgbClr val="FF0000"/>
                  </a:solidFill>
                  <a:latin typeface="+mj-lt"/>
                  <a:ea typeface="+mn-ea"/>
                  <a:cs typeface="+mn-cs"/>
                </a:rPr>
                <a:t>A</a:t>
              </a:r>
            </a:p>
          </p:txBody>
        </p:sp>
        <p:sp>
          <p:nvSpPr>
            <p:cNvPr id="45083" name="Line 60"/>
            <p:cNvSpPr>
              <a:spLocks noChangeShapeType="1"/>
            </p:cNvSpPr>
            <p:nvPr/>
          </p:nvSpPr>
          <p:spPr bwMode="auto">
            <a:xfrm>
              <a:off x="5045075" y="4921250"/>
              <a:ext cx="1198563"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32123" name="Group 63"/>
            <p:cNvGrpSpPr>
              <a:grpSpLocks/>
            </p:cNvGrpSpPr>
            <p:nvPr/>
          </p:nvGrpSpPr>
          <p:grpSpPr bwMode="auto">
            <a:xfrm>
              <a:off x="7372352" y="4845050"/>
              <a:ext cx="1573213" cy="463550"/>
              <a:chOff x="4351" y="2786"/>
              <a:chExt cx="991" cy="292"/>
            </a:xfrm>
          </p:grpSpPr>
          <p:sp>
            <p:nvSpPr>
              <p:cNvPr id="45115" name="Text Box 64"/>
              <p:cNvSpPr txBox="1">
                <a:spLocks noChangeArrowheads="1"/>
              </p:cNvSpPr>
              <p:nvPr/>
            </p:nvSpPr>
            <p:spPr bwMode="auto">
              <a:xfrm>
                <a:off x="4352" y="2786"/>
                <a:ext cx="833"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222.222.222.222</a:t>
                </a:r>
              </a:p>
            </p:txBody>
          </p:sp>
          <p:sp>
            <p:nvSpPr>
              <p:cNvPr id="45116" name="Text Box 65"/>
              <p:cNvSpPr txBox="1">
                <a:spLocks noChangeArrowheads="1"/>
              </p:cNvSpPr>
              <p:nvPr/>
            </p:nvSpPr>
            <p:spPr bwMode="auto">
              <a:xfrm>
                <a:off x="4351" y="2904"/>
                <a:ext cx="991" cy="1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solidFill>
                      <a:srgbClr val="FF0000"/>
                    </a:solidFill>
                    <a:latin typeface="Arial" charset="0"/>
                    <a:cs typeface="+mn-cs"/>
                  </a:rPr>
                  <a:t>49-BD-D2-C7-56-2A</a:t>
                </a:r>
              </a:p>
            </p:txBody>
          </p:sp>
        </p:grpSp>
        <p:sp>
          <p:nvSpPr>
            <p:cNvPr id="45085"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5086"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5087" name="Text Box 71"/>
            <p:cNvSpPr txBox="1">
              <a:spLocks noChangeArrowheads="1"/>
            </p:cNvSpPr>
            <p:nvPr/>
          </p:nvSpPr>
          <p:spPr bwMode="auto">
            <a:xfrm>
              <a:off x="7073900" y="5811838"/>
              <a:ext cx="13223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222.222.222.221</a:t>
              </a:r>
            </a:p>
          </p:txBody>
        </p:sp>
        <p:sp>
          <p:nvSpPr>
            <p:cNvPr id="45088" name="Text Box 72"/>
            <p:cNvSpPr txBox="1">
              <a:spLocks noChangeArrowheads="1"/>
            </p:cNvSpPr>
            <p:nvPr/>
          </p:nvSpPr>
          <p:spPr bwMode="auto">
            <a:xfrm>
              <a:off x="7077075" y="5986463"/>
              <a:ext cx="1501775"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88-B2-2F-54-1A-0F</a:t>
              </a:r>
            </a:p>
          </p:txBody>
        </p:sp>
        <p:sp>
          <p:nvSpPr>
            <p:cNvPr id="45089"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5090"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32130" name="Freeform 75"/>
            <p:cNvSpPr>
              <a:spLocks/>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710732" name="Text Box 76"/>
            <p:cNvSpPr txBox="1">
              <a:spLocks noChangeArrowheads="1"/>
            </p:cNvSpPr>
            <p:nvPr/>
          </p:nvSpPr>
          <p:spPr bwMode="auto">
            <a:xfrm>
              <a:off x="7151683" y="3913346"/>
              <a:ext cx="357187"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i="0" dirty="0">
                  <a:solidFill>
                    <a:srgbClr val="FF0000"/>
                  </a:solidFill>
                  <a:latin typeface="+mj-lt"/>
                  <a:ea typeface="+mn-ea"/>
                  <a:cs typeface="+mn-cs"/>
                </a:rPr>
                <a:t>B</a:t>
              </a:r>
            </a:p>
          </p:txBody>
        </p:sp>
        <p:grpSp>
          <p:nvGrpSpPr>
            <p:cNvPr id="132132" name="Group 3"/>
            <p:cNvGrpSpPr>
              <a:grpSpLocks/>
            </p:cNvGrpSpPr>
            <p:nvPr/>
          </p:nvGrpSpPr>
          <p:grpSpPr bwMode="auto">
            <a:xfrm>
              <a:off x="7179310" y="4033520"/>
              <a:ext cx="1009650" cy="855028"/>
              <a:chOff x="7179310" y="4033520"/>
              <a:chExt cx="1009650" cy="855028"/>
            </a:xfrm>
          </p:grpSpPr>
          <p:grpSp>
            <p:nvGrpSpPr>
              <p:cNvPr id="132150" name="Group 44"/>
              <p:cNvGrpSpPr>
                <a:grpSpLocks/>
              </p:cNvGrpSpPr>
              <p:nvPr/>
            </p:nvGrpSpPr>
            <p:grpSpPr bwMode="auto">
              <a:xfrm>
                <a:off x="7179310" y="4033520"/>
                <a:ext cx="1009650" cy="855028"/>
                <a:chOff x="-44" y="1473"/>
                <a:chExt cx="981" cy="1105"/>
              </a:xfrm>
            </p:grpSpPr>
            <p:pic>
              <p:nvPicPr>
                <p:cNvPr id="13215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215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90" name="Rectangle 43"/>
              <p:cNvSpPr>
                <a:spLocks noChangeArrowheads="1"/>
              </p:cNvSpPr>
              <p:nvPr/>
            </p:nvSpPr>
            <p:spPr bwMode="auto">
              <a:xfrm rot="162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32133" name="Group 1"/>
            <p:cNvGrpSpPr>
              <a:grpSpLocks/>
            </p:cNvGrpSpPr>
            <p:nvPr/>
          </p:nvGrpSpPr>
          <p:grpSpPr bwMode="auto">
            <a:xfrm>
              <a:off x="3757931" y="4714240"/>
              <a:ext cx="1291589" cy="426719"/>
              <a:chOff x="4011931" y="3379152"/>
              <a:chExt cx="1262062" cy="390207"/>
            </a:xfrm>
          </p:grpSpPr>
          <p:sp>
            <p:nvSpPr>
              <p:cNvPr id="77" name="Rectangle 43"/>
              <p:cNvSpPr>
                <a:spLocks noChangeArrowheads="1"/>
              </p:cNvSpPr>
              <p:nvPr/>
            </p:nvSpPr>
            <p:spPr bwMode="auto">
              <a:xfrm rot="162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32140" name="Group 1185"/>
              <p:cNvGrpSpPr>
                <a:grpSpLocks/>
              </p:cNvGrpSpPr>
              <p:nvPr/>
            </p:nvGrpSpPr>
            <p:grpSpPr bwMode="auto">
              <a:xfrm>
                <a:off x="4197985" y="3379152"/>
                <a:ext cx="892175" cy="390207"/>
                <a:chOff x="4650" y="1129"/>
                <a:chExt cx="246" cy="95"/>
              </a:xfrm>
            </p:grpSpPr>
            <p:sp>
              <p:nvSpPr>
                <p:cNvPr id="13214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latin typeface="Times New Roman" charset="0"/>
                    <a:cs typeface="Arial" charset="0"/>
                  </a:endParaRPr>
                </a:p>
              </p:txBody>
            </p:sp>
            <p:sp>
              <p:nvSpPr>
                <p:cNvPr id="13214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latin typeface="Times New Roman" charset="0"/>
                    <a:cs typeface="Arial" charset="0"/>
                  </a:endParaRPr>
                </a:p>
              </p:txBody>
            </p:sp>
            <p:sp>
              <p:nvSpPr>
                <p:cNvPr id="13214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latin typeface="Times New Roman" charset="0"/>
                    <a:cs typeface="Arial" charset="0"/>
                  </a:endParaRPr>
                </a:p>
              </p:txBody>
            </p:sp>
            <p:grpSp>
              <p:nvGrpSpPr>
                <p:cNvPr id="132145" name="Group 1189"/>
                <p:cNvGrpSpPr>
                  <a:grpSpLocks/>
                </p:cNvGrpSpPr>
                <p:nvPr/>
              </p:nvGrpSpPr>
              <p:grpSpPr bwMode="auto">
                <a:xfrm>
                  <a:off x="4699" y="1145"/>
                  <a:ext cx="138" cy="29"/>
                  <a:chOff x="2468" y="1332"/>
                  <a:chExt cx="310" cy="60"/>
                </a:xfrm>
              </p:grpSpPr>
              <p:sp>
                <p:nvSpPr>
                  <p:cNvPr id="132148"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32149"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45107"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45108"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sp>
            <p:nvSpPr>
              <p:cNvPr id="91" name="Rectangle 43"/>
              <p:cNvSpPr>
                <a:spLocks noChangeArrowheads="1"/>
              </p:cNvSpPr>
              <p:nvPr/>
            </p:nvSpPr>
            <p:spPr bwMode="auto">
              <a:xfrm rot="162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32134" name="Group 93"/>
            <p:cNvGrpSpPr>
              <a:grpSpLocks/>
            </p:cNvGrpSpPr>
            <p:nvPr/>
          </p:nvGrpSpPr>
          <p:grpSpPr bwMode="auto">
            <a:xfrm>
              <a:off x="1483360" y="5313680"/>
              <a:ext cx="701043" cy="517588"/>
              <a:chOff x="1046480" y="3962400"/>
              <a:chExt cx="1026163" cy="761428"/>
            </a:xfrm>
          </p:grpSpPr>
          <p:sp>
            <p:nvSpPr>
              <p:cNvPr id="95" name="Rectangle 48"/>
              <p:cNvSpPr>
                <a:spLocks noChangeArrowheads="1"/>
              </p:cNvSpPr>
              <p:nvPr/>
            </p:nvSpPr>
            <p:spPr bwMode="auto">
              <a:xfrm rot="162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32136" name="Group 49"/>
              <p:cNvGrpSpPr>
                <a:grpSpLocks/>
              </p:cNvGrpSpPr>
              <p:nvPr/>
            </p:nvGrpSpPr>
            <p:grpSpPr bwMode="auto">
              <a:xfrm>
                <a:off x="1046480" y="3962400"/>
                <a:ext cx="936071" cy="761428"/>
                <a:chOff x="-44" y="1473"/>
                <a:chExt cx="981" cy="1105"/>
              </a:xfrm>
            </p:grpSpPr>
            <p:pic>
              <p:nvPicPr>
                <p:cNvPr id="132137"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2138"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sp>
        <p:nvSpPr>
          <p:cNvPr id="2" name="标题 1"/>
          <p:cNvSpPr>
            <a:spLocks noGrp="1"/>
          </p:cNvSpPr>
          <p:nvPr>
            <p:ph type="title"/>
          </p:nvPr>
        </p:nvSpPr>
        <p:spPr>
          <a:xfrm>
            <a:off x="315913" y="227012"/>
            <a:ext cx="8540750" cy="639763"/>
          </a:xfrm>
        </p:spPr>
        <p:txBody>
          <a:bodyPr/>
          <a:lstStyle/>
          <a:p>
            <a:r>
              <a:rPr lang="zh-CN" altLang="en-US" dirty="0">
                <a:latin typeface="Gill Sans MT" charset="0"/>
              </a:rPr>
              <a:t>发送数据报到子网以外</a:t>
            </a:r>
            <a:endParaRPr lang="zh-CN" altLang="en-US" dirty="0"/>
          </a:p>
        </p:txBody>
      </p:sp>
    </p:spTree>
    <p:extLst>
      <p:ext uri="{BB962C8B-B14F-4D97-AF65-F5344CB8AC3E}">
        <p14:creationId xmlns:p14="http://schemas.microsoft.com/office/powerpoint/2010/main" val="750029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3"/>
          <p:cNvSpPr>
            <a:spLocks noGrp="1" noChangeArrowheads="1"/>
          </p:cNvSpPr>
          <p:nvPr>
            <p:ph type="body" sz="half" idx="1"/>
          </p:nvPr>
        </p:nvSpPr>
        <p:spPr>
          <a:xfrm>
            <a:off x="333375" y="1068388"/>
            <a:ext cx="4248150" cy="5111750"/>
          </a:xfrm>
        </p:spPr>
        <p:txBody>
          <a:bodyPr/>
          <a:lstStyle/>
          <a:p>
            <a:pPr eaLnBrk="1" hangingPunct="1">
              <a:buSzPct val="80000"/>
              <a:buFont typeface="Wingdings" pitchFamily="2" charset="2"/>
              <a:buChar char="p"/>
            </a:pPr>
            <a:r>
              <a:rPr lang="en-US" altLang="zh-CN" sz="2400" dirty="0">
                <a:latin typeface="Gill Sans MT" panose="020B0502020104020203" pitchFamily="34" charset="0"/>
              </a:rPr>
              <a:t>Datagram </a:t>
            </a:r>
            <a:r>
              <a:rPr lang="en-US" altLang="zh-CN" sz="2400" i="1" dirty="0">
                <a:latin typeface="Gill Sans MT" panose="020B0502020104020203" pitchFamily="34" charset="0"/>
              </a:rPr>
              <a:t>transferred by different link protocols </a:t>
            </a:r>
            <a:r>
              <a:rPr lang="en-US" altLang="zh-CN" sz="2400" dirty="0">
                <a:latin typeface="Gill Sans MT" panose="020B0502020104020203" pitchFamily="34" charset="0"/>
              </a:rPr>
              <a:t>over different links:</a:t>
            </a:r>
          </a:p>
          <a:p>
            <a:pPr eaLnBrk="1" hangingPunct="1"/>
            <a:r>
              <a:rPr lang="en-US" altLang="zh-CN" sz="2200" dirty="0">
                <a:latin typeface="Gill Sans MT" panose="020B0502020104020203" pitchFamily="34" charset="0"/>
              </a:rPr>
              <a:t>e.g., Ethernet on first link, frame relay on intermediate links, 802.11 on last link</a:t>
            </a:r>
          </a:p>
          <a:p>
            <a:pPr eaLnBrk="1" hangingPunct="1"/>
            <a:endParaRPr lang="en-US" altLang="zh-CN" sz="2200" dirty="0">
              <a:latin typeface="Gill Sans MT" panose="020B0502020104020203" pitchFamily="34" charset="0"/>
            </a:endParaRPr>
          </a:p>
          <a:p>
            <a:pPr eaLnBrk="1" hangingPunct="1">
              <a:buSzPct val="80000"/>
              <a:buFont typeface="Wingdings" pitchFamily="2" charset="2"/>
              <a:buChar char="p"/>
            </a:pPr>
            <a:r>
              <a:rPr lang="en-US" altLang="zh-CN" sz="2400" dirty="0">
                <a:latin typeface="Gill Sans MT" panose="020B0502020104020203" pitchFamily="34" charset="0"/>
              </a:rPr>
              <a:t>Each link </a:t>
            </a:r>
            <a:r>
              <a:rPr lang="en-US" altLang="zh-CN" sz="2400">
                <a:latin typeface="Gill Sans MT" panose="020B0502020104020203" pitchFamily="34" charset="0"/>
              </a:rPr>
              <a:t>protocol provides </a:t>
            </a:r>
            <a:r>
              <a:rPr lang="en-US" altLang="zh-CN" sz="2400" dirty="0">
                <a:latin typeface="Gill Sans MT" panose="020B0502020104020203" pitchFamily="34" charset="0"/>
              </a:rPr>
              <a:t>different services</a:t>
            </a:r>
          </a:p>
          <a:p>
            <a:pPr eaLnBrk="1" hangingPunct="1"/>
            <a:r>
              <a:rPr lang="en-US" altLang="zh-CN" sz="2200" dirty="0">
                <a:latin typeface="Gill Sans MT" panose="020B0502020104020203" pitchFamily="34" charset="0"/>
              </a:rPr>
              <a:t>e.g., may or may </a:t>
            </a:r>
            <a:r>
              <a:rPr lang="en-US" altLang="zh-CN" sz="2200">
                <a:latin typeface="Gill Sans MT" panose="020B0502020104020203" pitchFamily="34" charset="0"/>
              </a:rPr>
              <a:t>not provide </a:t>
            </a:r>
            <a:r>
              <a:rPr lang="en-US" altLang="zh-CN" sz="2200" dirty="0">
                <a:latin typeface="Gill Sans MT" panose="020B0502020104020203" pitchFamily="34" charset="0"/>
              </a:rPr>
              <a:t>rdt (reliable data transfer) over a link. </a:t>
            </a:r>
          </a:p>
        </p:txBody>
      </p:sp>
      <p:sp>
        <p:nvSpPr>
          <p:cNvPr id="45059" name="Rectangle 4"/>
          <p:cNvSpPr>
            <a:spLocks noGrp="1" noChangeArrowheads="1"/>
          </p:cNvSpPr>
          <p:nvPr>
            <p:ph type="body" sz="half" idx="2"/>
          </p:nvPr>
        </p:nvSpPr>
        <p:spPr>
          <a:xfrm>
            <a:off x="4483100" y="1066800"/>
            <a:ext cx="4327525" cy="5049838"/>
          </a:xfrm>
          <a:solidFill>
            <a:schemeClr val="bg1"/>
          </a:solidFill>
        </p:spPr>
        <p:txBody>
          <a:bodyPr/>
          <a:lstStyle/>
          <a:p>
            <a:pPr eaLnBrk="1" hangingPunct="1">
              <a:spcBef>
                <a:spcPct val="0"/>
              </a:spcBef>
              <a:buFontTx/>
              <a:buNone/>
            </a:pPr>
            <a:r>
              <a:rPr lang="en-US" altLang="zh-CN" sz="2200" dirty="0">
                <a:solidFill>
                  <a:srgbClr val="FF0000"/>
                </a:solidFill>
                <a:latin typeface="Gill Sans MT" panose="020B0502020104020203" pitchFamily="34" charset="0"/>
              </a:rPr>
              <a:t>transportation analogy</a:t>
            </a:r>
          </a:p>
          <a:p>
            <a:pPr eaLnBrk="1" hangingPunct="1">
              <a:spcBef>
                <a:spcPct val="0"/>
              </a:spcBef>
              <a:buSzPct val="80000"/>
              <a:buFont typeface="Wingdings" panose="05000000000000000000" pitchFamily="2" charset="2"/>
              <a:buChar char="p"/>
            </a:pPr>
            <a:r>
              <a:rPr lang="en-US" altLang="zh-CN" sz="2200" dirty="0">
                <a:latin typeface="Gill Sans MT" panose="020B0502020104020203" pitchFamily="34" charset="0"/>
              </a:rPr>
              <a:t>trip from Princeton, New Jersey to Lausanne, Switzerland</a:t>
            </a:r>
          </a:p>
          <a:p>
            <a:pPr eaLnBrk="1" hangingPunct="1">
              <a:spcBef>
                <a:spcPct val="0"/>
              </a:spcBef>
            </a:pPr>
            <a:r>
              <a:rPr lang="en-US" altLang="zh-CN" sz="2200" dirty="0">
                <a:solidFill>
                  <a:srgbClr val="FF0000"/>
                </a:solidFill>
                <a:latin typeface="Gill Sans MT" panose="020B0502020104020203" pitchFamily="34" charset="0"/>
              </a:rPr>
              <a:t>limo</a:t>
            </a:r>
            <a:r>
              <a:rPr lang="en-US" altLang="zh-CN" sz="2200" dirty="0">
                <a:latin typeface="Gill Sans MT" panose="020B0502020104020203" pitchFamily="34" charset="0"/>
              </a:rPr>
              <a:t>: Princeton to JFK</a:t>
            </a:r>
          </a:p>
          <a:p>
            <a:pPr eaLnBrk="1" hangingPunct="1">
              <a:spcBef>
                <a:spcPct val="0"/>
              </a:spcBef>
            </a:pPr>
            <a:r>
              <a:rPr lang="en-US" altLang="zh-CN" sz="2200" dirty="0">
                <a:solidFill>
                  <a:srgbClr val="FF0000"/>
                </a:solidFill>
                <a:latin typeface="Gill Sans MT" panose="020B0502020104020203" pitchFamily="34" charset="0"/>
              </a:rPr>
              <a:t>plane</a:t>
            </a:r>
            <a:r>
              <a:rPr lang="en-US" altLang="zh-CN" sz="2200" dirty="0">
                <a:latin typeface="Gill Sans MT" panose="020B0502020104020203" pitchFamily="34" charset="0"/>
              </a:rPr>
              <a:t>: JFK to Geneva</a:t>
            </a:r>
          </a:p>
          <a:p>
            <a:pPr eaLnBrk="1" hangingPunct="1">
              <a:spcBef>
                <a:spcPct val="0"/>
              </a:spcBef>
            </a:pPr>
            <a:r>
              <a:rPr lang="en-US" altLang="zh-CN" sz="2200" dirty="0">
                <a:solidFill>
                  <a:srgbClr val="FF0000"/>
                </a:solidFill>
                <a:latin typeface="Gill Sans MT" panose="020B0502020104020203" pitchFamily="34" charset="0"/>
              </a:rPr>
              <a:t>train</a:t>
            </a:r>
            <a:r>
              <a:rPr lang="en-US" altLang="zh-CN" sz="2200" dirty="0">
                <a:latin typeface="Gill Sans MT" panose="020B0502020104020203" pitchFamily="34" charset="0"/>
              </a:rPr>
              <a:t>: Geneva to Lausanne</a:t>
            </a:r>
          </a:p>
          <a:p>
            <a:pPr eaLnBrk="1" hangingPunct="1">
              <a:spcBef>
                <a:spcPct val="0"/>
              </a:spcBef>
              <a:buSzPct val="80000"/>
              <a:buFont typeface="Wingdings" pitchFamily="2" charset="2"/>
              <a:buChar char="p"/>
            </a:pPr>
            <a:r>
              <a:rPr lang="en-US" altLang="zh-CN" sz="2200" dirty="0">
                <a:latin typeface="Gill Sans MT" panose="020B0502020104020203" pitchFamily="34" charset="0"/>
              </a:rPr>
              <a:t>tourist = </a:t>
            </a:r>
            <a:r>
              <a:rPr lang="en-US" altLang="zh-CN" sz="2200" dirty="0">
                <a:solidFill>
                  <a:srgbClr val="FF0000"/>
                </a:solidFill>
                <a:latin typeface="Gill Sans MT" panose="020B0502020104020203" pitchFamily="34" charset="0"/>
              </a:rPr>
              <a:t>datagram</a:t>
            </a:r>
            <a:endParaRPr lang="en-US" altLang="zh-CN" sz="2200" dirty="0">
              <a:latin typeface="Gill Sans MT" panose="020B0502020104020203" pitchFamily="34" charset="0"/>
            </a:endParaRPr>
          </a:p>
          <a:p>
            <a:pPr eaLnBrk="1" hangingPunct="1">
              <a:spcBef>
                <a:spcPct val="0"/>
              </a:spcBef>
              <a:buSzPct val="80000"/>
              <a:buFont typeface="Wingdings" pitchFamily="2" charset="2"/>
              <a:buChar char="p"/>
            </a:pPr>
            <a:endParaRPr lang="en-US" altLang="zh-CN" sz="2200" dirty="0">
              <a:latin typeface="Gill Sans MT" panose="020B0502020104020203" pitchFamily="34" charset="0"/>
            </a:endParaRPr>
          </a:p>
          <a:p>
            <a:pPr eaLnBrk="1" hangingPunct="1">
              <a:spcBef>
                <a:spcPct val="0"/>
              </a:spcBef>
              <a:buSzPct val="80000"/>
              <a:buFont typeface="Wingdings" pitchFamily="2" charset="2"/>
              <a:buChar char="p"/>
            </a:pPr>
            <a:r>
              <a:rPr lang="en-US" altLang="zh-CN" sz="2200" dirty="0">
                <a:latin typeface="Gill Sans MT" panose="020B0502020104020203" pitchFamily="34" charset="0"/>
              </a:rPr>
              <a:t>transportation segment = </a:t>
            </a:r>
            <a:r>
              <a:rPr lang="en-US" altLang="zh-CN" sz="2200" dirty="0">
                <a:solidFill>
                  <a:srgbClr val="FF0000"/>
                </a:solidFill>
                <a:latin typeface="Gill Sans MT" panose="020B0502020104020203" pitchFamily="34" charset="0"/>
              </a:rPr>
              <a:t>communication link</a:t>
            </a:r>
            <a:endParaRPr lang="en-US" altLang="zh-CN" sz="2200" dirty="0">
              <a:latin typeface="Gill Sans MT" panose="020B0502020104020203" pitchFamily="34" charset="0"/>
            </a:endParaRPr>
          </a:p>
          <a:p>
            <a:pPr eaLnBrk="1" hangingPunct="1">
              <a:spcBef>
                <a:spcPct val="0"/>
              </a:spcBef>
              <a:buSzPct val="80000"/>
              <a:buFont typeface="Wingdings" pitchFamily="2" charset="2"/>
              <a:buChar char="p"/>
            </a:pPr>
            <a:endParaRPr lang="en-US" altLang="zh-CN" sz="2200" dirty="0">
              <a:latin typeface="Gill Sans MT" panose="020B0502020104020203" pitchFamily="34" charset="0"/>
            </a:endParaRPr>
          </a:p>
          <a:p>
            <a:pPr eaLnBrk="1" hangingPunct="1">
              <a:spcBef>
                <a:spcPct val="0"/>
              </a:spcBef>
              <a:buSzPct val="80000"/>
              <a:buFont typeface="Wingdings" pitchFamily="2" charset="2"/>
              <a:buChar char="p"/>
            </a:pPr>
            <a:r>
              <a:rPr lang="en-US" altLang="zh-CN" sz="2200" dirty="0">
                <a:latin typeface="Gill Sans MT" panose="020B0502020104020203" pitchFamily="34" charset="0"/>
              </a:rPr>
              <a:t>transportation mode = </a:t>
            </a:r>
            <a:r>
              <a:rPr lang="en-US" altLang="zh-CN" sz="2200" dirty="0">
                <a:solidFill>
                  <a:srgbClr val="FF0000"/>
                </a:solidFill>
                <a:latin typeface="Gill Sans MT" panose="020B0502020104020203" pitchFamily="34" charset="0"/>
              </a:rPr>
              <a:t>link layer protocol</a:t>
            </a:r>
            <a:endParaRPr lang="en-US" altLang="zh-CN" sz="2200" dirty="0">
              <a:latin typeface="Gill Sans MT" panose="020B0502020104020203" pitchFamily="34" charset="0"/>
            </a:endParaRPr>
          </a:p>
          <a:p>
            <a:pPr eaLnBrk="1" hangingPunct="1">
              <a:spcBef>
                <a:spcPct val="0"/>
              </a:spcBef>
              <a:buSzPct val="80000"/>
              <a:buFont typeface="Wingdings" pitchFamily="2" charset="2"/>
              <a:buChar char="p"/>
            </a:pPr>
            <a:endParaRPr lang="en-US" altLang="zh-CN" sz="2200" dirty="0">
              <a:latin typeface="Gill Sans MT" panose="020B0502020104020203" pitchFamily="34" charset="0"/>
            </a:endParaRPr>
          </a:p>
          <a:p>
            <a:pPr eaLnBrk="1" hangingPunct="1">
              <a:spcBef>
                <a:spcPct val="0"/>
              </a:spcBef>
              <a:buSzPct val="80000"/>
              <a:buFont typeface="Wingdings" pitchFamily="2" charset="2"/>
              <a:buChar char="p"/>
            </a:pPr>
            <a:r>
              <a:rPr lang="en-US" altLang="zh-CN" sz="2200" dirty="0">
                <a:latin typeface="Gill Sans MT" panose="020B0502020104020203" pitchFamily="34" charset="0"/>
              </a:rPr>
              <a:t>travel agent = </a:t>
            </a:r>
            <a:r>
              <a:rPr lang="en-US" altLang="zh-CN" sz="2200" dirty="0">
                <a:solidFill>
                  <a:srgbClr val="FF0000"/>
                </a:solidFill>
                <a:latin typeface="Gill Sans MT" panose="020B0502020104020203" pitchFamily="34" charset="0"/>
              </a:rPr>
              <a:t>routing algorithm</a:t>
            </a:r>
          </a:p>
        </p:txBody>
      </p:sp>
      <p:sp>
        <p:nvSpPr>
          <p:cNvPr id="2" name="标题 1"/>
          <p:cNvSpPr>
            <a:spLocks noGrp="1"/>
          </p:cNvSpPr>
          <p:nvPr>
            <p:ph type="title"/>
          </p:nvPr>
        </p:nvSpPr>
        <p:spPr/>
        <p:txBody>
          <a:bodyPr/>
          <a:lstStyle/>
          <a:p>
            <a:r>
              <a:rPr lang="en-US" altLang="zh-CN" dirty="0">
                <a:latin typeface="+mn-lt"/>
              </a:rPr>
              <a:t>Link layer: context</a:t>
            </a:r>
            <a:endParaRPr lang="zh-CN" altLang="en-US" dirty="0">
              <a:latin typeface="+mn-lt"/>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145" name="Group 94"/>
          <p:cNvGrpSpPr>
            <a:grpSpLocks/>
          </p:cNvGrpSpPr>
          <p:nvPr/>
        </p:nvGrpSpPr>
        <p:grpSpPr bwMode="auto">
          <a:xfrm>
            <a:off x="709613" y="3875312"/>
            <a:ext cx="8221662" cy="2349500"/>
            <a:chOff x="709613" y="3962400"/>
            <a:chExt cx="8221662" cy="2349500"/>
          </a:xfrm>
        </p:grpSpPr>
        <p:grpSp>
          <p:nvGrpSpPr>
            <p:cNvPr id="134183" name="Group 95"/>
            <p:cNvGrpSpPr>
              <a:grpSpLocks/>
            </p:cNvGrpSpPr>
            <p:nvPr/>
          </p:nvGrpSpPr>
          <p:grpSpPr bwMode="auto">
            <a:xfrm>
              <a:off x="6979920" y="5354320"/>
              <a:ext cx="711200" cy="601028"/>
              <a:chOff x="7179310" y="4033520"/>
              <a:chExt cx="1009650" cy="855028"/>
            </a:xfrm>
          </p:grpSpPr>
          <p:grpSp>
            <p:nvGrpSpPr>
              <p:cNvPr id="134242" name="Group 44"/>
              <p:cNvGrpSpPr>
                <a:grpSpLocks/>
              </p:cNvGrpSpPr>
              <p:nvPr/>
            </p:nvGrpSpPr>
            <p:grpSpPr bwMode="auto">
              <a:xfrm>
                <a:off x="7179310" y="4033520"/>
                <a:ext cx="1009650" cy="855028"/>
                <a:chOff x="-44" y="1473"/>
                <a:chExt cx="981" cy="1105"/>
              </a:xfrm>
            </p:grpSpPr>
            <p:pic>
              <p:nvPicPr>
                <p:cNvPr id="13424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424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156" name="Rectangle 43"/>
              <p:cNvSpPr>
                <a:spLocks noChangeArrowheads="1"/>
              </p:cNvSpPr>
              <p:nvPr/>
            </p:nvSpPr>
            <p:spPr bwMode="auto">
              <a:xfrm rot="162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34184" name="Group 96"/>
            <p:cNvGrpSpPr>
              <a:grpSpLocks/>
            </p:cNvGrpSpPr>
            <p:nvPr/>
          </p:nvGrpSpPr>
          <p:grpSpPr bwMode="auto">
            <a:xfrm>
              <a:off x="1046480" y="3962400"/>
              <a:ext cx="1026163" cy="761428"/>
              <a:chOff x="1046480" y="3962400"/>
              <a:chExt cx="1026163" cy="761428"/>
            </a:xfrm>
          </p:grpSpPr>
          <p:sp>
            <p:nvSpPr>
              <p:cNvPr id="151" name="Rectangle 48"/>
              <p:cNvSpPr>
                <a:spLocks noChangeArrowheads="1"/>
              </p:cNvSpPr>
              <p:nvPr/>
            </p:nvSpPr>
            <p:spPr bwMode="auto">
              <a:xfrm rot="162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34239" name="Group 49"/>
              <p:cNvGrpSpPr>
                <a:grpSpLocks/>
              </p:cNvGrpSpPr>
              <p:nvPr/>
            </p:nvGrpSpPr>
            <p:grpSpPr bwMode="auto">
              <a:xfrm>
                <a:off x="1046480" y="3962400"/>
                <a:ext cx="936071" cy="761428"/>
                <a:chOff x="-44" y="1473"/>
                <a:chExt cx="981" cy="1105"/>
              </a:xfrm>
            </p:grpSpPr>
            <p:pic>
              <p:nvPicPr>
                <p:cNvPr id="134240"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4241"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sp>
          <p:nvSpPr>
            <p:cNvPr id="98" name="Text Box 4"/>
            <p:cNvSpPr txBox="1">
              <a:spLocks noChangeArrowheads="1"/>
            </p:cNvSpPr>
            <p:nvPr/>
          </p:nvSpPr>
          <p:spPr bwMode="auto">
            <a:xfrm>
              <a:off x="4224338" y="4381500"/>
              <a:ext cx="376237" cy="457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en-US" sz="2400" i="0" dirty="0">
                  <a:solidFill>
                    <a:srgbClr val="FF0000"/>
                  </a:solidFill>
                  <a:latin typeface="+mn-lt"/>
                  <a:ea typeface="+mn-ea"/>
                  <a:cs typeface="+mn-cs"/>
                </a:rPr>
                <a:t>R</a:t>
              </a:r>
              <a:endParaRPr lang="en-US" i="0" dirty="0">
                <a:latin typeface="+mn-lt"/>
                <a:ea typeface="+mn-ea"/>
                <a:cs typeface="+mn-cs"/>
              </a:endParaRPr>
            </a:p>
          </p:txBody>
        </p:sp>
        <p:sp>
          <p:nvSpPr>
            <p:cNvPr id="46123" name="Text Box 21"/>
            <p:cNvSpPr txBox="1">
              <a:spLocks noChangeArrowheads="1"/>
            </p:cNvSpPr>
            <p:nvPr/>
          </p:nvSpPr>
          <p:spPr bwMode="auto">
            <a:xfrm>
              <a:off x="3868738" y="5378450"/>
              <a:ext cx="1543050"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1A-23-F9-CD-06-9B</a:t>
              </a:r>
            </a:p>
          </p:txBody>
        </p:sp>
        <p:sp>
          <p:nvSpPr>
            <p:cNvPr id="46124" name="Text Box 22"/>
            <p:cNvSpPr txBox="1">
              <a:spLocks noChangeArrowheads="1"/>
            </p:cNvSpPr>
            <p:nvPr/>
          </p:nvSpPr>
          <p:spPr bwMode="auto">
            <a:xfrm>
              <a:off x="4016375" y="5205413"/>
              <a:ext cx="13223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222.222.222.220</a:t>
              </a:r>
            </a:p>
          </p:txBody>
        </p:sp>
        <p:grpSp>
          <p:nvGrpSpPr>
            <p:cNvPr id="134188" name="Group 23"/>
            <p:cNvGrpSpPr>
              <a:grpSpLocks/>
            </p:cNvGrpSpPr>
            <p:nvPr/>
          </p:nvGrpSpPr>
          <p:grpSpPr bwMode="auto">
            <a:xfrm>
              <a:off x="3044825" y="5794375"/>
              <a:ext cx="1541463" cy="449263"/>
              <a:chOff x="1934" y="2405"/>
              <a:chExt cx="971" cy="283"/>
            </a:xfrm>
          </p:grpSpPr>
          <p:sp>
            <p:nvSpPr>
              <p:cNvPr id="46173" name="Text Box 24"/>
              <p:cNvSpPr txBox="1">
                <a:spLocks noChangeArrowheads="1"/>
              </p:cNvSpPr>
              <p:nvPr/>
            </p:nvSpPr>
            <p:spPr bwMode="auto">
              <a:xfrm>
                <a:off x="1934" y="2405"/>
                <a:ext cx="833"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111.111.111.110</a:t>
                </a:r>
              </a:p>
            </p:txBody>
          </p:sp>
          <p:sp>
            <p:nvSpPr>
              <p:cNvPr id="46174" name="Text Box 25"/>
              <p:cNvSpPr txBox="1">
                <a:spLocks noChangeArrowheads="1"/>
              </p:cNvSpPr>
              <p:nvPr/>
            </p:nvSpPr>
            <p:spPr bwMode="auto">
              <a:xfrm>
                <a:off x="1938" y="2515"/>
                <a:ext cx="967"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E6-E9-00-17-BB-4B</a:t>
                </a:r>
              </a:p>
            </p:txBody>
          </p:sp>
        </p:grpSp>
        <p:sp>
          <p:nvSpPr>
            <p:cNvPr id="46126" name="Text Box 26"/>
            <p:cNvSpPr txBox="1">
              <a:spLocks noChangeArrowheads="1"/>
            </p:cNvSpPr>
            <p:nvPr/>
          </p:nvSpPr>
          <p:spPr bwMode="auto">
            <a:xfrm>
              <a:off x="952500" y="6037263"/>
              <a:ext cx="16271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CC-49-DE-D0-AB-7D</a:t>
              </a:r>
            </a:p>
          </p:txBody>
        </p:sp>
        <p:sp>
          <p:nvSpPr>
            <p:cNvPr id="46127" name="Text Box 27"/>
            <p:cNvSpPr txBox="1">
              <a:spLocks noChangeArrowheads="1"/>
            </p:cNvSpPr>
            <p:nvPr/>
          </p:nvSpPr>
          <p:spPr bwMode="auto">
            <a:xfrm>
              <a:off x="942975" y="5854700"/>
              <a:ext cx="1322388"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111.111.111.112</a:t>
              </a:r>
            </a:p>
          </p:txBody>
        </p:sp>
        <p:sp>
          <p:nvSpPr>
            <p:cNvPr id="46128" name="Text Box 30"/>
            <p:cNvSpPr txBox="1">
              <a:spLocks noChangeArrowheads="1"/>
            </p:cNvSpPr>
            <p:nvPr/>
          </p:nvSpPr>
          <p:spPr bwMode="auto">
            <a:xfrm>
              <a:off x="709613" y="4741863"/>
              <a:ext cx="1322387"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111.111.111.111</a:t>
              </a:r>
            </a:p>
          </p:txBody>
        </p:sp>
        <p:sp>
          <p:nvSpPr>
            <p:cNvPr id="46129" name="Text Box 33"/>
            <p:cNvSpPr txBox="1">
              <a:spLocks noChangeArrowheads="1"/>
            </p:cNvSpPr>
            <p:nvPr/>
          </p:nvSpPr>
          <p:spPr bwMode="auto">
            <a:xfrm>
              <a:off x="730250" y="4927600"/>
              <a:ext cx="1509713"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74-29-9C-E8-FF-55</a:t>
              </a:r>
            </a:p>
          </p:txBody>
        </p:sp>
        <p:sp>
          <p:nvSpPr>
            <p:cNvPr id="134193" name="Freeform 39"/>
            <p:cNvSpPr>
              <a:spLocks/>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6131" name="Line 40"/>
            <p:cNvSpPr>
              <a:spLocks noChangeShapeType="1"/>
            </p:cNvSpPr>
            <p:nvPr/>
          </p:nvSpPr>
          <p:spPr bwMode="auto">
            <a:xfrm>
              <a:off x="2062163" y="4416425"/>
              <a:ext cx="438150" cy="2301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32"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33" name="Line 42"/>
            <p:cNvSpPr>
              <a:spLocks noChangeShapeType="1"/>
            </p:cNvSpPr>
            <p:nvPr/>
          </p:nvSpPr>
          <p:spPr bwMode="auto">
            <a:xfrm>
              <a:off x="3184525" y="4954588"/>
              <a:ext cx="584200" cy="95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34"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35"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36"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37"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14" name="Text Box 58"/>
            <p:cNvSpPr txBox="1">
              <a:spLocks noChangeArrowheads="1"/>
            </p:cNvSpPr>
            <p:nvPr/>
          </p:nvSpPr>
          <p:spPr bwMode="auto">
            <a:xfrm>
              <a:off x="719138" y="4156075"/>
              <a:ext cx="390525"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i="0" dirty="0">
                  <a:solidFill>
                    <a:srgbClr val="FF0000"/>
                  </a:solidFill>
                  <a:latin typeface="+mj-lt"/>
                  <a:ea typeface="+mn-ea"/>
                  <a:cs typeface="+mn-cs"/>
                </a:rPr>
                <a:t>A</a:t>
              </a:r>
            </a:p>
          </p:txBody>
        </p:sp>
        <p:sp>
          <p:nvSpPr>
            <p:cNvPr id="46139" name="Line 60"/>
            <p:cNvSpPr>
              <a:spLocks noChangeShapeType="1"/>
            </p:cNvSpPr>
            <p:nvPr/>
          </p:nvSpPr>
          <p:spPr bwMode="auto">
            <a:xfrm>
              <a:off x="5045075" y="4921250"/>
              <a:ext cx="1198563"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34203" name="Group 63"/>
            <p:cNvGrpSpPr>
              <a:grpSpLocks/>
            </p:cNvGrpSpPr>
            <p:nvPr/>
          </p:nvGrpSpPr>
          <p:grpSpPr bwMode="auto">
            <a:xfrm>
              <a:off x="7372350" y="4845050"/>
              <a:ext cx="1558925" cy="460375"/>
              <a:chOff x="4351" y="2786"/>
              <a:chExt cx="982" cy="290"/>
            </a:xfrm>
          </p:grpSpPr>
          <p:sp>
            <p:nvSpPr>
              <p:cNvPr id="46171" name="Text Box 64"/>
              <p:cNvSpPr txBox="1">
                <a:spLocks noChangeArrowheads="1"/>
              </p:cNvSpPr>
              <p:nvPr/>
            </p:nvSpPr>
            <p:spPr bwMode="auto">
              <a:xfrm>
                <a:off x="4352" y="2786"/>
                <a:ext cx="833"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222.222.222.222</a:t>
                </a:r>
              </a:p>
            </p:txBody>
          </p:sp>
          <p:sp>
            <p:nvSpPr>
              <p:cNvPr id="46172" name="Text Box 65"/>
              <p:cNvSpPr txBox="1">
                <a:spLocks noChangeArrowheads="1"/>
              </p:cNvSpPr>
              <p:nvPr/>
            </p:nvSpPr>
            <p:spPr bwMode="auto">
              <a:xfrm>
                <a:off x="4351" y="2904"/>
                <a:ext cx="982" cy="1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49-BD-D2-C7-56-2A</a:t>
                </a:r>
              </a:p>
            </p:txBody>
          </p:sp>
        </p:grpSp>
        <p:sp>
          <p:nvSpPr>
            <p:cNvPr id="46141"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42"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43" name="Text Box 71"/>
            <p:cNvSpPr txBox="1">
              <a:spLocks noChangeArrowheads="1"/>
            </p:cNvSpPr>
            <p:nvPr/>
          </p:nvSpPr>
          <p:spPr bwMode="auto">
            <a:xfrm>
              <a:off x="7073900" y="5811838"/>
              <a:ext cx="13223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222.222.222.221</a:t>
              </a:r>
            </a:p>
          </p:txBody>
        </p:sp>
        <p:sp>
          <p:nvSpPr>
            <p:cNvPr id="46144" name="Text Box 72"/>
            <p:cNvSpPr txBox="1">
              <a:spLocks noChangeArrowheads="1"/>
            </p:cNvSpPr>
            <p:nvPr/>
          </p:nvSpPr>
          <p:spPr bwMode="auto">
            <a:xfrm>
              <a:off x="7077075" y="5986463"/>
              <a:ext cx="1501775"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88-B2-2F-54-1A-0F</a:t>
              </a:r>
            </a:p>
          </p:txBody>
        </p:sp>
        <p:sp>
          <p:nvSpPr>
            <p:cNvPr id="46145"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46"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34210" name="Freeform 75"/>
            <p:cNvSpPr>
              <a:spLocks/>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124" name="Text Box 76"/>
            <p:cNvSpPr txBox="1">
              <a:spLocks noChangeArrowheads="1"/>
            </p:cNvSpPr>
            <p:nvPr/>
          </p:nvSpPr>
          <p:spPr bwMode="auto">
            <a:xfrm>
              <a:off x="8307388" y="4073525"/>
              <a:ext cx="357187"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i="0" dirty="0">
                  <a:solidFill>
                    <a:srgbClr val="FF0000"/>
                  </a:solidFill>
                  <a:latin typeface="+mj-lt"/>
                  <a:ea typeface="+mn-ea"/>
                  <a:cs typeface="+mn-cs"/>
                </a:rPr>
                <a:t>B</a:t>
              </a:r>
            </a:p>
          </p:txBody>
        </p:sp>
        <p:grpSp>
          <p:nvGrpSpPr>
            <p:cNvPr id="134212" name="Group 124"/>
            <p:cNvGrpSpPr>
              <a:grpSpLocks/>
            </p:cNvGrpSpPr>
            <p:nvPr/>
          </p:nvGrpSpPr>
          <p:grpSpPr bwMode="auto">
            <a:xfrm>
              <a:off x="7179310" y="4033520"/>
              <a:ext cx="1009650" cy="855028"/>
              <a:chOff x="7179310" y="4033520"/>
              <a:chExt cx="1009650" cy="855028"/>
            </a:xfrm>
          </p:grpSpPr>
          <p:grpSp>
            <p:nvGrpSpPr>
              <p:cNvPr id="134230" name="Group 44"/>
              <p:cNvGrpSpPr>
                <a:grpSpLocks/>
              </p:cNvGrpSpPr>
              <p:nvPr/>
            </p:nvGrpSpPr>
            <p:grpSpPr bwMode="auto">
              <a:xfrm>
                <a:off x="7179310" y="4033520"/>
                <a:ext cx="1009650" cy="855028"/>
                <a:chOff x="-44" y="1473"/>
                <a:chExt cx="981" cy="1105"/>
              </a:xfrm>
            </p:grpSpPr>
            <p:pic>
              <p:nvPicPr>
                <p:cNvPr id="13423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423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144" name="Rectangle 43"/>
              <p:cNvSpPr>
                <a:spLocks noChangeArrowheads="1"/>
              </p:cNvSpPr>
              <p:nvPr/>
            </p:nvSpPr>
            <p:spPr bwMode="auto">
              <a:xfrm rot="162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34213" name="Group 125"/>
            <p:cNvGrpSpPr>
              <a:grpSpLocks/>
            </p:cNvGrpSpPr>
            <p:nvPr/>
          </p:nvGrpSpPr>
          <p:grpSpPr bwMode="auto">
            <a:xfrm>
              <a:off x="3757931" y="4714240"/>
              <a:ext cx="1291589" cy="426719"/>
              <a:chOff x="4011931" y="3379152"/>
              <a:chExt cx="1262062" cy="390207"/>
            </a:xfrm>
          </p:grpSpPr>
          <p:sp>
            <p:nvSpPr>
              <p:cNvPr id="132" name="Rectangle 43"/>
              <p:cNvSpPr>
                <a:spLocks noChangeArrowheads="1"/>
              </p:cNvSpPr>
              <p:nvPr/>
            </p:nvSpPr>
            <p:spPr bwMode="auto">
              <a:xfrm rot="162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34220" name="Group 1185"/>
              <p:cNvGrpSpPr>
                <a:grpSpLocks/>
              </p:cNvGrpSpPr>
              <p:nvPr/>
            </p:nvGrpSpPr>
            <p:grpSpPr bwMode="auto">
              <a:xfrm>
                <a:off x="4197985" y="3379152"/>
                <a:ext cx="892175" cy="390207"/>
                <a:chOff x="4650" y="1129"/>
                <a:chExt cx="246" cy="95"/>
              </a:xfrm>
            </p:grpSpPr>
            <p:sp>
              <p:nvSpPr>
                <p:cNvPr id="1342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latin typeface="Times New Roman" charset="0"/>
                    <a:cs typeface="Arial" charset="0"/>
                  </a:endParaRPr>
                </a:p>
              </p:txBody>
            </p:sp>
            <p:sp>
              <p:nvSpPr>
                <p:cNvPr id="1342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latin typeface="Times New Roman" charset="0"/>
                    <a:cs typeface="Arial" charset="0"/>
                  </a:endParaRPr>
                </a:p>
              </p:txBody>
            </p:sp>
            <p:sp>
              <p:nvSpPr>
                <p:cNvPr id="1342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latin typeface="Times New Roman" charset="0"/>
                    <a:cs typeface="Arial" charset="0"/>
                  </a:endParaRPr>
                </a:p>
              </p:txBody>
            </p:sp>
            <p:grpSp>
              <p:nvGrpSpPr>
                <p:cNvPr id="134225" name="Group 1189"/>
                <p:cNvGrpSpPr>
                  <a:grpSpLocks/>
                </p:cNvGrpSpPr>
                <p:nvPr/>
              </p:nvGrpSpPr>
              <p:grpSpPr bwMode="auto">
                <a:xfrm>
                  <a:off x="4699" y="1145"/>
                  <a:ext cx="138" cy="29"/>
                  <a:chOff x="2468" y="1332"/>
                  <a:chExt cx="310" cy="60"/>
                </a:xfrm>
              </p:grpSpPr>
              <p:sp>
                <p:nvSpPr>
                  <p:cNvPr id="134228"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34229"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46163"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46164"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sp>
            <p:nvSpPr>
              <p:cNvPr id="134" name="Rectangle 43"/>
              <p:cNvSpPr>
                <a:spLocks noChangeArrowheads="1"/>
              </p:cNvSpPr>
              <p:nvPr/>
            </p:nvSpPr>
            <p:spPr bwMode="auto">
              <a:xfrm rot="162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34214" name="Group 126"/>
            <p:cNvGrpSpPr>
              <a:grpSpLocks/>
            </p:cNvGrpSpPr>
            <p:nvPr/>
          </p:nvGrpSpPr>
          <p:grpSpPr bwMode="auto">
            <a:xfrm>
              <a:off x="1483360" y="5313680"/>
              <a:ext cx="701043" cy="517588"/>
              <a:chOff x="1046480" y="3962400"/>
              <a:chExt cx="1026163" cy="761428"/>
            </a:xfrm>
          </p:grpSpPr>
          <p:sp>
            <p:nvSpPr>
              <p:cNvPr id="128" name="Rectangle 48"/>
              <p:cNvSpPr>
                <a:spLocks noChangeArrowheads="1"/>
              </p:cNvSpPr>
              <p:nvPr/>
            </p:nvSpPr>
            <p:spPr bwMode="auto">
              <a:xfrm rot="162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34216" name="Group 49"/>
              <p:cNvGrpSpPr>
                <a:grpSpLocks/>
              </p:cNvGrpSpPr>
              <p:nvPr/>
            </p:nvGrpSpPr>
            <p:grpSpPr bwMode="auto">
              <a:xfrm>
                <a:off x="1046480" y="3962400"/>
                <a:ext cx="936071" cy="761428"/>
                <a:chOff x="-44" y="1473"/>
                <a:chExt cx="981" cy="1105"/>
              </a:xfrm>
            </p:grpSpPr>
            <p:pic>
              <p:nvPicPr>
                <p:cNvPr id="134217"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4218"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sp>
        <p:nvSpPr>
          <p:cNvPr id="712857" name="AutoShape 153"/>
          <p:cNvSpPr>
            <a:spLocks noChangeArrowheads="1"/>
          </p:cNvSpPr>
          <p:nvPr/>
        </p:nvSpPr>
        <p:spPr bwMode="auto">
          <a:xfrm>
            <a:off x="2387600" y="2999012"/>
            <a:ext cx="314325" cy="792163"/>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712834" name="Group 130"/>
          <p:cNvGrpSpPr>
            <a:grpSpLocks/>
          </p:cNvGrpSpPr>
          <p:nvPr/>
        </p:nvGrpSpPr>
        <p:grpSpPr bwMode="auto">
          <a:xfrm>
            <a:off x="534988" y="2598962"/>
            <a:ext cx="976312" cy="1460500"/>
            <a:chOff x="337" y="1692"/>
            <a:chExt cx="615" cy="920"/>
          </a:xfrm>
        </p:grpSpPr>
        <p:sp>
          <p:nvSpPr>
            <p:cNvPr id="134176" name="Freeform 65"/>
            <p:cNvSpPr>
              <a:spLocks/>
            </p:cNvSpPr>
            <p:nvPr/>
          </p:nvSpPr>
          <p:spPr bwMode="auto">
            <a:xfrm>
              <a:off x="348" y="1709"/>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6114" name="Rectangle 67"/>
            <p:cNvSpPr>
              <a:spLocks noChangeArrowheads="1"/>
            </p:cNvSpPr>
            <p:nvPr/>
          </p:nvSpPr>
          <p:spPr bwMode="auto">
            <a:xfrm>
              <a:off x="344" y="1711"/>
              <a:ext cx="493" cy="79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6115" name="Text Box 68"/>
            <p:cNvSpPr txBox="1">
              <a:spLocks noChangeArrowheads="1"/>
            </p:cNvSpPr>
            <p:nvPr/>
          </p:nvSpPr>
          <p:spPr bwMode="auto">
            <a:xfrm>
              <a:off x="413" y="1692"/>
              <a:ext cx="336"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endParaRPr lang="en-US" sz="1600" i="0" dirty="0">
                <a:latin typeface="Arial" charset="0"/>
                <a:cs typeface="+mn-cs"/>
              </a:endParaRPr>
            </a:p>
            <a:p>
              <a:pPr algn="ctr">
                <a:defRPr/>
              </a:pPr>
              <a:endParaRPr lang="en-US" sz="1600" i="0" dirty="0">
                <a:latin typeface="Arial" charset="0"/>
                <a:cs typeface="+mn-cs"/>
              </a:endParaRPr>
            </a:p>
            <a:p>
              <a:pPr algn="ctr">
                <a:defRPr/>
              </a:pPr>
              <a:r>
                <a:rPr lang="en-US" sz="1600" i="0" dirty="0">
                  <a:latin typeface="Arial" charset="0"/>
                  <a:cs typeface="+mn-cs"/>
                </a:rPr>
                <a:t>IP</a:t>
              </a:r>
            </a:p>
            <a:p>
              <a:pPr algn="ctr">
                <a:defRPr/>
              </a:pPr>
              <a:r>
                <a:rPr lang="en-US" sz="1600" i="0" dirty="0">
                  <a:latin typeface="Arial" charset="0"/>
                  <a:cs typeface="+mn-cs"/>
                </a:rPr>
                <a:t>Eth</a:t>
              </a:r>
            </a:p>
            <a:p>
              <a:pPr algn="ctr">
                <a:defRPr/>
              </a:pPr>
              <a:r>
                <a:rPr lang="en-US" sz="1600" i="0" dirty="0">
                  <a:latin typeface="Arial" charset="0"/>
                  <a:cs typeface="+mn-cs"/>
                </a:rPr>
                <a:t>Phy</a:t>
              </a:r>
            </a:p>
          </p:txBody>
        </p:sp>
        <p:sp>
          <p:nvSpPr>
            <p:cNvPr id="46116" name="Line 69"/>
            <p:cNvSpPr>
              <a:spLocks noChangeShapeType="1"/>
            </p:cNvSpPr>
            <p:nvPr/>
          </p:nvSpPr>
          <p:spPr bwMode="auto">
            <a:xfrm>
              <a:off x="346" y="186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17" name="Line 70"/>
            <p:cNvSpPr>
              <a:spLocks noChangeShapeType="1"/>
            </p:cNvSpPr>
            <p:nvPr/>
          </p:nvSpPr>
          <p:spPr bwMode="auto">
            <a:xfrm>
              <a:off x="343" y="2027"/>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18" name="Line 71"/>
            <p:cNvSpPr>
              <a:spLocks noChangeShapeType="1"/>
            </p:cNvSpPr>
            <p:nvPr/>
          </p:nvSpPr>
          <p:spPr bwMode="auto">
            <a:xfrm>
              <a:off x="340" y="2186"/>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19" name="Line 72"/>
            <p:cNvSpPr>
              <a:spLocks noChangeShapeType="1"/>
            </p:cNvSpPr>
            <p:nvPr/>
          </p:nvSpPr>
          <p:spPr bwMode="auto">
            <a:xfrm>
              <a:off x="337" y="2345"/>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712855" name="Group 151"/>
          <p:cNvGrpSpPr>
            <a:grpSpLocks/>
          </p:cNvGrpSpPr>
          <p:nvPr/>
        </p:nvGrpSpPr>
        <p:grpSpPr bwMode="auto">
          <a:xfrm>
            <a:off x="1893888" y="2556100"/>
            <a:ext cx="2011362" cy="760412"/>
            <a:chOff x="1197" y="1665"/>
            <a:chExt cx="1267" cy="479"/>
          </a:xfrm>
        </p:grpSpPr>
        <p:grpSp>
          <p:nvGrpSpPr>
            <p:cNvPr id="134171" name="Group 150"/>
            <p:cNvGrpSpPr>
              <a:grpSpLocks/>
            </p:cNvGrpSpPr>
            <p:nvPr/>
          </p:nvGrpSpPr>
          <p:grpSpPr bwMode="auto">
            <a:xfrm>
              <a:off x="1231" y="1990"/>
              <a:ext cx="691" cy="154"/>
              <a:chOff x="1231" y="1990"/>
              <a:chExt cx="691" cy="154"/>
            </a:xfrm>
          </p:grpSpPr>
          <p:sp>
            <p:nvSpPr>
              <p:cNvPr id="46110" name="Rectangle 123"/>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6111" name="Line 124"/>
              <p:cNvSpPr>
                <a:spLocks noChangeShapeType="1"/>
              </p:cNvSpPr>
              <p:nvPr/>
            </p:nvSpPr>
            <p:spPr bwMode="auto">
              <a:xfrm>
                <a:off x="1337" y="1990"/>
                <a:ext cx="0" cy="152"/>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12" name="Line 125"/>
              <p:cNvSpPr>
                <a:spLocks noChangeShapeType="1"/>
              </p:cNvSpPr>
              <p:nvPr/>
            </p:nvSpPr>
            <p:spPr bwMode="auto">
              <a:xfrm>
                <a:off x="1427" y="1992"/>
                <a:ext cx="0" cy="152"/>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46109" name="Text Box 126"/>
            <p:cNvSpPr txBox="1">
              <a:spLocks noChangeArrowheads="1"/>
            </p:cNvSpPr>
            <p:nvPr/>
          </p:nvSpPr>
          <p:spPr bwMode="auto">
            <a:xfrm>
              <a:off x="1197" y="1665"/>
              <a:ext cx="1267"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IP src: 111.111.111.111</a:t>
              </a:r>
            </a:p>
            <a:p>
              <a:pPr>
                <a:defRPr/>
              </a:pPr>
              <a:r>
                <a:rPr lang="en-US" sz="1200" i="0" dirty="0">
                  <a:latin typeface="Arial" charset="0"/>
                  <a:cs typeface="+mn-cs"/>
                </a:rPr>
                <a:t>   IP dest: 222.222.222.222</a:t>
              </a:r>
            </a:p>
          </p:txBody>
        </p:sp>
      </p:grpSp>
      <p:grpSp>
        <p:nvGrpSpPr>
          <p:cNvPr id="712845" name="Group 141"/>
          <p:cNvGrpSpPr>
            <a:grpSpLocks/>
          </p:cNvGrpSpPr>
          <p:nvPr/>
        </p:nvGrpSpPr>
        <p:grpSpPr bwMode="auto">
          <a:xfrm>
            <a:off x="2027238" y="2816450"/>
            <a:ext cx="146050" cy="385762"/>
            <a:chOff x="1272" y="1762"/>
            <a:chExt cx="92" cy="243"/>
          </a:xfrm>
        </p:grpSpPr>
        <p:sp>
          <p:nvSpPr>
            <p:cNvPr id="46106" name="Line 127"/>
            <p:cNvSpPr>
              <a:spLocks noChangeShapeType="1"/>
            </p:cNvSpPr>
            <p:nvPr/>
          </p:nvSpPr>
          <p:spPr bwMode="auto">
            <a:xfrm>
              <a:off x="1272" y="1762"/>
              <a:ext cx="0" cy="24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07" name="Line 128"/>
            <p:cNvSpPr>
              <a:spLocks noChangeShapeType="1"/>
            </p:cNvSpPr>
            <p:nvPr/>
          </p:nvSpPr>
          <p:spPr bwMode="auto">
            <a:xfrm>
              <a:off x="1364" y="1878"/>
              <a:ext cx="0" cy="126"/>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712847" name="Rectangle 143"/>
          <p:cNvSpPr>
            <a:spLocks noChangeArrowheads="1"/>
          </p:cNvSpPr>
          <p:nvPr/>
        </p:nvSpPr>
        <p:spPr bwMode="auto">
          <a:xfrm>
            <a:off x="650082" y="1084338"/>
            <a:ext cx="7872412" cy="365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000" indent="-342000">
              <a:lnSpc>
                <a:spcPct val="85000"/>
              </a:lnSpc>
              <a:spcBef>
                <a:spcPts val="600"/>
              </a:spcBef>
              <a:buClr>
                <a:srgbClr val="000099"/>
              </a:buClr>
              <a:buSzPct val="100000"/>
              <a:buFont typeface="Wingdings" charset="2"/>
              <a:buChar char="§"/>
              <a:defRPr/>
            </a:pPr>
            <a:r>
              <a:rPr lang="en-US" i="0" dirty="0">
                <a:latin typeface="+mn-lt"/>
              </a:rPr>
              <a:t>A creates IP datagram with IP source A, destination B </a:t>
            </a:r>
          </a:p>
        </p:txBody>
      </p:sp>
      <p:sp>
        <p:nvSpPr>
          <p:cNvPr id="712848" name="Rectangle 144"/>
          <p:cNvSpPr>
            <a:spLocks noChangeArrowheads="1"/>
          </p:cNvSpPr>
          <p:nvPr/>
        </p:nvSpPr>
        <p:spPr bwMode="auto">
          <a:xfrm>
            <a:off x="652463" y="1416050"/>
            <a:ext cx="7772400" cy="722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000" indent="-342000">
              <a:spcBef>
                <a:spcPts val="600"/>
              </a:spcBef>
              <a:buClr>
                <a:srgbClr val="000099"/>
              </a:buClr>
              <a:buSzPct val="100000"/>
              <a:buFont typeface="Wingdings" charset="2"/>
              <a:buChar char="§"/>
              <a:defRPr/>
            </a:pPr>
            <a:r>
              <a:rPr lang="en-US" i="0" dirty="0">
                <a:latin typeface="+mn-lt"/>
                <a:cs typeface="+mn-cs"/>
              </a:rPr>
              <a:t>A creates link-layer frame with R's MAC address as destination address, frame contains A-to-B IP datagram</a:t>
            </a:r>
            <a:endParaRPr lang="en-US" sz="2400" i="0" dirty="0">
              <a:latin typeface="+mn-lt"/>
              <a:cs typeface="+mn-cs"/>
            </a:endParaRPr>
          </a:p>
        </p:txBody>
      </p:sp>
      <p:grpSp>
        <p:nvGrpSpPr>
          <p:cNvPr id="712856" name="Group 152"/>
          <p:cNvGrpSpPr>
            <a:grpSpLocks/>
          </p:cNvGrpSpPr>
          <p:nvPr/>
        </p:nvGrpSpPr>
        <p:grpSpPr bwMode="auto">
          <a:xfrm>
            <a:off x="1477963" y="2157637"/>
            <a:ext cx="2443162" cy="1519238"/>
            <a:chOff x="931" y="1414"/>
            <a:chExt cx="1539" cy="957"/>
          </a:xfrm>
        </p:grpSpPr>
        <p:sp>
          <p:nvSpPr>
            <p:cNvPr id="46094" name="Text Box 135"/>
            <p:cNvSpPr txBox="1">
              <a:spLocks noChangeArrowheads="1"/>
            </p:cNvSpPr>
            <p:nvPr/>
          </p:nvSpPr>
          <p:spPr bwMode="auto">
            <a:xfrm>
              <a:off x="931" y="1414"/>
              <a:ext cx="1539"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MAC src: 74-29-9C-E8-FF-55</a:t>
              </a:r>
            </a:p>
            <a:p>
              <a:pPr>
                <a:defRPr/>
              </a:pPr>
              <a:r>
                <a:rPr lang="en-US" sz="1200" i="0" dirty="0">
                  <a:latin typeface="Arial" charset="0"/>
                  <a:cs typeface="+mn-cs"/>
                </a:rPr>
                <a:t>   MAC dest: </a:t>
              </a:r>
              <a:r>
                <a:rPr lang="en-US" sz="1200" i="0" dirty="0">
                  <a:solidFill>
                    <a:srgbClr val="FF0000"/>
                  </a:solidFill>
                  <a:latin typeface="Arial" charset="0"/>
                  <a:cs typeface="+mn-cs"/>
                </a:rPr>
                <a:t>E6-E9-00-17-BB-4B</a:t>
              </a:r>
            </a:p>
          </p:txBody>
        </p:sp>
        <p:grpSp>
          <p:nvGrpSpPr>
            <p:cNvPr id="134158" name="Group 145"/>
            <p:cNvGrpSpPr>
              <a:grpSpLocks/>
            </p:cNvGrpSpPr>
            <p:nvPr/>
          </p:nvGrpSpPr>
          <p:grpSpPr bwMode="auto">
            <a:xfrm>
              <a:off x="981" y="2182"/>
              <a:ext cx="1049" cy="189"/>
              <a:chOff x="2829" y="2040"/>
              <a:chExt cx="1049" cy="189"/>
            </a:xfrm>
          </p:grpSpPr>
          <p:sp>
            <p:nvSpPr>
              <p:cNvPr id="46100" name="Rectangle 138"/>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6101" name="Rectangle 132"/>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6102" name="Line 133"/>
              <p:cNvSpPr>
                <a:spLocks noChangeShapeType="1"/>
              </p:cNvSpPr>
              <p:nvPr/>
            </p:nvSpPr>
            <p:spPr bwMode="auto">
              <a:xfrm>
                <a:off x="3180" y="2063"/>
                <a:ext cx="0" cy="152"/>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03" name="Line 134"/>
              <p:cNvSpPr>
                <a:spLocks noChangeShapeType="1"/>
              </p:cNvSpPr>
              <p:nvPr/>
            </p:nvSpPr>
            <p:spPr bwMode="auto">
              <a:xfrm>
                <a:off x="3276" y="2063"/>
                <a:ext cx="0" cy="152"/>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04" name="Line 139"/>
              <p:cNvSpPr>
                <a:spLocks noChangeShapeType="1"/>
              </p:cNvSpPr>
              <p:nvPr/>
            </p:nvSpPr>
            <p:spPr bwMode="auto">
              <a:xfrm>
                <a:off x="2910" y="2040"/>
                <a:ext cx="0" cy="189"/>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105" name="Line 140"/>
              <p:cNvSpPr>
                <a:spLocks noChangeShapeType="1"/>
              </p:cNvSpPr>
              <p:nvPr/>
            </p:nvSpPr>
            <p:spPr bwMode="auto">
              <a:xfrm>
                <a:off x="3006" y="2040"/>
                <a:ext cx="0" cy="189"/>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46096" name="Line 146"/>
            <p:cNvSpPr>
              <a:spLocks noChangeShapeType="1"/>
            </p:cNvSpPr>
            <p:nvPr/>
          </p:nvSpPr>
          <p:spPr bwMode="auto">
            <a:xfrm flipV="1">
              <a:off x="1018" y="1576"/>
              <a:ext cx="2" cy="702"/>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097" name="Line 147"/>
            <p:cNvSpPr>
              <a:spLocks noChangeShapeType="1"/>
            </p:cNvSpPr>
            <p:nvPr/>
          </p:nvSpPr>
          <p:spPr bwMode="auto">
            <a:xfrm flipV="1">
              <a:off x="1106" y="1680"/>
              <a:ext cx="0" cy="598"/>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098" name="Line 148"/>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6099" name="Line 149"/>
            <p:cNvSpPr>
              <a:spLocks noChangeShapeType="1"/>
            </p:cNvSpPr>
            <p:nvPr/>
          </p:nvSpPr>
          <p:spPr bwMode="auto">
            <a:xfrm>
              <a:off x="1368" y="1924"/>
              <a:ext cx="2" cy="35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2" name="标题 1"/>
          <p:cNvSpPr>
            <a:spLocks noGrp="1"/>
          </p:cNvSpPr>
          <p:nvPr>
            <p:ph type="title"/>
          </p:nvPr>
        </p:nvSpPr>
        <p:spPr/>
        <p:txBody>
          <a:bodyPr/>
          <a:lstStyle/>
          <a:p>
            <a:r>
              <a:rPr lang="zh-CN" altLang="en-US" dirty="0">
                <a:latin typeface="Gill Sans MT" charset="0"/>
              </a:rPr>
              <a:t>发送数据报到子网以外</a:t>
            </a:r>
            <a:endParaRPr lang="zh-CN" altLang="en-US" dirty="0"/>
          </a:p>
        </p:txBody>
      </p:sp>
    </p:spTree>
    <p:extLst>
      <p:ext uri="{BB962C8B-B14F-4D97-AF65-F5344CB8AC3E}">
        <p14:creationId xmlns:p14="http://schemas.microsoft.com/office/powerpoint/2010/main" val="31704156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12834"/>
                                        </p:tgtEl>
                                        <p:attrNameLst>
                                          <p:attrName>style.visibility</p:attrName>
                                        </p:attrNameLst>
                                      </p:cBhvr>
                                      <p:to>
                                        <p:strVal val="visible"/>
                                      </p:to>
                                    </p:set>
                                    <p:animEffect transition="in" filter="wipe(down)">
                                      <p:cBhvr>
                                        <p:cTn id="7" dur="500"/>
                                        <p:tgtEl>
                                          <p:spTgt spid="712834"/>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712845"/>
                                        </p:tgtEl>
                                        <p:attrNameLst>
                                          <p:attrName>style.visibility</p:attrName>
                                        </p:attrNameLst>
                                      </p:cBhvr>
                                      <p:to>
                                        <p:strVal val="visible"/>
                                      </p:to>
                                    </p:set>
                                    <p:animEffect transition="in" filter="dissolve">
                                      <p:cBhvr>
                                        <p:cTn id="11" dur="500"/>
                                        <p:tgtEl>
                                          <p:spTgt spid="712845"/>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712847"/>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712855"/>
                                        </p:tgtEl>
                                        <p:attrNameLst>
                                          <p:attrName>style.visibility</p:attrName>
                                        </p:attrNameLst>
                                      </p:cBhvr>
                                      <p:to>
                                        <p:strVal val="visible"/>
                                      </p:to>
                                    </p:set>
                                    <p:animEffect transition="in" filter="dissolve">
                                      <p:cBhvr>
                                        <p:cTn id="16" dur="500"/>
                                        <p:tgtEl>
                                          <p:spTgt spid="71285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12857"/>
                                        </p:tgtEl>
                                        <p:attrNameLst>
                                          <p:attrName>style.visibility</p:attrName>
                                        </p:attrNameLst>
                                      </p:cBhvr>
                                      <p:to>
                                        <p:strVal val="visible"/>
                                      </p:to>
                                    </p:set>
                                    <p:animEffect transition="in" filter="wipe(up)">
                                      <p:cBhvr>
                                        <p:cTn id="21" dur="1000"/>
                                        <p:tgtEl>
                                          <p:spTgt spid="712857"/>
                                        </p:tgtEl>
                                      </p:cBhvr>
                                    </p:animEffect>
                                  </p:childTnLst>
                                </p:cTn>
                              </p:par>
                            </p:childTnLst>
                          </p:cTn>
                        </p:par>
                        <p:par>
                          <p:cTn id="22" fill="hold" nodeType="afterGroup">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712848"/>
                                        </p:tgtEl>
                                        <p:attrNameLst>
                                          <p:attrName>style.visibility</p:attrName>
                                        </p:attrNameLst>
                                      </p:cBhvr>
                                      <p:to>
                                        <p:strVal val="visible"/>
                                      </p:to>
                                    </p:set>
                                  </p:childTnLst>
                                </p:cTn>
                              </p:par>
                              <p:par>
                                <p:cTn id="25" presetID="9" presetClass="exit" presetSubtype="0" fill="hold" nodeType="withEffect">
                                  <p:stCondLst>
                                    <p:cond delay="0"/>
                                  </p:stCondLst>
                                  <p:childTnLst>
                                    <p:animEffect transition="out" filter="dissolve">
                                      <p:cBhvr>
                                        <p:cTn id="26" dur="500"/>
                                        <p:tgtEl>
                                          <p:spTgt spid="712845"/>
                                        </p:tgtEl>
                                      </p:cBhvr>
                                    </p:animEffect>
                                    <p:set>
                                      <p:cBhvr>
                                        <p:cTn id="27" dur="1" fill="hold">
                                          <p:stCondLst>
                                            <p:cond delay="499"/>
                                          </p:stCondLst>
                                        </p:cTn>
                                        <p:tgtEl>
                                          <p:spTgt spid="712845"/>
                                        </p:tgtEl>
                                        <p:attrNameLst>
                                          <p:attrName>style.visibility</p:attrName>
                                        </p:attrNameLst>
                                      </p:cBhvr>
                                      <p:to>
                                        <p:strVal val="hidden"/>
                                      </p:to>
                                    </p:set>
                                  </p:childTnLst>
                                </p:cTn>
                              </p:par>
                              <p:par>
                                <p:cTn id="28" presetID="9" presetClass="entr" presetSubtype="0" fill="hold" nodeType="withEffect">
                                  <p:stCondLst>
                                    <p:cond delay="0"/>
                                  </p:stCondLst>
                                  <p:childTnLst>
                                    <p:set>
                                      <p:cBhvr>
                                        <p:cTn id="29" dur="1" fill="hold">
                                          <p:stCondLst>
                                            <p:cond delay="0"/>
                                          </p:stCondLst>
                                        </p:cTn>
                                        <p:tgtEl>
                                          <p:spTgt spid="712856"/>
                                        </p:tgtEl>
                                        <p:attrNameLst>
                                          <p:attrName>style.visibility</p:attrName>
                                        </p:attrNameLst>
                                      </p:cBhvr>
                                      <p:to>
                                        <p:strVal val="visible"/>
                                      </p:to>
                                    </p:set>
                                    <p:animEffect transition="in" filter="dissolve">
                                      <p:cBhvr>
                                        <p:cTn id="30" dur="500"/>
                                        <p:tgtEl>
                                          <p:spTgt spid="712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857" grpId="0" animBg="1"/>
      <p:bldP spid="712847" grpId="0"/>
      <p:bldP spid="71284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193" name="Group 163"/>
          <p:cNvGrpSpPr>
            <a:grpSpLocks/>
          </p:cNvGrpSpPr>
          <p:nvPr/>
        </p:nvGrpSpPr>
        <p:grpSpPr bwMode="auto">
          <a:xfrm>
            <a:off x="709613" y="3799110"/>
            <a:ext cx="8221662" cy="2349500"/>
            <a:chOff x="709613" y="3962400"/>
            <a:chExt cx="8221662" cy="2349500"/>
          </a:xfrm>
        </p:grpSpPr>
        <p:grpSp>
          <p:nvGrpSpPr>
            <p:cNvPr id="136236" name="Group 164"/>
            <p:cNvGrpSpPr>
              <a:grpSpLocks/>
            </p:cNvGrpSpPr>
            <p:nvPr/>
          </p:nvGrpSpPr>
          <p:grpSpPr bwMode="auto">
            <a:xfrm>
              <a:off x="6979920" y="5354320"/>
              <a:ext cx="711200" cy="601028"/>
              <a:chOff x="7179310" y="4033520"/>
              <a:chExt cx="1009650" cy="855028"/>
            </a:xfrm>
          </p:grpSpPr>
          <p:grpSp>
            <p:nvGrpSpPr>
              <p:cNvPr id="136295" name="Group 44"/>
              <p:cNvGrpSpPr>
                <a:grpSpLocks/>
              </p:cNvGrpSpPr>
              <p:nvPr/>
            </p:nvGrpSpPr>
            <p:grpSpPr bwMode="auto">
              <a:xfrm>
                <a:off x="7179310" y="4033520"/>
                <a:ext cx="1009650" cy="855028"/>
                <a:chOff x="-44" y="1473"/>
                <a:chExt cx="981" cy="1105"/>
              </a:xfrm>
            </p:grpSpPr>
            <p:pic>
              <p:nvPicPr>
                <p:cNvPr id="13629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629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225" name="Rectangle 43"/>
              <p:cNvSpPr>
                <a:spLocks noChangeArrowheads="1"/>
              </p:cNvSpPr>
              <p:nvPr/>
            </p:nvSpPr>
            <p:spPr bwMode="auto">
              <a:xfrm rot="162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36237" name="Group 165"/>
            <p:cNvGrpSpPr>
              <a:grpSpLocks/>
            </p:cNvGrpSpPr>
            <p:nvPr/>
          </p:nvGrpSpPr>
          <p:grpSpPr bwMode="auto">
            <a:xfrm>
              <a:off x="1046480" y="3962400"/>
              <a:ext cx="1026163" cy="761428"/>
              <a:chOff x="1046480" y="3962400"/>
              <a:chExt cx="1026163" cy="761428"/>
            </a:xfrm>
          </p:grpSpPr>
          <p:sp>
            <p:nvSpPr>
              <p:cNvPr id="220" name="Rectangle 48"/>
              <p:cNvSpPr>
                <a:spLocks noChangeArrowheads="1"/>
              </p:cNvSpPr>
              <p:nvPr/>
            </p:nvSpPr>
            <p:spPr bwMode="auto">
              <a:xfrm rot="162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36292" name="Group 49"/>
              <p:cNvGrpSpPr>
                <a:grpSpLocks/>
              </p:cNvGrpSpPr>
              <p:nvPr/>
            </p:nvGrpSpPr>
            <p:grpSpPr bwMode="auto">
              <a:xfrm>
                <a:off x="1046480" y="3962400"/>
                <a:ext cx="936071" cy="761428"/>
                <a:chOff x="-44" y="1473"/>
                <a:chExt cx="981" cy="1105"/>
              </a:xfrm>
            </p:grpSpPr>
            <p:pic>
              <p:nvPicPr>
                <p:cNvPr id="136293"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6294"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sp>
          <p:nvSpPr>
            <p:cNvPr id="167" name="Text Box 4"/>
            <p:cNvSpPr txBox="1">
              <a:spLocks noChangeArrowheads="1"/>
            </p:cNvSpPr>
            <p:nvPr/>
          </p:nvSpPr>
          <p:spPr bwMode="auto">
            <a:xfrm>
              <a:off x="4224338" y="4381500"/>
              <a:ext cx="376237" cy="457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en-US" sz="2400" i="0" dirty="0">
                  <a:solidFill>
                    <a:srgbClr val="FF0000"/>
                  </a:solidFill>
                  <a:latin typeface="+mn-lt"/>
                  <a:ea typeface="+mn-ea"/>
                  <a:cs typeface="+mn-cs"/>
                </a:rPr>
                <a:t>R</a:t>
              </a:r>
              <a:endParaRPr lang="en-US" i="0" dirty="0">
                <a:latin typeface="+mn-lt"/>
                <a:ea typeface="+mn-ea"/>
                <a:cs typeface="+mn-cs"/>
              </a:endParaRPr>
            </a:p>
          </p:txBody>
        </p:sp>
        <p:sp>
          <p:nvSpPr>
            <p:cNvPr id="47152" name="Text Box 21"/>
            <p:cNvSpPr txBox="1">
              <a:spLocks noChangeArrowheads="1"/>
            </p:cNvSpPr>
            <p:nvPr/>
          </p:nvSpPr>
          <p:spPr bwMode="auto">
            <a:xfrm>
              <a:off x="3868738" y="5378450"/>
              <a:ext cx="1543050"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1A-23-F9-CD-06-9B</a:t>
              </a:r>
            </a:p>
          </p:txBody>
        </p:sp>
        <p:sp>
          <p:nvSpPr>
            <p:cNvPr id="47153" name="Text Box 22"/>
            <p:cNvSpPr txBox="1">
              <a:spLocks noChangeArrowheads="1"/>
            </p:cNvSpPr>
            <p:nvPr/>
          </p:nvSpPr>
          <p:spPr bwMode="auto">
            <a:xfrm>
              <a:off x="4016375" y="5205413"/>
              <a:ext cx="13223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222.222.222.220</a:t>
              </a:r>
            </a:p>
          </p:txBody>
        </p:sp>
        <p:grpSp>
          <p:nvGrpSpPr>
            <p:cNvPr id="136241" name="Group 23"/>
            <p:cNvGrpSpPr>
              <a:grpSpLocks/>
            </p:cNvGrpSpPr>
            <p:nvPr/>
          </p:nvGrpSpPr>
          <p:grpSpPr bwMode="auto">
            <a:xfrm>
              <a:off x="3044825" y="5794375"/>
              <a:ext cx="1541463" cy="449263"/>
              <a:chOff x="1934" y="2405"/>
              <a:chExt cx="971" cy="283"/>
            </a:xfrm>
          </p:grpSpPr>
          <p:sp>
            <p:nvSpPr>
              <p:cNvPr id="47202" name="Text Box 24"/>
              <p:cNvSpPr txBox="1">
                <a:spLocks noChangeArrowheads="1"/>
              </p:cNvSpPr>
              <p:nvPr/>
            </p:nvSpPr>
            <p:spPr bwMode="auto">
              <a:xfrm>
                <a:off x="1934" y="2405"/>
                <a:ext cx="833"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111.111.111.110</a:t>
                </a:r>
              </a:p>
            </p:txBody>
          </p:sp>
          <p:sp>
            <p:nvSpPr>
              <p:cNvPr id="47203" name="Text Box 25"/>
              <p:cNvSpPr txBox="1">
                <a:spLocks noChangeArrowheads="1"/>
              </p:cNvSpPr>
              <p:nvPr/>
            </p:nvSpPr>
            <p:spPr bwMode="auto">
              <a:xfrm>
                <a:off x="1938" y="2515"/>
                <a:ext cx="967"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E6-E9-00-17-BB-4B</a:t>
                </a:r>
              </a:p>
            </p:txBody>
          </p:sp>
        </p:grpSp>
        <p:sp>
          <p:nvSpPr>
            <p:cNvPr id="47155" name="Text Box 26"/>
            <p:cNvSpPr txBox="1">
              <a:spLocks noChangeArrowheads="1"/>
            </p:cNvSpPr>
            <p:nvPr/>
          </p:nvSpPr>
          <p:spPr bwMode="auto">
            <a:xfrm>
              <a:off x="952500" y="6037263"/>
              <a:ext cx="16271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CC-49-DE-D0-AB-7D</a:t>
              </a:r>
            </a:p>
          </p:txBody>
        </p:sp>
        <p:sp>
          <p:nvSpPr>
            <p:cNvPr id="47156" name="Text Box 27"/>
            <p:cNvSpPr txBox="1">
              <a:spLocks noChangeArrowheads="1"/>
            </p:cNvSpPr>
            <p:nvPr/>
          </p:nvSpPr>
          <p:spPr bwMode="auto">
            <a:xfrm>
              <a:off x="942975" y="5854700"/>
              <a:ext cx="1322388"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111.111.111.112</a:t>
              </a:r>
            </a:p>
          </p:txBody>
        </p:sp>
        <p:sp>
          <p:nvSpPr>
            <p:cNvPr id="47157" name="Text Box 30"/>
            <p:cNvSpPr txBox="1">
              <a:spLocks noChangeArrowheads="1"/>
            </p:cNvSpPr>
            <p:nvPr/>
          </p:nvSpPr>
          <p:spPr bwMode="auto">
            <a:xfrm>
              <a:off x="709613" y="4741863"/>
              <a:ext cx="1322387"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111.111.111.111</a:t>
              </a:r>
            </a:p>
          </p:txBody>
        </p:sp>
        <p:sp>
          <p:nvSpPr>
            <p:cNvPr id="47158" name="Text Box 33"/>
            <p:cNvSpPr txBox="1">
              <a:spLocks noChangeArrowheads="1"/>
            </p:cNvSpPr>
            <p:nvPr/>
          </p:nvSpPr>
          <p:spPr bwMode="auto">
            <a:xfrm>
              <a:off x="730250" y="4927600"/>
              <a:ext cx="1509713"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74-29-9C-E8-FF-55</a:t>
              </a:r>
            </a:p>
          </p:txBody>
        </p:sp>
        <p:sp>
          <p:nvSpPr>
            <p:cNvPr id="136246" name="Freeform 39"/>
            <p:cNvSpPr>
              <a:spLocks/>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7160" name="Line 40"/>
            <p:cNvSpPr>
              <a:spLocks noChangeShapeType="1"/>
            </p:cNvSpPr>
            <p:nvPr/>
          </p:nvSpPr>
          <p:spPr bwMode="auto">
            <a:xfrm>
              <a:off x="2062163" y="4416425"/>
              <a:ext cx="438150" cy="2301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61"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62" name="Line 42"/>
            <p:cNvSpPr>
              <a:spLocks noChangeShapeType="1"/>
            </p:cNvSpPr>
            <p:nvPr/>
          </p:nvSpPr>
          <p:spPr bwMode="auto">
            <a:xfrm>
              <a:off x="3184525" y="4954588"/>
              <a:ext cx="584200" cy="95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63"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64"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65"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66"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83" name="Text Box 58"/>
            <p:cNvSpPr txBox="1">
              <a:spLocks noChangeArrowheads="1"/>
            </p:cNvSpPr>
            <p:nvPr/>
          </p:nvSpPr>
          <p:spPr bwMode="auto">
            <a:xfrm>
              <a:off x="719138" y="4156075"/>
              <a:ext cx="390525"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i="0" dirty="0">
                  <a:solidFill>
                    <a:srgbClr val="FF0000"/>
                  </a:solidFill>
                  <a:latin typeface="+mj-lt"/>
                  <a:ea typeface="+mn-ea"/>
                  <a:cs typeface="+mn-cs"/>
                </a:rPr>
                <a:t>A</a:t>
              </a:r>
            </a:p>
          </p:txBody>
        </p:sp>
        <p:sp>
          <p:nvSpPr>
            <p:cNvPr id="47168" name="Line 60"/>
            <p:cNvSpPr>
              <a:spLocks noChangeShapeType="1"/>
            </p:cNvSpPr>
            <p:nvPr/>
          </p:nvSpPr>
          <p:spPr bwMode="auto">
            <a:xfrm>
              <a:off x="5045075" y="4921250"/>
              <a:ext cx="1198563"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36256" name="Group 63"/>
            <p:cNvGrpSpPr>
              <a:grpSpLocks/>
            </p:cNvGrpSpPr>
            <p:nvPr/>
          </p:nvGrpSpPr>
          <p:grpSpPr bwMode="auto">
            <a:xfrm>
              <a:off x="7372350" y="4845050"/>
              <a:ext cx="1558925" cy="460375"/>
              <a:chOff x="4351" y="2786"/>
              <a:chExt cx="982" cy="290"/>
            </a:xfrm>
          </p:grpSpPr>
          <p:sp>
            <p:nvSpPr>
              <p:cNvPr id="47200" name="Text Box 64"/>
              <p:cNvSpPr txBox="1">
                <a:spLocks noChangeArrowheads="1"/>
              </p:cNvSpPr>
              <p:nvPr/>
            </p:nvSpPr>
            <p:spPr bwMode="auto">
              <a:xfrm>
                <a:off x="4352" y="2786"/>
                <a:ext cx="833"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222.222.222.222</a:t>
                </a:r>
              </a:p>
            </p:txBody>
          </p:sp>
          <p:sp>
            <p:nvSpPr>
              <p:cNvPr id="47201" name="Text Box 65"/>
              <p:cNvSpPr txBox="1">
                <a:spLocks noChangeArrowheads="1"/>
              </p:cNvSpPr>
              <p:nvPr/>
            </p:nvSpPr>
            <p:spPr bwMode="auto">
              <a:xfrm>
                <a:off x="4351" y="2904"/>
                <a:ext cx="982" cy="1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49-BD-D2-C7-56-2A</a:t>
                </a:r>
              </a:p>
            </p:txBody>
          </p:sp>
        </p:grpSp>
        <p:sp>
          <p:nvSpPr>
            <p:cNvPr id="47170"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71"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72" name="Text Box 71"/>
            <p:cNvSpPr txBox="1">
              <a:spLocks noChangeArrowheads="1"/>
            </p:cNvSpPr>
            <p:nvPr/>
          </p:nvSpPr>
          <p:spPr bwMode="auto">
            <a:xfrm>
              <a:off x="7073900" y="5811838"/>
              <a:ext cx="13223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222.222.222.221</a:t>
              </a:r>
            </a:p>
          </p:txBody>
        </p:sp>
        <p:sp>
          <p:nvSpPr>
            <p:cNvPr id="47173" name="Text Box 72"/>
            <p:cNvSpPr txBox="1">
              <a:spLocks noChangeArrowheads="1"/>
            </p:cNvSpPr>
            <p:nvPr/>
          </p:nvSpPr>
          <p:spPr bwMode="auto">
            <a:xfrm>
              <a:off x="7077075" y="5986463"/>
              <a:ext cx="1501775"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88-B2-2F-54-1A-0F</a:t>
              </a:r>
            </a:p>
          </p:txBody>
        </p:sp>
        <p:sp>
          <p:nvSpPr>
            <p:cNvPr id="47174"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75"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36263" name="Freeform 75"/>
            <p:cNvSpPr>
              <a:spLocks/>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193" name="Text Box 76"/>
            <p:cNvSpPr txBox="1">
              <a:spLocks noChangeArrowheads="1"/>
            </p:cNvSpPr>
            <p:nvPr/>
          </p:nvSpPr>
          <p:spPr bwMode="auto">
            <a:xfrm>
              <a:off x="8307388" y="4073525"/>
              <a:ext cx="357187"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i="0" dirty="0">
                  <a:solidFill>
                    <a:srgbClr val="FF0000"/>
                  </a:solidFill>
                  <a:latin typeface="+mj-lt"/>
                  <a:ea typeface="+mn-ea"/>
                  <a:cs typeface="+mn-cs"/>
                </a:rPr>
                <a:t>B</a:t>
              </a:r>
            </a:p>
          </p:txBody>
        </p:sp>
        <p:grpSp>
          <p:nvGrpSpPr>
            <p:cNvPr id="136265" name="Group 193"/>
            <p:cNvGrpSpPr>
              <a:grpSpLocks/>
            </p:cNvGrpSpPr>
            <p:nvPr/>
          </p:nvGrpSpPr>
          <p:grpSpPr bwMode="auto">
            <a:xfrm>
              <a:off x="7179310" y="4033520"/>
              <a:ext cx="1009650" cy="855028"/>
              <a:chOff x="7179310" y="4033520"/>
              <a:chExt cx="1009650" cy="855028"/>
            </a:xfrm>
          </p:grpSpPr>
          <p:grpSp>
            <p:nvGrpSpPr>
              <p:cNvPr id="136283" name="Group 44"/>
              <p:cNvGrpSpPr>
                <a:grpSpLocks/>
              </p:cNvGrpSpPr>
              <p:nvPr/>
            </p:nvGrpSpPr>
            <p:grpSpPr bwMode="auto">
              <a:xfrm>
                <a:off x="7179310" y="4033520"/>
                <a:ext cx="1009650" cy="855028"/>
                <a:chOff x="-44" y="1473"/>
                <a:chExt cx="981" cy="1105"/>
              </a:xfrm>
            </p:grpSpPr>
            <p:pic>
              <p:nvPicPr>
                <p:cNvPr id="13628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628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213" name="Rectangle 43"/>
              <p:cNvSpPr>
                <a:spLocks noChangeArrowheads="1"/>
              </p:cNvSpPr>
              <p:nvPr/>
            </p:nvSpPr>
            <p:spPr bwMode="auto">
              <a:xfrm rot="162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36266" name="Group 194"/>
            <p:cNvGrpSpPr>
              <a:grpSpLocks/>
            </p:cNvGrpSpPr>
            <p:nvPr/>
          </p:nvGrpSpPr>
          <p:grpSpPr bwMode="auto">
            <a:xfrm>
              <a:off x="3757931" y="4714240"/>
              <a:ext cx="1291589" cy="426719"/>
              <a:chOff x="4011931" y="3379152"/>
              <a:chExt cx="1262062" cy="390207"/>
            </a:xfrm>
          </p:grpSpPr>
          <p:sp>
            <p:nvSpPr>
              <p:cNvPr id="201" name="Rectangle 43"/>
              <p:cNvSpPr>
                <a:spLocks noChangeArrowheads="1"/>
              </p:cNvSpPr>
              <p:nvPr/>
            </p:nvSpPr>
            <p:spPr bwMode="auto">
              <a:xfrm rot="162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36273" name="Group 1185"/>
              <p:cNvGrpSpPr>
                <a:grpSpLocks/>
              </p:cNvGrpSpPr>
              <p:nvPr/>
            </p:nvGrpSpPr>
            <p:grpSpPr bwMode="auto">
              <a:xfrm>
                <a:off x="4197985" y="3379152"/>
                <a:ext cx="892175" cy="390207"/>
                <a:chOff x="4650" y="1129"/>
                <a:chExt cx="246" cy="95"/>
              </a:xfrm>
            </p:grpSpPr>
            <p:sp>
              <p:nvSpPr>
                <p:cNvPr id="1362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latin typeface="Times New Roman" charset="0"/>
                    <a:cs typeface="Arial" charset="0"/>
                  </a:endParaRPr>
                </a:p>
              </p:txBody>
            </p:sp>
            <p:sp>
              <p:nvSpPr>
                <p:cNvPr id="1362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latin typeface="Times New Roman" charset="0"/>
                    <a:cs typeface="Arial" charset="0"/>
                  </a:endParaRPr>
                </a:p>
              </p:txBody>
            </p:sp>
            <p:sp>
              <p:nvSpPr>
                <p:cNvPr id="1362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latin typeface="Times New Roman" charset="0"/>
                    <a:cs typeface="Arial" charset="0"/>
                  </a:endParaRPr>
                </a:p>
              </p:txBody>
            </p:sp>
            <p:grpSp>
              <p:nvGrpSpPr>
                <p:cNvPr id="136278" name="Group 1189"/>
                <p:cNvGrpSpPr>
                  <a:grpSpLocks/>
                </p:cNvGrpSpPr>
                <p:nvPr/>
              </p:nvGrpSpPr>
              <p:grpSpPr bwMode="auto">
                <a:xfrm>
                  <a:off x="4699" y="1145"/>
                  <a:ext cx="138" cy="29"/>
                  <a:chOff x="2468" y="1332"/>
                  <a:chExt cx="310" cy="60"/>
                </a:xfrm>
              </p:grpSpPr>
              <p:sp>
                <p:nvSpPr>
                  <p:cNvPr id="136281"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36282"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47192"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47193"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sp>
            <p:nvSpPr>
              <p:cNvPr id="203" name="Rectangle 43"/>
              <p:cNvSpPr>
                <a:spLocks noChangeArrowheads="1"/>
              </p:cNvSpPr>
              <p:nvPr/>
            </p:nvSpPr>
            <p:spPr bwMode="auto">
              <a:xfrm rot="162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36267" name="Group 195"/>
            <p:cNvGrpSpPr>
              <a:grpSpLocks/>
            </p:cNvGrpSpPr>
            <p:nvPr/>
          </p:nvGrpSpPr>
          <p:grpSpPr bwMode="auto">
            <a:xfrm>
              <a:off x="1483360" y="5313680"/>
              <a:ext cx="701043" cy="517588"/>
              <a:chOff x="1046480" y="3962400"/>
              <a:chExt cx="1026163" cy="761428"/>
            </a:xfrm>
          </p:grpSpPr>
          <p:sp>
            <p:nvSpPr>
              <p:cNvPr id="197" name="Rectangle 48"/>
              <p:cNvSpPr>
                <a:spLocks noChangeArrowheads="1"/>
              </p:cNvSpPr>
              <p:nvPr/>
            </p:nvSpPr>
            <p:spPr bwMode="auto">
              <a:xfrm rot="162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36269" name="Group 49"/>
              <p:cNvGrpSpPr>
                <a:grpSpLocks/>
              </p:cNvGrpSpPr>
              <p:nvPr/>
            </p:nvGrpSpPr>
            <p:grpSpPr bwMode="auto">
              <a:xfrm>
                <a:off x="1046480" y="3962400"/>
                <a:ext cx="936071" cy="761428"/>
                <a:chOff x="-44" y="1473"/>
                <a:chExt cx="981" cy="1105"/>
              </a:xfrm>
            </p:grpSpPr>
            <p:pic>
              <p:nvPicPr>
                <p:cNvPr id="136270"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6271"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grpSp>
        <p:nvGrpSpPr>
          <p:cNvPr id="714811" name="Group 59"/>
          <p:cNvGrpSpPr>
            <a:grpSpLocks/>
          </p:cNvGrpSpPr>
          <p:nvPr/>
        </p:nvGrpSpPr>
        <p:grpSpPr bwMode="auto">
          <a:xfrm>
            <a:off x="534988" y="2522760"/>
            <a:ext cx="976312" cy="1460500"/>
            <a:chOff x="337" y="1692"/>
            <a:chExt cx="615" cy="920"/>
          </a:xfrm>
        </p:grpSpPr>
        <p:sp>
          <p:nvSpPr>
            <p:cNvPr id="136229" name="Freeform 60"/>
            <p:cNvSpPr>
              <a:spLocks/>
            </p:cNvSpPr>
            <p:nvPr/>
          </p:nvSpPr>
          <p:spPr bwMode="auto">
            <a:xfrm>
              <a:off x="348" y="1709"/>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7143" name="Rectangle 61"/>
            <p:cNvSpPr>
              <a:spLocks noChangeArrowheads="1"/>
            </p:cNvSpPr>
            <p:nvPr/>
          </p:nvSpPr>
          <p:spPr bwMode="auto">
            <a:xfrm>
              <a:off x="344" y="1711"/>
              <a:ext cx="493" cy="79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7144" name="Text Box 62"/>
            <p:cNvSpPr txBox="1">
              <a:spLocks noChangeArrowheads="1"/>
            </p:cNvSpPr>
            <p:nvPr/>
          </p:nvSpPr>
          <p:spPr bwMode="auto">
            <a:xfrm>
              <a:off x="413" y="1692"/>
              <a:ext cx="336"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endParaRPr lang="en-US" sz="1600" i="0" dirty="0">
                <a:latin typeface="Arial" charset="0"/>
                <a:cs typeface="+mn-cs"/>
              </a:endParaRPr>
            </a:p>
            <a:p>
              <a:pPr algn="ctr">
                <a:defRPr/>
              </a:pPr>
              <a:endParaRPr lang="en-US" sz="1600" i="0" dirty="0">
                <a:latin typeface="Arial" charset="0"/>
                <a:cs typeface="+mn-cs"/>
              </a:endParaRPr>
            </a:p>
            <a:p>
              <a:pPr algn="ctr">
                <a:defRPr/>
              </a:pPr>
              <a:r>
                <a:rPr lang="en-US" sz="1600" i="0" dirty="0">
                  <a:latin typeface="Arial" charset="0"/>
                  <a:cs typeface="+mn-cs"/>
                </a:rPr>
                <a:t>IP</a:t>
              </a:r>
            </a:p>
            <a:p>
              <a:pPr algn="ctr">
                <a:defRPr/>
              </a:pPr>
              <a:r>
                <a:rPr lang="en-US" sz="1600" i="0" dirty="0">
                  <a:latin typeface="Arial" charset="0"/>
                  <a:cs typeface="+mn-cs"/>
                </a:rPr>
                <a:t>Eth</a:t>
              </a:r>
            </a:p>
            <a:p>
              <a:pPr algn="ctr">
                <a:defRPr/>
              </a:pPr>
              <a:r>
                <a:rPr lang="en-US" sz="1600" i="0" dirty="0">
                  <a:latin typeface="Arial" charset="0"/>
                  <a:cs typeface="+mn-cs"/>
                </a:rPr>
                <a:t>Phy</a:t>
              </a:r>
            </a:p>
          </p:txBody>
        </p:sp>
        <p:sp>
          <p:nvSpPr>
            <p:cNvPr id="47145" name="Line 63"/>
            <p:cNvSpPr>
              <a:spLocks noChangeShapeType="1"/>
            </p:cNvSpPr>
            <p:nvPr/>
          </p:nvSpPr>
          <p:spPr bwMode="auto">
            <a:xfrm>
              <a:off x="346" y="186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46" name="Line 64"/>
            <p:cNvSpPr>
              <a:spLocks noChangeShapeType="1"/>
            </p:cNvSpPr>
            <p:nvPr/>
          </p:nvSpPr>
          <p:spPr bwMode="auto">
            <a:xfrm>
              <a:off x="343" y="2027"/>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47" name="Line 65"/>
            <p:cNvSpPr>
              <a:spLocks noChangeShapeType="1"/>
            </p:cNvSpPr>
            <p:nvPr/>
          </p:nvSpPr>
          <p:spPr bwMode="auto">
            <a:xfrm>
              <a:off x="340" y="2186"/>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48" name="Line 66"/>
            <p:cNvSpPr>
              <a:spLocks noChangeShapeType="1"/>
            </p:cNvSpPr>
            <p:nvPr/>
          </p:nvSpPr>
          <p:spPr bwMode="auto">
            <a:xfrm>
              <a:off x="337" y="2345"/>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47111" name="Rectangle 76"/>
          <p:cNvSpPr>
            <a:spLocks noChangeArrowheads="1"/>
          </p:cNvSpPr>
          <p:nvPr/>
        </p:nvSpPr>
        <p:spPr bwMode="auto">
          <a:xfrm>
            <a:off x="706438" y="1084263"/>
            <a:ext cx="7772400" cy="479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indent="-231775">
              <a:lnSpc>
                <a:spcPct val="85000"/>
              </a:lnSpc>
              <a:spcBef>
                <a:spcPct val="20000"/>
              </a:spcBef>
              <a:buClr>
                <a:srgbClr val="000099"/>
              </a:buClr>
              <a:buSzPct val="100000"/>
              <a:buFont typeface="Wingdings" charset="2"/>
              <a:buChar char="§"/>
              <a:defRPr/>
            </a:pPr>
            <a:r>
              <a:rPr lang="en-US" sz="2000" i="0" dirty="0">
                <a:latin typeface="Gill Sans MT" charset="0"/>
                <a:cs typeface="+mn-cs"/>
              </a:rPr>
              <a:t>frame sent from A to R</a:t>
            </a:r>
          </a:p>
        </p:txBody>
      </p:sp>
      <p:grpSp>
        <p:nvGrpSpPr>
          <p:cNvPr id="714820" name="Group 68"/>
          <p:cNvGrpSpPr>
            <a:grpSpLocks/>
          </p:cNvGrpSpPr>
          <p:nvPr/>
        </p:nvGrpSpPr>
        <p:grpSpPr bwMode="auto">
          <a:xfrm>
            <a:off x="2713038" y="3102198"/>
            <a:ext cx="1096962" cy="244475"/>
            <a:chOff x="1231" y="1990"/>
            <a:chExt cx="691" cy="154"/>
          </a:xfrm>
        </p:grpSpPr>
        <p:sp>
          <p:nvSpPr>
            <p:cNvPr id="47139" name="Rectangle 69"/>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7140" name="Line 70"/>
            <p:cNvSpPr>
              <a:spLocks noChangeShapeType="1"/>
            </p:cNvSpPr>
            <p:nvPr/>
          </p:nvSpPr>
          <p:spPr bwMode="auto">
            <a:xfrm>
              <a:off x="1337" y="1990"/>
              <a:ext cx="0" cy="152"/>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41" name="Line 71"/>
            <p:cNvSpPr>
              <a:spLocks noChangeShapeType="1"/>
            </p:cNvSpPr>
            <p:nvPr/>
          </p:nvSpPr>
          <p:spPr bwMode="auto">
            <a:xfrm>
              <a:off x="1427" y="1992"/>
              <a:ext cx="0" cy="152"/>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714852" name="Group 100"/>
          <p:cNvGrpSpPr>
            <a:grpSpLocks/>
          </p:cNvGrpSpPr>
          <p:nvPr/>
        </p:nvGrpSpPr>
        <p:grpSpPr bwMode="auto">
          <a:xfrm>
            <a:off x="3952875" y="2603723"/>
            <a:ext cx="895350" cy="2038350"/>
            <a:chOff x="2823" y="1545"/>
            <a:chExt cx="564" cy="1284"/>
          </a:xfrm>
        </p:grpSpPr>
        <p:sp>
          <p:nvSpPr>
            <p:cNvPr id="136221" name="Freeform 93"/>
            <p:cNvSpPr>
              <a:spLocks/>
            </p:cNvSpPr>
            <p:nvPr/>
          </p:nvSpPr>
          <p:spPr bwMode="auto">
            <a:xfrm>
              <a:off x="2823" y="2265"/>
              <a:ext cx="564" cy="56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4" h="564">
                  <a:moveTo>
                    <a:pt x="564" y="0"/>
                  </a:moveTo>
                  <a:lnTo>
                    <a:pt x="287" y="564"/>
                  </a:lnTo>
                  <a:lnTo>
                    <a:pt x="0" y="0"/>
                  </a:lnTo>
                  <a:lnTo>
                    <a:pt x="564" y="0"/>
                  </a:lnTo>
                  <a:close/>
                </a:path>
              </a:pathLst>
            </a:custGeom>
            <a:gradFill rotWithShape="1">
              <a:gsLst>
                <a:gs pos="0">
                  <a:schemeClr val="bg1"/>
                </a:gs>
                <a:gs pos="100000">
                  <a:srgbClr val="FF0000"/>
                </a:gs>
              </a:gsLst>
              <a:lin ang="54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7135" name="Rectangle 94"/>
            <p:cNvSpPr>
              <a:spLocks noChangeArrowheads="1"/>
            </p:cNvSpPr>
            <p:nvPr/>
          </p:nvSpPr>
          <p:spPr bwMode="auto">
            <a:xfrm>
              <a:off x="2872" y="1877"/>
              <a:ext cx="493" cy="477"/>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7136" name="Text Box 95"/>
            <p:cNvSpPr txBox="1">
              <a:spLocks noChangeArrowheads="1"/>
            </p:cNvSpPr>
            <p:nvPr/>
          </p:nvSpPr>
          <p:spPr bwMode="auto">
            <a:xfrm>
              <a:off x="2941" y="1545"/>
              <a:ext cx="336"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endParaRPr lang="en-US" sz="1600" i="0" dirty="0">
                <a:latin typeface="Arial" charset="0"/>
                <a:cs typeface="+mn-cs"/>
              </a:endParaRPr>
            </a:p>
            <a:p>
              <a:pPr algn="ctr">
                <a:defRPr/>
              </a:pPr>
              <a:endParaRPr lang="en-US" sz="1600" i="0" dirty="0">
                <a:latin typeface="Arial" charset="0"/>
                <a:cs typeface="+mn-cs"/>
              </a:endParaRPr>
            </a:p>
            <a:p>
              <a:pPr algn="ctr">
                <a:defRPr/>
              </a:pPr>
              <a:r>
                <a:rPr lang="en-US" sz="1600" i="0" dirty="0">
                  <a:latin typeface="Arial" charset="0"/>
                  <a:cs typeface="+mn-cs"/>
                </a:rPr>
                <a:t>IP</a:t>
              </a:r>
            </a:p>
            <a:p>
              <a:pPr algn="ctr">
                <a:defRPr/>
              </a:pPr>
              <a:r>
                <a:rPr lang="en-US" sz="1600" i="0" dirty="0">
                  <a:latin typeface="Arial" charset="0"/>
                  <a:cs typeface="+mn-cs"/>
                </a:rPr>
                <a:t>Eth</a:t>
              </a:r>
            </a:p>
            <a:p>
              <a:pPr algn="ctr">
                <a:defRPr/>
              </a:pPr>
              <a:r>
                <a:rPr lang="en-US" sz="1600" i="0" dirty="0">
                  <a:latin typeface="Arial" charset="0"/>
                  <a:cs typeface="+mn-cs"/>
                </a:rPr>
                <a:t>Phy</a:t>
              </a:r>
            </a:p>
          </p:txBody>
        </p:sp>
        <p:sp>
          <p:nvSpPr>
            <p:cNvPr id="47137" name="Line 98"/>
            <p:cNvSpPr>
              <a:spLocks noChangeShapeType="1"/>
            </p:cNvSpPr>
            <p:nvPr/>
          </p:nvSpPr>
          <p:spPr bwMode="auto">
            <a:xfrm>
              <a:off x="2868" y="2039"/>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38" name="Line 99"/>
            <p:cNvSpPr>
              <a:spLocks noChangeShapeType="1"/>
            </p:cNvSpPr>
            <p:nvPr/>
          </p:nvSpPr>
          <p:spPr bwMode="auto">
            <a:xfrm>
              <a:off x="2865" y="219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714853" name="Rectangle 101"/>
          <p:cNvSpPr>
            <a:spLocks noChangeArrowheads="1"/>
          </p:cNvSpPr>
          <p:nvPr/>
        </p:nvSpPr>
        <p:spPr bwMode="auto">
          <a:xfrm>
            <a:off x="709613" y="1439863"/>
            <a:ext cx="7772400" cy="479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indent="-231775">
              <a:lnSpc>
                <a:spcPct val="85000"/>
              </a:lnSpc>
              <a:spcBef>
                <a:spcPct val="20000"/>
              </a:spcBef>
              <a:buClr>
                <a:srgbClr val="000099"/>
              </a:buClr>
              <a:buSzPct val="100000"/>
              <a:buFont typeface="Wingdings" charset="2"/>
              <a:buChar char="§"/>
              <a:defRPr/>
            </a:pPr>
            <a:r>
              <a:rPr lang="en-US" sz="2000" i="0" dirty="0">
                <a:latin typeface="Gill Sans MT" charset="0"/>
                <a:cs typeface="+mn-cs"/>
              </a:rPr>
              <a:t>frame received at R, datagram removed,  passed up to IP</a:t>
            </a:r>
          </a:p>
        </p:txBody>
      </p:sp>
      <p:grpSp>
        <p:nvGrpSpPr>
          <p:cNvPr id="714883" name="Group 131"/>
          <p:cNvGrpSpPr>
            <a:grpSpLocks/>
          </p:cNvGrpSpPr>
          <p:nvPr/>
        </p:nvGrpSpPr>
        <p:grpSpPr bwMode="auto">
          <a:xfrm>
            <a:off x="1477963" y="2081435"/>
            <a:ext cx="2443162" cy="1519238"/>
            <a:chOff x="931" y="1414"/>
            <a:chExt cx="1539" cy="957"/>
          </a:xfrm>
        </p:grpSpPr>
        <p:sp>
          <p:nvSpPr>
            <p:cNvPr id="47121" name="Text Box 79"/>
            <p:cNvSpPr txBox="1">
              <a:spLocks noChangeArrowheads="1"/>
            </p:cNvSpPr>
            <p:nvPr/>
          </p:nvSpPr>
          <p:spPr bwMode="auto">
            <a:xfrm>
              <a:off x="931" y="1414"/>
              <a:ext cx="1539"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MAC src: 74-29-9C-E8-FF-55</a:t>
              </a:r>
            </a:p>
            <a:p>
              <a:pPr>
                <a:defRPr/>
              </a:pPr>
              <a:r>
                <a:rPr lang="en-US" sz="1200" i="0" dirty="0">
                  <a:latin typeface="Arial" charset="0"/>
                  <a:cs typeface="+mn-cs"/>
                </a:rPr>
                <a:t>   MAC dest: E6-E9-00-17-BB-4B</a:t>
              </a:r>
            </a:p>
          </p:txBody>
        </p:sp>
        <p:grpSp>
          <p:nvGrpSpPr>
            <p:cNvPr id="136209" name="Group 80"/>
            <p:cNvGrpSpPr>
              <a:grpSpLocks/>
            </p:cNvGrpSpPr>
            <p:nvPr/>
          </p:nvGrpSpPr>
          <p:grpSpPr bwMode="auto">
            <a:xfrm>
              <a:off x="981" y="2182"/>
              <a:ext cx="1049" cy="189"/>
              <a:chOff x="2829" y="2040"/>
              <a:chExt cx="1049" cy="189"/>
            </a:xfrm>
          </p:grpSpPr>
          <p:sp>
            <p:nvSpPr>
              <p:cNvPr id="47128" name="Rectangle 81"/>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7129" name="Rectangle 82"/>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7130" name="Line 83"/>
              <p:cNvSpPr>
                <a:spLocks noChangeShapeType="1"/>
              </p:cNvSpPr>
              <p:nvPr/>
            </p:nvSpPr>
            <p:spPr bwMode="auto">
              <a:xfrm>
                <a:off x="3180" y="2063"/>
                <a:ext cx="0" cy="152"/>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31" name="Line 84"/>
              <p:cNvSpPr>
                <a:spLocks noChangeShapeType="1"/>
              </p:cNvSpPr>
              <p:nvPr/>
            </p:nvSpPr>
            <p:spPr bwMode="auto">
              <a:xfrm>
                <a:off x="3276" y="2063"/>
                <a:ext cx="0" cy="152"/>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32" name="Line 85"/>
              <p:cNvSpPr>
                <a:spLocks noChangeShapeType="1"/>
              </p:cNvSpPr>
              <p:nvPr/>
            </p:nvSpPr>
            <p:spPr bwMode="auto">
              <a:xfrm>
                <a:off x="2910" y="2040"/>
                <a:ext cx="0" cy="189"/>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33" name="Line 86"/>
              <p:cNvSpPr>
                <a:spLocks noChangeShapeType="1"/>
              </p:cNvSpPr>
              <p:nvPr/>
            </p:nvSpPr>
            <p:spPr bwMode="auto">
              <a:xfrm>
                <a:off x="3006" y="2040"/>
                <a:ext cx="0" cy="189"/>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47123" name="Line 87"/>
            <p:cNvSpPr>
              <a:spLocks noChangeShapeType="1"/>
            </p:cNvSpPr>
            <p:nvPr/>
          </p:nvSpPr>
          <p:spPr bwMode="auto">
            <a:xfrm flipV="1">
              <a:off x="1018" y="1576"/>
              <a:ext cx="2" cy="702"/>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24" name="Line 88"/>
            <p:cNvSpPr>
              <a:spLocks noChangeShapeType="1"/>
            </p:cNvSpPr>
            <p:nvPr/>
          </p:nvSpPr>
          <p:spPr bwMode="auto">
            <a:xfrm flipV="1">
              <a:off x="1106" y="1680"/>
              <a:ext cx="0" cy="598"/>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25" name="Line 89"/>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26" name="Line 90"/>
            <p:cNvSpPr>
              <a:spLocks noChangeShapeType="1"/>
            </p:cNvSpPr>
            <p:nvPr/>
          </p:nvSpPr>
          <p:spPr bwMode="auto">
            <a:xfrm>
              <a:off x="1368" y="1924"/>
              <a:ext cx="2" cy="35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27" name="Text Box 130"/>
            <p:cNvSpPr txBox="1">
              <a:spLocks noChangeArrowheads="1"/>
            </p:cNvSpPr>
            <p:nvPr/>
          </p:nvSpPr>
          <p:spPr bwMode="auto">
            <a:xfrm>
              <a:off x="1193" y="1665"/>
              <a:ext cx="1267"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IP src: 111.111.111.111</a:t>
              </a:r>
            </a:p>
            <a:p>
              <a:pPr>
                <a:defRPr/>
              </a:pPr>
              <a:r>
                <a:rPr lang="en-US" sz="1200" i="0" dirty="0">
                  <a:latin typeface="Arial" charset="0"/>
                  <a:cs typeface="+mn-cs"/>
                </a:rPr>
                <a:t>   IP dest: 222.222.222.222</a:t>
              </a:r>
            </a:p>
          </p:txBody>
        </p:sp>
      </p:grpSp>
      <p:grpSp>
        <p:nvGrpSpPr>
          <p:cNvPr id="714898" name="Group 146"/>
          <p:cNvGrpSpPr>
            <a:grpSpLocks/>
          </p:cNvGrpSpPr>
          <p:nvPr/>
        </p:nvGrpSpPr>
        <p:grpSpPr bwMode="auto">
          <a:xfrm>
            <a:off x="2667000" y="2271935"/>
            <a:ext cx="2011363" cy="979488"/>
            <a:chOff x="4493" y="1480"/>
            <a:chExt cx="1267" cy="617"/>
          </a:xfrm>
        </p:grpSpPr>
        <p:sp>
          <p:nvSpPr>
            <p:cNvPr id="47118" name="Line 143"/>
            <p:cNvSpPr>
              <a:spLocks noChangeShapeType="1"/>
            </p:cNvSpPr>
            <p:nvPr/>
          </p:nvSpPr>
          <p:spPr bwMode="auto">
            <a:xfrm flipH="1" flipV="1">
              <a:off x="4576" y="1627"/>
              <a:ext cx="2" cy="470"/>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19" name="Line 144"/>
            <p:cNvSpPr>
              <a:spLocks noChangeShapeType="1"/>
            </p:cNvSpPr>
            <p:nvPr/>
          </p:nvSpPr>
          <p:spPr bwMode="auto">
            <a:xfrm>
              <a:off x="4668" y="1739"/>
              <a:ext cx="2" cy="35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7120" name="Text Box 145"/>
            <p:cNvSpPr txBox="1">
              <a:spLocks noChangeArrowheads="1"/>
            </p:cNvSpPr>
            <p:nvPr/>
          </p:nvSpPr>
          <p:spPr bwMode="auto">
            <a:xfrm>
              <a:off x="4493" y="1480"/>
              <a:ext cx="1267"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IP src: 111.111.111.111</a:t>
              </a:r>
            </a:p>
            <a:p>
              <a:pPr>
                <a:defRPr/>
              </a:pPr>
              <a:r>
                <a:rPr lang="en-US" sz="1200" i="0" dirty="0">
                  <a:latin typeface="Arial" charset="0"/>
                  <a:cs typeface="+mn-cs"/>
                </a:rPr>
                <a:t>   IP dest: 222.222.222.222</a:t>
              </a:r>
            </a:p>
          </p:txBody>
        </p:sp>
      </p:grpSp>
      <p:sp>
        <p:nvSpPr>
          <p:cNvPr id="2" name="标题 1"/>
          <p:cNvSpPr>
            <a:spLocks noGrp="1"/>
          </p:cNvSpPr>
          <p:nvPr>
            <p:ph type="title"/>
          </p:nvPr>
        </p:nvSpPr>
        <p:spPr/>
        <p:txBody>
          <a:bodyPr/>
          <a:lstStyle/>
          <a:p>
            <a:r>
              <a:rPr lang="zh-CN" altLang="en-US" dirty="0">
                <a:latin typeface="Gill Sans MT" charset="0"/>
              </a:rPr>
              <a:t>发送数据报到子网以外</a:t>
            </a:r>
            <a:endParaRPr lang="zh-CN" altLang="en-US" dirty="0"/>
          </a:p>
        </p:txBody>
      </p:sp>
    </p:spTree>
    <p:extLst>
      <p:ext uri="{BB962C8B-B14F-4D97-AF65-F5344CB8AC3E}">
        <p14:creationId xmlns:p14="http://schemas.microsoft.com/office/powerpoint/2010/main" val="38719325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714852"/>
                                        </p:tgtEl>
                                        <p:attrNameLst>
                                          <p:attrName>style.visibility</p:attrName>
                                        </p:attrNameLst>
                                      </p:cBhvr>
                                      <p:to>
                                        <p:strVal val="visible"/>
                                      </p:to>
                                    </p:set>
                                    <p:animEffect transition="in" filter="wipe(down)">
                                      <p:cBhvr>
                                        <p:cTn id="7" dur="1000"/>
                                        <p:tgtEl>
                                          <p:spTgt spid="7148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0" presetClass="path" presetSubtype="0" accel="50000" decel="50000" fill="hold" nodeType="clickEffect">
                                  <p:stCondLst>
                                    <p:cond delay="0"/>
                                  </p:stCondLst>
                                  <p:childTnLst>
                                    <p:animMotion origin="layout" path="M 1.11111E-6 -3.7037E-7 L 1.11111E-6 0.13333 L 0.04045 0.16296 L 0.08628 0.16296 L 0.08524 0.01482 " pathEditMode="relative" rAng="0" ptsTypes="AAAAA">
                                      <p:cBhvr>
                                        <p:cTn id="11" dur="2000" fill="hold"/>
                                        <p:tgtEl>
                                          <p:spTgt spid="714883"/>
                                        </p:tgtEl>
                                        <p:attrNameLst>
                                          <p:attrName>ppt_x</p:attrName>
                                          <p:attrName>ppt_y</p:attrName>
                                        </p:attrNameLst>
                                      </p:cBhvr>
                                      <p:rCtr x="4306" y="8148"/>
                                    </p:animMotion>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xit" presetSubtype="0" fill="hold" nodeType="clickEffect">
                                  <p:stCondLst>
                                    <p:cond delay="0"/>
                                  </p:stCondLst>
                                  <p:childTnLst>
                                    <p:animEffect transition="out" filter="dissolve">
                                      <p:cBhvr>
                                        <p:cTn id="15" dur="500"/>
                                        <p:tgtEl>
                                          <p:spTgt spid="714811"/>
                                        </p:tgtEl>
                                      </p:cBhvr>
                                    </p:animEffect>
                                    <p:set>
                                      <p:cBhvr>
                                        <p:cTn id="16" dur="1" fill="hold">
                                          <p:stCondLst>
                                            <p:cond delay="499"/>
                                          </p:stCondLst>
                                        </p:cTn>
                                        <p:tgtEl>
                                          <p:spTgt spid="714811"/>
                                        </p:tgtEl>
                                        <p:attrNameLst>
                                          <p:attrName>style.visibility</p:attrName>
                                        </p:attrNameLst>
                                      </p:cBhvr>
                                      <p:to>
                                        <p:strVal val="hidden"/>
                                      </p:to>
                                    </p:set>
                                  </p:childTnLst>
                                </p:cTn>
                              </p:par>
                            </p:childTnLst>
                          </p:cTn>
                        </p:par>
                        <p:par>
                          <p:cTn id="17" fill="hold" nodeType="afterGroup">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714853"/>
                                        </p:tgtEl>
                                        <p:attrNameLst>
                                          <p:attrName>style.visibility</p:attrName>
                                        </p:attrNameLst>
                                      </p:cBhvr>
                                      <p:to>
                                        <p:strVal val="visible"/>
                                      </p:to>
                                    </p:set>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714820"/>
                                        </p:tgtEl>
                                        <p:attrNameLst>
                                          <p:attrName>style.visibility</p:attrName>
                                        </p:attrNameLst>
                                      </p:cBhvr>
                                      <p:to>
                                        <p:strVal val="visible"/>
                                      </p:to>
                                    </p:set>
                                    <p:animEffect transition="in" filter="dissolve">
                                      <p:cBhvr>
                                        <p:cTn id="23" dur="500"/>
                                        <p:tgtEl>
                                          <p:spTgt spid="714820"/>
                                        </p:tgtEl>
                                      </p:cBhvr>
                                    </p:animEffect>
                                  </p:childTnLst>
                                </p:cTn>
                              </p:par>
                              <p:par>
                                <p:cTn id="24" presetID="9" presetClass="exit" presetSubtype="0" fill="hold" nodeType="withEffect">
                                  <p:stCondLst>
                                    <p:cond delay="0"/>
                                  </p:stCondLst>
                                  <p:childTnLst>
                                    <p:animEffect transition="out" filter="dissolve">
                                      <p:cBhvr>
                                        <p:cTn id="25" dur="500"/>
                                        <p:tgtEl>
                                          <p:spTgt spid="714883"/>
                                        </p:tgtEl>
                                      </p:cBhvr>
                                    </p:animEffect>
                                    <p:set>
                                      <p:cBhvr>
                                        <p:cTn id="26" dur="1" fill="hold">
                                          <p:stCondLst>
                                            <p:cond delay="499"/>
                                          </p:stCondLst>
                                        </p:cTn>
                                        <p:tgtEl>
                                          <p:spTgt spid="714883"/>
                                        </p:tgtEl>
                                        <p:attrNameLst>
                                          <p:attrName>style.visibility</p:attrName>
                                        </p:attrNameLst>
                                      </p:cBhvr>
                                      <p:to>
                                        <p:strVal val="hidden"/>
                                      </p:to>
                                    </p:set>
                                  </p:childTnLst>
                                </p:cTn>
                              </p:par>
                              <p:par>
                                <p:cTn id="27" presetID="9" presetClass="entr" presetSubtype="0" fill="hold" nodeType="withEffect">
                                  <p:stCondLst>
                                    <p:cond delay="0"/>
                                  </p:stCondLst>
                                  <p:childTnLst>
                                    <p:set>
                                      <p:cBhvr>
                                        <p:cTn id="28" dur="1" fill="hold">
                                          <p:stCondLst>
                                            <p:cond delay="0"/>
                                          </p:stCondLst>
                                        </p:cTn>
                                        <p:tgtEl>
                                          <p:spTgt spid="714898"/>
                                        </p:tgtEl>
                                        <p:attrNameLst>
                                          <p:attrName>style.visibility</p:attrName>
                                        </p:attrNameLst>
                                      </p:cBhvr>
                                      <p:to>
                                        <p:strVal val="visible"/>
                                      </p:to>
                                    </p:set>
                                    <p:animEffect transition="in" filter="dissolve">
                                      <p:cBhvr>
                                        <p:cTn id="29" dur="500"/>
                                        <p:tgtEl>
                                          <p:spTgt spid="714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4853"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241" name="Group 100"/>
          <p:cNvGrpSpPr>
            <a:grpSpLocks/>
          </p:cNvGrpSpPr>
          <p:nvPr/>
        </p:nvGrpSpPr>
        <p:grpSpPr bwMode="auto">
          <a:xfrm>
            <a:off x="709613" y="3788224"/>
            <a:ext cx="8221662" cy="2349500"/>
            <a:chOff x="709613" y="3962400"/>
            <a:chExt cx="8221662" cy="2349500"/>
          </a:xfrm>
        </p:grpSpPr>
        <p:grpSp>
          <p:nvGrpSpPr>
            <p:cNvPr id="138285" name="Group 101"/>
            <p:cNvGrpSpPr>
              <a:grpSpLocks/>
            </p:cNvGrpSpPr>
            <p:nvPr/>
          </p:nvGrpSpPr>
          <p:grpSpPr bwMode="auto">
            <a:xfrm>
              <a:off x="6979920" y="5354320"/>
              <a:ext cx="711200" cy="601028"/>
              <a:chOff x="7179310" y="4033520"/>
              <a:chExt cx="1009650" cy="855028"/>
            </a:xfrm>
          </p:grpSpPr>
          <p:grpSp>
            <p:nvGrpSpPr>
              <p:cNvPr id="138344" name="Group 44"/>
              <p:cNvGrpSpPr>
                <a:grpSpLocks/>
              </p:cNvGrpSpPr>
              <p:nvPr/>
            </p:nvGrpSpPr>
            <p:grpSpPr bwMode="auto">
              <a:xfrm>
                <a:off x="7179310" y="4033520"/>
                <a:ext cx="1009650" cy="855028"/>
                <a:chOff x="-44" y="1473"/>
                <a:chExt cx="981" cy="1105"/>
              </a:xfrm>
            </p:grpSpPr>
            <p:pic>
              <p:nvPicPr>
                <p:cNvPr id="13834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834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162" name="Rectangle 43"/>
              <p:cNvSpPr>
                <a:spLocks noChangeArrowheads="1"/>
              </p:cNvSpPr>
              <p:nvPr/>
            </p:nvSpPr>
            <p:spPr bwMode="auto">
              <a:xfrm rot="162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38286" name="Group 102"/>
            <p:cNvGrpSpPr>
              <a:grpSpLocks/>
            </p:cNvGrpSpPr>
            <p:nvPr/>
          </p:nvGrpSpPr>
          <p:grpSpPr bwMode="auto">
            <a:xfrm>
              <a:off x="1046480" y="3962400"/>
              <a:ext cx="1026163" cy="761428"/>
              <a:chOff x="1046480" y="3962400"/>
              <a:chExt cx="1026163" cy="761428"/>
            </a:xfrm>
          </p:grpSpPr>
          <p:sp>
            <p:nvSpPr>
              <p:cNvPr id="157" name="Rectangle 48"/>
              <p:cNvSpPr>
                <a:spLocks noChangeArrowheads="1"/>
              </p:cNvSpPr>
              <p:nvPr/>
            </p:nvSpPr>
            <p:spPr bwMode="auto">
              <a:xfrm rot="162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38341" name="Group 49"/>
              <p:cNvGrpSpPr>
                <a:grpSpLocks/>
              </p:cNvGrpSpPr>
              <p:nvPr/>
            </p:nvGrpSpPr>
            <p:grpSpPr bwMode="auto">
              <a:xfrm>
                <a:off x="1046480" y="3962400"/>
                <a:ext cx="936071" cy="761428"/>
                <a:chOff x="-44" y="1473"/>
                <a:chExt cx="981" cy="1105"/>
              </a:xfrm>
            </p:grpSpPr>
            <p:pic>
              <p:nvPicPr>
                <p:cNvPr id="138342"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8343"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sp>
          <p:nvSpPr>
            <p:cNvPr id="104" name="Text Box 4"/>
            <p:cNvSpPr txBox="1">
              <a:spLocks noChangeArrowheads="1"/>
            </p:cNvSpPr>
            <p:nvPr/>
          </p:nvSpPr>
          <p:spPr bwMode="auto">
            <a:xfrm>
              <a:off x="4224338" y="4381500"/>
              <a:ext cx="376237" cy="457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en-US" sz="2400" i="0" dirty="0">
                  <a:solidFill>
                    <a:srgbClr val="FF0000"/>
                  </a:solidFill>
                  <a:latin typeface="+mn-lt"/>
                  <a:ea typeface="+mn-ea"/>
                  <a:cs typeface="+mn-cs"/>
                </a:rPr>
                <a:t>R</a:t>
              </a:r>
              <a:endParaRPr lang="en-US" i="0" dirty="0">
                <a:latin typeface="+mn-lt"/>
                <a:ea typeface="+mn-ea"/>
                <a:cs typeface="+mn-cs"/>
              </a:endParaRPr>
            </a:p>
          </p:txBody>
        </p:sp>
        <p:sp>
          <p:nvSpPr>
            <p:cNvPr id="48177" name="Text Box 21"/>
            <p:cNvSpPr txBox="1">
              <a:spLocks noChangeArrowheads="1"/>
            </p:cNvSpPr>
            <p:nvPr/>
          </p:nvSpPr>
          <p:spPr bwMode="auto">
            <a:xfrm>
              <a:off x="3868738" y="5378450"/>
              <a:ext cx="1543050"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1A-23-F9-CD-06-9B</a:t>
              </a:r>
            </a:p>
          </p:txBody>
        </p:sp>
        <p:sp>
          <p:nvSpPr>
            <p:cNvPr id="48178" name="Text Box 22"/>
            <p:cNvSpPr txBox="1">
              <a:spLocks noChangeArrowheads="1"/>
            </p:cNvSpPr>
            <p:nvPr/>
          </p:nvSpPr>
          <p:spPr bwMode="auto">
            <a:xfrm>
              <a:off x="4016375" y="5205413"/>
              <a:ext cx="13223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222.222.222.220</a:t>
              </a:r>
            </a:p>
          </p:txBody>
        </p:sp>
        <p:grpSp>
          <p:nvGrpSpPr>
            <p:cNvPr id="138290" name="Group 23"/>
            <p:cNvGrpSpPr>
              <a:grpSpLocks/>
            </p:cNvGrpSpPr>
            <p:nvPr/>
          </p:nvGrpSpPr>
          <p:grpSpPr bwMode="auto">
            <a:xfrm>
              <a:off x="3044825" y="5794375"/>
              <a:ext cx="1541463" cy="449263"/>
              <a:chOff x="1934" y="2405"/>
              <a:chExt cx="971" cy="283"/>
            </a:xfrm>
          </p:grpSpPr>
          <p:sp>
            <p:nvSpPr>
              <p:cNvPr id="48227" name="Text Box 24"/>
              <p:cNvSpPr txBox="1">
                <a:spLocks noChangeArrowheads="1"/>
              </p:cNvSpPr>
              <p:nvPr/>
            </p:nvSpPr>
            <p:spPr bwMode="auto">
              <a:xfrm>
                <a:off x="1934" y="2405"/>
                <a:ext cx="833"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111.111.111.110</a:t>
                </a:r>
              </a:p>
            </p:txBody>
          </p:sp>
          <p:sp>
            <p:nvSpPr>
              <p:cNvPr id="48228" name="Text Box 25"/>
              <p:cNvSpPr txBox="1">
                <a:spLocks noChangeArrowheads="1"/>
              </p:cNvSpPr>
              <p:nvPr/>
            </p:nvSpPr>
            <p:spPr bwMode="auto">
              <a:xfrm>
                <a:off x="1938" y="2515"/>
                <a:ext cx="967"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E6-E9-00-17-BB-4B</a:t>
                </a:r>
              </a:p>
            </p:txBody>
          </p:sp>
        </p:grpSp>
        <p:sp>
          <p:nvSpPr>
            <p:cNvPr id="48180" name="Text Box 26"/>
            <p:cNvSpPr txBox="1">
              <a:spLocks noChangeArrowheads="1"/>
            </p:cNvSpPr>
            <p:nvPr/>
          </p:nvSpPr>
          <p:spPr bwMode="auto">
            <a:xfrm>
              <a:off x="952500" y="6037263"/>
              <a:ext cx="16271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CC-49-DE-D0-AB-7D</a:t>
              </a:r>
            </a:p>
          </p:txBody>
        </p:sp>
        <p:sp>
          <p:nvSpPr>
            <p:cNvPr id="48181" name="Text Box 27"/>
            <p:cNvSpPr txBox="1">
              <a:spLocks noChangeArrowheads="1"/>
            </p:cNvSpPr>
            <p:nvPr/>
          </p:nvSpPr>
          <p:spPr bwMode="auto">
            <a:xfrm>
              <a:off x="942975" y="5854700"/>
              <a:ext cx="1322388"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111.111.111.112</a:t>
              </a:r>
            </a:p>
          </p:txBody>
        </p:sp>
        <p:sp>
          <p:nvSpPr>
            <p:cNvPr id="48182" name="Text Box 30"/>
            <p:cNvSpPr txBox="1">
              <a:spLocks noChangeArrowheads="1"/>
            </p:cNvSpPr>
            <p:nvPr/>
          </p:nvSpPr>
          <p:spPr bwMode="auto">
            <a:xfrm>
              <a:off x="709613" y="4741863"/>
              <a:ext cx="1322387"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111.111.111.111</a:t>
              </a:r>
            </a:p>
          </p:txBody>
        </p:sp>
        <p:sp>
          <p:nvSpPr>
            <p:cNvPr id="48183" name="Text Box 33"/>
            <p:cNvSpPr txBox="1">
              <a:spLocks noChangeArrowheads="1"/>
            </p:cNvSpPr>
            <p:nvPr/>
          </p:nvSpPr>
          <p:spPr bwMode="auto">
            <a:xfrm>
              <a:off x="730250" y="4927600"/>
              <a:ext cx="1509713"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74-29-9C-E8-FF-55</a:t>
              </a:r>
            </a:p>
          </p:txBody>
        </p:sp>
        <p:sp>
          <p:nvSpPr>
            <p:cNvPr id="138295" name="Freeform 39"/>
            <p:cNvSpPr>
              <a:spLocks/>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8185" name="Line 40"/>
            <p:cNvSpPr>
              <a:spLocks noChangeShapeType="1"/>
            </p:cNvSpPr>
            <p:nvPr/>
          </p:nvSpPr>
          <p:spPr bwMode="auto">
            <a:xfrm>
              <a:off x="2062163" y="4416425"/>
              <a:ext cx="438150" cy="2301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86"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87" name="Line 42"/>
            <p:cNvSpPr>
              <a:spLocks noChangeShapeType="1"/>
            </p:cNvSpPr>
            <p:nvPr/>
          </p:nvSpPr>
          <p:spPr bwMode="auto">
            <a:xfrm>
              <a:off x="3184525" y="4954588"/>
              <a:ext cx="584200" cy="95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88"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89"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90"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91"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20" name="Text Box 58"/>
            <p:cNvSpPr txBox="1">
              <a:spLocks noChangeArrowheads="1"/>
            </p:cNvSpPr>
            <p:nvPr/>
          </p:nvSpPr>
          <p:spPr bwMode="auto">
            <a:xfrm>
              <a:off x="719138" y="4156075"/>
              <a:ext cx="390525"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i="0" dirty="0">
                  <a:solidFill>
                    <a:srgbClr val="FF0000"/>
                  </a:solidFill>
                  <a:latin typeface="+mj-lt"/>
                  <a:ea typeface="+mn-ea"/>
                  <a:cs typeface="+mn-cs"/>
                </a:rPr>
                <a:t>A</a:t>
              </a:r>
            </a:p>
          </p:txBody>
        </p:sp>
        <p:sp>
          <p:nvSpPr>
            <p:cNvPr id="48193" name="Line 60"/>
            <p:cNvSpPr>
              <a:spLocks noChangeShapeType="1"/>
            </p:cNvSpPr>
            <p:nvPr/>
          </p:nvSpPr>
          <p:spPr bwMode="auto">
            <a:xfrm>
              <a:off x="5045075" y="4921250"/>
              <a:ext cx="1198563"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38305" name="Group 63"/>
            <p:cNvGrpSpPr>
              <a:grpSpLocks/>
            </p:cNvGrpSpPr>
            <p:nvPr/>
          </p:nvGrpSpPr>
          <p:grpSpPr bwMode="auto">
            <a:xfrm>
              <a:off x="7372350" y="4845050"/>
              <a:ext cx="1558925" cy="460375"/>
              <a:chOff x="4351" y="2786"/>
              <a:chExt cx="982" cy="290"/>
            </a:xfrm>
          </p:grpSpPr>
          <p:sp>
            <p:nvSpPr>
              <p:cNvPr id="48225" name="Text Box 64"/>
              <p:cNvSpPr txBox="1">
                <a:spLocks noChangeArrowheads="1"/>
              </p:cNvSpPr>
              <p:nvPr/>
            </p:nvSpPr>
            <p:spPr bwMode="auto">
              <a:xfrm>
                <a:off x="4352" y="2786"/>
                <a:ext cx="833"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222.222.222.222</a:t>
                </a:r>
              </a:p>
            </p:txBody>
          </p:sp>
          <p:sp>
            <p:nvSpPr>
              <p:cNvPr id="48226" name="Text Box 65"/>
              <p:cNvSpPr txBox="1">
                <a:spLocks noChangeArrowheads="1"/>
              </p:cNvSpPr>
              <p:nvPr/>
            </p:nvSpPr>
            <p:spPr bwMode="auto">
              <a:xfrm>
                <a:off x="4351" y="2904"/>
                <a:ext cx="982" cy="1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49-BD-D2-C7-56-2A</a:t>
                </a:r>
              </a:p>
            </p:txBody>
          </p:sp>
        </p:grpSp>
        <p:sp>
          <p:nvSpPr>
            <p:cNvPr id="48195"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96"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97" name="Text Box 71"/>
            <p:cNvSpPr txBox="1">
              <a:spLocks noChangeArrowheads="1"/>
            </p:cNvSpPr>
            <p:nvPr/>
          </p:nvSpPr>
          <p:spPr bwMode="auto">
            <a:xfrm>
              <a:off x="7073900" y="5811838"/>
              <a:ext cx="13223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222.222.222.221</a:t>
              </a:r>
            </a:p>
          </p:txBody>
        </p:sp>
        <p:sp>
          <p:nvSpPr>
            <p:cNvPr id="48198" name="Text Box 72"/>
            <p:cNvSpPr txBox="1">
              <a:spLocks noChangeArrowheads="1"/>
            </p:cNvSpPr>
            <p:nvPr/>
          </p:nvSpPr>
          <p:spPr bwMode="auto">
            <a:xfrm>
              <a:off x="7077075" y="5986463"/>
              <a:ext cx="1501775"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88-B2-2F-54-1A-0F</a:t>
              </a:r>
            </a:p>
          </p:txBody>
        </p:sp>
        <p:sp>
          <p:nvSpPr>
            <p:cNvPr id="48199"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200"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38312" name="Freeform 75"/>
            <p:cNvSpPr>
              <a:spLocks/>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130" name="Text Box 76"/>
            <p:cNvSpPr txBox="1">
              <a:spLocks noChangeArrowheads="1"/>
            </p:cNvSpPr>
            <p:nvPr/>
          </p:nvSpPr>
          <p:spPr bwMode="auto">
            <a:xfrm>
              <a:off x="8307388" y="4073525"/>
              <a:ext cx="357187"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i="0" dirty="0">
                  <a:solidFill>
                    <a:srgbClr val="FF0000"/>
                  </a:solidFill>
                  <a:latin typeface="+mj-lt"/>
                  <a:ea typeface="+mn-ea"/>
                  <a:cs typeface="+mn-cs"/>
                </a:rPr>
                <a:t>B</a:t>
              </a:r>
            </a:p>
          </p:txBody>
        </p:sp>
        <p:grpSp>
          <p:nvGrpSpPr>
            <p:cNvPr id="138314" name="Group 130"/>
            <p:cNvGrpSpPr>
              <a:grpSpLocks/>
            </p:cNvGrpSpPr>
            <p:nvPr/>
          </p:nvGrpSpPr>
          <p:grpSpPr bwMode="auto">
            <a:xfrm>
              <a:off x="7179310" y="4033520"/>
              <a:ext cx="1009650" cy="855028"/>
              <a:chOff x="7179310" y="4033520"/>
              <a:chExt cx="1009650" cy="855028"/>
            </a:xfrm>
          </p:grpSpPr>
          <p:grpSp>
            <p:nvGrpSpPr>
              <p:cNvPr id="138332" name="Group 44"/>
              <p:cNvGrpSpPr>
                <a:grpSpLocks/>
              </p:cNvGrpSpPr>
              <p:nvPr/>
            </p:nvGrpSpPr>
            <p:grpSpPr bwMode="auto">
              <a:xfrm>
                <a:off x="7179310" y="4033520"/>
                <a:ext cx="1009650" cy="855028"/>
                <a:chOff x="-44" y="1473"/>
                <a:chExt cx="981" cy="1105"/>
              </a:xfrm>
            </p:grpSpPr>
            <p:pic>
              <p:nvPicPr>
                <p:cNvPr id="13833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833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150" name="Rectangle 43"/>
              <p:cNvSpPr>
                <a:spLocks noChangeArrowheads="1"/>
              </p:cNvSpPr>
              <p:nvPr/>
            </p:nvSpPr>
            <p:spPr bwMode="auto">
              <a:xfrm rot="162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38315" name="Group 131"/>
            <p:cNvGrpSpPr>
              <a:grpSpLocks/>
            </p:cNvGrpSpPr>
            <p:nvPr/>
          </p:nvGrpSpPr>
          <p:grpSpPr bwMode="auto">
            <a:xfrm>
              <a:off x="3757931" y="4714240"/>
              <a:ext cx="1291589" cy="426719"/>
              <a:chOff x="4011931" y="3379152"/>
              <a:chExt cx="1262062" cy="390207"/>
            </a:xfrm>
          </p:grpSpPr>
          <p:sp>
            <p:nvSpPr>
              <p:cNvPr id="138" name="Rectangle 43"/>
              <p:cNvSpPr>
                <a:spLocks noChangeArrowheads="1"/>
              </p:cNvSpPr>
              <p:nvPr/>
            </p:nvSpPr>
            <p:spPr bwMode="auto">
              <a:xfrm rot="162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38322" name="Group 1185"/>
              <p:cNvGrpSpPr>
                <a:grpSpLocks/>
              </p:cNvGrpSpPr>
              <p:nvPr/>
            </p:nvGrpSpPr>
            <p:grpSpPr bwMode="auto">
              <a:xfrm>
                <a:off x="4197985" y="3379152"/>
                <a:ext cx="892175" cy="390207"/>
                <a:chOff x="4650" y="1129"/>
                <a:chExt cx="246" cy="95"/>
              </a:xfrm>
            </p:grpSpPr>
            <p:sp>
              <p:nvSpPr>
                <p:cNvPr id="1383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latin typeface="Times New Roman" charset="0"/>
                    <a:cs typeface="Arial" charset="0"/>
                  </a:endParaRPr>
                </a:p>
              </p:txBody>
            </p:sp>
            <p:sp>
              <p:nvSpPr>
                <p:cNvPr id="1383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latin typeface="Times New Roman" charset="0"/>
                    <a:cs typeface="Arial" charset="0"/>
                  </a:endParaRPr>
                </a:p>
              </p:txBody>
            </p:sp>
            <p:sp>
              <p:nvSpPr>
                <p:cNvPr id="1383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latin typeface="Times New Roman" charset="0"/>
                    <a:cs typeface="Arial" charset="0"/>
                  </a:endParaRPr>
                </a:p>
              </p:txBody>
            </p:sp>
            <p:grpSp>
              <p:nvGrpSpPr>
                <p:cNvPr id="138327" name="Group 1189"/>
                <p:cNvGrpSpPr>
                  <a:grpSpLocks/>
                </p:cNvGrpSpPr>
                <p:nvPr/>
              </p:nvGrpSpPr>
              <p:grpSpPr bwMode="auto">
                <a:xfrm>
                  <a:off x="4699" y="1145"/>
                  <a:ext cx="138" cy="29"/>
                  <a:chOff x="2468" y="1332"/>
                  <a:chExt cx="310" cy="60"/>
                </a:xfrm>
              </p:grpSpPr>
              <p:sp>
                <p:nvSpPr>
                  <p:cNvPr id="138330"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38331"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48217"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48218"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sp>
            <p:nvSpPr>
              <p:cNvPr id="140" name="Rectangle 43"/>
              <p:cNvSpPr>
                <a:spLocks noChangeArrowheads="1"/>
              </p:cNvSpPr>
              <p:nvPr/>
            </p:nvSpPr>
            <p:spPr bwMode="auto">
              <a:xfrm rot="162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38316" name="Group 132"/>
            <p:cNvGrpSpPr>
              <a:grpSpLocks/>
            </p:cNvGrpSpPr>
            <p:nvPr/>
          </p:nvGrpSpPr>
          <p:grpSpPr bwMode="auto">
            <a:xfrm>
              <a:off x="1483360" y="5313680"/>
              <a:ext cx="701043" cy="517588"/>
              <a:chOff x="1046480" y="3962400"/>
              <a:chExt cx="1026163" cy="761428"/>
            </a:xfrm>
          </p:grpSpPr>
          <p:sp>
            <p:nvSpPr>
              <p:cNvPr id="134" name="Rectangle 48"/>
              <p:cNvSpPr>
                <a:spLocks noChangeArrowheads="1"/>
              </p:cNvSpPr>
              <p:nvPr/>
            </p:nvSpPr>
            <p:spPr bwMode="auto">
              <a:xfrm rot="162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38318" name="Group 49"/>
              <p:cNvGrpSpPr>
                <a:grpSpLocks/>
              </p:cNvGrpSpPr>
              <p:nvPr/>
            </p:nvGrpSpPr>
            <p:grpSpPr bwMode="auto">
              <a:xfrm>
                <a:off x="1046480" y="3962400"/>
                <a:ext cx="936071" cy="761428"/>
                <a:chOff x="-44" y="1473"/>
                <a:chExt cx="981" cy="1105"/>
              </a:xfrm>
            </p:grpSpPr>
            <p:pic>
              <p:nvPicPr>
                <p:cNvPr id="138319"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8320"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sp>
        <p:nvSpPr>
          <p:cNvPr id="718850" name="AutoShape 2"/>
          <p:cNvSpPr>
            <a:spLocks noChangeArrowheads="1"/>
          </p:cNvSpPr>
          <p:nvPr/>
        </p:nvSpPr>
        <p:spPr bwMode="auto">
          <a:xfrm>
            <a:off x="5710238" y="2970662"/>
            <a:ext cx="314325" cy="792162"/>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138246" name="Group 67"/>
          <p:cNvGrpSpPr>
            <a:grpSpLocks/>
          </p:cNvGrpSpPr>
          <p:nvPr/>
        </p:nvGrpSpPr>
        <p:grpSpPr bwMode="auto">
          <a:xfrm>
            <a:off x="5216525" y="2527749"/>
            <a:ext cx="2011363" cy="760413"/>
            <a:chOff x="1197" y="1665"/>
            <a:chExt cx="1267" cy="479"/>
          </a:xfrm>
        </p:grpSpPr>
        <p:grpSp>
          <p:nvGrpSpPr>
            <p:cNvPr id="138280" name="Group 68"/>
            <p:cNvGrpSpPr>
              <a:grpSpLocks/>
            </p:cNvGrpSpPr>
            <p:nvPr/>
          </p:nvGrpSpPr>
          <p:grpSpPr bwMode="auto">
            <a:xfrm>
              <a:off x="1231" y="1990"/>
              <a:ext cx="691" cy="154"/>
              <a:chOff x="1231" y="1990"/>
              <a:chExt cx="691" cy="154"/>
            </a:xfrm>
          </p:grpSpPr>
          <p:sp>
            <p:nvSpPr>
              <p:cNvPr id="48171" name="Rectangle 69"/>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8172" name="Line 70"/>
              <p:cNvSpPr>
                <a:spLocks noChangeShapeType="1"/>
              </p:cNvSpPr>
              <p:nvPr/>
            </p:nvSpPr>
            <p:spPr bwMode="auto">
              <a:xfrm>
                <a:off x="1337" y="1990"/>
                <a:ext cx="0" cy="152"/>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73" name="Line 71"/>
              <p:cNvSpPr>
                <a:spLocks noChangeShapeType="1"/>
              </p:cNvSpPr>
              <p:nvPr/>
            </p:nvSpPr>
            <p:spPr bwMode="auto">
              <a:xfrm>
                <a:off x="1427" y="1992"/>
                <a:ext cx="0" cy="152"/>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48170" name="Text Box 72"/>
            <p:cNvSpPr txBox="1">
              <a:spLocks noChangeArrowheads="1"/>
            </p:cNvSpPr>
            <p:nvPr/>
          </p:nvSpPr>
          <p:spPr bwMode="auto">
            <a:xfrm>
              <a:off x="1197" y="1665"/>
              <a:ext cx="1267"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IP src: 111.111.111.111</a:t>
              </a:r>
            </a:p>
            <a:p>
              <a:pPr>
                <a:defRPr/>
              </a:pPr>
              <a:r>
                <a:rPr lang="en-US" sz="1200" i="0" dirty="0">
                  <a:latin typeface="Arial" charset="0"/>
                  <a:cs typeface="+mn-cs"/>
                </a:rPr>
                <a:t>   IP dest: 222.222.222.222</a:t>
              </a:r>
            </a:p>
          </p:txBody>
        </p:sp>
      </p:grpSp>
      <p:grpSp>
        <p:nvGrpSpPr>
          <p:cNvPr id="718921" name="Group 73"/>
          <p:cNvGrpSpPr>
            <a:grpSpLocks/>
          </p:cNvGrpSpPr>
          <p:nvPr/>
        </p:nvGrpSpPr>
        <p:grpSpPr bwMode="auto">
          <a:xfrm>
            <a:off x="5340350" y="2778574"/>
            <a:ext cx="146050" cy="385763"/>
            <a:chOff x="1272" y="1762"/>
            <a:chExt cx="92" cy="243"/>
          </a:xfrm>
        </p:grpSpPr>
        <p:sp>
          <p:nvSpPr>
            <p:cNvPr id="48167" name="Line 74"/>
            <p:cNvSpPr>
              <a:spLocks noChangeShapeType="1"/>
            </p:cNvSpPr>
            <p:nvPr/>
          </p:nvSpPr>
          <p:spPr bwMode="auto">
            <a:xfrm>
              <a:off x="1272" y="1762"/>
              <a:ext cx="0" cy="24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68" name="Line 75"/>
            <p:cNvSpPr>
              <a:spLocks noChangeShapeType="1"/>
            </p:cNvSpPr>
            <p:nvPr/>
          </p:nvSpPr>
          <p:spPr bwMode="auto">
            <a:xfrm>
              <a:off x="1364" y="1878"/>
              <a:ext cx="0" cy="126"/>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718924" name="Rectangle 76"/>
          <p:cNvSpPr>
            <a:spLocks noChangeArrowheads="1"/>
          </p:cNvSpPr>
          <p:nvPr/>
        </p:nvSpPr>
        <p:spPr bwMode="auto">
          <a:xfrm>
            <a:off x="706438" y="1084263"/>
            <a:ext cx="7772400" cy="3655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indent="-231775">
              <a:lnSpc>
                <a:spcPct val="85000"/>
              </a:lnSpc>
              <a:spcBef>
                <a:spcPct val="20000"/>
              </a:spcBef>
              <a:buClr>
                <a:srgbClr val="000099"/>
              </a:buClr>
              <a:buSzPct val="100000"/>
              <a:buFont typeface="Wingdings" charset="2"/>
              <a:buChar char="§"/>
              <a:defRPr/>
            </a:pPr>
            <a:r>
              <a:rPr lang="en-US" sz="2000" i="0" dirty="0">
                <a:latin typeface="Gill Sans MT" charset="0"/>
                <a:cs typeface="+mn-cs"/>
              </a:rPr>
              <a:t>R forwards datagram with IP source A, destination B </a:t>
            </a:r>
          </a:p>
        </p:txBody>
      </p:sp>
      <p:sp>
        <p:nvSpPr>
          <p:cNvPr id="718925" name="Rectangle 77"/>
          <p:cNvSpPr>
            <a:spLocks noChangeArrowheads="1"/>
          </p:cNvSpPr>
          <p:nvPr/>
        </p:nvSpPr>
        <p:spPr bwMode="auto">
          <a:xfrm>
            <a:off x="719138" y="1463222"/>
            <a:ext cx="7772400" cy="722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indent="-231775">
              <a:lnSpc>
                <a:spcPct val="85000"/>
              </a:lnSpc>
              <a:spcBef>
                <a:spcPct val="20000"/>
              </a:spcBef>
              <a:buClr>
                <a:srgbClr val="000099"/>
              </a:buClr>
              <a:buSzPct val="100000"/>
              <a:buFont typeface="Wingdings" charset="2"/>
              <a:buChar char="§"/>
              <a:defRPr/>
            </a:pPr>
            <a:r>
              <a:rPr lang="en-US" sz="2000" i="0" dirty="0">
                <a:latin typeface="Gill Sans MT" charset="0"/>
                <a:cs typeface="+mn-cs"/>
              </a:rPr>
              <a:t>R creates link-layer frame with B's MAC address as destination address, frame contains A-to-B IP datagram</a:t>
            </a:r>
            <a:endParaRPr lang="en-US" sz="2800" i="0" dirty="0">
              <a:latin typeface="Gill Sans MT" charset="0"/>
              <a:cs typeface="+mn-cs"/>
            </a:endParaRPr>
          </a:p>
        </p:txBody>
      </p:sp>
      <p:grpSp>
        <p:nvGrpSpPr>
          <p:cNvPr id="718926" name="Group 78"/>
          <p:cNvGrpSpPr>
            <a:grpSpLocks/>
          </p:cNvGrpSpPr>
          <p:nvPr/>
        </p:nvGrpSpPr>
        <p:grpSpPr bwMode="auto">
          <a:xfrm>
            <a:off x="4791075" y="2119762"/>
            <a:ext cx="2428876" cy="1519237"/>
            <a:chOff x="931" y="1414"/>
            <a:chExt cx="1530" cy="957"/>
          </a:xfrm>
        </p:grpSpPr>
        <p:sp>
          <p:nvSpPr>
            <p:cNvPr id="48155" name="Text Box 79"/>
            <p:cNvSpPr txBox="1">
              <a:spLocks noChangeArrowheads="1"/>
            </p:cNvSpPr>
            <p:nvPr/>
          </p:nvSpPr>
          <p:spPr bwMode="auto">
            <a:xfrm>
              <a:off x="931" y="1414"/>
              <a:ext cx="1530" cy="4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MAC src: </a:t>
              </a:r>
              <a:r>
                <a:rPr lang="en-US" sz="1200" i="0" dirty="0">
                  <a:solidFill>
                    <a:srgbClr val="FF0000"/>
                  </a:solidFill>
                  <a:latin typeface="Arial" charset="0"/>
                  <a:cs typeface="+mn-cs"/>
                </a:rPr>
                <a:t>1A-23-F9-CD-06-9B</a:t>
              </a:r>
            </a:p>
            <a:p>
              <a:pPr>
                <a:defRPr/>
              </a:pPr>
              <a:r>
                <a:rPr lang="en-US" sz="1200" i="0" dirty="0">
                  <a:latin typeface="Arial" charset="0"/>
                  <a:cs typeface="+mn-cs"/>
                </a:rPr>
                <a:t>  MAC dest: </a:t>
              </a:r>
              <a:r>
                <a:rPr lang="en-US" sz="1200" i="0" dirty="0">
                  <a:solidFill>
                    <a:srgbClr val="FF0000"/>
                  </a:solidFill>
                  <a:latin typeface="Arial" charset="0"/>
                  <a:cs typeface="+mn-cs"/>
                </a:rPr>
                <a:t>49-BD-D2-C7-56-2A</a:t>
              </a:r>
            </a:p>
            <a:p>
              <a:pPr>
                <a:defRPr/>
              </a:pPr>
              <a:endParaRPr lang="en-US" sz="1200" i="0" dirty="0">
                <a:solidFill>
                  <a:srgbClr val="FF0000"/>
                </a:solidFill>
                <a:latin typeface="Arial" charset="0"/>
                <a:cs typeface="+mn-cs"/>
              </a:endParaRPr>
            </a:p>
          </p:txBody>
        </p:sp>
        <p:grpSp>
          <p:nvGrpSpPr>
            <p:cNvPr id="138267" name="Group 80"/>
            <p:cNvGrpSpPr>
              <a:grpSpLocks/>
            </p:cNvGrpSpPr>
            <p:nvPr/>
          </p:nvGrpSpPr>
          <p:grpSpPr bwMode="auto">
            <a:xfrm>
              <a:off x="981" y="2182"/>
              <a:ext cx="1049" cy="189"/>
              <a:chOff x="2829" y="2040"/>
              <a:chExt cx="1049" cy="189"/>
            </a:xfrm>
          </p:grpSpPr>
          <p:sp>
            <p:nvSpPr>
              <p:cNvPr id="48161" name="Rectangle 81"/>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8162" name="Rectangle 82"/>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8163" name="Line 83"/>
              <p:cNvSpPr>
                <a:spLocks noChangeShapeType="1"/>
              </p:cNvSpPr>
              <p:nvPr/>
            </p:nvSpPr>
            <p:spPr bwMode="auto">
              <a:xfrm>
                <a:off x="3180" y="2063"/>
                <a:ext cx="0" cy="152"/>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64" name="Line 84"/>
              <p:cNvSpPr>
                <a:spLocks noChangeShapeType="1"/>
              </p:cNvSpPr>
              <p:nvPr/>
            </p:nvSpPr>
            <p:spPr bwMode="auto">
              <a:xfrm>
                <a:off x="3276" y="2063"/>
                <a:ext cx="0" cy="152"/>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65" name="Line 85"/>
              <p:cNvSpPr>
                <a:spLocks noChangeShapeType="1"/>
              </p:cNvSpPr>
              <p:nvPr/>
            </p:nvSpPr>
            <p:spPr bwMode="auto">
              <a:xfrm>
                <a:off x="2910" y="2040"/>
                <a:ext cx="0" cy="189"/>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66" name="Line 86"/>
              <p:cNvSpPr>
                <a:spLocks noChangeShapeType="1"/>
              </p:cNvSpPr>
              <p:nvPr/>
            </p:nvSpPr>
            <p:spPr bwMode="auto">
              <a:xfrm>
                <a:off x="3006" y="2040"/>
                <a:ext cx="0" cy="189"/>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48157" name="Line 87"/>
            <p:cNvSpPr>
              <a:spLocks noChangeShapeType="1"/>
            </p:cNvSpPr>
            <p:nvPr/>
          </p:nvSpPr>
          <p:spPr bwMode="auto">
            <a:xfrm flipV="1">
              <a:off x="1018" y="1576"/>
              <a:ext cx="2" cy="702"/>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58" name="Line 88"/>
            <p:cNvSpPr>
              <a:spLocks noChangeShapeType="1"/>
            </p:cNvSpPr>
            <p:nvPr/>
          </p:nvSpPr>
          <p:spPr bwMode="auto">
            <a:xfrm flipV="1">
              <a:off x="1106" y="1680"/>
              <a:ext cx="0" cy="598"/>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59" name="Line 89"/>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60" name="Line 90"/>
            <p:cNvSpPr>
              <a:spLocks noChangeShapeType="1"/>
            </p:cNvSpPr>
            <p:nvPr/>
          </p:nvSpPr>
          <p:spPr bwMode="auto">
            <a:xfrm>
              <a:off x="1368" y="1924"/>
              <a:ext cx="2" cy="35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138251" name="Group 91"/>
          <p:cNvGrpSpPr>
            <a:grpSpLocks/>
          </p:cNvGrpSpPr>
          <p:nvPr/>
        </p:nvGrpSpPr>
        <p:grpSpPr bwMode="auto">
          <a:xfrm>
            <a:off x="3952875" y="2592837"/>
            <a:ext cx="895350" cy="2038350"/>
            <a:chOff x="2823" y="1545"/>
            <a:chExt cx="564" cy="1284"/>
          </a:xfrm>
        </p:grpSpPr>
        <p:sp>
          <p:nvSpPr>
            <p:cNvPr id="138261" name="Freeform 92"/>
            <p:cNvSpPr>
              <a:spLocks/>
            </p:cNvSpPr>
            <p:nvPr/>
          </p:nvSpPr>
          <p:spPr bwMode="auto">
            <a:xfrm>
              <a:off x="2823" y="2265"/>
              <a:ext cx="564" cy="56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4" h="564">
                  <a:moveTo>
                    <a:pt x="564" y="0"/>
                  </a:moveTo>
                  <a:lnTo>
                    <a:pt x="287" y="564"/>
                  </a:lnTo>
                  <a:lnTo>
                    <a:pt x="0" y="0"/>
                  </a:lnTo>
                  <a:lnTo>
                    <a:pt x="564" y="0"/>
                  </a:lnTo>
                  <a:close/>
                </a:path>
              </a:pathLst>
            </a:custGeom>
            <a:gradFill rotWithShape="1">
              <a:gsLst>
                <a:gs pos="0">
                  <a:schemeClr val="bg1"/>
                </a:gs>
                <a:gs pos="100000">
                  <a:srgbClr val="FF0000"/>
                </a:gs>
              </a:gsLst>
              <a:lin ang="54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8151" name="Rectangle 93"/>
            <p:cNvSpPr>
              <a:spLocks noChangeArrowheads="1"/>
            </p:cNvSpPr>
            <p:nvPr/>
          </p:nvSpPr>
          <p:spPr bwMode="auto">
            <a:xfrm>
              <a:off x="2872" y="1877"/>
              <a:ext cx="493" cy="477"/>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8152" name="Text Box 94"/>
            <p:cNvSpPr txBox="1">
              <a:spLocks noChangeArrowheads="1"/>
            </p:cNvSpPr>
            <p:nvPr/>
          </p:nvSpPr>
          <p:spPr bwMode="auto">
            <a:xfrm>
              <a:off x="2941" y="1545"/>
              <a:ext cx="336"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endParaRPr lang="en-US" sz="1600" i="0" dirty="0">
                <a:latin typeface="Arial" charset="0"/>
                <a:cs typeface="+mn-cs"/>
              </a:endParaRPr>
            </a:p>
            <a:p>
              <a:pPr algn="ctr">
                <a:defRPr/>
              </a:pPr>
              <a:endParaRPr lang="en-US" sz="1600" i="0" dirty="0">
                <a:latin typeface="Arial" charset="0"/>
                <a:cs typeface="+mn-cs"/>
              </a:endParaRPr>
            </a:p>
            <a:p>
              <a:pPr algn="ctr">
                <a:defRPr/>
              </a:pPr>
              <a:r>
                <a:rPr lang="en-US" sz="1600" i="0" dirty="0">
                  <a:latin typeface="Arial" charset="0"/>
                  <a:cs typeface="+mn-cs"/>
                </a:rPr>
                <a:t>IP</a:t>
              </a:r>
            </a:p>
            <a:p>
              <a:pPr algn="ctr">
                <a:defRPr/>
              </a:pPr>
              <a:r>
                <a:rPr lang="en-US" sz="1600" i="0" dirty="0">
                  <a:latin typeface="Arial" charset="0"/>
                  <a:cs typeface="+mn-cs"/>
                </a:rPr>
                <a:t>Eth</a:t>
              </a:r>
            </a:p>
            <a:p>
              <a:pPr algn="ctr">
                <a:defRPr/>
              </a:pPr>
              <a:r>
                <a:rPr lang="en-US" sz="1600" i="0" dirty="0">
                  <a:latin typeface="Arial" charset="0"/>
                  <a:cs typeface="+mn-cs"/>
                </a:rPr>
                <a:t>Phy</a:t>
              </a:r>
            </a:p>
          </p:txBody>
        </p:sp>
        <p:sp>
          <p:nvSpPr>
            <p:cNvPr id="48153" name="Line 95"/>
            <p:cNvSpPr>
              <a:spLocks noChangeShapeType="1"/>
            </p:cNvSpPr>
            <p:nvPr/>
          </p:nvSpPr>
          <p:spPr bwMode="auto">
            <a:xfrm>
              <a:off x="2868" y="2039"/>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54" name="Line 96"/>
            <p:cNvSpPr>
              <a:spLocks noChangeShapeType="1"/>
            </p:cNvSpPr>
            <p:nvPr/>
          </p:nvSpPr>
          <p:spPr bwMode="auto">
            <a:xfrm>
              <a:off x="2865" y="219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138252" name="Group 113"/>
          <p:cNvGrpSpPr>
            <a:grpSpLocks/>
          </p:cNvGrpSpPr>
          <p:nvPr/>
        </p:nvGrpSpPr>
        <p:grpSpPr bwMode="auto">
          <a:xfrm>
            <a:off x="8061325" y="2303912"/>
            <a:ext cx="928688" cy="1954212"/>
            <a:chOff x="250" y="1380"/>
            <a:chExt cx="585" cy="1231"/>
          </a:xfrm>
        </p:grpSpPr>
        <p:sp>
          <p:nvSpPr>
            <p:cNvPr id="138254" name="Freeform 106"/>
            <p:cNvSpPr>
              <a:spLocks/>
            </p:cNvSpPr>
            <p:nvPr/>
          </p:nvSpPr>
          <p:spPr bwMode="auto">
            <a:xfrm>
              <a:off x="250" y="1414"/>
              <a:ext cx="582" cy="1197"/>
            </a:xfrm>
            <a:custGeom>
              <a:avLst/>
              <a:gdLst>
                <a:gd name="T0" fmla="*/ 582 w 582"/>
                <a:gd name="T1" fmla="*/ 781 h 1197"/>
                <a:gd name="T2" fmla="*/ 0 w 582"/>
                <a:gd name="T3" fmla="*/ 1197 h 1197"/>
                <a:gd name="T4" fmla="*/ 83 w 582"/>
                <a:gd name="T5" fmla="*/ 0 h 1197"/>
                <a:gd name="T6" fmla="*/ 582 w 582"/>
                <a:gd name="T7" fmla="*/ 781 h 11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1197">
                  <a:moveTo>
                    <a:pt x="582" y="781"/>
                  </a:moveTo>
                  <a:lnTo>
                    <a:pt x="0" y="1197"/>
                  </a:lnTo>
                  <a:lnTo>
                    <a:pt x="83" y="0"/>
                  </a:lnTo>
                  <a:lnTo>
                    <a:pt x="582" y="781"/>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48144" name="Rectangle 107"/>
            <p:cNvSpPr>
              <a:spLocks noChangeArrowheads="1"/>
            </p:cNvSpPr>
            <p:nvPr/>
          </p:nvSpPr>
          <p:spPr bwMode="auto">
            <a:xfrm>
              <a:off x="338" y="1399"/>
              <a:ext cx="493" cy="79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48145" name="Text Box 108"/>
            <p:cNvSpPr txBox="1">
              <a:spLocks noChangeArrowheads="1"/>
            </p:cNvSpPr>
            <p:nvPr/>
          </p:nvSpPr>
          <p:spPr bwMode="auto">
            <a:xfrm>
              <a:off x="413" y="1380"/>
              <a:ext cx="336"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endParaRPr lang="en-US" sz="1600" i="0" dirty="0">
                <a:latin typeface="Arial" charset="0"/>
                <a:cs typeface="+mn-cs"/>
              </a:endParaRPr>
            </a:p>
            <a:p>
              <a:pPr algn="ctr">
                <a:defRPr/>
              </a:pPr>
              <a:endParaRPr lang="en-US" sz="1600" i="0" dirty="0">
                <a:latin typeface="Arial" charset="0"/>
                <a:cs typeface="+mn-cs"/>
              </a:endParaRPr>
            </a:p>
            <a:p>
              <a:pPr algn="ctr">
                <a:defRPr/>
              </a:pPr>
              <a:r>
                <a:rPr lang="en-US" sz="1600" i="0" dirty="0">
                  <a:latin typeface="Arial" charset="0"/>
                  <a:cs typeface="+mn-cs"/>
                </a:rPr>
                <a:t>IP</a:t>
              </a:r>
            </a:p>
            <a:p>
              <a:pPr algn="ctr">
                <a:defRPr/>
              </a:pPr>
              <a:r>
                <a:rPr lang="en-US" sz="1600" i="0" dirty="0">
                  <a:latin typeface="Arial" charset="0"/>
                  <a:cs typeface="+mn-cs"/>
                </a:rPr>
                <a:t>Eth</a:t>
              </a:r>
            </a:p>
            <a:p>
              <a:pPr algn="ctr">
                <a:defRPr/>
              </a:pPr>
              <a:r>
                <a:rPr lang="en-US" sz="1600" i="0" dirty="0">
                  <a:latin typeface="Arial" charset="0"/>
                  <a:cs typeface="+mn-cs"/>
                </a:rPr>
                <a:t>Phy</a:t>
              </a:r>
            </a:p>
          </p:txBody>
        </p:sp>
        <p:sp>
          <p:nvSpPr>
            <p:cNvPr id="48146" name="Line 109"/>
            <p:cNvSpPr>
              <a:spLocks noChangeShapeType="1"/>
            </p:cNvSpPr>
            <p:nvPr/>
          </p:nvSpPr>
          <p:spPr bwMode="auto">
            <a:xfrm>
              <a:off x="346" y="186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47" name="Line 110"/>
            <p:cNvSpPr>
              <a:spLocks noChangeShapeType="1"/>
            </p:cNvSpPr>
            <p:nvPr/>
          </p:nvSpPr>
          <p:spPr bwMode="auto">
            <a:xfrm>
              <a:off x="343" y="2027"/>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48" name="Line 111"/>
            <p:cNvSpPr>
              <a:spLocks noChangeShapeType="1"/>
            </p:cNvSpPr>
            <p:nvPr/>
          </p:nvSpPr>
          <p:spPr bwMode="auto">
            <a:xfrm>
              <a:off x="340" y="2186"/>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8149" name="Line 112"/>
            <p:cNvSpPr>
              <a:spLocks noChangeShapeType="1"/>
            </p:cNvSpPr>
            <p:nvPr/>
          </p:nvSpPr>
          <p:spPr bwMode="auto">
            <a:xfrm>
              <a:off x="330" y="169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2" name="标题 1"/>
          <p:cNvSpPr>
            <a:spLocks noGrp="1"/>
          </p:cNvSpPr>
          <p:nvPr>
            <p:ph type="title"/>
          </p:nvPr>
        </p:nvSpPr>
        <p:spPr/>
        <p:txBody>
          <a:bodyPr/>
          <a:lstStyle/>
          <a:p>
            <a:r>
              <a:rPr lang="zh-CN" altLang="en-US" dirty="0">
                <a:latin typeface="Gill Sans MT" charset="0"/>
              </a:rPr>
              <a:t>发送数据报到子网以外</a:t>
            </a:r>
            <a:endParaRPr lang="zh-CN" altLang="en-US" dirty="0"/>
          </a:p>
        </p:txBody>
      </p:sp>
    </p:spTree>
    <p:extLst>
      <p:ext uri="{BB962C8B-B14F-4D97-AF65-F5344CB8AC3E}">
        <p14:creationId xmlns:p14="http://schemas.microsoft.com/office/powerpoint/2010/main" val="618941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89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718850"/>
                                        </p:tgtEl>
                                        <p:attrNameLst>
                                          <p:attrName>style.visibility</p:attrName>
                                        </p:attrNameLst>
                                      </p:cBhvr>
                                      <p:to>
                                        <p:strVal val="visible"/>
                                      </p:to>
                                    </p:set>
                                    <p:animEffect transition="in" filter="wipe(up)">
                                      <p:cBhvr>
                                        <p:cTn id="11" dur="1000"/>
                                        <p:tgtEl>
                                          <p:spTgt spid="718850"/>
                                        </p:tgtEl>
                                      </p:cBhvr>
                                    </p:animEffect>
                                  </p:childTnLst>
                                </p:cTn>
                              </p:par>
                            </p:childTnLst>
                          </p:cTn>
                        </p:par>
                        <p:par>
                          <p:cTn id="12" fill="hold" nodeType="afterGroup">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718925"/>
                                        </p:tgtEl>
                                        <p:attrNameLst>
                                          <p:attrName>style.visibility</p:attrName>
                                        </p:attrNameLst>
                                      </p:cBhvr>
                                      <p:to>
                                        <p:strVal val="visible"/>
                                      </p:to>
                                    </p:set>
                                  </p:childTnLst>
                                </p:cTn>
                              </p:par>
                              <p:par>
                                <p:cTn id="15" presetID="9" presetClass="exit" presetSubtype="0" fill="hold" nodeType="withEffect">
                                  <p:stCondLst>
                                    <p:cond delay="0"/>
                                  </p:stCondLst>
                                  <p:childTnLst>
                                    <p:animEffect transition="out" filter="dissolve">
                                      <p:cBhvr>
                                        <p:cTn id="16" dur="500"/>
                                        <p:tgtEl>
                                          <p:spTgt spid="718921"/>
                                        </p:tgtEl>
                                      </p:cBhvr>
                                    </p:animEffect>
                                    <p:set>
                                      <p:cBhvr>
                                        <p:cTn id="17" dur="1" fill="hold">
                                          <p:stCondLst>
                                            <p:cond delay="499"/>
                                          </p:stCondLst>
                                        </p:cTn>
                                        <p:tgtEl>
                                          <p:spTgt spid="718921"/>
                                        </p:tgtEl>
                                        <p:attrNameLst>
                                          <p:attrName>style.visibility</p:attrName>
                                        </p:attrNameLst>
                                      </p:cBhvr>
                                      <p:to>
                                        <p:strVal val="hidden"/>
                                      </p:to>
                                    </p:set>
                                  </p:childTnLst>
                                </p:cTn>
                              </p:par>
                              <p:par>
                                <p:cTn id="18" presetID="9" presetClass="entr" presetSubtype="0" fill="hold" nodeType="withEffect">
                                  <p:stCondLst>
                                    <p:cond delay="0"/>
                                  </p:stCondLst>
                                  <p:childTnLst>
                                    <p:set>
                                      <p:cBhvr>
                                        <p:cTn id="19" dur="1" fill="hold">
                                          <p:stCondLst>
                                            <p:cond delay="0"/>
                                          </p:stCondLst>
                                        </p:cTn>
                                        <p:tgtEl>
                                          <p:spTgt spid="718926"/>
                                        </p:tgtEl>
                                        <p:attrNameLst>
                                          <p:attrName>style.visibility</p:attrName>
                                        </p:attrNameLst>
                                      </p:cBhvr>
                                      <p:to>
                                        <p:strVal val="visible"/>
                                      </p:to>
                                    </p:set>
                                    <p:animEffect transition="in" filter="dissolve">
                                      <p:cBhvr>
                                        <p:cTn id="20" dur="500"/>
                                        <p:tgtEl>
                                          <p:spTgt spid="718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850" grpId="0" animBg="1"/>
      <p:bldP spid="718924" grpId="0"/>
      <p:bldP spid="71892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337" name="Group 95"/>
          <p:cNvGrpSpPr>
            <a:grpSpLocks/>
          </p:cNvGrpSpPr>
          <p:nvPr/>
        </p:nvGrpSpPr>
        <p:grpSpPr bwMode="auto">
          <a:xfrm>
            <a:off x="6962095" y="5191351"/>
            <a:ext cx="711200" cy="600075"/>
            <a:chOff x="7179310" y="4033520"/>
            <a:chExt cx="1009650" cy="855028"/>
          </a:xfrm>
        </p:grpSpPr>
        <p:grpSp>
          <p:nvGrpSpPr>
            <p:cNvPr id="142433" name="Group 44"/>
            <p:cNvGrpSpPr>
              <a:grpSpLocks/>
            </p:cNvGrpSpPr>
            <p:nvPr/>
          </p:nvGrpSpPr>
          <p:grpSpPr bwMode="auto">
            <a:xfrm>
              <a:off x="7179310" y="4033520"/>
              <a:ext cx="1009650" cy="855028"/>
              <a:chOff x="-44" y="1473"/>
              <a:chExt cx="981" cy="1105"/>
            </a:xfrm>
          </p:grpSpPr>
          <p:pic>
            <p:nvPicPr>
              <p:cNvPr id="14243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243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156" name="Rectangle 43"/>
            <p:cNvSpPr>
              <a:spLocks noChangeArrowheads="1"/>
            </p:cNvSpPr>
            <p:nvPr/>
          </p:nvSpPr>
          <p:spPr bwMode="auto">
            <a:xfrm rot="16200000">
              <a:off x="7439378" y="4308711"/>
              <a:ext cx="126671"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42338" name="Group 96"/>
          <p:cNvGrpSpPr>
            <a:grpSpLocks/>
          </p:cNvGrpSpPr>
          <p:nvPr/>
        </p:nvGrpSpPr>
        <p:grpSpPr bwMode="auto">
          <a:xfrm>
            <a:off x="1028020" y="3799113"/>
            <a:ext cx="1027112" cy="762000"/>
            <a:chOff x="1046480" y="3962400"/>
            <a:chExt cx="1026163" cy="761428"/>
          </a:xfrm>
        </p:grpSpPr>
        <p:sp>
          <p:nvSpPr>
            <p:cNvPr id="151" name="Rectangle 48"/>
            <p:cNvSpPr>
              <a:spLocks noChangeArrowheads="1"/>
            </p:cNvSpPr>
            <p:nvPr/>
          </p:nvSpPr>
          <p:spPr bwMode="auto">
            <a:xfrm rot="16200000">
              <a:off x="1893411" y="4300306"/>
              <a:ext cx="111042" cy="24742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2430" name="Group 49"/>
            <p:cNvGrpSpPr>
              <a:grpSpLocks/>
            </p:cNvGrpSpPr>
            <p:nvPr/>
          </p:nvGrpSpPr>
          <p:grpSpPr bwMode="auto">
            <a:xfrm>
              <a:off x="1046480" y="3962400"/>
              <a:ext cx="936071" cy="761428"/>
              <a:chOff x="-44" y="1473"/>
              <a:chExt cx="981" cy="1105"/>
            </a:xfrm>
          </p:grpSpPr>
          <p:pic>
            <p:nvPicPr>
              <p:cNvPr id="142431"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2432"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sp>
        <p:nvSpPr>
          <p:cNvPr id="98" name="Text Box 4"/>
          <p:cNvSpPr txBox="1">
            <a:spLocks noChangeArrowheads="1"/>
          </p:cNvSpPr>
          <p:nvPr/>
        </p:nvSpPr>
        <p:spPr bwMode="auto">
          <a:xfrm>
            <a:off x="4206195" y="4218213"/>
            <a:ext cx="376237" cy="457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en-US" sz="2400" i="0" dirty="0">
                <a:solidFill>
                  <a:srgbClr val="FF0000"/>
                </a:solidFill>
                <a:latin typeface="+mn-lt"/>
                <a:ea typeface="+mn-ea"/>
                <a:cs typeface="+mn-cs"/>
              </a:rPr>
              <a:t>R</a:t>
            </a:r>
            <a:endParaRPr lang="en-US" i="0" dirty="0">
              <a:latin typeface="+mn-lt"/>
              <a:ea typeface="+mn-ea"/>
              <a:cs typeface="+mn-cs"/>
            </a:endParaRPr>
          </a:p>
        </p:txBody>
      </p:sp>
      <p:sp>
        <p:nvSpPr>
          <p:cNvPr id="50181" name="Text Box 21"/>
          <p:cNvSpPr txBox="1">
            <a:spLocks noChangeArrowheads="1"/>
          </p:cNvSpPr>
          <p:nvPr/>
        </p:nvSpPr>
        <p:spPr bwMode="auto">
          <a:xfrm>
            <a:off x="3850595" y="5215163"/>
            <a:ext cx="1543050"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1A-23-F9-CD-06-9B</a:t>
            </a:r>
          </a:p>
        </p:txBody>
      </p:sp>
      <p:sp>
        <p:nvSpPr>
          <p:cNvPr id="50182" name="Text Box 22"/>
          <p:cNvSpPr txBox="1">
            <a:spLocks noChangeArrowheads="1"/>
          </p:cNvSpPr>
          <p:nvPr/>
        </p:nvSpPr>
        <p:spPr bwMode="auto">
          <a:xfrm>
            <a:off x="3998232" y="5042126"/>
            <a:ext cx="13223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222.222.222.220</a:t>
            </a:r>
          </a:p>
        </p:txBody>
      </p:sp>
      <p:grpSp>
        <p:nvGrpSpPr>
          <p:cNvPr id="142342" name="Group 23"/>
          <p:cNvGrpSpPr>
            <a:grpSpLocks/>
          </p:cNvGrpSpPr>
          <p:nvPr/>
        </p:nvGrpSpPr>
        <p:grpSpPr bwMode="auto">
          <a:xfrm>
            <a:off x="3026682" y="5631088"/>
            <a:ext cx="1541463" cy="449263"/>
            <a:chOff x="1934" y="2405"/>
            <a:chExt cx="971" cy="283"/>
          </a:xfrm>
        </p:grpSpPr>
        <p:sp>
          <p:nvSpPr>
            <p:cNvPr id="50268" name="Text Box 24"/>
            <p:cNvSpPr txBox="1">
              <a:spLocks noChangeArrowheads="1"/>
            </p:cNvSpPr>
            <p:nvPr/>
          </p:nvSpPr>
          <p:spPr bwMode="auto">
            <a:xfrm>
              <a:off x="1934" y="2405"/>
              <a:ext cx="833"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111.111.111.110</a:t>
              </a:r>
            </a:p>
          </p:txBody>
        </p:sp>
        <p:sp>
          <p:nvSpPr>
            <p:cNvPr id="50269" name="Text Box 25"/>
            <p:cNvSpPr txBox="1">
              <a:spLocks noChangeArrowheads="1"/>
            </p:cNvSpPr>
            <p:nvPr/>
          </p:nvSpPr>
          <p:spPr bwMode="auto">
            <a:xfrm>
              <a:off x="1938" y="2515"/>
              <a:ext cx="967"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E6-E9-00-17-BB-4B</a:t>
              </a:r>
            </a:p>
          </p:txBody>
        </p:sp>
      </p:grpSp>
      <p:sp>
        <p:nvSpPr>
          <p:cNvPr id="50184" name="Text Box 26"/>
          <p:cNvSpPr txBox="1">
            <a:spLocks noChangeArrowheads="1"/>
          </p:cNvSpPr>
          <p:nvPr/>
        </p:nvSpPr>
        <p:spPr bwMode="auto">
          <a:xfrm>
            <a:off x="934357" y="5873976"/>
            <a:ext cx="16271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CC-49-DE-D0-AB-7D</a:t>
            </a:r>
          </a:p>
        </p:txBody>
      </p:sp>
      <p:sp>
        <p:nvSpPr>
          <p:cNvPr id="50185" name="Text Box 27"/>
          <p:cNvSpPr txBox="1">
            <a:spLocks noChangeArrowheads="1"/>
          </p:cNvSpPr>
          <p:nvPr/>
        </p:nvSpPr>
        <p:spPr bwMode="auto">
          <a:xfrm>
            <a:off x="924832" y="5691413"/>
            <a:ext cx="1322388"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111.111.111.112</a:t>
            </a:r>
          </a:p>
        </p:txBody>
      </p:sp>
      <p:sp>
        <p:nvSpPr>
          <p:cNvPr id="50186" name="Text Box 30"/>
          <p:cNvSpPr txBox="1">
            <a:spLocks noChangeArrowheads="1"/>
          </p:cNvSpPr>
          <p:nvPr/>
        </p:nvSpPr>
        <p:spPr bwMode="auto">
          <a:xfrm>
            <a:off x="691470" y="4578576"/>
            <a:ext cx="1322387"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111.111.111.111</a:t>
            </a:r>
          </a:p>
        </p:txBody>
      </p:sp>
      <p:sp>
        <p:nvSpPr>
          <p:cNvPr id="50187" name="Text Box 33"/>
          <p:cNvSpPr txBox="1">
            <a:spLocks noChangeArrowheads="1"/>
          </p:cNvSpPr>
          <p:nvPr/>
        </p:nvSpPr>
        <p:spPr bwMode="auto">
          <a:xfrm>
            <a:off x="712107" y="4764313"/>
            <a:ext cx="1509713"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74-29-9C-E8-FF-55</a:t>
            </a:r>
          </a:p>
        </p:txBody>
      </p:sp>
      <p:sp>
        <p:nvSpPr>
          <p:cNvPr id="142347" name="Freeform 39"/>
          <p:cNvSpPr>
            <a:spLocks/>
          </p:cNvSpPr>
          <p:nvPr/>
        </p:nvSpPr>
        <p:spPr bwMode="auto">
          <a:xfrm>
            <a:off x="2347232" y="4273776"/>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50189" name="Line 40"/>
          <p:cNvSpPr>
            <a:spLocks noChangeShapeType="1"/>
          </p:cNvSpPr>
          <p:nvPr/>
        </p:nvSpPr>
        <p:spPr bwMode="auto">
          <a:xfrm>
            <a:off x="2044020" y="4253138"/>
            <a:ext cx="438150" cy="2301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190" name="Line 41"/>
          <p:cNvSpPr>
            <a:spLocks noChangeShapeType="1"/>
          </p:cNvSpPr>
          <p:nvPr/>
        </p:nvSpPr>
        <p:spPr bwMode="auto">
          <a:xfrm flipV="1">
            <a:off x="2167845" y="5197701"/>
            <a:ext cx="231775" cy="2555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191" name="Line 42"/>
          <p:cNvSpPr>
            <a:spLocks noChangeShapeType="1"/>
          </p:cNvSpPr>
          <p:nvPr/>
        </p:nvSpPr>
        <p:spPr bwMode="auto">
          <a:xfrm>
            <a:off x="3166382" y="4791301"/>
            <a:ext cx="584200" cy="95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192" name="Line 44"/>
          <p:cNvSpPr>
            <a:spLocks noChangeShapeType="1"/>
          </p:cNvSpPr>
          <p:nvPr/>
        </p:nvSpPr>
        <p:spPr bwMode="auto">
          <a:xfrm flipV="1">
            <a:off x="2083707" y="5548538"/>
            <a:ext cx="0" cy="16351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193" name="Line 45"/>
          <p:cNvSpPr>
            <a:spLocks noChangeShapeType="1"/>
          </p:cNvSpPr>
          <p:nvPr/>
        </p:nvSpPr>
        <p:spPr bwMode="auto">
          <a:xfrm flipH="1" flipV="1">
            <a:off x="1958295" y="4326163"/>
            <a:ext cx="0" cy="3984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194" name="Line 46"/>
          <p:cNvSpPr>
            <a:spLocks noChangeShapeType="1"/>
          </p:cNvSpPr>
          <p:nvPr/>
        </p:nvSpPr>
        <p:spPr bwMode="auto">
          <a:xfrm>
            <a:off x="3836307" y="4857976"/>
            <a:ext cx="0" cy="750887"/>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195" name="Line 47"/>
          <p:cNvSpPr>
            <a:spLocks noChangeShapeType="1"/>
          </p:cNvSpPr>
          <p:nvPr/>
        </p:nvSpPr>
        <p:spPr bwMode="auto">
          <a:xfrm flipH="1" flipV="1">
            <a:off x="4917395" y="4848451"/>
            <a:ext cx="4762" cy="22066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14" name="Text Box 58"/>
          <p:cNvSpPr txBox="1">
            <a:spLocks noChangeArrowheads="1"/>
          </p:cNvSpPr>
          <p:nvPr/>
        </p:nvSpPr>
        <p:spPr bwMode="auto">
          <a:xfrm>
            <a:off x="700995" y="3992788"/>
            <a:ext cx="390525"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i="0" dirty="0">
                <a:solidFill>
                  <a:srgbClr val="FF0000"/>
                </a:solidFill>
                <a:latin typeface="+mj-lt"/>
                <a:ea typeface="+mn-ea"/>
                <a:cs typeface="+mn-cs"/>
              </a:rPr>
              <a:t>A</a:t>
            </a:r>
          </a:p>
        </p:txBody>
      </p:sp>
      <p:sp>
        <p:nvSpPr>
          <p:cNvPr id="50197" name="Line 60"/>
          <p:cNvSpPr>
            <a:spLocks noChangeShapeType="1"/>
          </p:cNvSpPr>
          <p:nvPr/>
        </p:nvSpPr>
        <p:spPr bwMode="auto">
          <a:xfrm>
            <a:off x="5026932" y="4757963"/>
            <a:ext cx="1198563"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42357" name="Group 63"/>
          <p:cNvGrpSpPr>
            <a:grpSpLocks/>
          </p:cNvGrpSpPr>
          <p:nvPr/>
        </p:nvGrpSpPr>
        <p:grpSpPr bwMode="auto">
          <a:xfrm>
            <a:off x="7354207" y="4681763"/>
            <a:ext cx="1558925" cy="460375"/>
            <a:chOff x="4351" y="2786"/>
            <a:chExt cx="982" cy="290"/>
          </a:xfrm>
        </p:grpSpPr>
        <p:sp>
          <p:nvSpPr>
            <p:cNvPr id="50266" name="Text Box 64"/>
            <p:cNvSpPr txBox="1">
              <a:spLocks noChangeArrowheads="1"/>
            </p:cNvSpPr>
            <p:nvPr/>
          </p:nvSpPr>
          <p:spPr bwMode="auto">
            <a:xfrm>
              <a:off x="4352" y="2786"/>
              <a:ext cx="833"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222.222.222.222</a:t>
              </a:r>
            </a:p>
          </p:txBody>
        </p:sp>
        <p:sp>
          <p:nvSpPr>
            <p:cNvPr id="50267" name="Text Box 65"/>
            <p:cNvSpPr txBox="1">
              <a:spLocks noChangeArrowheads="1"/>
            </p:cNvSpPr>
            <p:nvPr/>
          </p:nvSpPr>
          <p:spPr bwMode="auto">
            <a:xfrm>
              <a:off x="4351" y="2904"/>
              <a:ext cx="982" cy="1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49-BD-D2-C7-56-2A</a:t>
              </a:r>
            </a:p>
          </p:txBody>
        </p:sp>
      </p:grpSp>
      <p:sp>
        <p:nvSpPr>
          <p:cNvPr id="50199" name="Line 67"/>
          <p:cNvSpPr>
            <a:spLocks noChangeShapeType="1"/>
          </p:cNvSpPr>
          <p:nvPr/>
        </p:nvSpPr>
        <p:spPr bwMode="auto">
          <a:xfrm flipV="1">
            <a:off x="6925582" y="4253138"/>
            <a:ext cx="450850" cy="317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200" name="Line 68"/>
          <p:cNvSpPr>
            <a:spLocks noChangeShapeType="1"/>
          </p:cNvSpPr>
          <p:nvPr/>
        </p:nvSpPr>
        <p:spPr bwMode="auto">
          <a:xfrm flipH="1" flipV="1">
            <a:off x="7451045" y="4329338"/>
            <a:ext cx="11112" cy="38893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201" name="Text Box 71"/>
          <p:cNvSpPr txBox="1">
            <a:spLocks noChangeArrowheads="1"/>
          </p:cNvSpPr>
          <p:nvPr/>
        </p:nvSpPr>
        <p:spPr bwMode="auto">
          <a:xfrm>
            <a:off x="7055757" y="5648551"/>
            <a:ext cx="13223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222.222.222.221</a:t>
            </a:r>
          </a:p>
        </p:txBody>
      </p:sp>
      <p:sp>
        <p:nvSpPr>
          <p:cNvPr id="50202" name="Text Box 72"/>
          <p:cNvSpPr txBox="1">
            <a:spLocks noChangeArrowheads="1"/>
          </p:cNvSpPr>
          <p:nvPr/>
        </p:nvSpPr>
        <p:spPr bwMode="auto">
          <a:xfrm>
            <a:off x="7058932" y="5823176"/>
            <a:ext cx="1501775"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88-B2-2F-54-1A-0F</a:t>
            </a:r>
          </a:p>
        </p:txBody>
      </p:sp>
      <p:sp>
        <p:nvSpPr>
          <p:cNvPr id="50203" name="Line 73"/>
          <p:cNvSpPr>
            <a:spLocks noChangeShapeType="1"/>
          </p:cNvSpPr>
          <p:nvPr/>
        </p:nvSpPr>
        <p:spPr bwMode="auto">
          <a:xfrm flipH="1" flipV="1">
            <a:off x="6855732" y="5150076"/>
            <a:ext cx="254000" cy="2508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204" name="Line 74"/>
          <p:cNvSpPr>
            <a:spLocks noChangeShapeType="1"/>
          </p:cNvSpPr>
          <p:nvPr/>
        </p:nvSpPr>
        <p:spPr bwMode="auto">
          <a:xfrm flipH="1">
            <a:off x="7190695" y="5491388"/>
            <a:ext cx="4762" cy="201613"/>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42364" name="Freeform 75"/>
          <p:cNvSpPr>
            <a:spLocks/>
          </p:cNvSpPr>
          <p:nvPr/>
        </p:nvSpPr>
        <p:spPr bwMode="auto">
          <a:xfrm>
            <a:off x="6185807" y="4276951"/>
            <a:ext cx="765175" cy="1081087"/>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124" name="Text Box 76"/>
          <p:cNvSpPr txBox="1">
            <a:spLocks noChangeArrowheads="1"/>
          </p:cNvSpPr>
          <p:nvPr/>
        </p:nvSpPr>
        <p:spPr bwMode="auto">
          <a:xfrm>
            <a:off x="8289245" y="3910238"/>
            <a:ext cx="357187"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i="0" dirty="0">
                <a:solidFill>
                  <a:srgbClr val="FF0000"/>
                </a:solidFill>
                <a:latin typeface="+mj-lt"/>
                <a:ea typeface="+mn-ea"/>
                <a:cs typeface="+mn-cs"/>
              </a:rPr>
              <a:t>B</a:t>
            </a:r>
          </a:p>
        </p:txBody>
      </p:sp>
      <p:grpSp>
        <p:nvGrpSpPr>
          <p:cNvPr id="142366" name="Group 124"/>
          <p:cNvGrpSpPr>
            <a:grpSpLocks/>
          </p:cNvGrpSpPr>
          <p:nvPr/>
        </p:nvGrpSpPr>
        <p:grpSpPr bwMode="auto">
          <a:xfrm>
            <a:off x="7160532" y="3870551"/>
            <a:ext cx="1009650" cy="854075"/>
            <a:chOff x="7179310" y="4033520"/>
            <a:chExt cx="1009650" cy="855028"/>
          </a:xfrm>
        </p:grpSpPr>
        <p:grpSp>
          <p:nvGrpSpPr>
            <p:cNvPr id="142421" name="Group 44"/>
            <p:cNvGrpSpPr>
              <a:grpSpLocks/>
            </p:cNvGrpSpPr>
            <p:nvPr/>
          </p:nvGrpSpPr>
          <p:grpSpPr bwMode="auto">
            <a:xfrm>
              <a:off x="7179310" y="4033520"/>
              <a:ext cx="1009650" cy="855028"/>
              <a:chOff x="-44" y="1473"/>
              <a:chExt cx="981" cy="1105"/>
            </a:xfrm>
          </p:grpSpPr>
          <p:pic>
            <p:nvPicPr>
              <p:cNvPr id="14242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242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144" name="Rectangle 43"/>
            <p:cNvSpPr>
              <a:spLocks noChangeArrowheads="1"/>
            </p:cNvSpPr>
            <p:nvPr/>
          </p:nvSpPr>
          <p:spPr bwMode="auto">
            <a:xfrm rot="16200000">
              <a:off x="7438796" y="4309366"/>
              <a:ext cx="127142"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42367" name="Group 125"/>
          <p:cNvGrpSpPr>
            <a:grpSpLocks/>
          </p:cNvGrpSpPr>
          <p:nvPr/>
        </p:nvGrpSpPr>
        <p:grpSpPr bwMode="auto">
          <a:xfrm>
            <a:off x="3739470" y="4551588"/>
            <a:ext cx="1292225" cy="425450"/>
            <a:chOff x="4011931" y="3379152"/>
            <a:chExt cx="1262062" cy="390207"/>
          </a:xfrm>
        </p:grpSpPr>
        <p:sp>
          <p:nvSpPr>
            <p:cNvPr id="132" name="Rectangle 43"/>
            <p:cNvSpPr>
              <a:spLocks noChangeArrowheads="1"/>
            </p:cNvSpPr>
            <p:nvPr/>
          </p:nvSpPr>
          <p:spPr bwMode="auto">
            <a:xfrm rot="16200000">
              <a:off x="5112252" y="3476577"/>
              <a:ext cx="128128" cy="1953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2411" name="Group 1185"/>
            <p:cNvGrpSpPr>
              <a:grpSpLocks/>
            </p:cNvGrpSpPr>
            <p:nvPr/>
          </p:nvGrpSpPr>
          <p:grpSpPr bwMode="auto">
            <a:xfrm>
              <a:off x="4197985" y="3379152"/>
              <a:ext cx="892175" cy="390207"/>
              <a:chOff x="4650" y="1129"/>
              <a:chExt cx="246" cy="95"/>
            </a:xfrm>
          </p:grpSpPr>
          <p:sp>
            <p:nvSpPr>
              <p:cNvPr id="14241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latin typeface="Times New Roman" charset="0"/>
                  <a:cs typeface="Arial" charset="0"/>
                </a:endParaRPr>
              </a:p>
            </p:txBody>
          </p:sp>
          <p:sp>
            <p:nvSpPr>
              <p:cNvPr id="14241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latin typeface="Times New Roman" charset="0"/>
                  <a:cs typeface="Arial" charset="0"/>
                </a:endParaRPr>
              </a:p>
            </p:txBody>
          </p:sp>
          <p:sp>
            <p:nvSpPr>
              <p:cNvPr id="14241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latin typeface="Times New Roman" charset="0"/>
                  <a:cs typeface="Arial" charset="0"/>
                </a:endParaRPr>
              </a:p>
            </p:txBody>
          </p:sp>
          <p:grpSp>
            <p:nvGrpSpPr>
              <p:cNvPr id="142416" name="Group 1189"/>
              <p:cNvGrpSpPr>
                <a:grpSpLocks/>
              </p:cNvGrpSpPr>
              <p:nvPr/>
            </p:nvGrpSpPr>
            <p:grpSpPr bwMode="auto">
              <a:xfrm>
                <a:off x="4699" y="1145"/>
                <a:ext cx="138" cy="29"/>
                <a:chOff x="2468" y="1332"/>
                <a:chExt cx="310" cy="60"/>
              </a:xfrm>
            </p:grpSpPr>
            <p:sp>
              <p:nvSpPr>
                <p:cNvPr id="142419"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42420"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50258"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0259"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sp>
          <p:nvSpPr>
            <p:cNvPr id="134" name="Rectangle 43"/>
            <p:cNvSpPr>
              <a:spLocks noChangeArrowheads="1"/>
            </p:cNvSpPr>
            <p:nvPr/>
          </p:nvSpPr>
          <p:spPr bwMode="auto">
            <a:xfrm rot="16200000">
              <a:off x="4046274" y="3486041"/>
              <a:ext cx="126671" cy="19535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42368" name="Group 126"/>
          <p:cNvGrpSpPr>
            <a:grpSpLocks/>
          </p:cNvGrpSpPr>
          <p:nvPr/>
        </p:nvGrpSpPr>
        <p:grpSpPr bwMode="auto">
          <a:xfrm>
            <a:off x="1464582" y="5150076"/>
            <a:ext cx="701675" cy="517525"/>
            <a:chOff x="1046480" y="3962400"/>
            <a:chExt cx="1026163" cy="761428"/>
          </a:xfrm>
        </p:grpSpPr>
        <p:sp>
          <p:nvSpPr>
            <p:cNvPr id="128" name="Rectangle 48"/>
            <p:cNvSpPr>
              <a:spLocks noChangeArrowheads="1"/>
            </p:cNvSpPr>
            <p:nvPr/>
          </p:nvSpPr>
          <p:spPr bwMode="auto">
            <a:xfrm rot="162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2407" name="Group 49"/>
            <p:cNvGrpSpPr>
              <a:grpSpLocks/>
            </p:cNvGrpSpPr>
            <p:nvPr/>
          </p:nvGrpSpPr>
          <p:grpSpPr bwMode="auto">
            <a:xfrm>
              <a:off x="1046480" y="3962400"/>
              <a:ext cx="936071" cy="761428"/>
              <a:chOff x="-44" y="1473"/>
              <a:chExt cx="981" cy="1105"/>
            </a:xfrm>
          </p:grpSpPr>
          <p:pic>
            <p:nvPicPr>
              <p:cNvPr id="142408"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2409"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sp>
        <p:nvSpPr>
          <p:cNvPr id="50213" name="Rectangle 60"/>
          <p:cNvSpPr>
            <a:spLocks noChangeArrowheads="1"/>
          </p:cNvSpPr>
          <p:nvPr/>
        </p:nvSpPr>
        <p:spPr bwMode="auto">
          <a:xfrm>
            <a:off x="706438" y="1084263"/>
            <a:ext cx="7772400" cy="5508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indent="-231775">
              <a:lnSpc>
                <a:spcPct val="85000"/>
              </a:lnSpc>
              <a:spcBef>
                <a:spcPct val="20000"/>
              </a:spcBef>
              <a:buClr>
                <a:srgbClr val="000099"/>
              </a:buClr>
              <a:buSzPct val="100000"/>
              <a:buFont typeface="Wingdings" charset="2"/>
              <a:buChar char="§"/>
              <a:defRPr/>
            </a:pPr>
            <a:r>
              <a:rPr lang="en-US" sz="2000" i="0" dirty="0">
                <a:latin typeface="Gill Sans MT" charset="0"/>
                <a:cs typeface="+mn-cs"/>
              </a:rPr>
              <a:t>R forwards datagram with IP source A, destination B </a:t>
            </a:r>
          </a:p>
        </p:txBody>
      </p:sp>
      <p:sp>
        <p:nvSpPr>
          <p:cNvPr id="50214" name="Rectangle 61"/>
          <p:cNvSpPr>
            <a:spLocks noChangeArrowheads="1"/>
          </p:cNvSpPr>
          <p:nvPr/>
        </p:nvSpPr>
        <p:spPr bwMode="auto">
          <a:xfrm>
            <a:off x="700995" y="1405164"/>
            <a:ext cx="7772400" cy="722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indent="-231775">
              <a:lnSpc>
                <a:spcPct val="85000"/>
              </a:lnSpc>
              <a:spcBef>
                <a:spcPct val="20000"/>
              </a:spcBef>
              <a:buClr>
                <a:srgbClr val="000099"/>
              </a:buClr>
              <a:buSzPct val="100000"/>
              <a:buFont typeface="Wingdings" charset="2"/>
              <a:buChar char="§"/>
              <a:defRPr/>
            </a:pPr>
            <a:r>
              <a:rPr lang="en-US" sz="2000" i="0" dirty="0">
                <a:latin typeface="Gill Sans MT" charset="0"/>
                <a:cs typeface="+mn-cs"/>
              </a:rPr>
              <a:t>R creates link-layer frame with B's MAC address as dest, frame contains A-to-B IP datagram</a:t>
            </a:r>
            <a:endParaRPr lang="en-US" sz="2800" i="0" dirty="0">
              <a:latin typeface="Gill Sans MT" charset="0"/>
              <a:cs typeface="+mn-cs"/>
            </a:endParaRPr>
          </a:p>
        </p:txBody>
      </p:sp>
      <p:sp>
        <p:nvSpPr>
          <p:cNvPr id="723007" name="AutoShape 63"/>
          <p:cNvSpPr>
            <a:spLocks noChangeArrowheads="1"/>
          </p:cNvSpPr>
          <p:nvPr/>
        </p:nvSpPr>
        <p:spPr bwMode="auto">
          <a:xfrm>
            <a:off x="6701745" y="2733901"/>
            <a:ext cx="314325" cy="792162"/>
          </a:xfrm>
          <a:prstGeom prst="downArrow">
            <a:avLst>
              <a:gd name="adj1" fmla="val 50000"/>
              <a:gd name="adj2" fmla="val 63005"/>
            </a:avLst>
          </a:prstGeom>
          <a:gradFill rotWithShape="1">
            <a:gsLst>
              <a:gs pos="0">
                <a:schemeClr val="bg1"/>
              </a:gs>
              <a:gs pos="100000">
                <a:srgbClr val="FF0000"/>
              </a:gs>
            </a:gsLst>
            <a:lin ang="5400000" scaled="1"/>
          </a:gradFill>
          <a:ln w="9525">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142375" name="Group 64"/>
          <p:cNvGrpSpPr>
            <a:grpSpLocks/>
          </p:cNvGrpSpPr>
          <p:nvPr/>
        </p:nvGrpSpPr>
        <p:grpSpPr bwMode="auto">
          <a:xfrm>
            <a:off x="6208032" y="2290988"/>
            <a:ext cx="2011363" cy="760413"/>
            <a:chOff x="1197" y="1665"/>
            <a:chExt cx="1267" cy="479"/>
          </a:xfrm>
        </p:grpSpPr>
        <p:grpSp>
          <p:nvGrpSpPr>
            <p:cNvPr id="142401" name="Group 65"/>
            <p:cNvGrpSpPr>
              <a:grpSpLocks/>
            </p:cNvGrpSpPr>
            <p:nvPr/>
          </p:nvGrpSpPr>
          <p:grpSpPr bwMode="auto">
            <a:xfrm>
              <a:off x="1231" y="1990"/>
              <a:ext cx="691" cy="154"/>
              <a:chOff x="1231" y="1990"/>
              <a:chExt cx="691" cy="154"/>
            </a:xfrm>
          </p:grpSpPr>
          <p:sp>
            <p:nvSpPr>
              <p:cNvPr id="50244" name="Rectangle 66"/>
              <p:cNvSpPr>
                <a:spLocks noChangeArrowheads="1"/>
              </p:cNvSpPr>
              <p:nvPr/>
            </p:nvSpPr>
            <p:spPr bwMode="auto">
              <a:xfrm>
                <a:off x="1231" y="1991"/>
                <a:ext cx="691" cy="153"/>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50245" name="Line 67"/>
              <p:cNvSpPr>
                <a:spLocks noChangeShapeType="1"/>
              </p:cNvSpPr>
              <p:nvPr/>
            </p:nvSpPr>
            <p:spPr bwMode="auto">
              <a:xfrm>
                <a:off x="1337" y="1990"/>
                <a:ext cx="0" cy="152"/>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246" name="Line 68"/>
              <p:cNvSpPr>
                <a:spLocks noChangeShapeType="1"/>
              </p:cNvSpPr>
              <p:nvPr/>
            </p:nvSpPr>
            <p:spPr bwMode="auto">
              <a:xfrm>
                <a:off x="1427" y="1992"/>
                <a:ext cx="0" cy="152"/>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50243" name="Text Box 69"/>
            <p:cNvSpPr txBox="1">
              <a:spLocks noChangeArrowheads="1"/>
            </p:cNvSpPr>
            <p:nvPr/>
          </p:nvSpPr>
          <p:spPr bwMode="auto">
            <a:xfrm>
              <a:off x="1197" y="1665"/>
              <a:ext cx="1267"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IP src: 111.111.111.111</a:t>
              </a:r>
            </a:p>
            <a:p>
              <a:pPr>
                <a:defRPr/>
              </a:pPr>
              <a:r>
                <a:rPr lang="en-US" sz="1200" i="0" dirty="0">
                  <a:latin typeface="Arial" charset="0"/>
                  <a:cs typeface="+mn-cs"/>
                </a:rPr>
                <a:t>   IP dest: 222.222.222.222</a:t>
              </a:r>
            </a:p>
          </p:txBody>
        </p:sp>
      </p:grpSp>
      <p:grpSp>
        <p:nvGrpSpPr>
          <p:cNvPr id="142376" name="Group 70"/>
          <p:cNvGrpSpPr>
            <a:grpSpLocks/>
          </p:cNvGrpSpPr>
          <p:nvPr/>
        </p:nvGrpSpPr>
        <p:grpSpPr bwMode="auto">
          <a:xfrm>
            <a:off x="6331857" y="2541813"/>
            <a:ext cx="146050" cy="385763"/>
            <a:chOff x="1272" y="1762"/>
            <a:chExt cx="92" cy="243"/>
          </a:xfrm>
        </p:grpSpPr>
        <p:sp>
          <p:nvSpPr>
            <p:cNvPr id="50240" name="Line 71"/>
            <p:cNvSpPr>
              <a:spLocks noChangeShapeType="1"/>
            </p:cNvSpPr>
            <p:nvPr/>
          </p:nvSpPr>
          <p:spPr bwMode="auto">
            <a:xfrm>
              <a:off x="1272" y="1762"/>
              <a:ext cx="0" cy="24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241" name="Line 72"/>
            <p:cNvSpPr>
              <a:spLocks noChangeShapeType="1"/>
            </p:cNvSpPr>
            <p:nvPr/>
          </p:nvSpPr>
          <p:spPr bwMode="auto">
            <a:xfrm>
              <a:off x="1364" y="1878"/>
              <a:ext cx="0" cy="126"/>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723017" name="Group 73"/>
          <p:cNvGrpSpPr>
            <a:grpSpLocks/>
          </p:cNvGrpSpPr>
          <p:nvPr/>
        </p:nvGrpSpPr>
        <p:grpSpPr bwMode="auto">
          <a:xfrm>
            <a:off x="5782582" y="1883001"/>
            <a:ext cx="2428876" cy="1519237"/>
            <a:chOff x="931" y="1414"/>
            <a:chExt cx="1530" cy="957"/>
          </a:xfrm>
        </p:grpSpPr>
        <p:sp>
          <p:nvSpPr>
            <p:cNvPr id="50228" name="Text Box 74"/>
            <p:cNvSpPr txBox="1">
              <a:spLocks noChangeArrowheads="1"/>
            </p:cNvSpPr>
            <p:nvPr/>
          </p:nvSpPr>
          <p:spPr bwMode="auto">
            <a:xfrm>
              <a:off x="931" y="1414"/>
              <a:ext cx="1530" cy="4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MAC src: </a:t>
              </a:r>
              <a:r>
                <a:rPr lang="en-US" sz="1200" i="0" dirty="0">
                  <a:solidFill>
                    <a:srgbClr val="FF0000"/>
                  </a:solidFill>
                  <a:latin typeface="Arial" charset="0"/>
                  <a:cs typeface="+mn-cs"/>
                </a:rPr>
                <a:t>1A-23-F9-CD-06-9B</a:t>
              </a:r>
            </a:p>
            <a:p>
              <a:pPr>
                <a:defRPr/>
              </a:pPr>
              <a:r>
                <a:rPr lang="en-US" sz="1200" i="0" dirty="0">
                  <a:latin typeface="Arial" charset="0"/>
                  <a:cs typeface="+mn-cs"/>
                </a:rPr>
                <a:t>  MAC dest: </a:t>
              </a:r>
              <a:r>
                <a:rPr lang="en-US" sz="1200" i="0" dirty="0">
                  <a:solidFill>
                    <a:srgbClr val="FF0000"/>
                  </a:solidFill>
                  <a:latin typeface="Arial" charset="0"/>
                  <a:cs typeface="+mn-cs"/>
                </a:rPr>
                <a:t>49-BD-D2-C7-56-2A</a:t>
              </a:r>
            </a:p>
            <a:p>
              <a:pPr>
                <a:defRPr/>
              </a:pPr>
              <a:endParaRPr lang="en-US" sz="1200" i="0" dirty="0">
                <a:solidFill>
                  <a:srgbClr val="FF0000"/>
                </a:solidFill>
                <a:latin typeface="Arial" charset="0"/>
                <a:cs typeface="+mn-cs"/>
              </a:endParaRPr>
            </a:p>
          </p:txBody>
        </p:sp>
        <p:grpSp>
          <p:nvGrpSpPr>
            <p:cNvPr id="142388" name="Group 75"/>
            <p:cNvGrpSpPr>
              <a:grpSpLocks/>
            </p:cNvGrpSpPr>
            <p:nvPr/>
          </p:nvGrpSpPr>
          <p:grpSpPr bwMode="auto">
            <a:xfrm>
              <a:off x="981" y="2182"/>
              <a:ext cx="1049" cy="189"/>
              <a:chOff x="2829" y="2040"/>
              <a:chExt cx="1049" cy="189"/>
            </a:xfrm>
          </p:grpSpPr>
          <p:sp>
            <p:nvSpPr>
              <p:cNvPr id="50234" name="Rectangle 76"/>
              <p:cNvSpPr>
                <a:spLocks noChangeArrowheads="1"/>
              </p:cNvSpPr>
              <p:nvPr/>
            </p:nvSpPr>
            <p:spPr bwMode="auto">
              <a:xfrm>
                <a:off x="2829" y="2042"/>
                <a:ext cx="1049" cy="185"/>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50235" name="Rectangle 77"/>
              <p:cNvSpPr>
                <a:spLocks noChangeArrowheads="1"/>
              </p:cNvSpPr>
              <p:nvPr/>
            </p:nvSpPr>
            <p:spPr bwMode="auto">
              <a:xfrm>
                <a:off x="3078" y="2060"/>
                <a:ext cx="691" cy="153"/>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50236" name="Line 78"/>
              <p:cNvSpPr>
                <a:spLocks noChangeShapeType="1"/>
              </p:cNvSpPr>
              <p:nvPr/>
            </p:nvSpPr>
            <p:spPr bwMode="auto">
              <a:xfrm>
                <a:off x="3180" y="2063"/>
                <a:ext cx="0" cy="152"/>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237" name="Line 79"/>
              <p:cNvSpPr>
                <a:spLocks noChangeShapeType="1"/>
              </p:cNvSpPr>
              <p:nvPr/>
            </p:nvSpPr>
            <p:spPr bwMode="auto">
              <a:xfrm>
                <a:off x="3276" y="2063"/>
                <a:ext cx="0" cy="152"/>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238" name="Line 80"/>
              <p:cNvSpPr>
                <a:spLocks noChangeShapeType="1"/>
              </p:cNvSpPr>
              <p:nvPr/>
            </p:nvSpPr>
            <p:spPr bwMode="auto">
              <a:xfrm>
                <a:off x="2910" y="2040"/>
                <a:ext cx="0" cy="189"/>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239" name="Line 81"/>
              <p:cNvSpPr>
                <a:spLocks noChangeShapeType="1"/>
              </p:cNvSpPr>
              <p:nvPr/>
            </p:nvSpPr>
            <p:spPr bwMode="auto">
              <a:xfrm>
                <a:off x="3006" y="2040"/>
                <a:ext cx="0" cy="189"/>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50230" name="Line 82"/>
            <p:cNvSpPr>
              <a:spLocks noChangeShapeType="1"/>
            </p:cNvSpPr>
            <p:nvPr/>
          </p:nvSpPr>
          <p:spPr bwMode="auto">
            <a:xfrm flipV="1">
              <a:off x="1018" y="1576"/>
              <a:ext cx="2" cy="702"/>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231" name="Line 83"/>
            <p:cNvSpPr>
              <a:spLocks noChangeShapeType="1"/>
            </p:cNvSpPr>
            <p:nvPr/>
          </p:nvSpPr>
          <p:spPr bwMode="auto">
            <a:xfrm flipV="1">
              <a:off x="1106" y="1680"/>
              <a:ext cx="0" cy="598"/>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232" name="Line 84"/>
            <p:cNvSpPr>
              <a:spLocks noChangeShapeType="1"/>
            </p:cNvSpPr>
            <p:nvPr/>
          </p:nvSpPr>
          <p:spPr bwMode="auto">
            <a:xfrm flipH="1" flipV="1">
              <a:off x="1276" y="1812"/>
              <a:ext cx="2" cy="470"/>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233" name="Line 85"/>
            <p:cNvSpPr>
              <a:spLocks noChangeShapeType="1"/>
            </p:cNvSpPr>
            <p:nvPr/>
          </p:nvSpPr>
          <p:spPr bwMode="auto">
            <a:xfrm>
              <a:off x="1368" y="1924"/>
              <a:ext cx="2" cy="35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142378" name="Group 92"/>
          <p:cNvGrpSpPr>
            <a:grpSpLocks/>
          </p:cNvGrpSpPr>
          <p:nvPr/>
        </p:nvGrpSpPr>
        <p:grpSpPr bwMode="auto">
          <a:xfrm>
            <a:off x="8043182" y="2314801"/>
            <a:ext cx="928688" cy="1954212"/>
            <a:chOff x="250" y="1380"/>
            <a:chExt cx="585" cy="1231"/>
          </a:xfrm>
        </p:grpSpPr>
        <p:sp>
          <p:nvSpPr>
            <p:cNvPr id="142380" name="Freeform 93"/>
            <p:cNvSpPr>
              <a:spLocks/>
            </p:cNvSpPr>
            <p:nvPr/>
          </p:nvSpPr>
          <p:spPr bwMode="auto">
            <a:xfrm>
              <a:off x="250" y="1414"/>
              <a:ext cx="582" cy="1197"/>
            </a:xfrm>
            <a:custGeom>
              <a:avLst/>
              <a:gdLst>
                <a:gd name="T0" fmla="*/ 582 w 582"/>
                <a:gd name="T1" fmla="*/ 781 h 1197"/>
                <a:gd name="T2" fmla="*/ 0 w 582"/>
                <a:gd name="T3" fmla="*/ 1197 h 1197"/>
                <a:gd name="T4" fmla="*/ 83 w 582"/>
                <a:gd name="T5" fmla="*/ 0 h 1197"/>
                <a:gd name="T6" fmla="*/ 582 w 582"/>
                <a:gd name="T7" fmla="*/ 781 h 11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1197">
                  <a:moveTo>
                    <a:pt x="582" y="781"/>
                  </a:moveTo>
                  <a:lnTo>
                    <a:pt x="0" y="1197"/>
                  </a:lnTo>
                  <a:lnTo>
                    <a:pt x="83" y="0"/>
                  </a:lnTo>
                  <a:lnTo>
                    <a:pt x="582" y="781"/>
                  </a:lnTo>
                  <a:close/>
                </a:path>
              </a:pathLst>
            </a:custGeom>
            <a:gradFill rotWithShape="1">
              <a:gsLst>
                <a:gs pos="0">
                  <a:schemeClr val="bg1"/>
                </a:gs>
                <a:gs pos="100000">
                  <a:srgbClr val="FF0000"/>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50222" name="Rectangle 94"/>
            <p:cNvSpPr>
              <a:spLocks noChangeArrowheads="1"/>
            </p:cNvSpPr>
            <p:nvPr/>
          </p:nvSpPr>
          <p:spPr bwMode="auto">
            <a:xfrm>
              <a:off x="338" y="1399"/>
              <a:ext cx="493" cy="79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50223" name="Text Box 95"/>
            <p:cNvSpPr txBox="1">
              <a:spLocks noChangeArrowheads="1"/>
            </p:cNvSpPr>
            <p:nvPr/>
          </p:nvSpPr>
          <p:spPr bwMode="auto">
            <a:xfrm>
              <a:off x="413" y="1380"/>
              <a:ext cx="336"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endParaRPr lang="en-US" sz="1600" i="0" dirty="0">
                <a:latin typeface="Arial" charset="0"/>
                <a:cs typeface="+mn-cs"/>
              </a:endParaRPr>
            </a:p>
            <a:p>
              <a:pPr algn="ctr">
                <a:defRPr/>
              </a:pPr>
              <a:endParaRPr lang="en-US" sz="1600" i="0" dirty="0">
                <a:latin typeface="Arial" charset="0"/>
                <a:cs typeface="+mn-cs"/>
              </a:endParaRPr>
            </a:p>
            <a:p>
              <a:pPr algn="ctr">
                <a:defRPr/>
              </a:pPr>
              <a:r>
                <a:rPr lang="en-US" sz="1600" i="0" dirty="0">
                  <a:latin typeface="Arial" charset="0"/>
                  <a:cs typeface="+mn-cs"/>
                </a:rPr>
                <a:t>IP</a:t>
              </a:r>
            </a:p>
            <a:p>
              <a:pPr algn="ctr">
                <a:defRPr/>
              </a:pPr>
              <a:r>
                <a:rPr lang="en-US" sz="1600" i="0" dirty="0">
                  <a:latin typeface="Arial" charset="0"/>
                  <a:cs typeface="+mn-cs"/>
                </a:rPr>
                <a:t>Eth</a:t>
              </a:r>
            </a:p>
            <a:p>
              <a:pPr algn="ctr">
                <a:defRPr/>
              </a:pPr>
              <a:r>
                <a:rPr lang="en-US" sz="1600" i="0" dirty="0">
                  <a:latin typeface="Arial" charset="0"/>
                  <a:cs typeface="+mn-cs"/>
                </a:rPr>
                <a:t>Phy</a:t>
              </a:r>
            </a:p>
          </p:txBody>
        </p:sp>
        <p:sp>
          <p:nvSpPr>
            <p:cNvPr id="50224" name="Line 96"/>
            <p:cNvSpPr>
              <a:spLocks noChangeShapeType="1"/>
            </p:cNvSpPr>
            <p:nvPr/>
          </p:nvSpPr>
          <p:spPr bwMode="auto">
            <a:xfrm>
              <a:off x="346" y="186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225" name="Line 97"/>
            <p:cNvSpPr>
              <a:spLocks noChangeShapeType="1"/>
            </p:cNvSpPr>
            <p:nvPr/>
          </p:nvSpPr>
          <p:spPr bwMode="auto">
            <a:xfrm>
              <a:off x="343" y="2027"/>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226" name="Line 98"/>
            <p:cNvSpPr>
              <a:spLocks noChangeShapeType="1"/>
            </p:cNvSpPr>
            <p:nvPr/>
          </p:nvSpPr>
          <p:spPr bwMode="auto">
            <a:xfrm>
              <a:off x="340" y="2186"/>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0227" name="Line 99"/>
            <p:cNvSpPr>
              <a:spLocks noChangeShapeType="1"/>
            </p:cNvSpPr>
            <p:nvPr/>
          </p:nvSpPr>
          <p:spPr bwMode="auto">
            <a:xfrm>
              <a:off x="330" y="1698"/>
              <a:ext cx="48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2" name="标题 1"/>
          <p:cNvSpPr>
            <a:spLocks noGrp="1"/>
          </p:cNvSpPr>
          <p:nvPr>
            <p:ph type="title"/>
          </p:nvPr>
        </p:nvSpPr>
        <p:spPr/>
        <p:txBody>
          <a:bodyPr/>
          <a:lstStyle/>
          <a:p>
            <a:r>
              <a:rPr lang="zh-CN" altLang="en-US" dirty="0">
                <a:latin typeface="Gill Sans MT" charset="0"/>
              </a:rPr>
              <a:t>发送数据报到子网以外</a:t>
            </a:r>
            <a:endParaRPr lang="zh-CN" altLang="en-US" dirty="0"/>
          </a:p>
        </p:txBody>
      </p:sp>
    </p:spTree>
    <p:extLst>
      <p:ext uri="{BB962C8B-B14F-4D97-AF65-F5344CB8AC3E}">
        <p14:creationId xmlns:p14="http://schemas.microsoft.com/office/powerpoint/2010/main" val="16996832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xit" presetSubtype="0" fill="hold" nodeType="withEffect">
                                  <p:stCondLst>
                                    <p:cond delay="0"/>
                                  </p:stCondLst>
                                  <p:childTnLst>
                                    <p:animEffect transition="out" filter="dissolve">
                                      <p:cBhvr>
                                        <p:cTn id="6" dur="500"/>
                                        <p:tgtEl>
                                          <p:spTgt spid="723017"/>
                                        </p:tgtEl>
                                      </p:cBhvr>
                                    </p:animEffect>
                                    <p:set>
                                      <p:cBhvr>
                                        <p:cTn id="7" dur="1" fill="hold">
                                          <p:stCondLst>
                                            <p:cond delay="499"/>
                                          </p:stCondLst>
                                        </p:cTn>
                                        <p:tgtEl>
                                          <p:spTgt spid="72301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723007"/>
                                        </p:tgtEl>
                                      </p:cBhvr>
                                    </p:animEffect>
                                    <p:set>
                                      <p:cBhvr>
                                        <p:cTn id="10" dur="1" fill="hold">
                                          <p:stCondLst>
                                            <p:cond delay="499"/>
                                          </p:stCondLst>
                                        </p:cTn>
                                        <p:tgtEl>
                                          <p:spTgt spid="7230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007" grpId="0" animBg="1"/>
    </p:bld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70" name="Rectangle 2"/>
          <p:cNvSpPr>
            <a:spLocks noGrp="1" noChangeArrowheads="1"/>
          </p:cNvSpPr>
          <p:nvPr>
            <p:ph type="body" idx="1"/>
          </p:nvPr>
        </p:nvSpPr>
        <p:spPr>
          <a:xfrm>
            <a:off x="522288" y="280988"/>
            <a:ext cx="7772400" cy="3476625"/>
          </a:xfrm>
        </p:spPr>
        <p:txBody>
          <a:bodyPr/>
          <a:lstStyle/>
          <a:p>
            <a:pPr eaLnBrk="1" hangingPunct="1">
              <a:buFont typeface="+mj-ea"/>
              <a:buAutoNum type="circleNumDbPlain"/>
            </a:pPr>
            <a:r>
              <a:rPr lang="en-US" altLang="zh-CN" sz="1800" dirty="0"/>
              <a:t>A creates IP datagram with source A, destination B </a:t>
            </a:r>
          </a:p>
          <a:p>
            <a:pPr eaLnBrk="1" hangingPunct="1">
              <a:buFont typeface="+mj-ea"/>
              <a:buAutoNum type="circleNumDbPlain"/>
            </a:pPr>
            <a:r>
              <a:rPr lang="en-US" altLang="zh-CN" sz="1800" dirty="0"/>
              <a:t>A uses ARP to get R</a:t>
            </a:r>
            <a:r>
              <a:rPr lang="en-US" altLang="zh-CN" sz="1800" dirty="0">
                <a:latin typeface="Comic Sans MS" pitchFamily="66" charset="0"/>
              </a:rPr>
              <a:t>’</a:t>
            </a:r>
            <a:r>
              <a:rPr lang="en-US" altLang="zh-CN" sz="1800" dirty="0"/>
              <a:t>s MAC address for </a:t>
            </a:r>
            <a:r>
              <a:rPr lang="en-US" altLang="zh-CN" sz="1600" dirty="0"/>
              <a:t>111.111.111.110</a:t>
            </a:r>
            <a:endParaRPr lang="en-US" altLang="zh-CN" sz="1800" dirty="0"/>
          </a:p>
          <a:p>
            <a:pPr eaLnBrk="1" hangingPunct="1">
              <a:buFont typeface="+mj-ea"/>
              <a:buAutoNum type="circleNumDbPlain"/>
            </a:pPr>
            <a:r>
              <a:rPr lang="en-US" altLang="zh-CN" sz="1800" dirty="0"/>
              <a:t>A creates link-layer frame with R's MAC address as dest, frame contains A-to-B IP datagram</a:t>
            </a:r>
          </a:p>
          <a:p>
            <a:pPr eaLnBrk="1" hangingPunct="1">
              <a:buFont typeface="+mj-ea"/>
              <a:buAutoNum type="circleNumDbPlain"/>
            </a:pPr>
            <a:r>
              <a:rPr lang="en-US" altLang="zh-CN" sz="1800" dirty="0"/>
              <a:t>A</a:t>
            </a:r>
            <a:r>
              <a:rPr lang="en-US" altLang="zh-CN" sz="1800" dirty="0">
                <a:latin typeface="Comic Sans MS" pitchFamily="66" charset="0"/>
              </a:rPr>
              <a:t>’</a:t>
            </a:r>
            <a:r>
              <a:rPr lang="en-US" altLang="zh-CN" sz="1800" dirty="0"/>
              <a:t>s NIC sends frame </a:t>
            </a:r>
          </a:p>
          <a:p>
            <a:pPr eaLnBrk="1" hangingPunct="1">
              <a:buFont typeface="+mj-ea"/>
              <a:buAutoNum type="circleNumDbPlain"/>
            </a:pPr>
            <a:r>
              <a:rPr lang="en-US" altLang="zh-CN" sz="1800" dirty="0"/>
              <a:t>R</a:t>
            </a:r>
            <a:r>
              <a:rPr lang="en-US" altLang="zh-CN" sz="1800" dirty="0">
                <a:latin typeface="Comic Sans MS" pitchFamily="66" charset="0"/>
              </a:rPr>
              <a:t>’</a:t>
            </a:r>
            <a:r>
              <a:rPr lang="en-US" altLang="zh-CN" sz="1800" dirty="0"/>
              <a:t>s NIC receives frame </a:t>
            </a:r>
          </a:p>
          <a:p>
            <a:pPr eaLnBrk="1" hangingPunct="1">
              <a:buFont typeface="+mj-ea"/>
              <a:buAutoNum type="circleNumDbPlain"/>
            </a:pPr>
            <a:r>
              <a:rPr lang="en-US" altLang="zh-CN" sz="1800" dirty="0"/>
              <a:t>R removes IP datagram from Ethernet frame, sees it</a:t>
            </a:r>
            <a:r>
              <a:rPr lang="en-US" altLang="zh-CN" sz="1800" dirty="0">
                <a:latin typeface="Comic Sans MS" pitchFamily="66" charset="0"/>
              </a:rPr>
              <a:t>’</a:t>
            </a:r>
            <a:r>
              <a:rPr lang="en-US" altLang="zh-CN" sz="1800" dirty="0"/>
              <a:t>s destined to B</a:t>
            </a:r>
          </a:p>
          <a:p>
            <a:pPr eaLnBrk="1" hangingPunct="1">
              <a:buFont typeface="+mj-ea"/>
              <a:buAutoNum type="circleNumDbPlain"/>
            </a:pPr>
            <a:r>
              <a:rPr lang="en-US" altLang="zh-CN" sz="1800" dirty="0"/>
              <a:t>R uses ARP to get B</a:t>
            </a:r>
            <a:r>
              <a:rPr lang="en-US" altLang="zh-CN" sz="1800" dirty="0">
                <a:latin typeface="Comic Sans MS" pitchFamily="66" charset="0"/>
              </a:rPr>
              <a:t>’</a:t>
            </a:r>
            <a:r>
              <a:rPr lang="en-US" altLang="zh-CN" sz="1800" dirty="0"/>
              <a:t>s MAC address </a:t>
            </a:r>
          </a:p>
          <a:p>
            <a:pPr eaLnBrk="1" hangingPunct="1">
              <a:buFont typeface="+mj-ea"/>
              <a:buAutoNum type="circleNumDbPlain"/>
            </a:pPr>
            <a:r>
              <a:rPr lang="en-US" altLang="zh-CN" sz="1800" dirty="0"/>
              <a:t>R creates frame containing A-to-B IP datagram sends to B</a:t>
            </a:r>
            <a:endParaRPr lang="en-US" altLang="zh-CN" dirty="0"/>
          </a:p>
        </p:txBody>
      </p:sp>
      <p:sp>
        <p:nvSpPr>
          <p:cNvPr id="816187" name="Text Box 59"/>
          <p:cNvSpPr txBox="1">
            <a:spLocks noChangeArrowheads="1"/>
          </p:cNvSpPr>
          <p:nvPr/>
        </p:nvSpPr>
        <p:spPr bwMode="auto">
          <a:xfrm>
            <a:off x="5686425" y="1320800"/>
            <a:ext cx="2862263" cy="925513"/>
          </a:xfrm>
          <a:prstGeom prst="rect">
            <a:avLst/>
          </a:prstGeom>
          <a:noFill/>
          <a:ln w="9525">
            <a:solidFill>
              <a:srgbClr val="FF0000"/>
            </a:solidFill>
            <a:miter lim="800000"/>
            <a:headEnd/>
            <a:tailEnd/>
          </a:ln>
        </p:spPr>
        <p:txBody>
          <a:bodyPr wrap="none">
            <a:spAutoFit/>
          </a:bodyPr>
          <a:lstStyle/>
          <a:p>
            <a:r>
              <a:rPr lang="en-US" altLang="zh-CN" i="0" dirty="0">
                <a:solidFill>
                  <a:schemeClr val="hlink"/>
                </a:solidFill>
                <a:latin typeface="+mn-lt"/>
              </a:rPr>
              <a:t>This is a really important</a:t>
            </a:r>
          </a:p>
          <a:p>
            <a:r>
              <a:rPr lang="en-US" altLang="zh-CN" i="0" dirty="0">
                <a:solidFill>
                  <a:schemeClr val="hlink"/>
                </a:solidFill>
                <a:latin typeface="+mn-lt"/>
              </a:rPr>
              <a:t>example – make sure you</a:t>
            </a:r>
          </a:p>
          <a:p>
            <a:r>
              <a:rPr lang="en-US" altLang="zh-CN" i="0" dirty="0">
                <a:solidFill>
                  <a:schemeClr val="hlink"/>
                </a:solidFill>
                <a:latin typeface="+mn-lt"/>
              </a:rPr>
              <a:t>understand!</a:t>
            </a:r>
          </a:p>
        </p:txBody>
      </p:sp>
      <p:grpSp>
        <p:nvGrpSpPr>
          <p:cNvPr id="60" name="Group 4"/>
          <p:cNvGrpSpPr>
            <a:grpSpLocks/>
          </p:cNvGrpSpPr>
          <p:nvPr/>
        </p:nvGrpSpPr>
        <p:grpSpPr bwMode="auto">
          <a:xfrm>
            <a:off x="513665" y="3641201"/>
            <a:ext cx="8221662" cy="2398554"/>
            <a:chOff x="709613" y="3913346"/>
            <a:chExt cx="8221662" cy="2398554"/>
          </a:xfrm>
        </p:grpSpPr>
        <p:grpSp>
          <p:nvGrpSpPr>
            <p:cNvPr id="61" name="Group 99"/>
            <p:cNvGrpSpPr>
              <a:grpSpLocks/>
            </p:cNvGrpSpPr>
            <p:nvPr/>
          </p:nvGrpSpPr>
          <p:grpSpPr bwMode="auto">
            <a:xfrm>
              <a:off x="6979920" y="5354320"/>
              <a:ext cx="711200" cy="601028"/>
              <a:chOff x="7179310" y="4033520"/>
              <a:chExt cx="1009650" cy="855028"/>
            </a:xfrm>
          </p:grpSpPr>
          <p:grpSp>
            <p:nvGrpSpPr>
              <p:cNvPr id="120" name="Group 44"/>
              <p:cNvGrpSpPr>
                <a:grpSpLocks/>
              </p:cNvGrpSpPr>
              <p:nvPr/>
            </p:nvGrpSpPr>
            <p:grpSpPr bwMode="auto">
              <a:xfrm>
                <a:off x="7179310" y="4033520"/>
                <a:ext cx="1009650" cy="855028"/>
                <a:chOff x="-44" y="1473"/>
                <a:chExt cx="981" cy="1105"/>
              </a:xfrm>
            </p:grpSpPr>
            <p:pic>
              <p:nvPicPr>
                <p:cNvPr id="12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121" name="Rectangle 43"/>
              <p:cNvSpPr>
                <a:spLocks noChangeArrowheads="1"/>
              </p:cNvSpPr>
              <p:nvPr/>
            </p:nvSpPr>
            <p:spPr bwMode="auto">
              <a:xfrm rot="16200000">
                <a:off x="7439930" y="4308572"/>
                <a:ext cx="126470" cy="19607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62" name="Group 2"/>
            <p:cNvGrpSpPr>
              <a:grpSpLocks/>
            </p:cNvGrpSpPr>
            <p:nvPr/>
          </p:nvGrpSpPr>
          <p:grpSpPr bwMode="auto">
            <a:xfrm>
              <a:off x="1046480" y="3962400"/>
              <a:ext cx="1026163" cy="761428"/>
              <a:chOff x="1046480" y="3962400"/>
              <a:chExt cx="1026163" cy="761428"/>
            </a:xfrm>
          </p:grpSpPr>
          <p:sp>
            <p:nvSpPr>
              <p:cNvPr id="116" name="Rectangle 48"/>
              <p:cNvSpPr>
                <a:spLocks noChangeArrowheads="1"/>
              </p:cNvSpPr>
              <p:nvPr/>
            </p:nvSpPr>
            <p:spPr bwMode="auto">
              <a:xfrm rot="16200000">
                <a:off x="1893887" y="4300538"/>
                <a:ext cx="111125"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17" name="Group 49"/>
              <p:cNvGrpSpPr>
                <a:grpSpLocks/>
              </p:cNvGrpSpPr>
              <p:nvPr/>
            </p:nvGrpSpPr>
            <p:grpSpPr bwMode="auto">
              <a:xfrm>
                <a:off x="1046480" y="3962400"/>
                <a:ext cx="936071" cy="761428"/>
                <a:chOff x="-44" y="1473"/>
                <a:chExt cx="981" cy="1105"/>
              </a:xfrm>
            </p:grpSpPr>
            <p:pic>
              <p:nvPicPr>
                <p:cNvPr id="118"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9"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sp>
          <p:nvSpPr>
            <p:cNvPr id="63" name="Text Box 4"/>
            <p:cNvSpPr txBox="1">
              <a:spLocks noChangeArrowheads="1"/>
            </p:cNvSpPr>
            <p:nvPr/>
          </p:nvSpPr>
          <p:spPr bwMode="auto">
            <a:xfrm>
              <a:off x="4227989" y="4314763"/>
              <a:ext cx="376237" cy="457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defRPr/>
              </a:pPr>
              <a:r>
                <a:rPr lang="en-US" sz="2400" i="0" dirty="0">
                  <a:solidFill>
                    <a:srgbClr val="FF0000"/>
                  </a:solidFill>
                  <a:latin typeface="+mn-lt"/>
                  <a:ea typeface="+mn-ea"/>
                  <a:cs typeface="+mn-cs"/>
                </a:rPr>
                <a:t>R</a:t>
              </a:r>
              <a:endParaRPr lang="en-US" i="0" dirty="0">
                <a:latin typeface="+mn-lt"/>
                <a:ea typeface="+mn-ea"/>
                <a:cs typeface="+mn-cs"/>
              </a:endParaRPr>
            </a:p>
          </p:txBody>
        </p:sp>
        <p:sp>
          <p:nvSpPr>
            <p:cNvPr id="64" name="Text Box 21"/>
            <p:cNvSpPr txBox="1">
              <a:spLocks noChangeArrowheads="1"/>
            </p:cNvSpPr>
            <p:nvPr/>
          </p:nvSpPr>
          <p:spPr bwMode="auto">
            <a:xfrm>
              <a:off x="3868738" y="5378450"/>
              <a:ext cx="1543050"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1A-23-F9-CD-06-9B</a:t>
              </a:r>
            </a:p>
          </p:txBody>
        </p:sp>
        <p:sp>
          <p:nvSpPr>
            <p:cNvPr id="65" name="Text Box 22"/>
            <p:cNvSpPr txBox="1">
              <a:spLocks noChangeArrowheads="1"/>
            </p:cNvSpPr>
            <p:nvPr/>
          </p:nvSpPr>
          <p:spPr bwMode="auto">
            <a:xfrm>
              <a:off x="4016375" y="5205413"/>
              <a:ext cx="13223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222.222.222.220</a:t>
              </a:r>
            </a:p>
          </p:txBody>
        </p:sp>
        <p:grpSp>
          <p:nvGrpSpPr>
            <p:cNvPr id="66" name="Group 23"/>
            <p:cNvGrpSpPr>
              <a:grpSpLocks/>
            </p:cNvGrpSpPr>
            <p:nvPr/>
          </p:nvGrpSpPr>
          <p:grpSpPr bwMode="auto">
            <a:xfrm>
              <a:off x="3044825" y="5794375"/>
              <a:ext cx="1541463" cy="449263"/>
              <a:chOff x="1934" y="2405"/>
              <a:chExt cx="971" cy="283"/>
            </a:xfrm>
          </p:grpSpPr>
          <p:sp>
            <p:nvSpPr>
              <p:cNvPr id="114" name="Text Box 24"/>
              <p:cNvSpPr txBox="1">
                <a:spLocks noChangeArrowheads="1"/>
              </p:cNvSpPr>
              <p:nvPr/>
            </p:nvSpPr>
            <p:spPr bwMode="auto">
              <a:xfrm>
                <a:off x="1934" y="2405"/>
                <a:ext cx="833"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111.111.111.110</a:t>
                </a:r>
              </a:p>
            </p:txBody>
          </p:sp>
          <p:sp>
            <p:nvSpPr>
              <p:cNvPr id="115" name="Text Box 25"/>
              <p:cNvSpPr txBox="1">
                <a:spLocks noChangeArrowheads="1"/>
              </p:cNvSpPr>
              <p:nvPr/>
            </p:nvSpPr>
            <p:spPr bwMode="auto">
              <a:xfrm>
                <a:off x="1938" y="2515"/>
                <a:ext cx="967"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E6-E9-00-17-BB-4B</a:t>
                </a:r>
              </a:p>
            </p:txBody>
          </p:sp>
        </p:grpSp>
        <p:sp>
          <p:nvSpPr>
            <p:cNvPr id="67" name="Text Box 26"/>
            <p:cNvSpPr txBox="1">
              <a:spLocks noChangeArrowheads="1"/>
            </p:cNvSpPr>
            <p:nvPr/>
          </p:nvSpPr>
          <p:spPr bwMode="auto">
            <a:xfrm>
              <a:off x="952500" y="6037263"/>
              <a:ext cx="16271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CC-49-DE-D0-AB-7D</a:t>
              </a:r>
            </a:p>
          </p:txBody>
        </p:sp>
        <p:sp>
          <p:nvSpPr>
            <p:cNvPr id="68" name="Text Box 27"/>
            <p:cNvSpPr txBox="1">
              <a:spLocks noChangeArrowheads="1"/>
            </p:cNvSpPr>
            <p:nvPr/>
          </p:nvSpPr>
          <p:spPr bwMode="auto">
            <a:xfrm>
              <a:off x="942975" y="5854700"/>
              <a:ext cx="1322388"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111.111.111.112</a:t>
              </a:r>
            </a:p>
          </p:txBody>
        </p:sp>
        <p:sp>
          <p:nvSpPr>
            <p:cNvPr id="69" name="Text Box 30"/>
            <p:cNvSpPr txBox="1">
              <a:spLocks noChangeArrowheads="1"/>
            </p:cNvSpPr>
            <p:nvPr/>
          </p:nvSpPr>
          <p:spPr bwMode="auto">
            <a:xfrm>
              <a:off x="709613" y="4741863"/>
              <a:ext cx="1322387"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111.111.111.111</a:t>
              </a:r>
            </a:p>
          </p:txBody>
        </p:sp>
        <p:sp>
          <p:nvSpPr>
            <p:cNvPr id="70" name="Text Box 33"/>
            <p:cNvSpPr txBox="1">
              <a:spLocks noChangeArrowheads="1"/>
            </p:cNvSpPr>
            <p:nvPr/>
          </p:nvSpPr>
          <p:spPr bwMode="auto">
            <a:xfrm>
              <a:off x="730250" y="4927600"/>
              <a:ext cx="1509713"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74-29-9C-E8-FF-55</a:t>
              </a:r>
            </a:p>
          </p:txBody>
        </p:sp>
        <p:sp>
          <p:nvSpPr>
            <p:cNvPr id="71" name="Freeform 39"/>
            <p:cNvSpPr>
              <a:spLocks/>
            </p:cNvSpPr>
            <p:nvPr/>
          </p:nvSpPr>
          <p:spPr bwMode="auto">
            <a:xfrm>
              <a:off x="2365375" y="4437063"/>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72" name="Line 40"/>
            <p:cNvSpPr>
              <a:spLocks noChangeShapeType="1"/>
            </p:cNvSpPr>
            <p:nvPr/>
          </p:nvSpPr>
          <p:spPr bwMode="auto">
            <a:xfrm>
              <a:off x="2062163" y="4416425"/>
              <a:ext cx="438150" cy="2301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3" name="Line 41"/>
            <p:cNvSpPr>
              <a:spLocks noChangeShapeType="1"/>
            </p:cNvSpPr>
            <p:nvPr/>
          </p:nvSpPr>
          <p:spPr bwMode="auto">
            <a:xfrm flipV="1">
              <a:off x="2185988" y="5360988"/>
              <a:ext cx="231775" cy="2555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4" name="Line 42"/>
            <p:cNvSpPr>
              <a:spLocks noChangeShapeType="1"/>
            </p:cNvSpPr>
            <p:nvPr/>
          </p:nvSpPr>
          <p:spPr bwMode="auto">
            <a:xfrm>
              <a:off x="3184525" y="4954588"/>
              <a:ext cx="584200" cy="95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5" name="Line 44"/>
            <p:cNvSpPr>
              <a:spLocks noChangeShapeType="1"/>
            </p:cNvSpPr>
            <p:nvPr/>
          </p:nvSpPr>
          <p:spPr bwMode="auto">
            <a:xfrm flipV="1">
              <a:off x="2101850" y="5711825"/>
              <a:ext cx="0" cy="16351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6" name="Line 45"/>
            <p:cNvSpPr>
              <a:spLocks noChangeShapeType="1"/>
            </p:cNvSpPr>
            <p:nvPr/>
          </p:nvSpPr>
          <p:spPr bwMode="auto">
            <a:xfrm flipH="1" flipV="1">
              <a:off x="1976438" y="4489450"/>
              <a:ext cx="0" cy="3984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7" name="Line 46"/>
            <p:cNvSpPr>
              <a:spLocks noChangeShapeType="1"/>
            </p:cNvSpPr>
            <p:nvPr/>
          </p:nvSpPr>
          <p:spPr bwMode="auto">
            <a:xfrm>
              <a:off x="3854450" y="5021263"/>
              <a:ext cx="0" cy="750887"/>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8" name="Line 47"/>
            <p:cNvSpPr>
              <a:spLocks noChangeShapeType="1"/>
            </p:cNvSpPr>
            <p:nvPr/>
          </p:nvSpPr>
          <p:spPr bwMode="auto">
            <a:xfrm flipH="1" flipV="1">
              <a:off x="4935538" y="5011738"/>
              <a:ext cx="4762" cy="22066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9" name="Text Box 58"/>
            <p:cNvSpPr txBox="1">
              <a:spLocks noChangeArrowheads="1"/>
            </p:cNvSpPr>
            <p:nvPr/>
          </p:nvSpPr>
          <p:spPr bwMode="auto">
            <a:xfrm>
              <a:off x="947339" y="3969543"/>
              <a:ext cx="390525"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i="0" dirty="0">
                  <a:solidFill>
                    <a:srgbClr val="FF0000"/>
                  </a:solidFill>
                  <a:latin typeface="+mj-lt"/>
                  <a:ea typeface="+mn-ea"/>
                  <a:cs typeface="+mn-cs"/>
                </a:rPr>
                <a:t>A</a:t>
              </a:r>
            </a:p>
          </p:txBody>
        </p:sp>
        <p:sp>
          <p:nvSpPr>
            <p:cNvPr id="80" name="Line 60"/>
            <p:cNvSpPr>
              <a:spLocks noChangeShapeType="1"/>
            </p:cNvSpPr>
            <p:nvPr/>
          </p:nvSpPr>
          <p:spPr bwMode="auto">
            <a:xfrm>
              <a:off x="5045075" y="4921250"/>
              <a:ext cx="1198563"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81" name="Group 63"/>
            <p:cNvGrpSpPr>
              <a:grpSpLocks/>
            </p:cNvGrpSpPr>
            <p:nvPr/>
          </p:nvGrpSpPr>
          <p:grpSpPr bwMode="auto">
            <a:xfrm>
              <a:off x="7372350" y="4845050"/>
              <a:ext cx="1558925" cy="460375"/>
              <a:chOff x="4351" y="2786"/>
              <a:chExt cx="982" cy="290"/>
            </a:xfrm>
          </p:grpSpPr>
          <p:sp>
            <p:nvSpPr>
              <p:cNvPr id="112" name="Text Box 64"/>
              <p:cNvSpPr txBox="1">
                <a:spLocks noChangeArrowheads="1"/>
              </p:cNvSpPr>
              <p:nvPr/>
            </p:nvSpPr>
            <p:spPr bwMode="auto">
              <a:xfrm>
                <a:off x="4352" y="2786"/>
                <a:ext cx="833"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222.222.222.222</a:t>
                </a:r>
              </a:p>
            </p:txBody>
          </p:sp>
          <p:sp>
            <p:nvSpPr>
              <p:cNvPr id="113" name="Text Box 65"/>
              <p:cNvSpPr txBox="1">
                <a:spLocks noChangeArrowheads="1"/>
              </p:cNvSpPr>
              <p:nvPr/>
            </p:nvSpPr>
            <p:spPr bwMode="auto">
              <a:xfrm>
                <a:off x="4351" y="2904"/>
                <a:ext cx="982" cy="1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49-BD-D2-C7-56-2A</a:t>
                </a:r>
              </a:p>
            </p:txBody>
          </p:sp>
        </p:grpSp>
        <p:sp>
          <p:nvSpPr>
            <p:cNvPr id="82" name="Line 67"/>
            <p:cNvSpPr>
              <a:spLocks noChangeShapeType="1"/>
            </p:cNvSpPr>
            <p:nvPr/>
          </p:nvSpPr>
          <p:spPr bwMode="auto">
            <a:xfrm flipV="1">
              <a:off x="6943725" y="4416425"/>
              <a:ext cx="450850" cy="317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3" name="Line 68"/>
            <p:cNvSpPr>
              <a:spLocks noChangeShapeType="1"/>
            </p:cNvSpPr>
            <p:nvPr/>
          </p:nvSpPr>
          <p:spPr bwMode="auto">
            <a:xfrm flipH="1" flipV="1">
              <a:off x="7469188" y="4492625"/>
              <a:ext cx="11112" cy="38893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4" name="Text Box 71"/>
            <p:cNvSpPr txBox="1">
              <a:spLocks noChangeArrowheads="1"/>
            </p:cNvSpPr>
            <p:nvPr/>
          </p:nvSpPr>
          <p:spPr bwMode="auto">
            <a:xfrm>
              <a:off x="7073900" y="5811838"/>
              <a:ext cx="1322388"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222.222.222.221</a:t>
              </a:r>
            </a:p>
          </p:txBody>
        </p:sp>
        <p:sp>
          <p:nvSpPr>
            <p:cNvPr id="85" name="Text Box 72"/>
            <p:cNvSpPr txBox="1">
              <a:spLocks noChangeArrowheads="1"/>
            </p:cNvSpPr>
            <p:nvPr/>
          </p:nvSpPr>
          <p:spPr bwMode="auto">
            <a:xfrm>
              <a:off x="7077075" y="5986463"/>
              <a:ext cx="1501775"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200" i="0" dirty="0">
                  <a:latin typeface="Arial" charset="0"/>
                  <a:cs typeface="+mn-cs"/>
                </a:rPr>
                <a:t>88-B2-2F-54-1A-0F</a:t>
              </a:r>
            </a:p>
          </p:txBody>
        </p:sp>
        <p:sp>
          <p:nvSpPr>
            <p:cNvPr id="86" name="Line 73"/>
            <p:cNvSpPr>
              <a:spLocks noChangeShapeType="1"/>
            </p:cNvSpPr>
            <p:nvPr/>
          </p:nvSpPr>
          <p:spPr bwMode="auto">
            <a:xfrm flipH="1" flipV="1">
              <a:off x="6873875" y="5313363"/>
              <a:ext cx="254000" cy="2508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7" name="Line 74"/>
            <p:cNvSpPr>
              <a:spLocks noChangeShapeType="1"/>
            </p:cNvSpPr>
            <p:nvPr/>
          </p:nvSpPr>
          <p:spPr bwMode="auto">
            <a:xfrm flipH="1">
              <a:off x="7208838" y="5654675"/>
              <a:ext cx="4762" cy="201613"/>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8" name="Freeform 75"/>
            <p:cNvSpPr>
              <a:spLocks/>
            </p:cNvSpPr>
            <p:nvPr/>
          </p:nvSpPr>
          <p:spPr bwMode="auto">
            <a:xfrm>
              <a:off x="6203950" y="4440238"/>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00CCFF"/>
            </a:solidFill>
            <a:ln w="9525" cap="flat" cmpd="sng">
              <a:solidFill>
                <a:schemeClr val="tx1"/>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sp>
          <p:nvSpPr>
            <p:cNvPr id="89" name="Text Box 76"/>
            <p:cNvSpPr txBox="1">
              <a:spLocks noChangeArrowheads="1"/>
            </p:cNvSpPr>
            <p:nvPr/>
          </p:nvSpPr>
          <p:spPr bwMode="auto">
            <a:xfrm>
              <a:off x="7151683" y="3913346"/>
              <a:ext cx="357187"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400" i="0" dirty="0">
                  <a:solidFill>
                    <a:srgbClr val="FF0000"/>
                  </a:solidFill>
                  <a:latin typeface="+mj-lt"/>
                  <a:ea typeface="+mn-ea"/>
                  <a:cs typeface="+mn-cs"/>
                </a:rPr>
                <a:t>B</a:t>
              </a:r>
            </a:p>
          </p:txBody>
        </p:sp>
        <p:grpSp>
          <p:nvGrpSpPr>
            <p:cNvPr id="90" name="Group 3"/>
            <p:cNvGrpSpPr>
              <a:grpSpLocks/>
            </p:cNvGrpSpPr>
            <p:nvPr/>
          </p:nvGrpSpPr>
          <p:grpSpPr bwMode="auto">
            <a:xfrm>
              <a:off x="7179310" y="4033520"/>
              <a:ext cx="1009650" cy="855028"/>
              <a:chOff x="7179310" y="4033520"/>
              <a:chExt cx="1009650" cy="855028"/>
            </a:xfrm>
          </p:grpSpPr>
          <p:grpSp>
            <p:nvGrpSpPr>
              <p:cNvPr id="108" name="Group 44"/>
              <p:cNvGrpSpPr>
                <a:grpSpLocks/>
              </p:cNvGrpSpPr>
              <p:nvPr/>
            </p:nvGrpSpPr>
            <p:grpSpPr bwMode="auto">
              <a:xfrm>
                <a:off x="7179310" y="4033520"/>
                <a:ext cx="1009650" cy="855028"/>
                <a:chOff x="-44" y="1473"/>
                <a:chExt cx="981" cy="1105"/>
              </a:xfrm>
            </p:grpSpPr>
            <p:pic>
              <p:nvPicPr>
                <p:cNvPr id="11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109" name="Rectangle 43"/>
              <p:cNvSpPr>
                <a:spLocks noChangeArrowheads="1"/>
              </p:cNvSpPr>
              <p:nvPr/>
            </p:nvSpPr>
            <p:spPr bwMode="auto">
              <a:xfrm rot="16200000">
                <a:off x="7438232" y="4309268"/>
                <a:ext cx="127000" cy="1952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91" name="Group 1"/>
            <p:cNvGrpSpPr>
              <a:grpSpLocks/>
            </p:cNvGrpSpPr>
            <p:nvPr/>
          </p:nvGrpSpPr>
          <p:grpSpPr bwMode="auto">
            <a:xfrm>
              <a:off x="3757931" y="4714240"/>
              <a:ext cx="1291589" cy="426719"/>
              <a:chOff x="4011931" y="3379152"/>
              <a:chExt cx="1262062" cy="390207"/>
            </a:xfrm>
          </p:grpSpPr>
          <p:sp>
            <p:nvSpPr>
              <p:cNvPr id="97" name="Rectangle 43"/>
              <p:cNvSpPr>
                <a:spLocks noChangeArrowheads="1"/>
              </p:cNvSpPr>
              <p:nvPr/>
            </p:nvSpPr>
            <p:spPr bwMode="auto">
              <a:xfrm rot="16200000">
                <a:off x="5112705" y="3476529"/>
                <a:ext cx="127747"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98" name="Group 1185"/>
              <p:cNvGrpSpPr>
                <a:grpSpLocks/>
              </p:cNvGrpSpPr>
              <p:nvPr/>
            </p:nvGrpSpPr>
            <p:grpSpPr bwMode="auto">
              <a:xfrm>
                <a:off x="4197985" y="3379152"/>
                <a:ext cx="892175" cy="390207"/>
                <a:chOff x="4650" y="1129"/>
                <a:chExt cx="246" cy="95"/>
              </a:xfrm>
            </p:grpSpPr>
            <p:sp>
              <p:nvSpPr>
                <p:cNvPr id="10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latin typeface="Times New Roman" charset="0"/>
                    <a:cs typeface="Arial" charset="0"/>
                  </a:endParaRPr>
                </a:p>
              </p:txBody>
            </p:sp>
            <p:sp>
              <p:nvSpPr>
                <p:cNvPr id="10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sz="2400" i="0" dirty="0">
                    <a:latin typeface="Times New Roman" charset="0"/>
                    <a:cs typeface="Arial" charset="0"/>
                  </a:endParaRPr>
                </a:p>
              </p:txBody>
            </p:sp>
            <p:sp>
              <p:nvSpPr>
                <p:cNvPr id="10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sz="2400" i="0" dirty="0">
                    <a:latin typeface="Times New Roman" charset="0"/>
                    <a:cs typeface="Arial" charset="0"/>
                  </a:endParaRPr>
                </a:p>
              </p:txBody>
            </p:sp>
            <p:grpSp>
              <p:nvGrpSpPr>
                <p:cNvPr id="103" name="Group 1189"/>
                <p:cNvGrpSpPr>
                  <a:grpSpLocks/>
                </p:cNvGrpSpPr>
                <p:nvPr/>
              </p:nvGrpSpPr>
              <p:grpSpPr bwMode="auto">
                <a:xfrm>
                  <a:off x="4699" y="1145"/>
                  <a:ext cx="138" cy="29"/>
                  <a:chOff x="2468" y="1332"/>
                  <a:chExt cx="310" cy="60"/>
                </a:xfrm>
              </p:grpSpPr>
              <p:sp>
                <p:nvSpPr>
                  <p:cNvPr id="106"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07"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dirty="0"/>
                  </a:p>
                </p:txBody>
              </p:sp>
            </p:grpSp>
            <p:sp>
              <p:nvSpPr>
                <p:cNvPr id="104"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105"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sp>
            <p:nvSpPr>
              <p:cNvPr id="99" name="Rectangle 43"/>
              <p:cNvSpPr>
                <a:spLocks noChangeArrowheads="1"/>
              </p:cNvSpPr>
              <p:nvPr/>
            </p:nvSpPr>
            <p:spPr bwMode="auto">
              <a:xfrm rot="16200000">
                <a:off x="4046200" y="3485965"/>
                <a:ext cx="126295" cy="19545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92" name="Group 93"/>
            <p:cNvGrpSpPr>
              <a:grpSpLocks/>
            </p:cNvGrpSpPr>
            <p:nvPr/>
          </p:nvGrpSpPr>
          <p:grpSpPr bwMode="auto">
            <a:xfrm>
              <a:off x="1483360" y="5313680"/>
              <a:ext cx="701043" cy="517588"/>
              <a:chOff x="1046480" y="3962400"/>
              <a:chExt cx="1026163" cy="761428"/>
            </a:xfrm>
          </p:grpSpPr>
          <p:sp>
            <p:nvSpPr>
              <p:cNvPr id="93" name="Rectangle 48"/>
              <p:cNvSpPr>
                <a:spLocks noChangeArrowheads="1"/>
              </p:cNvSpPr>
              <p:nvPr/>
            </p:nvSpPr>
            <p:spPr bwMode="auto">
              <a:xfrm rot="16200000">
                <a:off x="1893438" y="4298853"/>
                <a:ext cx="109762" cy="24863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94" name="Group 49"/>
              <p:cNvGrpSpPr>
                <a:grpSpLocks/>
              </p:cNvGrpSpPr>
              <p:nvPr/>
            </p:nvGrpSpPr>
            <p:grpSpPr bwMode="auto">
              <a:xfrm>
                <a:off x="1046480" y="3962400"/>
                <a:ext cx="936071" cy="761428"/>
                <a:chOff x="-44" y="1473"/>
                <a:chExt cx="981" cy="1105"/>
              </a:xfrm>
            </p:grpSpPr>
            <p:pic>
              <p:nvPicPr>
                <p:cNvPr id="95"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6"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61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5000" fill="hold" grpId="1" nodeType="clickEffect">
                                  <p:stCondLst>
                                    <p:cond delay="0"/>
                                  </p:stCondLst>
                                  <p:childTnLst>
                                    <p:anim calcmode="discrete" valueType="str">
                                      <p:cBhvr>
                                        <p:cTn id="10" dur="1000" fill="hold"/>
                                        <p:tgtEl>
                                          <p:spTgt spid="81618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87" grpId="0" animBg="1"/>
      <p:bldP spid="816187" grpId="1"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4" name="Rectangle 2"/>
          <p:cNvSpPr>
            <a:spLocks noGrp="1" noChangeArrowheads="1"/>
          </p:cNvSpPr>
          <p:nvPr>
            <p:ph type="title"/>
          </p:nvPr>
        </p:nvSpPr>
        <p:spPr/>
        <p:txBody>
          <a:bodyPr/>
          <a:lstStyle/>
          <a:p>
            <a:pPr eaLnBrk="1" hangingPunct="1">
              <a:lnSpc>
                <a:spcPct val="90000"/>
              </a:lnSpc>
            </a:pPr>
            <a:r>
              <a:rPr lang="zh-CN" altLang="en-US" dirty="0"/>
              <a:t>链路层寻址和</a:t>
            </a:r>
            <a:r>
              <a:rPr lang="en-US" altLang="zh-CN" dirty="0"/>
              <a:t>ARP</a:t>
            </a:r>
          </a:p>
        </p:txBody>
      </p:sp>
      <p:sp>
        <p:nvSpPr>
          <p:cNvPr id="102405" name="Rectangle 3"/>
          <p:cNvSpPr>
            <a:spLocks noGrp="1" noChangeArrowheads="1"/>
          </p:cNvSpPr>
          <p:nvPr>
            <p:ph type="body" idx="1"/>
          </p:nvPr>
        </p:nvSpPr>
        <p:spPr>
          <a:xfrm>
            <a:off x="303213" y="1017588"/>
            <a:ext cx="8550275" cy="562294"/>
          </a:xfrm>
        </p:spPr>
        <p:txBody>
          <a:bodyPr/>
          <a:lstStyle/>
          <a:p>
            <a:pPr eaLnBrk="1" hangingPunct="1"/>
            <a:r>
              <a:rPr lang="zh-CN" altLang="en-US" dirty="0">
                <a:ea typeface="楷体" panose="02010609060101010101" pitchFamily="49" charset="-122"/>
                <a:cs typeface="Arial" panose="020B0604020202020204" pitchFamily="34" charset="0"/>
              </a:rPr>
              <a:t>互联网环境下的</a:t>
            </a:r>
            <a:r>
              <a:rPr lang="en-US" altLang="zh-CN" dirty="0">
                <a:ea typeface="楷体" panose="02010609060101010101" pitchFamily="49" charset="-122"/>
                <a:cs typeface="Arial" panose="020B0604020202020204" pitchFamily="34" charset="0"/>
              </a:rPr>
              <a:t>ARP</a:t>
            </a:r>
          </a:p>
        </p:txBody>
      </p:sp>
      <p:grpSp>
        <p:nvGrpSpPr>
          <p:cNvPr id="2" name="Group 4"/>
          <p:cNvGrpSpPr>
            <a:grpSpLocks/>
          </p:cNvGrpSpPr>
          <p:nvPr/>
        </p:nvGrpSpPr>
        <p:grpSpPr bwMode="auto">
          <a:xfrm>
            <a:off x="828676" y="1941831"/>
            <a:ext cx="7415213" cy="1893888"/>
            <a:chOff x="431" y="1389"/>
            <a:chExt cx="4671" cy="1193"/>
          </a:xfrm>
        </p:grpSpPr>
        <p:pic>
          <p:nvPicPr>
            <p:cNvPr id="102416" name="Picture 5" descr="j02233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9" y="2205"/>
              <a:ext cx="1063"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19" name="Text Box 8"/>
            <p:cNvSpPr txBox="1">
              <a:spLocks noChangeArrowheads="1"/>
            </p:cNvSpPr>
            <p:nvPr/>
          </p:nvSpPr>
          <p:spPr bwMode="auto">
            <a:xfrm>
              <a:off x="657" y="1623"/>
              <a:ext cx="49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i="0">
                  <a:solidFill>
                    <a:schemeClr val="bg1"/>
                  </a:solidFill>
                  <a:ea typeface="楷体" panose="02010609060101010101" pitchFamily="49" charset="-122"/>
                  <a:cs typeface="Arial" panose="020B0604020202020204" pitchFamily="34" charset="0"/>
                </a:rPr>
                <a:t>主机</a:t>
              </a:r>
              <a:r>
                <a:rPr lang="en-US" altLang="zh-CN" sz="1800" i="0">
                  <a:solidFill>
                    <a:schemeClr val="bg1"/>
                  </a:solidFill>
                  <a:ea typeface="楷体" panose="02010609060101010101" pitchFamily="49" charset="-122"/>
                  <a:cs typeface="Arial" panose="020B0604020202020204" pitchFamily="34" charset="0"/>
                </a:rPr>
                <a:t>Y</a:t>
              </a:r>
            </a:p>
          </p:txBody>
        </p:sp>
        <p:sp>
          <p:nvSpPr>
            <p:cNvPr id="102420" name="Text Box 9"/>
            <p:cNvSpPr txBox="1">
              <a:spLocks noChangeArrowheads="1"/>
            </p:cNvSpPr>
            <p:nvPr/>
          </p:nvSpPr>
          <p:spPr bwMode="auto">
            <a:xfrm>
              <a:off x="4241" y="1623"/>
              <a:ext cx="4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i="0">
                  <a:solidFill>
                    <a:schemeClr val="bg1"/>
                  </a:solidFill>
                  <a:ea typeface="楷体" panose="02010609060101010101" pitchFamily="49" charset="-122"/>
                  <a:cs typeface="Arial" panose="020B0604020202020204" pitchFamily="34" charset="0"/>
                </a:rPr>
                <a:t>主机</a:t>
              </a:r>
              <a:r>
                <a:rPr lang="en-US" altLang="zh-CN" sz="1800" i="0">
                  <a:solidFill>
                    <a:schemeClr val="bg1"/>
                  </a:solidFill>
                  <a:ea typeface="楷体" panose="02010609060101010101" pitchFamily="49" charset="-122"/>
                  <a:cs typeface="Arial" panose="020B0604020202020204" pitchFamily="34" charset="0"/>
                </a:rPr>
                <a:t>Z</a:t>
              </a:r>
            </a:p>
          </p:txBody>
        </p:sp>
        <p:sp>
          <p:nvSpPr>
            <p:cNvPr id="102421" name="Line 10"/>
            <p:cNvSpPr>
              <a:spLocks noChangeShapeType="1"/>
            </p:cNvSpPr>
            <p:nvPr/>
          </p:nvSpPr>
          <p:spPr bwMode="auto">
            <a:xfrm>
              <a:off x="431" y="1843"/>
              <a:ext cx="0" cy="181"/>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102422" name="Line 11"/>
            <p:cNvSpPr>
              <a:spLocks noChangeShapeType="1"/>
            </p:cNvSpPr>
            <p:nvPr/>
          </p:nvSpPr>
          <p:spPr bwMode="auto">
            <a:xfrm>
              <a:off x="5057" y="1843"/>
              <a:ext cx="0" cy="181"/>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102423" name="Line 12"/>
            <p:cNvSpPr>
              <a:spLocks noChangeShapeType="1"/>
            </p:cNvSpPr>
            <p:nvPr/>
          </p:nvSpPr>
          <p:spPr bwMode="auto">
            <a:xfrm>
              <a:off x="431" y="2024"/>
              <a:ext cx="1043"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102424" name="Line 13"/>
            <p:cNvSpPr>
              <a:spLocks noChangeShapeType="1"/>
            </p:cNvSpPr>
            <p:nvPr/>
          </p:nvSpPr>
          <p:spPr bwMode="auto">
            <a:xfrm>
              <a:off x="4150" y="2024"/>
              <a:ext cx="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102425" name="Line 14"/>
            <p:cNvSpPr>
              <a:spLocks noChangeShapeType="1"/>
            </p:cNvSpPr>
            <p:nvPr/>
          </p:nvSpPr>
          <p:spPr bwMode="auto">
            <a:xfrm>
              <a:off x="1474" y="2024"/>
              <a:ext cx="0" cy="182"/>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102426" name="Line 15"/>
            <p:cNvSpPr>
              <a:spLocks noChangeShapeType="1"/>
            </p:cNvSpPr>
            <p:nvPr/>
          </p:nvSpPr>
          <p:spPr bwMode="auto">
            <a:xfrm>
              <a:off x="4150" y="2024"/>
              <a:ext cx="0" cy="182"/>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102427" name="Text Box 16"/>
            <p:cNvSpPr txBox="1">
              <a:spLocks noChangeArrowheads="1"/>
            </p:cNvSpPr>
            <p:nvPr/>
          </p:nvSpPr>
          <p:spPr bwMode="auto">
            <a:xfrm>
              <a:off x="657" y="2258"/>
              <a:ext cx="6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i="0">
                  <a:solidFill>
                    <a:srgbClr val="080808"/>
                  </a:solidFill>
                  <a:ea typeface="楷体" panose="02010609060101010101" pitchFamily="49" charset="-122"/>
                  <a:cs typeface="Arial" panose="020B0604020202020204" pitchFamily="34" charset="0"/>
                </a:rPr>
                <a:t>网络</a:t>
              </a:r>
              <a:r>
                <a:rPr lang="en-US" altLang="zh-CN" sz="1800" i="0">
                  <a:solidFill>
                    <a:srgbClr val="080808"/>
                  </a:solidFill>
                  <a:ea typeface="楷体" panose="02010609060101010101" pitchFamily="49" charset="-122"/>
                  <a:cs typeface="Arial" panose="020B0604020202020204" pitchFamily="34" charset="0"/>
                </a:rPr>
                <a:t>1</a:t>
              </a:r>
            </a:p>
          </p:txBody>
        </p:sp>
        <p:sp>
          <p:nvSpPr>
            <p:cNvPr id="102428" name="Text Box 17"/>
            <p:cNvSpPr txBox="1">
              <a:spLocks noChangeArrowheads="1"/>
            </p:cNvSpPr>
            <p:nvPr/>
          </p:nvSpPr>
          <p:spPr bwMode="auto">
            <a:xfrm>
              <a:off x="4422" y="2258"/>
              <a:ext cx="6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i="0">
                  <a:solidFill>
                    <a:srgbClr val="080808"/>
                  </a:solidFill>
                  <a:ea typeface="楷体" panose="02010609060101010101" pitchFamily="49" charset="-122"/>
                  <a:cs typeface="Arial" panose="020B0604020202020204" pitchFamily="34" charset="0"/>
                </a:rPr>
                <a:t>网络</a:t>
              </a:r>
              <a:r>
                <a:rPr lang="en-US" altLang="zh-CN" sz="1800" i="0">
                  <a:solidFill>
                    <a:srgbClr val="080808"/>
                  </a:solidFill>
                  <a:ea typeface="楷体" panose="02010609060101010101" pitchFamily="49" charset="-122"/>
                  <a:cs typeface="Arial" panose="020B0604020202020204" pitchFamily="34" charset="0"/>
                </a:rPr>
                <a:t>3</a:t>
              </a:r>
            </a:p>
          </p:txBody>
        </p:sp>
        <p:sp>
          <p:nvSpPr>
            <p:cNvPr id="102429" name="Text Box 18"/>
            <p:cNvSpPr txBox="1">
              <a:spLocks noChangeArrowheads="1"/>
            </p:cNvSpPr>
            <p:nvPr/>
          </p:nvSpPr>
          <p:spPr bwMode="auto">
            <a:xfrm>
              <a:off x="1474" y="1979"/>
              <a:ext cx="6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i="0">
                  <a:solidFill>
                    <a:srgbClr val="080808"/>
                  </a:solidFill>
                  <a:ea typeface="楷体" panose="02010609060101010101" pitchFamily="49" charset="-122"/>
                  <a:cs typeface="Arial" panose="020B0604020202020204" pitchFamily="34" charset="0"/>
                </a:rPr>
                <a:t>路由器</a:t>
              </a:r>
              <a:r>
                <a:rPr lang="en-US" altLang="zh-CN" sz="1800" i="0">
                  <a:solidFill>
                    <a:srgbClr val="080808"/>
                  </a:solidFill>
                  <a:ea typeface="楷体" panose="02010609060101010101" pitchFamily="49" charset="-122"/>
                  <a:cs typeface="Arial" panose="020B0604020202020204" pitchFamily="34" charset="0"/>
                </a:rPr>
                <a:t>1</a:t>
              </a:r>
            </a:p>
          </p:txBody>
        </p:sp>
        <p:pic>
          <p:nvPicPr>
            <p:cNvPr id="102430" name="Picture 19" descr="j02233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7" y="2205"/>
              <a:ext cx="1059"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1" name="Line 20"/>
            <p:cNvSpPr>
              <a:spLocks noChangeShapeType="1"/>
            </p:cNvSpPr>
            <p:nvPr/>
          </p:nvSpPr>
          <p:spPr bwMode="auto">
            <a:xfrm>
              <a:off x="2154" y="2024"/>
              <a:ext cx="0" cy="182"/>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102432" name="Line 21"/>
            <p:cNvSpPr>
              <a:spLocks noChangeShapeType="1"/>
            </p:cNvSpPr>
            <p:nvPr/>
          </p:nvSpPr>
          <p:spPr bwMode="auto">
            <a:xfrm>
              <a:off x="3606" y="2024"/>
              <a:ext cx="0" cy="182"/>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102433" name="Line 22"/>
            <p:cNvSpPr>
              <a:spLocks noChangeShapeType="1"/>
            </p:cNvSpPr>
            <p:nvPr/>
          </p:nvSpPr>
          <p:spPr bwMode="auto">
            <a:xfrm>
              <a:off x="2154" y="2024"/>
              <a:ext cx="1452"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102434" name="Text Box 23"/>
            <p:cNvSpPr txBox="1">
              <a:spLocks noChangeArrowheads="1"/>
            </p:cNvSpPr>
            <p:nvPr/>
          </p:nvSpPr>
          <p:spPr bwMode="auto">
            <a:xfrm>
              <a:off x="2608" y="2258"/>
              <a:ext cx="6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i="0">
                  <a:solidFill>
                    <a:srgbClr val="080808"/>
                  </a:solidFill>
                  <a:ea typeface="楷体" panose="02010609060101010101" pitchFamily="49" charset="-122"/>
                  <a:cs typeface="Arial" panose="020B0604020202020204" pitchFamily="34" charset="0"/>
                </a:rPr>
                <a:t>网络</a:t>
              </a:r>
              <a:r>
                <a:rPr lang="en-US" altLang="zh-CN" sz="1800" i="0">
                  <a:solidFill>
                    <a:srgbClr val="080808"/>
                  </a:solidFill>
                  <a:ea typeface="楷体" panose="02010609060101010101" pitchFamily="49" charset="-122"/>
                  <a:cs typeface="Arial" panose="020B0604020202020204" pitchFamily="34" charset="0"/>
                </a:rPr>
                <a:t>2</a:t>
              </a:r>
            </a:p>
          </p:txBody>
        </p:sp>
        <p:sp>
          <p:nvSpPr>
            <p:cNvPr id="102435" name="Text Box 24"/>
            <p:cNvSpPr txBox="1">
              <a:spLocks noChangeArrowheads="1"/>
            </p:cNvSpPr>
            <p:nvPr/>
          </p:nvSpPr>
          <p:spPr bwMode="auto">
            <a:xfrm>
              <a:off x="3560" y="1979"/>
              <a:ext cx="6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1800" i="0">
                  <a:solidFill>
                    <a:srgbClr val="080808"/>
                  </a:solidFill>
                  <a:ea typeface="楷体" panose="02010609060101010101" pitchFamily="49" charset="-122"/>
                  <a:cs typeface="Arial" panose="020B0604020202020204" pitchFamily="34" charset="0"/>
                </a:rPr>
                <a:t>路由器</a:t>
              </a:r>
              <a:r>
                <a:rPr lang="en-US" altLang="zh-CN" sz="1800" i="0">
                  <a:solidFill>
                    <a:srgbClr val="080808"/>
                  </a:solidFill>
                  <a:ea typeface="楷体" panose="02010609060101010101" pitchFamily="49" charset="-122"/>
                  <a:cs typeface="Arial" panose="020B0604020202020204" pitchFamily="34" charset="0"/>
                </a:rPr>
                <a:t>2</a:t>
              </a:r>
            </a:p>
          </p:txBody>
        </p:sp>
        <p:sp>
          <p:nvSpPr>
            <p:cNvPr id="102436" name="Text Box 25"/>
            <p:cNvSpPr txBox="1">
              <a:spLocks noChangeArrowheads="1"/>
            </p:cNvSpPr>
            <p:nvPr/>
          </p:nvSpPr>
          <p:spPr bwMode="auto">
            <a:xfrm>
              <a:off x="657" y="1389"/>
              <a:ext cx="547"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buClrTx/>
                <a:buSzTx/>
                <a:buFontTx/>
                <a:buNone/>
              </a:pPr>
              <a:r>
                <a:rPr lang="zh-CN" altLang="en-US" sz="2000" i="0">
                  <a:solidFill>
                    <a:srgbClr val="080808"/>
                  </a:solidFill>
                  <a:ea typeface="楷体" panose="02010609060101010101" pitchFamily="49" charset="-122"/>
                  <a:cs typeface="Arial" panose="020B0604020202020204" pitchFamily="34" charset="0"/>
                </a:rPr>
                <a:t>主机</a:t>
              </a:r>
              <a:r>
                <a:rPr lang="en-US" altLang="zh-CN" sz="2000" i="0">
                  <a:solidFill>
                    <a:srgbClr val="080808"/>
                  </a:solidFill>
                  <a:ea typeface="楷体" panose="02010609060101010101" pitchFamily="49" charset="-122"/>
                  <a:cs typeface="Arial" panose="020B0604020202020204" pitchFamily="34" charset="0"/>
                </a:rPr>
                <a:t>Y</a:t>
              </a:r>
            </a:p>
          </p:txBody>
        </p:sp>
        <p:sp>
          <p:nvSpPr>
            <p:cNvPr id="102437" name="Text Box 26"/>
            <p:cNvSpPr txBox="1">
              <a:spLocks noChangeArrowheads="1"/>
            </p:cNvSpPr>
            <p:nvPr/>
          </p:nvSpPr>
          <p:spPr bwMode="auto">
            <a:xfrm>
              <a:off x="4241" y="1480"/>
              <a:ext cx="538"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buClrTx/>
                <a:buSzTx/>
                <a:buFontTx/>
                <a:buNone/>
              </a:pPr>
              <a:r>
                <a:rPr lang="zh-CN" altLang="en-US" sz="2000" i="0">
                  <a:solidFill>
                    <a:srgbClr val="080808"/>
                  </a:solidFill>
                  <a:ea typeface="楷体" panose="02010609060101010101" pitchFamily="49" charset="-122"/>
                  <a:cs typeface="Arial" panose="020B0604020202020204" pitchFamily="34" charset="0"/>
                </a:rPr>
                <a:t>主机</a:t>
              </a:r>
              <a:r>
                <a:rPr lang="en-US" altLang="zh-CN" sz="2000" i="0">
                  <a:solidFill>
                    <a:srgbClr val="080808"/>
                  </a:solidFill>
                  <a:ea typeface="楷体" panose="02010609060101010101" pitchFamily="49" charset="-122"/>
                  <a:cs typeface="Arial" panose="020B0604020202020204" pitchFamily="34" charset="0"/>
                </a:rPr>
                <a:t>Z</a:t>
              </a:r>
            </a:p>
          </p:txBody>
        </p:sp>
      </p:grpSp>
      <p:grpSp>
        <p:nvGrpSpPr>
          <p:cNvPr id="3" name="Group 27"/>
          <p:cNvGrpSpPr>
            <a:grpSpLocks/>
          </p:cNvGrpSpPr>
          <p:nvPr/>
        </p:nvGrpSpPr>
        <p:grpSpPr bwMode="auto">
          <a:xfrm>
            <a:off x="306388" y="4099243"/>
            <a:ext cx="2735262" cy="1846262"/>
            <a:chOff x="68" y="3086"/>
            <a:chExt cx="1723" cy="1163"/>
          </a:xfrm>
        </p:grpSpPr>
        <p:sp>
          <p:nvSpPr>
            <p:cNvPr id="102414" name="Text Box 28"/>
            <p:cNvSpPr txBox="1">
              <a:spLocks noChangeArrowheads="1"/>
            </p:cNvSpPr>
            <p:nvPr/>
          </p:nvSpPr>
          <p:spPr bwMode="auto">
            <a:xfrm>
              <a:off x="68" y="3086"/>
              <a:ext cx="1723" cy="1163"/>
            </a:xfrm>
            <a:prstGeom prst="rect">
              <a:avLst/>
            </a:prstGeom>
            <a:noFill/>
            <a:ln w="9525">
              <a:solidFill>
                <a:srgbClr val="0808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i="0">
                  <a:ea typeface="楷体" panose="02010609060101010101" pitchFamily="49" charset="-122"/>
                  <a:cs typeface="Arial" panose="020B0604020202020204" pitchFamily="34" charset="0"/>
                </a:rPr>
                <a:t>    </a:t>
              </a:r>
              <a:r>
                <a:rPr lang="en-US" altLang="zh-CN" sz="1600" i="0">
                  <a:solidFill>
                    <a:srgbClr val="3333CC"/>
                  </a:solidFill>
                  <a:ea typeface="楷体" panose="02010609060101010101" pitchFamily="49" charset="-122"/>
                  <a:cs typeface="Arial" panose="020B0604020202020204" pitchFamily="34" charset="0"/>
                </a:rPr>
                <a:t>MAC</a:t>
              </a:r>
              <a:r>
                <a:rPr lang="zh-CN" altLang="en-US" sz="1600" i="0">
                  <a:solidFill>
                    <a:srgbClr val="3333CC"/>
                  </a:solidFill>
                  <a:ea typeface="楷体" panose="02010609060101010101" pitchFamily="49" charset="-122"/>
                  <a:cs typeface="Arial" panose="020B0604020202020204" pitchFamily="34" charset="0"/>
                </a:rPr>
                <a:t>报头           </a:t>
              </a:r>
              <a:r>
                <a:rPr lang="en-US" altLang="zh-CN" sz="1600" i="0">
                  <a:solidFill>
                    <a:srgbClr val="3333CC"/>
                  </a:solidFill>
                  <a:ea typeface="楷体" panose="02010609060101010101" pitchFamily="49" charset="-122"/>
                  <a:cs typeface="Arial" panose="020B0604020202020204" pitchFamily="34" charset="0"/>
                </a:rPr>
                <a:t>IP</a:t>
              </a:r>
              <a:r>
                <a:rPr lang="zh-CN" altLang="en-US" sz="1600" i="0">
                  <a:solidFill>
                    <a:srgbClr val="3333CC"/>
                  </a:solidFill>
                  <a:ea typeface="楷体" panose="02010609060101010101" pitchFamily="49" charset="-122"/>
                  <a:cs typeface="Arial" panose="020B0604020202020204" pitchFamily="34" charset="0"/>
                </a:rPr>
                <a:t>报头</a:t>
              </a:r>
            </a:p>
            <a:p>
              <a:pPr eaLnBrk="1" hangingPunct="1">
                <a:spcBef>
                  <a:spcPct val="50000"/>
                </a:spcBef>
                <a:buClrTx/>
                <a:buSzTx/>
                <a:buFontTx/>
                <a:buNone/>
              </a:pPr>
              <a:r>
                <a:rPr lang="zh-CN" altLang="en-US" sz="1600" i="0">
                  <a:solidFill>
                    <a:srgbClr val="9C21A5"/>
                  </a:solidFill>
                  <a:ea typeface="楷体" panose="02010609060101010101" pitchFamily="49" charset="-122"/>
                  <a:cs typeface="Arial" panose="020B0604020202020204" pitchFamily="34" charset="0"/>
                </a:rPr>
                <a:t>目标</a:t>
              </a:r>
              <a:r>
                <a:rPr lang="en-US" altLang="zh-CN" sz="1600" i="0">
                  <a:solidFill>
                    <a:srgbClr val="9C21A5"/>
                  </a:solidFill>
                  <a:ea typeface="楷体" panose="02010609060101010101" pitchFamily="49" charset="-122"/>
                  <a:cs typeface="Arial" panose="020B0604020202020204" pitchFamily="34" charset="0"/>
                </a:rPr>
                <a:t>MAC</a:t>
              </a:r>
              <a:r>
                <a:rPr lang="zh-CN" altLang="en-US" sz="1600" i="0">
                  <a:solidFill>
                    <a:srgbClr val="9C21A5"/>
                  </a:solidFill>
                  <a:ea typeface="楷体" panose="02010609060101010101" pitchFamily="49" charset="-122"/>
                  <a:cs typeface="Arial" panose="020B0604020202020204" pitchFamily="34" charset="0"/>
                </a:rPr>
                <a:t>地址    目标</a:t>
              </a:r>
              <a:r>
                <a:rPr lang="en-US" altLang="zh-CN" sz="1600" i="0">
                  <a:solidFill>
                    <a:srgbClr val="9C21A5"/>
                  </a:solidFill>
                  <a:ea typeface="楷体" panose="02010609060101010101" pitchFamily="49" charset="-122"/>
                  <a:cs typeface="Arial" panose="020B0604020202020204" pitchFamily="34" charset="0"/>
                </a:rPr>
                <a:t>IP</a:t>
              </a:r>
              <a:r>
                <a:rPr lang="zh-CN" altLang="en-US" sz="1600" i="0">
                  <a:solidFill>
                    <a:srgbClr val="9C21A5"/>
                  </a:solidFill>
                  <a:ea typeface="楷体" panose="02010609060101010101" pitchFamily="49" charset="-122"/>
                  <a:cs typeface="Arial" panose="020B0604020202020204" pitchFamily="34" charset="0"/>
                </a:rPr>
                <a:t>地址</a:t>
              </a:r>
            </a:p>
            <a:p>
              <a:pPr eaLnBrk="1" hangingPunct="1">
                <a:spcBef>
                  <a:spcPct val="50000"/>
                </a:spcBef>
                <a:buClrTx/>
                <a:buSzTx/>
                <a:buFontTx/>
                <a:buNone/>
              </a:pPr>
              <a:r>
                <a:rPr lang="zh-CN" altLang="en-US" sz="1600" i="0">
                  <a:ea typeface="楷体" panose="02010609060101010101" pitchFamily="49" charset="-122"/>
                  <a:cs typeface="Arial" panose="020B0604020202020204" pitchFamily="34" charset="0"/>
                </a:rPr>
                <a:t>    </a:t>
              </a:r>
              <a:r>
                <a:rPr lang="zh-CN" altLang="en-US" sz="1600" i="0">
                  <a:solidFill>
                    <a:srgbClr val="FF0000"/>
                  </a:solidFill>
                  <a:ea typeface="楷体" panose="02010609060101010101" pitchFamily="49" charset="-122"/>
                  <a:cs typeface="Arial" panose="020B0604020202020204" pitchFamily="34" charset="0"/>
                </a:rPr>
                <a:t>路由器</a:t>
              </a:r>
              <a:r>
                <a:rPr lang="en-US" altLang="zh-CN" sz="1600" i="0">
                  <a:solidFill>
                    <a:srgbClr val="FF0000"/>
                  </a:solidFill>
                  <a:ea typeface="楷体" panose="02010609060101010101" pitchFamily="49" charset="-122"/>
                  <a:cs typeface="Arial" panose="020B0604020202020204" pitchFamily="34" charset="0"/>
                </a:rPr>
                <a:t>1</a:t>
              </a:r>
              <a:r>
                <a:rPr lang="en-US" altLang="zh-CN" sz="1600" i="0">
                  <a:ea typeface="楷体" panose="02010609060101010101" pitchFamily="49" charset="-122"/>
                  <a:cs typeface="Arial" panose="020B0604020202020204" pitchFamily="34" charset="0"/>
                </a:rPr>
                <a:t>            </a:t>
              </a:r>
              <a:r>
                <a:rPr lang="zh-CN" altLang="en-US" sz="1600" i="0">
                  <a:solidFill>
                    <a:srgbClr val="080808"/>
                  </a:solidFill>
                  <a:ea typeface="楷体" panose="02010609060101010101" pitchFamily="49" charset="-122"/>
                  <a:cs typeface="Arial" panose="020B0604020202020204" pitchFamily="34" charset="0"/>
                </a:rPr>
                <a:t>主机</a:t>
              </a:r>
              <a:r>
                <a:rPr lang="en-US" altLang="zh-CN" sz="1600" i="0">
                  <a:solidFill>
                    <a:srgbClr val="080808"/>
                  </a:solidFill>
                  <a:ea typeface="楷体" panose="02010609060101010101" pitchFamily="49" charset="-122"/>
                  <a:cs typeface="Arial" panose="020B0604020202020204" pitchFamily="34" charset="0"/>
                </a:rPr>
                <a:t>Z</a:t>
              </a:r>
            </a:p>
            <a:p>
              <a:pPr eaLnBrk="1" hangingPunct="1">
                <a:spcBef>
                  <a:spcPct val="50000"/>
                </a:spcBef>
                <a:buClrTx/>
                <a:buSzTx/>
                <a:buFontTx/>
                <a:buNone/>
              </a:pPr>
              <a:r>
                <a:rPr lang="en-US" altLang="zh-CN" sz="1600" i="0">
                  <a:ea typeface="楷体" panose="02010609060101010101" pitchFamily="49" charset="-122"/>
                  <a:cs typeface="Arial" panose="020B0604020202020204" pitchFamily="34" charset="0"/>
                </a:rPr>
                <a:t>  </a:t>
              </a:r>
              <a:r>
                <a:rPr lang="zh-CN" altLang="en-US" sz="1600" i="0">
                  <a:solidFill>
                    <a:srgbClr val="9C21A5"/>
                  </a:solidFill>
                  <a:ea typeface="楷体" panose="02010609060101010101" pitchFamily="49" charset="-122"/>
                  <a:cs typeface="Arial" panose="020B0604020202020204" pitchFamily="34" charset="0"/>
                </a:rPr>
                <a:t>源</a:t>
              </a:r>
              <a:r>
                <a:rPr lang="en-US" altLang="zh-CN" sz="1600" i="0">
                  <a:solidFill>
                    <a:srgbClr val="9C21A5"/>
                  </a:solidFill>
                  <a:ea typeface="楷体" panose="02010609060101010101" pitchFamily="49" charset="-122"/>
                  <a:cs typeface="Arial" panose="020B0604020202020204" pitchFamily="34" charset="0"/>
                </a:rPr>
                <a:t>MAC</a:t>
              </a:r>
              <a:r>
                <a:rPr lang="zh-CN" altLang="en-US" sz="1600" i="0">
                  <a:solidFill>
                    <a:srgbClr val="9C21A5"/>
                  </a:solidFill>
                  <a:ea typeface="楷体" panose="02010609060101010101" pitchFamily="49" charset="-122"/>
                  <a:cs typeface="Arial" panose="020B0604020202020204" pitchFamily="34" charset="0"/>
                </a:rPr>
                <a:t>地址      源</a:t>
              </a:r>
              <a:r>
                <a:rPr lang="en-US" altLang="zh-CN" sz="1600" i="0">
                  <a:solidFill>
                    <a:srgbClr val="9C21A5"/>
                  </a:solidFill>
                  <a:ea typeface="楷体" panose="02010609060101010101" pitchFamily="49" charset="-122"/>
                  <a:cs typeface="Arial" panose="020B0604020202020204" pitchFamily="34" charset="0"/>
                </a:rPr>
                <a:t>IP</a:t>
              </a:r>
              <a:r>
                <a:rPr lang="zh-CN" altLang="en-US" sz="1600" i="0">
                  <a:solidFill>
                    <a:srgbClr val="9C21A5"/>
                  </a:solidFill>
                  <a:ea typeface="楷体" panose="02010609060101010101" pitchFamily="49" charset="-122"/>
                  <a:cs typeface="Arial" panose="020B0604020202020204" pitchFamily="34" charset="0"/>
                </a:rPr>
                <a:t>地址</a:t>
              </a:r>
            </a:p>
            <a:p>
              <a:pPr eaLnBrk="1" hangingPunct="1">
                <a:spcBef>
                  <a:spcPct val="50000"/>
                </a:spcBef>
                <a:buClrTx/>
                <a:buSzTx/>
                <a:buFontTx/>
                <a:buNone/>
              </a:pPr>
              <a:r>
                <a:rPr lang="zh-CN" altLang="en-US" sz="1600" i="0">
                  <a:solidFill>
                    <a:srgbClr val="080808"/>
                  </a:solidFill>
                  <a:ea typeface="楷体" panose="02010609060101010101" pitchFamily="49" charset="-122"/>
                  <a:cs typeface="Arial" panose="020B0604020202020204" pitchFamily="34" charset="0"/>
                </a:rPr>
                <a:t>    主机</a:t>
              </a:r>
              <a:r>
                <a:rPr lang="en-US" altLang="zh-CN" sz="1600" i="0">
                  <a:solidFill>
                    <a:srgbClr val="080808"/>
                  </a:solidFill>
                  <a:ea typeface="楷体" panose="02010609060101010101" pitchFamily="49" charset="-122"/>
                  <a:cs typeface="Arial" panose="020B0604020202020204" pitchFamily="34" charset="0"/>
                </a:rPr>
                <a:t>Y               </a:t>
              </a:r>
              <a:r>
                <a:rPr lang="zh-CN" altLang="en-US" sz="1600" i="0">
                  <a:solidFill>
                    <a:srgbClr val="080808"/>
                  </a:solidFill>
                  <a:ea typeface="楷体" panose="02010609060101010101" pitchFamily="49" charset="-122"/>
                  <a:cs typeface="Arial" panose="020B0604020202020204" pitchFamily="34" charset="0"/>
                </a:rPr>
                <a:t>主机</a:t>
              </a:r>
              <a:r>
                <a:rPr lang="en-US" altLang="zh-CN" sz="1600" i="0">
                  <a:solidFill>
                    <a:srgbClr val="080808"/>
                  </a:solidFill>
                  <a:ea typeface="楷体" panose="02010609060101010101" pitchFamily="49" charset="-122"/>
                  <a:cs typeface="Arial" panose="020B0604020202020204" pitchFamily="34" charset="0"/>
                </a:rPr>
                <a:t>Y</a:t>
              </a:r>
            </a:p>
          </p:txBody>
        </p:sp>
        <p:sp>
          <p:nvSpPr>
            <p:cNvPr id="102415" name="Line 29"/>
            <p:cNvSpPr>
              <a:spLocks noChangeShapeType="1"/>
            </p:cNvSpPr>
            <p:nvPr/>
          </p:nvSpPr>
          <p:spPr bwMode="auto">
            <a:xfrm>
              <a:off x="975" y="3113"/>
              <a:ext cx="0" cy="1134"/>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i="0"/>
            </a:p>
          </p:txBody>
        </p:sp>
      </p:grpSp>
      <p:grpSp>
        <p:nvGrpSpPr>
          <p:cNvPr id="4" name="Group 30"/>
          <p:cNvGrpSpPr>
            <a:grpSpLocks/>
          </p:cNvGrpSpPr>
          <p:nvPr/>
        </p:nvGrpSpPr>
        <p:grpSpPr bwMode="auto">
          <a:xfrm>
            <a:off x="3205163" y="4100829"/>
            <a:ext cx="2735262" cy="1893088"/>
            <a:chOff x="2019" y="3086"/>
            <a:chExt cx="1723" cy="1217"/>
          </a:xfrm>
        </p:grpSpPr>
        <p:sp>
          <p:nvSpPr>
            <p:cNvPr id="102412" name="Text Box 31"/>
            <p:cNvSpPr txBox="1">
              <a:spLocks noChangeArrowheads="1"/>
            </p:cNvSpPr>
            <p:nvPr/>
          </p:nvSpPr>
          <p:spPr bwMode="auto">
            <a:xfrm>
              <a:off x="2019" y="3086"/>
              <a:ext cx="1723" cy="1217"/>
            </a:xfrm>
            <a:prstGeom prst="rect">
              <a:avLst/>
            </a:prstGeom>
            <a:noFill/>
            <a:ln w="9525">
              <a:solidFill>
                <a:srgbClr val="0808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i="0">
                  <a:ea typeface="楷体" panose="02010609060101010101" pitchFamily="49" charset="-122"/>
                  <a:cs typeface="Arial" panose="020B0604020202020204" pitchFamily="34" charset="0"/>
                </a:rPr>
                <a:t>    </a:t>
              </a:r>
              <a:r>
                <a:rPr lang="en-US" altLang="zh-CN" sz="1600" i="0">
                  <a:solidFill>
                    <a:srgbClr val="3333CC"/>
                  </a:solidFill>
                  <a:ea typeface="楷体" panose="02010609060101010101" pitchFamily="49" charset="-122"/>
                  <a:cs typeface="Arial" panose="020B0604020202020204" pitchFamily="34" charset="0"/>
                </a:rPr>
                <a:t>MAC</a:t>
              </a:r>
              <a:r>
                <a:rPr lang="zh-CN" altLang="en-US" sz="1600" i="0">
                  <a:solidFill>
                    <a:srgbClr val="3333CC"/>
                  </a:solidFill>
                  <a:ea typeface="楷体" panose="02010609060101010101" pitchFamily="49" charset="-122"/>
                  <a:cs typeface="Arial" panose="020B0604020202020204" pitchFamily="34" charset="0"/>
                </a:rPr>
                <a:t>报头           </a:t>
              </a:r>
              <a:r>
                <a:rPr lang="en-US" altLang="zh-CN" sz="1600" i="0">
                  <a:solidFill>
                    <a:srgbClr val="3333CC"/>
                  </a:solidFill>
                  <a:ea typeface="楷体" panose="02010609060101010101" pitchFamily="49" charset="-122"/>
                  <a:cs typeface="Arial" panose="020B0604020202020204" pitchFamily="34" charset="0"/>
                </a:rPr>
                <a:t>IP</a:t>
              </a:r>
              <a:r>
                <a:rPr lang="zh-CN" altLang="en-US" sz="1600" i="0">
                  <a:solidFill>
                    <a:srgbClr val="3333CC"/>
                  </a:solidFill>
                  <a:ea typeface="楷体" panose="02010609060101010101" pitchFamily="49" charset="-122"/>
                  <a:cs typeface="Arial" panose="020B0604020202020204" pitchFamily="34" charset="0"/>
                </a:rPr>
                <a:t>报头</a:t>
              </a:r>
            </a:p>
            <a:p>
              <a:pPr eaLnBrk="1" hangingPunct="1">
                <a:spcBef>
                  <a:spcPct val="50000"/>
                </a:spcBef>
                <a:buClrTx/>
                <a:buSzTx/>
                <a:buFontTx/>
                <a:buNone/>
              </a:pPr>
              <a:r>
                <a:rPr lang="zh-CN" altLang="en-US" sz="1600" i="0">
                  <a:solidFill>
                    <a:srgbClr val="9C21A5"/>
                  </a:solidFill>
                  <a:ea typeface="楷体" panose="02010609060101010101" pitchFamily="49" charset="-122"/>
                  <a:cs typeface="Arial" panose="020B0604020202020204" pitchFamily="34" charset="0"/>
                </a:rPr>
                <a:t>目标</a:t>
              </a:r>
              <a:r>
                <a:rPr lang="en-US" altLang="zh-CN" sz="1600" i="0">
                  <a:solidFill>
                    <a:srgbClr val="9C21A5"/>
                  </a:solidFill>
                  <a:ea typeface="楷体" panose="02010609060101010101" pitchFamily="49" charset="-122"/>
                  <a:cs typeface="Arial" panose="020B0604020202020204" pitchFamily="34" charset="0"/>
                </a:rPr>
                <a:t>MAC</a:t>
              </a:r>
              <a:r>
                <a:rPr lang="zh-CN" altLang="en-US" sz="1600" i="0">
                  <a:solidFill>
                    <a:srgbClr val="9C21A5"/>
                  </a:solidFill>
                  <a:ea typeface="楷体" panose="02010609060101010101" pitchFamily="49" charset="-122"/>
                  <a:cs typeface="Arial" panose="020B0604020202020204" pitchFamily="34" charset="0"/>
                </a:rPr>
                <a:t>地址    目标</a:t>
              </a:r>
              <a:r>
                <a:rPr lang="en-US" altLang="zh-CN" sz="1600" i="0">
                  <a:solidFill>
                    <a:srgbClr val="9C21A5"/>
                  </a:solidFill>
                  <a:ea typeface="楷体" panose="02010609060101010101" pitchFamily="49" charset="-122"/>
                  <a:cs typeface="Arial" panose="020B0604020202020204" pitchFamily="34" charset="0"/>
                </a:rPr>
                <a:t>IP</a:t>
              </a:r>
              <a:r>
                <a:rPr lang="zh-CN" altLang="en-US" sz="1600" i="0">
                  <a:solidFill>
                    <a:srgbClr val="9C21A5"/>
                  </a:solidFill>
                  <a:ea typeface="楷体" panose="02010609060101010101" pitchFamily="49" charset="-122"/>
                  <a:cs typeface="Arial" panose="020B0604020202020204" pitchFamily="34" charset="0"/>
                </a:rPr>
                <a:t>地址</a:t>
              </a:r>
            </a:p>
            <a:p>
              <a:pPr eaLnBrk="1" hangingPunct="1">
                <a:spcBef>
                  <a:spcPct val="50000"/>
                </a:spcBef>
                <a:buClrTx/>
                <a:buSzTx/>
                <a:buFontTx/>
                <a:buNone/>
              </a:pPr>
              <a:r>
                <a:rPr lang="zh-CN" altLang="en-US" sz="1600" i="0">
                  <a:ea typeface="楷体" panose="02010609060101010101" pitchFamily="49" charset="-122"/>
                  <a:cs typeface="Arial" panose="020B0604020202020204" pitchFamily="34" charset="0"/>
                </a:rPr>
                <a:t>    </a:t>
              </a:r>
              <a:r>
                <a:rPr lang="zh-CN" altLang="en-US" sz="1600" i="0">
                  <a:solidFill>
                    <a:srgbClr val="FF0000"/>
                  </a:solidFill>
                  <a:ea typeface="楷体" panose="02010609060101010101" pitchFamily="49" charset="-122"/>
                  <a:cs typeface="Arial" panose="020B0604020202020204" pitchFamily="34" charset="0"/>
                </a:rPr>
                <a:t>路由器</a:t>
              </a:r>
              <a:r>
                <a:rPr lang="en-US" altLang="zh-CN" sz="1600" i="0">
                  <a:solidFill>
                    <a:srgbClr val="FF0000"/>
                  </a:solidFill>
                  <a:ea typeface="楷体" panose="02010609060101010101" pitchFamily="49" charset="-122"/>
                  <a:cs typeface="Arial" panose="020B0604020202020204" pitchFamily="34" charset="0"/>
                </a:rPr>
                <a:t>2</a:t>
              </a:r>
              <a:r>
                <a:rPr lang="en-US" altLang="zh-CN" sz="1600" i="0">
                  <a:ea typeface="楷体" panose="02010609060101010101" pitchFamily="49" charset="-122"/>
                  <a:cs typeface="Arial" panose="020B0604020202020204" pitchFamily="34" charset="0"/>
                </a:rPr>
                <a:t>             </a:t>
              </a:r>
              <a:r>
                <a:rPr lang="zh-CN" altLang="en-US" sz="1600" i="0">
                  <a:solidFill>
                    <a:srgbClr val="080808"/>
                  </a:solidFill>
                  <a:ea typeface="楷体" panose="02010609060101010101" pitchFamily="49" charset="-122"/>
                  <a:cs typeface="Arial" panose="020B0604020202020204" pitchFamily="34" charset="0"/>
                </a:rPr>
                <a:t>主机</a:t>
              </a:r>
              <a:r>
                <a:rPr lang="en-US" altLang="zh-CN" sz="1600" i="0">
                  <a:solidFill>
                    <a:srgbClr val="080808"/>
                  </a:solidFill>
                  <a:ea typeface="楷体" panose="02010609060101010101" pitchFamily="49" charset="-122"/>
                  <a:cs typeface="Arial" panose="020B0604020202020204" pitchFamily="34" charset="0"/>
                </a:rPr>
                <a:t>Z</a:t>
              </a:r>
            </a:p>
            <a:p>
              <a:pPr eaLnBrk="1" hangingPunct="1">
                <a:spcBef>
                  <a:spcPct val="50000"/>
                </a:spcBef>
                <a:buClrTx/>
                <a:buSzTx/>
                <a:buFontTx/>
                <a:buNone/>
              </a:pPr>
              <a:r>
                <a:rPr lang="en-US" altLang="zh-CN" sz="1600" i="0">
                  <a:ea typeface="楷体" panose="02010609060101010101" pitchFamily="49" charset="-122"/>
                  <a:cs typeface="Arial" panose="020B0604020202020204" pitchFamily="34" charset="0"/>
                </a:rPr>
                <a:t>  </a:t>
              </a:r>
              <a:r>
                <a:rPr lang="zh-CN" altLang="en-US" sz="1600" i="0">
                  <a:solidFill>
                    <a:srgbClr val="9C21A5"/>
                  </a:solidFill>
                  <a:ea typeface="楷体" panose="02010609060101010101" pitchFamily="49" charset="-122"/>
                  <a:cs typeface="Arial" panose="020B0604020202020204" pitchFamily="34" charset="0"/>
                </a:rPr>
                <a:t>源</a:t>
              </a:r>
              <a:r>
                <a:rPr lang="en-US" altLang="zh-CN" sz="1600" i="0">
                  <a:solidFill>
                    <a:srgbClr val="9C21A5"/>
                  </a:solidFill>
                  <a:ea typeface="楷体" panose="02010609060101010101" pitchFamily="49" charset="-122"/>
                  <a:cs typeface="Arial" panose="020B0604020202020204" pitchFamily="34" charset="0"/>
                </a:rPr>
                <a:t>MAC</a:t>
              </a:r>
              <a:r>
                <a:rPr lang="zh-CN" altLang="en-US" sz="1600" i="0">
                  <a:solidFill>
                    <a:srgbClr val="9C21A5"/>
                  </a:solidFill>
                  <a:ea typeface="楷体" panose="02010609060101010101" pitchFamily="49" charset="-122"/>
                  <a:cs typeface="Arial" panose="020B0604020202020204" pitchFamily="34" charset="0"/>
                </a:rPr>
                <a:t>地址      源</a:t>
              </a:r>
              <a:r>
                <a:rPr lang="en-US" altLang="zh-CN" sz="1600" i="0">
                  <a:solidFill>
                    <a:srgbClr val="9C21A5"/>
                  </a:solidFill>
                  <a:ea typeface="楷体" panose="02010609060101010101" pitchFamily="49" charset="-122"/>
                  <a:cs typeface="Arial" panose="020B0604020202020204" pitchFamily="34" charset="0"/>
                </a:rPr>
                <a:t>IP</a:t>
              </a:r>
              <a:r>
                <a:rPr lang="zh-CN" altLang="en-US" sz="1600" i="0">
                  <a:solidFill>
                    <a:srgbClr val="9C21A5"/>
                  </a:solidFill>
                  <a:ea typeface="楷体" panose="02010609060101010101" pitchFamily="49" charset="-122"/>
                  <a:cs typeface="Arial" panose="020B0604020202020204" pitchFamily="34" charset="0"/>
                </a:rPr>
                <a:t>地址</a:t>
              </a:r>
              <a:r>
                <a:rPr lang="zh-CN" altLang="en-US" sz="1600" i="0">
                  <a:solidFill>
                    <a:srgbClr val="FFFF00"/>
                  </a:solidFill>
                  <a:ea typeface="楷体" panose="02010609060101010101" pitchFamily="49" charset="-122"/>
                  <a:cs typeface="Arial" panose="020B0604020202020204" pitchFamily="34" charset="0"/>
                </a:rPr>
                <a:t> </a:t>
              </a:r>
            </a:p>
            <a:p>
              <a:pPr eaLnBrk="1" hangingPunct="1">
                <a:spcBef>
                  <a:spcPct val="50000"/>
                </a:spcBef>
                <a:buClrTx/>
                <a:buSzTx/>
                <a:buFontTx/>
                <a:buNone/>
              </a:pPr>
              <a:r>
                <a:rPr lang="zh-CN" altLang="en-US" sz="1800" i="0">
                  <a:solidFill>
                    <a:srgbClr val="FF0000"/>
                  </a:solidFill>
                  <a:ea typeface="楷体" panose="02010609060101010101" pitchFamily="49" charset="-122"/>
                  <a:cs typeface="Arial" panose="020B0604020202020204" pitchFamily="34" charset="0"/>
                </a:rPr>
                <a:t>   路由器</a:t>
              </a:r>
              <a:r>
                <a:rPr lang="en-US" altLang="zh-CN" sz="1800" i="0">
                  <a:solidFill>
                    <a:srgbClr val="FF0000"/>
                  </a:solidFill>
                  <a:ea typeface="楷体" panose="02010609060101010101" pitchFamily="49" charset="-122"/>
                  <a:cs typeface="Arial" panose="020B0604020202020204" pitchFamily="34" charset="0"/>
                </a:rPr>
                <a:t>1           </a:t>
              </a:r>
              <a:r>
                <a:rPr lang="zh-CN" altLang="en-US" sz="1600" i="0">
                  <a:solidFill>
                    <a:srgbClr val="080808"/>
                  </a:solidFill>
                  <a:ea typeface="楷体" panose="02010609060101010101" pitchFamily="49" charset="-122"/>
                  <a:cs typeface="Arial" panose="020B0604020202020204" pitchFamily="34" charset="0"/>
                </a:rPr>
                <a:t>主机</a:t>
              </a:r>
              <a:r>
                <a:rPr lang="en-US" altLang="zh-CN" sz="1600" i="0">
                  <a:solidFill>
                    <a:srgbClr val="080808"/>
                  </a:solidFill>
                  <a:ea typeface="楷体" panose="02010609060101010101" pitchFamily="49" charset="-122"/>
                  <a:cs typeface="Arial" panose="020B0604020202020204" pitchFamily="34" charset="0"/>
                </a:rPr>
                <a:t>Y</a:t>
              </a:r>
            </a:p>
          </p:txBody>
        </p:sp>
        <p:sp>
          <p:nvSpPr>
            <p:cNvPr id="102413" name="Line 32"/>
            <p:cNvSpPr>
              <a:spLocks noChangeShapeType="1"/>
            </p:cNvSpPr>
            <p:nvPr/>
          </p:nvSpPr>
          <p:spPr bwMode="auto">
            <a:xfrm>
              <a:off x="2926" y="3113"/>
              <a:ext cx="0" cy="1134"/>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i="0"/>
            </a:p>
          </p:txBody>
        </p:sp>
      </p:grpSp>
      <p:grpSp>
        <p:nvGrpSpPr>
          <p:cNvPr id="5" name="Group 33"/>
          <p:cNvGrpSpPr>
            <a:grpSpLocks/>
          </p:cNvGrpSpPr>
          <p:nvPr/>
        </p:nvGrpSpPr>
        <p:grpSpPr bwMode="auto">
          <a:xfrm>
            <a:off x="6084888" y="4100829"/>
            <a:ext cx="2663825" cy="1893088"/>
            <a:chOff x="3969" y="3067"/>
            <a:chExt cx="1678" cy="1217"/>
          </a:xfrm>
        </p:grpSpPr>
        <p:sp>
          <p:nvSpPr>
            <p:cNvPr id="102410" name="Text Box 34"/>
            <p:cNvSpPr txBox="1">
              <a:spLocks noChangeArrowheads="1"/>
            </p:cNvSpPr>
            <p:nvPr/>
          </p:nvSpPr>
          <p:spPr bwMode="auto">
            <a:xfrm>
              <a:off x="3969" y="3067"/>
              <a:ext cx="1678" cy="1217"/>
            </a:xfrm>
            <a:prstGeom prst="rect">
              <a:avLst/>
            </a:prstGeom>
            <a:noFill/>
            <a:ln w="9525">
              <a:solidFill>
                <a:srgbClr val="080808"/>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i="0">
                  <a:ea typeface="楷体" panose="02010609060101010101" pitchFamily="49" charset="-122"/>
                  <a:cs typeface="Arial" panose="020B0604020202020204" pitchFamily="34" charset="0"/>
                </a:rPr>
                <a:t>    </a:t>
              </a:r>
              <a:r>
                <a:rPr lang="en-US" altLang="zh-CN" sz="1600" i="0">
                  <a:solidFill>
                    <a:srgbClr val="3333CC"/>
                  </a:solidFill>
                  <a:ea typeface="楷体" panose="02010609060101010101" pitchFamily="49" charset="-122"/>
                  <a:cs typeface="Arial" panose="020B0604020202020204" pitchFamily="34" charset="0"/>
                </a:rPr>
                <a:t>MAC</a:t>
              </a:r>
              <a:r>
                <a:rPr lang="zh-CN" altLang="en-US" sz="1600" i="0">
                  <a:solidFill>
                    <a:srgbClr val="3333CC"/>
                  </a:solidFill>
                  <a:ea typeface="楷体" panose="02010609060101010101" pitchFamily="49" charset="-122"/>
                  <a:cs typeface="Arial" panose="020B0604020202020204" pitchFamily="34" charset="0"/>
                </a:rPr>
                <a:t>报头           </a:t>
              </a:r>
              <a:r>
                <a:rPr lang="en-US" altLang="zh-CN" sz="1600" i="0">
                  <a:solidFill>
                    <a:srgbClr val="3333CC"/>
                  </a:solidFill>
                  <a:ea typeface="楷体" panose="02010609060101010101" pitchFamily="49" charset="-122"/>
                  <a:cs typeface="Arial" panose="020B0604020202020204" pitchFamily="34" charset="0"/>
                </a:rPr>
                <a:t>IP</a:t>
              </a:r>
              <a:r>
                <a:rPr lang="zh-CN" altLang="en-US" sz="1600" i="0">
                  <a:solidFill>
                    <a:srgbClr val="3333CC"/>
                  </a:solidFill>
                  <a:ea typeface="楷体" panose="02010609060101010101" pitchFamily="49" charset="-122"/>
                  <a:cs typeface="Arial" panose="020B0604020202020204" pitchFamily="34" charset="0"/>
                </a:rPr>
                <a:t>报头</a:t>
              </a:r>
            </a:p>
            <a:p>
              <a:pPr eaLnBrk="1" hangingPunct="1">
                <a:spcBef>
                  <a:spcPct val="50000"/>
                </a:spcBef>
                <a:buClrTx/>
                <a:buSzTx/>
                <a:buFontTx/>
                <a:buNone/>
              </a:pPr>
              <a:r>
                <a:rPr lang="zh-CN" altLang="en-US" sz="1600" i="0">
                  <a:solidFill>
                    <a:srgbClr val="9C21A5"/>
                  </a:solidFill>
                  <a:ea typeface="楷体" panose="02010609060101010101" pitchFamily="49" charset="-122"/>
                  <a:cs typeface="Arial" panose="020B0604020202020204" pitchFamily="34" charset="0"/>
                </a:rPr>
                <a:t>目标</a:t>
              </a:r>
              <a:r>
                <a:rPr lang="en-US" altLang="zh-CN" sz="1600" i="0">
                  <a:solidFill>
                    <a:srgbClr val="9C21A5"/>
                  </a:solidFill>
                  <a:ea typeface="楷体" panose="02010609060101010101" pitchFamily="49" charset="-122"/>
                  <a:cs typeface="Arial" panose="020B0604020202020204" pitchFamily="34" charset="0"/>
                </a:rPr>
                <a:t>MAC</a:t>
              </a:r>
              <a:r>
                <a:rPr lang="zh-CN" altLang="en-US" sz="1600" i="0">
                  <a:solidFill>
                    <a:srgbClr val="9C21A5"/>
                  </a:solidFill>
                  <a:ea typeface="楷体" panose="02010609060101010101" pitchFamily="49" charset="-122"/>
                  <a:cs typeface="Arial" panose="020B0604020202020204" pitchFamily="34" charset="0"/>
                </a:rPr>
                <a:t>地址   目标</a:t>
              </a:r>
              <a:r>
                <a:rPr lang="en-US" altLang="zh-CN" sz="1600" i="0">
                  <a:solidFill>
                    <a:srgbClr val="9C21A5"/>
                  </a:solidFill>
                  <a:ea typeface="楷体" panose="02010609060101010101" pitchFamily="49" charset="-122"/>
                  <a:cs typeface="Arial" panose="020B0604020202020204" pitchFamily="34" charset="0"/>
                </a:rPr>
                <a:t>IP</a:t>
              </a:r>
              <a:r>
                <a:rPr lang="zh-CN" altLang="en-US" sz="1600" i="0">
                  <a:solidFill>
                    <a:srgbClr val="9C21A5"/>
                  </a:solidFill>
                  <a:ea typeface="楷体" panose="02010609060101010101" pitchFamily="49" charset="-122"/>
                  <a:cs typeface="Arial" panose="020B0604020202020204" pitchFamily="34" charset="0"/>
                </a:rPr>
                <a:t>地址</a:t>
              </a:r>
            </a:p>
            <a:p>
              <a:pPr eaLnBrk="1" hangingPunct="1">
                <a:spcBef>
                  <a:spcPct val="50000"/>
                </a:spcBef>
                <a:buClrTx/>
                <a:buSzTx/>
                <a:buFontTx/>
                <a:buNone/>
              </a:pPr>
              <a:r>
                <a:rPr lang="zh-CN" altLang="en-US" sz="1600" i="0">
                  <a:ea typeface="楷体" panose="02010609060101010101" pitchFamily="49" charset="-122"/>
                  <a:cs typeface="Arial" panose="020B0604020202020204" pitchFamily="34" charset="0"/>
                </a:rPr>
                <a:t>     </a:t>
              </a:r>
              <a:r>
                <a:rPr lang="zh-CN" altLang="en-US" sz="1600" i="0">
                  <a:solidFill>
                    <a:srgbClr val="080808"/>
                  </a:solidFill>
                  <a:ea typeface="楷体" panose="02010609060101010101" pitchFamily="49" charset="-122"/>
                  <a:cs typeface="Arial" panose="020B0604020202020204" pitchFamily="34" charset="0"/>
                </a:rPr>
                <a:t>主机</a:t>
              </a:r>
              <a:r>
                <a:rPr lang="en-US" altLang="zh-CN" sz="1600" i="0">
                  <a:solidFill>
                    <a:srgbClr val="080808"/>
                  </a:solidFill>
                  <a:ea typeface="楷体" panose="02010609060101010101" pitchFamily="49" charset="-122"/>
                  <a:cs typeface="Arial" panose="020B0604020202020204" pitchFamily="34" charset="0"/>
                </a:rPr>
                <a:t>Z           </a:t>
              </a:r>
              <a:r>
                <a:rPr lang="zh-CN" altLang="en-US" sz="1600" i="0">
                  <a:solidFill>
                    <a:srgbClr val="080808"/>
                  </a:solidFill>
                  <a:ea typeface="楷体" panose="02010609060101010101" pitchFamily="49" charset="-122"/>
                  <a:cs typeface="Arial" panose="020B0604020202020204" pitchFamily="34" charset="0"/>
                </a:rPr>
                <a:t>主机</a:t>
              </a:r>
              <a:r>
                <a:rPr lang="en-US" altLang="zh-CN" sz="1600" i="0">
                  <a:solidFill>
                    <a:srgbClr val="080808"/>
                  </a:solidFill>
                  <a:ea typeface="楷体" panose="02010609060101010101" pitchFamily="49" charset="-122"/>
                  <a:cs typeface="Arial" panose="020B0604020202020204" pitchFamily="34" charset="0"/>
                </a:rPr>
                <a:t>Z</a:t>
              </a:r>
            </a:p>
            <a:p>
              <a:pPr eaLnBrk="1" hangingPunct="1">
                <a:spcBef>
                  <a:spcPct val="50000"/>
                </a:spcBef>
                <a:buClrTx/>
                <a:buSzTx/>
                <a:buFontTx/>
                <a:buNone/>
              </a:pPr>
              <a:r>
                <a:rPr lang="en-US" altLang="zh-CN" sz="1600" i="0">
                  <a:ea typeface="楷体" panose="02010609060101010101" pitchFamily="49" charset="-122"/>
                  <a:cs typeface="Arial" panose="020B0604020202020204" pitchFamily="34" charset="0"/>
                </a:rPr>
                <a:t>  </a:t>
              </a:r>
              <a:r>
                <a:rPr lang="zh-CN" altLang="en-US" sz="1600" i="0">
                  <a:solidFill>
                    <a:srgbClr val="9C21A5"/>
                  </a:solidFill>
                  <a:ea typeface="楷体" panose="02010609060101010101" pitchFamily="49" charset="-122"/>
                  <a:cs typeface="Arial" panose="020B0604020202020204" pitchFamily="34" charset="0"/>
                </a:rPr>
                <a:t>源</a:t>
              </a:r>
              <a:r>
                <a:rPr lang="en-US" altLang="zh-CN" sz="1600" i="0">
                  <a:solidFill>
                    <a:srgbClr val="9C21A5"/>
                  </a:solidFill>
                  <a:ea typeface="楷体" panose="02010609060101010101" pitchFamily="49" charset="-122"/>
                  <a:cs typeface="Arial" panose="020B0604020202020204" pitchFamily="34" charset="0"/>
                </a:rPr>
                <a:t>MAC</a:t>
              </a:r>
              <a:r>
                <a:rPr lang="zh-CN" altLang="en-US" sz="1600" i="0">
                  <a:solidFill>
                    <a:srgbClr val="9C21A5"/>
                  </a:solidFill>
                  <a:ea typeface="楷体" panose="02010609060101010101" pitchFamily="49" charset="-122"/>
                  <a:cs typeface="Arial" panose="020B0604020202020204" pitchFamily="34" charset="0"/>
                </a:rPr>
                <a:t>地址      源</a:t>
              </a:r>
              <a:r>
                <a:rPr lang="en-US" altLang="zh-CN" sz="1600" i="0">
                  <a:solidFill>
                    <a:srgbClr val="9C21A5"/>
                  </a:solidFill>
                  <a:ea typeface="楷体" panose="02010609060101010101" pitchFamily="49" charset="-122"/>
                  <a:cs typeface="Arial" panose="020B0604020202020204" pitchFamily="34" charset="0"/>
                </a:rPr>
                <a:t>IP</a:t>
              </a:r>
              <a:r>
                <a:rPr lang="zh-CN" altLang="en-US" sz="1600" i="0">
                  <a:solidFill>
                    <a:srgbClr val="9C21A5"/>
                  </a:solidFill>
                  <a:ea typeface="楷体" panose="02010609060101010101" pitchFamily="49" charset="-122"/>
                  <a:cs typeface="Arial" panose="020B0604020202020204" pitchFamily="34" charset="0"/>
                </a:rPr>
                <a:t>地址</a:t>
              </a:r>
            </a:p>
            <a:p>
              <a:pPr eaLnBrk="1" hangingPunct="1">
                <a:spcBef>
                  <a:spcPct val="50000"/>
                </a:spcBef>
                <a:buClrTx/>
                <a:buSzTx/>
                <a:buFontTx/>
                <a:buNone/>
              </a:pPr>
              <a:r>
                <a:rPr lang="zh-CN" altLang="en-US" sz="1800" i="0">
                  <a:ea typeface="楷体" panose="02010609060101010101" pitchFamily="49" charset="-122"/>
                  <a:cs typeface="Arial" panose="020B0604020202020204" pitchFamily="34" charset="0"/>
                </a:rPr>
                <a:t>    </a:t>
              </a:r>
              <a:r>
                <a:rPr lang="zh-CN" altLang="en-US" sz="1800" i="0">
                  <a:solidFill>
                    <a:srgbClr val="FF0000"/>
                  </a:solidFill>
                  <a:ea typeface="楷体" panose="02010609060101010101" pitchFamily="49" charset="-122"/>
                  <a:cs typeface="Arial" panose="020B0604020202020204" pitchFamily="34" charset="0"/>
                </a:rPr>
                <a:t>路由器</a:t>
              </a:r>
              <a:r>
                <a:rPr lang="en-US" altLang="zh-CN" sz="1800" i="0">
                  <a:solidFill>
                    <a:srgbClr val="FF0000"/>
                  </a:solidFill>
                  <a:ea typeface="楷体" panose="02010609060101010101" pitchFamily="49" charset="-122"/>
                  <a:cs typeface="Arial" panose="020B0604020202020204" pitchFamily="34" charset="0"/>
                </a:rPr>
                <a:t>2</a:t>
              </a:r>
              <a:r>
                <a:rPr lang="en-US" altLang="zh-CN" sz="1800" i="0">
                  <a:ea typeface="楷体" panose="02010609060101010101" pitchFamily="49" charset="-122"/>
                  <a:cs typeface="Arial" panose="020B0604020202020204" pitchFamily="34" charset="0"/>
                </a:rPr>
                <a:t>       </a:t>
              </a:r>
              <a:r>
                <a:rPr lang="zh-CN" altLang="en-US" sz="1600" i="0">
                  <a:solidFill>
                    <a:srgbClr val="080808"/>
                  </a:solidFill>
                  <a:ea typeface="楷体" panose="02010609060101010101" pitchFamily="49" charset="-122"/>
                  <a:cs typeface="Arial" panose="020B0604020202020204" pitchFamily="34" charset="0"/>
                </a:rPr>
                <a:t>主机</a:t>
              </a:r>
              <a:r>
                <a:rPr lang="en-US" altLang="zh-CN" sz="1600" i="0">
                  <a:solidFill>
                    <a:srgbClr val="080808"/>
                  </a:solidFill>
                  <a:ea typeface="楷体" panose="02010609060101010101" pitchFamily="49" charset="-122"/>
                  <a:cs typeface="Arial" panose="020B0604020202020204" pitchFamily="34" charset="0"/>
                </a:rPr>
                <a:t>Y</a:t>
              </a:r>
            </a:p>
          </p:txBody>
        </p:sp>
        <p:sp>
          <p:nvSpPr>
            <p:cNvPr id="102411" name="Line 35"/>
            <p:cNvSpPr>
              <a:spLocks noChangeShapeType="1"/>
            </p:cNvSpPr>
            <p:nvPr/>
          </p:nvSpPr>
          <p:spPr bwMode="auto">
            <a:xfrm>
              <a:off x="4876" y="3067"/>
              <a:ext cx="3" cy="1168"/>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a:lstStyle/>
            <a:p>
              <a:endParaRPr lang="zh-CN" altLang="en-US" i="0"/>
            </a:p>
          </p:txBody>
        </p:sp>
      </p:grpSp>
      <p:pic>
        <p:nvPicPr>
          <p:cNvPr id="36"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55232" y="1909080"/>
            <a:ext cx="936071" cy="7614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584707" y="1966230"/>
            <a:ext cx="936071" cy="7614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94172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5"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35"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2000"/>
                                        <p:tgtEl>
                                          <p:spTgt spid="4"/>
                                        </p:tgtEl>
                                      </p:cBhvr>
                                    </p:animEffect>
                                    <p:anim calcmode="lin" valueType="num">
                                      <p:cBhvr>
                                        <p:cTn id="21" dur="2000" fill="hold"/>
                                        <p:tgtEl>
                                          <p:spTgt spid="4"/>
                                        </p:tgtEl>
                                        <p:attrNameLst>
                                          <p:attrName>style.rotation</p:attrName>
                                        </p:attrNameLst>
                                      </p:cBhvr>
                                      <p:tavLst>
                                        <p:tav tm="0">
                                          <p:val>
                                            <p:fltVal val="720"/>
                                          </p:val>
                                        </p:tav>
                                        <p:tav tm="100000">
                                          <p:val>
                                            <p:fltVal val="0"/>
                                          </p:val>
                                        </p:tav>
                                      </p:tavLst>
                                    </p:anim>
                                    <p:anim calcmode="lin" valueType="num">
                                      <p:cBhvr>
                                        <p:cTn id="22" dur="2000" fill="hold"/>
                                        <p:tgtEl>
                                          <p:spTgt spid="4"/>
                                        </p:tgtEl>
                                        <p:attrNameLst>
                                          <p:attrName>ppt_h</p:attrName>
                                        </p:attrNameLst>
                                      </p:cBhvr>
                                      <p:tavLst>
                                        <p:tav tm="0">
                                          <p:val>
                                            <p:fltVal val="0"/>
                                          </p:val>
                                        </p:tav>
                                        <p:tav tm="100000">
                                          <p:val>
                                            <p:strVal val="#ppt_h"/>
                                          </p:val>
                                        </p:tav>
                                      </p:tavLst>
                                    </p:anim>
                                    <p:anim calcmode="lin" valueType="num">
                                      <p:cBhvr>
                                        <p:cTn id="23" dur="2000" fill="hold"/>
                                        <p:tgtEl>
                                          <p:spTgt spid="4"/>
                                        </p:tgtEl>
                                        <p:attrNameLst>
                                          <p:attrName>ppt_w</p:attrName>
                                        </p:attrNameLst>
                                      </p:cBhvr>
                                      <p:tavLst>
                                        <p:tav tm="0">
                                          <p:val>
                                            <p:fltVal val="0"/>
                                          </p:val>
                                        </p:tav>
                                        <p:tav tm="100000">
                                          <p:val>
                                            <p:strVal val="#ppt_w"/>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5"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29"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30"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31" dur="1000" fill="hold"/>
                                        <p:tgtEl>
                                          <p:spTgt spid="5"/>
                                        </p:tgtEl>
                                        <p:attrNameLst>
                                          <p:attrName>ppt_h</p:attrName>
                                        </p:attrNameLst>
                                      </p:cBhvr>
                                      <p:tavLst>
                                        <p:tav tm="0">
                                          <p:val>
                                            <p:strVal val="#ppt_h"/>
                                          </p:val>
                                        </p:tav>
                                        <p:tav tm="100000">
                                          <p:val>
                                            <p:strVal val="#ppt_h"/>
                                          </p:val>
                                        </p:tav>
                                      </p:tavLst>
                                    </p:anim>
                                    <p:anim calcmode="lin" valueType="num">
                                      <p:cBhvr>
                                        <p:cTn id="32"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33"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34"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35" dur="1000" decel="50000">
                                          <p:stCondLst>
                                            <p:cond delay="0"/>
                                          </p:stCondLst>
                                        </p:cTn>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4754" name="Freeform 2"/>
          <p:cNvSpPr/>
          <p:nvPr/>
        </p:nvSpPr>
        <p:spPr bwMode="auto">
          <a:xfrm>
            <a:off x="2586038" y="1239838"/>
            <a:ext cx="249237" cy="533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4755" name="Freeform 3"/>
          <p:cNvSpPr/>
          <p:nvPr/>
        </p:nvSpPr>
        <p:spPr bwMode="auto">
          <a:xfrm>
            <a:off x="5330825" y="1239838"/>
            <a:ext cx="169863" cy="531812"/>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4756" name="Line 4"/>
          <p:cNvSpPr>
            <a:spLocks noChangeShapeType="1"/>
          </p:cNvSpPr>
          <p:nvPr/>
        </p:nvSpPr>
        <p:spPr bwMode="auto">
          <a:xfrm rot="-5400000">
            <a:off x="8356601" y="1504950"/>
            <a:ext cx="533400" cy="3175"/>
          </a:xfrm>
          <a:prstGeom prst="line">
            <a:avLst/>
          </a:prstGeom>
          <a:noFill/>
          <a:ln w="28575">
            <a:solidFill>
              <a:srgbClr val="333399"/>
            </a:solidFill>
            <a:round/>
          </a:ln>
        </p:spPr>
        <p:txBody>
          <a:bodyPr wrap="none" anchor="ctr"/>
          <a:lstStyle/>
          <a:p>
            <a:endParaRPr lang="zh-CN" altLang="en-US" i="0"/>
          </a:p>
        </p:txBody>
      </p:sp>
      <p:sp>
        <p:nvSpPr>
          <p:cNvPr id="74757" name="Line 5"/>
          <p:cNvSpPr>
            <a:spLocks noChangeShapeType="1"/>
          </p:cNvSpPr>
          <p:nvPr/>
        </p:nvSpPr>
        <p:spPr bwMode="auto">
          <a:xfrm rot="-5400000">
            <a:off x="203201" y="1504950"/>
            <a:ext cx="533400" cy="3175"/>
          </a:xfrm>
          <a:prstGeom prst="line">
            <a:avLst/>
          </a:prstGeom>
          <a:noFill/>
          <a:ln w="28575">
            <a:solidFill>
              <a:srgbClr val="333399"/>
            </a:solidFill>
            <a:round/>
          </a:ln>
        </p:spPr>
        <p:txBody>
          <a:bodyPr wrap="none" anchor="ctr"/>
          <a:lstStyle/>
          <a:p>
            <a:endParaRPr lang="zh-CN" altLang="en-US" i="0"/>
          </a:p>
        </p:txBody>
      </p:sp>
      <p:sp>
        <p:nvSpPr>
          <p:cNvPr id="74758" name="Line 6"/>
          <p:cNvSpPr>
            <a:spLocks noChangeShapeType="1"/>
          </p:cNvSpPr>
          <p:nvPr/>
        </p:nvSpPr>
        <p:spPr bwMode="auto">
          <a:xfrm>
            <a:off x="233363" y="1773238"/>
            <a:ext cx="2587625" cy="0"/>
          </a:xfrm>
          <a:prstGeom prst="line">
            <a:avLst/>
          </a:prstGeom>
          <a:noFill/>
          <a:ln w="57150">
            <a:solidFill>
              <a:srgbClr val="333399"/>
            </a:solidFill>
            <a:round/>
          </a:ln>
        </p:spPr>
        <p:txBody>
          <a:bodyPr wrap="none" anchor="ctr"/>
          <a:lstStyle/>
          <a:p>
            <a:endParaRPr lang="zh-CN" altLang="en-US" i="0"/>
          </a:p>
        </p:txBody>
      </p:sp>
      <p:sp>
        <p:nvSpPr>
          <p:cNvPr id="74759" name="Text Box 7"/>
          <p:cNvSpPr txBox="1">
            <a:spLocks noChangeArrowheads="1"/>
          </p:cNvSpPr>
          <p:nvPr/>
        </p:nvSpPr>
        <p:spPr bwMode="auto">
          <a:xfrm>
            <a:off x="488950" y="1258888"/>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74760" name="Text Box 8"/>
          <p:cNvSpPr txBox="1">
            <a:spLocks noChangeArrowheads="1"/>
          </p:cNvSpPr>
          <p:nvPr/>
        </p:nvSpPr>
        <p:spPr bwMode="auto">
          <a:xfrm>
            <a:off x="4781550" y="1258888"/>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5</a:t>
            </a:r>
            <a:endParaRPr kumimoji="1" lang="en-US" altLang="zh-CN" sz="1800" i="0">
              <a:latin typeface="Arial" panose="020B0604020202020204" pitchFamily="34" charset="0"/>
            </a:endParaRPr>
          </a:p>
        </p:txBody>
      </p:sp>
      <p:sp>
        <p:nvSpPr>
          <p:cNvPr id="74761" name="Text Box 9"/>
          <p:cNvSpPr txBox="1">
            <a:spLocks noChangeArrowheads="1"/>
          </p:cNvSpPr>
          <p:nvPr/>
        </p:nvSpPr>
        <p:spPr bwMode="auto">
          <a:xfrm>
            <a:off x="3514725" y="1258888"/>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4</a:t>
            </a:r>
            <a:endParaRPr kumimoji="1" lang="en-US" altLang="zh-CN" sz="1800" i="0">
              <a:latin typeface="Arial" panose="020B0604020202020204" pitchFamily="34" charset="0"/>
            </a:endParaRPr>
          </a:p>
        </p:txBody>
      </p:sp>
      <p:sp>
        <p:nvSpPr>
          <p:cNvPr id="74762" name="Text Box 10"/>
          <p:cNvSpPr txBox="1">
            <a:spLocks noChangeArrowheads="1"/>
          </p:cNvSpPr>
          <p:nvPr/>
        </p:nvSpPr>
        <p:spPr bwMode="auto">
          <a:xfrm>
            <a:off x="2036763" y="1258888"/>
            <a:ext cx="585787"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3</a:t>
            </a:r>
            <a:endParaRPr kumimoji="1" lang="en-US" altLang="zh-CN" sz="1800" i="0">
              <a:latin typeface="Arial" panose="020B0604020202020204" pitchFamily="34" charset="0"/>
            </a:endParaRPr>
          </a:p>
        </p:txBody>
      </p:sp>
      <p:sp>
        <p:nvSpPr>
          <p:cNvPr id="74763" name="Line 11"/>
          <p:cNvSpPr>
            <a:spLocks noChangeShapeType="1"/>
          </p:cNvSpPr>
          <p:nvPr/>
        </p:nvSpPr>
        <p:spPr bwMode="auto">
          <a:xfrm>
            <a:off x="6037263" y="1773238"/>
            <a:ext cx="2901950" cy="0"/>
          </a:xfrm>
          <a:prstGeom prst="line">
            <a:avLst/>
          </a:prstGeom>
          <a:noFill/>
          <a:ln w="57150">
            <a:solidFill>
              <a:srgbClr val="333399"/>
            </a:solidFill>
            <a:round/>
          </a:ln>
        </p:spPr>
        <p:txBody>
          <a:bodyPr wrap="none" anchor="ctr"/>
          <a:lstStyle/>
          <a:p>
            <a:endParaRPr lang="zh-CN" altLang="en-US" i="0"/>
          </a:p>
        </p:txBody>
      </p:sp>
      <p:sp>
        <p:nvSpPr>
          <p:cNvPr id="74764" name="Text Box 12"/>
          <p:cNvSpPr txBox="1">
            <a:spLocks noChangeArrowheads="1"/>
          </p:cNvSpPr>
          <p:nvPr/>
        </p:nvSpPr>
        <p:spPr bwMode="auto">
          <a:xfrm>
            <a:off x="6259513" y="1258888"/>
            <a:ext cx="585787"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6</a:t>
            </a:r>
            <a:endParaRPr kumimoji="1" lang="en-US" altLang="zh-CN" sz="1800" i="0">
              <a:latin typeface="Arial" panose="020B0604020202020204" pitchFamily="34" charset="0"/>
            </a:endParaRPr>
          </a:p>
        </p:txBody>
      </p:sp>
      <p:sp>
        <p:nvSpPr>
          <p:cNvPr id="74765" name="Text Box 13"/>
          <p:cNvSpPr txBox="1">
            <a:spLocks noChangeArrowheads="1"/>
          </p:cNvSpPr>
          <p:nvPr/>
        </p:nvSpPr>
        <p:spPr bwMode="auto">
          <a:xfrm>
            <a:off x="76200" y="182563"/>
            <a:ext cx="954088" cy="366712"/>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主机 </a:t>
            </a:r>
            <a:r>
              <a:rPr kumimoji="1" lang="en-US" altLang="zh-CN" sz="1800" i="0">
                <a:latin typeface="Arial" panose="020B0604020202020204" pitchFamily="34" charset="0"/>
              </a:rPr>
              <a:t>H</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74766" name="Text Box 14"/>
          <p:cNvSpPr txBox="1">
            <a:spLocks noChangeArrowheads="1"/>
          </p:cNvSpPr>
          <p:nvPr/>
        </p:nvSpPr>
        <p:spPr bwMode="auto">
          <a:xfrm>
            <a:off x="8154988" y="157163"/>
            <a:ext cx="954087" cy="366712"/>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主机 </a:t>
            </a:r>
            <a:r>
              <a:rPr kumimoji="1" lang="en-US" altLang="zh-CN" sz="1800" i="0">
                <a:latin typeface="Arial" panose="020B0604020202020204" pitchFamily="34" charset="0"/>
              </a:rPr>
              <a:t>H</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sp>
        <p:nvSpPr>
          <p:cNvPr id="74767" name="Line 15"/>
          <p:cNvSpPr>
            <a:spLocks noChangeShapeType="1"/>
          </p:cNvSpPr>
          <p:nvPr/>
        </p:nvSpPr>
        <p:spPr bwMode="auto">
          <a:xfrm>
            <a:off x="3292475" y="1773238"/>
            <a:ext cx="2273300" cy="0"/>
          </a:xfrm>
          <a:prstGeom prst="line">
            <a:avLst/>
          </a:prstGeom>
          <a:noFill/>
          <a:ln w="57150">
            <a:solidFill>
              <a:srgbClr val="333399"/>
            </a:solidFill>
            <a:round/>
          </a:ln>
        </p:spPr>
        <p:txBody>
          <a:bodyPr wrap="none" anchor="ctr"/>
          <a:lstStyle/>
          <a:p>
            <a:endParaRPr lang="zh-CN" altLang="en-US" i="0"/>
          </a:p>
        </p:txBody>
      </p:sp>
      <p:sp>
        <p:nvSpPr>
          <p:cNvPr id="74768" name="Freeform 16"/>
          <p:cNvSpPr/>
          <p:nvPr/>
        </p:nvSpPr>
        <p:spPr bwMode="auto">
          <a:xfrm flipH="1">
            <a:off x="6037263" y="1239838"/>
            <a:ext cx="234950" cy="533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4769" name="Freeform 17"/>
          <p:cNvSpPr/>
          <p:nvPr/>
        </p:nvSpPr>
        <p:spPr bwMode="auto">
          <a:xfrm flipH="1">
            <a:off x="3355975" y="1239838"/>
            <a:ext cx="171450" cy="534987"/>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4770" name="Text Box 18"/>
          <p:cNvSpPr txBox="1">
            <a:spLocks noChangeArrowheads="1"/>
          </p:cNvSpPr>
          <p:nvPr/>
        </p:nvSpPr>
        <p:spPr bwMode="auto">
          <a:xfrm>
            <a:off x="2555875" y="679450"/>
            <a:ext cx="1182688"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路由器 </a:t>
            </a:r>
            <a:r>
              <a:rPr kumimoji="1" lang="en-US" altLang="zh-CN" sz="1800" i="0">
                <a:latin typeface="Arial" panose="020B0604020202020204" pitchFamily="34" charset="0"/>
              </a:rPr>
              <a:t>R</a:t>
            </a:r>
            <a:r>
              <a:rPr kumimoji="1" lang="en-US" altLang="zh-CN" sz="1800" i="0" baseline="-25000">
                <a:latin typeface="Arial" panose="020B0604020202020204" pitchFamily="34" charset="0"/>
              </a:rPr>
              <a:t>1</a:t>
            </a:r>
          </a:p>
        </p:txBody>
      </p:sp>
      <p:pic>
        <p:nvPicPr>
          <p:cNvPr id="74771" name="Picture 19"/>
          <p:cNvPicPr>
            <a:picLocks noChangeArrowheads="1"/>
          </p:cNvPicPr>
          <p:nvPr/>
        </p:nvPicPr>
        <p:blipFill>
          <a:blip r:embed="rId3" cstate="print"/>
          <a:srcRect/>
          <a:stretch>
            <a:fillRect/>
          </a:stretch>
        </p:blipFill>
        <p:spPr bwMode="auto">
          <a:xfrm>
            <a:off x="96838" y="496888"/>
            <a:ext cx="855662" cy="838200"/>
          </a:xfrm>
          <a:prstGeom prst="rect">
            <a:avLst/>
          </a:prstGeom>
          <a:noFill/>
          <a:ln w="9525">
            <a:noFill/>
            <a:miter lim="800000"/>
            <a:headEnd/>
            <a:tailEnd/>
          </a:ln>
        </p:spPr>
      </p:pic>
      <p:pic>
        <p:nvPicPr>
          <p:cNvPr id="74772" name="Picture 20"/>
          <p:cNvPicPr>
            <a:picLocks noChangeArrowheads="1"/>
          </p:cNvPicPr>
          <p:nvPr/>
        </p:nvPicPr>
        <p:blipFill>
          <a:blip r:embed="rId4" cstate="print"/>
          <a:srcRect/>
          <a:stretch>
            <a:fillRect/>
          </a:stretch>
        </p:blipFill>
        <p:spPr bwMode="auto">
          <a:xfrm>
            <a:off x="5408613" y="985838"/>
            <a:ext cx="771525" cy="434975"/>
          </a:xfrm>
          <a:prstGeom prst="rect">
            <a:avLst/>
          </a:prstGeom>
          <a:noFill/>
          <a:ln w="12699">
            <a:noFill/>
            <a:miter lim="800000"/>
            <a:headEnd/>
            <a:tailEnd/>
          </a:ln>
        </p:spPr>
      </p:pic>
      <p:pic>
        <p:nvPicPr>
          <p:cNvPr id="74773" name="Picture 21"/>
          <p:cNvPicPr>
            <a:picLocks noChangeArrowheads="1"/>
          </p:cNvPicPr>
          <p:nvPr/>
        </p:nvPicPr>
        <p:blipFill>
          <a:blip r:embed="rId3" cstate="print"/>
          <a:srcRect/>
          <a:stretch>
            <a:fillRect/>
          </a:stretch>
        </p:blipFill>
        <p:spPr bwMode="auto">
          <a:xfrm>
            <a:off x="8162925" y="477838"/>
            <a:ext cx="854075" cy="838200"/>
          </a:xfrm>
          <a:prstGeom prst="rect">
            <a:avLst/>
          </a:prstGeom>
          <a:noFill/>
          <a:ln w="9525">
            <a:noFill/>
            <a:miter lim="800000"/>
            <a:headEnd/>
            <a:tailEnd/>
          </a:ln>
        </p:spPr>
      </p:pic>
      <p:pic>
        <p:nvPicPr>
          <p:cNvPr id="74774" name="Picture 22"/>
          <p:cNvPicPr>
            <a:picLocks noChangeArrowheads="1"/>
          </p:cNvPicPr>
          <p:nvPr/>
        </p:nvPicPr>
        <p:blipFill>
          <a:blip r:embed="rId4" cstate="print"/>
          <a:srcRect/>
          <a:stretch>
            <a:fillRect/>
          </a:stretch>
        </p:blipFill>
        <p:spPr bwMode="auto">
          <a:xfrm>
            <a:off x="2678113" y="963613"/>
            <a:ext cx="769937" cy="434975"/>
          </a:xfrm>
          <a:prstGeom prst="rect">
            <a:avLst/>
          </a:prstGeom>
          <a:noFill/>
          <a:ln w="12699">
            <a:noFill/>
            <a:miter lim="800000"/>
            <a:headEnd/>
            <a:tailEnd/>
          </a:ln>
        </p:spPr>
      </p:pic>
      <p:sp>
        <p:nvSpPr>
          <p:cNvPr id="74775" name="AutoShape 23"/>
          <p:cNvSpPr>
            <a:spLocks noChangeArrowheads="1"/>
          </p:cNvSpPr>
          <p:nvPr/>
        </p:nvSpPr>
        <p:spPr bwMode="auto">
          <a:xfrm flipV="1">
            <a:off x="1443038" y="608013"/>
            <a:ext cx="1022350" cy="327025"/>
          </a:xfrm>
          <a:prstGeom prst="wedgeRoundRectCallout">
            <a:avLst>
              <a:gd name="adj1" fmla="val -98759"/>
              <a:gd name="adj2" fmla="val -194176"/>
              <a:gd name="adj3" fmla="val 16667"/>
            </a:avLst>
          </a:prstGeom>
          <a:solidFill>
            <a:schemeClr val="bg1"/>
          </a:solidFill>
          <a:ln w="9525">
            <a:solidFill>
              <a:schemeClr val="tx1"/>
            </a:solidFill>
            <a:miter lim="800000"/>
          </a:ln>
        </p:spPr>
        <p:txBody>
          <a:bodyPr rot="10800000" wrap="none" anchor="ctr"/>
          <a:lstStyle/>
          <a:p>
            <a:pPr algn="ctr"/>
            <a:endParaRPr kumimoji="1" lang="zh-CN" altLang="zh-CN" sz="1800" i="0">
              <a:latin typeface="Arial" panose="020B0604020202020204" pitchFamily="34" charset="0"/>
            </a:endParaRPr>
          </a:p>
        </p:txBody>
      </p:sp>
      <p:sp>
        <p:nvSpPr>
          <p:cNvPr id="74776" name="Text Box 24"/>
          <p:cNvSpPr txBox="1">
            <a:spLocks noChangeArrowheads="1"/>
          </p:cNvSpPr>
          <p:nvPr/>
        </p:nvSpPr>
        <p:spPr bwMode="auto">
          <a:xfrm>
            <a:off x="1403350" y="554038"/>
            <a:ext cx="1098550" cy="366712"/>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硬件地址</a:t>
            </a:r>
          </a:p>
        </p:txBody>
      </p:sp>
      <p:sp>
        <p:nvSpPr>
          <p:cNvPr id="74777" name="Text Box 25"/>
          <p:cNvSpPr txBox="1">
            <a:spLocks noChangeArrowheads="1"/>
          </p:cNvSpPr>
          <p:nvPr/>
        </p:nvSpPr>
        <p:spPr bwMode="auto">
          <a:xfrm>
            <a:off x="5237163" y="685800"/>
            <a:ext cx="1182687"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路由器 </a:t>
            </a:r>
            <a:r>
              <a:rPr kumimoji="1" lang="en-US" altLang="zh-CN" sz="1800" i="0">
                <a:latin typeface="Arial" panose="020B0604020202020204" pitchFamily="34" charset="0"/>
              </a:rPr>
              <a:t>R</a:t>
            </a:r>
            <a:r>
              <a:rPr kumimoji="1" lang="en-US" altLang="zh-CN" sz="1800" i="0" baseline="-25000">
                <a:latin typeface="Arial" panose="020B0604020202020204" pitchFamily="34" charset="0"/>
              </a:rPr>
              <a:t>2</a:t>
            </a:r>
          </a:p>
        </p:txBody>
      </p:sp>
      <p:sp>
        <p:nvSpPr>
          <p:cNvPr id="74778" name="Text Box 26"/>
          <p:cNvSpPr txBox="1">
            <a:spLocks noChangeArrowheads="1"/>
          </p:cNvSpPr>
          <p:nvPr/>
        </p:nvSpPr>
        <p:spPr bwMode="auto">
          <a:xfrm>
            <a:off x="8054975" y="1258888"/>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sp>
        <p:nvSpPr>
          <p:cNvPr id="74779" name="Text Box 27"/>
          <p:cNvSpPr txBox="1">
            <a:spLocks noChangeArrowheads="1"/>
          </p:cNvSpPr>
          <p:nvPr/>
        </p:nvSpPr>
        <p:spPr bwMode="auto">
          <a:xfrm>
            <a:off x="280988" y="560388"/>
            <a:ext cx="484187"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74780" name="Text Box 28"/>
          <p:cNvSpPr txBox="1">
            <a:spLocks noChangeArrowheads="1"/>
          </p:cNvSpPr>
          <p:nvPr/>
        </p:nvSpPr>
        <p:spPr bwMode="auto">
          <a:xfrm>
            <a:off x="8364538" y="544513"/>
            <a:ext cx="484187"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sp>
        <p:nvSpPr>
          <p:cNvPr id="74781" name="Text Box 29"/>
          <p:cNvSpPr txBox="1">
            <a:spLocks noChangeArrowheads="1"/>
          </p:cNvSpPr>
          <p:nvPr/>
        </p:nvSpPr>
        <p:spPr bwMode="auto">
          <a:xfrm>
            <a:off x="1219200" y="1377950"/>
            <a:ext cx="869950"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局域网</a:t>
            </a:r>
            <a:endParaRPr kumimoji="1" lang="zh-CN" altLang="en-US" sz="1800" i="0" baseline="-25000">
              <a:latin typeface="Arial" panose="020B0604020202020204" pitchFamily="34" charset="0"/>
            </a:endParaRPr>
          </a:p>
        </p:txBody>
      </p:sp>
      <p:sp>
        <p:nvSpPr>
          <p:cNvPr id="74782" name="Text Box 30"/>
          <p:cNvSpPr txBox="1">
            <a:spLocks noChangeArrowheads="1"/>
          </p:cNvSpPr>
          <p:nvPr/>
        </p:nvSpPr>
        <p:spPr bwMode="auto">
          <a:xfrm>
            <a:off x="4043363" y="1377950"/>
            <a:ext cx="869950"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局域网</a:t>
            </a:r>
            <a:endParaRPr kumimoji="1" lang="zh-CN" altLang="en-US" sz="1800" i="0" baseline="-25000">
              <a:latin typeface="Arial" panose="020B0604020202020204" pitchFamily="34" charset="0"/>
            </a:endParaRPr>
          </a:p>
        </p:txBody>
      </p:sp>
      <p:sp>
        <p:nvSpPr>
          <p:cNvPr id="74783" name="Text Box 31"/>
          <p:cNvSpPr txBox="1">
            <a:spLocks noChangeArrowheads="1"/>
          </p:cNvSpPr>
          <p:nvPr/>
        </p:nvSpPr>
        <p:spPr bwMode="auto">
          <a:xfrm>
            <a:off x="7056438" y="1377950"/>
            <a:ext cx="869950"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局域网</a:t>
            </a:r>
            <a:endParaRPr kumimoji="1" lang="zh-CN" altLang="en-US" sz="1800" i="0" baseline="-25000">
              <a:latin typeface="Arial" panose="020B0604020202020204" pitchFamily="34" charset="0"/>
            </a:endParaRPr>
          </a:p>
        </p:txBody>
      </p:sp>
      <p:sp>
        <p:nvSpPr>
          <p:cNvPr id="453740" name="Text Box 108"/>
          <p:cNvSpPr txBox="1">
            <a:spLocks noChangeArrowheads="1"/>
          </p:cNvSpPr>
          <p:nvPr/>
        </p:nvSpPr>
        <p:spPr bwMode="auto">
          <a:xfrm>
            <a:off x="1130300" y="2290763"/>
            <a:ext cx="6394700" cy="1150508"/>
          </a:xfrm>
          <a:prstGeom prst="rect">
            <a:avLst/>
          </a:prstGeom>
          <a:solidFill>
            <a:srgbClr val="FFFF99"/>
          </a:solidFill>
          <a:ln w="9525">
            <a:solidFill>
              <a:srgbClr val="333399"/>
            </a:solidFill>
            <a:miter lim="800000"/>
          </a:ln>
        </p:spPr>
        <p:txBody>
          <a:bodyPr wrap="none">
            <a:spAutoFit/>
          </a:bodyPr>
          <a:lstStyle/>
          <a:p>
            <a:pPr algn="ctr">
              <a:lnSpc>
                <a:spcPct val="130000"/>
              </a:lnSpc>
            </a:pPr>
            <a:r>
              <a:rPr lang="zh-CN" altLang="en-US" sz="2800" i="0" dirty="0">
                <a:latin typeface="Arial" panose="020B0604020202020204" pitchFamily="34" charset="0"/>
              </a:rPr>
              <a:t>通信的路径</a:t>
            </a:r>
          </a:p>
          <a:p>
            <a:pPr algn="ctr">
              <a:lnSpc>
                <a:spcPct val="130000"/>
              </a:lnSpc>
              <a:spcAft>
                <a:spcPct val="30000"/>
              </a:spcAft>
            </a:pPr>
            <a:r>
              <a:rPr lang="en-US" altLang="zh-CN" sz="2800" i="0" dirty="0">
                <a:latin typeface="Arial" panose="020B0604020202020204" pitchFamily="34" charset="0"/>
              </a:rPr>
              <a:t>H</a:t>
            </a:r>
            <a:r>
              <a:rPr lang="en-US" altLang="zh-CN" sz="2800" i="0" baseline="-25000" dirty="0">
                <a:latin typeface="Arial" panose="020B0604020202020204" pitchFamily="34" charset="0"/>
              </a:rPr>
              <a:t>1</a:t>
            </a:r>
            <a:r>
              <a:rPr lang="en-US" altLang="zh-CN" sz="2800" i="0" dirty="0">
                <a:latin typeface="Arial" panose="020B0604020202020204" pitchFamily="34" charset="0"/>
              </a:rPr>
              <a:t>→</a:t>
            </a:r>
            <a:r>
              <a:rPr lang="zh-CN" altLang="en-US" sz="2800" i="0" dirty="0">
                <a:latin typeface="Arial" panose="020B0604020202020204" pitchFamily="34" charset="0"/>
              </a:rPr>
              <a:t>经过 </a:t>
            </a:r>
            <a:r>
              <a:rPr lang="en-US" altLang="zh-CN" sz="2800" i="0" dirty="0">
                <a:latin typeface="Arial" panose="020B0604020202020204" pitchFamily="34" charset="0"/>
              </a:rPr>
              <a:t>R</a:t>
            </a:r>
            <a:r>
              <a:rPr lang="en-US" altLang="zh-CN" sz="2800" i="0" baseline="-25000" dirty="0">
                <a:latin typeface="Arial" panose="020B0604020202020204" pitchFamily="34" charset="0"/>
              </a:rPr>
              <a:t>1 </a:t>
            </a:r>
            <a:r>
              <a:rPr lang="zh-CN" altLang="en-US" sz="2800" i="0" dirty="0">
                <a:latin typeface="Arial" panose="020B0604020202020204" pitchFamily="34" charset="0"/>
              </a:rPr>
              <a:t>转发→再经过 </a:t>
            </a:r>
            <a:r>
              <a:rPr lang="en-US" altLang="zh-CN" sz="2800" i="0" dirty="0">
                <a:latin typeface="Arial" panose="020B0604020202020204" pitchFamily="34" charset="0"/>
              </a:rPr>
              <a:t>R</a:t>
            </a:r>
            <a:r>
              <a:rPr lang="en-US" altLang="zh-CN" sz="2800" i="0" baseline="-25000" dirty="0">
                <a:latin typeface="Arial" panose="020B0604020202020204" pitchFamily="34" charset="0"/>
              </a:rPr>
              <a:t>2 </a:t>
            </a:r>
            <a:r>
              <a:rPr lang="zh-CN" altLang="en-US" sz="2800" i="0" dirty="0">
                <a:latin typeface="Arial" panose="020B0604020202020204" pitchFamily="34" charset="0"/>
              </a:rPr>
              <a:t>转发→</a:t>
            </a:r>
            <a:r>
              <a:rPr lang="en-US" altLang="zh-CN" sz="2800" i="0" dirty="0">
                <a:latin typeface="Arial" panose="020B0604020202020204" pitchFamily="34" charset="0"/>
              </a:rPr>
              <a:t>H</a:t>
            </a:r>
            <a:r>
              <a:rPr lang="en-US" altLang="zh-CN" sz="2800" i="0" baseline="-25000" dirty="0">
                <a:latin typeface="Arial" panose="020B0604020202020204" pitchFamily="34" charset="0"/>
              </a:rPr>
              <a:t>2</a:t>
            </a:r>
            <a:endParaRPr lang="en-US" altLang="zh-CN" sz="2800" i="0" dirty="0">
              <a:latin typeface="Arial" panose="020B0604020202020204" pitchFamily="34" charset="0"/>
            </a:endParaRPr>
          </a:p>
        </p:txBody>
      </p:sp>
      <p:sp>
        <p:nvSpPr>
          <p:cNvPr id="453741" name="Arc 109"/>
          <p:cNvSpPr/>
          <p:nvPr/>
        </p:nvSpPr>
        <p:spPr bwMode="auto">
          <a:xfrm rot="2655715" flipV="1">
            <a:off x="930275" y="293688"/>
            <a:ext cx="1584325" cy="1728787"/>
          </a:xfrm>
          <a:custGeom>
            <a:avLst/>
            <a:gdLst>
              <a:gd name="T0" fmla="*/ 0 w 27804"/>
              <a:gd name="T1" fmla="*/ 58461 h 26910"/>
              <a:gd name="T2" fmla="*/ 1546546 w 27804"/>
              <a:gd name="T3" fmla="*/ 1728787 h 26910"/>
              <a:gd name="T4" fmla="*/ 353516 w 27804"/>
              <a:gd name="T5" fmla="*/ 1387655 h 26910"/>
              <a:gd name="T6" fmla="*/ 0 60000 65536"/>
              <a:gd name="T7" fmla="*/ 0 60000 65536"/>
              <a:gd name="T8" fmla="*/ 0 60000 65536"/>
              <a:gd name="T9" fmla="*/ 0 w 27804"/>
              <a:gd name="T10" fmla="*/ 0 h 26910"/>
              <a:gd name="T11" fmla="*/ 27804 w 27804"/>
              <a:gd name="T12" fmla="*/ 26910 h 26910"/>
            </a:gdLst>
            <a:ahLst/>
            <a:cxnLst>
              <a:cxn ang="T6">
                <a:pos x="T0" y="T1"/>
              </a:cxn>
              <a:cxn ang="T7">
                <a:pos x="T2" y="T3"/>
              </a:cxn>
              <a:cxn ang="T8">
                <a:pos x="T4" y="T5"/>
              </a:cxn>
            </a:cxnLst>
            <a:rect l="T9" t="T10" r="T11" b="T12"/>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chemeClr val="hlink"/>
            </a:solidFill>
            <a:round/>
            <a:tailEnd type="triangle" w="med" len="lg"/>
          </a:ln>
        </p:spPr>
        <p:txBody>
          <a:bodyPr wrap="none" anchor="ctr"/>
          <a:lstStyle/>
          <a:p>
            <a:endParaRPr lang="zh-CN" altLang="en-US" i="0"/>
          </a:p>
        </p:txBody>
      </p:sp>
      <p:sp>
        <p:nvSpPr>
          <p:cNvPr id="453742" name="Arc 110"/>
          <p:cNvSpPr/>
          <p:nvPr/>
        </p:nvSpPr>
        <p:spPr bwMode="auto">
          <a:xfrm rot="2655715" flipV="1">
            <a:off x="3708400" y="260350"/>
            <a:ext cx="1584325" cy="1728788"/>
          </a:xfrm>
          <a:custGeom>
            <a:avLst/>
            <a:gdLst>
              <a:gd name="T0" fmla="*/ 0 w 27804"/>
              <a:gd name="T1" fmla="*/ 58461 h 26910"/>
              <a:gd name="T2" fmla="*/ 1546546 w 27804"/>
              <a:gd name="T3" fmla="*/ 1728788 h 26910"/>
              <a:gd name="T4" fmla="*/ 353516 w 27804"/>
              <a:gd name="T5" fmla="*/ 1387656 h 26910"/>
              <a:gd name="T6" fmla="*/ 0 60000 65536"/>
              <a:gd name="T7" fmla="*/ 0 60000 65536"/>
              <a:gd name="T8" fmla="*/ 0 60000 65536"/>
              <a:gd name="T9" fmla="*/ 0 w 27804"/>
              <a:gd name="T10" fmla="*/ 0 h 26910"/>
              <a:gd name="T11" fmla="*/ 27804 w 27804"/>
              <a:gd name="T12" fmla="*/ 26910 h 26910"/>
            </a:gdLst>
            <a:ahLst/>
            <a:cxnLst>
              <a:cxn ang="T6">
                <a:pos x="T0" y="T1"/>
              </a:cxn>
              <a:cxn ang="T7">
                <a:pos x="T2" y="T3"/>
              </a:cxn>
              <a:cxn ang="T8">
                <a:pos x="T4" y="T5"/>
              </a:cxn>
            </a:cxnLst>
            <a:rect l="T9" t="T10" r="T11" b="T12"/>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chemeClr val="hlink"/>
            </a:solidFill>
            <a:round/>
            <a:tailEnd type="triangle" w="med" len="lg"/>
          </a:ln>
        </p:spPr>
        <p:txBody>
          <a:bodyPr wrap="none" anchor="ctr"/>
          <a:lstStyle/>
          <a:p>
            <a:endParaRPr lang="zh-CN" altLang="en-US" i="0"/>
          </a:p>
        </p:txBody>
      </p:sp>
      <p:sp>
        <p:nvSpPr>
          <p:cNvPr id="453743" name="Arc 111"/>
          <p:cNvSpPr/>
          <p:nvPr/>
        </p:nvSpPr>
        <p:spPr bwMode="auto">
          <a:xfrm rot="2655715" flipV="1">
            <a:off x="6486525" y="227013"/>
            <a:ext cx="1584325" cy="1728787"/>
          </a:xfrm>
          <a:custGeom>
            <a:avLst/>
            <a:gdLst>
              <a:gd name="T0" fmla="*/ 0 w 27804"/>
              <a:gd name="T1" fmla="*/ 58461 h 26910"/>
              <a:gd name="T2" fmla="*/ 1546546 w 27804"/>
              <a:gd name="T3" fmla="*/ 1728787 h 26910"/>
              <a:gd name="T4" fmla="*/ 353516 w 27804"/>
              <a:gd name="T5" fmla="*/ 1387655 h 26910"/>
              <a:gd name="T6" fmla="*/ 0 60000 65536"/>
              <a:gd name="T7" fmla="*/ 0 60000 65536"/>
              <a:gd name="T8" fmla="*/ 0 60000 65536"/>
              <a:gd name="T9" fmla="*/ 0 w 27804"/>
              <a:gd name="T10" fmla="*/ 0 h 26910"/>
              <a:gd name="T11" fmla="*/ 27804 w 27804"/>
              <a:gd name="T12" fmla="*/ 26910 h 26910"/>
            </a:gdLst>
            <a:ahLst/>
            <a:cxnLst>
              <a:cxn ang="T6">
                <a:pos x="T0" y="T1"/>
              </a:cxn>
              <a:cxn ang="T7">
                <a:pos x="T2" y="T3"/>
              </a:cxn>
              <a:cxn ang="T8">
                <a:pos x="T4" y="T5"/>
              </a:cxn>
            </a:cxnLst>
            <a:rect l="T9" t="T10" r="T11" b="T12"/>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chemeClr val="hlink"/>
            </a:solidFill>
            <a:round/>
            <a:tailEnd type="triangle" w="med" len="lg"/>
          </a:ln>
        </p:spPr>
        <p:txBody>
          <a:bodyPr wrap="none" anchor="ctr"/>
          <a:lstStyle/>
          <a:p>
            <a:endParaRPr lang="zh-CN" altLang="en-US" i="0"/>
          </a:p>
        </p:txBody>
      </p:sp>
      <p:sp>
        <p:nvSpPr>
          <p:cNvPr id="453744" name="Text Box 112"/>
          <p:cNvSpPr txBox="1">
            <a:spLocks noChangeArrowheads="1"/>
          </p:cNvSpPr>
          <p:nvPr/>
        </p:nvSpPr>
        <p:spPr bwMode="auto">
          <a:xfrm>
            <a:off x="2393950" y="152400"/>
            <a:ext cx="1338828" cy="452432"/>
          </a:xfrm>
          <a:prstGeom prst="rect">
            <a:avLst/>
          </a:prstGeom>
          <a:solidFill>
            <a:srgbClr val="FFFF99"/>
          </a:solidFill>
          <a:ln w="9525">
            <a:solidFill>
              <a:srgbClr val="333399"/>
            </a:solidFill>
            <a:miter lim="800000"/>
          </a:ln>
        </p:spPr>
        <p:txBody>
          <a:bodyPr wrap="none">
            <a:spAutoFit/>
          </a:bodyPr>
          <a:lstStyle/>
          <a:p>
            <a:pPr algn="ctr">
              <a:lnSpc>
                <a:spcPct val="130000"/>
              </a:lnSpc>
            </a:pPr>
            <a:r>
              <a:rPr lang="zh-CN" altLang="en-US" i="0" dirty="0">
                <a:latin typeface="Arial" panose="020B0604020202020204" pitchFamily="34" charset="0"/>
              </a:rPr>
              <a:t>查找路由表</a:t>
            </a:r>
          </a:p>
        </p:txBody>
      </p:sp>
      <p:sp>
        <p:nvSpPr>
          <p:cNvPr id="453745" name="Text Box 113"/>
          <p:cNvSpPr txBox="1">
            <a:spLocks noChangeArrowheads="1"/>
          </p:cNvSpPr>
          <p:nvPr/>
        </p:nvSpPr>
        <p:spPr bwMode="auto">
          <a:xfrm>
            <a:off x="5164138" y="177800"/>
            <a:ext cx="1338828" cy="452432"/>
          </a:xfrm>
          <a:prstGeom prst="rect">
            <a:avLst/>
          </a:prstGeom>
          <a:solidFill>
            <a:srgbClr val="FFFF99"/>
          </a:solidFill>
          <a:ln w="9525">
            <a:solidFill>
              <a:srgbClr val="333399"/>
            </a:solidFill>
            <a:miter lim="800000"/>
          </a:ln>
        </p:spPr>
        <p:txBody>
          <a:bodyPr wrap="none">
            <a:spAutoFit/>
          </a:bodyPr>
          <a:lstStyle/>
          <a:p>
            <a:pPr algn="ctr">
              <a:lnSpc>
                <a:spcPct val="130000"/>
              </a:lnSpc>
            </a:pPr>
            <a:r>
              <a:rPr lang="zh-CN" altLang="en-US" i="0" dirty="0">
                <a:latin typeface="Arial" panose="020B0604020202020204" pitchFamily="34" charset="0"/>
              </a:rPr>
              <a:t>查找路由表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453740"/>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453741"/>
                                        </p:tgtEl>
                                        <p:attrNameLst>
                                          <p:attrName>style.visibility</p:attrName>
                                        </p:attrNameLst>
                                      </p:cBhvr>
                                      <p:to>
                                        <p:strVal val="visible"/>
                                      </p:to>
                                    </p:set>
                                    <p:animEffect transition="in" filter="wipe(left)">
                                      <p:cBhvr>
                                        <p:cTn id="10" dur="1000"/>
                                        <p:tgtEl>
                                          <p:spTgt spid="453741"/>
                                        </p:tgtEl>
                                      </p:cBhvr>
                                    </p:animEffect>
                                  </p:childTnLst>
                                </p:cTn>
                              </p:par>
                            </p:childTnLst>
                          </p:cTn>
                        </p:par>
                        <p:par>
                          <p:cTn id="11" fill="hold">
                            <p:stCondLst>
                              <p:cond delay="2000"/>
                            </p:stCondLst>
                            <p:childTnLst>
                              <p:par>
                                <p:cTn id="12" presetID="1" presetClass="exit" presetSubtype="0" fill="hold" grpId="1" nodeType="afterEffect">
                                  <p:stCondLst>
                                    <p:cond delay="500"/>
                                  </p:stCondLst>
                                  <p:childTnLst>
                                    <p:set>
                                      <p:cBhvr>
                                        <p:cTn id="13" dur="1" fill="hold">
                                          <p:stCondLst>
                                            <p:cond delay="0"/>
                                          </p:stCondLst>
                                        </p:cTn>
                                        <p:tgtEl>
                                          <p:spTgt spid="453741"/>
                                        </p:tgtEl>
                                        <p:attrNameLst>
                                          <p:attrName>style.visibility</p:attrName>
                                        </p:attrNameLst>
                                      </p:cBhvr>
                                      <p:to>
                                        <p:strVal val="hidden"/>
                                      </p:to>
                                    </p:set>
                                  </p:childTnLst>
                                </p:cTn>
                              </p:par>
                            </p:childTnLst>
                          </p:cTn>
                        </p:par>
                        <p:par>
                          <p:cTn id="14" fill="hold">
                            <p:stCondLst>
                              <p:cond delay="2500"/>
                            </p:stCondLst>
                            <p:childTnLst>
                              <p:par>
                                <p:cTn id="15" presetID="1" presetClass="entr" presetSubtype="0" fill="hold" grpId="0" nodeType="afterEffect">
                                  <p:stCondLst>
                                    <p:cond delay="500"/>
                                  </p:stCondLst>
                                  <p:childTnLst>
                                    <p:set>
                                      <p:cBhvr>
                                        <p:cTn id="16" dur="1" fill="hold">
                                          <p:stCondLst>
                                            <p:cond delay="0"/>
                                          </p:stCondLst>
                                        </p:cTn>
                                        <p:tgtEl>
                                          <p:spTgt spid="453744"/>
                                        </p:tgtEl>
                                        <p:attrNameLst>
                                          <p:attrName>style.visibility</p:attrName>
                                        </p:attrNameLst>
                                      </p:cBhvr>
                                      <p:to>
                                        <p:strVal val="visible"/>
                                      </p:to>
                                    </p:set>
                                  </p:childTnLst>
                                </p:cTn>
                              </p:par>
                            </p:childTnLst>
                          </p:cTn>
                        </p:par>
                        <p:par>
                          <p:cTn id="17" fill="hold">
                            <p:stCondLst>
                              <p:cond delay="3000"/>
                            </p:stCondLst>
                            <p:childTnLst>
                              <p:par>
                                <p:cTn id="18" presetID="1" presetClass="exit" presetSubtype="0" fill="hold" grpId="1" nodeType="afterEffect">
                                  <p:stCondLst>
                                    <p:cond delay="1000"/>
                                  </p:stCondLst>
                                  <p:childTnLst>
                                    <p:set>
                                      <p:cBhvr>
                                        <p:cTn id="19" dur="1" fill="hold">
                                          <p:stCondLst>
                                            <p:cond delay="0"/>
                                          </p:stCondLst>
                                        </p:cTn>
                                        <p:tgtEl>
                                          <p:spTgt spid="453744"/>
                                        </p:tgtEl>
                                        <p:attrNameLst>
                                          <p:attrName>style.visibility</p:attrName>
                                        </p:attrNameLst>
                                      </p:cBhvr>
                                      <p:to>
                                        <p:strVal val="hidden"/>
                                      </p:to>
                                    </p:set>
                                  </p:childTnLst>
                                </p:cTn>
                              </p:par>
                            </p:childTnLst>
                          </p:cTn>
                        </p:par>
                        <p:par>
                          <p:cTn id="20" fill="hold">
                            <p:stCondLst>
                              <p:cond delay="4000"/>
                            </p:stCondLst>
                            <p:childTnLst>
                              <p:par>
                                <p:cTn id="21" presetID="22" presetClass="entr" presetSubtype="8" fill="hold" grpId="0" nodeType="afterEffect">
                                  <p:stCondLst>
                                    <p:cond delay="0"/>
                                  </p:stCondLst>
                                  <p:childTnLst>
                                    <p:set>
                                      <p:cBhvr>
                                        <p:cTn id="22" dur="1" fill="hold">
                                          <p:stCondLst>
                                            <p:cond delay="0"/>
                                          </p:stCondLst>
                                        </p:cTn>
                                        <p:tgtEl>
                                          <p:spTgt spid="453742"/>
                                        </p:tgtEl>
                                        <p:attrNameLst>
                                          <p:attrName>style.visibility</p:attrName>
                                        </p:attrNameLst>
                                      </p:cBhvr>
                                      <p:to>
                                        <p:strVal val="visible"/>
                                      </p:to>
                                    </p:set>
                                    <p:animEffect transition="in" filter="wipe(left)">
                                      <p:cBhvr>
                                        <p:cTn id="23" dur="1000"/>
                                        <p:tgtEl>
                                          <p:spTgt spid="453742"/>
                                        </p:tgtEl>
                                      </p:cBhvr>
                                    </p:animEffect>
                                  </p:childTnLst>
                                </p:cTn>
                              </p:par>
                            </p:childTnLst>
                          </p:cTn>
                        </p:par>
                        <p:par>
                          <p:cTn id="24" fill="hold">
                            <p:stCondLst>
                              <p:cond delay="5000"/>
                            </p:stCondLst>
                            <p:childTnLst>
                              <p:par>
                                <p:cTn id="25" presetID="1" presetClass="exit" presetSubtype="0" fill="hold" grpId="1" nodeType="afterEffect">
                                  <p:stCondLst>
                                    <p:cond delay="500"/>
                                  </p:stCondLst>
                                  <p:childTnLst>
                                    <p:set>
                                      <p:cBhvr>
                                        <p:cTn id="26" dur="1" fill="hold">
                                          <p:stCondLst>
                                            <p:cond delay="0"/>
                                          </p:stCondLst>
                                        </p:cTn>
                                        <p:tgtEl>
                                          <p:spTgt spid="453742"/>
                                        </p:tgtEl>
                                        <p:attrNameLst>
                                          <p:attrName>style.visibility</p:attrName>
                                        </p:attrNameLst>
                                      </p:cBhvr>
                                      <p:to>
                                        <p:strVal val="hidden"/>
                                      </p:to>
                                    </p:set>
                                  </p:childTnLst>
                                </p:cTn>
                              </p:par>
                            </p:childTnLst>
                          </p:cTn>
                        </p:par>
                        <p:par>
                          <p:cTn id="27" fill="hold">
                            <p:stCondLst>
                              <p:cond delay="5500"/>
                            </p:stCondLst>
                            <p:childTnLst>
                              <p:par>
                                <p:cTn id="28" presetID="1" presetClass="entr" presetSubtype="0" fill="hold" grpId="0" nodeType="afterEffect">
                                  <p:stCondLst>
                                    <p:cond delay="500"/>
                                  </p:stCondLst>
                                  <p:childTnLst>
                                    <p:set>
                                      <p:cBhvr>
                                        <p:cTn id="29" dur="1" fill="hold">
                                          <p:stCondLst>
                                            <p:cond delay="0"/>
                                          </p:stCondLst>
                                        </p:cTn>
                                        <p:tgtEl>
                                          <p:spTgt spid="453745"/>
                                        </p:tgtEl>
                                        <p:attrNameLst>
                                          <p:attrName>style.visibility</p:attrName>
                                        </p:attrNameLst>
                                      </p:cBhvr>
                                      <p:to>
                                        <p:strVal val="visible"/>
                                      </p:to>
                                    </p:set>
                                  </p:childTnLst>
                                </p:cTn>
                              </p:par>
                            </p:childTnLst>
                          </p:cTn>
                        </p:par>
                        <p:par>
                          <p:cTn id="30" fill="hold">
                            <p:stCondLst>
                              <p:cond delay="6000"/>
                            </p:stCondLst>
                            <p:childTnLst>
                              <p:par>
                                <p:cTn id="31" presetID="1" presetClass="exit" presetSubtype="0" fill="hold" grpId="1" nodeType="afterEffect">
                                  <p:stCondLst>
                                    <p:cond delay="1000"/>
                                  </p:stCondLst>
                                  <p:childTnLst>
                                    <p:set>
                                      <p:cBhvr>
                                        <p:cTn id="32" dur="1" fill="hold">
                                          <p:stCondLst>
                                            <p:cond delay="0"/>
                                          </p:stCondLst>
                                        </p:cTn>
                                        <p:tgtEl>
                                          <p:spTgt spid="453745"/>
                                        </p:tgtEl>
                                        <p:attrNameLst>
                                          <p:attrName>style.visibility</p:attrName>
                                        </p:attrNameLst>
                                      </p:cBhvr>
                                      <p:to>
                                        <p:strVal val="hidden"/>
                                      </p:to>
                                    </p:set>
                                  </p:childTnLst>
                                </p:cTn>
                              </p:par>
                            </p:childTnLst>
                          </p:cTn>
                        </p:par>
                        <p:par>
                          <p:cTn id="33" fill="hold">
                            <p:stCondLst>
                              <p:cond delay="7000"/>
                            </p:stCondLst>
                            <p:childTnLst>
                              <p:par>
                                <p:cTn id="34" presetID="22" presetClass="entr" presetSubtype="8" fill="hold" grpId="0" nodeType="afterEffect">
                                  <p:stCondLst>
                                    <p:cond delay="0"/>
                                  </p:stCondLst>
                                  <p:childTnLst>
                                    <p:set>
                                      <p:cBhvr>
                                        <p:cTn id="35" dur="1" fill="hold">
                                          <p:stCondLst>
                                            <p:cond delay="0"/>
                                          </p:stCondLst>
                                        </p:cTn>
                                        <p:tgtEl>
                                          <p:spTgt spid="453743"/>
                                        </p:tgtEl>
                                        <p:attrNameLst>
                                          <p:attrName>style.visibility</p:attrName>
                                        </p:attrNameLst>
                                      </p:cBhvr>
                                      <p:to>
                                        <p:strVal val="visible"/>
                                      </p:to>
                                    </p:set>
                                    <p:animEffect transition="in" filter="wipe(left)">
                                      <p:cBhvr>
                                        <p:cTn id="36" dur="1000"/>
                                        <p:tgtEl>
                                          <p:spTgt spid="453743"/>
                                        </p:tgtEl>
                                      </p:cBhvr>
                                    </p:animEffect>
                                  </p:childTnLst>
                                </p:cTn>
                              </p:par>
                            </p:childTnLst>
                          </p:cTn>
                        </p:par>
                        <p:par>
                          <p:cTn id="37" fill="hold">
                            <p:stCondLst>
                              <p:cond delay="8000"/>
                            </p:stCondLst>
                            <p:childTnLst>
                              <p:par>
                                <p:cTn id="38" presetID="1" presetClass="exit" presetSubtype="0" fill="hold" grpId="1" nodeType="afterEffect">
                                  <p:stCondLst>
                                    <p:cond delay="1000"/>
                                  </p:stCondLst>
                                  <p:childTnLst>
                                    <p:set>
                                      <p:cBhvr>
                                        <p:cTn id="39" dur="1" fill="hold">
                                          <p:stCondLst>
                                            <p:cond delay="0"/>
                                          </p:stCondLst>
                                        </p:cTn>
                                        <p:tgtEl>
                                          <p:spTgt spid="4537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740" grpId="0" animBg="1"/>
      <p:bldP spid="453741" grpId="0" animBg="1"/>
      <p:bldP spid="453741" grpId="1" animBg="1"/>
      <p:bldP spid="453742" grpId="0" animBg="1"/>
      <p:bldP spid="453742" grpId="1" animBg="1"/>
      <p:bldP spid="453743" grpId="0" animBg="1"/>
      <p:bldP spid="453743" grpId="1" animBg="1"/>
      <p:bldP spid="453744" grpId="0" animBg="1"/>
      <p:bldP spid="453744" grpId="1" animBg="1"/>
      <p:bldP spid="453745" grpId="0" animBg="1"/>
      <p:bldP spid="453745" grpId="1" animBg="1"/>
    </p:bld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778" name="Freeform 45"/>
          <p:cNvSpPr/>
          <p:nvPr/>
        </p:nvSpPr>
        <p:spPr bwMode="auto">
          <a:xfrm>
            <a:off x="2586038" y="1239838"/>
            <a:ext cx="249237" cy="533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5779" name="Freeform 46"/>
          <p:cNvSpPr/>
          <p:nvPr/>
        </p:nvSpPr>
        <p:spPr bwMode="auto">
          <a:xfrm>
            <a:off x="5330825" y="1239838"/>
            <a:ext cx="169863" cy="531812"/>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5780" name="Line 47"/>
          <p:cNvSpPr>
            <a:spLocks noChangeShapeType="1"/>
          </p:cNvSpPr>
          <p:nvPr/>
        </p:nvSpPr>
        <p:spPr bwMode="auto">
          <a:xfrm rot="-5400000">
            <a:off x="8356601" y="1504950"/>
            <a:ext cx="533400" cy="3175"/>
          </a:xfrm>
          <a:prstGeom prst="line">
            <a:avLst/>
          </a:prstGeom>
          <a:noFill/>
          <a:ln w="28575">
            <a:solidFill>
              <a:srgbClr val="333399"/>
            </a:solidFill>
            <a:round/>
          </a:ln>
        </p:spPr>
        <p:txBody>
          <a:bodyPr wrap="none" anchor="ctr"/>
          <a:lstStyle/>
          <a:p>
            <a:endParaRPr lang="zh-CN" altLang="en-US" i="0"/>
          </a:p>
        </p:txBody>
      </p:sp>
      <p:sp>
        <p:nvSpPr>
          <p:cNvPr id="75781" name="Line 48"/>
          <p:cNvSpPr>
            <a:spLocks noChangeShapeType="1"/>
          </p:cNvSpPr>
          <p:nvPr/>
        </p:nvSpPr>
        <p:spPr bwMode="auto">
          <a:xfrm rot="-5400000">
            <a:off x="203201" y="1504950"/>
            <a:ext cx="533400" cy="3175"/>
          </a:xfrm>
          <a:prstGeom prst="line">
            <a:avLst/>
          </a:prstGeom>
          <a:noFill/>
          <a:ln w="28575">
            <a:solidFill>
              <a:srgbClr val="333399"/>
            </a:solidFill>
            <a:round/>
          </a:ln>
        </p:spPr>
        <p:txBody>
          <a:bodyPr wrap="none" anchor="ctr"/>
          <a:lstStyle/>
          <a:p>
            <a:endParaRPr lang="zh-CN" altLang="en-US" i="0"/>
          </a:p>
        </p:txBody>
      </p:sp>
      <p:sp>
        <p:nvSpPr>
          <p:cNvPr id="75782" name="Line 49"/>
          <p:cNvSpPr>
            <a:spLocks noChangeShapeType="1"/>
          </p:cNvSpPr>
          <p:nvPr/>
        </p:nvSpPr>
        <p:spPr bwMode="auto">
          <a:xfrm>
            <a:off x="233363" y="1773238"/>
            <a:ext cx="2587625" cy="0"/>
          </a:xfrm>
          <a:prstGeom prst="line">
            <a:avLst/>
          </a:prstGeom>
          <a:noFill/>
          <a:ln w="57150">
            <a:solidFill>
              <a:srgbClr val="333399"/>
            </a:solidFill>
            <a:round/>
          </a:ln>
        </p:spPr>
        <p:txBody>
          <a:bodyPr wrap="none" anchor="ctr"/>
          <a:lstStyle/>
          <a:p>
            <a:endParaRPr lang="zh-CN" altLang="en-US" i="0"/>
          </a:p>
        </p:txBody>
      </p:sp>
      <p:sp>
        <p:nvSpPr>
          <p:cNvPr id="75783" name="Text Box 50"/>
          <p:cNvSpPr txBox="1">
            <a:spLocks noChangeArrowheads="1"/>
          </p:cNvSpPr>
          <p:nvPr/>
        </p:nvSpPr>
        <p:spPr bwMode="auto">
          <a:xfrm>
            <a:off x="488950" y="1258888"/>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75784" name="Text Box 51"/>
          <p:cNvSpPr txBox="1">
            <a:spLocks noChangeArrowheads="1"/>
          </p:cNvSpPr>
          <p:nvPr/>
        </p:nvSpPr>
        <p:spPr bwMode="auto">
          <a:xfrm>
            <a:off x="4781550" y="1258888"/>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5</a:t>
            </a:r>
            <a:endParaRPr kumimoji="1" lang="en-US" altLang="zh-CN" sz="1800" i="0">
              <a:latin typeface="Arial" panose="020B0604020202020204" pitchFamily="34" charset="0"/>
            </a:endParaRPr>
          </a:p>
        </p:txBody>
      </p:sp>
      <p:sp>
        <p:nvSpPr>
          <p:cNvPr id="75785" name="Text Box 52"/>
          <p:cNvSpPr txBox="1">
            <a:spLocks noChangeArrowheads="1"/>
          </p:cNvSpPr>
          <p:nvPr/>
        </p:nvSpPr>
        <p:spPr bwMode="auto">
          <a:xfrm>
            <a:off x="3514725" y="1258888"/>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4</a:t>
            </a:r>
            <a:endParaRPr kumimoji="1" lang="en-US" altLang="zh-CN" sz="1800" i="0">
              <a:latin typeface="Arial" panose="020B0604020202020204" pitchFamily="34" charset="0"/>
            </a:endParaRPr>
          </a:p>
        </p:txBody>
      </p:sp>
      <p:sp>
        <p:nvSpPr>
          <p:cNvPr id="75786" name="Text Box 53"/>
          <p:cNvSpPr txBox="1">
            <a:spLocks noChangeArrowheads="1"/>
          </p:cNvSpPr>
          <p:nvPr/>
        </p:nvSpPr>
        <p:spPr bwMode="auto">
          <a:xfrm>
            <a:off x="2036763" y="1258888"/>
            <a:ext cx="585787"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3</a:t>
            </a:r>
            <a:endParaRPr kumimoji="1" lang="en-US" altLang="zh-CN" sz="1800" i="0">
              <a:latin typeface="Arial" panose="020B0604020202020204" pitchFamily="34" charset="0"/>
            </a:endParaRPr>
          </a:p>
        </p:txBody>
      </p:sp>
      <p:sp>
        <p:nvSpPr>
          <p:cNvPr id="75787" name="Line 54"/>
          <p:cNvSpPr>
            <a:spLocks noChangeShapeType="1"/>
          </p:cNvSpPr>
          <p:nvPr/>
        </p:nvSpPr>
        <p:spPr bwMode="auto">
          <a:xfrm>
            <a:off x="6037263" y="1773238"/>
            <a:ext cx="2901950" cy="0"/>
          </a:xfrm>
          <a:prstGeom prst="line">
            <a:avLst/>
          </a:prstGeom>
          <a:noFill/>
          <a:ln w="57150">
            <a:solidFill>
              <a:srgbClr val="333399"/>
            </a:solidFill>
            <a:round/>
          </a:ln>
        </p:spPr>
        <p:txBody>
          <a:bodyPr wrap="none" anchor="ctr"/>
          <a:lstStyle/>
          <a:p>
            <a:endParaRPr lang="zh-CN" altLang="en-US" i="0"/>
          </a:p>
        </p:txBody>
      </p:sp>
      <p:sp>
        <p:nvSpPr>
          <p:cNvPr id="75788" name="Text Box 55"/>
          <p:cNvSpPr txBox="1">
            <a:spLocks noChangeArrowheads="1"/>
          </p:cNvSpPr>
          <p:nvPr/>
        </p:nvSpPr>
        <p:spPr bwMode="auto">
          <a:xfrm>
            <a:off x="6259513" y="1258888"/>
            <a:ext cx="585787"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6</a:t>
            </a:r>
            <a:endParaRPr kumimoji="1" lang="en-US" altLang="zh-CN" sz="1800" i="0">
              <a:latin typeface="Arial" panose="020B0604020202020204" pitchFamily="34" charset="0"/>
            </a:endParaRPr>
          </a:p>
        </p:txBody>
      </p:sp>
      <p:sp>
        <p:nvSpPr>
          <p:cNvPr id="75789" name="Text Box 56"/>
          <p:cNvSpPr txBox="1">
            <a:spLocks noChangeArrowheads="1"/>
          </p:cNvSpPr>
          <p:nvPr/>
        </p:nvSpPr>
        <p:spPr bwMode="auto">
          <a:xfrm>
            <a:off x="76200" y="182563"/>
            <a:ext cx="954088" cy="366712"/>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主机 </a:t>
            </a:r>
            <a:r>
              <a:rPr kumimoji="1" lang="en-US" altLang="zh-CN" sz="1800" i="0">
                <a:latin typeface="Arial" panose="020B0604020202020204" pitchFamily="34" charset="0"/>
              </a:rPr>
              <a:t>H</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75790" name="Text Box 57"/>
          <p:cNvSpPr txBox="1">
            <a:spLocks noChangeArrowheads="1"/>
          </p:cNvSpPr>
          <p:nvPr/>
        </p:nvSpPr>
        <p:spPr bwMode="auto">
          <a:xfrm>
            <a:off x="8154988" y="157163"/>
            <a:ext cx="954087" cy="366712"/>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主机 </a:t>
            </a:r>
            <a:r>
              <a:rPr kumimoji="1" lang="en-US" altLang="zh-CN" sz="1800" i="0">
                <a:latin typeface="Arial" panose="020B0604020202020204" pitchFamily="34" charset="0"/>
              </a:rPr>
              <a:t>H</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sp>
        <p:nvSpPr>
          <p:cNvPr id="75791" name="Line 58"/>
          <p:cNvSpPr>
            <a:spLocks noChangeShapeType="1"/>
          </p:cNvSpPr>
          <p:nvPr/>
        </p:nvSpPr>
        <p:spPr bwMode="auto">
          <a:xfrm>
            <a:off x="3292475" y="1773238"/>
            <a:ext cx="2273300" cy="0"/>
          </a:xfrm>
          <a:prstGeom prst="line">
            <a:avLst/>
          </a:prstGeom>
          <a:noFill/>
          <a:ln w="57150">
            <a:solidFill>
              <a:srgbClr val="333399"/>
            </a:solidFill>
            <a:round/>
          </a:ln>
        </p:spPr>
        <p:txBody>
          <a:bodyPr wrap="none" anchor="ctr"/>
          <a:lstStyle/>
          <a:p>
            <a:endParaRPr lang="zh-CN" altLang="en-US" i="0"/>
          </a:p>
        </p:txBody>
      </p:sp>
      <p:sp>
        <p:nvSpPr>
          <p:cNvPr id="75792" name="Freeform 59"/>
          <p:cNvSpPr/>
          <p:nvPr/>
        </p:nvSpPr>
        <p:spPr bwMode="auto">
          <a:xfrm flipH="1">
            <a:off x="6037263" y="1239838"/>
            <a:ext cx="234950" cy="533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5793" name="Freeform 60"/>
          <p:cNvSpPr/>
          <p:nvPr/>
        </p:nvSpPr>
        <p:spPr bwMode="auto">
          <a:xfrm flipH="1">
            <a:off x="3355975" y="1239838"/>
            <a:ext cx="171450" cy="534987"/>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5794" name="Text Box 61"/>
          <p:cNvSpPr txBox="1">
            <a:spLocks noChangeArrowheads="1"/>
          </p:cNvSpPr>
          <p:nvPr/>
        </p:nvSpPr>
        <p:spPr bwMode="auto">
          <a:xfrm>
            <a:off x="2555875" y="679450"/>
            <a:ext cx="1182688"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路由器 </a:t>
            </a:r>
            <a:r>
              <a:rPr kumimoji="1" lang="en-US" altLang="zh-CN" sz="1800" i="0">
                <a:latin typeface="Arial" panose="020B0604020202020204" pitchFamily="34" charset="0"/>
              </a:rPr>
              <a:t>R</a:t>
            </a:r>
            <a:r>
              <a:rPr kumimoji="1" lang="en-US" altLang="zh-CN" sz="1800" i="0" baseline="-25000">
                <a:latin typeface="Arial" panose="020B0604020202020204" pitchFamily="34" charset="0"/>
              </a:rPr>
              <a:t>1</a:t>
            </a:r>
          </a:p>
        </p:txBody>
      </p:sp>
      <p:pic>
        <p:nvPicPr>
          <p:cNvPr id="75795" name="Picture 62"/>
          <p:cNvPicPr>
            <a:picLocks noChangeArrowheads="1"/>
          </p:cNvPicPr>
          <p:nvPr/>
        </p:nvPicPr>
        <p:blipFill>
          <a:blip r:embed="rId3" cstate="print"/>
          <a:srcRect/>
          <a:stretch>
            <a:fillRect/>
          </a:stretch>
        </p:blipFill>
        <p:spPr bwMode="auto">
          <a:xfrm>
            <a:off x="96838" y="496888"/>
            <a:ext cx="855662" cy="838200"/>
          </a:xfrm>
          <a:prstGeom prst="rect">
            <a:avLst/>
          </a:prstGeom>
          <a:noFill/>
          <a:ln w="9525">
            <a:noFill/>
            <a:miter lim="800000"/>
            <a:headEnd/>
            <a:tailEnd/>
          </a:ln>
        </p:spPr>
      </p:pic>
      <p:pic>
        <p:nvPicPr>
          <p:cNvPr id="75796" name="Picture 63"/>
          <p:cNvPicPr>
            <a:picLocks noChangeArrowheads="1"/>
          </p:cNvPicPr>
          <p:nvPr/>
        </p:nvPicPr>
        <p:blipFill>
          <a:blip r:embed="rId4" cstate="print"/>
          <a:srcRect/>
          <a:stretch>
            <a:fillRect/>
          </a:stretch>
        </p:blipFill>
        <p:spPr bwMode="auto">
          <a:xfrm>
            <a:off x="5408613" y="985838"/>
            <a:ext cx="771525" cy="434975"/>
          </a:xfrm>
          <a:prstGeom prst="rect">
            <a:avLst/>
          </a:prstGeom>
          <a:noFill/>
          <a:ln w="12699">
            <a:noFill/>
            <a:miter lim="800000"/>
            <a:headEnd/>
            <a:tailEnd/>
          </a:ln>
        </p:spPr>
      </p:pic>
      <p:pic>
        <p:nvPicPr>
          <p:cNvPr id="75797" name="Picture 64"/>
          <p:cNvPicPr>
            <a:picLocks noChangeArrowheads="1"/>
          </p:cNvPicPr>
          <p:nvPr/>
        </p:nvPicPr>
        <p:blipFill>
          <a:blip r:embed="rId3" cstate="print"/>
          <a:srcRect/>
          <a:stretch>
            <a:fillRect/>
          </a:stretch>
        </p:blipFill>
        <p:spPr bwMode="auto">
          <a:xfrm>
            <a:off x="8162925" y="477838"/>
            <a:ext cx="854075" cy="838200"/>
          </a:xfrm>
          <a:prstGeom prst="rect">
            <a:avLst/>
          </a:prstGeom>
          <a:noFill/>
          <a:ln w="9525">
            <a:noFill/>
            <a:miter lim="800000"/>
            <a:headEnd/>
            <a:tailEnd/>
          </a:ln>
        </p:spPr>
      </p:pic>
      <p:pic>
        <p:nvPicPr>
          <p:cNvPr id="75798" name="Picture 65"/>
          <p:cNvPicPr>
            <a:picLocks noChangeArrowheads="1"/>
          </p:cNvPicPr>
          <p:nvPr/>
        </p:nvPicPr>
        <p:blipFill>
          <a:blip r:embed="rId4" cstate="print"/>
          <a:srcRect/>
          <a:stretch>
            <a:fillRect/>
          </a:stretch>
        </p:blipFill>
        <p:spPr bwMode="auto">
          <a:xfrm>
            <a:off x="2678113" y="963613"/>
            <a:ext cx="769937" cy="434975"/>
          </a:xfrm>
          <a:prstGeom prst="rect">
            <a:avLst/>
          </a:prstGeom>
          <a:noFill/>
          <a:ln w="12699">
            <a:noFill/>
            <a:miter lim="800000"/>
            <a:headEnd/>
            <a:tailEnd/>
          </a:ln>
        </p:spPr>
      </p:pic>
      <p:sp>
        <p:nvSpPr>
          <p:cNvPr id="75799" name="AutoShape 66"/>
          <p:cNvSpPr>
            <a:spLocks noChangeArrowheads="1"/>
          </p:cNvSpPr>
          <p:nvPr/>
        </p:nvSpPr>
        <p:spPr bwMode="auto">
          <a:xfrm flipV="1">
            <a:off x="1443038" y="608013"/>
            <a:ext cx="1022350" cy="327025"/>
          </a:xfrm>
          <a:prstGeom prst="wedgeRoundRectCallout">
            <a:avLst>
              <a:gd name="adj1" fmla="val -98759"/>
              <a:gd name="adj2" fmla="val -194176"/>
              <a:gd name="adj3" fmla="val 16667"/>
            </a:avLst>
          </a:prstGeom>
          <a:solidFill>
            <a:schemeClr val="bg1"/>
          </a:solidFill>
          <a:ln w="9525">
            <a:solidFill>
              <a:schemeClr val="tx1"/>
            </a:solidFill>
            <a:miter lim="800000"/>
          </a:ln>
        </p:spPr>
        <p:txBody>
          <a:bodyPr rot="10800000" wrap="none" anchor="ctr"/>
          <a:lstStyle/>
          <a:p>
            <a:pPr algn="ctr"/>
            <a:endParaRPr kumimoji="1" lang="zh-CN" altLang="zh-CN" sz="1800" i="0">
              <a:latin typeface="Arial" panose="020B0604020202020204" pitchFamily="34" charset="0"/>
            </a:endParaRPr>
          </a:p>
        </p:txBody>
      </p:sp>
      <p:sp>
        <p:nvSpPr>
          <p:cNvPr id="75800" name="Text Box 67"/>
          <p:cNvSpPr txBox="1">
            <a:spLocks noChangeArrowheads="1"/>
          </p:cNvSpPr>
          <p:nvPr/>
        </p:nvSpPr>
        <p:spPr bwMode="auto">
          <a:xfrm>
            <a:off x="1403350" y="554038"/>
            <a:ext cx="1098550" cy="366712"/>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硬件地址</a:t>
            </a:r>
          </a:p>
        </p:txBody>
      </p:sp>
      <p:sp>
        <p:nvSpPr>
          <p:cNvPr id="75801" name="Text Box 68"/>
          <p:cNvSpPr txBox="1">
            <a:spLocks noChangeArrowheads="1"/>
          </p:cNvSpPr>
          <p:nvPr/>
        </p:nvSpPr>
        <p:spPr bwMode="auto">
          <a:xfrm>
            <a:off x="5237163" y="685800"/>
            <a:ext cx="1182687"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路由器 </a:t>
            </a:r>
            <a:r>
              <a:rPr kumimoji="1" lang="en-US" altLang="zh-CN" sz="1800" i="0">
                <a:latin typeface="Arial" panose="020B0604020202020204" pitchFamily="34" charset="0"/>
              </a:rPr>
              <a:t>R</a:t>
            </a:r>
            <a:r>
              <a:rPr kumimoji="1" lang="en-US" altLang="zh-CN" sz="1800" i="0" baseline="-25000">
                <a:latin typeface="Arial" panose="020B0604020202020204" pitchFamily="34" charset="0"/>
              </a:rPr>
              <a:t>2</a:t>
            </a:r>
          </a:p>
        </p:txBody>
      </p:sp>
      <p:sp>
        <p:nvSpPr>
          <p:cNvPr id="75802" name="Text Box 70"/>
          <p:cNvSpPr txBox="1">
            <a:spLocks noChangeArrowheads="1"/>
          </p:cNvSpPr>
          <p:nvPr/>
        </p:nvSpPr>
        <p:spPr bwMode="auto">
          <a:xfrm>
            <a:off x="8054975" y="1258888"/>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sp>
        <p:nvSpPr>
          <p:cNvPr id="75803" name="Text Box 71"/>
          <p:cNvSpPr txBox="1">
            <a:spLocks noChangeArrowheads="1"/>
          </p:cNvSpPr>
          <p:nvPr/>
        </p:nvSpPr>
        <p:spPr bwMode="auto">
          <a:xfrm>
            <a:off x="280988" y="560388"/>
            <a:ext cx="484187"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75804" name="Text Box 72"/>
          <p:cNvSpPr txBox="1">
            <a:spLocks noChangeArrowheads="1"/>
          </p:cNvSpPr>
          <p:nvPr/>
        </p:nvSpPr>
        <p:spPr bwMode="auto">
          <a:xfrm>
            <a:off x="8364538" y="544513"/>
            <a:ext cx="484187"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sp>
        <p:nvSpPr>
          <p:cNvPr id="75805" name="Text Box 73"/>
          <p:cNvSpPr txBox="1">
            <a:spLocks noChangeArrowheads="1"/>
          </p:cNvSpPr>
          <p:nvPr/>
        </p:nvSpPr>
        <p:spPr bwMode="auto">
          <a:xfrm>
            <a:off x="1219200" y="1377950"/>
            <a:ext cx="869950"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局域网</a:t>
            </a:r>
            <a:endParaRPr kumimoji="1" lang="zh-CN" altLang="en-US" sz="1800" i="0" baseline="-25000">
              <a:latin typeface="Arial" panose="020B0604020202020204" pitchFamily="34" charset="0"/>
            </a:endParaRPr>
          </a:p>
        </p:txBody>
      </p:sp>
      <p:sp>
        <p:nvSpPr>
          <p:cNvPr id="75806" name="Text Box 74"/>
          <p:cNvSpPr txBox="1">
            <a:spLocks noChangeArrowheads="1"/>
          </p:cNvSpPr>
          <p:nvPr/>
        </p:nvSpPr>
        <p:spPr bwMode="auto">
          <a:xfrm>
            <a:off x="4043363" y="1377950"/>
            <a:ext cx="869950"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局域网</a:t>
            </a:r>
            <a:endParaRPr kumimoji="1" lang="zh-CN" altLang="en-US" sz="1800" i="0" baseline="-25000">
              <a:latin typeface="Arial" panose="020B0604020202020204" pitchFamily="34" charset="0"/>
            </a:endParaRPr>
          </a:p>
        </p:txBody>
      </p:sp>
      <p:sp>
        <p:nvSpPr>
          <p:cNvPr id="75807" name="Text Box 75"/>
          <p:cNvSpPr txBox="1">
            <a:spLocks noChangeArrowheads="1"/>
          </p:cNvSpPr>
          <p:nvPr/>
        </p:nvSpPr>
        <p:spPr bwMode="auto">
          <a:xfrm>
            <a:off x="7056438" y="1377950"/>
            <a:ext cx="869950"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局域网</a:t>
            </a:r>
            <a:endParaRPr kumimoji="1" lang="zh-CN" altLang="en-US" sz="1800" i="0" baseline="-25000">
              <a:latin typeface="Arial" panose="020B0604020202020204" pitchFamily="34" charset="0"/>
            </a:endParaRPr>
          </a:p>
        </p:txBody>
      </p:sp>
      <p:sp>
        <p:nvSpPr>
          <p:cNvPr id="75808" name="Freeform 77"/>
          <p:cNvSpPr/>
          <p:nvPr/>
        </p:nvSpPr>
        <p:spPr bwMode="auto">
          <a:xfrm>
            <a:off x="2362200" y="5160963"/>
            <a:ext cx="395288"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5809" name="Freeform 78"/>
          <p:cNvSpPr/>
          <p:nvPr/>
        </p:nvSpPr>
        <p:spPr bwMode="auto">
          <a:xfrm>
            <a:off x="4951413" y="5159375"/>
            <a:ext cx="395287"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5810" name="Line 79"/>
          <p:cNvSpPr>
            <a:spLocks noChangeShapeType="1"/>
          </p:cNvSpPr>
          <p:nvPr/>
        </p:nvSpPr>
        <p:spPr bwMode="auto">
          <a:xfrm rot="-5400000">
            <a:off x="8113713" y="5172075"/>
            <a:ext cx="533400" cy="3175"/>
          </a:xfrm>
          <a:prstGeom prst="line">
            <a:avLst/>
          </a:prstGeom>
          <a:noFill/>
          <a:ln w="28575">
            <a:solidFill>
              <a:srgbClr val="333399"/>
            </a:solidFill>
            <a:round/>
          </a:ln>
        </p:spPr>
        <p:txBody>
          <a:bodyPr wrap="none" anchor="ctr"/>
          <a:lstStyle/>
          <a:p>
            <a:endParaRPr lang="zh-CN" altLang="en-US" i="0"/>
          </a:p>
        </p:txBody>
      </p:sp>
      <p:sp>
        <p:nvSpPr>
          <p:cNvPr id="75811" name="Line 80"/>
          <p:cNvSpPr>
            <a:spLocks noChangeShapeType="1"/>
          </p:cNvSpPr>
          <p:nvPr/>
        </p:nvSpPr>
        <p:spPr bwMode="auto">
          <a:xfrm rot="-5400000">
            <a:off x="192088" y="5172075"/>
            <a:ext cx="533400" cy="3175"/>
          </a:xfrm>
          <a:prstGeom prst="line">
            <a:avLst/>
          </a:prstGeom>
          <a:noFill/>
          <a:ln w="28575">
            <a:solidFill>
              <a:srgbClr val="333399"/>
            </a:solidFill>
            <a:round/>
          </a:ln>
        </p:spPr>
        <p:txBody>
          <a:bodyPr wrap="none" anchor="ctr"/>
          <a:lstStyle/>
          <a:p>
            <a:endParaRPr lang="zh-CN" altLang="en-US" i="0"/>
          </a:p>
        </p:txBody>
      </p:sp>
      <p:sp>
        <p:nvSpPr>
          <p:cNvPr id="75812" name="AutoShape 81"/>
          <p:cNvSpPr>
            <a:spLocks noChangeArrowheads="1"/>
          </p:cNvSpPr>
          <p:nvPr/>
        </p:nvSpPr>
        <p:spPr bwMode="auto">
          <a:xfrm>
            <a:off x="228600" y="3306763"/>
            <a:ext cx="685800" cy="1905000"/>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75813" name="AutoShape 82"/>
          <p:cNvSpPr>
            <a:spLocks noChangeArrowheads="1"/>
          </p:cNvSpPr>
          <p:nvPr/>
        </p:nvSpPr>
        <p:spPr bwMode="auto">
          <a:xfrm>
            <a:off x="2667000" y="3382963"/>
            <a:ext cx="685800" cy="1905000"/>
          </a:xfrm>
          <a:prstGeom prst="cube">
            <a:avLst>
              <a:gd name="adj" fmla="val 25000"/>
            </a:avLst>
          </a:prstGeom>
          <a:solidFill>
            <a:srgbClr val="66CCFF"/>
          </a:solidFill>
          <a:ln w="9525">
            <a:solidFill>
              <a:schemeClr val="tx1"/>
            </a:solidFill>
            <a:miter lim="800000"/>
          </a:ln>
        </p:spPr>
        <p:txBody>
          <a:bodyPr wrap="none" anchor="ctr"/>
          <a:lstStyle/>
          <a:p>
            <a:endParaRPr lang="zh-CN" altLang="en-US" i="0"/>
          </a:p>
        </p:txBody>
      </p:sp>
      <p:sp>
        <p:nvSpPr>
          <p:cNvPr id="75814" name="AutoShape 83"/>
          <p:cNvSpPr>
            <a:spLocks noChangeArrowheads="1"/>
          </p:cNvSpPr>
          <p:nvPr/>
        </p:nvSpPr>
        <p:spPr bwMode="auto">
          <a:xfrm>
            <a:off x="8153400" y="3306763"/>
            <a:ext cx="685800" cy="1905000"/>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75815" name="AutoShape 84"/>
          <p:cNvSpPr>
            <a:spLocks noChangeArrowheads="1"/>
          </p:cNvSpPr>
          <p:nvPr/>
        </p:nvSpPr>
        <p:spPr bwMode="auto">
          <a:xfrm>
            <a:off x="5332413" y="3611563"/>
            <a:ext cx="685800" cy="1676400"/>
          </a:xfrm>
          <a:prstGeom prst="cube">
            <a:avLst>
              <a:gd name="adj" fmla="val 25000"/>
            </a:avLst>
          </a:prstGeom>
          <a:solidFill>
            <a:srgbClr val="66CCFF"/>
          </a:solidFill>
          <a:ln w="9525">
            <a:solidFill>
              <a:schemeClr val="tx1"/>
            </a:solidFill>
            <a:miter lim="800000"/>
          </a:ln>
        </p:spPr>
        <p:txBody>
          <a:bodyPr wrap="none" anchor="ctr"/>
          <a:lstStyle/>
          <a:p>
            <a:endParaRPr lang="zh-CN" altLang="en-US" i="0"/>
          </a:p>
        </p:txBody>
      </p:sp>
      <p:grpSp>
        <p:nvGrpSpPr>
          <p:cNvPr id="2" name="Group 85"/>
          <p:cNvGrpSpPr/>
          <p:nvPr/>
        </p:nvGrpSpPr>
        <p:grpSpPr bwMode="auto">
          <a:xfrm>
            <a:off x="36513" y="2420938"/>
            <a:ext cx="9121775" cy="2438400"/>
            <a:chOff x="96" y="1056"/>
            <a:chExt cx="5472" cy="1536"/>
          </a:xfrm>
        </p:grpSpPr>
        <p:sp>
          <p:nvSpPr>
            <p:cNvPr id="75885" name="Oval 86"/>
            <p:cNvSpPr>
              <a:spLocks noChangeArrowheads="1"/>
            </p:cNvSpPr>
            <p:nvPr/>
          </p:nvSpPr>
          <p:spPr bwMode="auto">
            <a:xfrm>
              <a:off x="3662" y="1674"/>
              <a:ext cx="1906" cy="756"/>
            </a:xfrm>
            <a:prstGeom prst="ellipse">
              <a:avLst/>
            </a:prstGeom>
            <a:solidFill>
              <a:srgbClr val="FFFF99"/>
            </a:solidFill>
            <a:ln w="31750">
              <a:solidFill>
                <a:srgbClr val="000000"/>
              </a:solidFill>
              <a:round/>
            </a:ln>
          </p:spPr>
          <p:txBody>
            <a:bodyPr/>
            <a:lstStyle/>
            <a:p>
              <a:endParaRPr lang="zh-CN" altLang="en-US" i="0"/>
            </a:p>
          </p:txBody>
        </p:sp>
        <p:sp>
          <p:nvSpPr>
            <p:cNvPr id="75886" name="Oval 87"/>
            <p:cNvSpPr>
              <a:spLocks noChangeArrowheads="1"/>
            </p:cNvSpPr>
            <p:nvPr/>
          </p:nvSpPr>
          <p:spPr bwMode="auto">
            <a:xfrm>
              <a:off x="96" y="1430"/>
              <a:ext cx="1870" cy="760"/>
            </a:xfrm>
            <a:prstGeom prst="ellipse">
              <a:avLst/>
            </a:prstGeom>
            <a:solidFill>
              <a:srgbClr val="FFFF99"/>
            </a:solidFill>
            <a:ln w="31750">
              <a:solidFill>
                <a:srgbClr val="000000"/>
              </a:solidFill>
              <a:round/>
            </a:ln>
          </p:spPr>
          <p:txBody>
            <a:bodyPr/>
            <a:lstStyle/>
            <a:p>
              <a:endParaRPr lang="zh-CN" altLang="en-US" i="0"/>
            </a:p>
          </p:txBody>
        </p:sp>
        <p:sp>
          <p:nvSpPr>
            <p:cNvPr id="75887" name="Oval 88"/>
            <p:cNvSpPr>
              <a:spLocks noChangeArrowheads="1"/>
            </p:cNvSpPr>
            <p:nvPr/>
          </p:nvSpPr>
          <p:spPr bwMode="auto">
            <a:xfrm>
              <a:off x="3365" y="1163"/>
              <a:ext cx="1903" cy="731"/>
            </a:xfrm>
            <a:prstGeom prst="ellipse">
              <a:avLst/>
            </a:prstGeom>
            <a:solidFill>
              <a:srgbClr val="FFFF99"/>
            </a:solidFill>
            <a:ln w="31750">
              <a:solidFill>
                <a:srgbClr val="000000"/>
              </a:solidFill>
              <a:round/>
            </a:ln>
          </p:spPr>
          <p:txBody>
            <a:bodyPr/>
            <a:lstStyle/>
            <a:p>
              <a:endParaRPr lang="zh-CN" altLang="en-US" i="0"/>
            </a:p>
          </p:txBody>
        </p:sp>
        <p:sp>
          <p:nvSpPr>
            <p:cNvPr id="75888" name="Oval 89"/>
            <p:cNvSpPr>
              <a:spLocks noChangeArrowheads="1"/>
            </p:cNvSpPr>
            <p:nvPr/>
          </p:nvSpPr>
          <p:spPr bwMode="auto">
            <a:xfrm>
              <a:off x="2365" y="1821"/>
              <a:ext cx="1900" cy="771"/>
            </a:xfrm>
            <a:prstGeom prst="ellipse">
              <a:avLst/>
            </a:prstGeom>
            <a:solidFill>
              <a:srgbClr val="FFFF99"/>
            </a:solidFill>
            <a:ln w="31750">
              <a:solidFill>
                <a:srgbClr val="000000"/>
              </a:solidFill>
              <a:round/>
            </a:ln>
          </p:spPr>
          <p:txBody>
            <a:bodyPr/>
            <a:lstStyle/>
            <a:p>
              <a:endParaRPr lang="zh-CN" altLang="en-US" i="0"/>
            </a:p>
          </p:txBody>
        </p:sp>
        <p:sp>
          <p:nvSpPr>
            <p:cNvPr id="75889" name="Oval 90"/>
            <p:cNvSpPr>
              <a:spLocks noChangeArrowheads="1"/>
            </p:cNvSpPr>
            <p:nvPr/>
          </p:nvSpPr>
          <p:spPr bwMode="auto">
            <a:xfrm>
              <a:off x="729" y="1752"/>
              <a:ext cx="1900" cy="731"/>
            </a:xfrm>
            <a:prstGeom prst="ellipse">
              <a:avLst/>
            </a:prstGeom>
            <a:solidFill>
              <a:srgbClr val="FFFF99"/>
            </a:solidFill>
            <a:ln w="31750">
              <a:solidFill>
                <a:srgbClr val="000000"/>
              </a:solidFill>
              <a:round/>
            </a:ln>
          </p:spPr>
          <p:txBody>
            <a:bodyPr/>
            <a:lstStyle/>
            <a:p>
              <a:endParaRPr lang="zh-CN" altLang="en-US" i="0"/>
            </a:p>
          </p:txBody>
        </p:sp>
        <p:sp>
          <p:nvSpPr>
            <p:cNvPr id="75890" name="Oval 91"/>
            <p:cNvSpPr>
              <a:spLocks noChangeArrowheads="1"/>
            </p:cNvSpPr>
            <p:nvPr/>
          </p:nvSpPr>
          <p:spPr bwMode="auto">
            <a:xfrm>
              <a:off x="2197" y="1056"/>
              <a:ext cx="1870" cy="758"/>
            </a:xfrm>
            <a:prstGeom prst="ellipse">
              <a:avLst/>
            </a:prstGeom>
            <a:solidFill>
              <a:srgbClr val="FFFF99"/>
            </a:solidFill>
            <a:ln w="31750">
              <a:solidFill>
                <a:srgbClr val="000000"/>
              </a:solidFill>
              <a:round/>
            </a:ln>
          </p:spPr>
          <p:txBody>
            <a:bodyPr/>
            <a:lstStyle/>
            <a:p>
              <a:endParaRPr lang="zh-CN" altLang="en-US" i="0"/>
            </a:p>
          </p:txBody>
        </p:sp>
        <p:sp>
          <p:nvSpPr>
            <p:cNvPr id="75891" name="Oval 92"/>
            <p:cNvSpPr>
              <a:spLocks noChangeArrowheads="1"/>
            </p:cNvSpPr>
            <p:nvPr/>
          </p:nvSpPr>
          <p:spPr bwMode="auto">
            <a:xfrm>
              <a:off x="996" y="1056"/>
              <a:ext cx="1867" cy="731"/>
            </a:xfrm>
            <a:prstGeom prst="ellipse">
              <a:avLst/>
            </a:prstGeom>
            <a:solidFill>
              <a:srgbClr val="FFFF99"/>
            </a:solidFill>
            <a:ln w="31750">
              <a:solidFill>
                <a:srgbClr val="000000"/>
              </a:solidFill>
              <a:round/>
            </a:ln>
          </p:spPr>
          <p:txBody>
            <a:bodyPr/>
            <a:lstStyle/>
            <a:p>
              <a:endParaRPr lang="zh-CN" altLang="en-US" i="0"/>
            </a:p>
          </p:txBody>
        </p:sp>
        <p:sp>
          <p:nvSpPr>
            <p:cNvPr id="75892" name="Oval 93"/>
            <p:cNvSpPr>
              <a:spLocks noChangeArrowheads="1"/>
            </p:cNvSpPr>
            <p:nvPr/>
          </p:nvSpPr>
          <p:spPr bwMode="auto">
            <a:xfrm>
              <a:off x="597" y="1226"/>
              <a:ext cx="4536" cy="1060"/>
            </a:xfrm>
            <a:prstGeom prst="ellipse">
              <a:avLst/>
            </a:prstGeom>
            <a:solidFill>
              <a:srgbClr val="FFFF99"/>
            </a:solidFill>
            <a:ln w="9525">
              <a:noFill/>
              <a:round/>
            </a:ln>
          </p:spPr>
          <p:txBody>
            <a:bodyPr/>
            <a:lstStyle/>
            <a:p>
              <a:endParaRPr lang="zh-CN" altLang="en-US" i="0"/>
            </a:p>
          </p:txBody>
        </p:sp>
      </p:grpSp>
      <p:sp>
        <p:nvSpPr>
          <p:cNvPr id="75817" name="Line 94"/>
          <p:cNvSpPr>
            <a:spLocks noChangeShapeType="1"/>
          </p:cNvSpPr>
          <p:nvPr/>
        </p:nvSpPr>
        <p:spPr bwMode="auto">
          <a:xfrm>
            <a:off x="152400" y="5440363"/>
            <a:ext cx="2590800" cy="0"/>
          </a:xfrm>
          <a:prstGeom prst="line">
            <a:avLst/>
          </a:prstGeom>
          <a:noFill/>
          <a:ln w="57150">
            <a:solidFill>
              <a:srgbClr val="333399"/>
            </a:solidFill>
            <a:round/>
          </a:ln>
        </p:spPr>
        <p:txBody>
          <a:bodyPr wrap="none" anchor="ctr"/>
          <a:lstStyle/>
          <a:p>
            <a:endParaRPr lang="zh-CN" altLang="en-US" i="0"/>
          </a:p>
        </p:txBody>
      </p:sp>
      <p:grpSp>
        <p:nvGrpSpPr>
          <p:cNvPr id="3" name="Group 95"/>
          <p:cNvGrpSpPr/>
          <p:nvPr/>
        </p:nvGrpSpPr>
        <p:grpSpPr bwMode="auto">
          <a:xfrm>
            <a:off x="228600" y="2420938"/>
            <a:ext cx="685800" cy="1447800"/>
            <a:chOff x="672" y="528"/>
            <a:chExt cx="432" cy="912"/>
          </a:xfrm>
        </p:grpSpPr>
        <p:sp>
          <p:nvSpPr>
            <p:cNvPr id="75882" name="AutoShape 9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75883" name="AutoShape 9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75884" name="AutoShape 9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grpSp>
      <p:sp>
        <p:nvSpPr>
          <p:cNvPr id="75819" name="Text Box 99"/>
          <p:cNvSpPr txBox="1">
            <a:spLocks noChangeArrowheads="1"/>
          </p:cNvSpPr>
          <p:nvPr/>
        </p:nvSpPr>
        <p:spPr bwMode="auto">
          <a:xfrm>
            <a:off x="265113" y="3430588"/>
            <a:ext cx="484187"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75820" name="Text Box 100"/>
          <p:cNvSpPr txBox="1">
            <a:spLocks noChangeArrowheads="1"/>
          </p:cNvSpPr>
          <p:nvPr/>
        </p:nvSpPr>
        <p:spPr bwMode="auto">
          <a:xfrm>
            <a:off x="215900" y="4849813"/>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75821" name="Text Box 101"/>
          <p:cNvSpPr txBox="1">
            <a:spLocks noChangeArrowheads="1"/>
          </p:cNvSpPr>
          <p:nvPr/>
        </p:nvSpPr>
        <p:spPr bwMode="auto">
          <a:xfrm>
            <a:off x="4824413" y="4811713"/>
            <a:ext cx="585787"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5</a:t>
            </a:r>
            <a:endParaRPr kumimoji="1" lang="en-US" altLang="zh-CN" sz="1800" i="0">
              <a:latin typeface="Arial" panose="020B0604020202020204" pitchFamily="34" charset="0"/>
            </a:endParaRPr>
          </a:p>
        </p:txBody>
      </p:sp>
      <p:sp>
        <p:nvSpPr>
          <p:cNvPr id="75822" name="Text Box 102"/>
          <p:cNvSpPr txBox="1">
            <a:spLocks noChangeArrowheads="1"/>
          </p:cNvSpPr>
          <p:nvPr/>
        </p:nvSpPr>
        <p:spPr bwMode="auto">
          <a:xfrm>
            <a:off x="3327400" y="4805363"/>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4</a:t>
            </a:r>
            <a:endParaRPr kumimoji="1" lang="en-US" altLang="zh-CN" sz="1800" i="0">
              <a:latin typeface="Arial" panose="020B0604020202020204" pitchFamily="34" charset="0"/>
            </a:endParaRPr>
          </a:p>
        </p:txBody>
      </p:sp>
      <p:sp>
        <p:nvSpPr>
          <p:cNvPr id="75823" name="Text Box 103"/>
          <p:cNvSpPr txBox="1">
            <a:spLocks noChangeArrowheads="1"/>
          </p:cNvSpPr>
          <p:nvPr/>
        </p:nvSpPr>
        <p:spPr bwMode="auto">
          <a:xfrm>
            <a:off x="2133600" y="4805363"/>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3</a:t>
            </a:r>
            <a:endParaRPr kumimoji="1" lang="en-US" altLang="zh-CN" sz="1800" i="0">
              <a:latin typeface="Arial" panose="020B0604020202020204" pitchFamily="34" charset="0"/>
            </a:endParaRPr>
          </a:p>
        </p:txBody>
      </p:sp>
      <p:sp>
        <p:nvSpPr>
          <p:cNvPr id="75824" name="Line 104"/>
          <p:cNvSpPr>
            <a:spLocks noChangeShapeType="1"/>
          </p:cNvSpPr>
          <p:nvPr/>
        </p:nvSpPr>
        <p:spPr bwMode="auto">
          <a:xfrm>
            <a:off x="838200" y="3611563"/>
            <a:ext cx="1905000" cy="0"/>
          </a:xfrm>
          <a:prstGeom prst="line">
            <a:avLst/>
          </a:prstGeom>
          <a:noFill/>
          <a:ln w="28575">
            <a:solidFill>
              <a:schemeClr val="tx1"/>
            </a:solidFill>
            <a:prstDash val="dash"/>
            <a:round/>
          </a:ln>
        </p:spPr>
        <p:txBody>
          <a:bodyPr wrap="none" anchor="ctr"/>
          <a:lstStyle/>
          <a:p>
            <a:endParaRPr lang="zh-CN" altLang="en-US" i="0"/>
          </a:p>
        </p:txBody>
      </p:sp>
      <p:sp>
        <p:nvSpPr>
          <p:cNvPr id="75825" name="Line 105"/>
          <p:cNvSpPr>
            <a:spLocks noChangeShapeType="1"/>
          </p:cNvSpPr>
          <p:nvPr/>
        </p:nvSpPr>
        <p:spPr bwMode="auto">
          <a:xfrm>
            <a:off x="5943600" y="5440363"/>
            <a:ext cx="2971800" cy="0"/>
          </a:xfrm>
          <a:prstGeom prst="line">
            <a:avLst/>
          </a:prstGeom>
          <a:noFill/>
          <a:ln w="57150">
            <a:solidFill>
              <a:srgbClr val="333399"/>
            </a:solidFill>
            <a:round/>
          </a:ln>
        </p:spPr>
        <p:txBody>
          <a:bodyPr wrap="none" anchor="ctr"/>
          <a:lstStyle/>
          <a:p>
            <a:endParaRPr lang="zh-CN" altLang="en-US" i="0"/>
          </a:p>
        </p:txBody>
      </p:sp>
      <p:sp>
        <p:nvSpPr>
          <p:cNvPr id="75826" name="Text Box 106"/>
          <p:cNvSpPr txBox="1">
            <a:spLocks noChangeArrowheads="1"/>
          </p:cNvSpPr>
          <p:nvPr/>
        </p:nvSpPr>
        <p:spPr bwMode="auto">
          <a:xfrm>
            <a:off x="6007100" y="4799013"/>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6</a:t>
            </a:r>
            <a:endParaRPr kumimoji="1" lang="en-US" altLang="zh-CN" sz="1800" i="0">
              <a:latin typeface="Arial" panose="020B0604020202020204" pitchFamily="34" charset="0"/>
            </a:endParaRPr>
          </a:p>
        </p:txBody>
      </p:sp>
      <p:sp>
        <p:nvSpPr>
          <p:cNvPr id="75827" name="Text Box 107"/>
          <p:cNvSpPr txBox="1">
            <a:spLocks noChangeArrowheads="1"/>
          </p:cNvSpPr>
          <p:nvPr/>
        </p:nvSpPr>
        <p:spPr bwMode="auto">
          <a:xfrm>
            <a:off x="8128000" y="4814888"/>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sp>
        <p:nvSpPr>
          <p:cNvPr id="75828" name="Text Box 108"/>
          <p:cNvSpPr txBox="1">
            <a:spLocks noChangeArrowheads="1"/>
          </p:cNvSpPr>
          <p:nvPr/>
        </p:nvSpPr>
        <p:spPr bwMode="auto">
          <a:xfrm>
            <a:off x="6007100" y="3709988"/>
            <a:ext cx="4841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6</a:t>
            </a:r>
            <a:endParaRPr kumimoji="1" lang="en-US" altLang="zh-CN" sz="1800" i="0">
              <a:latin typeface="Arial" panose="020B0604020202020204" pitchFamily="34" charset="0"/>
            </a:endParaRPr>
          </a:p>
        </p:txBody>
      </p:sp>
      <p:sp>
        <p:nvSpPr>
          <p:cNvPr id="75829" name="Text Box 109"/>
          <p:cNvSpPr txBox="1">
            <a:spLocks noChangeArrowheads="1"/>
          </p:cNvSpPr>
          <p:nvPr/>
        </p:nvSpPr>
        <p:spPr bwMode="auto">
          <a:xfrm>
            <a:off x="107950" y="2060575"/>
            <a:ext cx="954088"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主机 </a:t>
            </a:r>
            <a:r>
              <a:rPr kumimoji="1" lang="en-US" altLang="zh-CN" sz="1800" i="0">
                <a:latin typeface="Arial" panose="020B0604020202020204" pitchFamily="34" charset="0"/>
              </a:rPr>
              <a:t>H</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75830" name="Text Box 110"/>
          <p:cNvSpPr txBox="1">
            <a:spLocks noChangeArrowheads="1"/>
          </p:cNvSpPr>
          <p:nvPr/>
        </p:nvSpPr>
        <p:spPr bwMode="auto">
          <a:xfrm>
            <a:off x="8032750" y="2035175"/>
            <a:ext cx="954088"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主机 </a:t>
            </a:r>
            <a:r>
              <a:rPr kumimoji="1" lang="en-US" altLang="zh-CN" sz="1800" i="0">
                <a:latin typeface="Arial" panose="020B0604020202020204" pitchFamily="34" charset="0"/>
              </a:rPr>
              <a:t>H</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sp>
        <p:nvSpPr>
          <p:cNvPr id="75831" name="AutoShape 111"/>
          <p:cNvSpPr>
            <a:spLocks noChangeArrowheads="1"/>
          </p:cNvSpPr>
          <p:nvPr/>
        </p:nvSpPr>
        <p:spPr bwMode="auto">
          <a:xfrm>
            <a:off x="2667000" y="3259138"/>
            <a:ext cx="685800" cy="609600"/>
          </a:xfrm>
          <a:prstGeom prst="cube">
            <a:avLst>
              <a:gd name="adj" fmla="val 25000"/>
            </a:avLst>
          </a:prstGeom>
          <a:solidFill>
            <a:srgbClr val="66CCFF"/>
          </a:solidFill>
          <a:ln w="9525">
            <a:solidFill>
              <a:schemeClr val="tx1"/>
            </a:solidFill>
            <a:miter lim="800000"/>
          </a:ln>
        </p:spPr>
        <p:txBody>
          <a:bodyPr wrap="none" anchor="ctr"/>
          <a:lstStyle/>
          <a:p>
            <a:endParaRPr lang="zh-CN" altLang="en-US" i="0"/>
          </a:p>
        </p:txBody>
      </p:sp>
      <p:sp>
        <p:nvSpPr>
          <p:cNvPr id="75832" name="Text Box 112"/>
          <p:cNvSpPr txBox="1">
            <a:spLocks noChangeArrowheads="1"/>
          </p:cNvSpPr>
          <p:nvPr/>
        </p:nvSpPr>
        <p:spPr bwMode="auto">
          <a:xfrm>
            <a:off x="2616200" y="2887663"/>
            <a:ext cx="1182688" cy="366712"/>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路由器 </a:t>
            </a:r>
            <a:r>
              <a:rPr kumimoji="1" lang="en-US" altLang="zh-CN" sz="1800" i="0">
                <a:latin typeface="Arial" panose="020B0604020202020204" pitchFamily="34" charset="0"/>
              </a:rPr>
              <a:t>R</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75833" name="Text Box 113"/>
          <p:cNvSpPr txBox="1">
            <a:spLocks noChangeArrowheads="1"/>
          </p:cNvSpPr>
          <p:nvPr/>
        </p:nvSpPr>
        <p:spPr bwMode="auto">
          <a:xfrm>
            <a:off x="4140200" y="4186238"/>
            <a:ext cx="2393950" cy="466725"/>
          </a:xfrm>
          <a:prstGeom prst="rect">
            <a:avLst/>
          </a:prstGeom>
          <a:solidFill>
            <a:srgbClr val="CCECFF"/>
          </a:solidFill>
          <a:ln w="9525">
            <a:solidFill>
              <a:srgbClr val="333399"/>
            </a:solidFill>
            <a:miter lim="800000"/>
          </a:ln>
        </p:spPr>
        <p:txBody>
          <a:bodyPr wrap="none">
            <a:spAutoFit/>
          </a:bodyPr>
          <a:lstStyle/>
          <a:p>
            <a:r>
              <a:rPr kumimoji="1" lang="en-US" altLang="zh-CN" sz="2400" i="0">
                <a:latin typeface="Arial" panose="020B0604020202020204" pitchFamily="34" charset="0"/>
              </a:rPr>
              <a:t>IP </a:t>
            </a:r>
            <a:r>
              <a:rPr kumimoji="1" lang="zh-CN" altLang="en-US" sz="2400" i="0">
                <a:latin typeface="Arial" panose="020B0604020202020204" pitchFamily="34" charset="0"/>
              </a:rPr>
              <a:t>层上的互联网</a:t>
            </a:r>
          </a:p>
        </p:txBody>
      </p:sp>
      <p:sp>
        <p:nvSpPr>
          <p:cNvPr id="75834" name="Text Box 114"/>
          <p:cNvSpPr txBox="1">
            <a:spLocks noChangeArrowheads="1"/>
          </p:cNvSpPr>
          <p:nvPr/>
        </p:nvSpPr>
        <p:spPr bwMode="auto">
          <a:xfrm>
            <a:off x="990600" y="5948363"/>
            <a:ext cx="984250"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MAC </a:t>
            </a:r>
            <a:r>
              <a:rPr kumimoji="1" lang="zh-CN" altLang="en-US" sz="1800" i="0">
                <a:latin typeface="Arial" panose="020B0604020202020204" pitchFamily="34" charset="0"/>
              </a:rPr>
              <a:t>帧</a:t>
            </a:r>
          </a:p>
        </p:txBody>
      </p:sp>
      <p:grpSp>
        <p:nvGrpSpPr>
          <p:cNvPr id="4" name="Group 115"/>
          <p:cNvGrpSpPr/>
          <p:nvPr/>
        </p:nvGrpSpPr>
        <p:grpSpPr bwMode="auto">
          <a:xfrm>
            <a:off x="8153400" y="2420938"/>
            <a:ext cx="685800" cy="1447800"/>
            <a:chOff x="672" y="528"/>
            <a:chExt cx="432" cy="912"/>
          </a:xfrm>
        </p:grpSpPr>
        <p:sp>
          <p:nvSpPr>
            <p:cNvPr id="75879" name="AutoShape 11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75880" name="AutoShape 11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75881" name="AutoShape 11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grpSp>
      <p:sp>
        <p:nvSpPr>
          <p:cNvPr id="75836" name="Text Box 119"/>
          <p:cNvSpPr txBox="1">
            <a:spLocks noChangeArrowheads="1"/>
          </p:cNvSpPr>
          <p:nvPr/>
        </p:nvSpPr>
        <p:spPr bwMode="auto">
          <a:xfrm>
            <a:off x="8202613" y="3435350"/>
            <a:ext cx="484187" cy="366713"/>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sp>
        <p:nvSpPr>
          <p:cNvPr id="75837" name="Text Box 120"/>
          <p:cNvSpPr txBox="1">
            <a:spLocks noChangeArrowheads="1"/>
          </p:cNvSpPr>
          <p:nvPr/>
        </p:nvSpPr>
        <p:spPr bwMode="auto">
          <a:xfrm>
            <a:off x="3321050" y="3697288"/>
            <a:ext cx="4841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4</a:t>
            </a:r>
            <a:endParaRPr kumimoji="1" lang="en-US" altLang="zh-CN" sz="1800" i="0">
              <a:latin typeface="Arial" panose="020B0604020202020204" pitchFamily="34" charset="0"/>
            </a:endParaRPr>
          </a:p>
        </p:txBody>
      </p:sp>
      <p:sp>
        <p:nvSpPr>
          <p:cNvPr id="75838" name="Text Box 121"/>
          <p:cNvSpPr txBox="1">
            <a:spLocks noChangeArrowheads="1"/>
          </p:cNvSpPr>
          <p:nvPr/>
        </p:nvSpPr>
        <p:spPr bwMode="auto">
          <a:xfrm>
            <a:off x="2286000" y="3697288"/>
            <a:ext cx="4841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3</a:t>
            </a:r>
            <a:endParaRPr kumimoji="1" lang="en-US" altLang="zh-CN" sz="1800" i="0">
              <a:latin typeface="Arial" panose="020B0604020202020204" pitchFamily="34" charset="0"/>
            </a:endParaRPr>
          </a:p>
        </p:txBody>
      </p:sp>
      <p:sp>
        <p:nvSpPr>
          <p:cNvPr id="75839" name="Line 122"/>
          <p:cNvSpPr>
            <a:spLocks noChangeShapeType="1"/>
          </p:cNvSpPr>
          <p:nvPr/>
        </p:nvSpPr>
        <p:spPr bwMode="auto">
          <a:xfrm>
            <a:off x="3276600" y="3611563"/>
            <a:ext cx="2057400" cy="0"/>
          </a:xfrm>
          <a:prstGeom prst="line">
            <a:avLst/>
          </a:prstGeom>
          <a:noFill/>
          <a:ln w="28575">
            <a:solidFill>
              <a:schemeClr val="tx1"/>
            </a:solidFill>
            <a:prstDash val="dash"/>
            <a:round/>
          </a:ln>
        </p:spPr>
        <p:txBody>
          <a:bodyPr wrap="none" anchor="ctr"/>
          <a:lstStyle/>
          <a:p>
            <a:endParaRPr lang="zh-CN" altLang="en-US" i="0"/>
          </a:p>
        </p:txBody>
      </p:sp>
      <p:sp>
        <p:nvSpPr>
          <p:cNvPr id="75840" name="AutoShape 123"/>
          <p:cNvSpPr>
            <a:spLocks noChangeArrowheads="1"/>
          </p:cNvSpPr>
          <p:nvPr/>
        </p:nvSpPr>
        <p:spPr bwMode="auto">
          <a:xfrm>
            <a:off x="5332413" y="3230563"/>
            <a:ext cx="685800" cy="609600"/>
          </a:xfrm>
          <a:prstGeom prst="cube">
            <a:avLst>
              <a:gd name="adj" fmla="val 25000"/>
            </a:avLst>
          </a:prstGeom>
          <a:solidFill>
            <a:srgbClr val="66CCFF"/>
          </a:solidFill>
          <a:ln w="9525">
            <a:solidFill>
              <a:schemeClr val="tx1"/>
            </a:solidFill>
            <a:miter lim="800000"/>
          </a:ln>
        </p:spPr>
        <p:txBody>
          <a:bodyPr wrap="none" anchor="ctr"/>
          <a:lstStyle/>
          <a:p>
            <a:endParaRPr lang="zh-CN" altLang="en-US" i="0"/>
          </a:p>
        </p:txBody>
      </p:sp>
      <p:sp>
        <p:nvSpPr>
          <p:cNvPr id="75841" name="Line 124"/>
          <p:cNvSpPr>
            <a:spLocks noChangeShapeType="1"/>
          </p:cNvSpPr>
          <p:nvPr/>
        </p:nvSpPr>
        <p:spPr bwMode="auto">
          <a:xfrm>
            <a:off x="5943600" y="3611563"/>
            <a:ext cx="2209800" cy="0"/>
          </a:xfrm>
          <a:prstGeom prst="line">
            <a:avLst/>
          </a:prstGeom>
          <a:noFill/>
          <a:ln w="28575">
            <a:solidFill>
              <a:schemeClr val="tx1"/>
            </a:solidFill>
            <a:prstDash val="dash"/>
            <a:round/>
          </a:ln>
        </p:spPr>
        <p:txBody>
          <a:bodyPr wrap="none" anchor="ctr"/>
          <a:lstStyle/>
          <a:p>
            <a:endParaRPr lang="zh-CN" altLang="en-US" i="0"/>
          </a:p>
        </p:txBody>
      </p:sp>
      <p:sp>
        <p:nvSpPr>
          <p:cNvPr id="75842" name="Text Box 125"/>
          <p:cNvSpPr txBox="1">
            <a:spLocks noChangeArrowheads="1"/>
          </p:cNvSpPr>
          <p:nvPr/>
        </p:nvSpPr>
        <p:spPr bwMode="auto">
          <a:xfrm>
            <a:off x="4953000" y="3697288"/>
            <a:ext cx="4841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5</a:t>
            </a:r>
            <a:endParaRPr kumimoji="1" lang="en-US" altLang="zh-CN" sz="1800" i="0">
              <a:latin typeface="Arial" panose="020B0604020202020204" pitchFamily="34" charset="0"/>
            </a:endParaRPr>
          </a:p>
        </p:txBody>
      </p:sp>
      <p:sp>
        <p:nvSpPr>
          <p:cNvPr id="75843" name="Line 126"/>
          <p:cNvSpPr>
            <a:spLocks noChangeShapeType="1"/>
          </p:cNvSpPr>
          <p:nvPr/>
        </p:nvSpPr>
        <p:spPr bwMode="auto">
          <a:xfrm>
            <a:off x="3352800" y="5440363"/>
            <a:ext cx="1905000" cy="0"/>
          </a:xfrm>
          <a:prstGeom prst="line">
            <a:avLst/>
          </a:prstGeom>
          <a:noFill/>
          <a:ln w="57150">
            <a:solidFill>
              <a:srgbClr val="333399"/>
            </a:solidFill>
            <a:round/>
          </a:ln>
        </p:spPr>
        <p:txBody>
          <a:bodyPr wrap="none" anchor="ctr"/>
          <a:lstStyle/>
          <a:p>
            <a:endParaRPr lang="zh-CN" altLang="en-US" i="0"/>
          </a:p>
        </p:txBody>
      </p:sp>
      <p:sp>
        <p:nvSpPr>
          <p:cNvPr id="75844" name="Freeform 127"/>
          <p:cNvSpPr/>
          <p:nvPr/>
        </p:nvSpPr>
        <p:spPr bwMode="auto">
          <a:xfrm flipH="1">
            <a:off x="5921375" y="5156200"/>
            <a:ext cx="341313" cy="284163"/>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5845" name="Freeform 128"/>
          <p:cNvSpPr/>
          <p:nvPr/>
        </p:nvSpPr>
        <p:spPr bwMode="auto">
          <a:xfrm flipH="1">
            <a:off x="3233738" y="5162550"/>
            <a:ext cx="423862"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5846" name="Text Box 129"/>
          <p:cNvSpPr txBox="1">
            <a:spLocks noChangeArrowheads="1"/>
          </p:cNvSpPr>
          <p:nvPr/>
        </p:nvSpPr>
        <p:spPr bwMode="auto">
          <a:xfrm>
            <a:off x="5218113" y="2862263"/>
            <a:ext cx="1182687" cy="366712"/>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路由器 </a:t>
            </a:r>
            <a:r>
              <a:rPr kumimoji="1" lang="en-US" altLang="zh-CN" sz="1800" i="0">
                <a:latin typeface="Arial" panose="020B0604020202020204" pitchFamily="34" charset="0"/>
              </a:rPr>
              <a:t>R</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grpSp>
        <p:nvGrpSpPr>
          <p:cNvPr id="5" name="Group 130"/>
          <p:cNvGrpSpPr/>
          <p:nvPr/>
        </p:nvGrpSpPr>
        <p:grpSpPr bwMode="auto">
          <a:xfrm>
            <a:off x="1143000" y="3154363"/>
            <a:ext cx="1447800" cy="381000"/>
            <a:chOff x="1632" y="2688"/>
            <a:chExt cx="912" cy="240"/>
          </a:xfrm>
        </p:grpSpPr>
        <p:sp>
          <p:nvSpPr>
            <p:cNvPr id="75877" name="Rectangle 131"/>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i="0">
                  <a:latin typeface="Arial" panose="020B0604020202020204" pitchFamily="34" charset="0"/>
                </a:rPr>
                <a:t>  IP</a:t>
              </a:r>
              <a:r>
                <a:rPr kumimoji="1" lang="en-US" altLang="zh-CN" sz="1800" i="0" baseline="-25000">
                  <a:latin typeface="Arial" panose="020B0604020202020204" pitchFamily="34" charset="0"/>
                </a:rPr>
                <a:t>1</a:t>
              </a:r>
              <a:r>
                <a:rPr kumimoji="1" lang="en-US" altLang="zh-CN" sz="1800" i="0">
                  <a:latin typeface="Arial" panose="020B0604020202020204" pitchFamily="34" charset="0"/>
                </a:rPr>
                <a:t> → IP</a:t>
              </a:r>
              <a:r>
                <a:rPr kumimoji="1" lang="en-US" altLang="zh-CN" sz="1800" i="0" baseline="-25000">
                  <a:latin typeface="Arial" panose="020B0604020202020204" pitchFamily="34" charset="0"/>
                </a:rPr>
                <a:t>2</a:t>
              </a:r>
            </a:p>
          </p:txBody>
        </p:sp>
        <p:sp>
          <p:nvSpPr>
            <p:cNvPr id="75878" name="AutoShape 132"/>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i="0"/>
            </a:p>
          </p:txBody>
        </p:sp>
      </p:grpSp>
      <p:grpSp>
        <p:nvGrpSpPr>
          <p:cNvPr id="6" name="Group 133"/>
          <p:cNvGrpSpPr/>
          <p:nvPr/>
        </p:nvGrpSpPr>
        <p:grpSpPr bwMode="auto">
          <a:xfrm>
            <a:off x="3733800" y="3154363"/>
            <a:ext cx="1447800" cy="381000"/>
            <a:chOff x="1632" y="2688"/>
            <a:chExt cx="912" cy="240"/>
          </a:xfrm>
        </p:grpSpPr>
        <p:sp>
          <p:nvSpPr>
            <p:cNvPr id="75875" name="Rectangle 134"/>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i="0">
                  <a:latin typeface="Arial" panose="020B0604020202020204" pitchFamily="34" charset="0"/>
                </a:rPr>
                <a:t>IP</a:t>
              </a:r>
              <a:r>
                <a:rPr kumimoji="1" lang="en-US" altLang="zh-CN" sz="1800" i="0" baseline="-25000">
                  <a:latin typeface="Arial" panose="020B0604020202020204" pitchFamily="34" charset="0"/>
                </a:rPr>
                <a:t>1</a:t>
              </a:r>
              <a:r>
                <a:rPr kumimoji="1" lang="en-US" altLang="zh-CN" sz="1800" i="0">
                  <a:latin typeface="Arial" panose="020B0604020202020204" pitchFamily="34" charset="0"/>
                </a:rPr>
                <a:t> → IP</a:t>
              </a:r>
              <a:r>
                <a:rPr kumimoji="1" lang="en-US" altLang="zh-CN" sz="1800" i="0" baseline="-25000">
                  <a:latin typeface="Arial" panose="020B0604020202020204" pitchFamily="34" charset="0"/>
                </a:rPr>
                <a:t>2</a:t>
              </a:r>
            </a:p>
          </p:txBody>
        </p:sp>
        <p:sp>
          <p:nvSpPr>
            <p:cNvPr id="75876" name="AutoShape 135"/>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i="0"/>
            </a:p>
          </p:txBody>
        </p:sp>
      </p:grpSp>
      <p:grpSp>
        <p:nvGrpSpPr>
          <p:cNvPr id="7" name="Group 136"/>
          <p:cNvGrpSpPr/>
          <p:nvPr/>
        </p:nvGrpSpPr>
        <p:grpSpPr bwMode="auto">
          <a:xfrm>
            <a:off x="6477000" y="3154363"/>
            <a:ext cx="1447800" cy="381000"/>
            <a:chOff x="1632" y="2688"/>
            <a:chExt cx="912" cy="240"/>
          </a:xfrm>
        </p:grpSpPr>
        <p:sp>
          <p:nvSpPr>
            <p:cNvPr id="75873" name="Rectangle 137"/>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i="0">
                  <a:latin typeface="Arial" panose="020B0604020202020204" pitchFamily="34" charset="0"/>
                </a:rPr>
                <a:t>IP</a:t>
              </a:r>
              <a:r>
                <a:rPr kumimoji="1" lang="en-US" altLang="zh-CN" sz="1800" i="0" baseline="-25000">
                  <a:latin typeface="Arial" panose="020B0604020202020204" pitchFamily="34" charset="0"/>
                </a:rPr>
                <a:t>1</a:t>
              </a:r>
              <a:r>
                <a:rPr kumimoji="1" lang="en-US" altLang="zh-CN" sz="1800" i="0">
                  <a:latin typeface="Arial" panose="020B0604020202020204" pitchFamily="34" charset="0"/>
                </a:rPr>
                <a:t> → IP</a:t>
              </a:r>
              <a:r>
                <a:rPr kumimoji="1" lang="en-US" altLang="zh-CN" sz="1800" i="0" baseline="-25000">
                  <a:latin typeface="Arial" panose="020B0604020202020204" pitchFamily="34" charset="0"/>
                </a:rPr>
                <a:t>2</a:t>
              </a:r>
            </a:p>
          </p:txBody>
        </p:sp>
        <p:sp>
          <p:nvSpPr>
            <p:cNvPr id="75874" name="AutoShape 138"/>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i="0"/>
            </a:p>
          </p:txBody>
        </p:sp>
      </p:grpSp>
      <p:grpSp>
        <p:nvGrpSpPr>
          <p:cNvPr id="8" name="Group 139"/>
          <p:cNvGrpSpPr/>
          <p:nvPr/>
        </p:nvGrpSpPr>
        <p:grpSpPr bwMode="auto">
          <a:xfrm>
            <a:off x="609600" y="5592763"/>
            <a:ext cx="1981200" cy="381000"/>
            <a:chOff x="480" y="3120"/>
            <a:chExt cx="1248" cy="240"/>
          </a:xfrm>
        </p:grpSpPr>
        <p:sp>
          <p:nvSpPr>
            <p:cNvPr id="75871" name="Rectangle 140"/>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i="0">
                  <a:latin typeface="Arial" panose="020B0604020202020204" pitchFamily="34" charset="0"/>
                </a:rPr>
                <a:t>从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1</a:t>
              </a:r>
              <a:r>
                <a:rPr kumimoji="1" lang="en-US" altLang="zh-CN" sz="1800" i="0">
                  <a:latin typeface="Arial" panose="020B0604020202020204" pitchFamily="34" charset="0"/>
                </a:rPr>
                <a:t> </a:t>
              </a:r>
              <a:r>
                <a:rPr kumimoji="1" lang="zh-CN" altLang="en-US" sz="1800" i="0">
                  <a:latin typeface="Arial" panose="020B0604020202020204" pitchFamily="34" charset="0"/>
                </a:rPr>
                <a:t>到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3</a:t>
              </a:r>
            </a:p>
          </p:txBody>
        </p:sp>
        <p:sp>
          <p:nvSpPr>
            <p:cNvPr id="75872" name="AutoShape 141"/>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i="0"/>
            </a:p>
          </p:txBody>
        </p:sp>
      </p:grpSp>
      <p:grpSp>
        <p:nvGrpSpPr>
          <p:cNvPr id="9" name="Group 142"/>
          <p:cNvGrpSpPr/>
          <p:nvPr/>
        </p:nvGrpSpPr>
        <p:grpSpPr bwMode="auto">
          <a:xfrm>
            <a:off x="3505200" y="5592763"/>
            <a:ext cx="1981200" cy="381000"/>
            <a:chOff x="480" y="3120"/>
            <a:chExt cx="1248" cy="240"/>
          </a:xfrm>
        </p:grpSpPr>
        <p:sp>
          <p:nvSpPr>
            <p:cNvPr id="75869" name="Rectangle 143"/>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i="0">
                  <a:latin typeface="Arial" panose="020B0604020202020204" pitchFamily="34" charset="0"/>
                </a:rPr>
                <a:t>从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4</a:t>
              </a:r>
              <a:r>
                <a:rPr kumimoji="1" lang="en-US" altLang="zh-CN" sz="1800" i="0">
                  <a:latin typeface="Arial" panose="020B0604020202020204" pitchFamily="34" charset="0"/>
                </a:rPr>
                <a:t> </a:t>
              </a:r>
              <a:r>
                <a:rPr kumimoji="1" lang="zh-CN" altLang="en-US" sz="1800" i="0">
                  <a:latin typeface="Arial" panose="020B0604020202020204" pitchFamily="34" charset="0"/>
                </a:rPr>
                <a:t>到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5</a:t>
              </a:r>
            </a:p>
          </p:txBody>
        </p:sp>
        <p:sp>
          <p:nvSpPr>
            <p:cNvPr id="75870" name="AutoShape 144"/>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i="0"/>
            </a:p>
          </p:txBody>
        </p:sp>
      </p:grpSp>
      <p:grpSp>
        <p:nvGrpSpPr>
          <p:cNvPr id="10" name="Group 145"/>
          <p:cNvGrpSpPr/>
          <p:nvPr/>
        </p:nvGrpSpPr>
        <p:grpSpPr bwMode="auto">
          <a:xfrm>
            <a:off x="6400800" y="5592763"/>
            <a:ext cx="1981200" cy="381000"/>
            <a:chOff x="480" y="3120"/>
            <a:chExt cx="1248" cy="240"/>
          </a:xfrm>
        </p:grpSpPr>
        <p:sp>
          <p:nvSpPr>
            <p:cNvPr id="75867" name="Rectangle 146"/>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i="0">
                  <a:latin typeface="Arial" panose="020B0604020202020204" pitchFamily="34" charset="0"/>
                </a:rPr>
                <a:t>从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6</a:t>
              </a:r>
              <a:r>
                <a:rPr kumimoji="1" lang="en-US" altLang="zh-CN" sz="1800" i="0">
                  <a:latin typeface="Arial" panose="020B0604020202020204" pitchFamily="34" charset="0"/>
                </a:rPr>
                <a:t> </a:t>
              </a:r>
              <a:r>
                <a:rPr kumimoji="1" lang="zh-CN" altLang="en-US" sz="1800" i="0">
                  <a:latin typeface="Arial" panose="020B0604020202020204" pitchFamily="34" charset="0"/>
                </a:rPr>
                <a:t>到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2</a:t>
              </a:r>
            </a:p>
          </p:txBody>
        </p:sp>
        <p:sp>
          <p:nvSpPr>
            <p:cNvPr id="75868" name="AutoShape 147"/>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i="0"/>
            </a:p>
          </p:txBody>
        </p:sp>
      </p:grpSp>
      <p:sp>
        <p:nvSpPr>
          <p:cNvPr id="75853" name="Text Box 148"/>
          <p:cNvSpPr txBox="1">
            <a:spLocks noChangeArrowheads="1"/>
          </p:cNvSpPr>
          <p:nvPr/>
        </p:nvSpPr>
        <p:spPr bwMode="auto">
          <a:xfrm>
            <a:off x="6858000" y="6018213"/>
            <a:ext cx="984250"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MAC </a:t>
            </a:r>
            <a:r>
              <a:rPr kumimoji="1" lang="zh-CN" altLang="en-US" sz="1800" i="0">
                <a:latin typeface="Arial" panose="020B0604020202020204" pitchFamily="34" charset="0"/>
              </a:rPr>
              <a:t>帧</a:t>
            </a:r>
          </a:p>
        </p:txBody>
      </p:sp>
      <p:sp>
        <p:nvSpPr>
          <p:cNvPr id="75854" name="Text Box 149"/>
          <p:cNvSpPr txBox="1">
            <a:spLocks noChangeArrowheads="1"/>
          </p:cNvSpPr>
          <p:nvPr/>
        </p:nvSpPr>
        <p:spPr bwMode="auto">
          <a:xfrm>
            <a:off x="3976688" y="6018213"/>
            <a:ext cx="984250"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MAC </a:t>
            </a:r>
            <a:r>
              <a:rPr kumimoji="1" lang="zh-CN" altLang="en-US" sz="1800" i="0">
                <a:latin typeface="Arial" panose="020B0604020202020204" pitchFamily="34" charset="0"/>
              </a:rPr>
              <a:t>帧</a:t>
            </a:r>
          </a:p>
        </p:txBody>
      </p:sp>
      <p:sp>
        <p:nvSpPr>
          <p:cNvPr id="75855" name="AutoShape 150"/>
          <p:cNvSpPr>
            <a:spLocks noChangeArrowheads="1"/>
          </p:cNvSpPr>
          <p:nvPr/>
        </p:nvSpPr>
        <p:spPr bwMode="auto">
          <a:xfrm flipV="1">
            <a:off x="2057400" y="2292350"/>
            <a:ext cx="1219200" cy="377825"/>
          </a:xfrm>
          <a:prstGeom prst="wedgeRoundRectCallout">
            <a:avLst>
              <a:gd name="adj1" fmla="val -75782"/>
              <a:gd name="adj2" fmla="val -203782"/>
              <a:gd name="adj3" fmla="val 16667"/>
            </a:avLst>
          </a:prstGeom>
          <a:solidFill>
            <a:schemeClr val="bg1"/>
          </a:solidFill>
          <a:ln w="9525">
            <a:solidFill>
              <a:schemeClr val="tx1"/>
            </a:solidFill>
            <a:miter lim="800000"/>
          </a:ln>
        </p:spPr>
        <p:txBody>
          <a:bodyPr rot="10800000" wrap="none" anchor="ctr"/>
          <a:lstStyle/>
          <a:p>
            <a:pPr algn="ctr"/>
            <a:endParaRPr kumimoji="1" lang="zh-CN" altLang="zh-CN" sz="1800" i="0">
              <a:latin typeface="Arial" panose="020B0604020202020204" pitchFamily="34" charset="0"/>
            </a:endParaRPr>
          </a:p>
        </p:txBody>
      </p:sp>
      <p:sp>
        <p:nvSpPr>
          <p:cNvPr id="75856" name="Text Box 151"/>
          <p:cNvSpPr txBox="1">
            <a:spLocks noChangeArrowheads="1"/>
          </p:cNvSpPr>
          <p:nvPr/>
        </p:nvSpPr>
        <p:spPr bwMode="auto">
          <a:xfrm>
            <a:off x="2095500" y="2316163"/>
            <a:ext cx="1149350"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 </a:t>
            </a:r>
            <a:r>
              <a:rPr kumimoji="1" lang="zh-CN" altLang="en-US" sz="1800" i="0">
                <a:latin typeface="Arial" panose="020B0604020202020204" pitchFamily="34" charset="0"/>
              </a:rPr>
              <a:t>数据报</a:t>
            </a:r>
          </a:p>
        </p:txBody>
      </p:sp>
      <p:sp>
        <p:nvSpPr>
          <p:cNvPr id="220318" name="Text Box 158"/>
          <p:cNvSpPr txBox="1">
            <a:spLocks noChangeArrowheads="1"/>
          </p:cNvSpPr>
          <p:nvPr/>
        </p:nvSpPr>
        <p:spPr bwMode="auto">
          <a:xfrm>
            <a:off x="1547813" y="44450"/>
            <a:ext cx="5883275" cy="588963"/>
          </a:xfrm>
          <a:prstGeom prst="rect">
            <a:avLst/>
          </a:prstGeom>
          <a:solidFill>
            <a:srgbClr val="FFFF99"/>
          </a:solidFill>
          <a:ln w="9525">
            <a:solidFill>
              <a:srgbClr val="333399"/>
            </a:solidFill>
            <a:miter lim="800000"/>
          </a:ln>
        </p:spPr>
        <p:txBody>
          <a:bodyPr wrap="none">
            <a:spAutoFit/>
          </a:bodyPr>
          <a:lstStyle/>
          <a:p>
            <a:r>
              <a:rPr lang="zh-CN" altLang="en-US" sz="3200" i="0" dirty="0"/>
              <a:t>从协议栈的层次上看数据的流动</a:t>
            </a:r>
          </a:p>
        </p:txBody>
      </p:sp>
      <p:sp>
        <p:nvSpPr>
          <p:cNvPr id="220319" name="Line 159"/>
          <p:cNvSpPr>
            <a:spLocks noChangeShapeType="1"/>
          </p:cNvSpPr>
          <p:nvPr/>
        </p:nvSpPr>
        <p:spPr bwMode="auto">
          <a:xfrm>
            <a:off x="468313" y="2708275"/>
            <a:ext cx="0" cy="2665413"/>
          </a:xfrm>
          <a:prstGeom prst="line">
            <a:avLst/>
          </a:prstGeom>
          <a:noFill/>
          <a:ln w="76200">
            <a:solidFill>
              <a:schemeClr val="hlink"/>
            </a:solidFill>
            <a:round/>
            <a:tailEnd type="triangle" w="med" len="lg"/>
          </a:ln>
        </p:spPr>
        <p:txBody>
          <a:bodyPr/>
          <a:lstStyle/>
          <a:p>
            <a:endParaRPr lang="zh-CN" altLang="en-US" i="0"/>
          </a:p>
        </p:txBody>
      </p:sp>
      <p:sp>
        <p:nvSpPr>
          <p:cNvPr id="220321" name="Line 161"/>
          <p:cNvSpPr>
            <a:spLocks noChangeShapeType="1"/>
          </p:cNvSpPr>
          <p:nvPr/>
        </p:nvSpPr>
        <p:spPr bwMode="auto">
          <a:xfrm>
            <a:off x="468313" y="5445125"/>
            <a:ext cx="1871662" cy="0"/>
          </a:xfrm>
          <a:prstGeom prst="line">
            <a:avLst/>
          </a:prstGeom>
          <a:noFill/>
          <a:ln w="76200">
            <a:solidFill>
              <a:schemeClr val="hlink"/>
            </a:solidFill>
            <a:round/>
            <a:tailEnd type="triangle" w="med" len="lg"/>
          </a:ln>
        </p:spPr>
        <p:txBody>
          <a:bodyPr/>
          <a:lstStyle/>
          <a:p>
            <a:endParaRPr lang="zh-CN" altLang="en-US" i="0"/>
          </a:p>
        </p:txBody>
      </p:sp>
      <p:sp>
        <p:nvSpPr>
          <p:cNvPr id="220323" name="Line 163"/>
          <p:cNvSpPr>
            <a:spLocks noChangeShapeType="1"/>
          </p:cNvSpPr>
          <p:nvPr/>
        </p:nvSpPr>
        <p:spPr bwMode="auto">
          <a:xfrm flipV="1">
            <a:off x="2843213" y="3500438"/>
            <a:ext cx="0" cy="1800225"/>
          </a:xfrm>
          <a:prstGeom prst="line">
            <a:avLst/>
          </a:prstGeom>
          <a:noFill/>
          <a:ln w="76200">
            <a:solidFill>
              <a:schemeClr val="hlink"/>
            </a:solidFill>
            <a:round/>
            <a:tailEnd type="triangle" w="med" len="lg"/>
          </a:ln>
        </p:spPr>
        <p:txBody>
          <a:bodyPr/>
          <a:lstStyle/>
          <a:p>
            <a:endParaRPr lang="zh-CN" altLang="en-US" i="0"/>
          </a:p>
        </p:txBody>
      </p:sp>
      <p:sp>
        <p:nvSpPr>
          <p:cNvPr id="220324" name="Line 164"/>
          <p:cNvSpPr>
            <a:spLocks noChangeShapeType="1"/>
          </p:cNvSpPr>
          <p:nvPr/>
        </p:nvSpPr>
        <p:spPr bwMode="auto">
          <a:xfrm>
            <a:off x="3059113" y="3500438"/>
            <a:ext cx="0" cy="1800225"/>
          </a:xfrm>
          <a:prstGeom prst="line">
            <a:avLst/>
          </a:prstGeom>
          <a:noFill/>
          <a:ln w="76200">
            <a:solidFill>
              <a:schemeClr val="hlink"/>
            </a:solidFill>
            <a:round/>
            <a:tailEnd type="triangle" w="med" len="lg"/>
          </a:ln>
        </p:spPr>
        <p:txBody>
          <a:bodyPr/>
          <a:lstStyle/>
          <a:p>
            <a:endParaRPr lang="zh-CN" altLang="en-US" i="0"/>
          </a:p>
        </p:txBody>
      </p:sp>
      <p:sp>
        <p:nvSpPr>
          <p:cNvPr id="220325" name="Line 165"/>
          <p:cNvSpPr>
            <a:spLocks noChangeShapeType="1"/>
          </p:cNvSpPr>
          <p:nvPr/>
        </p:nvSpPr>
        <p:spPr bwMode="auto">
          <a:xfrm>
            <a:off x="3421063" y="5445125"/>
            <a:ext cx="1871662" cy="0"/>
          </a:xfrm>
          <a:prstGeom prst="line">
            <a:avLst/>
          </a:prstGeom>
          <a:noFill/>
          <a:ln w="76200">
            <a:solidFill>
              <a:schemeClr val="hlink"/>
            </a:solidFill>
            <a:round/>
            <a:tailEnd type="triangle" w="med" len="lg"/>
          </a:ln>
        </p:spPr>
        <p:txBody>
          <a:bodyPr/>
          <a:lstStyle/>
          <a:p>
            <a:endParaRPr lang="zh-CN" altLang="en-US" i="0"/>
          </a:p>
        </p:txBody>
      </p:sp>
      <p:sp>
        <p:nvSpPr>
          <p:cNvPr id="220328" name="Line 168"/>
          <p:cNvSpPr>
            <a:spLocks noChangeShapeType="1"/>
          </p:cNvSpPr>
          <p:nvPr/>
        </p:nvSpPr>
        <p:spPr bwMode="auto">
          <a:xfrm flipV="1">
            <a:off x="5508625" y="3500438"/>
            <a:ext cx="0" cy="1800225"/>
          </a:xfrm>
          <a:prstGeom prst="line">
            <a:avLst/>
          </a:prstGeom>
          <a:noFill/>
          <a:ln w="76200">
            <a:solidFill>
              <a:schemeClr val="hlink"/>
            </a:solidFill>
            <a:round/>
            <a:tailEnd type="triangle" w="med" len="lg"/>
          </a:ln>
        </p:spPr>
        <p:txBody>
          <a:bodyPr/>
          <a:lstStyle/>
          <a:p>
            <a:endParaRPr lang="zh-CN" altLang="en-US" i="0"/>
          </a:p>
        </p:txBody>
      </p:sp>
      <p:sp>
        <p:nvSpPr>
          <p:cNvPr id="220329" name="Line 169"/>
          <p:cNvSpPr>
            <a:spLocks noChangeShapeType="1"/>
          </p:cNvSpPr>
          <p:nvPr/>
        </p:nvSpPr>
        <p:spPr bwMode="auto">
          <a:xfrm>
            <a:off x="5724525" y="3500438"/>
            <a:ext cx="0" cy="1800225"/>
          </a:xfrm>
          <a:prstGeom prst="line">
            <a:avLst/>
          </a:prstGeom>
          <a:noFill/>
          <a:ln w="76200">
            <a:solidFill>
              <a:schemeClr val="hlink"/>
            </a:solidFill>
            <a:round/>
            <a:tailEnd type="triangle" w="med" len="lg"/>
          </a:ln>
        </p:spPr>
        <p:txBody>
          <a:bodyPr/>
          <a:lstStyle/>
          <a:p>
            <a:endParaRPr lang="zh-CN" altLang="en-US" i="0"/>
          </a:p>
        </p:txBody>
      </p:sp>
      <p:sp>
        <p:nvSpPr>
          <p:cNvPr id="220330" name="Line 170"/>
          <p:cNvSpPr>
            <a:spLocks noChangeShapeType="1"/>
          </p:cNvSpPr>
          <p:nvPr/>
        </p:nvSpPr>
        <p:spPr bwMode="auto">
          <a:xfrm>
            <a:off x="6372225" y="5445125"/>
            <a:ext cx="1871663" cy="0"/>
          </a:xfrm>
          <a:prstGeom prst="line">
            <a:avLst/>
          </a:prstGeom>
          <a:noFill/>
          <a:ln w="76200">
            <a:solidFill>
              <a:schemeClr val="hlink"/>
            </a:solidFill>
            <a:round/>
            <a:tailEnd type="triangle" w="med" len="lg"/>
          </a:ln>
        </p:spPr>
        <p:txBody>
          <a:bodyPr/>
          <a:lstStyle/>
          <a:p>
            <a:endParaRPr lang="zh-CN" altLang="en-US" i="0"/>
          </a:p>
        </p:txBody>
      </p:sp>
      <p:sp>
        <p:nvSpPr>
          <p:cNvPr id="220331" name="Line 171"/>
          <p:cNvSpPr>
            <a:spLocks noChangeShapeType="1"/>
          </p:cNvSpPr>
          <p:nvPr/>
        </p:nvSpPr>
        <p:spPr bwMode="auto">
          <a:xfrm flipV="1">
            <a:off x="8388350" y="2779713"/>
            <a:ext cx="0" cy="2665412"/>
          </a:xfrm>
          <a:prstGeom prst="line">
            <a:avLst/>
          </a:prstGeom>
          <a:noFill/>
          <a:ln w="76200">
            <a:solidFill>
              <a:schemeClr val="hlink"/>
            </a:solidFill>
            <a:round/>
            <a:tailEnd type="triangle" w="med" len="lg"/>
          </a:ln>
        </p:spPr>
        <p:txBody>
          <a:bodyPr/>
          <a:lstStyle/>
          <a:p>
            <a:endParaRPr lang="zh-CN" altLang="en-US" i="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220318"/>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1" fill="hold" grpId="0" nodeType="afterEffect">
                                  <p:stCondLst>
                                    <p:cond delay="0"/>
                                  </p:stCondLst>
                                  <p:childTnLst>
                                    <p:set>
                                      <p:cBhvr>
                                        <p:cTn id="9" dur="1" fill="hold">
                                          <p:stCondLst>
                                            <p:cond delay="0"/>
                                          </p:stCondLst>
                                        </p:cTn>
                                        <p:tgtEl>
                                          <p:spTgt spid="220319"/>
                                        </p:tgtEl>
                                        <p:attrNameLst>
                                          <p:attrName>style.visibility</p:attrName>
                                        </p:attrNameLst>
                                      </p:cBhvr>
                                      <p:to>
                                        <p:strVal val="visible"/>
                                      </p:to>
                                    </p:set>
                                    <p:animEffect transition="in" filter="wipe(up)">
                                      <p:cBhvr>
                                        <p:cTn id="10" dur="1000"/>
                                        <p:tgtEl>
                                          <p:spTgt spid="220319"/>
                                        </p:tgtEl>
                                      </p:cBhvr>
                                    </p:animEffect>
                                  </p:childTnLst>
                                </p:cTn>
                              </p:par>
                            </p:childTnLst>
                          </p:cTn>
                        </p:par>
                        <p:par>
                          <p:cTn id="11" fill="hold">
                            <p:stCondLst>
                              <p:cond delay="2000"/>
                            </p:stCondLst>
                            <p:childTnLst>
                              <p:par>
                                <p:cTn id="12" presetID="22" presetClass="entr" presetSubtype="8" fill="hold" grpId="0" nodeType="afterEffect">
                                  <p:stCondLst>
                                    <p:cond delay="0"/>
                                  </p:stCondLst>
                                  <p:childTnLst>
                                    <p:set>
                                      <p:cBhvr>
                                        <p:cTn id="13" dur="1" fill="hold">
                                          <p:stCondLst>
                                            <p:cond delay="0"/>
                                          </p:stCondLst>
                                        </p:cTn>
                                        <p:tgtEl>
                                          <p:spTgt spid="220321"/>
                                        </p:tgtEl>
                                        <p:attrNameLst>
                                          <p:attrName>style.visibility</p:attrName>
                                        </p:attrNameLst>
                                      </p:cBhvr>
                                      <p:to>
                                        <p:strVal val="visible"/>
                                      </p:to>
                                    </p:set>
                                    <p:animEffect transition="in" filter="wipe(left)">
                                      <p:cBhvr>
                                        <p:cTn id="14" dur="1000"/>
                                        <p:tgtEl>
                                          <p:spTgt spid="220321"/>
                                        </p:tgtEl>
                                      </p:cBhvr>
                                    </p:animEffect>
                                  </p:childTnLst>
                                </p:cTn>
                              </p:par>
                            </p:childTnLst>
                          </p:cTn>
                        </p:par>
                        <p:par>
                          <p:cTn id="15" fill="hold">
                            <p:stCondLst>
                              <p:cond delay="3000"/>
                            </p:stCondLst>
                            <p:childTnLst>
                              <p:par>
                                <p:cTn id="16" presetID="22" presetClass="entr" presetSubtype="4" fill="hold" grpId="0" nodeType="afterEffect">
                                  <p:stCondLst>
                                    <p:cond delay="0"/>
                                  </p:stCondLst>
                                  <p:childTnLst>
                                    <p:set>
                                      <p:cBhvr>
                                        <p:cTn id="17" dur="1" fill="hold">
                                          <p:stCondLst>
                                            <p:cond delay="0"/>
                                          </p:stCondLst>
                                        </p:cTn>
                                        <p:tgtEl>
                                          <p:spTgt spid="220323"/>
                                        </p:tgtEl>
                                        <p:attrNameLst>
                                          <p:attrName>style.visibility</p:attrName>
                                        </p:attrNameLst>
                                      </p:cBhvr>
                                      <p:to>
                                        <p:strVal val="visible"/>
                                      </p:to>
                                    </p:set>
                                    <p:animEffect transition="in" filter="wipe(down)">
                                      <p:cBhvr>
                                        <p:cTn id="18" dur="1000"/>
                                        <p:tgtEl>
                                          <p:spTgt spid="220323"/>
                                        </p:tgtEl>
                                      </p:cBhvr>
                                    </p:animEffect>
                                  </p:childTnLst>
                                </p:cTn>
                              </p:par>
                            </p:childTnLst>
                          </p:cTn>
                        </p:par>
                        <p:par>
                          <p:cTn id="19" fill="hold">
                            <p:stCondLst>
                              <p:cond delay="4000"/>
                            </p:stCondLst>
                            <p:childTnLst>
                              <p:par>
                                <p:cTn id="20" presetID="22" presetClass="entr" presetSubtype="1" fill="hold" grpId="0" nodeType="afterEffect">
                                  <p:stCondLst>
                                    <p:cond delay="0"/>
                                  </p:stCondLst>
                                  <p:childTnLst>
                                    <p:set>
                                      <p:cBhvr>
                                        <p:cTn id="21" dur="1" fill="hold">
                                          <p:stCondLst>
                                            <p:cond delay="0"/>
                                          </p:stCondLst>
                                        </p:cTn>
                                        <p:tgtEl>
                                          <p:spTgt spid="220324"/>
                                        </p:tgtEl>
                                        <p:attrNameLst>
                                          <p:attrName>style.visibility</p:attrName>
                                        </p:attrNameLst>
                                      </p:cBhvr>
                                      <p:to>
                                        <p:strVal val="visible"/>
                                      </p:to>
                                    </p:set>
                                    <p:animEffect transition="in" filter="wipe(up)">
                                      <p:cBhvr>
                                        <p:cTn id="22" dur="1000"/>
                                        <p:tgtEl>
                                          <p:spTgt spid="220324"/>
                                        </p:tgtEl>
                                      </p:cBhvr>
                                    </p:animEffect>
                                  </p:childTnLst>
                                </p:cTn>
                              </p:par>
                            </p:childTnLst>
                          </p:cTn>
                        </p:par>
                        <p:par>
                          <p:cTn id="23" fill="hold">
                            <p:stCondLst>
                              <p:cond delay="5000"/>
                            </p:stCondLst>
                            <p:childTnLst>
                              <p:par>
                                <p:cTn id="24" presetID="22" presetClass="entr" presetSubtype="8" fill="hold" grpId="0" nodeType="afterEffect">
                                  <p:stCondLst>
                                    <p:cond delay="0"/>
                                  </p:stCondLst>
                                  <p:childTnLst>
                                    <p:set>
                                      <p:cBhvr>
                                        <p:cTn id="25" dur="1" fill="hold">
                                          <p:stCondLst>
                                            <p:cond delay="0"/>
                                          </p:stCondLst>
                                        </p:cTn>
                                        <p:tgtEl>
                                          <p:spTgt spid="220325"/>
                                        </p:tgtEl>
                                        <p:attrNameLst>
                                          <p:attrName>style.visibility</p:attrName>
                                        </p:attrNameLst>
                                      </p:cBhvr>
                                      <p:to>
                                        <p:strVal val="visible"/>
                                      </p:to>
                                    </p:set>
                                    <p:animEffect transition="in" filter="wipe(left)">
                                      <p:cBhvr>
                                        <p:cTn id="26" dur="1000"/>
                                        <p:tgtEl>
                                          <p:spTgt spid="220325"/>
                                        </p:tgtEl>
                                      </p:cBhvr>
                                    </p:animEffect>
                                  </p:childTnLst>
                                </p:cTn>
                              </p:par>
                            </p:childTnLst>
                          </p:cTn>
                        </p:par>
                        <p:par>
                          <p:cTn id="27" fill="hold">
                            <p:stCondLst>
                              <p:cond delay="6000"/>
                            </p:stCondLst>
                            <p:childTnLst>
                              <p:par>
                                <p:cTn id="28" presetID="22" presetClass="entr" presetSubtype="4" fill="hold" grpId="0" nodeType="afterEffect">
                                  <p:stCondLst>
                                    <p:cond delay="0"/>
                                  </p:stCondLst>
                                  <p:childTnLst>
                                    <p:set>
                                      <p:cBhvr>
                                        <p:cTn id="29" dur="1" fill="hold">
                                          <p:stCondLst>
                                            <p:cond delay="0"/>
                                          </p:stCondLst>
                                        </p:cTn>
                                        <p:tgtEl>
                                          <p:spTgt spid="220328"/>
                                        </p:tgtEl>
                                        <p:attrNameLst>
                                          <p:attrName>style.visibility</p:attrName>
                                        </p:attrNameLst>
                                      </p:cBhvr>
                                      <p:to>
                                        <p:strVal val="visible"/>
                                      </p:to>
                                    </p:set>
                                    <p:animEffect transition="in" filter="wipe(down)">
                                      <p:cBhvr>
                                        <p:cTn id="30" dur="1000"/>
                                        <p:tgtEl>
                                          <p:spTgt spid="220328"/>
                                        </p:tgtEl>
                                      </p:cBhvr>
                                    </p:animEffect>
                                  </p:childTnLst>
                                </p:cTn>
                              </p:par>
                            </p:childTnLst>
                          </p:cTn>
                        </p:par>
                        <p:par>
                          <p:cTn id="31" fill="hold">
                            <p:stCondLst>
                              <p:cond delay="7000"/>
                            </p:stCondLst>
                            <p:childTnLst>
                              <p:par>
                                <p:cTn id="32" presetID="22" presetClass="entr" presetSubtype="1" fill="hold" grpId="0" nodeType="afterEffect">
                                  <p:stCondLst>
                                    <p:cond delay="0"/>
                                  </p:stCondLst>
                                  <p:childTnLst>
                                    <p:set>
                                      <p:cBhvr>
                                        <p:cTn id="33" dur="1" fill="hold">
                                          <p:stCondLst>
                                            <p:cond delay="0"/>
                                          </p:stCondLst>
                                        </p:cTn>
                                        <p:tgtEl>
                                          <p:spTgt spid="220329"/>
                                        </p:tgtEl>
                                        <p:attrNameLst>
                                          <p:attrName>style.visibility</p:attrName>
                                        </p:attrNameLst>
                                      </p:cBhvr>
                                      <p:to>
                                        <p:strVal val="visible"/>
                                      </p:to>
                                    </p:set>
                                    <p:animEffect transition="in" filter="wipe(up)">
                                      <p:cBhvr>
                                        <p:cTn id="34" dur="1000"/>
                                        <p:tgtEl>
                                          <p:spTgt spid="220329"/>
                                        </p:tgtEl>
                                      </p:cBhvr>
                                    </p:animEffect>
                                  </p:childTnLst>
                                </p:cTn>
                              </p:par>
                            </p:childTnLst>
                          </p:cTn>
                        </p:par>
                        <p:par>
                          <p:cTn id="35" fill="hold">
                            <p:stCondLst>
                              <p:cond delay="8000"/>
                            </p:stCondLst>
                            <p:childTnLst>
                              <p:par>
                                <p:cTn id="36" presetID="22" presetClass="entr" presetSubtype="8" fill="hold" grpId="0" nodeType="afterEffect">
                                  <p:stCondLst>
                                    <p:cond delay="0"/>
                                  </p:stCondLst>
                                  <p:childTnLst>
                                    <p:set>
                                      <p:cBhvr>
                                        <p:cTn id="37" dur="1" fill="hold">
                                          <p:stCondLst>
                                            <p:cond delay="0"/>
                                          </p:stCondLst>
                                        </p:cTn>
                                        <p:tgtEl>
                                          <p:spTgt spid="220330"/>
                                        </p:tgtEl>
                                        <p:attrNameLst>
                                          <p:attrName>style.visibility</p:attrName>
                                        </p:attrNameLst>
                                      </p:cBhvr>
                                      <p:to>
                                        <p:strVal val="visible"/>
                                      </p:to>
                                    </p:set>
                                    <p:animEffect transition="in" filter="wipe(left)">
                                      <p:cBhvr>
                                        <p:cTn id="38" dur="1000"/>
                                        <p:tgtEl>
                                          <p:spTgt spid="220330"/>
                                        </p:tgtEl>
                                      </p:cBhvr>
                                    </p:animEffect>
                                  </p:childTnLst>
                                </p:cTn>
                              </p:par>
                            </p:childTnLst>
                          </p:cTn>
                        </p:par>
                        <p:par>
                          <p:cTn id="39" fill="hold">
                            <p:stCondLst>
                              <p:cond delay="9000"/>
                            </p:stCondLst>
                            <p:childTnLst>
                              <p:par>
                                <p:cTn id="40" presetID="22" presetClass="entr" presetSubtype="4" fill="hold" grpId="0" nodeType="afterEffect">
                                  <p:stCondLst>
                                    <p:cond delay="0"/>
                                  </p:stCondLst>
                                  <p:childTnLst>
                                    <p:set>
                                      <p:cBhvr>
                                        <p:cTn id="41" dur="1" fill="hold">
                                          <p:stCondLst>
                                            <p:cond delay="0"/>
                                          </p:stCondLst>
                                        </p:cTn>
                                        <p:tgtEl>
                                          <p:spTgt spid="220331"/>
                                        </p:tgtEl>
                                        <p:attrNameLst>
                                          <p:attrName>style.visibility</p:attrName>
                                        </p:attrNameLst>
                                      </p:cBhvr>
                                      <p:to>
                                        <p:strVal val="visible"/>
                                      </p:to>
                                    </p:set>
                                    <p:animEffect transition="in" filter="wipe(down)">
                                      <p:cBhvr>
                                        <p:cTn id="42" dur="1000"/>
                                        <p:tgtEl>
                                          <p:spTgt spid="220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318" grpId="0" animBg="1"/>
      <p:bldP spid="220319" grpId="0" animBg="1"/>
      <p:bldP spid="220321" grpId="0" animBg="1"/>
      <p:bldP spid="220323" grpId="0" animBg="1"/>
      <p:bldP spid="220324" grpId="0" animBg="1"/>
      <p:bldP spid="220325" grpId="0" animBg="1"/>
      <p:bldP spid="220328" grpId="0" animBg="1"/>
      <p:bldP spid="220329" grpId="0" animBg="1"/>
      <p:bldP spid="220330" grpId="0" animBg="1"/>
      <p:bldP spid="220331" grpId="0" animBg="1"/>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2" name="Freeform 2"/>
          <p:cNvSpPr/>
          <p:nvPr/>
        </p:nvSpPr>
        <p:spPr bwMode="auto">
          <a:xfrm>
            <a:off x="2586038" y="1239838"/>
            <a:ext cx="249237" cy="533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6803" name="Freeform 3"/>
          <p:cNvSpPr/>
          <p:nvPr/>
        </p:nvSpPr>
        <p:spPr bwMode="auto">
          <a:xfrm>
            <a:off x="5330825" y="1239838"/>
            <a:ext cx="169863" cy="531812"/>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6804" name="Line 4"/>
          <p:cNvSpPr>
            <a:spLocks noChangeShapeType="1"/>
          </p:cNvSpPr>
          <p:nvPr/>
        </p:nvSpPr>
        <p:spPr bwMode="auto">
          <a:xfrm rot="-5400000">
            <a:off x="8356601" y="1504950"/>
            <a:ext cx="533400" cy="3175"/>
          </a:xfrm>
          <a:prstGeom prst="line">
            <a:avLst/>
          </a:prstGeom>
          <a:noFill/>
          <a:ln w="28575">
            <a:solidFill>
              <a:srgbClr val="333399"/>
            </a:solidFill>
            <a:round/>
          </a:ln>
        </p:spPr>
        <p:txBody>
          <a:bodyPr wrap="none" anchor="ctr"/>
          <a:lstStyle/>
          <a:p>
            <a:endParaRPr lang="zh-CN" altLang="en-US" i="0"/>
          </a:p>
        </p:txBody>
      </p:sp>
      <p:sp>
        <p:nvSpPr>
          <p:cNvPr id="76805" name="Line 5"/>
          <p:cNvSpPr>
            <a:spLocks noChangeShapeType="1"/>
          </p:cNvSpPr>
          <p:nvPr/>
        </p:nvSpPr>
        <p:spPr bwMode="auto">
          <a:xfrm rot="-5400000">
            <a:off x="203201" y="1504950"/>
            <a:ext cx="533400" cy="3175"/>
          </a:xfrm>
          <a:prstGeom prst="line">
            <a:avLst/>
          </a:prstGeom>
          <a:noFill/>
          <a:ln w="28575">
            <a:solidFill>
              <a:srgbClr val="333399"/>
            </a:solidFill>
            <a:round/>
          </a:ln>
        </p:spPr>
        <p:txBody>
          <a:bodyPr wrap="none" anchor="ctr"/>
          <a:lstStyle/>
          <a:p>
            <a:endParaRPr lang="zh-CN" altLang="en-US" i="0"/>
          </a:p>
        </p:txBody>
      </p:sp>
      <p:sp>
        <p:nvSpPr>
          <p:cNvPr id="76806" name="Line 6"/>
          <p:cNvSpPr>
            <a:spLocks noChangeShapeType="1"/>
          </p:cNvSpPr>
          <p:nvPr/>
        </p:nvSpPr>
        <p:spPr bwMode="auto">
          <a:xfrm>
            <a:off x="233363" y="1773238"/>
            <a:ext cx="2587625" cy="0"/>
          </a:xfrm>
          <a:prstGeom prst="line">
            <a:avLst/>
          </a:prstGeom>
          <a:noFill/>
          <a:ln w="57150">
            <a:solidFill>
              <a:srgbClr val="333399"/>
            </a:solidFill>
            <a:round/>
          </a:ln>
        </p:spPr>
        <p:txBody>
          <a:bodyPr wrap="none" anchor="ctr"/>
          <a:lstStyle/>
          <a:p>
            <a:endParaRPr lang="zh-CN" altLang="en-US" i="0"/>
          </a:p>
        </p:txBody>
      </p:sp>
      <p:sp>
        <p:nvSpPr>
          <p:cNvPr id="76807" name="Text Box 7"/>
          <p:cNvSpPr txBox="1">
            <a:spLocks noChangeArrowheads="1"/>
          </p:cNvSpPr>
          <p:nvPr/>
        </p:nvSpPr>
        <p:spPr bwMode="auto">
          <a:xfrm>
            <a:off x="488950" y="1258888"/>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76808" name="Text Box 8"/>
          <p:cNvSpPr txBox="1">
            <a:spLocks noChangeArrowheads="1"/>
          </p:cNvSpPr>
          <p:nvPr/>
        </p:nvSpPr>
        <p:spPr bwMode="auto">
          <a:xfrm>
            <a:off x="4781550" y="1258888"/>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5</a:t>
            </a:r>
            <a:endParaRPr kumimoji="1" lang="en-US" altLang="zh-CN" sz="1800" i="0">
              <a:latin typeface="Arial" panose="020B0604020202020204" pitchFamily="34" charset="0"/>
            </a:endParaRPr>
          </a:p>
        </p:txBody>
      </p:sp>
      <p:sp>
        <p:nvSpPr>
          <p:cNvPr id="76809" name="Text Box 9"/>
          <p:cNvSpPr txBox="1">
            <a:spLocks noChangeArrowheads="1"/>
          </p:cNvSpPr>
          <p:nvPr/>
        </p:nvSpPr>
        <p:spPr bwMode="auto">
          <a:xfrm>
            <a:off x="3514725" y="1258888"/>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4</a:t>
            </a:r>
            <a:endParaRPr kumimoji="1" lang="en-US" altLang="zh-CN" sz="1800" i="0">
              <a:latin typeface="Arial" panose="020B0604020202020204" pitchFamily="34" charset="0"/>
            </a:endParaRPr>
          </a:p>
        </p:txBody>
      </p:sp>
      <p:sp>
        <p:nvSpPr>
          <p:cNvPr id="76810" name="Text Box 10"/>
          <p:cNvSpPr txBox="1">
            <a:spLocks noChangeArrowheads="1"/>
          </p:cNvSpPr>
          <p:nvPr/>
        </p:nvSpPr>
        <p:spPr bwMode="auto">
          <a:xfrm>
            <a:off x="2036763" y="1258888"/>
            <a:ext cx="585787"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3</a:t>
            </a:r>
            <a:endParaRPr kumimoji="1" lang="en-US" altLang="zh-CN" sz="1800" i="0">
              <a:latin typeface="Arial" panose="020B0604020202020204" pitchFamily="34" charset="0"/>
            </a:endParaRPr>
          </a:p>
        </p:txBody>
      </p:sp>
      <p:sp>
        <p:nvSpPr>
          <p:cNvPr id="76811" name="Line 11"/>
          <p:cNvSpPr>
            <a:spLocks noChangeShapeType="1"/>
          </p:cNvSpPr>
          <p:nvPr/>
        </p:nvSpPr>
        <p:spPr bwMode="auto">
          <a:xfrm>
            <a:off x="6037263" y="1773238"/>
            <a:ext cx="2901950" cy="0"/>
          </a:xfrm>
          <a:prstGeom prst="line">
            <a:avLst/>
          </a:prstGeom>
          <a:noFill/>
          <a:ln w="57150">
            <a:solidFill>
              <a:srgbClr val="333399"/>
            </a:solidFill>
            <a:round/>
          </a:ln>
        </p:spPr>
        <p:txBody>
          <a:bodyPr wrap="none" anchor="ctr"/>
          <a:lstStyle/>
          <a:p>
            <a:endParaRPr lang="zh-CN" altLang="en-US" i="0"/>
          </a:p>
        </p:txBody>
      </p:sp>
      <p:sp>
        <p:nvSpPr>
          <p:cNvPr id="76812" name="Text Box 12"/>
          <p:cNvSpPr txBox="1">
            <a:spLocks noChangeArrowheads="1"/>
          </p:cNvSpPr>
          <p:nvPr/>
        </p:nvSpPr>
        <p:spPr bwMode="auto">
          <a:xfrm>
            <a:off x="6259513" y="1258888"/>
            <a:ext cx="585787"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6</a:t>
            </a:r>
            <a:endParaRPr kumimoji="1" lang="en-US" altLang="zh-CN" sz="1800" i="0">
              <a:latin typeface="Arial" panose="020B0604020202020204" pitchFamily="34" charset="0"/>
            </a:endParaRPr>
          </a:p>
        </p:txBody>
      </p:sp>
      <p:sp>
        <p:nvSpPr>
          <p:cNvPr id="76813" name="Text Box 13"/>
          <p:cNvSpPr txBox="1">
            <a:spLocks noChangeArrowheads="1"/>
          </p:cNvSpPr>
          <p:nvPr/>
        </p:nvSpPr>
        <p:spPr bwMode="auto">
          <a:xfrm>
            <a:off x="76200" y="182563"/>
            <a:ext cx="954088" cy="366712"/>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主机 </a:t>
            </a:r>
            <a:r>
              <a:rPr kumimoji="1" lang="en-US" altLang="zh-CN" sz="1800" i="0">
                <a:latin typeface="Arial" panose="020B0604020202020204" pitchFamily="34" charset="0"/>
              </a:rPr>
              <a:t>H</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76814" name="Text Box 14"/>
          <p:cNvSpPr txBox="1">
            <a:spLocks noChangeArrowheads="1"/>
          </p:cNvSpPr>
          <p:nvPr/>
        </p:nvSpPr>
        <p:spPr bwMode="auto">
          <a:xfrm>
            <a:off x="8154988" y="157163"/>
            <a:ext cx="954087" cy="366712"/>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主机 </a:t>
            </a:r>
            <a:r>
              <a:rPr kumimoji="1" lang="en-US" altLang="zh-CN" sz="1800" i="0">
                <a:latin typeface="Arial" panose="020B0604020202020204" pitchFamily="34" charset="0"/>
              </a:rPr>
              <a:t>H</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sp>
        <p:nvSpPr>
          <p:cNvPr id="76815" name="Line 15"/>
          <p:cNvSpPr>
            <a:spLocks noChangeShapeType="1"/>
          </p:cNvSpPr>
          <p:nvPr/>
        </p:nvSpPr>
        <p:spPr bwMode="auto">
          <a:xfrm>
            <a:off x="3292475" y="1773238"/>
            <a:ext cx="2273300" cy="0"/>
          </a:xfrm>
          <a:prstGeom prst="line">
            <a:avLst/>
          </a:prstGeom>
          <a:noFill/>
          <a:ln w="57150">
            <a:solidFill>
              <a:srgbClr val="333399"/>
            </a:solidFill>
            <a:round/>
          </a:ln>
        </p:spPr>
        <p:txBody>
          <a:bodyPr wrap="none" anchor="ctr"/>
          <a:lstStyle/>
          <a:p>
            <a:endParaRPr lang="zh-CN" altLang="en-US" i="0"/>
          </a:p>
        </p:txBody>
      </p:sp>
      <p:sp>
        <p:nvSpPr>
          <p:cNvPr id="76816" name="Freeform 16"/>
          <p:cNvSpPr/>
          <p:nvPr/>
        </p:nvSpPr>
        <p:spPr bwMode="auto">
          <a:xfrm flipH="1">
            <a:off x="6037263" y="1239838"/>
            <a:ext cx="234950" cy="533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6817" name="Freeform 17"/>
          <p:cNvSpPr/>
          <p:nvPr/>
        </p:nvSpPr>
        <p:spPr bwMode="auto">
          <a:xfrm flipH="1">
            <a:off x="3355975" y="1239838"/>
            <a:ext cx="171450" cy="534987"/>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6818" name="Text Box 18"/>
          <p:cNvSpPr txBox="1">
            <a:spLocks noChangeArrowheads="1"/>
          </p:cNvSpPr>
          <p:nvPr/>
        </p:nvSpPr>
        <p:spPr bwMode="auto">
          <a:xfrm>
            <a:off x="2555875" y="679450"/>
            <a:ext cx="1182688"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路由器 </a:t>
            </a:r>
            <a:r>
              <a:rPr kumimoji="1" lang="en-US" altLang="zh-CN" sz="1800" i="0">
                <a:latin typeface="Arial" panose="020B0604020202020204" pitchFamily="34" charset="0"/>
              </a:rPr>
              <a:t>R</a:t>
            </a:r>
            <a:r>
              <a:rPr kumimoji="1" lang="en-US" altLang="zh-CN" sz="1800" i="0" baseline="-25000">
                <a:latin typeface="Arial" panose="020B0604020202020204" pitchFamily="34" charset="0"/>
              </a:rPr>
              <a:t>1</a:t>
            </a:r>
          </a:p>
        </p:txBody>
      </p:sp>
      <p:pic>
        <p:nvPicPr>
          <p:cNvPr id="76819" name="Picture 19"/>
          <p:cNvPicPr>
            <a:picLocks noChangeArrowheads="1"/>
          </p:cNvPicPr>
          <p:nvPr/>
        </p:nvPicPr>
        <p:blipFill>
          <a:blip r:embed="rId3" cstate="print"/>
          <a:srcRect/>
          <a:stretch>
            <a:fillRect/>
          </a:stretch>
        </p:blipFill>
        <p:spPr bwMode="auto">
          <a:xfrm>
            <a:off x="96838" y="496888"/>
            <a:ext cx="855662" cy="838200"/>
          </a:xfrm>
          <a:prstGeom prst="rect">
            <a:avLst/>
          </a:prstGeom>
          <a:noFill/>
          <a:ln w="9525">
            <a:noFill/>
            <a:miter lim="800000"/>
            <a:headEnd/>
            <a:tailEnd/>
          </a:ln>
        </p:spPr>
      </p:pic>
      <p:pic>
        <p:nvPicPr>
          <p:cNvPr id="76820" name="Picture 20"/>
          <p:cNvPicPr>
            <a:picLocks noChangeArrowheads="1"/>
          </p:cNvPicPr>
          <p:nvPr/>
        </p:nvPicPr>
        <p:blipFill>
          <a:blip r:embed="rId4" cstate="print"/>
          <a:srcRect/>
          <a:stretch>
            <a:fillRect/>
          </a:stretch>
        </p:blipFill>
        <p:spPr bwMode="auto">
          <a:xfrm>
            <a:off x="5408613" y="985838"/>
            <a:ext cx="771525" cy="434975"/>
          </a:xfrm>
          <a:prstGeom prst="rect">
            <a:avLst/>
          </a:prstGeom>
          <a:noFill/>
          <a:ln w="12699">
            <a:noFill/>
            <a:miter lim="800000"/>
            <a:headEnd/>
            <a:tailEnd/>
          </a:ln>
        </p:spPr>
      </p:pic>
      <p:pic>
        <p:nvPicPr>
          <p:cNvPr id="76821" name="Picture 21"/>
          <p:cNvPicPr>
            <a:picLocks noChangeArrowheads="1"/>
          </p:cNvPicPr>
          <p:nvPr/>
        </p:nvPicPr>
        <p:blipFill>
          <a:blip r:embed="rId3" cstate="print"/>
          <a:srcRect/>
          <a:stretch>
            <a:fillRect/>
          </a:stretch>
        </p:blipFill>
        <p:spPr bwMode="auto">
          <a:xfrm>
            <a:off x="8162925" y="477838"/>
            <a:ext cx="854075" cy="838200"/>
          </a:xfrm>
          <a:prstGeom prst="rect">
            <a:avLst/>
          </a:prstGeom>
          <a:noFill/>
          <a:ln w="9525">
            <a:noFill/>
            <a:miter lim="800000"/>
            <a:headEnd/>
            <a:tailEnd/>
          </a:ln>
        </p:spPr>
      </p:pic>
      <p:pic>
        <p:nvPicPr>
          <p:cNvPr id="76822" name="Picture 22"/>
          <p:cNvPicPr>
            <a:picLocks noChangeArrowheads="1"/>
          </p:cNvPicPr>
          <p:nvPr/>
        </p:nvPicPr>
        <p:blipFill>
          <a:blip r:embed="rId4" cstate="print"/>
          <a:srcRect/>
          <a:stretch>
            <a:fillRect/>
          </a:stretch>
        </p:blipFill>
        <p:spPr bwMode="auto">
          <a:xfrm>
            <a:off x="2678113" y="963613"/>
            <a:ext cx="769937" cy="434975"/>
          </a:xfrm>
          <a:prstGeom prst="rect">
            <a:avLst/>
          </a:prstGeom>
          <a:noFill/>
          <a:ln w="12699">
            <a:noFill/>
            <a:miter lim="800000"/>
            <a:headEnd/>
            <a:tailEnd/>
          </a:ln>
        </p:spPr>
      </p:pic>
      <p:sp>
        <p:nvSpPr>
          <p:cNvPr id="76823" name="AutoShape 23"/>
          <p:cNvSpPr>
            <a:spLocks noChangeArrowheads="1"/>
          </p:cNvSpPr>
          <p:nvPr/>
        </p:nvSpPr>
        <p:spPr bwMode="auto">
          <a:xfrm flipV="1">
            <a:off x="1443038" y="608013"/>
            <a:ext cx="1022350" cy="327025"/>
          </a:xfrm>
          <a:prstGeom prst="wedgeRoundRectCallout">
            <a:avLst>
              <a:gd name="adj1" fmla="val -98759"/>
              <a:gd name="adj2" fmla="val -194176"/>
              <a:gd name="adj3" fmla="val 16667"/>
            </a:avLst>
          </a:prstGeom>
          <a:solidFill>
            <a:schemeClr val="bg1"/>
          </a:solidFill>
          <a:ln w="9525">
            <a:solidFill>
              <a:schemeClr val="tx1"/>
            </a:solidFill>
            <a:miter lim="800000"/>
          </a:ln>
        </p:spPr>
        <p:txBody>
          <a:bodyPr rot="10800000" wrap="none" anchor="ctr"/>
          <a:lstStyle/>
          <a:p>
            <a:pPr algn="ctr"/>
            <a:endParaRPr kumimoji="1" lang="zh-CN" altLang="zh-CN" sz="1800" i="0">
              <a:latin typeface="Arial" panose="020B0604020202020204" pitchFamily="34" charset="0"/>
            </a:endParaRPr>
          </a:p>
        </p:txBody>
      </p:sp>
      <p:sp>
        <p:nvSpPr>
          <p:cNvPr id="76824" name="Text Box 24"/>
          <p:cNvSpPr txBox="1">
            <a:spLocks noChangeArrowheads="1"/>
          </p:cNvSpPr>
          <p:nvPr/>
        </p:nvSpPr>
        <p:spPr bwMode="auto">
          <a:xfrm>
            <a:off x="1403350" y="554038"/>
            <a:ext cx="1098550" cy="366712"/>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硬件地址</a:t>
            </a:r>
          </a:p>
        </p:txBody>
      </p:sp>
      <p:sp>
        <p:nvSpPr>
          <p:cNvPr id="76825" name="Text Box 25"/>
          <p:cNvSpPr txBox="1">
            <a:spLocks noChangeArrowheads="1"/>
          </p:cNvSpPr>
          <p:nvPr/>
        </p:nvSpPr>
        <p:spPr bwMode="auto">
          <a:xfrm>
            <a:off x="5237163" y="685800"/>
            <a:ext cx="1182687"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路由器 </a:t>
            </a:r>
            <a:r>
              <a:rPr kumimoji="1" lang="en-US" altLang="zh-CN" sz="1800" i="0">
                <a:latin typeface="Arial" panose="020B0604020202020204" pitchFamily="34" charset="0"/>
              </a:rPr>
              <a:t>R</a:t>
            </a:r>
            <a:r>
              <a:rPr kumimoji="1" lang="en-US" altLang="zh-CN" sz="1800" i="0" baseline="-25000">
                <a:latin typeface="Arial" panose="020B0604020202020204" pitchFamily="34" charset="0"/>
              </a:rPr>
              <a:t>2</a:t>
            </a:r>
          </a:p>
        </p:txBody>
      </p:sp>
      <p:sp>
        <p:nvSpPr>
          <p:cNvPr id="76826" name="Text Box 26"/>
          <p:cNvSpPr txBox="1">
            <a:spLocks noChangeArrowheads="1"/>
          </p:cNvSpPr>
          <p:nvPr/>
        </p:nvSpPr>
        <p:spPr bwMode="auto">
          <a:xfrm>
            <a:off x="8054975" y="1258888"/>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sp>
        <p:nvSpPr>
          <p:cNvPr id="76827" name="Text Box 27"/>
          <p:cNvSpPr txBox="1">
            <a:spLocks noChangeArrowheads="1"/>
          </p:cNvSpPr>
          <p:nvPr/>
        </p:nvSpPr>
        <p:spPr bwMode="auto">
          <a:xfrm>
            <a:off x="280988" y="560388"/>
            <a:ext cx="484187"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76828" name="Text Box 28"/>
          <p:cNvSpPr txBox="1">
            <a:spLocks noChangeArrowheads="1"/>
          </p:cNvSpPr>
          <p:nvPr/>
        </p:nvSpPr>
        <p:spPr bwMode="auto">
          <a:xfrm>
            <a:off x="8364538" y="544513"/>
            <a:ext cx="484187"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sp>
        <p:nvSpPr>
          <p:cNvPr id="76829" name="Text Box 29"/>
          <p:cNvSpPr txBox="1">
            <a:spLocks noChangeArrowheads="1"/>
          </p:cNvSpPr>
          <p:nvPr/>
        </p:nvSpPr>
        <p:spPr bwMode="auto">
          <a:xfrm>
            <a:off x="1219200" y="1377950"/>
            <a:ext cx="869950"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局域网</a:t>
            </a:r>
            <a:endParaRPr kumimoji="1" lang="zh-CN" altLang="en-US" sz="1800" i="0" baseline="-25000">
              <a:latin typeface="Arial" panose="020B0604020202020204" pitchFamily="34" charset="0"/>
            </a:endParaRPr>
          </a:p>
        </p:txBody>
      </p:sp>
      <p:sp>
        <p:nvSpPr>
          <p:cNvPr id="76830" name="Text Box 30"/>
          <p:cNvSpPr txBox="1">
            <a:spLocks noChangeArrowheads="1"/>
          </p:cNvSpPr>
          <p:nvPr/>
        </p:nvSpPr>
        <p:spPr bwMode="auto">
          <a:xfrm>
            <a:off x="4043363" y="1377950"/>
            <a:ext cx="869950"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局域网</a:t>
            </a:r>
            <a:endParaRPr kumimoji="1" lang="zh-CN" altLang="en-US" sz="1800" i="0" baseline="-25000">
              <a:latin typeface="Arial" panose="020B0604020202020204" pitchFamily="34" charset="0"/>
            </a:endParaRPr>
          </a:p>
        </p:txBody>
      </p:sp>
      <p:sp>
        <p:nvSpPr>
          <p:cNvPr id="76831" name="Text Box 31"/>
          <p:cNvSpPr txBox="1">
            <a:spLocks noChangeArrowheads="1"/>
          </p:cNvSpPr>
          <p:nvPr/>
        </p:nvSpPr>
        <p:spPr bwMode="auto">
          <a:xfrm>
            <a:off x="7056438" y="1377950"/>
            <a:ext cx="869950"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局域网</a:t>
            </a:r>
            <a:endParaRPr kumimoji="1" lang="zh-CN" altLang="en-US" sz="1800" i="0" baseline="-25000">
              <a:latin typeface="Arial" panose="020B0604020202020204" pitchFamily="34" charset="0"/>
            </a:endParaRPr>
          </a:p>
        </p:txBody>
      </p:sp>
      <p:sp>
        <p:nvSpPr>
          <p:cNvPr id="76832" name="Freeform 32"/>
          <p:cNvSpPr/>
          <p:nvPr/>
        </p:nvSpPr>
        <p:spPr bwMode="auto">
          <a:xfrm>
            <a:off x="2362200" y="5160963"/>
            <a:ext cx="395288"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6833" name="Freeform 33"/>
          <p:cNvSpPr/>
          <p:nvPr/>
        </p:nvSpPr>
        <p:spPr bwMode="auto">
          <a:xfrm>
            <a:off x="4951413" y="5159375"/>
            <a:ext cx="395287"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6834" name="Line 34"/>
          <p:cNvSpPr>
            <a:spLocks noChangeShapeType="1"/>
          </p:cNvSpPr>
          <p:nvPr/>
        </p:nvSpPr>
        <p:spPr bwMode="auto">
          <a:xfrm rot="-5400000">
            <a:off x="8113713" y="5172075"/>
            <a:ext cx="533400" cy="3175"/>
          </a:xfrm>
          <a:prstGeom prst="line">
            <a:avLst/>
          </a:prstGeom>
          <a:noFill/>
          <a:ln w="28575">
            <a:solidFill>
              <a:srgbClr val="333399"/>
            </a:solidFill>
            <a:round/>
          </a:ln>
        </p:spPr>
        <p:txBody>
          <a:bodyPr wrap="none" anchor="ctr"/>
          <a:lstStyle/>
          <a:p>
            <a:endParaRPr lang="zh-CN" altLang="en-US" i="0"/>
          </a:p>
        </p:txBody>
      </p:sp>
      <p:sp>
        <p:nvSpPr>
          <p:cNvPr id="76835" name="Line 35"/>
          <p:cNvSpPr>
            <a:spLocks noChangeShapeType="1"/>
          </p:cNvSpPr>
          <p:nvPr/>
        </p:nvSpPr>
        <p:spPr bwMode="auto">
          <a:xfrm rot="-5400000">
            <a:off x="192088" y="5172075"/>
            <a:ext cx="533400" cy="3175"/>
          </a:xfrm>
          <a:prstGeom prst="line">
            <a:avLst/>
          </a:prstGeom>
          <a:noFill/>
          <a:ln w="28575">
            <a:solidFill>
              <a:srgbClr val="333399"/>
            </a:solidFill>
            <a:round/>
          </a:ln>
        </p:spPr>
        <p:txBody>
          <a:bodyPr wrap="none" anchor="ctr"/>
          <a:lstStyle/>
          <a:p>
            <a:endParaRPr lang="zh-CN" altLang="en-US" i="0"/>
          </a:p>
        </p:txBody>
      </p:sp>
      <p:sp>
        <p:nvSpPr>
          <p:cNvPr id="76836" name="AutoShape 36"/>
          <p:cNvSpPr>
            <a:spLocks noChangeArrowheads="1"/>
          </p:cNvSpPr>
          <p:nvPr/>
        </p:nvSpPr>
        <p:spPr bwMode="auto">
          <a:xfrm>
            <a:off x="228600" y="3306763"/>
            <a:ext cx="685800" cy="1905000"/>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76837" name="AutoShape 37"/>
          <p:cNvSpPr>
            <a:spLocks noChangeArrowheads="1"/>
          </p:cNvSpPr>
          <p:nvPr/>
        </p:nvSpPr>
        <p:spPr bwMode="auto">
          <a:xfrm>
            <a:off x="2667000" y="3382963"/>
            <a:ext cx="685800" cy="1905000"/>
          </a:xfrm>
          <a:prstGeom prst="cube">
            <a:avLst>
              <a:gd name="adj" fmla="val 25000"/>
            </a:avLst>
          </a:prstGeom>
          <a:solidFill>
            <a:srgbClr val="66CCFF"/>
          </a:solidFill>
          <a:ln w="9525">
            <a:solidFill>
              <a:schemeClr val="tx1"/>
            </a:solidFill>
            <a:miter lim="800000"/>
          </a:ln>
        </p:spPr>
        <p:txBody>
          <a:bodyPr wrap="none" anchor="ctr"/>
          <a:lstStyle/>
          <a:p>
            <a:endParaRPr lang="zh-CN" altLang="en-US" i="0"/>
          </a:p>
        </p:txBody>
      </p:sp>
      <p:sp>
        <p:nvSpPr>
          <p:cNvPr id="76838" name="AutoShape 38"/>
          <p:cNvSpPr>
            <a:spLocks noChangeArrowheads="1"/>
          </p:cNvSpPr>
          <p:nvPr/>
        </p:nvSpPr>
        <p:spPr bwMode="auto">
          <a:xfrm>
            <a:off x="8153400" y="3306763"/>
            <a:ext cx="685800" cy="1905000"/>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76839" name="AutoShape 39"/>
          <p:cNvSpPr>
            <a:spLocks noChangeArrowheads="1"/>
          </p:cNvSpPr>
          <p:nvPr/>
        </p:nvSpPr>
        <p:spPr bwMode="auto">
          <a:xfrm>
            <a:off x="5332413" y="3611563"/>
            <a:ext cx="685800" cy="1676400"/>
          </a:xfrm>
          <a:prstGeom prst="cube">
            <a:avLst>
              <a:gd name="adj" fmla="val 25000"/>
            </a:avLst>
          </a:prstGeom>
          <a:solidFill>
            <a:srgbClr val="66CCFF"/>
          </a:solidFill>
          <a:ln w="9525">
            <a:solidFill>
              <a:schemeClr val="tx1"/>
            </a:solidFill>
            <a:miter lim="800000"/>
          </a:ln>
        </p:spPr>
        <p:txBody>
          <a:bodyPr wrap="none" anchor="ctr"/>
          <a:lstStyle/>
          <a:p>
            <a:endParaRPr lang="zh-CN" altLang="en-US" i="0"/>
          </a:p>
        </p:txBody>
      </p:sp>
      <p:grpSp>
        <p:nvGrpSpPr>
          <p:cNvPr id="2" name="Group 40"/>
          <p:cNvGrpSpPr/>
          <p:nvPr/>
        </p:nvGrpSpPr>
        <p:grpSpPr bwMode="auto">
          <a:xfrm>
            <a:off x="36513" y="2420938"/>
            <a:ext cx="9121775" cy="2438400"/>
            <a:chOff x="96" y="1056"/>
            <a:chExt cx="5472" cy="1536"/>
          </a:xfrm>
        </p:grpSpPr>
        <p:sp>
          <p:nvSpPr>
            <p:cNvPr id="76903" name="Oval 41"/>
            <p:cNvSpPr>
              <a:spLocks noChangeArrowheads="1"/>
            </p:cNvSpPr>
            <p:nvPr/>
          </p:nvSpPr>
          <p:spPr bwMode="auto">
            <a:xfrm>
              <a:off x="3662" y="1674"/>
              <a:ext cx="1906" cy="756"/>
            </a:xfrm>
            <a:prstGeom prst="ellipse">
              <a:avLst/>
            </a:prstGeom>
            <a:solidFill>
              <a:srgbClr val="FFFF99"/>
            </a:solidFill>
            <a:ln w="31750">
              <a:solidFill>
                <a:srgbClr val="000000"/>
              </a:solidFill>
              <a:round/>
            </a:ln>
          </p:spPr>
          <p:txBody>
            <a:bodyPr/>
            <a:lstStyle/>
            <a:p>
              <a:endParaRPr lang="zh-CN" altLang="en-US" i="0"/>
            </a:p>
          </p:txBody>
        </p:sp>
        <p:sp>
          <p:nvSpPr>
            <p:cNvPr id="76904" name="Oval 42"/>
            <p:cNvSpPr>
              <a:spLocks noChangeArrowheads="1"/>
            </p:cNvSpPr>
            <p:nvPr/>
          </p:nvSpPr>
          <p:spPr bwMode="auto">
            <a:xfrm>
              <a:off x="96" y="1430"/>
              <a:ext cx="1870" cy="760"/>
            </a:xfrm>
            <a:prstGeom prst="ellipse">
              <a:avLst/>
            </a:prstGeom>
            <a:solidFill>
              <a:srgbClr val="FFFF99"/>
            </a:solidFill>
            <a:ln w="31750">
              <a:solidFill>
                <a:srgbClr val="000000"/>
              </a:solidFill>
              <a:round/>
            </a:ln>
          </p:spPr>
          <p:txBody>
            <a:bodyPr/>
            <a:lstStyle/>
            <a:p>
              <a:endParaRPr lang="zh-CN" altLang="en-US" i="0"/>
            </a:p>
          </p:txBody>
        </p:sp>
        <p:sp>
          <p:nvSpPr>
            <p:cNvPr id="76905" name="Oval 43"/>
            <p:cNvSpPr>
              <a:spLocks noChangeArrowheads="1"/>
            </p:cNvSpPr>
            <p:nvPr/>
          </p:nvSpPr>
          <p:spPr bwMode="auto">
            <a:xfrm>
              <a:off x="3365" y="1163"/>
              <a:ext cx="1903" cy="731"/>
            </a:xfrm>
            <a:prstGeom prst="ellipse">
              <a:avLst/>
            </a:prstGeom>
            <a:solidFill>
              <a:srgbClr val="FFFF99"/>
            </a:solidFill>
            <a:ln w="31750">
              <a:solidFill>
                <a:srgbClr val="000000"/>
              </a:solidFill>
              <a:round/>
            </a:ln>
          </p:spPr>
          <p:txBody>
            <a:bodyPr/>
            <a:lstStyle/>
            <a:p>
              <a:endParaRPr lang="zh-CN" altLang="en-US" i="0"/>
            </a:p>
          </p:txBody>
        </p:sp>
        <p:sp>
          <p:nvSpPr>
            <p:cNvPr id="76906" name="Oval 44"/>
            <p:cNvSpPr>
              <a:spLocks noChangeArrowheads="1"/>
            </p:cNvSpPr>
            <p:nvPr/>
          </p:nvSpPr>
          <p:spPr bwMode="auto">
            <a:xfrm>
              <a:off x="2365" y="1821"/>
              <a:ext cx="1900" cy="771"/>
            </a:xfrm>
            <a:prstGeom prst="ellipse">
              <a:avLst/>
            </a:prstGeom>
            <a:solidFill>
              <a:srgbClr val="FFFF99"/>
            </a:solidFill>
            <a:ln w="31750">
              <a:solidFill>
                <a:srgbClr val="000000"/>
              </a:solidFill>
              <a:round/>
            </a:ln>
          </p:spPr>
          <p:txBody>
            <a:bodyPr/>
            <a:lstStyle/>
            <a:p>
              <a:endParaRPr lang="zh-CN" altLang="en-US" i="0"/>
            </a:p>
          </p:txBody>
        </p:sp>
        <p:sp>
          <p:nvSpPr>
            <p:cNvPr id="76907" name="Oval 45"/>
            <p:cNvSpPr>
              <a:spLocks noChangeArrowheads="1"/>
            </p:cNvSpPr>
            <p:nvPr/>
          </p:nvSpPr>
          <p:spPr bwMode="auto">
            <a:xfrm>
              <a:off x="729" y="1752"/>
              <a:ext cx="1900" cy="731"/>
            </a:xfrm>
            <a:prstGeom prst="ellipse">
              <a:avLst/>
            </a:prstGeom>
            <a:solidFill>
              <a:srgbClr val="FFFF99"/>
            </a:solidFill>
            <a:ln w="31750">
              <a:solidFill>
                <a:srgbClr val="000000"/>
              </a:solidFill>
              <a:round/>
            </a:ln>
          </p:spPr>
          <p:txBody>
            <a:bodyPr/>
            <a:lstStyle/>
            <a:p>
              <a:endParaRPr lang="zh-CN" altLang="en-US" i="0"/>
            </a:p>
          </p:txBody>
        </p:sp>
        <p:sp>
          <p:nvSpPr>
            <p:cNvPr id="76908" name="Oval 46"/>
            <p:cNvSpPr>
              <a:spLocks noChangeArrowheads="1"/>
            </p:cNvSpPr>
            <p:nvPr/>
          </p:nvSpPr>
          <p:spPr bwMode="auto">
            <a:xfrm>
              <a:off x="2197" y="1056"/>
              <a:ext cx="1870" cy="758"/>
            </a:xfrm>
            <a:prstGeom prst="ellipse">
              <a:avLst/>
            </a:prstGeom>
            <a:solidFill>
              <a:srgbClr val="FFFF99"/>
            </a:solidFill>
            <a:ln w="31750">
              <a:solidFill>
                <a:srgbClr val="000000"/>
              </a:solidFill>
              <a:round/>
            </a:ln>
          </p:spPr>
          <p:txBody>
            <a:bodyPr/>
            <a:lstStyle/>
            <a:p>
              <a:endParaRPr lang="zh-CN" altLang="en-US" i="0"/>
            </a:p>
          </p:txBody>
        </p:sp>
        <p:sp>
          <p:nvSpPr>
            <p:cNvPr id="76909" name="Oval 47"/>
            <p:cNvSpPr>
              <a:spLocks noChangeArrowheads="1"/>
            </p:cNvSpPr>
            <p:nvPr/>
          </p:nvSpPr>
          <p:spPr bwMode="auto">
            <a:xfrm>
              <a:off x="996" y="1056"/>
              <a:ext cx="1867" cy="731"/>
            </a:xfrm>
            <a:prstGeom prst="ellipse">
              <a:avLst/>
            </a:prstGeom>
            <a:solidFill>
              <a:srgbClr val="FFFF99"/>
            </a:solidFill>
            <a:ln w="31750">
              <a:solidFill>
                <a:srgbClr val="000000"/>
              </a:solidFill>
              <a:round/>
            </a:ln>
          </p:spPr>
          <p:txBody>
            <a:bodyPr/>
            <a:lstStyle/>
            <a:p>
              <a:endParaRPr lang="zh-CN" altLang="en-US" i="0"/>
            </a:p>
          </p:txBody>
        </p:sp>
        <p:sp>
          <p:nvSpPr>
            <p:cNvPr id="76910" name="Oval 48"/>
            <p:cNvSpPr>
              <a:spLocks noChangeArrowheads="1"/>
            </p:cNvSpPr>
            <p:nvPr/>
          </p:nvSpPr>
          <p:spPr bwMode="auto">
            <a:xfrm>
              <a:off x="597" y="1226"/>
              <a:ext cx="4536" cy="1060"/>
            </a:xfrm>
            <a:prstGeom prst="ellipse">
              <a:avLst/>
            </a:prstGeom>
            <a:solidFill>
              <a:srgbClr val="FFFF99"/>
            </a:solidFill>
            <a:ln w="9525">
              <a:noFill/>
              <a:round/>
            </a:ln>
          </p:spPr>
          <p:txBody>
            <a:bodyPr/>
            <a:lstStyle/>
            <a:p>
              <a:endParaRPr lang="zh-CN" altLang="en-US" i="0"/>
            </a:p>
          </p:txBody>
        </p:sp>
      </p:grpSp>
      <p:sp>
        <p:nvSpPr>
          <p:cNvPr id="76841" name="Line 49"/>
          <p:cNvSpPr>
            <a:spLocks noChangeShapeType="1"/>
          </p:cNvSpPr>
          <p:nvPr/>
        </p:nvSpPr>
        <p:spPr bwMode="auto">
          <a:xfrm>
            <a:off x="152400" y="5440363"/>
            <a:ext cx="2590800" cy="0"/>
          </a:xfrm>
          <a:prstGeom prst="line">
            <a:avLst/>
          </a:prstGeom>
          <a:noFill/>
          <a:ln w="57150">
            <a:solidFill>
              <a:srgbClr val="333399"/>
            </a:solidFill>
            <a:round/>
          </a:ln>
        </p:spPr>
        <p:txBody>
          <a:bodyPr wrap="none" anchor="ctr"/>
          <a:lstStyle/>
          <a:p>
            <a:endParaRPr lang="zh-CN" altLang="en-US" i="0"/>
          </a:p>
        </p:txBody>
      </p:sp>
      <p:grpSp>
        <p:nvGrpSpPr>
          <p:cNvPr id="3" name="Group 50"/>
          <p:cNvGrpSpPr/>
          <p:nvPr/>
        </p:nvGrpSpPr>
        <p:grpSpPr bwMode="auto">
          <a:xfrm>
            <a:off x="228600" y="2420938"/>
            <a:ext cx="685800" cy="1447800"/>
            <a:chOff x="672" y="528"/>
            <a:chExt cx="432" cy="912"/>
          </a:xfrm>
        </p:grpSpPr>
        <p:sp>
          <p:nvSpPr>
            <p:cNvPr id="76900" name="AutoShape 5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76901" name="AutoShape 5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76902" name="AutoShape 5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grpSp>
      <p:sp>
        <p:nvSpPr>
          <p:cNvPr id="76843" name="Text Box 54"/>
          <p:cNvSpPr txBox="1">
            <a:spLocks noChangeArrowheads="1"/>
          </p:cNvSpPr>
          <p:nvPr/>
        </p:nvSpPr>
        <p:spPr bwMode="auto">
          <a:xfrm>
            <a:off x="265113" y="3430588"/>
            <a:ext cx="484187"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76844" name="Text Box 55"/>
          <p:cNvSpPr txBox="1">
            <a:spLocks noChangeArrowheads="1"/>
          </p:cNvSpPr>
          <p:nvPr/>
        </p:nvSpPr>
        <p:spPr bwMode="auto">
          <a:xfrm>
            <a:off x="215900" y="4849813"/>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76845" name="Text Box 56"/>
          <p:cNvSpPr txBox="1">
            <a:spLocks noChangeArrowheads="1"/>
          </p:cNvSpPr>
          <p:nvPr/>
        </p:nvSpPr>
        <p:spPr bwMode="auto">
          <a:xfrm>
            <a:off x="4824413" y="4811713"/>
            <a:ext cx="585787"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5</a:t>
            </a:r>
            <a:endParaRPr kumimoji="1" lang="en-US" altLang="zh-CN" sz="1800" i="0">
              <a:latin typeface="Arial" panose="020B0604020202020204" pitchFamily="34" charset="0"/>
            </a:endParaRPr>
          </a:p>
        </p:txBody>
      </p:sp>
      <p:sp>
        <p:nvSpPr>
          <p:cNvPr id="76846" name="Text Box 57"/>
          <p:cNvSpPr txBox="1">
            <a:spLocks noChangeArrowheads="1"/>
          </p:cNvSpPr>
          <p:nvPr/>
        </p:nvSpPr>
        <p:spPr bwMode="auto">
          <a:xfrm>
            <a:off x="3327400" y="4805363"/>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4</a:t>
            </a:r>
            <a:endParaRPr kumimoji="1" lang="en-US" altLang="zh-CN" sz="1800" i="0">
              <a:latin typeface="Arial" panose="020B0604020202020204" pitchFamily="34" charset="0"/>
            </a:endParaRPr>
          </a:p>
        </p:txBody>
      </p:sp>
      <p:sp>
        <p:nvSpPr>
          <p:cNvPr id="76847" name="Text Box 58"/>
          <p:cNvSpPr txBox="1">
            <a:spLocks noChangeArrowheads="1"/>
          </p:cNvSpPr>
          <p:nvPr/>
        </p:nvSpPr>
        <p:spPr bwMode="auto">
          <a:xfrm>
            <a:off x="2133600" y="4805363"/>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3</a:t>
            </a:r>
            <a:endParaRPr kumimoji="1" lang="en-US" altLang="zh-CN" sz="1800" i="0">
              <a:latin typeface="Arial" panose="020B0604020202020204" pitchFamily="34" charset="0"/>
            </a:endParaRPr>
          </a:p>
        </p:txBody>
      </p:sp>
      <p:sp>
        <p:nvSpPr>
          <p:cNvPr id="76848" name="Line 59"/>
          <p:cNvSpPr>
            <a:spLocks noChangeShapeType="1"/>
          </p:cNvSpPr>
          <p:nvPr/>
        </p:nvSpPr>
        <p:spPr bwMode="auto">
          <a:xfrm>
            <a:off x="838200" y="3611563"/>
            <a:ext cx="1905000" cy="0"/>
          </a:xfrm>
          <a:prstGeom prst="line">
            <a:avLst/>
          </a:prstGeom>
          <a:noFill/>
          <a:ln w="28575">
            <a:solidFill>
              <a:schemeClr val="tx1"/>
            </a:solidFill>
            <a:prstDash val="dash"/>
            <a:round/>
          </a:ln>
        </p:spPr>
        <p:txBody>
          <a:bodyPr wrap="none" anchor="ctr"/>
          <a:lstStyle/>
          <a:p>
            <a:endParaRPr lang="zh-CN" altLang="en-US" i="0"/>
          </a:p>
        </p:txBody>
      </p:sp>
      <p:sp>
        <p:nvSpPr>
          <p:cNvPr id="76849" name="Line 60"/>
          <p:cNvSpPr>
            <a:spLocks noChangeShapeType="1"/>
          </p:cNvSpPr>
          <p:nvPr/>
        </p:nvSpPr>
        <p:spPr bwMode="auto">
          <a:xfrm>
            <a:off x="5943600" y="5440363"/>
            <a:ext cx="2971800" cy="0"/>
          </a:xfrm>
          <a:prstGeom prst="line">
            <a:avLst/>
          </a:prstGeom>
          <a:noFill/>
          <a:ln w="57150">
            <a:solidFill>
              <a:srgbClr val="333399"/>
            </a:solidFill>
            <a:round/>
          </a:ln>
        </p:spPr>
        <p:txBody>
          <a:bodyPr wrap="none" anchor="ctr"/>
          <a:lstStyle/>
          <a:p>
            <a:endParaRPr lang="zh-CN" altLang="en-US" i="0"/>
          </a:p>
        </p:txBody>
      </p:sp>
      <p:sp>
        <p:nvSpPr>
          <p:cNvPr id="76850" name="Text Box 61"/>
          <p:cNvSpPr txBox="1">
            <a:spLocks noChangeArrowheads="1"/>
          </p:cNvSpPr>
          <p:nvPr/>
        </p:nvSpPr>
        <p:spPr bwMode="auto">
          <a:xfrm>
            <a:off x="6007100" y="4799013"/>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6</a:t>
            </a:r>
            <a:endParaRPr kumimoji="1" lang="en-US" altLang="zh-CN" sz="1800" i="0">
              <a:latin typeface="Arial" panose="020B0604020202020204" pitchFamily="34" charset="0"/>
            </a:endParaRPr>
          </a:p>
        </p:txBody>
      </p:sp>
      <p:sp>
        <p:nvSpPr>
          <p:cNvPr id="76851" name="Text Box 62"/>
          <p:cNvSpPr txBox="1">
            <a:spLocks noChangeArrowheads="1"/>
          </p:cNvSpPr>
          <p:nvPr/>
        </p:nvSpPr>
        <p:spPr bwMode="auto">
          <a:xfrm>
            <a:off x="8128000" y="4814888"/>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sp>
        <p:nvSpPr>
          <p:cNvPr id="76852" name="Text Box 63"/>
          <p:cNvSpPr txBox="1">
            <a:spLocks noChangeArrowheads="1"/>
          </p:cNvSpPr>
          <p:nvPr/>
        </p:nvSpPr>
        <p:spPr bwMode="auto">
          <a:xfrm>
            <a:off x="6007100" y="3709988"/>
            <a:ext cx="4841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6</a:t>
            </a:r>
            <a:endParaRPr kumimoji="1" lang="en-US" altLang="zh-CN" sz="1800" i="0">
              <a:latin typeface="Arial" panose="020B0604020202020204" pitchFamily="34" charset="0"/>
            </a:endParaRPr>
          </a:p>
        </p:txBody>
      </p:sp>
      <p:sp>
        <p:nvSpPr>
          <p:cNvPr id="76853" name="Text Box 64"/>
          <p:cNvSpPr txBox="1">
            <a:spLocks noChangeArrowheads="1"/>
          </p:cNvSpPr>
          <p:nvPr/>
        </p:nvSpPr>
        <p:spPr bwMode="auto">
          <a:xfrm>
            <a:off x="107950" y="2060575"/>
            <a:ext cx="954088"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主机 </a:t>
            </a:r>
            <a:r>
              <a:rPr kumimoji="1" lang="en-US" altLang="zh-CN" sz="1800" i="0">
                <a:latin typeface="Arial" panose="020B0604020202020204" pitchFamily="34" charset="0"/>
              </a:rPr>
              <a:t>H</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76854" name="Text Box 65"/>
          <p:cNvSpPr txBox="1">
            <a:spLocks noChangeArrowheads="1"/>
          </p:cNvSpPr>
          <p:nvPr/>
        </p:nvSpPr>
        <p:spPr bwMode="auto">
          <a:xfrm>
            <a:off x="8032750" y="2035175"/>
            <a:ext cx="954088"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主机 </a:t>
            </a:r>
            <a:r>
              <a:rPr kumimoji="1" lang="en-US" altLang="zh-CN" sz="1800" i="0">
                <a:latin typeface="Arial" panose="020B0604020202020204" pitchFamily="34" charset="0"/>
              </a:rPr>
              <a:t>H</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sp>
        <p:nvSpPr>
          <p:cNvPr id="76855" name="AutoShape 66"/>
          <p:cNvSpPr>
            <a:spLocks noChangeArrowheads="1"/>
          </p:cNvSpPr>
          <p:nvPr/>
        </p:nvSpPr>
        <p:spPr bwMode="auto">
          <a:xfrm>
            <a:off x="2667000" y="3259138"/>
            <a:ext cx="685800" cy="609600"/>
          </a:xfrm>
          <a:prstGeom prst="cube">
            <a:avLst>
              <a:gd name="adj" fmla="val 25000"/>
            </a:avLst>
          </a:prstGeom>
          <a:solidFill>
            <a:srgbClr val="66CCFF"/>
          </a:solidFill>
          <a:ln w="9525">
            <a:solidFill>
              <a:schemeClr val="tx1"/>
            </a:solidFill>
            <a:miter lim="800000"/>
          </a:ln>
        </p:spPr>
        <p:txBody>
          <a:bodyPr wrap="none" anchor="ctr"/>
          <a:lstStyle/>
          <a:p>
            <a:endParaRPr lang="zh-CN" altLang="en-US" i="0"/>
          </a:p>
        </p:txBody>
      </p:sp>
      <p:sp>
        <p:nvSpPr>
          <p:cNvPr id="76856" name="Text Box 67"/>
          <p:cNvSpPr txBox="1">
            <a:spLocks noChangeArrowheads="1"/>
          </p:cNvSpPr>
          <p:nvPr/>
        </p:nvSpPr>
        <p:spPr bwMode="auto">
          <a:xfrm>
            <a:off x="2616200" y="2887663"/>
            <a:ext cx="1182688" cy="366712"/>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路由器 </a:t>
            </a:r>
            <a:r>
              <a:rPr kumimoji="1" lang="en-US" altLang="zh-CN" sz="1800" i="0">
                <a:latin typeface="Arial" panose="020B0604020202020204" pitchFamily="34" charset="0"/>
              </a:rPr>
              <a:t>R</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76857" name="Text Box 68"/>
          <p:cNvSpPr txBox="1">
            <a:spLocks noChangeArrowheads="1"/>
          </p:cNvSpPr>
          <p:nvPr/>
        </p:nvSpPr>
        <p:spPr bwMode="auto">
          <a:xfrm>
            <a:off x="4140200" y="4186238"/>
            <a:ext cx="2393950" cy="466725"/>
          </a:xfrm>
          <a:prstGeom prst="rect">
            <a:avLst/>
          </a:prstGeom>
          <a:solidFill>
            <a:srgbClr val="CCECFF"/>
          </a:solidFill>
          <a:ln w="9525">
            <a:solidFill>
              <a:srgbClr val="333399"/>
            </a:solidFill>
            <a:miter lim="800000"/>
          </a:ln>
        </p:spPr>
        <p:txBody>
          <a:bodyPr wrap="none">
            <a:spAutoFit/>
          </a:bodyPr>
          <a:lstStyle/>
          <a:p>
            <a:r>
              <a:rPr kumimoji="1" lang="en-US" altLang="zh-CN" sz="2400" i="0">
                <a:latin typeface="Arial" panose="020B0604020202020204" pitchFamily="34" charset="0"/>
              </a:rPr>
              <a:t>IP </a:t>
            </a:r>
            <a:r>
              <a:rPr kumimoji="1" lang="zh-CN" altLang="en-US" sz="2400" i="0">
                <a:latin typeface="Arial" panose="020B0604020202020204" pitchFamily="34" charset="0"/>
              </a:rPr>
              <a:t>层上的互联网</a:t>
            </a:r>
          </a:p>
        </p:txBody>
      </p:sp>
      <p:sp>
        <p:nvSpPr>
          <p:cNvPr id="76858" name="Text Box 69"/>
          <p:cNvSpPr txBox="1">
            <a:spLocks noChangeArrowheads="1"/>
          </p:cNvSpPr>
          <p:nvPr/>
        </p:nvSpPr>
        <p:spPr bwMode="auto">
          <a:xfrm>
            <a:off x="990600" y="5948363"/>
            <a:ext cx="984250"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MAC </a:t>
            </a:r>
            <a:r>
              <a:rPr kumimoji="1" lang="zh-CN" altLang="en-US" sz="1800" i="0">
                <a:latin typeface="Arial" panose="020B0604020202020204" pitchFamily="34" charset="0"/>
              </a:rPr>
              <a:t>帧</a:t>
            </a:r>
          </a:p>
        </p:txBody>
      </p:sp>
      <p:grpSp>
        <p:nvGrpSpPr>
          <p:cNvPr id="4" name="Group 70"/>
          <p:cNvGrpSpPr/>
          <p:nvPr/>
        </p:nvGrpSpPr>
        <p:grpSpPr bwMode="auto">
          <a:xfrm>
            <a:off x="8153400" y="2420938"/>
            <a:ext cx="685800" cy="1447800"/>
            <a:chOff x="672" y="528"/>
            <a:chExt cx="432" cy="912"/>
          </a:xfrm>
        </p:grpSpPr>
        <p:sp>
          <p:nvSpPr>
            <p:cNvPr id="76897" name="AutoShape 7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76898" name="AutoShape 7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76899" name="AutoShape 7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grpSp>
      <p:sp>
        <p:nvSpPr>
          <p:cNvPr id="76860" name="Text Box 74"/>
          <p:cNvSpPr txBox="1">
            <a:spLocks noChangeArrowheads="1"/>
          </p:cNvSpPr>
          <p:nvPr/>
        </p:nvSpPr>
        <p:spPr bwMode="auto">
          <a:xfrm>
            <a:off x="8202613" y="3435350"/>
            <a:ext cx="484187" cy="366713"/>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sp>
        <p:nvSpPr>
          <p:cNvPr id="76861" name="Text Box 75"/>
          <p:cNvSpPr txBox="1">
            <a:spLocks noChangeArrowheads="1"/>
          </p:cNvSpPr>
          <p:nvPr/>
        </p:nvSpPr>
        <p:spPr bwMode="auto">
          <a:xfrm>
            <a:off x="3321050" y="3697288"/>
            <a:ext cx="4841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4</a:t>
            </a:r>
            <a:endParaRPr kumimoji="1" lang="en-US" altLang="zh-CN" sz="1800" i="0">
              <a:latin typeface="Arial" panose="020B0604020202020204" pitchFamily="34" charset="0"/>
            </a:endParaRPr>
          </a:p>
        </p:txBody>
      </p:sp>
      <p:sp>
        <p:nvSpPr>
          <p:cNvPr id="76862" name="Text Box 76"/>
          <p:cNvSpPr txBox="1">
            <a:spLocks noChangeArrowheads="1"/>
          </p:cNvSpPr>
          <p:nvPr/>
        </p:nvSpPr>
        <p:spPr bwMode="auto">
          <a:xfrm>
            <a:off x="2286000" y="3697288"/>
            <a:ext cx="4841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3</a:t>
            </a:r>
            <a:endParaRPr kumimoji="1" lang="en-US" altLang="zh-CN" sz="1800" i="0">
              <a:latin typeface="Arial" panose="020B0604020202020204" pitchFamily="34" charset="0"/>
            </a:endParaRPr>
          </a:p>
        </p:txBody>
      </p:sp>
      <p:sp>
        <p:nvSpPr>
          <p:cNvPr id="76863" name="Line 77"/>
          <p:cNvSpPr>
            <a:spLocks noChangeShapeType="1"/>
          </p:cNvSpPr>
          <p:nvPr/>
        </p:nvSpPr>
        <p:spPr bwMode="auto">
          <a:xfrm>
            <a:off x="3276600" y="3611563"/>
            <a:ext cx="2057400" cy="0"/>
          </a:xfrm>
          <a:prstGeom prst="line">
            <a:avLst/>
          </a:prstGeom>
          <a:noFill/>
          <a:ln w="28575">
            <a:solidFill>
              <a:schemeClr val="tx1"/>
            </a:solidFill>
            <a:prstDash val="dash"/>
            <a:round/>
          </a:ln>
        </p:spPr>
        <p:txBody>
          <a:bodyPr wrap="none" anchor="ctr"/>
          <a:lstStyle/>
          <a:p>
            <a:endParaRPr lang="zh-CN" altLang="en-US" i="0"/>
          </a:p>
        </p:txBody>
      </p:sp>
      <p:sp>
        <p:nvSpPr>
          <p:cNvPr id="76864" name="AutoShape 78"/>
          <p:cNvSpPr>
            <a:spLocks noChangeArrowheads="1"/>
          </p:cNvSpPr>
          <p:nvPr/>
        </p:nvSpPr>
        <p:spPr bwMode="auto">
          <a:xfrm>
            <a:off x="5332413" y="3230563"/>
            <a:ext cx="685800" cy="609600"/>
          </a:xfrm>
          <a:prstGeom prst="cube">
            <a:avLst>
              <a:gd name="adj" fmla="val 25000"/>
            </a:avLst>
          </a:prstGeom>
          <a:solidFill>
            <a:srgbClr val="66CCFF"/>
          </a:solidFill>
          <a:ln w="9525">
            <a:solidFill>
              <a:schemeClr val="tx1"/>
            </a:solidFill>
            <a:miter lim="800000"/>
          </a:ln>
        </p:spPr>
        <p:txBody>
          <a:bodyPr wrap="none" anchor="ctr"/>
          <a:lstStyle/>
          <a:p>
            <a:endParaRPr lang="zh-CN" altLang="en-US" i="0"/>
          </a:p>
        </p:txBody>
      </p:sp>
      <p:sp>
        <p:nvSpPr>
          <p:cNvPr id="76865" name="Line 79"/>
          <p:cNvSpPr>
            <a:spLocks noChangeShapeType="1"/>
          </p:cNvSpPr>
          <p:nvPr/>
        </p:nvSpPr>
        <p:spPr bwMode="auto">
          <a:xfrm>
            <a:off x="5943600" y="3611563"/>
            <a:ext cx="2209800" cy="0"/>
          </a:xfrm>
          <a:prstGeom prst="line">
            <a:avLst/>
          </a:prstGeom>
          <a:noFill/>
          <a:ln w="28575">
            <a:solidFill>
              <a:schemeClr val="tx1"/>
            </a:solidFill>
            <a:prstDash val="dash"/>
            <a:round/>
          </a:ln>
        </p:spPr>
        <p:txBody>
          <a:bodyPr wrap="none" anchor="ctr"/>
          <a:lstStyle/>
          <a:p>
            <a:endParaRPr lang="zh-CN" altLang="en-US" i="0"/>
          </a:p>
        </p:txBody>
      </p:sp>
      <p:sp>
        <p:nvSpPr>
          <p:cNvPr id="76866" name="Text Box 80"/>
          <p:cNvSpPr txBox="1">
            <a:spLocks noChangeArrowheads="1"/>
          </p:cNvSpPr>
          <p:nvPr/>
        </p:nvSpPr>
        <p:spPr bwMode="auto">
          <a:xfrm>
            <a:off x="4953000" y="3697288"/>
            <a:ext cx="4841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5</a:t>
            </a:r>
            <a:endParaRPr kumimoji="1" lang="en-US" altLang="zh-CN" sz="1800" i="0">
              <a:latin typeface="Arial" panose="020B0604020202020204" pitchFamily="34" charset="0"/>
            </a:endParaRPr>
          </a:p>
        </p:txBody>
      </p:sp>
      <p:sp>
        <p:nvSpPr>
          <p:cNvPr id="76867" name="Line 81"/>
          <p:cNvSpPr>
            <a:spLocks noChangeShapeType="1"/>
          </p:cNvSpPr>
          <p:nvPr/>
        </p:nvSpPr>
        <p:spPr bwMode="auto">
          <a:xfrm>
            <a:off x="3352800" y="5440363"/>
            <a:ext cx="1905000" cy="0"/>
          </a:xfrm>
          <a:prstGeom prst="line">
            <a:avLst/>
          </a:prstGeom>
          <a:noFill/>
          <a:ln w="57150">
            <a:solidFill>
              <a:srgbClr val="333399"/>
            </a:solidFill>
            <a:round/>
          </a:ln>
        </p:spPr>
        <p:txBody>
          <a:bodyPr wrap="none" anchor="ctr"/>
          <a:lstStyle/>
          <a:p>
            <a:endParaRPr lang="zh-CN" altLang="en-US" i="0"/>
          </a:p>
        </p:txBody>
      </p:sp>
      <p:sp>
        <p:nvSpPr>
          <p:cNvPr id="76868" name="Freeform 82"/>
          <p:cNvSpPr/>
          <p:nvPr/>
        </p:nvSpPr>
        <p:spPr bwMode="auto">
          <a:xfrm flipH="1">
            <a:off x="5921375" y="5156200"/>
            <a:ext cx="341313" cy="284163"/>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6869" name="Freeform 83"/>
          <p:cNvSpPr/>
          <p:nvPr/>
        </p:nvSpPr>
        <p:spPr bwMode="auto">
          <a:xfrm flipH="1">
            <a:off x="3233738" y="5162550"/>
            <a:ext cx="423862"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6870" name="Text Box 84"/>
          <p:cNvSpPr txBox="1">
            <a:spLocks noChangeArrowheads="1"/>
          </p:cNvSpPr>
          <p:nvPr/>
        </p:nvSpPr>
        <p:spPr bwMode="auto">
          <a:xfrm>
            <a:off x="5218113" y="2862263"/>
            <a:ext cx="1182687" cy="366712"/>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路由器 </a:t>
            </a:r>
            <a:r>
              <a:rPr kumimoji="1" lang="en-US" altLang="zh-CN" sz="1800" i="0">
                <a:latin typeface="Arial" panose="020B0604020202020204" pitchFamily="34" charset="0"/>
              </a:rPr>
              <a:t>R</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grpSp>
        <p:nvGrpSpPr>
          <p:cNvPr id="5" name="Group 85"/>
          <p:cNvGrpSpPr/>
          <p:nvPr/>
        </p:nvGrpSpPr>
        <p:grpSpPr bwMode="auto">
          <a:xfrm>
            <a:off x="1143000" y="3154363"/>
            <a:ext cx="1447800" cy="381000"/>
            <a:chOff x="1632" y="2688"/>
            <a:chExt cx="912" cy="240"/>
          </a:xfrm>
        </p:grpSpPr>
        <p:sp>
          <p:nvSpPr>
            <p:cNvPr id="76895" name="Rectangle 86"/>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i="0">
                  <a:latin typeface="Arial" panose="020B0604020202020204" pitchFamily="34" charset="0"/>
                </a:rPr>
                <a:t>  IP</a:t>
              </a:r>
              <a:r>
                <a:rPr kumimoji="1" lang="en-US" altLang="zh-CN" sz="1800" i="0" baseline="-25000">
                  <a:latin typeface="Arial" panose="020B0604020202020204" pitchFamily="34" charset="0"/>
                </a:rPr>
                <a:t>1</a:t>
              </a:r>
              <a:r>
                <a:rPr kumimoji="1" lang="en-US" altLang="zh-CN" sz="1800" i="0">
                  <a:latin typeface="Arial" panose="020B0604020202020204" pitchFamily="34" charset="0"/>
                </a:rPr>
                <a:t> → IP</a:t>
              </a:r>
              <a:r>
                <a:rPr kumimoji="1" lang="en-US" altLang="zh-CN" sz="1800" i="0" baseline="-25000">
                  <a:latin typeface="Arial" panose="020B0604020202020204" pitchFamily="34" charset="0"/>
                </a:rPr>
                <a:t>2</a:t>
              </a:r>
            </a:p>
          </p:txBody>
        </p:sp>
        <p:sp>
          <p:nvSpPr>
            <p:cNvPr id="76896" name="AutoShape 87"/>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i="0"/>
            </a:p>
          </p:txBody>
        </p:sp>
      </p:grpSp>
      <p:grpSp>
        <p:nvGrpSpPr>
          <p:cNvPr id="6" name="Group 88"/>
          <p:cNvGrpSpPr/>
          <p:nvPr/>
        </p:nvGrpSpPr>
        <p:grpSpPr bwMode="auto">
          <a:xfrm>
            <a:off x="3733800" y="3154363"/>
            <a:ext cx="1447800" cy="381000"/>
            <a:chOff x="1632" y="2688"/>
            <a:chExt cx="912" cy="240"/>
          </a:xfrm>
        </p:grpSpPr>
        <p:sp>
          <p:nvSpPr>
            <p:cNvPr id="76893" name="Rectangle 89"/>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i="0">
                  <a:latin typeface="Arial" panose="020B0604020202020204" pitchFamily="34" charset="0"/>
                </a:rPr>
                <a:t>IP</a:t>
              </a:r>
              <a:r>
                <a:rPr kumimoji="1" lang="en-US" altLang="zh-CN" sz="1800" i="0" baseline="-25000">
                  <a:latin typeface="Arial" panose="020B0604020202020204" pitchFamily="34" charset="0"/>
                </a:rPr>
                <a:t>1</a:t>
              </a:r>
              <a:r>
                <a:rPr kumimoji="1" lang="en-US" altLang="zh-CN" sz="1800" i="0">
                  <a:latin typeface="Arial" panose="020B0604020202020204" pitchFamily="34" charset="0"/>
                </a:rPr>
                <a:t> → IP</a:t>
              </a:r>
              <a:r>
                <a:rPr kumimoji="1" lang="en-US" altLang="zh-CN" sz="1800" i="0" baseline="-25000">
                  <a:latin typeface="Arial" panose="020B0604020202020204" pitchFamily="34" charset="0"/>
                </a:rPr>
                <a:t>2</a:t>
              </a:r>
            </a:p>
          </p:txBody>
        </p:sp>
        <p:sp>
          <p:nvSpPr>
            <p:cNvPr id="76894" name="AutoShape 90"/>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i="0"/>
            </a:p>
          </p:txBody>
        </p:sp>
      </p:grpSp>
      <p:grpSp>
        <p:nvGrpSpPr>
          <p:cNvPr id="7" name="Group 91"/>
          <p:cNvGrpSpPr/>
          <p:nvPr/>
        </p:nvGrpSpPr>
        <p:grpSpPr bwMode="auto">
          <a:xfrm>
            <a:off x="6477000" y="3154363"/>
            <a:ext cx="1447800" cy="381000"/>
            <a:chOff x="1632" y="2688"/>
            <a:chExt cx="912" cy="240"/>
          </a:xfrm>
        </p:grpSpPr>
        <p:sp>
          <p:nvSpPr>
            <p:cNvPr id="76891" name="Rectangle 92"/>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i="0">
                  <a:latin typeface="Arial" panose="020B0604020202020204" pitchFamily="34" charset="0"/>
                </a:rPr>
                <a:t>IP</a:t>
              </a:r>
              <a:r>
                <a:rPr kumimoji="1" lang="en-US" altLang="zh-CN" sz="1800" i="0" baseline="-25000">
                  <a:latin typeface="Arial" panose="020B0604020202020204" pitchFamily="34" charset="0"/>
                </a:rPr>
                <a:t>1</a:t>
              </a:r>
              <a:r>
                <a:rPr kumimoji="1" lang="en-US" altLang="zh-CN" sz="1800" i="0">
                  <a:latin typeface="Arial" panose="020B0604020202020204" pitchFamily="34" charset="0"/>
                </a:rPr>
                <a:t> → IP</a:t>
              </a:r>
              <a:r>
                <a:rPr kumimoji="1" lang="en-US" altLang="zh-CN" sz="1800" i="0" baseline="-25000">
                  <a:latin typeface="Arial" panose="020B0604020202020204" pitchFamily="34" charset="0"/>
                </a:rPr>
                <a:t>2</a:t>
              </a:r>
            </a:p>
          </p:txBody>
        </p:sp>
        <p:sp>
          <p:nvSpPr>
            <p:cNvPr id="76892" name="AutoShape 93"/>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i="0"/>
            </a:p>
          </p:txBody>
        </p:sp>
      </p:grpSp>
      <p:grpSp>
        <p:nvGrpSpPr>
          <p:cNvPr id="8" name="Group 94"/>
          <p:cNvGrpSpPr/>
          <p:nvPr/>
        </p:nvGrpSpPr>
        <p:grpSpPr bwMode="auto">
          <a:xfrm>
            <a:off x="609600" y="5592763"/>
            <a:ext cx="1981200" cy="381000"/>
            <a:chOff x="480" y="3120"/>
            <a:chExt cx="1248" cy="240"/>
          </a:xfrm>
        </p:grpSpPr>
        <p:sp>
          <p:nvSpPr>
            <p:cNvPr id="76889" name="Rectangle 95"/>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i="0">
                  <a:latin typeface="Arial" panose="020B0604020202020204" pitchFamily="34" charset="0"/>
                </a:rPr>
                <a:t>从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1</a:t>
              </a:r>
              <a:r>
                <a:rPr kumimoji="1" lang="en-US" altLang="zh-CN" sz="1800" i="0">
                  <a:latin typeface="Arial" panose="020B0604020202020204" pitchFamily="34" charset="0"/>
                </a:rPr>
                <a:t> </a:t>
              </a:r>
              <a:r>
                <a:rPr kumimoji="1" lang="zh-CN" altLang="en-US" sz="1800" i="0">
                  <a:latin typeface="Arial" panose="020B0604020202020204" pitchFamily="34" charset="0"/>
                </a:rPr>
                <a:t>到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3</a:t>
              </a:r>
            </a:p>
          </p:txBody>
        </p:sp>
        <p:sp>
          <p:nvSpPr>
            <p:cNvPr id="76890" name="AutoShape 96"/>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i="0"/>
            </a:p>
          </p:txBody>
        </p:sp>
      </p:grpSp>
      <p:grpSp>
        <p:nvGrpSpPr>
          <p:cNvPr id="9" name="Group 97"/>
          <p:cNvGrpSpPr/>
          <p:nvPr/>
        </p:nvGrpSpPr>
        <p:grpSpPr bwMode="auto">
          <a:xfrm>
            <a:off x="3505200" y="5592763"/>
            <a:ext cx="1981200" cy="381000"/>
            <a:chOff x="480" y="3120"/>
            <a:chExt cx="1248" cy="240"/>
          </a:xfrm>
        </p:grpSpPr>
        <p:sp>
          <p:nvSpPr>
            <p:cNvPr id="76887" name="Rectangle 98"/>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i="0">
                  <a:latin typeface="Arial" panose="020B0604020202020204" pitchFamily="34" charset="0"/>
                </a:rPr>
                <a:t>从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4</a:t>
              </a:r>
              <a:r>
                <a:rPr kumimoji="1" lang="en-US" altLang="zh-CN" sz="1800" i="0">
                  <a:latin typeface="Arial" panose="020B0604020202020204" pitchFamily="34" charset="0"/>
                </a:rPr>
                <a:t> </a:t>
              </a:r>
              <a:r>
                <a:rPr kumimoji="1" lang="zh-CN" altLang="en-US" sz="1800" i="0">
                  <a:latin typeface="Arial" panose="020B0604020202020204" pitchFamily="34" charset="0"/>
                </a:rPr>
                <a:t>到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5</a:t>
              </a:r>
            </a:p>
          </p:txBody>
        </p:sp>
        <p:sp>
          <p:nvSpPr>
            <p:cNvPr id="76888" name="AutoShape 99"/>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i="0"/>
            </a:p>
          </p:txBody>
        </p:sp>
      </p:grpSp>
      <p:grpSp>
        <p:nvGrpSpPr>
          <p:cNvPr id="10" name="Group 100"/>
          <p:cNvGrpSpPr/>
          <p:nvPr/>
        </p:nvGrpSpPr>
        <p:grpSpPr bwMode="auto">
          <a:xfrm>
            <a:off x="6400800" y="5592763"/>
            <a:ext cx="1981200" cy="381000"/>
            <a:chOff x="480" y="3120"/>
            <a:chExt cx="1248" cy="240"/>
          </a:xfrm>
        </p:grpSpPr>
        <p:sp>
          <p:nvSpPr>
            <p:cNvPr id="76885" name="Rectangle 101"/>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i="0">
                  <a:latin typeface="Arial" panose="020B0604020202020204" pitchFamily="34" charset="0"/>
                </a:rPr>
                <a:t>从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6</a:t>
              </a:r>
              <a:r>
                <a:rPr kumimoji="1" lang="en-US" altLang="zh-CN" sz="1800" i="0">
                  <a:latin typeface="Arial" panose="020B0604020202020204" pitchFamily="34" charset="0"/>
                </a:rPr>
                <a:t> </a:t>
              </a:r>
              <a:r>
                <a:rPr kumimoji="1" lang="zh-CN" altLang="en-US" sz="1800" i="0">
                  <a:latin typeface="Arial" panose="020B0604020202020204" pitchFamily="34" charset="0"/>
                </a:rPr>
                <a:t>到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2</a:t>
              </a:r>
            </a:p>
          </p:txBody>
        </p:sp>
        <p:sp>
          <p:nvSpPr>
            <p:cNvPr id="76886" name="AutoShape 102"/>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i="0"/>
            </a:p>
          </p:txBody>
        </p:sp>
      </p:grpSp>
      <p:sp>
        <p:nvSpPr>
          <p:cNvPr id="76877" name="Text Box 103"/>
          <p:cNvSpPr txBox="1">
            <a:spLocks noChangeArrowheads="1"/>
          </p:cNvSpPr>
          <p:nvPr/>
        </p:nvSpPr>
        <p:spPr bwMode="auto">
          <a:xfrm>
            <a:off x="6858000" y="6018213"/>
            <a:ext cx="984250"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MAC </a:t>
            </a:r>
            <a:r>
              <a:rPr kumimoji="1" lang="zh-CN" altLang="en-US" sz="1800" i="0">
                <a:latin typeface="Arial" panose="020B0604020202020204" pitchFamily="34" charset="0"/>
              </a:rPr>
              <a:t>帧</a:t>
            </a:r>
          </a:p>
        </p:txBody>
      </p:sp>
      <p:sp>
        <p:nvSpPr>
          <p:cNvPr id="76878" name="Text Box 104"/>
          <p:cNvSpPr txBox="1">
            <a:spLocks noChangeArrowheads="1"/>
          </p:cNvSpPr>
          <p:nvPr/>
        </p:nvSpPr>
        <p:spPr bwMode="auto">
          <a:xfrm>
            <a:off x="3976688" y="6018213"/>
            <a:ext cx="984250"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MAC </a:t>
            </a:r>
            <a:r>
              <a:rPr kumimoji="1" lang="zh-CN" altLang="en-US" sz="1800" i="0">
                <a:latin typeface="Arial" panose="020B0604020202020204" pitchFamily="34" charset="0"/>
              </a:rPr>
              <a:t>帧</a:t>
            </a:r>
          </a:p>
        </p:txBody>
      </p:sp>
      <p:sp>
        <p:nvSpPr>
          <p:cNvPr id="76879" name="AutoShape 105"/>
          <p:cNvSpPr>
            <a:spLocks noChangeArrowheads="1"/>
          </p:cNvSpPr>
          <p:nvPr/>
        </p:nvSpPr>
        <p:spPr bwMode="auto">
          <a:xfrm flipV="1">
            <a:off x="2057400" y="2292350"/>
            <a:ext cx="1219200" cy="377825"/>
          </a:xfrm>
          <a:prstGeom prst="wedgeRoundRectCallout">
            <a:avLst>
              <a:gd name="adj1" fmla="val -75782"/>
              <a:gd name="adj2" fmla="val -203782"/>
              <a:gd name="adj3" fmla="val 16667"/>
            </a:avLst>
          </a:prstGeom>
          <a:solidFill>
            <a:schemeClr val="bg1"/>
          </a:solidFill>
          <a:ln w="9525">
            <a:solidFill>
              <a:schemeClr val="tx1"/>
            </a:solidFill>
            <a:miter lim="800000"/>
          </a:ln>
        </p:spPr>
        <p:txBody>
          <a:bodyPr rot="10800000" wrap="none" anchor="ctr"/>
          <a:lstStyle/>
          <a:p>
            <a:pPr algn="ctr"/>
            <a:endParaRPr kumimoji="1" lang="zh-CN" altLang="zh-CN" sz="1800" i="0">
              <a:latin typeface="Arial" panose="020B0604020202020204" pitchFamily="34" charset="0"/>
            </a:endParaRPr>
          </a:p>
        </p:txBody>
      </p:sp>
      <p:sp>
        <p:nvSpPr>
          <p:cNvPr id="76880" name="Text Box 106"/>
          <p:cNvSpPr txBox="1">
            <a:spLocks noChangeArrowheads="1"/>
          </p:cNvSpPr>
          <p:nvPr/>
        </p:nvSpPr>
        <p:spPr bwMode="auto">
          <a:xfrm>
            <a:off x="2095500" y="2316163"/>
            <a:ext cx="1149350"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 </a:t>
            </a:r>
            <a:r>
              <a:rPr kumimoji="1" lang="zh-CN" altLang="en-US" sz="1800" i="0">
                <a:latin typeface="Arial" panose="020B0604020202020204" pitchFamily="34" charset="0"/>
              </a:rPr>
              <a:t>数据报</a:t>
            </a:r>
          </a:p>
        </p:txBody>
      </p:sp>
      <p:sp>
        <p:nvSpPr>
          <p:cNvPr id="455787" name="Text Box 107"/>
          <p:cNvSpPr txBox="1">
            <a:spLocks noChangeArrowheads="1"/>
          </p:cNvSpPr>
          <p:nvPr/>
        </p:nvSpPr>
        <p:spPr bwMode="auto">
          <a:xfrm>
            <a:off x="1600224" y="28575"/>
            <a:ext cx="6409127" cy="584775"/>
          </a:xfrm>
          <a:prstGeom prst="rect">
            <a:avLst/>
          </a:prstGeom>
          <a:solidFill>
            <a:srgbClr val="FFFF99"/>
          </a:solidFill>
          <a:ln w="19050">
            <a:solidFill>
              <a:srgbClr val="333399"/>
            </a:solidFill>
            <a:miter lim="800000"/>
          </a:ln>
        </p:spPr>
        <p:txBody>
          <a:bodyPr wrap="none">
            <a:spAutoFit/>
          </a:bodyPr>
          <a:lstStyle/>
          <a:p>
            <a:r>
              <a:rPr lang="zh-CN" altLang="en-US" sz="3200" i="0" dirty="0"/>
              <a:t>从虚拟的</a:t>
            </a:r>
            <a:r>
              <a:rPr lang="en-US" altLang="zh-CN" sz="3200" i="0" dirty="0">
                <a:latin typeface="Arial" panose="020B0604020202020204" pitchFamily="34" charset="0"/>
              </a:rPr>
              <a:t>IP</a:t>
            </a:r>
            <a:r>
              <a:rPr lang="zh-CN" altLang="en-US" sz="3200" i="0" dirty="0"/>
              <a:t>层上看</a:t>
            </a:r>
            <a:r>
              <a:rPr lang="zh-CN" altLang="en-US" sz="3200" i="0" dirty="0">
                <a:latin typeface="Arial" panose="020B0604020202020204" pitchFamily="34" charset="0"/>
              </a:rPr>
              <a:t> </a:t>
            </a:r>
            <a:r>
              <a:rPr lang="en-US" altLang="zh-CN" sz="3200" i="0" dirty="0">
                <a:latin typeface="Arial" panose="020B0604020202020204" pitchFamily="34" charset="0"/>
              </a:rPr>
              <a:t>IP</a:t>
            </a:r>
            <a:r>
              <a:rPr lang="zh-CN" altLang="en-US" sz="3200" i="0" dirty="0"/>
              <a:t>数据报的流动</a:t>
            </a:r>
          </a:p>
        </p:txBody>
      </p:sp>
      <p:sp>
        <p:nvSpPr>
          <p:cNvPr id="455797" name="Line 117"/>
          <p:cNvSpPr>
            <a:spLocks noChangeShapeType="1"/>
          </p:cNvSpPr>
          <p:nvPr/>
        </p:nvSpPr>
        <p:spPr bwMode="auto">
          <a:xfrm>
            <a:off x="611188" y="3500438"/>
            <a:ext cx="2376487" cy="0"/>
          </a:xfrm>
          <a:prstGeom prst="line">
            <a:avLst/>
          </a:prstGeom>
          <a:noFill/>
          <a:ln w="76200">
            <a:solidFill>
              <a:schemeClr val="hlink"/>
            </a:solidFill>
            <a:round/>
            <a:tailEnd type="triangle" w="med" len="lg"/>
          </a:ln>
        </p:spPr>
        <p:txBody>
          <a:bodyPr/>
          <a:lstStyle/>
          <a:p>
            <a:endParaRPr lang="zh-CN" altLang="en-US" i="0"/>
          </a:p>
        </p:txBody>
      </p:sp>
      <p:sp>
        <p:nvSpPr>
          <p:cNvPr id="455798" name="Line 118"/>
          <p:cNvSpPr>
            <a:spLocks noChangeShapeType="1"/>
          </p:cNvSpPr>
          <p:nvPr/>
        </p:nvSpPr>
        <p:spPr bwMode="auto">
          <a:xfrm>
            <a:off x="3203575" y="3500438"/>
            <a:ext cx="2376488" cy="0"/>
          </a:xfrm>
          <a:prstGeom prst="line">
            <a:avLst/>
          </a:prstGeom>
          <a:noFill/>
          <a:ln w="76200">
            <a:solidFill>
              <a:schemeClr val="hlink"/>
            </a:solidFill>
            <a:round/>
            <a:tailEnd type="triangle" w="med" len="lg"/>
          </a:ln>
        </p:spPr>
        <p:txBody>
          <a:bodyPr/>
          <a:lstStyle/>
          <a:p>
            <a:endParaRPr lang="zh-CN" altLang="en-US" i="0"/>
          </a:p>
        </p:txBody>
      </p:sp>
      <p:sp>
        <p:nvSpPr>
          <p:cNvPr id="455799" name="Line 119"/>
          <p:cNvSpPr>
            <a:spLocks noChangeShapeType="1"/>
          </p:cNvSpPr>
          <p:nvPr/>
        </p:nvSpPr>
        <p:spPr bwMode="auto">
          <a:xfrm>
            <a:off x="5940425" y="3500438"/>
            <a:ext cx="2376488" cy="0"/>
          </a:xfrm>
          <a:prstGeom prst="line">
            <a:avLst/>
          </a:prstGeom>
          <a:noFill/>
          <a:ln w="76200">
            <a:solidFill>
              <a:schemeClr val="hlink"/>
            </a:solidFill>
            <a:round/>
            <a:tailEnd type="triangle" w="med" len="lg"/>
          </a:ln>
        </p:spPr>
        <p:txBody>
          <a:bodyPr/>
          <a:lstStyle/>
          <a:p>
            <a:endParaRPr lang="zh-CN" altLang="en-US" i="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455787"/>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455797"/>
                                        </p:tgtEl>
                                        <p:attrNameLst>
                                          <p:attrName>style.visibility</p:attrName>
                                        </p:attrNameLst>
                                      </p:cBhvr>
                                      <p:to>
                                        <p:strVal val="visible"/>
                                      </p:to>
                                    </p:set>
                                    <p:animEffect transition="in" filter="wipe(left)">
                                      <p:cBhvr>
                                        <p:cTn id="10" dur="1000"/>
                                        <p:tgtEl>
                                          <p:spTgt spid="455797"/>
                                        </p:tgtEl>
                                      </p:cBhvr>
                                    </p:animEffect>
                                  </p:childTnLst>
                                </p:cTn>
                              </p:par>
                            </p:childTnLst>
                          </p:cTn>
                        </p:par>
                        <p:par>
                          <p:cTn id="11" fill="hold">
                            <p:stCondLst>
                              <p:cond delay="2000"/>
                            </p:stCondLst>
                            <p:childTnLst>
                              <p:par>
                                <p:cTn id="12" presetID="22" presetClass="entr" presetSubtype="8" fill="hold" grpId="0" nodeType="afterEffect">
                                  <p:stCondLst>
                                    <p:cond delay="500"/>
                                  </p:stCondLst>
                                  <p:childTnLst>
                                    <p:set>
                                      <p:cBhvr>
                                        <p:cTn id="13" dur="1" fill="hold">
                                          <p:stCondLst>
                                            <p:cond delay="0"/>
                                          </p:stCondLst>
                                        </p:cTn>
                                        <p:tgtEl>
                                          <p:spTgt spid="455798"/>
                                        </p:tgtEl>
                                        <p:attrNameLst>
                                          <p:attrName>style.visibility</p:attrName>
                                        </p:attrNameLst>
                                      </p:cBhvr>
                                      <p:to>
                                        <p:strVal val="visible"/>
                                      </p:to>
                                    </p:set>
                                    <p:animEffect transition="in" filter="wipe(left)">
                                      <p:cBhvr>
                                        <p:cTn id="14" dur="1000"/>
                                        <p:tgtEl>
                                          <p:spTgt spid="455798"/>
                                        </p:tgtEl>
                                      </p:cBhvr>
                                    </p:animEffect>
                                  </p:childTnLst>
                                </p:cTn>
                              </p:par>
                            </p:childTnLst>
                          </p:cTn>
                        </p:par>
                        <p:par>
                          <p:cTn id="15" fill="hold">
                            <p:stCondLst>
                              <p:cond delay="3500"/>
                            </p:stCondLst>
                            <p:childTnLst>
                              <p:par>
                                <p:cTn id="16" presetID="22" presetClass="entr" presetSubtype="8" fill="hold" grpId="0" nodeType="afterEffect">
                                  <p:stCondLst>
                                    <p:cond delay="500"/>
                                  </p:stCondLst>
                                  <p:childTnLst>
                                    <p:set>
                                      <p:cBhvr>
                                        <p:cTn id="17" dur="1" fill="hold">
                                          <p:stCondLst>
                                            <p:cond delay="0"/>
                                          </p:stCondLst>
                                        </p:cTn>
                                        <p:tgtEl>
                                          <p:spTgt spid="455799"/>
                                        </p:tgtEl>
                                        <p:attrNameLst>
                                          <p:attrName>style.visibility</p:attrName>
                                        </p:attrNameLst>
                                      </p:cBhvr>
                                      <p:to>
                                        <p:strVal val="visible"/>
                                      </p:to>
                                    </p:set>
                                    <p:animEffect transition="in" filter="wipe(left)">
                                      <p:cBhvr>
                                        <p:cTn id="18" dur="1000"/>
                                        <p:tgtEl>
                                          <p:spTgt spid="455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787" grpId="0" animBg="1"/>
      <p:bldP spid="455797" grpId="0" animBg="1"/>
      <p:bldP spid="455798" grpId="0" animBg="1"/>
      <p:bldP spid="455799" grpId="0" animBg="1"/>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26" name="Freeform 2"/>
          <p:cNvSpPr/>
          <p:nvPr/>
        </p:nvSpPr>
        <p:spPr bwMode="auto">
          <a:xfrm>
            <a:off x="2586038" y="1239838"/>
            <a:ext cx="249237" cy="533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7827" name="Freeform 3"/>
          <p:cNvSpPr/>
          <p:nvPr/>
        </p:nvSpPr>
        <p:spPr bwMode="auto">
          <a:xfrm>
            <a:off x="5330825" y="1239838"/>
            <a:ext cx="169863" cy="531812"/>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7828" name="Line 4"/>
          <p:cNvSpPr>
            <a:spLocks noChangeShapeType="1"/>
          </p:cNvSpPr>
          <p:nvPr/>
        </p:nvSpPr>
        <p:spPr bwMode="auto">
          <a:xfrm rot="-5400000">
            <a:off x="8356601" y="1504950"/>
            <a:ext cx="533400" cy="3175"/>
          </a:xfrm>
          <a:prstGeom prst="line">
            <a:avLst/>
          </a:prstGeom>
          <a:noFill/>
          <a:ln w="28575">
            <a:solidFill>
              <a:srgbClr val="333399"/>
            </a:solidFill>
            <a:round/>
          </a:ln>
        </p:spPr>
        <p:txBody>
          <a:bodyPr wrap="none" anchor="ctr"/>
          <a:lstStyle/>
          <a:p>
            <a:endParaRPr lang="zh-CN" altLang="en-US" i="0"/>
          </a:p>
        </p:txBody>
      </p:sp>
      <p:sp>
        <p:nvSpPr>
          <p:cNvPr id="77829" name="Line 5"/>
          <p:cNvSpPr>
            <a:spLocks noChangeShapeType="1"/>
          </p:cNvSpPr>
          <p:nvPr/>
        </p:nvSpPr>
        <p:spPr bwMode="auto">
          <a:xfrm rot="-5400000">
            <a:off x="203201" y="1504950"/>
            <a:ext cx="533400" cy="3175"/>
          </a:xfrm>
          <a:prstGeom prst="line">
            <a:avLst/>
          </a:prstGeom>
          <a:noFill/>
          <a:ln w="28575">
            <a:solidFill>
              <a:srgbClr val="333399"/>
            </a:solidFill>
            <a:round/>
          </a:ln>
        </p:spPr>
        <p:txBody>
          <a:bodyPr wrap="none" anchor="ctr"/>
          <a:lstStyle/>
          <a:p>
            <a:endParaRPr lang="zh-CN" altLang="en-US" i="0"/>
          </a:p>
        </p:txBody>
      </p:sp>
      <p:sp>
        <p:nvSpPr>
          <p:cNvPr id="77830" name="Line 6"/>
          <p:cNvSpPr>
            <a:spLocks noChangeShapeType="1"/>
          </p:cNvSpPr>
          <p:nvPr/>
        </p:nvSpPr>
        <p:spPr bwMode="auto">
          <a:xfrm>
            <a:off x="233363" y="1773238"/>
            <a:ext cx="2587625" cy="0"/>
          </a:xfrm>
          <a:prstGeom prst="line">
            <a:avLst/>
          </a:prstGeom>
          <a:noFill/>
          <a:ln w="57150">
            <a:solidFill>
              <a:srgbClr val="333399"/>
            </a:solidFill>
            <a:round/>
          </a:ln>
        </p:spPr>
        <p:txBody>
          <a:bodyPr wrap="none" anchor="ctr"/>
          <a:lstStyle/>
          <a:p>
            <a:endParaRPr lang="zh-CN" altLang="en-US" i="0"/>
          </a:p>
        </p:txBody>
      </p:sp>
      <p:sp>
        <p:nvSpPr>
          <p:cNvPr id="77831" name="Text Box 7"/>
          <p:cNvSpPr txBox="1">
            <a:spLocks noChangeArrowheads="1"/>
          </p:cNvSpPr>
          <p:nvPr/>
        </p:nvSpPr>
        <p:spPr bwMode="auto">
          <a:xfrm>
            <a:off x="488950" y="1258888"/>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77832" name="Text Box 8"/>
          <p:cNvSpPr txBox="1">
            <a:spLocks noChangeArrowheads="1"/>
          </p:cNvSpPr>
          <p:nvPr/>
        </p:nvSpPr>
        <p:spPr bwMode="auto">
          <a:xfrm>
            <a:off x="4781550" y="1258888"/>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5</a:t>
            </a:r>
            <a:endParaRPr kumimoji="1" lang="en-US" altLang="zh-CN" sz="1800" i="0">
              <a:latin typeface="Arial" panose="020B0604020202020204" pitchFamily="34" charset="0"/>
            </a:endParaRPr>
          </a:p>
        </p:txBody>
      </p:sp>
      <p:sp>
        <p:nvSpPr>
          <p:cNvPr id="77833" name="Text Box 9"/>
          <p:cNvSpPr txBox="1">
            <a:spLocks noChangeArrowheads="1"/>
          </p:cNvSpPr>
          <p:nvPr/>
        </p:nvSpPr>
        <p:spPr bwMode="auto">
          <a:xfrm>
            <a:off x="3514725" y="1258888"/>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4</a:t>
            </a:r>
            <a:endParaRPr kumimoji="1" lang="en-US" altLang="zh-CN" sz="1800" i="0">
              <a:latin typeface="Arial" panose="020B0604020202020204" pitchFamily="34" charset="0"/>
            </a:endParaRPr>
          </a:p>
        </p:txBody>
      </p:sp>
      <p:sp>
        <p:nvSpPr>
          <p:cNvPr id="77834" name="Text Box 10"/>
          <p:cNvSpPr txBox="1">
            <a:spLocks noChangeArrowheads="1"/>
          </p:cNvSpPr>
          <p:nvPr/>
        </p:nvSpPr>
        <p:spPr bwMode="auto">
          <a:xfrm>
            <a:off x="2036763" y="1258888"/>
            <a:ext cx="585787"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3</a:t>
            </a:r>
            <a:endParaRPr kumimoji="1" lang="en-US" altLang="zh-CN" sz="1800" i="0">
              <a:latin typeface="Arial" panose="020B0604020202020204" pitchFamily="34" charset="0"/>
            </a:endParaRPr>
          </a:p>
        </p:txBody>
      </p:sp>
      <p:sp>
        <p:nvSpPr>
          <p:cNvPr id="77835" name="Line 11"/>
          <p:cNvSpPr>
            <a:spLocks noChangeShapeType="1"/>
          </p:cNvSpPr>
          <p:nvPr/>
        </p:nvSpPr>
        <p:spPr bwMode="auto">
          <a:xfrm>
            <a:off x="6037263" y="1773238"/>
            <a:ext cx="2901950" cy="0"/>
          </a:xfrm>
          <a:prstGeom prst="line">
            <a:avLst/>
          </a:prstGeom>
          <a:noFill/>
          <a:ln w="57150">
            <a:solidFill>
              <a:srgbClr val="333399"/>
            </a:solidFill>
            <a:round/>
          </a:ln>
        </p:spPr>
        <p:txBody>
          <a:bodyPr wrap="none" anchor="ctr"/>
          <a:lstStyle/>
          <a:p>
            <a:endParaRPr lang="zh-CN" altLang="en-US" i="0"/>
          </a:p>
        </p:txBody>
      </p:sp>
      <p:sp>
        <p:nvSpPr>
          <p:cNvPr id="77836" name="Text Box 12"/>
          <p:cNvSpPr txBox="1">
            <a:spLocks noChangeArrowheads="1"/>
          </p:cNvSpPr>
          <p:nvPr/>
        </p:nvSpPr>
        <p:spPr bwMode="auto">
          <a:xfrm>
            <a:off x="6259513" y="1258888"/>
            <a:ext cx="585787"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6</a:t>
            </a:r>
            <a:endParaRPr kumimoji="1" lang="en-US" altLang="zh-CN" sz="1800" i="0">
              <a:latin typeface="Arial" panose="020B0604020202020204" pitchFamily="34" charset="0"/>
            </a:endParaRPr>
          </a:p>
        </p:txBody>
      </p:sp>
      <p:sp>
        <p:nvSpPr>
          <p:cNvPr id="77837" name="Text Box 13"/>
          <p:cNvSpPr txBox="1">
            <a:spLocks noChangeArrowheads="1"/>
          </p:cNvSpPr>
          <p:nvPr/>
        </p:nvSpPr>
        <p:spPr bwMode="auto">
          <a:xfrm>
            <a:off x="76200" y="182563"/>
            <a:ext cx="954088" cy="366712"/>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主机 </a:t>
            </a:r>
            <a:r>
              <a:rPr kumimoji="1" lang="en-US" altLang="zh-CN" sz="1800" i="0">
                <a:latin typeface="Arial" panose="020B0604020202020204" pitchFamily="34" charset="0"/>
              </a:rPr>
              <a:t>H</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77838" name="Text Box 14"/>
          <p:cNvSpPr txBox="1">
            <a:spLocks noChangeArrowheads="1"/>
          </p:cNvSpPr>
          <p:nvPr/>
        </p:nvSpPr>
        <p:spPr bwMode="auto">
          <a:xfrm>
            <a:off x="8154988" y="157163"/>
            <a:ext cx="954087" cy="366712"/>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主机 </a:t>
            </a:r>
            <a:r>
              <a:rPr kumimoji="1" lang="en-US" altLang="zh-CN" sz="1800" i="0">
                <a:latin typeface="Arial" panose="020B0604020202020204" pitchFamily="34" charset="0"/>
              </a:rPr>
              <a:t>H</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sp>
        <p:nvSpPr>
          <p:cNvPr id="77839" name="Line 15"/>
          <p:cNvSpPr>
            <a:spLocks noChangeShapeType="1"/>
          </p:cNvSpPr>
          <p:nvPr/>
        </p:nvSpPr>
        <p:spPr bwMode="auto">
          <a:xfrm>
            <a:off x="3292475" y="1773238"/>
            <a:ext cx="2273300" cy="0"/>
          </a:xfrm>
          <a:prstGeom prst="line">
            <a:avLst/>
          </a:prstGeom>
          <a:noFill/>
          <a:ln w="57150">
            <a:solidFill>
              <a:srgbClr val="333399"/>
            </a:solidFill>
            <a:round/>
          </a:ln>
        </p:spPr>
        <p:txBody>
          <a:bodyPr wrap="none" anchor="ctr"/>
          <a:lstStyle/>
          <a:p>
            <a:endParaRPr lang="zh-CN" altLang="en-US" i="0"/>
          </a:p>
        </p:txBody>
      </p:sp>
      <p:sp>
        <p:nvSpPr>
          <p:cNvPr id="77840" name="Freeform 16"/>
          <p:cNvSpPr/>
          <p:nvPr/>
        </p:nvSpPr>
        <p:spPr bwMode="auto">
          <a:xfrm flipH="1">
            <a:off x="6037263" y="1239838"/>
            <a:ext cx="234950" cy="533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7841" name="Freeform 17"/>
          <p:cNvSpPr/>
          <p:nvPr/>
        </p:nvSpPr>
        <p:spPr bwMode="auto">
          <a:xfrm flipH="1">
            <a:off x="3355975" y="1239838"/>
            <a:ext cx="171450" cy="534987"/>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7842" name="Text Box 18"/>
          <p:cNvSpPr txBox="1">
            <a:spLocks noChangeArrowheads="1"/>
          </p:cNvSpPr>
          <p:nvPr/>
        </p:nvSpPr>
        <p:spPr bwMode="auto">
          <a:xfrm>
            <a:off x="2555875" y="679450"/>
            <a:ext cx="1182688"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路由器 </a:t>
            </a:r>
            <a:r>
              <a:rPr kumimoji="1" lang="en-US" altLang="zh-CN" sz="1800" i="0">
                <a:latin typeface="Arial" panose="020B0604020202020204" pitchFamily="34" charset="0"/>
              </a:rPr>
              <a:t>R</a:t>
            </a:r>
            <a:r>
              <a:rPr kumimoji="1" lang="en-US" altLang="zh-CN" sz="1800" i="0" baseline="-25000">
                <a:latin typeface="Arial" panose="020B0604020202020204" pitchFamily="34" charset="0"/>
              </a:rPr>
              <a:t>1</a:t>
            </a:r>
          </a:p>
        </p:txBody>
      </p:sp>
      <p:pic>
        <p:nvPicPr>
          <p:cNvPr id="77843" name="Picture 19"/>
          <p:cNvPicPr>
            <a:picLocks noChangeArrowheads="1"/>
          </p:cNvPicPr>
          <p:nvPr/>
        </p:nvPicPr>
        <p:blipFill>
          <a:blip r:embed="rId3" cstate="print"/>
          <a:srcRect/>
          <a:stretch>
            <a:fillRect/>
          </a:stretch>
        </p:blipFill>
        <p:spPr bwMode="auto">
          <a:xfrm>
            <a:off x="96838" y="496888"/>
            <a:ext cx="855662" cy="838200"/>
          </a:xfrm>
          <a:prstGeom prst="rect">
            <a:avLst/>
          </a:prstGeom>
          <a:noFill/>
          <a:ln w="9525">
            <a:noFill/>
            <a:miter lim="800000"/>
            <a:headEnd/>
            <a:tailEnd/>
          </a:ln>
        </p:spPr>
      </p:pic>
      <p:pic>
        <p:nvPicPr>
          <p:cNvPr id="77844" name="Picture 20"/>
          <p:cNvPicPr>
            <a:picLocks noChangeArrowheads="1"/>
          </p:cNvPicPr>
          <p:nvPr/>
        </p:nvPicPr>
        <p:blipFill>
          <a:blip r:embed="rId4" cstate="print"/>
          <a:srcRect/>
          <a:stretch>
            <a:fillRect/>
          </a:stretch>
        </p:blipFill>
        <p:spPr bwMode="auto">
          <a:xfrm>
            <a:off x="5408613" y="985838"/>
            <a:ext cx="771525" cy="434975"/>
          </a:xfrm>
          <a:prstGeom prst="rect">
            <a:avLst/>
          </a:prstGeom>
          <a:noFill/>
          <a:ln w="12699">
            <a:noFill/>
            <a:miter lim="800000"/>
            <a:headEnd/>
            <a:tailEnd/>
          </a:ln>
        </p:spPr>
      </p:pic>
      <p:pic>
        <p:nvPicPr>
          <p:cNvPr id="77845" name="Picture 21"/>
          <p:cNvPicPr>
            <a:picLocks noChangeArrowheads="1"/>
          </p:cNvPicPr>
          <p:nvPr/>
        </p:nvPicPr>
        <p:blipFill>
          <a:blip r:embed="rId3" cstate="print"/>
          <a:srcRect/>
          <a:stretch>
            <a:fillRect/>
          </a:stretch>
        </p:blipFill>
        <p:spPr bwMode="auto">
          <a:xfrm>
            <a:off x="8162925" y="477838"/>
            <a:ext cx="854075" cy="838200"/>
          </a:xfrm>
          <a:prstGeom prst="rect">
            <a:avLst/>
          </a:prstGeom>
          <a:noFill/>
          <a:ln w="9525">
            <a:noFill/>
            <a:miter lim="800000"/>
            <a:headEnd/>
            <a:tailEnd/>
          </a:ln>
        </p:spPr>
      </p:pic>
      <p:pic>
        <p:nvPicPr>
          <p:cNvPr id="77846" name="Picture 22"/>
          <p:cNvPicPr>
            <a:picLocks noChangeArrowheads="1"/>
          </p:cNvPicPr>
          <p:nvPr/>
        </p:nvPicPr>
        <p:blipFill>
          <a:blip r:embed="rId4" cstate="print"/>
          <a:srcRect/>
          <a:stretch>
            <a:fillRect/>
          </a:stretch>
        </p:blipFill>
        <p:spPr bwMode="auto">
          <a:xfrm>
            <a:off x="2678113" y="963613"/>
            <a:ext cx="769937" cy="434975"/>
          </a:xfrm>
          <a:prstGeom prst="rect">
            <a:avLst/>
          </a:prstGeom>
          <a:noFill/>
          <a:ln w="12699">
            <a:noFill/>
            <a:miter lim="800000"/>
            <a:headEnd/>
            <a:tailEnd/>
          </a:ln>
        </p:spPr>
      </p:pic>
      <p:sp>
        <p:nvSpPr>
          <p:cNvPr id="77847" name="AutoShape 23"/>
          <p:cNvSpPr>
            <a:spLocks noChangeArrowheads="1"/>
          </p:cNvSpPr>
          <p:nvPr/>
        </p:nvSpPr>
        <p:spPr bwMode="auto">
          <a:xfrm flipV="1">
            <a:off x="1443038" y="608013"/>
            <a:ext cx="1022350" cy="327025"/>
          </a:xfrm>
          <a:prstGeom prst="wedgeRoundRectCallout">
            <a:avLst>
              <a:gd name="adj1" fmla="val -98759"/>
              <a:gd name="adj2" fmla="val -194176"/>
              <a:gd name="adj3" fmla="val 16667"/>
            </a:avLst>
          </a:prstGeom>
          <a:solidFill>
            <a:schemeClr val="bg1"/>
          </a:solidFill>
          <a:ln w="9525">
            <a:solidFill>
              <a:schemeClr val="tx1"/>
            </a:solidFill>
            <a:miter lim="800000"/>
          </a:ln>
        </p:spPr>
        <p:txBody>
          <a:bodyPr rot="10800000" wrap="none" anchor="ctr"/>
          <a:lstStyle/>
          <a:p>
            <a:pPr algn="ctr"/>
            <a:endParaRPr kumimoji="1" lang="zh-CN" altLang="zh-CN" sz="1800" i="0">
              <a:latin typeface="Arial" panose="020B0604020202020204" pitchFamily="34" charset="0"/>
            </a:endParaRPr>
          </a:p>
        </p:txBody>
      </p:sp>
      <p:sp>
        <p:nvSpPr>
          <p:cNvPr id="77848" name="Text Box 24"/>
          <p:cNvSpPr txBox="1">
            <a:spLocks noChangeArrowheads="1"/>
          </p:cNvSpPr>
          <p:nvPr/>
        </p:nvSpPr>
        <p:spPr bwMode="auto">
          <a:xfrm>
            <a:off x="1403350" y="554038"/>
            <a:ext cx="1098550" cy="366712"/>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硬件地址</a:t>
            </a:r>
          </a:p>
        </p:txBody>
      </p:sp>
      <p:sp>
        <p:nvSpPr>
          <p:cNvPr id="77849" name="Text Box 25"/>
          <p:cNvSpPr txBox="1">
            <a:spLocks noChangeArrowheads="1"/>
          </p:cNvSpPr>
          <p:nvPr/>
        </p:nvSpPr>
        <p:spPr bwMode="auto">
          <a:xfrm>
            <a:off x="5237163" y="685800"/>
            <a:ext cx="1182687"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路由器 </a:t>
            </a:r>
            <a:r>
              <a:rPr kumimoji="1" lang="en-US" altLang="zh-CN" sz="1800" i="0">
                <a:latin typeface="Arial" panose="020B0604020202020204" pitchFamily="34" charset="0"/>
              </a:rPr>
              <a:t>R</a:t>
            </a:r>
            <a:r>
              <a:rPr kumimoji="1" lang="en-US" altLang="zh-CN" sz="1800" i="0" baseline="-25000">
                <a:latin typeface="Arial" panose="020B0604020202020204" pitchFamily="34" charset="0"/>
              </a:rPr>
              <a:t>2</a:t>
            </a:r>
          </a:p>
        </p:txBody>
      </p:sp>
      <p:sp>
        <p:nvSpPr>
          <p:cNvPr id="77850" name="Text Box 26"/>
          <p:cNvSpPr txBox="1">
            <a:spLocks noChangeArrowheads="1"/>
          </p:cNvSpPr>
          <p:nvPr/>
        </p:nvSpPr>
        <p:spPr bwMode="auto">
          <a:xfrm>
            <a:off x="8054975" y="1258888"/>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sp>
        <p:nvSpPr>
          <p:cNvPr id="77851" name="Text Box 27"/>
          <p:cNvSpPr txBox="1">
            <a:spLocks noChangeArrowheads="1"/>
          </p:cNvSpPr>
          <p:nvPr/>
        </p:nvSpPr>
        <p:spPr bwMode="auto">
          <a:xfrm>
            <a:off x="280988" y="560388"/>
            <a:ext cx="484187"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77852" name="Text Box 28"/>
          <p:cNvSpPr txBox="1">
            <a:spLocks noChangeArrowheads="1"/>
          </p:cNvSpPr>
          <p:nvPr/>
        </p:nvSpPr>
        <p:spPr bwMode="auto">
          <a:xfrm>
            <a:off x="8364538" y="544513"/>
            <a:ext cx="484187"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sp>
        <p:nvSpPr>
          <p:cNvPr id="77853" name="Text Box 29"/>
          <p:cNvSpPr txBox="1">
            <a:spLocks noChangeArrowheads="1"/>
          </p:cNvSpPr>
          <p:nvPr/>
        </p:nvSpPr>
        <p:spPr bwMode="auto">
          <a:xfrm>
            <a:off x="1219200" y="1377950"/>
            <a:ext cx="869950"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局域网</a:t>
            </a:r>
            <a:endParaRPr kumimoji="1" lang="zh-CN" altLang="en-US" sz="1800" i="0" baseline="-25000">
              <a:latin typeface="Arial" panose="020B0604020202020204" pitchFamily="34" charset="0"/>
            </a:endParaRPr>
          </a:p>
        </p:txBody>
      </p:sp>
      <p:sp>
        <p:nvSpPr>
          <p:cNvPr id="77854" name="Text Box 30"/>
          <p:cNvSpPr txBox="1">
            <a:spLocks noChangeArrowheads="1"/>
          </p:cNvSpPr>
          <p:nvPr/>
        </p:nvSpPr>
        <p:spPr bwMode="auto">
          <a:xfrm>
            <a:off x="4043363" y="1377950"/>
            <a:ext cx="869950"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局域网</a:t>
            </a:r>
            <a:endParaRPr kumimoji="1" lang="zh-CN" altLang="en-US" sz="1800" i="0" baseline="-25000">
              <a:latin typeface="Arial" panose="020B0604020202020204" pitchFamily="34" charset="0"/>
            </a:endParaRPr>
          </a:p>
        </p:txBody>
      </p:sp>
      <p:sp>
        <p:nvSpPr>
          <p:cNvPr id="77855" name="Text Box 31"/>
          <p:cNvSpPr txBox="1">
            <a:spLocks noChangeArrowheads="1"/>
          </p:cNvSpPr>
          <p:nvPr/>
        </p:nvSpPr>
        <p:spPr bwMode="auto">
          <a:xfrm>
            <a:off x="7056438" y="1377950"/>
            <a:ext cx="869950"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局域网</a:t>
            </a:r>
            <a:endParaRPr kumimoji="1" lang="zh-CN" altLang="en-US" sz="1800" i="0" baseline="-25000">
              <a:latin typeface="Arial" panose="020B0604020202020204" pitchFamily="34" charset="0"/>
            </a:endParaRPr>
          </a:p>
        </p:txBody>
      </p:sp>
      <p:sp>
        <p:nvSpPr>
          <p:cNvPr id="77856" name="Freeform 32"/>
          <p:cNvSpPr/>
          <p:nvPr/>
        </p:nvSpPr>
        <p:spPr bwMode="auto">
          <a:xfrm>
            <a:off x="2362200" y="5160963"/>
            <a:ext cx="395288"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7857" name="Freeform 33"/>
          <p:cNvSpPr/>
          <p:nvPr/>
        </p:nvSpPr>
        <p:spPr bwMode="auto">
          <a:xfrm>
            <a:off x="4951413" y="5159375"/>
            <a:ext cx="395287"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7858" name="Line 34"/>
          <p:cNvSpPr>
            <a:spLocks noChangeShapeType="1"/>
          </p:cNvSpPr>
          <p:nvPr/>
        </p:nvSpPr>
        <p:spPr bwMode="auto">
          <a:xfrm rot="-5400000">
            <a:off x="8113713" y="5172075"/>
            <a:ext cx="533400" cy="3175"/>
          </a:xfrm>
          <a:prstGeom prst="line">
            <a:avLst/>
          </a:prstGeom>
          <a:noFill/>
          <a:ln w="28575">
            <a:solidFill>
              <a:srgbClr val="333399"/>
            </a:solidFill>
            <a:round/>
          </a:ln>
        </p:spPr>
        <p:txBody>
          <a:bodyPr wrap="none" anchor="ctr"/>
          <a:lstStyle/>
          <a:p>
            <a:endParaRPr lang="zh-CN" altLang="en-US" i="0"/>
          </a:p>
        </p:txBody>
      </p:sp>
      <p:sp>
        <p:nvSpPr>
          <p:cNvPr id="77859" name="Line 35"/>
          <p:cNvSpPr>
            <a:spLocks noChangeShapeType="1"/>
          </p:cNvSpPr>
          <p:nvPr/>
        </p:nvSpPr>
        <p:spPr bwMode="auto">
          <a:xfrm rot="-5400000">
            <a:off x="192088" y="5172075"/>
            <a:ext cx="533400" cy="3175"/>
          </a:xfrm>
          <a:prstGeom prst="line">
            <a:avLst/>
          </a:prstGeom>
          <a:noFill/>
          <a:ln w="28575">
            <a:solidFill>
              <a:srgbClr val="333399"/>
            </a:solidFill>
            <a:round/>
          </a:ln>
        </p:spPr>
        <p:txBody>
          <a:bodyPr wrap="none" anchor="ctr"/>
          <a:lstStyle/>
          <a:p>
            <a:endParaRPr lang="zh-CN" altLang="en-US" i="0"/>
          </a:p>
        </p:txBody>
      </p:sp>
      <p:sp>
        <p:nvSpPr>
          <p:cNvPr id="77860" name="AutoShape 36"/>
          <p:cNvSpPr>
            <a:spLocks noChangeArrowheads="1"/>
          </p:cNvSpPr>
          <p:nvPr/>
        </p:nvSpPr>
        <p:spPr bwMode="auto">
          <a:xfrm>
            <a:off x="228600" y="3306763"/>
            <a:ext cx="685800" cy="1905000"/>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77861" name="AutoShape 37"/>
          <p:cNvSpPr>
            <a:spLocks noChangeArrowheads="1"/>
          </p:cNvSpPr>
          <p:nvPr/>
        </p:nvSpPr>
        <p:spPr bwMode="auto">
          <a:xfrm>
            <a:off x="2667000" y="3382963"/>
            <a:ext cx="685800" cy="1905000"/>
          </a:xfrm>
          <a:prstGeom prst="cube">
            <a:avLst>
              <a:gd name="adj" fmla="val 25000"/>
            </a:avLst>
          </a:prstGeom>
          <a:solidFill>
            <a:srgbClr val="66CCFF"/>
          </a:solidFill>
          <a:ln w="9525">
            <a:solidFill>
              <a:schemeClr val="tx1"/>
            </a:solidFill>
            <a:miter lim="800000"/>
          </a:ln>
        </p:spPr>
        <p:txBody>
          <a:bodyPr wrap="none" anchor="ctr"/>
          <a:lstStyle/>
          <a:p>
            <a:endParaRPr lang="zh-CN" altLang="en-US" i="0"/>
          </a:p>
        </p:txBody>
      </p:sp>
      <p:sp>
        <p:nvSpPr>
          <p:cNvPr id="77862" name="AutoShape 38"/>
          <p:cNvSpPr>
            <a:spLocks noChangeArrowheads="1"/>
          </p:cNvSpPr>
          <p:nvPr/>
        </p:nvSpPr>
        <p:spPr bwMode="auto">
          <a:xfrm>
            <a:off x="8153400" y="3306763"/>
            <a:ext cx="685800" cy="1905000"/>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77863" name="AutoShape 39"/>
          <p:cNvSpPr>
            <a:spLocks noChangeArrowheads="1"/>
          </p:cNvSpPr>
          <p:nvPr/>
        </p:nvSpPr>
        <p:spPr bwMode="auto">
          <a:xfrm>
            <a:off x="5332413" y="3611563"/>
            <a:ext cx="685800" cy="1676400"/>
          </a:xfrm>
          <a:prstGeom prst="cube">
            <a:avLst>
              <a:gd name="adj" fmla="val 25000"/>
            </a:avLst>
          </a:prstGeom>
          <a:solidFill>
            <a:srgbClr val="66CCFF"/>
          </a:solidFill>
          <a:ln w="9525">
            <a:solidFill>
              <a:schemeClr val="tx1"/>
            </a:solidFill>
            <a:miter lim="800000"/>
          </a:ln>
        </p:spPr>
        <p:txBody>
          <a:bodyPr wrap="none" anchor="ctr"/>
          <a:lstStyle/>
          <a:p>
            <a:endParaRPr lang="zh-CN" altLang="en-US" i="0"/>
          </a:p>
        </p:txBody>
      </p:sp>
      <p:grpSp>
        <p:nvGrpSpPr>
          <p:cNvPr id="2" name="Group 40"/>
          <p:cNvGrpSpPr/>
          <p:nvPr/>
        </p:nvGrpSpPr>
        <p:grpSpPr bwMode="auto">
          <a:xfrm>
            <a:off x="36513" y="2420938"/>
            <a:ext cx="9121775" cy="2438400"/>
            <a:chOff x="96" y="1056"/>
            <a:chExt cx="5472" cy="1536"/>
          </a:xfrm>
        </p:grpSpPr>
        <p:sp>
          <p:nvSpPr>
            <p:cNvPr id="77927" name="Oval 41"/>
            <p:cNvSpPr>
              <a:spLocks noChangeArrowheads="1"/>
            </p:cNvSpPr>
            <p:nvPr/>
          </p:nvSpPr>
          <p:spPr bwMode="auto">
            <a:xfrm>
              <a:off x="3662" y="1674"/>
              <a:ext cx="1906" cy="756"/>
            </a:xfrm>
            <a:prstGeom prst="ellipse">
              <a:avLst/>
            </a:prstGeom>
            <a:solidFill>
              <a:srgbClr val="FFFF99"/>
            </a:solidFill>
            <a:ln w="31750">
              <a:solidFill>
                <a:srgbClr val="000000"/>
              </a:solidFill>
              <a:round/>
            </a:ln>
          </p:spPr>
          <p:txBody>
            <a:bodyPr/>
            <a:lstStyle/>
            <a:p>
              <a:endParaRPr lang="zh-CN" altLang="en-US" i="0"/>
            </a:p>
          </p:txBody>
        </p:sp>
        <p:sp>
          <p:nvSpPr>
            <p:cNvPr id="77928" name="Oval 42"/>
            <p:cNvSpPr>
              <a:spLocks noChangeArrowheads="1"/>
            </p:cNvSpPr>
            <p:nvPr/>
          </p:nvSpPr>
          <p:spPr bwMode="auto">
            <a:xfrm>
              <a:off x="96" y="1430"/>
              <a:ext cx="1870" cy="760"/>
            </a:xfrm>
            <a:prstGeom prst="ellipse">
              <a:avLst/>
            </a:prstGeom>
            <a:solidFill>
              <a:srgbClr val="FFFF99"/>
            </a:solidFill>
            <a:ln w="31750">
              <a:solidFill>
                <a:srgbClr val="000000"/>
              </a:solidFill>
              <a:round/>
            </a:ln>
          </p:spPr>
          <p:txBody>
            <a:bodyPr/>
            <a:lstStyle/>
            <a:p>
              <a:endParaRPr lang="zh-CN" altLang="en-US" i="0"/>
            </a:p>
          </p:txBody>
        </p:sp>
        <p:sp>
          <p:nvSpPr>
            <p:cNvPr id="77929" name="Oval 43"/>
            <p:cNvSpPr>
              <a:spLocks noChangeArrowheads="1"/>
            </p:cNvSpPr>
            <p:nvPr/>
          </p:nvSpPr>
          <p:spPr bwMode="auto">
            <a:xfrm>
              <a:off x="3365" y="1163"/>
              <a:ext cx="1903" cy="731"/>
            </a:xfrm>
            <a:prstGeom prst="ellipse">
              <a:avLst/>
            </a:prstGeom>
            <a:solidFill>
              <a:srgbClr val="FFFF99"/>
            </a:solidFill>
            <a:ln w="31750">
              <a:solidFill>
                <a:srgbClr val="000000"/>
              </a:solidFill>
              <a:round/>
            </a:ln>
          </p:spPr>
          <p:txBody>
            <a:bodyPr/>
            <a:lstStyle/>
            <a:p>
              <a:endParaRPr lang="zh-CN" altLang="en-US" i="0"/>
            </a:p>
          </p:txBody>
        </p:sp>
        <p:sp>
          <p:nvSpPr>
            <p:cNvPr id="77930" name="Oval 44"/>
            <p:cNvSpPr>
              <a:spLocks noChangeArrowheads="1"/>
            </p:cNvSpPr>
            <p:nvPr/>
          </p:nvSpPr>
          <p:spPr bwMode="auto">
            <a:xfrm>
              <a:off x="2365" y="1821"/>
              <a:ext cx="1900" cy="771"/>
            </a:xfrm>
            <a:prstGeom prst="ellipse">
              <a:avLst/>
            </a:prstGeom>
            <a:solidFill>
              <a:srgbClr val="FFFF99"/>
            </a:solidFill>
            <a:ln w="31750">
              <a:solidFill>
                <a:srgbClr val="000000"/>
              </a:solidFill>
              <a:round/>
            </a:ln>
          </p:spPr>
          <p:txBody>
            <a:bodyPr/>
            <a:lstStyle/>
            <a:p>
              <a:endParaRPr lang="zh-CN" altLang="en-US" i="0"/>
            </a:p>
          </p:txBody>
        </p:sp>
        <p:sp>
          <p:nvSpPr>
            <p:cNvPr id="77931" name="Oval 45"/>
            <p:cNvSpPr>
              <a:spLocks noChangeArrowheads="1"/>
            </p:cNvSpPr>
            <p:nvPr/>
          </p:nvSpPr>
          <p:spPr bwMode="auto">
            <a:xfrm>
              <a:off x="729" y="1752"/>
              <a:ext cx="1900" cy="731"/>
            </a:xfrm>
            <a:prstGeom prst="ellipse">
              <a:avLst/>
            </a:prstGeom>
            <a:solidFill>
              <a:srgbClr val="FFFF99"/>
            </a:solidFill>
            <a:ln w="31750">
              <a:solidFill>
                <a:srgbClr val="000000"/>
              </a:solidFill>
              <a:round/>
            </a:ln>
          </p:spPr>
          <p:txBody>
            <a:bodyPr/>
            <a:lstStyle/>
            <a:p>
              <a:endParaRPr lang="zh-CN" altLang="en-US" i="0"/>
            </a:p>
          </p:txBody>
        </p:sp>
        <p:sp>
          <p:nvSpPr>
            <p:cNvPr id="77932" name="Oval 46"/>
            <p:cNvSpPr>
              <a:spLocks noChangeArrowheads="1"/>
            </p:cNvSpPr>
            <p:nvPr/>
          </p:nvSpPr>
          <p:spPr bwMode="auto">
            <a:xfrm>
              <a:off x="2197" y="1056"/>
              <a:ext cx="1870" cy="758"/>
            </a:xfrm>
            <a:prstGeom prst="ellipse">
              <a:avLst/>
            </a:prstGeom>
            <a:solidFill>
              <a:srgbClr val="FFFF99"/>
            </a:solidFill>
            <a:ln w="31750">
              <a:solidFill>
                <a:srgbClr val="000000"/>
              </a:solidFill>
              <a:round/>
            </a:ln>
          </p:spPr>
          <p:txBody>
            <a:bodyPr/>
            <a:lstStyle/>
            <a:p>
              <a:endParaRPr lang="zh-CN" altLang="en-US" i="0"/>
            </a:p>
          </p:txBody>
        </p:sp>
        <p:sp>
          <p:nvSpPr>
            <p:cNvPr id="77933" name="Oval 47"/>
            <p:cNvSpPr>
              <a:spLocks noChangeArrowheads="1"/>
            </p:cNvSpPr>
            <p:nvPr/>
          </p:nvSpPr>
          <p:spPr bwMode="auto">
            <a:xfrm>
              <a:off x="996" y="1056"/>
              <a:ext cx="1867" cy="731"/>
            </a:xfrm>
            <a:prstGeom prst="ellipse">
              <a:avLst/>
            </a:prstGeom>
            <a:solidFill>
              <a:srgbClr val="FFFF99"/>
            </a:solidFill>
            <a:ln w="31750">
              <a:solidFill>
                <a:srgbClr val="000000"/>
              </a:solidFill>
              <a:round/>
            </a:ln>
          </p:spPr>
          <p:txBody>
            <a:bodyPr/>
            <a:lstStyle/>
            <a:p>
              <a:endParaRPr lang="zh-CN" altLang="en-US" i="0"/>
            </a:p>
          </p:txBody>
        </p:sp>
        <p:sp>
          <p:nvSpPr>
            <p:cNvPr id="77934" name="Oval 48"/>
            <p:cNvSpPr>
              <a:spLocks noChangeArrowheads="1"/>
            </p:cNvSpPr>
            <p:nvPr/>
          </p:nvSpPr>
          <p:spPr bwMode="auto">
            <a:xfrm>
              <a:off x="597" y="1226"/>
              <a:ext cx="4536" cy="1060"/>
            </a:xfrm>
            <a:prstGeom prst="ellipse">
              <a:avLst/>
            </a:prstGeom>
            <a:solidFill>
              <a:srgbClr val="FFFF99"/>
            </a:solidFill>
            <a:ln w="9525">
              <a:noFill/>
              <a:round/>
            </a:ln>
          </p:spPr>
          <p:txBody>
            <a:bodyPr/>
            <a:lstStyle/>
            <a:p>
              <a:endParaRPr lang="zh-CN" altLang="en-US" i="0"/>
            </a:p>
          </p:txBody>
        </p:sp>
      </p:grpSp>
      <p:sp>
        <p:nvSpPr>
          <p:cNvPr id="77865" name="Line 49"/>
          <p:cNvSpPr>
            <a:spLocks noChangeShapeType="1"/>
          </p:cNvSpPr>
          <p:nvPr/>
        </p:nvSpPr>
        <p:spPr bwMode="auto">
          <a:xfrm>
            <a:off x="152400" y="5440363"/>
            <a:ext cx="2590800" cy="0"/>
          </a:xfrm>
          <a:prstGeom prst="line">
            <a:avLst/>
          </a:prstGeom>
          <a:noFill/>
          <a:ln w="57150">
            <a:solidFill>
              <a:srgbClr val="333399"/>
            </a:solidFill>
            <a:round/>
          </a:ln>
        </p:spPr>
        <p:txBody>
          <a:bodyPr wrap="none" anchor="ctr"/>
          <a:lstStyle/>
          <a:p>
            <a:endParaRPr lang="zh-CN" altLang="en-US" i="0"/>
          </a:p>
        </p:txBody>
      </p:sp>
      <p:grpSp>
        <p:nvGrpSpPr>
          <p:cNvPr id="3" name="Group 50"/>
          <p:cNvGrpSpPr/>
          <p:nvPr/>
        </p:nvGrpSpPr>
        <p:grpSpPr bwMode="auto">
          <a:xfrm>
            <a:off x="228600" y="2420938"/>
            <a:ext cx="685800" cy="1447800"/>
            <a:chOff x="672" y="528"/>
            <a:chExt cx="432" cy="912"/>
          </a:xfrm>
        </p:grpSpPr>
        <p:sp>
          <p:nvSpPr>
            <p:cNvPr id="77924" name="AutoShape 5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77925" name="AutoShape 5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77926" name="AutoShape 5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grpSp>
      <p:sp>
        <p:nvSpPr>
          <p:cNvPr id="77867" name="Text Box 54"/>
          <p:cNvSpPr txBox="1">
            <a:spLocks noChangeArrowheads="1"/>
          </p:cNvSpPr>
          <p:nvPr/>
        </p:nvSpPr>
        <p:spPr bwMode="auto">
          <a:xfrm>
            <a:off x="265113" y="3430588"/>
            <a:ext cx="484187"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77868" name="Text Box 55"/>
          <p:cNvSpPr txBox="1">
            <a:spLocks noChangeArrowheads="1"/>
          </p:cNvSpPr>
          <p:nvPr/>
        </p:nvSpPr>
        <p:spPr bwMode="auto">
          <a:xfrm>
            <a:off x="215900" y="4849813"/>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77869" name="Text Box 56"/>
          <p:cNvSpPr txBox="1">
            <a:spLocks noChangeArrowheads="1"/>
          </p:cNvSpPr>
          <p:nvPr/>
        </p:nvSpPr>
        <p:spPr bwMode="auto">
          <a:xfrm>
            <a:off x="4824413" y="4811713"/>
            <a:ext cx="585787"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5</a:t>
            </a:r>
            <a:endParaRPr kumimoji="1" lang="en-US" altLang="zh-CN" sz="1800" i="0">
              <a:latin typeface="Arial" panose="020B0604020202020204" pitchFamily="34" charset="0"/>
            </a:endParaRPr>
          </a:p>
        </p:txBody>
      </p:sp>
      <p:sp>
        <p:nvSpPr>
          <p:cNvPr id="77870" name="Text Box 57"/>
          <p:cNvSpPr txBox="1">
            <a:spLocks noChangeArrowheads="1"/>
          </p:cNvSpPr>
          <p:nvPr/>
        </p:nvSpPr>
        <p:spPr bwMode="auto">
          <a:xfrm>
            <a:off x="3327400" y="4805363"/>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4</a:t>
            </a:r>
            <a:endParaRPr kumimoji="1" lang="en-US" altLang="zh-CN" sz="1800" i="0">
              <a:latin typeface="Arial" panose="020B0604020202020204" pitchFamily="34" charset="0"/>
            </a:endParaRPr>
          </a:p>
        </p:txBody>
      </p:sp>
      <p:sp>
        <p:nvSpPr>
          <p:cNvPr id="77871" name="Text Box 58"/>
          <p:cNvSpPr txBox="1">
            <a:spLocks noChangeArrowheads="1"/>
          </p:cNvSpPr>
          <p:nvPr/>
        </p:nvSpPr>
        <p:spPr bwMode="auto">
          <a:xfrm>
            <a:off x="2133600" y="4805363"/>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3</a:t>
            </a:r>
            <a:endParaRPr kumimoji="1" lang="en-US" altLang="zh-CN" sz="1800" i="0">
              <a:latin typeface="Arial" panose="020B0604020202020204" pitchFamily="34" charset="0"/>
            </a:endParaRPr>
          </a:p>
        </p:txBody>
      </p:sp>
      <p:sp>
        <p:nvSpPr>
          <p:cNvPr id="77872" name="Line 59"/>
          <p:cNvSpPr>
            <a:spLocks noChangeShapeType="1"/>
          </p:cNvSpPr>
          <p:nvPr/>
        </p:nvSpPr>
        <p:spPr bwMode="auto">
          <a:xfrm>
            <a:off x="838200" y="3611563"/>
            <a:ext cx="1905000" cy="0"/>
          </a:xfrm>
          <a:prstGeom prst="line">
            <a:avLst/>
          </a:prstGeom>
          <a:noFill/>
          <a:ln w="28575">
            <a:solidFill>
              <a:schemeClr val="tx1"/>
            </a:solidFill>
            <a:prstDash val="dash"/>
            <a:round/>
          </a:ln>
        </p:spPr>
        <p:txBody>
          <a:bodyPr wrap="none" anchor="ctr"/>
          <a:lstStyle/>
          <a:p>
            <a:endParaRPr lang="zh-CN" altLang="en-US" i="0"/>
          </a:p>
        </p:txBody>
      </p:sp>
      <p:sp>
        <p:nvSpPr>
          <p:cNvPr id="77873" name="Line 60"/>
          <p:cNvSpPr>
            <a:spLocks noChangeShapeType="1"/>
          </p:cNvSpPr>
          <p:nvPr/>
        </p:nvSpPr>
        <p:spPr bwMode="auto">
          <a:xfrm>
            <a:off x="5943600" y="5440363"/>
            <a:ext cx="2971800" cy="0"/>
          </a:xfrm>
          <a:prstGeom prst="line">
            <a:avLst/>
          </a:prstGeom>
          <a:noFill/>
          <a:ln w="57150">
            <a:solidFill>
              <a:srgbClr val="333399"/>
            </a:solidFill>
            <a:round/>
          </a:ln>
        </p:spPr>
        <p:txBody>
          <a:bodyPr wrap="none" anchor="ctr"/>
          <a:lstStyle/>
          <a:p>
            <a:endParaRPr lang="zh-CN" altLang="en-US" i="0"/>
          </a:p>
        </p:txBody>
      </p:sp>
      <p:sp>
        <p:nvSpPr>
          <p:cNvPr id="77874" name="Text Box 61"/>
          <p:cNvSpPr txBox="1">
            <a:spLocks noChangeArrowheads="1"/>
          </p:cNvSpPr>
          <p:nvPr/>
        </p:nvSpPr>
        <p:spPr bwMode="auto">
          <a:xfrm>
            <a:off x="6007100" y="4799013"/>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6</a:t>
            </a:r>
            <a:endParaRPr kumimoji="1" lang="en-US" altLang="zh-CN" sz="1800" i="0">
              <a:latin typeface="Arial" panose="020B0604020202020204" pitchFamily="34" charset="0"/>
            </a:endParaRPr>
          </a:p>
        </p:txBody>
      </p:sp>
      <p:sp>
        <p:nvSpPr>
          <p:cNvPr id="77875" name="Text Box 62"/>
          <p:cNvSpPr txBox="1">
            <a:spLocks noChangeArrowheads="1"/>
          </p:cNvSpPr>
          <p:nvPr/>
        </p:nvSpPr>
        <p:spPr bwMode="auto">
          <a:xfrm>
            <a:off x="8128000" y="4814888"/>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sp>
        <p:nvSpPr>
          <p:cNvPr id="77876" name="Text Box 63"/>
          <p:cNvSpPr txBox="1">
            <a:spLocks noChangeArrowheads="1"/>
          </p:cNvSpPr>
          <p:nvPr/>
        </p:nvSpPr>
        <p:spPr bwMode="auto">
          <a:xfrm>
            <a:off x="6007100" y="3709988"/>
            <a:ext cx="4841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6</a:t>
            </a:r>
            <a:endParaRPr kumimoji="1" lang="en-US" altLang="zh-CN" sz="1800" i="0">
              <a:latin typeface="Arial" panose="020B0604020202020204" pitchFamily="34" charset="0"/>
            </a:endParaRPr>
          </a:p>
        </p:txBody>
      </p:sp>
      <p:sp>
        <p:nvSpPr>
          <p:cNvPr id="77877" name="Text Box 64"/>
          <p:cNvSpPr txBox="1">
            <a:spLocks noChangeArrowheads="1"/>
          </p:cNvSpPr>
          <p:nvPr/>
        </p:nvSpPr>
        <p:spPr bwMode="auto">
          <a:xfrm>
            <a:off x="107950" y="2060575"/>
            <a:ext cx="954088"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主机 </a:t>
            </a:r>
            <a:r>
              <a:rPr kumimoji="1" lang="en-US" altLang="zh-CN" sz="1800" i="0">
                <a:latin typeface="Arial" panose="020B0604020202020204" pitchFamily="34" charset="0"/>
              </a:rPr>
              <a:t>H</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77878" name="Text Box 65"/>
          <p:cNvSpPr txBox="1">
            <a:spLocks noChangeArrowheads="1"/>
          </p:cNvSpPr>
          <p:nvPr/>
        </p:nvSpPr>
        <p:spPr bwMode="auto">
          <a:xfrm>
            <a:off x="8032750" y="2035175"/>
            <a:ext cx="954088"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主机 </a:t>
            </a:r>
            <a:r>
              <a:rPr kumimoji="1" lang="en-US" altLang="zh-CN" sz="1800" i="0">
                <a:latin typeface="Arial" panose="020B0604020202020204" pitchFamily="34" charset="0"/>
              </a:rPr>
              <a:t>H</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sp>
        <p:nvSpPr>
          <p:cNvPr id="77879" name="AutoShape 66"/>
          <p:cNvSpPr>
            <a:spLocks noChangeArrowheads="1"/>
          </p:cNvSpPr>
          <p:nvPr/>
        </p:nvSpPr>
        <p:spPr bwMode="auto">
          <a:xfrm>
            <a:off x="2667000" y="3259138"/>
            <a:ext cx="685800" cy="609600"/>
          </a:xfrm>
          <a:prstGeom prst="cube">
            <a:avLst>
              <a:gd name="adj" fmla="val 25000"/>
            </a:avLst>
          </a:prstGeom>
          <a:solidFill>
            <a:srgbClr val="66CCFF"/>
          </a:solidFill>
          <a:ln w="9525">
            <a:solidFill>
              <a:schemeClr val="tx1"/>
            </a:solidFill>
            <a:miter lim="800000"/>
          </a:ln>
        </p:spPr>
        <p:txBody>
          <a:bodyPr wrap="none" anchor="ctr"/>
          <a:lstStyle/>
          <a:p>
            <a:endParaRPr lang="zh-CN" altLang="en-US" i="0"/>
          </a:p>
        </p:txBody>
      </p:sp>
      <p:sp>
        <p:nvSpPr>
          <p:cNvPr id="77880" name="Text Box 67"/>
          <p:cNvSpPr txBox="1">
            <a:spLocks noChangeArrowheads="1"/>
          </p:cNvSpPr>
          <p:nvPr/>
        </p:nvSpPr>
        <p:spPr bwMode="auto">
          <a:xfrm>
            <a:off x="2616200" y="2887663"/>
            <a:ext cx="1182688" cy="366712"/>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路由器 </a:t>
            </a:r>
            <a:r>
              <a:rPr kumimoji="1" lang="en-US" altLang="zh-CN" sz="1800" i="0">
                <a:latin typeface="Arial" panose="020B0604020202020204" pitchFamily="34" charset="0"/>
              </a:rPr>
              <a:t>R</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77881" name="Text Box 68"/>
          <p:cNvSpPr txBox="1">
            <a:spLocks noChangeArrowheads="1"/>
          </p:cNvSpPr>
          <p:nvPr/>
        </p:nvSpPr>
        <p:spPr bwMode="auto">
          <a:xfrm>
            <a:off x="4140200" y="4186238"/>
            <a:ext cx="2393950" cy="466725"/>
          </a:xfrm>
          <a:prstGeom prst="rect">
            <a:avLst/>
          </a:prstGeom>
          <a:solidFill>
            <a:srgbClr val="CCECFF"/>
          </a:solidFill>
          <a:ln w="9525">
            <a:solidFill>
              <a:srgbClr val="333399"/>
            </a:solidFill>
            <a:miter lim="800000"/>
          </a:ln>
        </p:spPr>
        <p:txBody>
          <a:bodyPr wrap="none">
            <a:spAutoFit/>
          </a:bodyPr>
          <a:lstStyle/>
          <a:p>
            <a:r>
              <a:rPr kumimoji="1" lang="en-US" altLang="zh-CN" sz="2400" i="0">
                <a:latin typeface="Arial" panose="020B0604020202020204" pitchFamily="34" charset="0"/>
              </a:rPr>
              <a:t>IP </a:t>
            </a:r>
            <a:r>
              <a:rPr kumimoji="1" lang="zh-CN" altLang="en-US" sz="2400" i="0">
                <a:latin typeface="Arial" panose="020B0604020202020204" pitchFamily="34" charset="0"/>
              </a:rPr>
              <a:t>层上的互联网</a:t>
            </a:r>
          </a:p>
        </p:txBody>
      </p:sp>
      <p:sp>
        <p:nvSpPr>
          <p:cNvPr id="77882" name="Text Box 69"/>
          <p:cNvSpPr txBox="1">
            <a:spLocks noChangeArrowheads="1"/>
          </p:cNvSpPr>
          <p:nvPr/>
        </p:nvSpPr>
        <p:spPr bwMode="auto">
          <a:xfrm>
            <a:off x="990600" y="5948363"/>
            <a:ext cx="984250"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MAC </a:t>
            </a:r>
            <a:r>
              <a:rPr kumimoji="1" lang="zh-CN" altLang="en-US" sz="1800" i="0">
                <a:latin typeface="Arial" panose="020B0604020202020204" pitchFamily="34" charset="0"/>
              </a:rPr>
              <a:t>帧</a:t>
            </a:r>
          </a:p>
        </p:txBody>
      </p:sp>
      <p:grpSp>
        <p:nvGrpSpPr>
          <p:cNvPr id="4" name="Group 70"/>
          <p:cNvGrpSpPr/>
          <p:nvPr/>
        </p:nvGrpSpPr>
        <p:grpSpPr bwMode="auto">
          <a:xfrm>
            <a:off x="8153400" y="2420938"/>
            <a:ext cx="685800" cy="1447800"/>
            <a:chOff x="672" y="528"/>
            <a:chExt cx="432" cy="912"/>
          </a:xfrm>
        </p:grpSpPr>
        <p:sp>
          <p:nvSpPr>
            <p:cNvPr id="77921" name="AutoShape 7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77922" name="AutoShape 7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77923" name="AutoShape 7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grpSp>
      <p:sp>
        <p:nvSpPr>
          <p:cNvPr id="77884" name="Text Box 74"/>
          <p:cNvSpPr txBox="1">
            <a:spLocks noChangeArrowheads="1"/>
          </p:cNvSpPr>
          <p:nvPr/>
        </p:nvSpPr>
        <p:spPr bwMode="auto">
          <a:xfrm>
            <a:off x="8202613" y="3435350"/>
            <a:ext cx="484187" cy="366713"/>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sp>
        <p:nvSpPr>
          <p:cNvPr id="77885" name="Text Box 75"/>
          <p:cNvSpPr txBox="1">
            <a:spLocks noChangeArrowheads="1"/>
          </p:cNvSpPr>
          <p:nvPr/>
        </p:nvSpPr>
        <p:spPr bwMode="auto">
          <a:xfrm>
            <a:off x="3321050" y="3697288"/>
            <a:ext cx="4841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4</a:t>
            </a:r>
            <a:endParaRPr kumimoji="1" lang="en-US" altLang="zh-CN" sz="1800" i="0">
              <a:latin typeface="Arial" panose="020B0604020202020204" pitchFamily="34" charset="0"/>
            </a:endParaRPr>
          </a:p>
        </p:txBody>
      </p:sp>
      <p:sp>
        <p:nvSpPr>
          <p:cNvPr id="77886" name="Text Box 76"/>
          <p:cNvSpPr txBox="1">
            <a:spLocks noChangeArrowheads="1"/>
          </p:cNvSpPr>
          <p:nvPr/>
        </p:nvSpPr>
        <p:spPr bwMode="auto">
          <a:xfrm>
            <a:off x="2286000" y="3697288"/>
            <a:ext cx="4841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3</a:t>
            </a:r>
            <a:endParaRPr kumimoji="1" lang="en-US" altLang="zh-CN" sz="1800" i="0">
              <a:latin typeface="Arial" panose="020B0604020202020204" pitchFamily="34" charset="0"/>
            </a:endParaRPr>
          </a:p>
        </p:txBody>
      </p:sp>
      <p:sp>
        <p:nvSpPr>
          <p:cNvPr id="77887" name="Line 77"/>
          <p:cNvSpPr>
            <a:spLocks noChangeShapeType="1"/>
          </p:cNvSpPr>
          <p:nvPr/>
        </p:nvSpPr>
        <p:spPr bwMode="auto">
          <a:xfrm>
            <a:off x="3276600" y="3611563"/>
            <a:ext cx="2057400" cy="0"/>
          </a:xfrm>
          <a:prstGeom prst="line">
            <a:avLst/>
          </a:prstGeom>
          <a:noFill/>
          <a:ln w="28575">
            <a:solidFill>
              <a:schemeClr val="tx1"/>
            </a:solidFill>
            <a:prstDash val="dash"/>
            <a:round/>
          </a:ln>
        </p:spPr>
        <p:txBody>
          <a:bodyPr wrap="none" anchor="ctr"/>
          <a:lstStyle/>
          <a:p>
            <a:endParaRPr lang="zh-CN" altLang="en-US" i="0"/>
          </a:p>
        </p:txBody>
      </p:sp>
      <p:sp>
        <p:nvSpPr>
          <p:cNvPr id="77888" name="AutoShape 78"/>
          <p:cNvSpPr>
            <a:spLocks noChangeArrowheads="1"/>
          </p:cNvSpPr>
          <p:nvPr/>
        </p:nvSpPr>
        <p:spPr bwMode="auto">
          <a:xfrm>
            <a:off x="5332413" y="3230563"/>
            <a:ext cx="685800" cy="609600"/>
          </a:xfrm>
          <a:prstGeom prst="cube">
            <a:avLst>
              <a:gd name="adj" fmla="val 25000"/>
            </a:avLst>
          </a:prstGeom>
          <a:solidFill>
            <a:srgbClr val="66CCFF"/>
          </a:solidFill>
          <a:ln w="9525">
            <a:solidFill>
              <a:schemeClr val="tx1"/>
            </a:solidFill>
            <a:miter lim="800000"/>
          </a:ln>
        </p:spPr>
        <p:txBody>
          <a:bodyPr wrap="none" anchor="ctr"/>
          <a:lstStyle/>
          <a:p>
            <a:endParaRPr lang="zh-CN" altLang="en-US" i="0"/>
          </a:p>
        </p:txBody>
      </p:sp>
      <p:sp>
        <p:nvSpPr>
          <p:cNvPr id="77889" name="Line 79"/>
          <p:cNvSpPr>
            <a:spLocks noChangeShapeType="1"/>
          </p:cNvSpPr>
          <p:nvPr/>
        </p:nvSpPr>
        <p:spPr bwMode="auto">
          <a:xfrm>
            <a:off x="5943600" y="3611563"/>
            <a:ext cx="2209800" cy="0"/>
          </a:xfrm>
          <a:prstGeom prst="line">
            <a:avLst/>
          </a:prstGeom>
          <a:noFill/>
          <a:ln w="28575">
            <a:solidFill>
              <a:schemeClr val="tx1"/>
            </a:solidFill>
            <a:prstDash val="dash"/>
            <a:round/>
          </a:ln>
        </p:spPr>
        <p:txBody>
          <a:bodyPr wrap="none" anchor="ctr"/>
          <a:lstStyle/>
          <a:p>
            <a:endParaRPr lang="zh-CN" altLang="en-US" i="0"/>
          </a:p>
        </p:txBody>
      </p:sp>
      <p:sp>
        <p:nvSpPr>
          <p:cNvPr id="77890" name="Text Box 80"/>
          <p:cNvSpPr txBox="1">
            <a:spLocks noChangeArrowheads="1"/>
          </p:cNvSpPr>
          <p:nvPr/>
        </p:nvSpPr>
        <p:spPr bwMode="auto">
          <a:xfrm>
            <a:off x="4953000" y="3697288"/>
            <a:ext cx="4841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5</a:t>
            </a:r>
            <a:endParaRPr kumimoji="1" lang="en-US" altLang="zh-CN" sz="1800" i="0">
              <a:latin typeface="Arial" panose="020B0604020202020204" pitchFamily="34" charset="0"/>
            </a:endParaRPr>
          </a:p>
        </p:txBody>
      </p:sp>
      <p:sp>
        <p:nvSpPr>
          <p:cNvPr id="77891" name="Line 81"/>
          <p:cNvSpPr>
            <a:spLocks noChangeShapeType="1"/>
          </p:cNvSpPr>
          <p:nvPr/>
        </p:nvSpPr>
        <p:spPr bwMode="auto">
          <a:xfrm>
            <a:off x="3352800" y="5440363"/>
            <a:ext cx="1905000" cy="0"/>
          </a:xfrm>
          <a:prstGeom prst="line">
            <a:avLst/>
          </a:prstGeom>
          <a:noFill/>
          <a:ln w="57150">
            <a:solidFill>
              <a:srgbClr val="333399"/>
            </a:solidFill>
            <a:round/>
          </a:ln>
        </p:spPr>
        <p:txBody>
          <a:bodyPr wrap="none" anchor="ctr"/>
          <a:lstStyle/>
          <a:p>
            <a:endParaRPr lang="zh-CN" altLang="en-US" i="0"/>
          </a:p>
        </p:txBody>
      </p:sp>
      <p:sp>
        <p:nvSpPr>
          <p:cNvPr id="77892" name="Freeform 82"/>
          <p:cNvSpPr/>
          <p:nvPr/>
        </p:nvSpPr>
        <p:spPr bwMode="auto">
          <a:xfrm flipH="1">
            <a:off x="5921375" y="5156200"/>
            <a:ext cx="341313" cy="284163"/>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7893" name="Freeform 83"/>
          <p:cNvSpPr/>
          <p:nvPr/>
        </p:nvSpPr>
        <p:spPr bwMode="auto">
          <a:xfrm flipH="1">
            <a:off x="3233738" y="5162550"/>
            <a:ext cx="423862"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7894" name="Text Box 84"/>
          <p:cNvSpPr txBox="1">
            <a:spLocks noChangeArrowheads="1"/>
          </p:cNvSpPr>
          <p:nvPr/>
        </p:nvSpPr>
        <p:spPr bwMode="auto">
          <a:xfrm>
            <a:off x="5218113" y="2862263"/>
            <a:ext cx="1182687" cy="366712"/>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路由器 </a:t>
            </a:r>
            <a:r>
              <a:rPr kumimoji="1" lang="en-US" altLang="zh-CN" sz="1800" i="0">
                <a:latin typeface="Arial" panose="020B0604020202020204" pitchFamily="34" charset="0"/>
              </a:rPr>
              <a:t>R</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grpSp>
        <p:nvGrpSpPr>
          <p:cNvPr id="5" name="Group 85"/>
          <p:cNvGrpSpPr/>
          <p:nvPr/>
        </p:nvGrpSpPr>
        <p:grpSpPr bwMode="auto">
          <a:xfrm>
            <a:off x="1143000" y="3154363"/>
            <a:ext cx="1447800" cy="381000"/>
            <a:chOff x="1632" y="2688"/>
            <a:chExt cx="912" cy="240"/>
          </a:xfrm>
        </p:grpSpPr>
        <p:sp>
          <p:nvSpPr>
            <p:cNvPr id="77919" name="Rectangle 86"/>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i="0">
                  <a:latin typeface="Arial" panose="020B0604020202020204" pitchFamily="34" charset="0"/>
                </a:rPr>
                <a:t>  IP</a:t>
              </a:r>
              <a:r>
                <a:rPr kumimoji="1" lang="en-US" altLang="zh-CN" sz="1800" i="0" baseline="-25000">
                  <a:latin typeface="Arial" panose="020B0604020202020204" pitchFamily="34" charset="0"/>
                </a:rPr>
                <a:t>1</a:t>
              </a:r>
              <a:r>
                <a:rPr kumimoji="1" lang="en-US" altLang="zh-CN" sz="1800" i="0">
                  <a:latin typeface="Arial" panose="020B0604020202020204" pitchFamily="34" charset="0"/>
                </a:rPr>
                <a:t> → IP</a:t>
              </a:r>
              <a:r>
                <a:rPr kumimoji="1" lang="en-US" altLang="zh-CN" sz="1800" i="0" baseline="-25000">
                  <a:latin typeface="Arial" panose="020B0604020202020204" pitchFamily="34" charset="0"/>
                </a:rPr>
                <a:t>2</a:t>
              </a:r>
            </a:p>
          </p:txBody>
        </p:sp>
        <p:sp>
          <p:nvSpPr>
            <p:cNvPr id="77920" name="AutoShape 87"/>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i="0"/>
            </a:p>
          </p:txBody>
        </p:sp>
      </p:grpSp>
      <p:grpSp>
        <p:nvGrpSpPr>
          <p:cNvPr id="6" name="Group 88"/>
          <p:cNvGrpSpPr/>
          <p:nvPr/>
        </p:nvGrpSpPr>
        <p:grpSpPr bwMode="auto">
          <a:xfrm>
            <a:off x="3733800" y="3154363"/>
            <a:ext cx="1447800" cy="381000"/>
            <a:chOff x="1632" y="2688"/>
            <a:chExt cx="912" cy="240"/>
          </a:xfrm>
        </p:grpSpPr>
        <p:sp>
          <p:nvSpPr>
            <p:cNvPr id="77917" name="Rectangle 89"/>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i="0">
                  <a:latin typeface="Arial" panose="020B0604020202020204" pitchFamily="34" charset="0"/>
                </a:rPr>
                <a:t>IP</a:t>
              </a:r>
              <a:r>
                <a:rPr kumimoji="1" lang="en-US" altLang="zh-CN" sz="1800" i="0" baseline="-25000">
                  <a:latin typeface="Arial" panose="020B0604020202020204" pitchFamily="34" charset="0"/>
                </a:rPr>
                <a:t>1</a:t>
              </a:r>
              <a:r>
                <a:rPr kumimoji="1" lang="en-US" altLang="zh-CN" sz="1800" i="0">
                  <a:latin typeface="Arial" panose="020B0604020202020204" pitchFamily="34" charset="0"/>
                </a:rPr>
                <a:t> → IP</a:t>
              </a:r>
              <a:r>
                <a:rPr kumimoji="1" lang="en-US" altLang="zh-CN" sz="1800" i="0" baseline="-25000">
                  <a:latin typeface="Arial" panose="020B0604020202020204" pitchFamily="34" charset="0"/>
                </a:rPr>
                <a:t>2</a:t>
              </a:r>
            </a:p>
          </p:txBody>
        </p:sp>
        <p:sp>
          <p:nvSpPr>
            <p:cNvPr id="77918" name="AutoShape 90"/>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i="0"/>
            </a:p>
          </p:txBody>
        </p:sp>
      </p:grpSp>
      <p:grpSp>
        <p:nvGrpSpPr>
          <p:cNvPr id="7" name="Group 91"/>
          <p:cNvGrpSpPr/>
          <p:nvPr/>
        </p:nvGrpSpPr>
        <p:grpSpPr bwMode="auto">
          <a:xfrm>
            <a:off x="6477000" y="3154363"/>
            <a:ext cx="1447800" cy="381000"/>
            <a:chOff x="1632" y="2688"/>
            <a:chExt cx="912" cy="240"/>
          </a:xfrm>
        </p:grpSpPr>
        <p:sp>
          <p:nvSpPr>
            <p:cNvPr id="77915" name="Rectangle 92"/>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i="0">
                  <a:latin typeface="Arial" panose="020B0604020202020204" pitchFamily="34" charset="0"/>
                </a:rPr>
                <a:t>IP</a:t>
              </a:r>
              <a:r>
                <a:rPr kumimoji="1" lang="en-US" altLang="zh-CN" sz="1800" i="0" baseline="-25000">
                  <a:latin typeface="Arial" panose="020B0604020202020204" pitchFamily="34" charset="0"/>
                </a:rPr>
                <a:t>1</a:t>
              </a:r>
              <a:r>
                <a:rPr kumimoji="1" lang="en-US" altLang="zh-CN" sz="1800" i="0">
                  <a:latin typeface="Arial" panose="020B0604020202020204" pitchFamily="34" charset="0"/>
                </a:rPr>
                <a:t> → IP</a:t>
              </a:r>
              <a:r>
                <a:rPr kumimoji="1" lang="en-US" altLang="zh-CN" sz="1800" i="0" baseline="-25000">
                  <a:latin typeface="Arial" panose="020B0604020202020204" pitchFamily="34" charset="0"/>
                </a:rPr>
                <a:t>2</a:t>
              </a:r>
            </a:p>
          </p:txBody>
        </p:sp>
        <p:sp>
          <p:nvSpPr>
            <p:cNvPr id="77916" name="AutoShape 93"/>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i="0"/>
            </a:p>
          </p:txBody>
        </p:sp>
      </p:grpSp>
      <p:grpSp>
        <p:nvGrpSpPr>
          <p:cNvPr id="8" name="Group 94"/>
          <p:cNvGrpSpPr/>
          <p:nvPr/>
        </p:nvGrpSpPr>
        <p:grpSpPr bwMode="auto">
          <a:xfrm>
            <a:off x="609600" y="5592763"/>
            <a:ext cx="1981200" cy="381000"/>
            <a:chOff x="480" y="3120"/>
            <a:chExt cx="1248" cy="240"/>
          </a:xfrm>
        </p:grpSpPr>
        <p:sp>
          <p:nvSpPr>
            <p:cNvPr id="77913" name="Rectangle 95"/>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i="0">
                  <a:latin typeface="Arial" panose="020B0604020202020204" pitchFamily="34" charset="0"/>
                </a:rPr>
                <a:t>从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1</a:t>
              </a:r>
              <a:r>
                <a:rPr kumimoji="1" lang="en-US" altLang="zh-CN" sz="1800" i="0">
                  <a:latin typeface="Arial" panose="020B0604020202020204" pitchFamily="34" charset="0"/>
                </a:rPr>
                <a:t> </a:t>
              </a:r>
              <a:r>
                <a:rPr kumimoji="1" lang="zh-CN" altLang="en-US" sz="1800" i="0">
                  <a:latin typeface="Arial" panose="020B0604020202020204" pitchFamily="34" charset="0"/>
                </a:rPr>
                <a:t>到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3</a:t>
              </a:r>
            </a:p>
          </p:txBody>
        </p:sp>
        <p:sp>
          <p:nvSpPr>
            <p:cNvPr id="77914" name="AutoShape 96"/>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i="0"/>
            </a:p>
          </p:txBody>
        </p:sp>
      </p:grpSp>
      <p:grpSp>
        <p:nvGrpSpPr>
          <p:cNvPr id="9" name="Group 97"/>
          <p:cNvGrpSpPr/>
          <p:nvPr/>
        </p:nvGrpSpPr>
        <p:grpSpPr bwMode="auto">
          <a:xfrm>
            <a:off x="3505200" y="5592763"/>
            <a:ext cx="1981200" cy="381000"/>
            <a:chOff x="480" y="3120"/>
            <a:chExt cx="1248" cy="240"/>
          </a:xfrm>
        </p:grpSpPr>
        <p:sp>
          <p:nvSpPr>
            <p:cNvPr id="77911" name="Rectangle 98"/>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i="0">
                  <a:latin typeface="Arial" panose="020B0604020202020204" pitchFamily="34" charset="0"/>
                </a:rPr>
                <a:t>从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4</a:t>
              </a:r>
              <a:r>
                <a:rPr kumimoji="1" lang="en-US" altLang="zh-CN" sz="1800" i="0">
                  <a:latin typeface="Arial" panose="020B0604020202020204" pitchFamily="34" charset="0"/>
                </a:rPr>
                <a:t> </a:t>
              </a:r>
              <a:r>
                <a:rPr kumimoji="1" lang="zh-CN" altLang="en-US" sz="1800" i="0">
                  <a:latin typeface="Arial" panose="020B0604020202020204" pitchFamily="34" charset="0"/>
                </a:rPr>
                <a:t>到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5</a:t>
              </a:r>
            </a:p>
          </p:txBody>
        </p:sp>
        <p:sp>
          <p:nvSpPr>
            <p:cNvPr id="77912" name="AutoShape 99"/>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i="0"/>
            </a:p>
          </p:txBody>
        </p:sp>
      </p:grpSp>
      <p:grpSp>
        <p:nvGrpSpPr>
          <p:cNvPr id="10" name="Group 100"/>
          <p:cNvGrpSpPr/>
          <p:nvPr/>
        </p:nvGrpSpPr>
        <p:grpSpPr bwMode="auto">
          <a:xfrm>
            <a:off x="6400800" y="5592763"/>
            <a:ext cx="1981200" cy="381000"/>
            <a:chOff x="480" y="3120"/>
            <a:chExt cx="1248" cy="240"/>
          </a:xfrm>
        </p:grpSpPr>
        <p:sp>
          <p:nvSpPr>
            <p:cNvPr id="77909" name="Rectangle 101"/>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i="0">
                  <a:latin typeface="Arial" panose="020B0604020202020204" pitchFamily="34" charset="0"/>
                </a:rPr>
                <a:t>从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6</a:t>
              </a:r>
              <a:r>
                <a:rPr kumimoji="1" lang="en-US" altLang="zh-CN" sz="1800" i="0">
                  <a:latin typeface="Arial" panose="020B0604020202020204" pitchFamily="34" charset="0"/>
                </a:rPr>
                <a:t> </a:t>
              </a:r>
              <a:r>
                <a:rPr kumimoji="1" lang="zh-CN" altLang="en-US" sz="1800" i="0">
                  <a:latin typeface="Arial" panose="020B0604020202020204" pitchFamily="34" charset="0"/>
                </a:rPr>
                <a:t>到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2</a:t>
              </a:r>
            </a:p>
          </p:txBody>
        </p:sp>
        <p:sp>
          <p:nvSpPr>
            <p:cNvPr id="77910" name="AutoShape 102"/>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i="0"/>
            </a:p>
          </p:txBody>
        </p:sp>
      </p:grpSp>
      <p:sp>
        <p:nvSpPr>
          <p:cNvPr id="77901" name="Text Box 103"/>
          <p:cNvSpPr txBox="1">
            <a:spLocks noChangeArrowheads="1"/>
          </p:cNvSpPr>
          <p:nvPr/>
        </p:nvSpPr>
        <p:spPr bwMode="auto">
          <a:xfrm>
            <a:off x="6858000" y="6018213"/>
            <a:ext cx="984250"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MAC </a:t>
            </a:r>
            <a:r>
              <a:rPr kumimoji="1" lang="zh-CN" altLang="en-US" sz="1800" i="0">
                <a:latin typeface="Arial" panose="020B0604020202020204" pitchFamily="34" charset="0"/>
              </a:rPr>
              <a:t>帧</a:t>
            </a:r>
          </a:p>
        </p:txBody>
      </p:sp>
      <p:sp>
        <p:nvSpPr>
          <p:cNvPr id="77902" name="Text Box 104"/>
          <p:cNvSpPr txBox="1">
            <a:spLocks noChangeArrowheads="1"/>
          </p:cNvSpPr>
          <p:nvPr/>
        </p:nvSpPr>
        <p:spPr bwMode="auto">
          <a:xfrm>
            <a:off x="3976688" y="6018213"/>
            <a:ext cx="984250"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MAC </a:t>
            </a:r>
            <a:r>
              <a:rPr kumimoji="1" lang="zh-CN" altLang="en-US" sz="1800" i="0">
                <a:latin typeface="Arial" panose="020B0604020202020204" pitchFamily="34" charset="0"/>
              </a:rPr>
              <a:t>帧</a:t>
            </a:r>
          </a:p>
        </p:txBody>
      </p:sp>
      <p:sp>
        <p:nvSpPr>
          <p:cNvPr id="77903" name="AutoShape 105"/>
          <p:cNvSpPr>
            <a:spLocks noChangeArrowheads="1"/>
          </p:cNvSpPr>
          <p:nvPr/>
        </p:nvSpPr>
        <p:spPr bwMode="auto">
          <a:xfrm flipV="1">
            <a:off x="2057400" y="2292350"/>
            <a:ext cx="1219200" cy="377825"/>
          </a:xfrm>
          <a:prstGeom prst="wedgeRoundRectCallout">
            <a:avLst>
              <a:gd name="adj1" fmla="val -75782"/>
              <a:gd name="adj2" fmla="val -203782"/>
              <a:gd name="adj3" fmla="val 16667"/>
            </a:avLst>
          </a:prstGeom>
          <a:solidFill>
            <a:schemeClr val="bg1"/>
          </a:solidFill>
          <a:ln w="9525">
            <a:solidFill>
              <a:schemeClr val="tx1"/>
            </a:solidFill>
            <a:miter lim="800000"/>
          </a:ln>
        </p:spPr>
        <p:txBody>
          <a:bodyPr rot="10800000" wrap="none" anchor="ctr"/>
          <a:lstStyle/>
          <a:p>
            <a:pPr algn="ctr"/>
            <a:endParaRPr kumimoji="1" lang="zh-CN" altLang="zh-CN" sz="1800" i="0">
              <a:latin typeface="Arial" panose="020B0604020202020204" pitchFamily="34" charset="0"/>
            </a:endParaRPr>
          </a:p>
        </p:txBody>
      </p:sp>
      <p:sp>
        <p:nvSpPr>
          <p:cNvPr id="77904" name="Text Box 106"/>
          <p:cNvSpPr txBox="1">
            <a:spLocks noChangeArrowheads="1"/>
          </p:cNvSpPr>
          <p:nvPr/>
        </p:nvSpPr>
        <p:spPr bwMode="auto">
          <a:xfrm>
            <a:off x="2095500" y="2316163"/>
            <a:ext cx="1149350"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 </a:t>
            </a:r>
            <a:r>
              <a:rPr kumimoji="1" lang="zh-CN" altLang="en-US" sz="1800" i="0">
                <a:latin typeface="Arial" panose="020B0604020202020204" pitchFamily="34" charset="0"/>
              </a:rPr>
              <a:t>数据报</a:t>
            </a:r>
          </a:p>
        </p:txBody>
      </p:sp>
      <p:sp>
        <p:nvSpPr>
          <p:cNvPr id="457835" name="Text Box 107"/>
          <p:cNvSpPr txBox="1">
            <a:spLocks noChangeArrowheads="1"/>
          </p:cNvSpPr>
          <p:nvPr/>
        </p:nvSpPr>
        <p:spPr bwMode="auto">
          <a:xfrm>
            <a:off x="2808288" y="76200"/>
            <a:ext cx="4790094" cy="584775"/>
          </a:xfrm>
          <a:prstGeom prst="rect">
            <a:avLst/>
          </a:prstGeom>
          <a:solidFill>
            <a:srgbClr val="FFFF99"/>
          </a:solidFill>
          <a:ln w="19050">
            <a:solidFill>
              <a:srgbClr val="333399"/>
            </a:solidFill>
            <a:miter lim="800000"/>
          </a:ln>
        </p:spPr>
        <p:txBody>
          <a:bodyPr wrap="none">
            <a:spAutoFit/>
          </a:bodyPr>
          <a:lstStyle/>
          <a:p>
            <a:r>
              <a:rPr lang="zh-CN" altLang="en-US" sz="3200" i="0" dirty="0"/>
              <a:t>在链路上看</a:t>
            </a:r>
            <a:r>
              <a:rPr lang="en-US" altLang="zh-CN" sz="3200" i="0" dirty="0">
                <a:latin typeface="Arial" panose="020B0604020202020204" pitchFamily="34" charset="0"/>
              </a:rPr>
              <a:t>MAC</a:t>
            </a:r>
            <a:r>
              <a:rPr lang="zh-CN" altLang="en-US" sz="3200" i="0" dirty="0"/>
              <a:t>帧的流动</a:t>
            </a:r>
          </a:p>
        </p:txBody>
      </p:sp>
      <p:sp>
        <p:nvSpPr>
          <p:cNvPr id="457836" name="Line 108"/>
          <p:cNvSpPr>
            <a:spLocks noChangeShapeType="1"/>
          </p:cNvSpPr>
          <p:nvPr/>
        </p:nvSpPr>
        <p:spPr bwMode="auto">
          <a:xfrm>
            <a:off x="466725" y="5445125"/>
            <a:ext cx="1801813" cy="0"/>
          </a:xfrm>
          <a:prstGeom prst="line">
            <a:avLst/>
          </a:prstGeom>
          <a:noFill/>
          <a:ln w="76200">
            <a:solidFill>
              <a:schemeClr val="hlink"/>
            </a:solidFill>
            <a:round/>
            <a:tailEnd type="triangle" w="med" len="lg"/>
          </a:ln>
        </p:spPr>
        <p:txBody>
          <a:bodyPr/>
          <a:lstStyle/>
          <a:p>
            <a:endParaRPr lang="zh-CN" altLang="en-US" i="0"/>
          </a:p>
        </p:txBody>
      </p:sp>
      <p:sp>
        <p:nvSpPr>
          <p:cNvPr id="457837" name="Line 109"/>
          <p:cNvSpPr>
            <a:spLocks noChangeShapeType="1"/>
          </p:cNvSpPr>
          <p:nvPr/>
        </p:nvSpPr>
        <p:spPr bwMode="auto">
          <a:xfrm>
            <a:off x="3635375" y="5445125"/>
            <a:ext cx="1296988" cy="0"/>
          </a:xfrm>
          <a:prstGeom prst="line">
            <a:avLst/>
          </a:prstGeom>
          <a:noFill/>
          <a:ln w="76200">
            <a:solidFill>
              <a:schemeClr val="hlink"/>
            </a:solidFill>
            <a:round/>
            <a:tailEnd type="triangle" w="med" len="lg"/>
          </a:ln>
        </p:spPr>
        <p:txBody>
          <a:bodyPr/>
          <a:lstStyle/>
          <a:p>
            <a:endParaRPr lang="zh-CN" altLang="en-US" i="0"/>
          </a:p>
        </p:txBody>
      </p:sp>
      <p:sp>
        <p:nvSpPr>
          <p:cNvPr id="457838" name="Line 110"/>
          <p:cNvSpPr>
            <a:spLocks noChangeShapeType="1"/>
          </p:cNvSpPr>
          <p:nvPr/>
        </p:nvSpPr>
        <p:spPr bwMode="auto">
          <a:xfrm>
            <a:off x="6227763" y="5445125"/>
            <a:ext cx="2160587" cy="0"/>
          </a:xfrm>
          <a:prstGeom prst="line">
            <a:avLst/>
          </a:prstGeom>
          <a:noFill/>
          <a:ln w="76200">
            <a:solidFill>
              <a:schemeClr val="hlink"/>
            </a:solidFill>
            <a:round/>
            <a:tailEnd type="triangle" w="med" len="lg"/>
          </a:ln>
        </p:spPr>
        <p:txBody>
          <a:bodyPr/>
          <a:lstStyle/>
          <a:p>
            <a:endParaRPr lang="zh-CN" altLang="en-US" i="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457835"/>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457836"/>
                                        </p:tgtEl>
                                        <p:attrNameLst>
                                          <p:attrName>style.visibility</p:attrName>
                                        </p:attrNameLst>
                                      </p:cBhvr>
                                      <p:to>
                                        <p:strVal val="visible"/>
                                      </p:to>
                                    </p:set>
                                    <p:animEffect transition="in" filter="wipe(left)">
                                      <p:cBhvr>
                                        <p:cTn id="10" dur="1000"/>
                                        <p:tgtEl>
                                          <p:spTgt spid="457836"/>
                                        </p:tgtEl>
                                      </p:cBhvr>
                                    </p:animEffect>
                                  </p:childTnLst>
                                </p:cTn>
                              </p:par>
                            </p:childTnLst>
                          </p:cTn>
                        </p:par>
                        <p:par>
                          <p:cTn id="11" fill="hold">
                            <p:stCondLst>
                              <p:cond delay="2000"/>
                            </p:stCondLst>
                            <p:childTnLst>
                              <p:par>
                                <p:cTn id="12" presetID="22" presetClass="entr" presetSubtype="8" fill="hold" grpId="0" nodeType="afterEffect">
                                  <p:stCondLst>
                                    <p:cond delay="500"/>
                                  </p:stCondLst>
                                  <p:childTnLst>
                                    <p:set>
                                      <p:cBhvr>
                                        <p:cTn id="13" dur="1" fill="hold">
                                          <p:stCondLst>
                                            <p:cond delay="0"/>
                                          </p:stCondLst>
                                        </p:cTn>
                                        <p:tgtEl>
                                          <p:spTgt spid="457837"/>
                                        </p:tgtEl>
                                        <p:attrNameLst>
                                          <p:attrName>style.visibility</p:attrName>
                                        </p:attrNameLst>
                                      </p:cBhvr>
                                      <p:to>
                                        <p:strVal val="visible"/>
                                      </p:to>
                                    </p:set>
                                    <p:animEffect transition="in" filter="wipe(left)">
                                      <p:cBhvr>
                                        <p:cTn id="14" dur="1000"/>
                                        <p:tgtEl>
                                          <p:spTgt spid="457837"/>
                                        </p:tgtEl>
                                      </p:cBhvr>
                                    </p:animEffect>
                                  </p:childTnLst>
                                </p:cTn>
                              </p:par>
                            </p:childTnLst>
                          </p:cTn>
                        </p:par>
                        <p:par>
                          <p:cTn id="15" fill="hold">
                            <p:stCondLst>
                              <p:cond delay="3500"/>
                            </p:stCondLst>
                            <p:childTnLst>
                              <p:par>
                                <p:cTn id="16" presetID="22" presetClass="entr" presetSubtype="8" fill="hold" grpId="0" nodeType="afterEffect">
                                  <p:stCondLst>
                                    <p:cond delay="500"/>
                                  </p:stCondLst>
                                  <p:childTnLst>
                                    <p:set>
                                      <p:cBhvr>
                                        <p:cTn id="17" dur="1" fill="hold">
                                          <p:stCondLst>
                                            <p:cond delay="0"/>
                                          </p:stCondLst>
                                        </p:cTn>
                                        <p:tgtEl>
                                          <p:spTgt spid="457838"/>
                                        </p:tgtEl>
                                        <p:attrNameLst>
                                          <p:attrName>style.visibility</p:attrName>
                                        </p:attrNameLst>
                                      </p:cBhvr>
                                      <p:to>
                                        <p:strVal val="visible"/>
                                      </p:to>
                                    </p:set>
                                    <p:animEffect transition="in" filter="wipe(left)">
                                      <p:cBhvr>
                                        <p:cTn id="18" dur="1000"/>
                                        <p:tgtEl>
                                          <p:spTgt spid="457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835" grpId="0" animBg="1"/>
      <p:bldP spid="457836" grpId="0" animBg="1"/>
      <p:bldP spid="457837" grpId="0" animBg="1"/>
      <p:bldP spid="45783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页脚占位符 4"/>
          <p:cNvSpPr>
            <a:spLocks noGrp="1"/>
          </p:cNvSpPr>
          <p:nvPr>
            <p:ph type="ftr" sz="quarter" idx="4294967295"/>
          </p:nvPr>
        </p:nvSpPr>
        <p:spPr>
          <a:xfrm>
            <a:off x="5795963" y="6237288"/>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2FEA55CF-205B-4821-B1F7-C37C5C71A18E}" type="slidenum">
              <a:rPr lang="en-US" altLang="zh-CN" sz="1600" smtClean="0">
                <a:latin typeface="Garamond" panose="02020404030301010803" pitchFamily="18" charset="0"/>
              </a:rPr>
              <a:pPr>
                <a:spcBef>
                  <a:spcPct val="0"/>
                </a:spcBef>
                <a:buClrTx/>
                <a:buSzTx/>
                <a:buFontTx/>
                <a:buNone/>
              </a:pPr>
              <a:t>12</a:t>
            </a:fld>
            <a:endParaRPr lang="en-US" altLang="zh-CN" sz="1600">
              <a:latin typeface="Garamond" panose="02020404030301010803" pitchFamily="18" charset="0"/>
            </a:endParaRPr>
          </a:p>
        </p:txBody>
      </p:sp>
      <p:sp>
        <p:nvSpPr>
          <p:cNvPr id="14340" name="Rectangle 2"/>
          <p:cNvSpPr>
            <a:spLocks noGrp="1" noChangeArrowheads="1"/>
          </p:cNvSpPr>
          <p:nvPr>
            <p:ph type="title"/>
          </p:nvPr>
        </p:nvSpPr>
        <p:spPr/>
        <p:txBody>
          <a:bodyPr/>
          <a:lstStyle/>
          <a:p>
            <a:pPr eaLnBrk="1" hangingPunct="1"/>
            <a:r>
              <a:rPr lang="en-US" altLang="zh-CN" dirty="0"/>
              <a:t>6.1 </a:t>
            </a:r>
            <a:r>
              <a:rPr lang="zh-CN" altLang="en-US" dirty="0"/>
              <a:t>链路层概述</a:t>
            </a:r>
          </a:p>
        </p:txBody>
      </p:sp>
      <p:sp>
        <p:nvSpPr>
          <p:cNvPr id="14341" name="Rectangle 3"/>
          <p:cNvSpPr>
            <a:spLocks noGrp="1" noChangeArrowheads="1"/>
          </p:cNvSpPr>
          <p:nvPr>
            <p:ph type="body" idx="1"/>
          </p:nvPr>
        </p:nvSpPr>
        <p:spPr/>
        <p:txBody>
          <a:bodyPr/>
          <a:lstStyle/>
          <a:p>
            <a:pPr marL="0" indent="0" eaLnBrk="1" hangingPunct="1">
              <a:spcBef>
                <a:spcPts val="600"/>
              </a:spcBef>
              <a:buNone/>
            </a:pPr>
            <a:r>
              <a:rPr lang="zh-CN" altLang="en-US" dirty="0">
                <a:ea typeface="楷体" panose="02010609060101010101" pitchFamily="49" charset="-122"/>
                <a:cs typeface="Arial" panose="020B0604020202020204" pitchFamily="34" charset="0"/>
              </a:rPr>
              <a:t>几点特别说明</a:t>
            </a:r>
          </a:p>
          <a:p>
            <a:pPr marL="342000" indent="-342000" eaLnBrk="1" hangingPunct="1">
              <a:spcBef>
                <a:spcPts val="600"/>
              </a:spcBef>
            </a:pPr>
            <a:r>
              <a:rPr lang="zh-CN" altLang="en-US" dirty="0">
                <a:ea typeface="楷体" panose="02010609060101010101" pitchFamily="49" charset="-122"/>
                <a:cs typeface="Arial" panose="020B0604020202020204" pitchFamily="34" charset="0"/>
              </a:rPr>
              <a:t>数据报在不同链路上可能由不同的链路层协议进行处理</a:t>
            </a:r>
          </a:p>
          <a:p>
            <a:pPr marL="342000" lvl="1" indent="-342000" eaLnBrk="1" hangingPunct="1">
              <a:spcBef>
                <a:spcPts val="600"/>
              </a:spcBef>
            </a:pPr>
            <a:endParaRPr lang="en-US" altLang="zh-CN" dirty="0">
              <a:ea typeface="楷体" panose="02010609060101010101" pitchFamily="49" charset="-122"/>
              <a:cs typeface="Arial" panose="020B0604020202020204" pitchFamily="34" charset="0"/>
            </a:endParaRPr>
          </a:p>
          <a:p>
            <a:pPr marL="342000" indent="-342000" eaLnBrk="1" hangingPunct="1">
              <a:spcBef>
                <a:spcPts val="600"/>
              </a:spcBef>
            </a:pPr>
            <a:r>
              <a:rPr lang="zh-CN" altLang="en-US" dirty="0">
                <a:ea typeface="楷体" panose="02010609060101010101" pitchFamily="49" charset="-122"/>
                <a:cs typeface="Arial" panose="020B0604020202020204" pitchFamily="34" charset="0"/>
              </a:rPr>
              <a:t>例如：第一段链路上由</a:t>
            </a:r>
            <a:r>
              <a:rPr lang="en-US" altLang="zh-CN" dirty="0">
                <a:ea typeface="楷体" panose="02010609060101010101" pitchFamily="49" charset="-122"/>
                <a:cs typeface="Arial" panose="020B0604020202020204" pitchFamily="34" charset="0"/>
              </a:rPr>
              <a:t>PPP</a:t>
            </a:r>
            <a:r>
              <a:rPr lang="zh-CN" altLang="en-US" dirty="0">
                <a:ea typeface="楷体" panose="02010609060101010101" pitchFamily="49" charset="-122"/>
                <a:cs typeface="Arial" panose="020B0604020202020204" pitchFamily="34" charset="0"/>
              </a:rPr>
              <a:t>处理，最后一段链路上由以太网处理，中间链路上由广域网链路层协议处理</a:t>
            </a:r>
          </a:p>
          <a:p>
            <a:pPr marL="342000" indent="-342000" eaLnBrk="1" hangingPunct="1">
              <a:spcBef>
                <a:spcPts val="600"/>
              </a:spcBef>
            </a:pPr>
            <a:endParaRPr lang="en-US" altLang="zh-CN" dirty="0">
              <a:ea typeface="楷体" panose="02010609060101010101" pitchFamily="49" charset="-122"/>
              <a:cs typeface="Arial" panose="020B0604020202020204" pitchFamily="34" charset="0"/>
            </a:endParaRPr>
          </a:p>
          <a:p>
            <a:pPr marL="342000" indent="-342000" eaLnBrk="1" hangingPunct="1">
              <a:spcBef>
                <a:spcPts val="600"/>
              </a:spcBef>
            </a:pPr>
            <a:r>
              <a:rPr lang="zh-CN" altLang="en-US" dirty="0">
                <a:ea typeface="楷体" panose="02010609060101010101" pitchFamily="49" charset="-122"/>
                <a:cs typeface="Arial" panose="020B0604020202020204" pitchFamily="34" charset="0"/>
              </a:rPr>
              <a:t>不同的链路层协议可能提供不同的服务</a:t>
            </a:r>
          </a:p>
          <a:p>
            <a:pPr marL="342000" lvl="1" indent="-342000" eaLnBrk="1" hangingPunct="1">
              <a:spcBef>
                <a:spcPts val="600"/>
              </a:spcBef>
            </a:pPr>
            <a:endParaRPr lang="en-US" altLang="zh-CN" dirty="0">
              <a:ea typeface="楷体" panose="02010609060101010101" pitchFamily="49" charset="-122"/>
              <a:cs typeface="Arial" panose="020B0604020202020204" pitchFamily="34" charset="0"/>
            </a:endParaRPr>
          </a:p>
          <a:p>
            <a:pPr marL="342000" indent="-342000" eaLnBrk="1" hangingPunct="1">
              <a:spcBef>
                <a:spcPts val="600"/>
              </a:spcBef>
            </a:pPr>
            <a:r>
              <a:rPr lang="zh-CN" altLang="en-US" dirty="0">
                <a:ea typeface="楷体" panose="02010609060101010101" pitchFamily="49" charset="-122"/>
                <a:cs typeface="Arial" panose="020B0604020202020204" pitchFamily="34" charset="0"/>
              </a:rPr>
              <a:t>例如：可靠传递、不可靠传递</a:t>
            </a:r>
          </a:p>
          <a:p>
            <a:pPr lvl="1" eaLnBrk="1" hangingPunct="1"/>
            <a:endParaRPr lang="en-US" altLang="zh-CN" dirty="0"/>
          </a:p>
        </p:txBody>
      </p:sp>
      <p:grpSp>
        <p:nvGrpSpPr>
          <p:cNvPr id="4" name="组合 3">
            <a:extLst>
              <a:ext uri="{FF2B5EF4-FFF2-40B4-BE49-F238E27FC236}">
                <a16:creationId xmlns:a16="http://schemas.microsoft.com/office/drawing/2014/main" id="{203F828B-3E7E-4EBE-B7F8-E7233A840E70}"/>
              </a:ext>
            </a:extLst>
          </p:cNvPr>
          <p:cNvGrpSpPr/>
          <p:nvPr/>
        </p:nvGrpSpPr>
        <p:grpSpPr>
          <a:xfrm>
            <a:off x="2152739" y="1652138"/>
            <a:ext cx="5212080" cy="214920"/>
            <a:chOff x="2152739" y="1652138"/>
            <a:chExt cx="5212080" cy="21492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82288FB2-BF97-4081-8CE6-21675D41E824}"/>
                    </a:ext>
                  </a:extLst>
                </p14:cNvPr>
                <p14:cNvContentPartPr/>
                <p14:nvPr/>
              </p14:nvContentPartPr>
              <p14:xfrm>
                <a:off x="2152739" y="1750778"/>
                <a:ext cx="1024200" cy="116280"/>
              </p14:xfrm>
            </p:contentPart>
          </mc:Choice>
          <mc:Fallback xmlns="">
            <p:pic>
              <p:nvPicPr>
                <p:cNvPr id="2" name="墨迹 1">
                  <a:extLst>
                    <a:ext uri="{FF2B5EF4-FFF2-40B4-BE49-F238E27FC236}">
                      <a16:creationId xmlns:a16="http://schemas.microsoft.com/office/drawing/2014/main" id="{82288FB2-BF97-4081-8CE6-21675D41E824}"/>
                    </a:ext>
                  </a:extLst>
                </p:cNvPr>
                <p:cNvPicPr/>
                <p:nvPr/>
              </p:nvPicPr>
              <p:blipFill>
                <a:blip r:embed="rId4"/>
                <a:stretch>
                  <a:fillRect/>
                </a:stretch>
              </p:blipFill>
              <p:spPr>
                <a:xfrm>
                  <a:off x="2135099" y="1733138"/>
                  <a:ext cx="10598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3A2A563F-78D4-45F2-B6FA-BA4A93CCFA01}"/>
                    </a:ext>
                  </a:extLst>
                </p14:cNvPr>
                <p14:cNvContentPartPr/>
                <p14:nvPr/>
              </p14:nvContentPartPr>
              <p14:xfrm>
                <a:off x="4607939" y="1652138"/>
                <a:ext cx="2756880" cy="182880"/>
              </p14:xfrm>
            </p:contentPart>
          </mc:Choice>
          <mc:Fallback xmlns="">
            <p:pic>
              <p:nvPicPr>
                <p:cNvPr id="3" name="墨迹 2">
                  <a:extLst>
                    <a:ext uri="{FF2B5EF4-FFF2-40B4-BE49-F238E27FC236}">
                      <a16:creationId xmlns:a16="http://schemas.microsoft.com/office/drawing/2014/main" id="{3A2A563F-78D4-45F2-B6FA-BA4A93CCFA01}"/>
                    </a:ext>
                  </a:extLst>
                </p:cNvPr>
                <p:cNvPicPr/>
                <p:nvPr/>
              </p:nvPicPr>
              <p:blipFill>
                <a:blip r:embed="rId6"/>
                <a:stretch>
                  <a:fillRect/>
                </a:stretch>
              </p:blipFill>
              <p:spPr>
                <a:xfrm>
                  <a:off x="4589939" y="1634498"/>
                  <a:ext cx="2792520" cy="21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5" name="墨迹 4">
                <a:extLst>
                  <a:ext uri="{FF2B5EF4-FFF2-40B4-BE49-F238E27FC236}">
                    <a16:creationId xmlns:a16="http://schemas.microsoft.com/office/drawing/2014/main" id="{344E7240-720B-4C75-8FB5-CCAA8F0D69F1}"/>
                  </a:ext>
                </a:extLst>
              </p14:cNvPr>
              <p14:cNvContentPartPr/>
              <p14:nvPr/>
            </p14:nvContentPartPr>
            <p14:xfrm>
              <a:off x="3053099" y="2703698"/>
              <a:ext cx="1581480" cy="108720"/>
            </p14:xfrm>
          </p:contentPart>
        </mc:Choice>
        <mc:Fallback xmlns="">
          <p:pic>
            <p:nvPicPr>
              <p:cNvPr id="5" name="墨迹 4">
                <a:extLst>
                  <a:ext uri="{FF2B5EF4-FFF2-40B4-BE49-F238E27FC236}">
                    <a16:creationId xmlns:a16="http://schemas.microsoft.com/office/drawing/2014/main" id="{344E7240-720B-4C75-8FB5-CCAA8F0D69F1}"/>
                  </a:ext>
                </a:extLst>
              </p:cNvPr>
              <p:cNvPicPr/>
              <p:nvPr/>
            </p:nvPicPr>
            <p:blipFill>
              <a:blip r:embed="rId8"/>
              <a:stretch>
                <a:fillRect/>
              </a:stretch>
            </p:blipFill>
            <p:spPr>
              <a:xfrm>
                <a:off x="3035459" y="2686058"/>
                <a:ext cx="1617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墨迹 5">
                <a:extLst>
                  <a:ext uri="{FF2B5EF4-FFF2-40B4-BE49-F238E27FC236}">
                    <a16:creationId xmlns:a16="http://schemas.microsoft.com/office/drawing/2014/main" id="{3578507B-4A34-450D-A3AF-C0590BDDE4E7}"/>
                  </a:ext>
                </a:extLst>
              </p14:cNvPr>
              <p14:cNvContentPartPr/>
              <p14:nvPr/>
            </p14:nvContentPartPr>
            <p14:xfrm>
              <a:off x="7305779" y="2881178"/>
              <a:ext cx="1466280" cy="104760"/>
            </p14:xfrm>
          </p:contentPart>
        </mc:Choice>
        <mc:Fallback xmlns="">
          <p:pic>
            <p:nvPicPr>
              <p:cNvPr id="6" name="墨迹 5">
                <a:extLst>
                  <a:ext uri="{FF2B5EF4-FFF2-40B4-BE49-F238E27FC236}">
                    <a16:creationId xmlns:a16="http://schemas.microsoft.com/office/drawing/2014/main" id="{3578507B-4A34-450D-A3AF-C0590BDDE4E7}"/>
                  </a:ext>
                </a:extLst>
              </p:cNvPr>
              <p:cNvPicPr/>
              <p:nvPr/>
            </p:nvPicPr>
            <p:blipFill>
              <a:blip r:embed="rId10"/>
              <a:stretch>
                <a:fillRect/>
              </a:stretch>
            </p:blipFill>
            <p:spPr>
              <a:xfrm>
                <a:off x="7287779" y="2863178"/>
                <a:ext cx="15019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墨迹 6">
                <a:extLst>
                  <a:ext uri="{FF2B5EF4-FFF2-40B4-BE49-F238E27FC236}">
                    <a16:creationId xmlns:a16="http://schemas.microsoft.com/office/drawing/2014/main" id="{3D5F7C7C-DD11-4AC5-93FF-16EFCBFDB366}"/>
                  </a:ext>
                </a:extLst>
              </p14:cNvPr>
              <p14:cNvContentPartPr/>
              <p14:nvPr/>
            </p14:nvContentPartPr>
            <p14:xfrm>
              <a:off x="3368819" y="3042818"/>
              <a:ext cx="1924920" cy="148320"/>
            </p14:xfrm>
          </p:contentPart>
        </mc:Choice>
        <mc:Fallback xmlns="">
          <p:pic>
            <p:nvPicPr>
              <p:cNvPr id="7" name="墨迹 6">
                <a:extLst>
                  <a:ext uri="{FF2B5EF4-FFF2-40B4-BE49-F238E27FC236}">
                    <a16:creationId xmlns:a16="http://schemas.microsoft.com/office/drawing/2014/main" id="{3D5F7C7C-DD11-4AC5-93FF-16EFCBFDB366}"/>
                  </a:ext>
                </a:extLst>
              </p:cNvPr>
              <p:cNvPicPr/>
              <p:nvPr/>
            </p:nvPicPr>
            <p:blipFill>
              <a:blip r:embed="rId12"/>
              <a:stretch>
                <a:fillRect/>
              </a:stretch>
            </p:blipFill>
            <p:spPr>
              <a:xfrm>
                <a:off x="3350819" y="3025178"/>
                <a:ext cx="1960560" cy="183960"/>
              </a:xfrm>
              <a:prstGeom prst="rect">
                <a:avLst/>
              </a:prstGeom>
            </p:spPr>
          </p:pic>
        </mc:Fallback>
      </mc:AlternateContent>
    </p:spTree>
    <p:extLst>
      <p:ext uri="{BB962C8B-B14F-4D97-AF65-F5344CB8AC3E}">
        <p14:creationId xmlns:p14="http://schemas.microsoft.com/office/powerpoint/2010/main" val="19651693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850" name="Freeform 32"/>
          <p:cNvSpPr/>
          <p:nvPr/>
        </p:nvSpPr>
        <p:spPr bwMode="auto">
          <a:xfrm>
            <a:off x="2362200" y="5160963"/>
            <a:ext cx="395288"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8851" name="Freeform 33"/>
          <p:cNvSpPr/>
          <p:nvPr/>
        </p:nvSpPr>
        <p:spPr bwMode="auto">
          <a:xfrm>
            <a:off x="4951413" y="5159375"/>
            <a:ext cx="395287"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8852" name="Line 34"/>
          <p:cNvSpPr>
            <a:spLocks noChangeShapeType="1"/>
          </p:cNvSpPr>
          <p:nvPr/>
        </p:nvSpPr>
        <p:spPr bwMode="auto">
          <a:xfrm rot="-5400000">
            <a:off x="8113713" y="5172075"/>
            <a:ext cx="533400" cy="3175"/>
          </a:xfrm>
          <a:prstGeom prst="line">
            <a:avLst/>
          </a:prstGeom>
          <a:noFill/>
          <a:ln w="28575">
            <a:solidFill>
              <a:srgbClr val="333399"/>
            </a:solidFill>
            <a:round/>
          </a:ln>
        </p:spPr>
        <p:txBody>
          <a:bodyPr wrap="none" anchor="ctr"/>
          <a:lstStyle/>
          <a:p>
            <a:endParaRPr lang="zh-CN" altLang="en-US" i="0"/>
          </a:p>
        </p:txBody>
      </p:sp>
      <p:sp>
        <p:nvSpPr>
          <p:cNvPr id="78853" name="Line 35"/>
          <p:cNvSpPr>
            <a:spLocks noChangeShapeType="1"/>
          </p:cNvSpPr>
          <p:nvPr/>
        </p:nvSpPr>
        <p:spPr bwMode="auto">
          <a:xfrm rot="-5400000">
            <a:off x="192088" y="5172075"/>
            <a:ext cx="533400" cy="3175"/>
          </a:xfrm>
          <a:prstGeom prst="line">
            <a:avLst/>
          </a:prstGeom>
          <a:noFill/>
          <a:ln w="28575">
            <a:solidFill>
              <a:srgbClr val="333399"/>
            </a:solidFill>
            <a:round/>
          </a:ln>
        </p:spPr>
        <p:txBody>
          <a:bodyPr wrap="none" anchor="ctr"/>
          <a:lstStyle/>
          <a:p>
            <a:endParaRPr lang="zh-CN" altLang="en-US" i="0"/>
          </a:p>
        </p:txBody>
      </p:sp>
      <p:sp>
        <p:nvSpPr>
          <p:cNvPr id="78854" name="AutoShape 36"/>
          <p:cNvSpPr>
            <a:spLocks noChangeArrowheads="1"/>
          </p:cNvSpPr>
          <p:nvPr/>
        </p:nvSpPr>
        <p:spPr bwMode="auto">
          <a:xfrm>
            <a:off x="228600" y="3306763"/>
            <a:ext cx="685800" cy="1905000"/>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78855" name="AutoShape 37"/>
          <p:cNvSpPr>
            <a:spLocks noChangeArrowheads="1"/>
          </p:cNvSpPr>
          <p:nvPr/>
        </p:nvSpPr>
        <p:spPr bwMode="auto">
          <a:xfrm>
            <a:off x="2667000" y="3382963"/>
            <a:ext cx="685800" cy="1905000"/>
          </a:xfrm>
          <a:prstGeom prst="cube">
            <a:avLst>
              <a:gd name="adj" fmla="val 25000"/>
            </a:avLst>
          </a:prstGeom>
          <a:solidFill>
            <a:srgbClr val="66CCFF"/>
          </a:solidFill>
          <a:ln w="9525">
            <a:solidFill>
              <a:schemeClr val="tx1"/>
            </a:solidFill>
            <a:miter lim="800000"/>
          </a:ln>
        </p:spPr>
        <p:txBody>
          <a:bodyPr wrap="none" anchor="ctr"/>
          <a:lstStyle/>
          <a:p>
            <a:endParaRPr lang="zh-CN" altLang="en-US" i="0"/>
          </a:p>
        </p:txBody>
      </p:sp>
      <p:sp>
        <p:nvSpPr>
          <p:cNvPr id="78856" name="AutoShape 38"/>
          <p:cNvSpPr>
            <a:spLocks noChangeArrowheads="1"/>
          </p:cNvSpPr>
          <p:nvPr/>
        </p:nvSpPr>
        <p:spPr bwMode="auto">
          <a:xfrm>
            <a:off x="8153400" y="3306763"/>
            <a:ext cx="685800" cy="1905000"/>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78857" name="AutoShape 39"/>
          <p:cNvSpPr>
            <a:spLocks noChangeArrowheads="1"/>
          </p:cNvSpPr>
          <p:nvPr/>
        </p:nvSpPr>
        <p:spPr bwMode="auto">
          <a:xfrm>
            <a:off x="5332413" y="3611563"/>
            <a:ext cx="685800" cy="1676400"/>
          </a:xfrm>
          <a:prstGeom prst="cube">
            <a:avLst>
              <a:gd name="adj" fmla="val 25000"/>
            </a:avLst>
          </a:prstGeom>
          <a:solidFill>
            <a:srgbClr val="66CCFF"/>
          </a:solidFill>
          <a:ln w="9525">
            <a:solidFill>
              <a:schemeClr val="tx1"/>
            </a:solidFill>
            <a:miter lim="800000"/>
          </a:ln>
        </p:spPr>
        <p:txBody>
          <a:bodyPr wrap="none" anchor="ctr"/>
          <a:lstStyle/>
          <a:p>
            <a:endParaRPr lang="zh-CN" altLang="en-US" i="0"/>
          </a:p>
        </p:txBody>
      </p:sp>
      <p:grpSp>
        <p:nvGrpSpPr>
          <p:cNvPr id="2" name="Group 40"/>
          <p:cNvGrpSpPr/>
          <p:nvPr/>
        </p:nvGrpSpPr>
        <p:grpSpPr bwMode="auto">
          <a:xfrm>
            <a:off x="36513" y="2420938"/>
            <a:ext cx="9121775" cy="2438400"/>
            <a:chOff x="96" y="1056"/>
            <a:chExt cx="5472" cy="1536"/>
          </a:xfrm>
        </p:grpSpPr>
        <p:sp>
          <p:nvSpPr>
            <p:cNvPr id="78920" name="Oval 41"/>
            <p:cNvSpPr>
              <a:spLocks noChangeArrowheads="1"/>
            </p:cNvSpPr>
            <p:nvPr/>
          </p:nvSpPr>
          <p:spPr bwMode="auto">
            <a:xfrm>
              <a:off x="3662" y="1674"/>
              <a:ext cx="1906" cy="756"/>
            </a:xfrm>
            <a:prstGeom prst="ellipse">
              <a:avLst/>
            </a:prstGeom>
            <a:solidFill>
              <a:srgbClr val="FFFF99"/>
            </a:solidFill>
            <a:ln w="31750">
              <a:solidFill>
                <a:srgbClr val="000000"/>
              </a:solidFill>
              <a:round/>
            </a:ln>
          </p:spPr>
          <p:txBody>
            <a:bodyPr/>
            <a:lstStyle/>
            <a:p>
              <a:endParaRPr lang="zh-CN" altLang="en-US" i="0"/>
            </a:p>
          </p:txBody>
        </p:sp>
        <p:sp>
          <p:nvSpPr>
            <p:cNvPr id="78921" name="Oval 42"/>
            <p:cNvSpPr>
              <a:spLocks noChangeArrowheads="1"/>
            </p:cNvSpPr>
            <p:nvPr/>
          </p:nvSpPr>
          <p:spPr bwMode="auto">
            <a:xfrm>
              <a:off x="96" y="1430"/>
              <a:ext cx="1870" cy="760"/>
            </a:xfrm>
            <a:prstGeom prst="ellipse">
              <a:avLst/>
            </a:prstGeom>
            <a:solidFill>
              <a:srgbClr val="FFFF99"/>
            </a:solidFill>
            <a:ln w="31750">
              <a:solidFill>
                <a:srgbClr val="000000"/>
              </a:solidFill>
              <a:round/>
            </a:ln>
          </p:spPr>
          <p:txBody>
            <a:bodyPr/>
            <a:lstStyle/>
            <a:p>
              <a:endParaRPr lang="zh-CN" altLang="en-US" i="0"/>
            </a:p>
          </p:txBody>
        </p:sp>
        <p:sp>
          <p:nvSpPr>
            <p:cNvPr id="78922" name="Oval 43"/>
            <p:cNvSpPr>
              <a:spLocks noChangeArrowheads="1"/>
            </p:cNvSpPr>
            <p:nvPr/>
          </p:nvSpPr>
          <p:spPr bwMode="auto">
            <a:xfrm>
              <a:off x="3365" y="1163"/>
              <a:ext cx="1903" cy="731"/>
            </a:xfrm>
            <a:prstGeom prst="ellipse">
              <a:avLst/>
            </a:prstGeom>
            <a:solidFill>
              <a:srgbClr val="FFFF99"/>
            </a:solidFill>
            <a:ln w="31750">
              <a:solidFill>
                <a:srgbClr val="000000"/>
              </a:solidFill>
              <a:round/>
            </a:ln>
          </p:spPr>
          <p:txBody>
            <a:bodyPr/>
            <a:lstStyle/>
            <a:p>
              <a:endParaRPr lang="zh-CN" altLang="en-US" i="0"/>
            </a:p>
          </p:txBody>
        </p:sp>
        <p:sp>
          <p:nvSpPr>
            <p:cNvPr id="78923" name="Oval 44"/>
            <p:cNvSpPr>
              <a:spLocks noChangeArrowheads="1"/>
            </p:cNvSpPr>
            <p:nvPr/>
          </p:nvSpPr>
          <p:spPr bwMode="auto">
            <a:xfrm>
              <a:off x="2365" y="1821"/>
              <a:ext cx="1900" cy="771"/>
            </a:xfrm>
            <a:prstGeom prst="ellipse">
              <a:avLst/>
            </a:prstGeom>
            <a:solidFill>
              <a:srgbClr val="FFFF99"/>
            </a:solidFill>
            <a:ln w="31750">
              <a:solidFill>
                <a:srgbClr val="000000"/>
              </a:solidFill>
              <a:round/>
            </a:ln>
          </p:spPr>
          <p:txBody>
            <a:bodyPr/>
            <a:lstStyle/>
            <a:p>
              <a:endParaRPr lang="zh-CN" altLang="en-US" i="0"/>
            </a:p>
          </p:txBody>
        </p:sp>
        <p:sp>
          <p:nvSpPr>
            <p:cNvPr id="78924" name="Oval 45"/>
            <p:cNvSpPr>
              <a:spLocks noChangeArrowheads="1"/>
            </p:cNvSpPr>
            <p:nvPr/>
          </p:nvSpPr>
          <p:spPr bwMode="auto">
            <a:xfrm>
              <a:off x="729" y="1752"/>
              <a:ext cx="1900" cy="731"/>
            </a:xfrm>
            <a:prstGeom prst="ellipse">
              <a:avLst/>
            </a:prstGeom>
            <a:solidFill>
              <a:srgbClr val="FFFF99"/>
            </a:solidFill>
            <a:ln w="31750">
              <a:solidFill>
                <a:srgbClr val="000000"/>
              </a:solidFill>
              <a:round/>
            </a:ln>
          </p:spPr>
          <p:txBody>
            <a:bodyPr/>
            <a:lstStyle/>
            <a:p>
              <a:endParaRPr lang="zh-CN" altLang="en-US" i="0"/>
            </a:p>
          </p:txBody>
        </p:sp>
        <p:sp>
          <p:nvSpPr>
            <p:cNvPr id="78925" name="Oval 46"/>
            <p:cNvSpPr>
              <a:spLocks noChangeArrowheads="1"/>
            </p:cNvSpPr>
            <p:nvPr/>
          </p:nvSpPr>
          <p:spPr bwMode="auto">
            <a:xfrm>
              <a:off x="2197" y="1056"/>
              <a:ext cx="1870" cy="758"/>
            </a:xfrm>
            <a:prstGeom prst="ellipse">
              <a:avLst/>
            </a:prstGeom>
            <a:solidFill>
              <a:srgbClr val="FFFF99"/>
            </a:solidFill>
            <a:ln w="31750">
              <a:solidFill>
                <a:srgbClr val="000000"/>
              </a:solidFill>
              <a:round/>
            </a:ln>
          </p:spPr>
          <p:txBody>
            <a:bodyPr/>
            <a:lstStyle/>
            <a:p>
              <a:endParaRPr lang="zh-CN" altLang="en-US" i="0"/>
            </a:p>
          </p:txBody>
        </p:sp>
        <p:sp>
          <p:nvSpPr>
            <p:cNvPr id="78926" name="Oval 47"/>
            <p:cNvSpPr>
              <a:spLocks noChangeArrowheads="1"/>
            </p:cNvSpPr>
            <p:nvPr/>
          </p:nvSpPr>
          <p:spPr bwMode="auto">
            <a:xfrm>
              <a:off x="996" y="1056"/>
              <a:ext cx="1867" cy="731"/>
            </a:xfrm>
            <a:prstGeom prst="ellipse">
              <a:avLst/>
            </a:prstGeom>
            <a:solidFill>
              <a:srgbClr val="FFFF99"/>
            </a:solidFill>
            <a:ln w="31750">
              <a:solidFill>
                <a:srgbClr val="000000"/>
              </a:solidFill>
              <a:round/>
            </a:ln>
          </p:spPr>
          <p:txBody>
            <a:bodyPr/>
            <a:lstStyle/>
            <a:p>
              <a:endParaRPr lang="zh-CN" altLang="en-US" i="0"/>
            </a:p>
          </p:txBody>
        </p:sp>
        <p:sp>
          <p:nvSpPr>
            <p:cNvPr id="78927" name="Oval 48"/>
            <p:cNvSpPr>
              <a:spLocks noChangeArrowheads="1"/>
            </p:cNvSpPr>
            <p:nvPr/>
          </p:nvSpPr>
          <p:spPr bwMode="auto">
            <a:xfrm>
              <a:off x="597" y="1226"/>
              <a:ext cx="4536" cy="1060"/>
            </a:xfrm>
            <a:prstGeom prst="ellipse">
              <a:avLst/>
            </a:prstGeom>
            <a:solidFill>
              <a:srgbClr val="FFFF99"/>
            </a:solidFill>
            <a:ln w="9525">
              <a:noFill/>
              <a:round/>
            </a:ln>
          </p:spPr>
          <p:txBody>
            <a:bodyPr/>
            <a:lstStyle/>
            <a:p>
              <a:endParaRPr lang="zh-CN" altLang="en-US" i="0"/>
            </a:p>
          </p:txBody>
        </p:sp>
      </p:grpSp>
      <p:sp>
        <p:nvSpPr>
          <p:cNvPr id="78859" name="Line 49"/>
          <p:cNvSpPr>
            <a:spLocks noChangeShapeType="1"/>
          </p:cNvSpPr>
          <p:nvPr/>
        </p:nvSpPr>
        <p:spPr bwMode="auto">
          <a:xfrm>
            <a:off x="152400" y="5440363"/>
            <a:ext cx="2590800" cy="0"/>
          </a:xfrm>
          <a:prstGeom prst="line">
            <a:avLst/>
          </a:prstGeom>
          <a:noFill/>
          <a:ln w="57150">
            <a:solidFill>
              <a:srgbClr val="333399"/>
            </a:solidFill>
            <a:round/>
          </a:ln>
        </p:spPr>
        <p:txBody>
          <a:bodyPr wrap="none" anchor="ctr"/>
          <a:lstStyle/>
          <a:p>
            <a:endParaRPr lang="zh-CN" altLang="en-US" i="0"/>
          </a:p>
        </p:txBody>
      </p:sp>
      <p:grpSp>
        <p:nvGrpSpPr>
          <p:cNvPr id="3" name="Group 50"/>
          <p:cNvGrpSpPr/>
          <p:nvPr/>
        </p:nvGrpSpPr>
        <p:grpSpPr bwMode="auto">
          <a:xfrm>
            <a:off x="228600" y="2420938"/>
            <a:ext cx="685800" cy="1447800"/>
            <a:chOff x="672" y="528"/>
            <a:chExt cx="432" cy="912"/>
          </a:xfrm>
        </p:grpSpPr>
        <p:sp>
          <p:nvSpPr>
            <p:cNvPr id="78917" name="AutoShape 5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78918" name="AutoShape 5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78919" name="AutoShape 5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grpSp>
      <p:sp>
        <p:nvSpPr>
          <p:cNvPr id="78861" name="Text Box 54"/>
          <p:cNvSpPr txBox="1">
            <a:spLocks noChangeArrowheads="1"/>
          </p:cNvSpPr>
          <p:nvPr/>
        </p:nvSpPr>
        <p:spPr bwMode="auto">
          <a:xfrm>
            <a:off x="265113" y="3430588"/>
            <a:ext cx="484187"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78862" name="Text Box 55"/>
          <p:cNvSpPr txBox="1">
            <a:spLocks noChangeArrowheads="1"/>
          </p:cNvSpPr>
          <p:nvPr/>
        </p:nvSpPr>
        <p:spPr bwMode="auto">
          <a:xfrm>
            <a:off x="215900" y="4849813"/>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78863" name="Text Box 56"/>
          <p:cNvSpPr txBox="1">
            <a:spLocks noChangeArrowheads="1"/>
          </p:cNvSpPr>
          <p:nvPr/>
        </p:nvSpPr>
        <p:spPr bwMode="auto">
          <a:xfrm>
            <a:off x="4824413" y="4811713"/>
            <a:ext cx="585787"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5</a:t>
            </a:r>
            <a:endParaRPr kumimoji="1" lang="en-US" altLang="zh-CN" sz="1800" i="0">
              <a:latin typeface="Arial" panose="020B0604020202020204" pitchFamily="34" charset="0"/>
            </a:endParaRPr>
          </a:p>
        </p:txBody>
      </p:sp>
      <p:sp>
        <p:nvSpPr>
          <p:cNvPr id="78864" name="Text Box 57"/>
          <p:cNvSpPr txBox="1">
            <a:spLocks noChangeArrowheads="1"/>
          </p:cNvSpPr>
          <p:nvPr/>
        </p:nvSpPr>
        <p:spPr bwMode="auto">
          <a:xfrm>
            <a:off x="3327400" y="4805363"/>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4</a:t>
            </a:r>
            <a:endParaRPr kumimoji="1" lang="en-US" altLang="zh-CN" sz="1800" i="0">
              <a:latin typeface="Arial" panose="020B0604020202020204" pitchFamily="34" charset="0"/>
            </a:endParaRPr>
          </a:p>
        </p:txBody>
      </p:sp>
      <p:sp>
        <p:nvSpPr>
          <p:cNvPr id="78865" name="Text Box 58"/>
          <p:cNvSpPr txBox="1">
            <a:spLocks noChangeArrowheads="1"/>
          </p:cNvSpPr>
          <p:nvPr/>
        </p:nvSpPr>
        <p:spPr bwMode="auto">
          <a:xfrm>
            <a:off x="2133600" y="4805363"/>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3</a:t>
            </a:r>
            <a:endParaRPr kumimoji="1" lang="en-US" altLang="zh-CN" sz="1800" i="0">
              <a:latin typeface="Arial" panose="020B0604020202020204" pitchFamily="34" charset="0"/>
            </a:endParaRPr>
          </a:p>
        </p:txBody>
      </p:sp>
      <p:sp>
        <p:nvSpPr>
          <p:cNvPr id="78866" name="Line 59"/>
          <p:cNvSpPr>
            <a:spLocks noChangeShapeType="1"/>
          </p:cNvSpPr>
          <p:nvPr/>
        </p:nvSpPr>
        <p:spPr bwMode="auto">
          <a:xfrm>
            <a:off x="838200" y="3611563"/>
            <a:ext cx="1905000" cy="0"/>
          </a:xfrm>
          <a:prstGeom prst="line">
            <a:avLst/>
          </a:prstGeom>
          <a:noFill/>
          <a:ln w="28575">
            <a:solidFill>
              <a:schemeClr val="tx1"/>
            </a:solidFill>
            <a:prstDash val="dash"/>
            <a:round/>
          </a:ln>
        </p:spPr>
        <p:txBody>
          <a:bodyPr wrap="none" anchor="ctr"/>
          <a:lstStyle/>
          <a:p>
            <a:endParaRPr lang="zh-CN" altLang="en-US" i="0"/>
          </a:p>
        </p:txBody>
      </p:sp>
      <p:sp>
        <p:nvSpPr>
          <p:cNvPr id="78867" name="Line 60"/>
          <p:cNvSpPr>
            <a:spLocks noChangeShapeType="1"/>
          </p:cNvSpPr>
          <p:nvPr/>
        </p:nvSpPr>
        <p:spPr bwMode="auto">
          <a:xfrm>
            <a:off x="5943600" y="5440363"/>
            <a:ext cx="2971800" cy="0"/>
          </a:xfrm>
          <a:prstGeom prst="line">
            <a:avLst/>
          </a:prstGeom>
          <a:noFill/>
          <a:ln w="57150">
            <a:solidFill>
              <a:srgbClr val="333399"/>
            </a:solidFill>
            <a:round/>
          </a:ln>
        </p:spPr>
        <p:txBody>
          <a:bodyPr wrap="none" anchor="ctr"/>
          <a:lstStyle/>
          <a:p>
            <a:endParaRPr lang="zh-CN" altLang="en-US" i="0"/>
          </a:p>
        </p:txBody>
      </p:sp>
      <p:sp>
        <p:nvSpPr>
          <p:cNvPr id="78868" name="Text Box 61"/>
          <p:cNvSpPr txBox="1">
            <a:spLocks noChangeArrowheads="1"/>
          </p:cNvSpPr>
          <p:nvPr/>
        </p:nvSpPr>
        <p:spPr bwMode="auto">
          <a:xfrm>
            <a:off x="6007100" y="4799013"/>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6</a:t>
            </a:r>
            <a:endParaRPr kumimoji="1" lang="en-US" altLang="zh-CN" sz="1800" i="0">
              <a:latin typeface="Arial" panose="020B0604020202020204" pitchFamily="34" charset="0"/>
            </a:endParaRPr>
          </a:p>
        </p:txBody>
      </p:sp>
      <p:sp>
        <p:nvSpPr>
          <p:cNvPr id="78869" name="Text Box 62"/>
          <p:cNvSpPr txBox="1">
            <a:spLocks noChangeArrowheads="1"/>
          </p:cNvSpPr>
          <p:nvPr/>
        </p:nvSpPr>
        <p:spPr bwMode="auto">
          <a:xfrm>
            <a:off x="8128000" y="4814888"/>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sp>
        <p:nvSpPr>
          <p:cNvPr id="78870" name="Text Box 63"/>
          <p:cNvSpPr txBox="1">
            <a:spLocks noChangeArrowheads="1"/>
          </p:cNvSpPr>
          <p:nvPr/>
        </p:nvSpPr>
        <p:spPr bwMode="auto">
          <a:xfrm>
            <a:off x="6007100" y="3709988"/>
            <a:ext cx="4841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6</a:t>
            </a:r>
            <a:endParaRPr kumimoji="1" lang="en-US" altLang="zh-CN" sz="1800" i="0">
              <a:latin typeface="Arial" panose="020B0604020202020204" pitchFamily="34" charset="0"/>
            </a:endParaRPr>
          </a:p>
        </p:txBody>
      </p:sp>
      <p:sp>
        <p:nvSpPr>
          <p:cNvPr id="78871" name="Text Box 64"/>
          <p:cNvSpPr txBox="1">
            <a:spLocks noChangeArrowheads="1"/>
          </p:cNvSpPr>
          <p:nvPr/>
        </p:nvSpPr>
        <p:spPr bwMode="auto">
          <a:xfrm>
            <a:off x="107950" y="2060575"/>
            <a:ext cx="954088"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主机 </a:t>
            </a:r>
            <a:r>
              <a:rPr kumimoji="1" lang="en-US" altLang="zh-CN" sz="1800" i="0">
                <a:latin typeface="Arial" panose="020B0604020202020204" pitchFamily="34" charset="0"/>
              </a:rPr>
              <a:t>H</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78872" name="Text Box 65"/>
          <p:cNvSpPr txBox="1">
            <a:spLocks noChangeArrowheads="1"/>
          </p:cNvSpPr>
          <p:nvPr/>
        </p:nvSpPr>
        <p:spPr bwMode="auto">
          <a:xfrm>
            <a:off x="8032750" y="2035175"/>
            <a:ext cx="954088"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主机 </a:t>
            </a:r>
            <a:r>
              <a:rPr kumimoji="1" lang="en-US" altLang="zh-CN" sz="1800" i="0">
                <a:latin typeface="Arial" panose="020B0604020202020204" pitchFamily="34" charset="0"/>
              </a:rPr>
              <a:t>H</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sp>
        <p:nvSpPr>
          <p:cNvPr id="78873" name="AutoShape 66"/>
          <p:cNvSpPr>
            <a:spLocks noChangeArrowheads="1"/>
          </p:cNvSpPr>
          <p:nvPr/>
        </p:nvSpPr>
        <p:spPr bwMode="auto">
          <a:xfrm>
            <a:off x="2667000" y="3259138"/>
            <a:ext cx="685800" cy="609600"/>
          </a:xfrm>
          <a:prstGeom prst="cube">
            <a:avLst>
              <a:gd name="adj" fmla="val 25000"/>
            </a:avLst>
          </a:prstGeom>
          <a:solidFill>
            <a:srgbClr val="66CCFF"/>
          </a:solidFill>
          <a:ln w="9525">
            <a:solidFill>
              <a:schemeClr val="tx1"/>
            </a:solidFill>
            <a:miter lim="800000"/>
          </a:ln>
        </p:spPr>
        <p:txBody>
          <a:bodyPr wrap="none" anchor="ctr"/>
          <a:lstStyle/>
          <a:p>
            <a:endParaRPr lang="zh-CN" altLang="en-US" i="0"/>
          </a:p>
        </p:txBody>
      </p:sp>
      <p:sp>
        <p:nvSpPr>
          <p:cNvPr id="78874" name="Text Box 67"/>
          <p:cNvSpPr txBox="1">
            <a:spLocks noChangeArrowheads="1"/>
          </p:cNvSpPr>
          <p:nvPr/>
        </p:nvSpPr>
        <p:spPr bwMode="auto">
          <a:xfrm>
            <a:off x="2616200" y="2887663"/>
            <a:ext cx="1182688" cy="366712"/>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路由器 </a:t>
            </a:r>
            <a:r>
              <a:rPr kumimoji="1" lang="en-US" altLang="zh-CN" sz="1800" i="0">
                <a:latin typeface="Arial" panose="020B0604020202020204" pitchFamily="34" charset="0"/>
              </a:rPr>
              <a:t>R</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78875" name="Text Box 68"/>
          <p:cNvSpPr txBox="1">
            <a:spLocks noChangeArrowheads="1"/>
          </p:cNvSpPr>
          <p:nvPr/>
        </p:nvSpPr>
        <p:spPr bwMode="auto">
          <a:xfrm>
            <a:off x="4140200" y="4186238"/>
            <a:ext cx="2393950" cy="466725"/>
          </a:xfrm>
          <a:prstGeom prst="rect">
            <a:avLst/>
          </a:prstGeom>
          <a:solidFill>
            <a:srgbClr val="CCECFF"/>
          </a:solidFill>
          <a:ln w="9525">
            <a:solidFill>
              <a:srgbClr val="333399"/>
            </a:solidFill>
            <a:miter lim="800000"/>
          </a:ln>
        </p:spPr>
        <p:txBody>
          <a:bodyPr wrap="none">
            <a:spAutoFit/>
          </a:bodyPr>
          <a:lstStyle/>
          <a:p>
            <a:r>
              <a:rPr kumimoji="1" lang="en-US" altLang="zh-CN" sz="2400" i="0">
                <a:latin typeface="Arial" panose="020B0604020202020204" pitchFamily="34" charset="0"/>
              </a:rPr>
              <a:t>IP </a:t>
            </a:r>
            <a:r>
              <a:rPr kumimoji="1" lang="zh-CN" altLang="en-US" sz="2400" i="0">
                <a:latin typeface="Arial" panose="020B0604020202020204" pitchFamily="34" charset="0"/>
              </a:rPr>
              <a:t>层上的互联网</a:t>
            </a:r>
          </a:p>
        </p:txBody>
      </p:sp>
      <p:sp>
        <p:nvSpPr>
          <p:cNvPr id="78876" name="Text Box 69"/>
          <p:cNvSpPr txBox="1">
            <a:spLocks noChangeArrowheads="1"/>
          </p:cNvSpPr>
          <p:nvPr/>
        </p:nvSpPr>
        <p:spPr bwMode="auto">
          <a:xfrm>
            <a:off x="990600" y="5948363"/>
            <a:ext cx="984250"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MAC </a:t>
            </a:r>
            <a:r>
              <a:rPr kumimoji="1" lang="zh-CN" altLang="en-US" sz="1800" i="0">
                <a:latin typeface="Arial" panose="020B0604020202020204" pitchFamily="34" charset="0"/>
              </a:rPr>
              <a:t>帧</a:t>
            </a:r>
          </a:p>
        </p:txBody>
      </p:sp>
      <p:grpSp>
        <p:nvGrpSpPr>
          <p:cNvPr id="4" name="Group 70"/>
          <p:cNvGrpSpPr/>
          <p:nvPr/>
        </p:nvGrpSpPr>
        <p:grpSpPr bwMode="auto">
          <a:xfrm>
            <a:off x="8153400" y="2420938"/>
            <a:ext cx="685800" cy="1447800"/>
            <a:chOff x="672" y="528"/>
            <a:chExt cx="432" cy="912"/>
          </a:xfrm>
        </p:grpSpPr>
        <p:sp>
          <p:nvSpPr>
            <p:cNvPr id="78914" name="AutoShape 7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78915" name="AutoShape 7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78916" name="AutoShape 7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grpSp>
      <p:sp>
        <p:nvSpPr>
          <p:cNvPr id="78878" name="Text Box 74"/>
          <p:cNvSpPr txBox="1">
            <a:spLocks noChangeArrowheads="1"/>
          </p:cNvSpPr>
          <p:nvPr/>
        </p:nvSpPr>
        <p:spPr bwMode="auto">
          <a:xfrm>
            <a:off x="8202613" y="3435350"/>
            <a:ext cx="484187" cy="366713"/>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sp>
        <p:nvSpPr>
          <p:cNvPr id="78879" name="Text Box 75"/>
          <p:cNvSpPr txBox="1">
            <a:spLocks noChangeArrowheads="1"/>
          </p:cNvSpPr>
          <p:nvPr/>
        </p:nvSpPr>
        <p:spPr bwMode="auto">
          <a:xfrm>
            <a:off x="3321050" y="3697288"/>
            <a:ext cx="4841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4</a:t>
            </a:r>
            <a:endParaRPr kumimoji="1" lang="en-US" altLang="zh-CN" sz="1800" i="0">
              <a:latin typeface="Arial" panose="020B0604020202020204" pitchFamily="34" charset="0"/>
            </a:endParaRPr>
          </a:p>
        </p:txBody>
      </p:sp>
      <p:sp>
        <p:nvSpPr>
          <p:cNvPr id="78880" name="Text Box 76"/>
          <p:cNvSpPr txBox="1">
            <a:spLocks noChangeArrowheads="1"/>
          </p:cNvSpPr>
          <p:nvPr/>
        </p:nvSpPr>
        <p:spPr bwMode="auto">
          <a:xfrm>
            <a:off x="2286000" y="3697288"/>
            <a:ext cx="4841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3</a:t>
            </a:r>
            <a:endParaRPr kumimoji="1" lang="en-US" altLang="zh-CN" sz="1800" i="0">
              <a:latin typeface="Arial" panose="020B0604020202020204" pitchFamily="34" charset="0"/>
            </a:endParaRPr>
          </a:p>
        </p:txBody>
      </p:sp>
      <p:sp>
        <p:nvSpPr>
          <p:cNvPr id="78881" name="Line 77"/>
          <p:cNvSpPr>
            <a:spLocks noChangeShapeType="1"/>
          </p:cNvSpPr>
          <p:nvPr/>
        </p:nvSpPr>
        <p:spPr bwMode="auto">
          <a:xfrm>
            <a:off x="3276600" y="3611563"/>
            <a:ext cx="2057400" cy="0"/>
          </a:xfrm>
          <a:prstGeom prst="line">
            <a:avLst/>
          </a:prstGeom>
          <a:noFill/>
          <a:ln w="28575">
            <a:solidFill>
              <a:schemeClr val="tx1"/>
            </a:solidFill>
            <a:prstDash val="dash"/>
            <a:round/>
          </a:ln>
        </p:spPr>
        <p:txBody>
          <a:bodyPr wrap="none" anchor="ctr"/>
          <a:lstStyle/>
          <a:p>
            <a:endParaRPr lang="zh-CN" altLang="en-US" i="0"/>
          </a:p>
        </p:txBody>
      </p:sp>
      <p:sp>
        <p:nvSpPr>
          <p:cNvPr id="78882" name="AutoShape 78"/>
          <p:cNvSpPr>
            <a:spLocks noChangeArrowheads="1"/>
          </p:cNvSpPr>
          <p:nvPr/>
        </p:nvSpPr>
        <p:spPr bwMode="auto">
          <a:xfrm>
            <a:off x="5332413" y="3230563"/>
            <a:ext cx="685800" cy="609600"/>
          </a:xfrm>
          <a:prstGeom prst="cube">
            <a:avLst>
              <a:gd name="adj" fmla="val 25000"/>
            </a:avLst>
          </a:prstGeom>
          <a:solidFill>
            <a:srgbClr val="66CCFF"/>
          </a:solidFill>
          <a:ln w="9525">
            <a:solidFill>
              <a:schemeClr val="tx1"/>
            </a:solidFill>
            <a:miter lim="800000"/>
          </a:ln>
        </p:spPr>
        <p:txBody>
          <a:bodyPr wrap="none" anchor="ctr"/>
          <a:lstStyle/>
          <a:p>
            <a:endParaRPr lang="zh-CN" altLang="en-US" i="0"/>
          </a:p>
        </p:txBody>
      </p:sp>
      <p:sp>
        <p:nvSpPr>
          <p:cNvPr id="78883" name="Line 79"/>
          <p:cNvSpPr>
            <a:spLocks noChangeShapeType="1"/>
          </p:cNvSpPr>
          <p:nvPr/>
        </p:nvSpPr>
        <p:spPr bwMode="auto">
          <a:xfrm>
            <a:off x="5943600" y="3611563"/>
            <a:ext cx="2209800" cy="0"/>
          </a:xfrm>
          <a:prstGeom prst="line">
            <a:avLst/>
          </a:prstGeom>
          <a:noFill/>
          <a:ln w="28575">
            <a:solidFill>
              <a:schemeClr val="tx1"/>
            </a:solidFill>
            <a:prstDash val="dash"/>
            <a:round/>
          </a:ln>
        </p:spPr>
        <p:txBody>
          <a:bodyPr wrap="none" anchor="ctr"/>
          <a:lstStyle/>
          <a:p>
            <a:endParaRPr lang="zh-CN" altLang="en-US" i="0"/>
          </a:p>
        </p:txBody>
      </p:sp>
      <p:sp>
        <p:nvSpPr>
          <p:cNvPr id="78884" name="Text Box 80"/>
          <p:cNvSpPr txBox="1">
            <a:spLocks noChangeArrowheads="1"/>
          </p:cNvSpPr>
          <p:nvPr/>
        </p:nvSpPr>
        <p:spPr bwMode="auto">
          <a:xfrm>
            <a:off x="4953000" y="3697288"/>
            <a:ext cx="4841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5</a:t>
            </a:r>
            <a:endParaRPr kumimoji="1" lang="en-US" altLang="zh-CN" sz="1800" i="0">
              <a:latin typeface="Arial" panose="020B0604020202020204" pitchFamily="34" charset="0"/>
            </a:endParaRPr>
          </a:p>
        </p:txBody>
      </p:sp>
      <p:sp>
        <p:nvSpPr>
          <p:cNvPr id="78885" name="Line 81"/>
          <p:cNvSpPr>
            <a:spLocks noChangeShapeType="1"/>
          </p:cNvSpPr>
          <p:nvPr/>
        </p:nvSpPr>
        <p:spPr bwMode="auto">
          <a:xfrm>
            <a:off x="3352800" y="5440363"/>
            <a:ext cx="1905000" cy="0"/>
          </a:xfrm>
          <a:prstGeom prst="line">
            <a:avLst/>
          </a:prstGeom>
          <a:noFill/>
          <a:ln w="57150">
            <a:solidFill>
              <a:srgbClr val="333399"/>
            </a:solidFill>
            <a:round/>
          </a:ln>
        </p:spPr>
        <p:txBody>
          <a:bodyPr wrap="none" anchor="ctr"/>
          <a:lstStyle/>
          <a:p>
            <a:endParaRPr lang="zh-CN" altLang="en-US" i="0"/>
          </a:p>
        </p:txBody>
      </p:sp>
      <p:sp>
        <p:nvSpPr>
          <p:cNvPr id="78886" name="Freeform 82"/>
          <p:cNvSpPr/>
          <p:nvPr/>
        </p:nvSpPr>
        <p:spPr bwMode="auto">
          <a:xfrm flipH="1">
            <a:off x="5921375" y="5156200"/>
            <a:ext cx="341313" cy="284163"/>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8887" name="Freeform 83"/>
          <p:cNvSpPr/>
          <p:nvPr/>
        </p:nvSpPr>
        <p:spPr bwMode="auto">
          <a:xfrm flipH="1">
            <a:off x="3233738" y="5162550"/>
            <a:ext cx="423862"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8888" name="Text Box 84"/>
          <p:cNvSpPr txBox="1">
            <a:spLocks noChangeArrowheads="1"/>
          </p:cNvSpPr>
          <p:nvPr/>
        </p:nvSpPr>
        <p:spPr bwMode="auto">
          <a:xfrm>
            <a:off x="5218113" y="2862263"/>
            <a:ext cx="1182687" cy="366712"/>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路由器 </a:t>
            </a:r>
            <a:r>
              <a:rPr kumimoji="1" lang="en-US" altLang="zh-CN" sz="1800" i="0">
                <a:latin typeface="Arial" panose="020B0604020202020204" pitchFamily="34" charset="0"/>
              </a:rPr>
              <a:t>R</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grpSp>
        <p:nvGrpSpPr>
          <p:cNvPr id="5" name="Group 114"/>
          <p:cNvGrpSpPr/>
          <p:nvPr/>
        </p:nvGrpSpPr>
        <p:grpSpPr bwMode="auto">
          <a:xfrm>
            <a:off x="1143000" y="3154363"/>
            <a:ext cx="6781800" cy="381000"/>
            <a:chOff x="720" y="1987"/>
            <a:chExt cx="4272" cy="240"/>
          </a:xfrm>
        </p:grpSpPr>
        <p:grpSp>
          <p:nvGrpSpPr>
            <p:cNvPr id="6" name="Group 85"/>
            <p:cNvGrpSpPr/>
            <p:nvPr/>
          </p:nvGrpSpPr>
          <p:grpSpPr bwMode="auto">
            <a:xfrm>
              <a:off x="720" y="1987"/>
              <a:ext cx="912" cy="240"/>
              <a:chOff x="1632" y="2688"/>
              <a:chExt cx="912" cy="240"/>
            </a:xfrm>
          </p:grpSpPr>
          <p:sp>
            <p:nvSpPr>
              <p:cNvPr id="78912" name="Rectangle 86"/>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i="0">
                    <a:latin typeface="Arial" panose="020B0604020202020204" pitchFamily="34" charset="0"/>
                  </a:rPr>
                  <a:t>  IP</a:t>
                </a:r>
                <a:r>
                  <a:rPr kumimoji="1" lang="en-US" altLang="zh-CN" sz="1800" i="0" baseline="-25000">
                    <a:latin typeface="Arial" panose="020B0604020202020204" pitchFamily="34" charset="0"/>
                  </a:rPr>
                  <a:t>1</a:t>
                </a:r>
                <a:r>
                  <a:rPr kumimoji="1" lang="en-US" altLang="zh-CN" sz="1800" i="0">
                    <a:latin typeface="Arial" panose="020B0604020202020204" pitchFamily="34" charset="0"/>
                  </a:rPr>
                  <a:t> → IP</a:t>
                </a:r>
                <a:r>
                  <a:rPr kumimoji="1" lang="en-US" altLang="zh-CN" sz="1800" i="0" baseline="-25000">
                    <a:latin typeface="Arial" panose="020B0604020202020204" pitchFamily="34" charset="0"/>
                  </a:rPr>
                  <a:t>2</a:t>
                </a:r>
              </a:p>
            </p:txBody>
          </p:sp>
          <p:sp>
            <p:nvSpPr>
              <p:cNvPr id="78913" name="AutoShape 87"/>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i="0"/>
              </a:p>
            </p:txBody>
          </p:sp>
        </p:grpSp>
        <p:grpSp>
          <p:nvGrpSpPr>
            <p:cNvPr id="7" name="Group 88"/>
            <p:cNvGrpSpPr/>
            <p:nvPr/>
          </p:nvGrpSpPr>
          <p:grpSpPr bwMode="auto">
            <a:xfrm>
              <a:off x="2352" y="1987"/>
              <a:ext cx="912" cy="240"/>
              <a:chOff x="1632" y="2688"/>
              <a:chExt cx="912" cy="240"/>
            </a:xfrm>
          </p:grpSpPr>
          <p:sp>
            <p:nvSpPr>
              <p:cNvPr id="78910" name="Rectangle 89"/>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i="0">
                    <a:latin typeface="Arial" panose="020B0604020202020204" pitchFamily="34" charset="0"/>
                  </a:rPr>
                  <a:t>IP</a:t>
                </a:r>
                <a:r>
                  <a:rPr kumimoji="1" lang="en-US" altLang="zh-CN" sz="1800" i="0" baseline="-25000">
                    <a:latin typeface="Arial" panose="020B0604020202020204" pitchFamily="34" charset="0"/>
                  </a:rPr>
                  <a:t>1</a:t>
                </a:r>
                <a:r>
                  <a:rPr kumimoji="1" lang="en-US" altLang="zh-CN" sz="1800" i="0">
                    <a:latin typeface="Arial" panose="020B0604020202020204" pitchFamily="34" charset="0"/>
                  </a:rPr>
                  <a:t> → IP</a:t>
                </a:r>
                <a:r>
                  <a:rPr kumimoji="1" lang="en-US" altLang="zh-CN" sz="1800" i="0" baseline="-25000">
                    <a:latin typeface="Arial" panose="020B0604020202020204" pitchFamily="34" charset="0"/>
                  </a:rPr>
                  <a:t>2</a:t>
                </a:r>
              </a:p>
            </p:txBody>
          </p:sp>
          <p:sp>
            <p:nvSpPr>
              <p:cNvPr id="78911" name="AutoShape 90"/>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i="0"/>
              </a:p>
            </p:txBody>
          </p:sp>
        </p:grpSp>
        <p:grpSp>
          <p:nvGrpSpPr>
            <p:cNvPr id="8" name="Group 91"/>
            <p:cNvGrpSpPr/>
            <p:nvPr/>
          </p:nvGrpSpPr>
          <p:grpSpPr bwMode="auto">
            <a:xfrm>
              <a:off x="4080" y="1987"/>
              <a:ext cx="912" cy="240"/>
              <a:chOff x="1632" y="2688"/>
              <a:chExt cx="912" cy="240"/>
            </a:xfrm>
          </p:grpSpPr>
          <p:sp>
            <p:nvSpPr>
              <p:cNvPr id="78908" name="Rectangle 92"/>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i="0">
                    <a:latin typeface="Arial" panose="020B0604020202020204" pitchFamily="34" charset="0"/>
                  </a:rPr>
                  <a:t>IP</a:t>
                </a:r>
                <a:r>
                  <a:rPr kumimoji="1" lang="en-US" altLang="zh-CN" sz="1800" i="0" baseline="-25000">
                    <a:latin typeface="Arial" panose="020B0604020202020204" pitchFamily="34" charset="0"/>
                  </a:rPr>
                  <a:t>1</a:t>
                </a:r>
                <a:r>
                  <a:rPr kumimoji="1" lang="en-US" altLang="zh-CN" sz="1800" i="0">
                    <a:latin typeface="Arial" panose="020B0604020202020204" pitchFamily="34" charset="0"/>
                  </a:rPr>
                  <a:t> → IP</a:t>
                </a:r>
                <a:r>
                  <a:rPr kumimoji="1" lang="en-US" altLang="zh-CN" sz="1800" i="0" baseline="-25000">
                    <a:latin typeface="Arial" panose="020B0604020202020204" pitchFamily="34" charset="0"/>
                  </a:rPr>
                  <a:t>2</a:t>
                </a:r>
              </a:p>
            </p:txBody>
          </p:sp>
          <p:sp>
            <p:nvSpPr>
              <p:cNvPr id="78909" name="AutoShape 93"/>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i="0"/>
              </a:p>
            </p:txBody>
          </p:sp>
        </p:grpSp>
      </p:grpSp>
      <p:grpSp>
        <p:nvGrpSpPr>
          <p:cNvPr id="9" name="Group 94"/>
          <p:cNvGrpSpPr/>
          <p:nvPr/>
        </p:nvGrpSpPr>
        <p:grpSpPr bwMode="auto">
          <a:xfrm>
            <a:off x="609600" y="5592763"/>
            <a:ext cx="1981200" cy="381000"/>
            <a:chOff x="480" y="3120"/>
            <a:chExt cx="1248" cy="240"/>
          </a:xfrm>
        </p:grpSpPr>
        <p:sp>
          <p:nvSpPr>
            <p:cNvPr id="78903" name="Rectangle 95"/>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i="0">
                  <a:latin typeface="Arial" panose="020B0604020202020204" pitchFamily="34" charset="0"/>
                </a:rPr>
                <a:t>从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1</a:t>
              </a:r>
              <a:r>
                <a:rPr kumimoji="1" lang="en-US" altLang="zh-CN" sz="1800" i="0">
                  <a:latin typeface="Arial" panose="020B0604020202020204" pitchFamily="34" charset="0"/>
                </a:rPr>
                <a:t> </a:t>
              </a:r>
              <a:r>
                <a:rPr kumimoji="1" lang="zh-CN" altLang="en-US" sz="1800" i="0">
                  <a:latin typeface="Arial" panose="020B0604020202020204" pitchFamily="34" charset="0"/>
                </a:rPr>
                <a:t>到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3</a:t>
              </a:r>
            </a:p>
          </p:txBody>
        </p:sp>
        <p:sp>
          <p:nvSpPr>
            <p:cNvPr id="78904" name="AutoShape 96"/>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i="0"/>
            </a:p>
          </p:txBody>
        </p:sp>
      </p:grpSp>
      <p:grpSp>
        <p:nvGrpSpPr>
          <p:cNvPr id="10" name="Group 97"/>
          <p:cNvGrpSpPr/>
          <p:nvPr/>
        </p:nvGrpSpPr>
        <p:grpSpPr bwMode="auto">
          <a:xfrm>
            <a:off x="3505200" y="5592763"/>
            <a:ext cx="1981200" cy="381000"/>
            <a:chOff x="480" y="3120"/>
            <a:chExt cx="1248" cy="240"/>
          </a:xfrm>
        </p:grpSpPr>
        <p:sp>
          <p:nvSpPr>
            <p:cNvPr id="78901" name="Rectangle 98"/>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i="0">
                  <a:latin typeface="Arial" panose="020B0604020202020204" pitchFamily="34" charset="0"/>
                </a:rPr>
                <a:t>从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4</a:t>
              </a:r>
              <a:r>
                <a:rPr kumimoji="1" lang="en-US" altLang="zh-CN" sz="1800" i="0">
                  <a:latin typeface="Arial" panose="020B0604020202020204" pitchFamily="34" charset="0"/>
                </a:rPr>
                <a:t> </a:t>
              </a:r>
              <a:r>
                <a:rPr kumimoji="1" lang="zh-CN" altLang="en-US" sz="1800" i="0">
                  <a:latin typeface="Arial" panose="020B0604020202020204" pitchFamily="34" charset="0"/>
                </a:rPr>
                <a:t>到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5</a:t>
              </a:r>
            </a:p>
          </p:txBody>
        </p:sp>
        <p:sp>
          <p:nvSpPr>
            <p:cNvPr id="78902" name="AutoShape 99"/>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i="0"/>
            </a:p>
          </p:txBody>
        </p:sp>
      </p:grpSp>
      <p:grpSp>
        <p:nvGrpSpPr>
          <p:cNvPr id="11" name="Group 100"/>
          <p:cNvGrpSpPr/>
          <p:nvPr/>
        </p:nvGrpSpPr>
        <p:grpSpPr bwMode="auto">
          <a:xfrm>
            <a:off x="6400800" y="5592763"/>
            <a:ext cx="1981200" cy="381000"/>
            <a:chOff x="480" y="3120"/>
            <a:chExt cx="1248" cy="240"/>
          </a:xfrm>
        </p:grpSpPr>
        <p:sp>
          <p:nvSpPr>
            <p:cNvPr id="78899" name="Rectangle 101"/>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i="0">
                  <a:latin typeface="Arial" panose="020B0604020202020204" pitchFamily="34" charset="0"/>
                </a:rPr>
                <a:t>从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6</a:t>
              </a:r>
              <a:r>
                <a:rPr kumimoji="1" lang="en-US" altLang="zh-CN" sz="1800" i="0">
                  <a:latin typeface="Arial" panose="020B0604020202020204" pitchFamily="34" charset="0"/>
                </a:rPr>
                <a:t> </a:t>
              </a:r>
              <a:r>
                <a:rPr kumimoji="1" lang="zh-CN" altLang="en-US" sz="1800" i="0">
                  <a:latin typeface="Arial" panose="020B0604020202020204" pitchFamily="34" charset="0"/>
                </a:rPr>
                <a:t>到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2</a:t>
              </a:r>
            </a:p>
          </p:txBody>
        </p:sp>
        <p:sp>
          <p:nvSpPr>
            <p:cNvPr id="78900" name="AutoShape 102"/>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i="0"/>
            </a:p>
          </p:txBody>
        </p:sp>
      </p:grpSp>
      <p:sp>
        <p:nvSpPr>
          <p:cNvPr id="78893" name="Text Box 103"/>
          <p:cNvSpPr txBox="1">
            <a:spLocks noChangeArrowheads="1"/>
          </p:cNvSpPr>
          <p:nvPr/>
        </p:nvSpPr>
        <p:spPr bwMode="auto">
          <a:xfrm>
            <a:off x="6858000" y="6018213"/>
            <a:ext cx="984250"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MAC </a:t>
            </a:r>
            <a:r>
              <a:rPr kumimoji="1" lang="zh-CN" altLang="en-US" sz="1800" i="0">
                <a:latin typeface="Arial" panose="020B0604020202020204" pitchFamily="34" charset="0"/>
              </a:rPr>
              <a:t>帧</a:t>
            </a:r>
          </a:p>
        </p:txBody>
      </p:sp>
      <p:sp>
        <p:nvSpPr>
          <p:cNvPr id="78894" name="Text Box 104"/>
          <p:cNvSpPr txBox="1">
            <a:spLocks noChangeArrowheads="1"/>
          </p:cNvSpPr>
          <p:nvPr/>
        </p:nvSpPr>
        <p:spPr bwMode="auto">
          <a:xfrm>
            <a:off x="3976688" y="6018213"/>
            <a:ext cx="984250"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MAC </a:t>
            </a:r>
            <a:r>
              <a:rPr kumimoji="1" lang="zh-CN" altLang="en-US" sz="1800" i="0">
                <a:latin typeface="Arial" panose="020B0604020202020204" pitchFamily="34" charset="0"/>
              </a:rPr>
              <a:t>帧</a:t>
            </a:r>
          </a:p>
        </p:txBody>
      </p:sp>
      <p:sp>
        <p:nvSpPr>
          <p:cNvPr id="78895" name="AutoShape 105"/>
          <p:cNvSpPr>
            <a:spLocks noChangeArrowheads="1"/>
          </p:cNvSpPr>
          <p:nvPr/>
        </p:nvSpPr>
        <p:spPr bwMode="auto">
          <a:xfrm flipV="1">
            <a:off x="2057400" y="2292350"/>
            <a:ext cx="1219200" cy="377825"/>
          </a:xfrm>
          <a:prstGeom prst="wedgeRoundRectCallout">
            <a:avLst>
              <a:gd name="adj1" fmla="val -75782"/>
              <a:gd name="adj2" fmla="val -203782"/>
              <a:gd name="adj3" fmla="val 16667"/>
            </a:avLst>
          </a:prstGeom>
          <a:solidFill>
            <a:schemeClr val="bg1"/>
          </a:solidFill>
          <a:ln w="9525">
            <a:solidFill>
              <a:schemeClr val="tx1"/>
            </a:solidFill>
            <a:miter lim="800000"/>
          </a:ln>
        </p:spPr>
        <p:txBody>
          <a:bodyPr rot="10800000" wrap="none" anchor="ctr"/>
          <a:lstStyle/>
          <a:p>
            <a:pPr algn="ctr"/>
            <a:endParaRPr kumimoji="1" lang="zh-CN" altLang="zh-CN" sz="1800" i="0">
              <a:latin typeface="Arial" panose="020B0604020202020204" pitchFamily="34" charset="0"/>
            </a:endParaRPr>
          </a:p>
        </p:txBody>
      </p:sp>
      <p:sp>
        <p:nvSpPr>
          <p:cNvPr id="78896" name="Text Box 106"/>
          <p:cNvSpPr txBox="1">
            <a:spLocks noChangeArrowheads="1"/>
          </p:cNvSpPr>
          <p:nvPr/>
        </p:nvSpPr>
        <p:spPr bwMode="auto">
          <a:xfrm>
            <a:off x="2095500" y="2316163"/>
            <a:ext cx="1149350"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 </a:t>
            </a:r>
            <a:r>
              <a:rPr kumimoji="1" lang="zh-CN" altLang="en-US" sz="1800" i="0">
                <a:latin typeface="Arial" panose="020B0604020202020204" pitchFamily="34" charset="0"/>
              </a:rPr>
              <a:t>数据报</a:t>
            </a:r>
          </a:p>
        </p:txBody>
      </p:sp>
      <p:sp>
        <p:nvSpPr>
          <p:cNvPr id="78897" name="Rectangle 111"/>
          <p:cNvSpPr>
            <a:spLocks noChangeArrowheads="1"/>
          </p:cNvSpPr>
          <p:nvPr/>
        </p:nvSpPr>
        <p:spPr bwMode="auto">
          <a:xfrm>
            <a:off x="0" y="0"/>
            <a:ext cx="9144000" cy="1989138"/>
          </a:xfrm>
          <a:prstGeom prst="rect">
            <a:avLst/>
          </a:prstGeom>
          <a:solidFill>
            <a:srgbClr val="FFFF99"/>
          </a:solidFill>
          <a:ln w="9525">
            <a:noFill/>
            <a:miter lim="800000"/>
          </a:ln>
        </p:spPr>
        <p:txBody>
          <a:bodyPr wrap="none" anchor="ctr"/>
          <a:lstStyle/>
          <a:p>
            <a:endParaRPr lang="zh-CN" altLang="en-US" i="0"/>
          </a:p>
        </p:txBody>
      </p:sp>
      <p:sp>
        <p:nvSpPr>
          <p:cNvPr id="78898" name="Text Box 112"/>
          <p:cNvSpPr txBox="1">
            <a:spLocks noChangeArrowheads="1"/>
          </p:cNvSpPr>
          <p:nvPr/>
        </p:nvSpPr>
        <p:spPr bwMode="auto">
          <a:xfrm>
            <a:off x="288925" y="188913"/>
            <a:ext cx="8501045" cy="1592167"/>
          </a:xfrm>
          <a:prstGeom prst="rect">
            <a:avLst/>
          </a:prstGeom>
          <a:solidFill>
            <a:srgbClr val="CCECFF"/>
          </a:solidFill>
          <a:ln w="9525">
            <a:solidFill>
              <a:srgbClr val="333399"/>
            </a:solidFill>
            <a:miter lim="800000"/>
          </a:ln>
        </p:spPr>
        <p:txBody>
          <a:bodyPr wrap="none">
            <a:spAutoFit/>
          </a:bodyPr>
          <a:lstStyle/>
          <a:p>
            <a:pPr algn="ctr">
              <a:lnSpc>
                <a:spcPct val="120000"/>
              </a:lnSpc>
            </a:pPr>
            <a:r>
              <a:rPr lang="zh-CN" altLang="en-US" sz="2800" i="0" dirty="0">
                <a:latin typeface="Arial" panose="020B0604020202020204" pitchFamily="34" charset="0"/>
              </a:rPr>
              <a:t>在</a:t>
            </a:r>
            <a:r>
              <a:rPr lang="en-US" altLang="zh-CN" sz="2800" i="0" dirty="0">
                <a:latin typeface="Arial" panose="020B0604020202020204" pitchFamily="34" charset="0"/>
              </a:rPr>
              <a:t>IP</a:t>
            </a:r>
            <a:r>
              <a:rPr lang="zh-CN" altLang="en-US" sz="2800" i="0" dirty="0">
                <a:latin typeface="Arial" panose="020B0604020202020204" pitchFamily="34" charset="0"/>
              </a:rPr>
              <a:t>层抽象的互联网上只能看到</a:t>
            </a:r>
            <a:r>
              <a:rPr lang="en-US" altLang="zh-CN" sz="2800" i="0" dirty="0">
                <a:latin typeface="Arial" panose="020B0604020202020204" pitchFamily="34" charset="0"/>
              </a:rPr>
              <a:t>IP</a:t>
            </a:r>
            <a:r>
              <a:rPr lang="zh-CN" altLang="en-US" sz="2800" i="0" dirty="0">
                <a:latin typeface="Arial" panose="020B0604020202020204" pitchFamily="34" charset="0"/>
              </a:rPr>
              <a:t>数据报。图中的 </a:t>
            </a:r>
          </a:p>
          <a:p>
            <a:pPr algn="ctr">
              <a:lnSpc>
                <a:spcPct val="120000"/>
              </a:lnSpc>
            </a:pPr>
            <a:r>
              <a:rPr lang="en-US" altLang="zh-CN" sz="2800" i="0" dirty="0">
                <a:latin typeface="Arial" panose="020B0604020202020204" pitchFamily="34" charset="0"/>
              </a:rPr>
              <a:t>IP</a:t>
            </a:r>
            <a:r>
              <a:rPr lang="en-US" altLang="zh-CN" sz="2800" i="0" baseline="-25000" dirty="0">
                <a:latin typeface="Arial" panose="020B0604020202020204" pitchFamily="34" charset="0"/>
              </a:rPr>
              <a:t>1 </a:t>
            </a:r>
            <a:r>
              <a:rPr lang="en-US" altLang="zh-CN" sz="2800" b="1" i="0" dirty="0">
                <a:latin typeface="Arial" panose="020B0604020202020204" pitchFamily="34" charset="0"/>
              </a:rPr>
              <a:t>→ </a:t>
            </a:r>
            <a:r>
              <a:rPr lang="en-US" altLang="zh-CN" sz="2800" i="0" dirty="0">
                <a:latin typeface="Arial" panose="020B0604020202020204" pitchFamily="34" charset="0"/>
              </a:rPr>
              <a:t>IP</a:t>
            </a:r>
            <a:r>
              <a:rPr lang="en-US" altLang="zh-CN" sz="2800" i="0" baseline="-25000" dirty="0">
                <a:latin typeface="Arial" panose="020B0604020202020204" pitchFamily="34" charset="0"/>
              </a:rPr>
              <a:t>2</a:t>
            </a:r>
            <a:r>
              <a:rPr lang="en-US" altLang="zh-CN" sz="2800" i="0" dirty="0">
                <a:latin typeface="Arial" panose="020B0604020202020204" pitchFamily="34" charset="0"/>
              </a:rPr>
              <a:t> </a:t>
            </a:r>
            <a:r>
              <a:rPr lang="zh-CN" altLang="en-US" sz="2800" i="0" dirty="0">
                <a:latin typeface="Arial" panose="020B0604020202020204" pitchFamily="34" charset="0"/>
              </a:rPr>
              <a:t>表示从源地址</a:t>
            </a:r>
            <a:r>
              <a:rPr lang="en-US" altLang="zh-CN" sz="2800" i="0" dirty="0">
                <a:latin typeface="Arial" panose="020B0604020202020204" pitchFamily="34" charset="0"/>
                <a:ea typeface="宋体" panose="02010600030101010101" pitchFamily="2" charset="-122"/>
              </a:rPr>
              <a:t>IP</a:t>
            </a:r>
            <a:r>
              <a:rPr lang="en-US" altLang="zh-CN" sz="2800" i="0" baseline="-25000" dirty="0">
                <a:latin typeface="Arial" panose="020B0604020202020204" pitchFamily="34" charset="0"/>
                <a:ea typeface="宋体" panose="02010600030101010101" pitchFamily="2" charset="-122"/>
              </a:rPr>
              <a:t>1</a:t>
            </a:r>
            <a:r>
              <a:rPr lang="zh-CN" altLang="en-US" sz="2800" i="0" dirty="0">
                <a:latin typeface="Arial" panose="020B0604020202020204" pitchFamily="34" charset="0"/>
              </a:rPr>
              <a:t>到目的地址</a:t>
            </a:r>
            <a:r>
              <a:rPr lang="en-US" altLang="zh-CN" sz="2800" i="0" dirty="0">
                <a:latin typeface="Arial" panose="020B0604020202020204" pitchFamily="34" charset="0"/>
              </a:rPr>
              <a:t>IP</a:t>
            </a:r>
            <a:r>
              <a:rPr lang="en-US" altLang="zh-CN" sz="2800" i="0" baseline="-25000" dirty="0">
                <a:latin typeface="Arial" panose="020B0604020202020204" pitchFamily="34" charset="0"/>
              </a:rPr>
              <a:t>2</a:t>
            </a:r>
            <a:r>
              <a:rPr lang="zh-CN" altLang="en-US" sz="2800" i="0" dirty="0">
                <a:latin typeface="Arial" panose="020B0604020202020204" pitchFamily="34" charset="0"/>
              </a:rPr>
              <a:t>，中间的</a:t>
            </a:r>
          </a:p>
          <a:p>
            <a:pPr algn="ctr">
              <a:lnSpc>
                <a:spcPct val="120000"/>
              </a:lnSpc>
            </a:pPr>
            <a:r>
              <a:rPr lang="zh-CN" altLang="en-US" sz="2800" i="0" dirty="0">
                <a:latin typeface="Arial" panose="020B0604020202020204" pitchFamily="34" charset="0"/>
              </a:rPr>
              <a:t>两个路由器的</a:t>
            </a:r>
            <a:r>
              <a:rPr lang="en-US" altLang="zh-CN" sz="2800" i="0" dirty="0">
                <a:latin typeface="Arial" panose="020B0604020202020204" pitchFamily="34" charset="0"/>
              </a:rPr>
              <a:t>IP</a:t>
            </a:r>
            <a:r>
              <a:rPr lang="zh-CN" altLang="en-US" sz="2800" i="0" dirty="0">
                <a:latin typeface="Arial" panose="020B0604020202020204" pitchFamily="34" charset="0"/>
              </a:rPr>
              <a:t>地址并不出现在</a:t>
            </a:r>
            <a:r>
              <a:rPr lang="en-US" altLang="zh-CN" sz="2800" i="0" dirty="0">
                <a:latin typeface="Arial" panose="020B0604020202020204" pitchFamily="34" charset="0"/>
              </a:rPr>
              <a:t>IP</a:t>
            </a:r>
            <a:r>
              <a:rPr lang="zh-CN" altLang="en-US" sz="2800" i="0" dirty="0">
                <a:latin typeface="Arial" panose="020B0604020202020204" pitchFamily="34" charset="0"/>
              </a:rPr>
              <a:t>数据报的首部中。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0"/>
                                  </p:stCondLst>
                                  <p:childTnLst>
                                    <p:anim calcmode="discrete" valueType="str">
                                      <p:cBhvr>
                                        <p:cTn id="6"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4" name="Freeform 2"/>
          <p:cNvSpPr/>
          <p:nvPr/>
        </p:nvSpPr>
        <p:spPr bwMode="auto">
          <a:xfrm>
            <a:off x="2362200" y="5160963"/>
            <a:ext cx="395288"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9875" name="Freeform 3"/>
          <p:cNvSpPr/>
          <p:nvPr/>
        </p:nvSpPr>
        <p:spPr bwMode="auto">
          <a:xfrm>
            <a:off x="4951413" y="5159375"/>
            <a:ext cx="395287"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9876" name="Line 4"/>
          <p:cNvSpPr>
            <a:spLocks noChangeShapeType="1"/>
          </p:cNvSpPr>
          <p:nvPr/>
        </p:nvSpPr>
        <p:spPr bwMode="auto">
          <a:xfrm rot="-5400000">
            <a:off x="8113713" y="5172075"/>
            <a:ext cx="533400" cy="3175"/>
          </a:xfrm>
          <a:prstGeom prst="line">
            <a:avLst/>
          </a:prstGeom>
          <a:noFill/>
          <a:ln w="28575">
            <a:solidFill>
              <a:srgbClr val="333399"/>
            </a:solidFill>
            <a:round/>
          </a:ln>
        </p:spPr>
        <p:txBody>
          <a:bodyPr wrap="none" anchor="ctr"/>
          <a:lstStyle/>
          <a:p>
            <a:endParaRPr lang="zh-CN" altLang="en-US" i="0"/>
          </a:p>
        </p:txBody>
      </p:sp>
      <p:sp>
        <p:nvSpPr>
          <p:cNvPr id="79877" name="Line 5"/>
          <p:cNvSpPr>
            <a:spLocks noChangeShapeType="1"/>
          </p:cNvSpPr>
          <p:nvPr/>
        </p:nvSpPr>
        <p:spPr bwMode="auto">
          <a:xfrm rot="-5400000">
            <a:off x="192088" y="5172075"/>
            <a:ext cx="533400" cy="3175"/>
          </a:xfrm>
          <a:prstGeom prst="line">
            <a:avLst/>
          </a:prstGeom>
          <a:noFill/>
          <a:ln w="28575">
            <a:solidFill>
              <a:srgbClr val="333399"/>
            </a:solidFill>
            <a:round/>
          </a:ln>
        </p:spPr>
        <p:txBody>
          <a:bodyPr wrap="none" anchor="ctr"/>
          <a:lstStyle/>
          <a:p>
            <a:endParaRPr lang="zh-CN" altLang="en-US" i="0"/>
          </a:p>
        </p:txBody>
      </p:sp>
      <p:sp>
        <p:nvSpPr>
          <p:cNvPr id="79878" name="AutoShape 6"/>
          <p:cNvSpPr>
            <a:spLocks noChangeArrowheads="1"/>
          </p:cNvSpPr>
          <p:nvPr/>
        </p:nvSpPr>
        <p:spPr bwMode="auto">
          <a:xfrm>
            <a:off x="228600" y="3306763"/>
            <a:ext cx="685800" cy="1905000"/>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79879" name="AutoShape 7"/>
          <p:cNvSpPr>
            <a:spLocks noChangeArrowheads="1"/>
          </p:cNvSpPr>
          <p:nvPr/>
        </p:nvSpPr>
        <p:spPr bwMode="auto">
          <a:xfrm>
            <a:off x="2667000" y="3382963"/>
            <a:ext cx="685800" cy="1905000"/>
          </a:xfrm>
          <a:prstGeom prst="cube">
            <a:avLst>
              <a:gd name="adj" fmla="val 25000"/>
            </a:avLst>
          </a:prstGeom>
          <a:solidFill>
            <a:srgbClr val="66CCFF"/>
          </a:solidFill>
          <a:ln w="9525">
            <a:solidFill>
              <a:schemeClr val="tx1"/>
            </a:solidFill>
            <a:miter lim="800000"/>
          </a:ln>
        </p:spPr>
        <p:txBody>
          <a:bodyPr wrap="none" anchor="ctr"/>
          <a:lstStyle/>
          <a:p>
            <a:endParaRPr lang="zh-CN" altLang="en-US" i="0"/>
          </a:p>
        </p:txBody>
      </p:sp>
      <p:sp>
        <p:nvSpPr>
          <p:cNvPr id="79880" name="AutoShape 8"/>
          <p:cNvSpPr>
            <a:spLocks noChangeArrowheads="1"/>
          </p:cNvSpPr>
          <p:nvPr/>
        </p:nvSpPr>
        <p:spPr bwMode="auto">
          <a:xfrm>
            <a:off x="8153400" y="3306763"/>
            <a:ext cx="685800" cy="1905000"/>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79881" name="AutoShape 9"/>
          <p:cNvSpPr>
            <a:spLocks noChangeArrowheads="1"/>
          </p:cNvSpPr>
          <p:nvPr/>
        </p:nvSpPr>
        <p:spPr bwMode="auto">
          <a:xfrm>
            <a:off x="5332413" y="3611563"/>
            <a:ext cx="685800" cy="1676400"/>
          </a:xfrm>
          <a:prstGeom prst="cube">
            <a:avLst>
              <a:gd name="adj" fmla="val 25000"/>
            </a:avLst>
          </a:prstGeom>
          <a:solidFill>
            <a:srgbClr val="66CCFF"/>
          </a:solidFill>
          <a:ln w="9525">
            <a:solidFill>
              <a:schemeClr val="tx1"/>
            </a:solidFill>
            <a:miter lim="800000"/>
          </a:ln>
        </p:spPr>
        <p:txBody>
          <a:bodyPr wrap="none" anchor="ctr"/>
          <a:lstStyle/>
          <a:p>
            <a:endParaRPr lang="zh-CN" altLang="en-US" i="0"/>
          </a:p>
        </p:txBody>
      </p:sp>
      <p:grpSp>
        <p:nvGrpSpPr>
          <p:cNvPr id="2" name="Group 10"/>
          <p:cNvGrpSpPr/>
          <p:nvPr/>
        </p:nvGrpSpPr>
        <p:grpSpPr bwMode="auto">
          <a:xfrm>
            <a:off x="36513" y="2420938"/>
            <a:ext cx="9121775" cy="2438400"/>
            <a:chOff x="96" y="1056"/>
            <a:chExt cx="5472" cy="1536"/>
          </a:xfrm>
        </p:grpSpPr>
        <p:sp>
          <p:nvSpPr>
            <p:cNvPr id="79943" name="Oval 11"/>
            <p:cNvSpPr>
              <a:spLocks noChangeArrowheads="1"/>
            </p:cNvSpPr>
            <p:nvPr/>
          </p:nvSpPr>
          <p:spPr bwMode="auto">
            <a:xfrm>
              <a:off x="3662" y="1674"/>
              <a:ext cx="1906" cy="756"/>
            </a:xfrm>
            <a:prstGeom prst="ellipse">
              <a:avLst/>
            </a:prstGeom>
            <a:solidFill>
              <a:srgbClr val="FFFF99"/>
            </a:solidFill>
            <a:ln w="31750">
              <a:solidFill>
                <a:srgbClr val="000000"/>
              </a:solidFill>
              <a:round/>
            </a:ln>
          </p:spPr>
          <p:txBody>
            <a:bodyPr/>
            <a:lstStyle/>
            <a:p>
              <a:endParaRPr lang="zh-CN" altLang="en-US" i="0"/>
            </a:p>
          </p:txBody>
        </p:sp>
        <p:sp>
          <p:nvSpPr>
            <p:cNvPr id="79944" name="Oval 12"/>
            <p:cNvSpPr>
              <a:spLocks noChangeArrowheads="1"/>
            </p:cNvSpPr>
            <p:nvPr/>
          </p:nvSpPr>
          <p:spPr bwMode="auto">
            <a:xfrm>
              <a:off x="96" y="1430"/>
              <a:ext cx="1870" cy="760"/>
            </a:xfrm>
            <a:prstGeom prst="ellipse">
              <a:avLst/>
            </a:prstGeom>
            <a:solidFill>
              <a:srgbClr val="FFFF99"/>
            </a:solidFill>
            <a:ln w="31750">
              <a:solidFill>
                <a:srgbClr val="000000"/>
              </a:solidFill>
              <a:round/>
            </a:ln>
          </p:spPr>
          <p:txBody>
            <a:bodyPr/>
            <a:lstStyle/>
            <a:p>
              <a:endParaRPr lang="zh-CN" altLang="en-US" i="0"/>
            </a:p>
          </p:txBody>
        </p:sp>
        <p:sp>
          <p:nvSpPr>
            <p:cNvPr id="79945" name="Oval 13"/>
            <p:cNvSpPr>
              <a:spLocks noChangeArrowheads="1"/>
            </p:cNvSpPr>
            <p:nvPr/>
          </p:nvSpPr>
          <p:spPr bwMode="auto">
            <a:xfrm>
              <a:off x="3365" y="1163"/>
              <a:ext cx="1903" cy="731"/>
            </a:xfrm>
            <a:prstGeom prst="ellipse">
              <a:avLst/>
            </a:prstGeom>
            <a:solidFill>
              <a:srgbClr val="FFFF99"/>
            </a:solidFill>
            <a:ln w="31750">
              <a:solidFill>
                <a:srgbClr val="000000"/>
              </a:solidFill>
              <a:round/>
            </a:ln>
          </p:spPr>
          <p:txBody>
            <a:bodyPr/>
            <a:lstStyle/>
            <a:p>
              <a:endParaRPr lang="zh-CN" altLang="en-US" i="0"/>
            </a:p>
          </p:txBody>
        </p:sp>
        <p:sp>
          <p:nvSpPr>
            <p:cNvPr id="79946" name="Oval 14"/>
            <p:cNvSpPr>
              <a:spLocks noChangeArrowheads="1"/>
            </p:cNvSpPr>
            <p:nvPr/>
          </p:nvSpPr>
          <p:spPr bwMode="auto">
            <a:xfrm>
              <a:off x="2365" y="1821"/>
              <a:ext cx="1900" cy="771"/>
            </a:xfrm>
            <a:prstGeom prst="ellipse">
              <a:avLst/>
            </a:prstGeom>
            <a:solidFill>
              <a:srgbClr val="FFFF99"/>
            </a:solidFill>
            <a:ln w="31750">
              <a:solidFill>
                <a:srgbClr val="000000"/>
              </a:solidFill>
              <a:round/>
            </a:ln>
          </p:spPr>
          <p:txBody>
            <a:bodyPr/>
            <a:lstStyle/>
            <a:p>
              <a:endParaRPr lang="zh-CN" altLang="en-US" i="0"/>
            </a:p>
          </p:txBody>
        </p:sp>
        <p:sp>
          <p:nvSpPr>
            <p:cNvPr id="79947" name="Oval 15"/>
            <p:cNvSpPr>
              <a:spLocks noChangeArrowheads="1"/>
            </p:cNvSpPr>
            <p:nvPr/>
          </p:nvSpPr>
          <p:spPr bwMode="auto">
            <a:xfrm>
              <a:off x="729" y="1752"/>
              <a:ext cx="1900" cy="731"/>
            </a:xfrm>
            <a:prstGeom prst="ellipse">
              <a:avLst/>
            </a:prstGeom>
            <a:solidFill>
              <a:srgbClr val="FFFF99"/>
            </a:solidFill>
            <a:ln w="31750">
              <a:solidFill>
                <a:srgbClr val="000000"/>
              </a:solidFill>
              <a:round/>
            </a:ln>
          </p:spPr>
          <p:txBody>
            <a:bodyPr/>
            <a:lstStyle/>
            <a:p>
              <a:endParaRPr lang="zh-CN" altLang="en-US" i="0"/>
            </a:p>
          </p:txBody>
        </p:sp>
        <p:sp>
          <p:nvSpPr>
            <p:cNvPr id="79948" name="Oval 16"/>
            <p:cNvSpPr>
              <a:spLocks noChangeArrowheads="1"/>
            </p:cNvSpPr>
            <p:nvPr/>
          </p:nvSpPr>
          <p:spPr bwMode="auto">
            <a:xfrm>
              <a:off x="2197" y="1056"/>
              <a:ext cx="1870" cy="758"/>
            </a:xfrm>
            <a:prstGeom prst="ellipse">
              <a:avLst/>
            </a:prstGeom>
            <a:solidFill>
              <a:srgbClr val="FFFF99"/>
            </a:solidFill>
            <a:ln w="31750">
              <a:solidFill>
                <a:srgbClr val="000000"/>
              </a:solidFill>
              <a:round/>
            </a:ln>
          </p:spPr>
          <p:txBody>
            <a:bodyPr/>
            <a:lstStyle/>
            <a:p>
              <a:endParaRPr lang="zh-CN" altLang="en-US" i="0"/>
            </a:p>
          </p:txBody>
        </p:sp>
        <p:sp>
          <p:nvSpPr>
            <p:cNvPr id="79949" name="Oval 17"/>
            <p:cNvSpPr>
              <a:spLocks noChangeArrowheads="1"/>
            </p:cNvSpPr>
            <p:nvPr/>
          </p:nvSpPr>
          <p:spPr bwMode="auto">
            <a:xfrm>
              <a:off x="996" y="1056"/>
              <a:ext cx="1867" cy="731"/>
            </a:xfrm>
            <a:prstGeom prst="ellipse">
              <a:avLst/>
            </a:prstGeom>
            <a:solidFill>
              <a:srgbClr val="FFFF99"/>
            </a:solidFill>
            <a:ln w="31750">
              <a:solidFill>
                <a:srgbClr val="000000"/>
              </a:solidFill>
              <a:round/>
            </a:ln>
          </p:spPr>
          <p:txBody>
            <a:bodyPr/>
            <a:lstStyle/>
            <a:p>
              <a:endParaRPr lang="zh-CN" altLang="en-US" i="0"/>
            </a:p>
          </p:txBody>
        </p:sp>
        <p:sp>
          <p:nvSpPr>
            <p:cNvPr id="79950" name="Oval 18"/>
            <p:cNvSpPr>
              <a:spLocks noChangeArrowheads="1"/>
            </p:cNvSpPr>
            <p:nvPr/>
          </p:nvSpPr>
          <p:spPr bwMode="auto">
            <a:xfrm>
              <a:off x="597" y="1226"/>
              <a:ext cx="4536" cy="1060"/>
            </a:xfrm>
            <a:prstGeom prst="ellipse">
              <a:avLst/>
            </a:prstGeom>
            <a:solidFill>
              <a:srgbClr val="FFFF99"/>
            </a:solidFill>
            <a:ln w="9525">
              <a:noFill/>
              <a:round/>
            </a:ln>
          </p:spPr>
          <p:txBody>
            <a:bodyPr/>
            <a:lstStyle/>
            <a:p>
              <a:endParaRPr lang="zh-CN" altLang="en-US" i="0"/>
            </a:p>
          </p:txBody>
        </p:sp>
      </p:grpSp>
      <p:sp>
        <p:nvSpPr>
          <p:cNvPr id="79883" name="Line 19"/>
          <p:cNvSpPr>
            <a:spLocks noChangeShapeType="1"/>
          </p:cNvSpPr>
          <p:nvPr/>
        </p:nvSpPr>
        <p:spPr bwMode="auto">
          <a:xfrm>
            <a:off x="152400" y="5440363"/>
            <a:ext cx="2590800" cy="0"/>
          </a:xfrm>
          <a:prstGeom prst="line">
            <a:avLst/>
          </a:prstGeom>
          <a:noFill/>
          <a:ln w="57150">
            <a:solidFill>
              <a:srgbClr val="333399"/>
            </a:solidFill>
            <a:round/>
          </a:ln>
        </p:spPr>
        <p:txBody>
          <a:bodyPr wrap="none" anchor="ctr"/>
          <a:lstStyle/>
          <a:p>
            <a:endParaRPr lang="zh-CN" altLang="en-US" i="0"/>
          </a:p>
        </p:txBody>
      </p:sp>
      <p:grpSp>
        <p:nvGrpSpPr>
          <p:cNvPr id="3" name="Group 20"/>
          <p:cNvGrpSpPr/>
          <p:nvPr/>
        </p:nvGrpSpPr>
        <p:grpSpPr bwMode="auto">
          <a:xfrm>
            <a:off x="228600" y="2420938"/>
            <a:ext cx="685800" cy="1447800"/>
            <a:chOff x="672" y="528"/>
            <a:chExt cx="432" cy="912"/>
          </a:xfrm>
        </p:grpSpPr>
        <p:sp>
          <p:nvSpPr>
            <p:cNvPr id="79940" name="AutoShape 2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79941" name="AutoShape 2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79942" name="AutoShape 2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grpSp>
      <p:sp>
        <p:nvSpPr>
          <p:cNvPr id="79885" name="Text Box 24"/>
          <p:cNvSpPr txBox="1">
            <a:spLocks noChangeArrowheads="1"/>
          </p:cNvSpPr>
          <p:nvPr/>
        </p:nvSpPr>
        <p:spPr bwMode="auto">
          <a:xfrm>
            <a:off x="265113" y="3430588"/>
            <a:ext cx="484187"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79886" name="Text Box 25"/>
          <p:cNvSpPr txBox="1">
            <a:spLocks noChangeArrowheads="1"/>
          </p:cNvSpPr>
          <p:nvPr/>
        </p:nvSpPr>
        <p:spPr bwMode="auto">
          <a:xfrm>
            <a:off x="215900" y="4849813"/>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79887" name="Text Box 26"/>
          <p:cNvSpPr txBox="1">
            <a:spLocks noChangeArrowheads="1"/>
          </p:cNvSpPr>
          <p:nvPr/>
        </p:nvSpPr>
        <p:spPr bwMode="auto">
          <a:xfrm>
            <a:off x="4824413" y="4811713"/>
            <a:ext cx="585787"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5</a:t>
            </a:r>
            <a:endParaRPr kumimoji="1" lang="en-US" altLang="zh-CN" sz="1800" i="0">
              <a:latin typeface="Arial" panose="020B0604020202020204" pitchFamily="34" charset="0"/>
            </a:endParaRPr>
          </a:p>
        </p:txBody>
      </p:sp>
      <p:sp>
        <p:nvSpPr>
          <p:cNvPr id="79888" name="Text Box 27"/>
          <p:cNvSpPr txBox="1">
            <a:spLocks noChangeArrowheads="1"/>
          </p:cNvSpPr>
          <p:nvPr/>
        </p:nvSpPr>
        <p:spPr bwMode="auto">
          <a:xfrm>
            <a:off x="3327400" y="4805363"/>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4</a:t>
            </a:r>
            <a:endParaRPr kumimoji="1" lang="en-US" altLang="zh-CN" sz="1800" i="0">
              <a:latin typeface="Arial" panose="020B0604020202020204" pitchFamily="34" charset="0"/>
            </a:endParaRPr>
          </a:p>
        </p:txBody>
      </p:sp>
      <p:sp>
        <p:nvSpPr>
          <p:cNvPr id="79889" name="Text Box 28"/>
          <p:cNvSpPr txBox="1">
            <a:spLocks noChangeArrowheads="1"/>
          </p:cNvSpPr>
          <p:nvPr/>
        </p:nvSpPr>
        <p:spPr bwMode="auto">
          <a:xfrm>
            <a:off x="2133600" y="4805363"/>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3</a:t>
            </a:r>
            <a:endParaRPr kumimoji="1" lang="en-US" altLang="zh-CN" sz="1800" i="0">
              <a:latin typeface="Arial" panose="020B0604020202020204" pitchFamily="34" charset="0"/>
            </a:endParaRPr>
          </a:p>
        </p:txBody>
      </p:sp>
      <p:sp>
        <p:nvSpPr>
          <p:cNvPr id="79890" name="Line 29"/>
          <p:cNvSpPr>
            <a:spLocks noChangeShapeType="1"/>
          </p:cNvSpPr>
          <p:nvPr/>
        </p:nvSpPr>
        <p:spPr bwMode="auto">
          <a:xfrm>
            <a:off x="838200" y="3611563"/>
            <a:ext cx="1905000" cy="0"/>
          </a:xfrm>
          <a:prstGeom prst="line">
            <a:avLst/>
          </a:prstGeom>
          <a:noFill/>
          <a:ln w="28575">
            <a:solidFill>
              <a:schemeClr val="tx1"/>
            </a:solidFill>
            <a:prstDash val="dash"/>
            <a:round/>
          </a:ln>
        </p:spPr>
        <p:txBody>
          <a:bodyPr wrap="none" anchor="ctr"/>
          <a:lstStyle/>
          <a:p>
            <a:endParaRPr lang="zh-CN" altLang="en-US" i="0"/>
          </a:p>
        </p:txBody>
      </p:sp>
      <p:sp>
        <p:nvSpPr>
          <p:cNvPr id="79891" name="Line 30"/>
          <p:cNvSpPr>
            <a:spLocks noChangeShapeType="1"/>
          </p:cNvSpPr>
          <p:nvPr/>
        </p:nvSpPr>
        <p:spPr bwMode="auto">
          <a:xfrm>
            <a:off x="5943600" y="5440363"/>
            <a:ext cx="2971800" cy="0"/>
          </a:xfrm>
          <a:prstGeom prst="line">
            <a:avLst/>
          </a:prstGeom>
          <a:noFill/>
          <a:ln w="57150">
            <a:solidFill>
              <a:srgbClr val="333399"/>
            </a:solidFill>
            <a:round/>
          </a:ln>
        </p:spPr>
        <p:txBody>
          <a:bodyPr wrap="none" anchor="ctr"/>
          <a:lstStyle/>
          <a:p>
            <a:endParaRPr lang="zh-CN" altLang="en-US" i="0"/>
          </a:p>
        </p:txBody>
      </p:sp>
      <p:sp>
        <p:nvSpPr>
          <p:cNvPr id="79892" name="Text Box 31"/>
          <p:cNvSpPr txBox="1">
            <a:spLocks noChangeArrowheads="1"/>
          </p:cNvSpPr>
          <p:nvPr/>
        </p:nvSpPr>
        <p:spPr bwMode="auto">
          <a:xfrm>
            <a:off x="6007100" y="4799013"/>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6</a:t>
            </a:r>
            <a:endParaRPr kumimoji="1" lang="en-US" altLang="zh-CN" sz="1800" i="0">
              <a:latin typeface="Arial" panose="020B0604020202020204" pitchFamily="34" charset="0"/>
            </a:endParaRPr>
          </a:p>
        </p:txBody>
      </p:sp>
      <p:sp>
        <p:nvSpPr>
          <p:cNvPr id="79893" name="Text Box 32"/>
          <p:cNvSpPr txBox="1">
            <a:spLocks noChangeArrowheads="1"/>
          </p:cNvSpPr>
          <p:nvPr/>
        </p:nvSpPr>
        <p:spPr bwMode="auto">
          <a:xfrm>
            <a:off x="8128000" y="4814888"/>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sp>
        <p:nvSpPr>
          <p:cNvPr id="79894" name="Text Box 33"/>
          <p:cNvSpPr txBox="1">
            <a:spLocks noChangeArrowheads="1"/>
          </p:cNvSpPr>
          <p:nvPr/>
        </p:nvSpPr>
        <p:spPr bwMode="auto">
          <a:xfrm>
            <a:off x="6007100" y="3709988"/>
            <a:ext cx="4841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6</a:t>
            </a:r>
            <a:endParaRPr kumimoji="1" lang="en-US" altLang="zh-CN" sz="1800" i="0">
              <a:latin typeface="Arial" panose="020B0604020202020204" pitchFamily="34" charset="0"/>
            </a:endParaRPr>
          </a:p>
        </p:txBody>
      </p:sp>
      <p:sp>
        <p:nvSpPr>
          <p:cNvPr id="79895" name="Text Box 34"/>
          <p:cNvSpPr txBox="1">
            <a:spLocks noChangeArrowheads="1"/>
          </p:cNvSpPr>
          <p:nvPr/>
        </p:nvSpPr>
        <p:spPr bwMode="auto">
          <a:xfrm>
            <a:off x="107950" y="2060575"/>
            <a:ext cx="954088"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主机 </a:t>
            </a:r>
            <a:r>
              <a:rPr kumimoji="1" lang="en-US" altLang="zh-CN" sz="1800" i="0">
                <a:latin typeface="Arial" panose="020B0604020202020204" pitchFamily="34" charset="0"/>
              </a:rPr>
              <a:t>H</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79896" name="Text Box 35"/>
          <p:cNvSpPr txBox="1">
            <a:spLocks noChangeArrowheads="1"/>
          </p:cNvSpPr>
          <p:nvPr/>
        </p:nvSpPr>
        <p:spPr bwMode="auto">
          <a:xfrm>
            <a:off x="8032750" y="2035175"/>
            <a:ext cx="954088"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主机 </a:t>
            </a:r>
            <a:r>
              <a:rPr kumimoji="1" lang="en-US" altLang="zh-CN" sz="1800" i="0">
                <a:latin typeface="Arial" panose="020B0604020202020204" pitchFamily="34" charset="0"/>
              </a:rPr>
              <a:t>H</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sp>
        <p:nvSpPr>
          <p:cNvPr id="79897" name="AutoShape 36"/>
          <p:cNvSpPr>
            <a:spLocks noChangeArrowheads="1"/>
          </p:cNvSpPr>
          <p:nvPr/>
        </p:nvSpPr>
        <p:spPr bwMode="auto">
          <a:xfrm>
            <a:off x="2667000" y="3259138"/>
            <a:ext cx="685800" cy="609600"/>
          </a:xfrm>
          <a:prstGeom prst="cube">
            <a:avLst>
              <a:gd name="adj" fmla="val 25000"/>
            </a:avLst>
          </a:prstGeom>
          <a:solidFill>
            <a:srgbClr val="66CCFF"/>
          </a:solidFill>
          <a:ln w="9525">
            <a:solidFill>
              <a:schemeClr val="tx1"/>
            </a:solidFill>
            <a:miter lim="800000"/>
          </a:ln>
        </p:spPr>
        <p:txBody>
          <a:bodyPr wrap="none" anchor="ctr"/>
          <a:lstStyle/>
          <a:p>
            <a:endParaRPr lang="zh-CN" altLang="en-US" i="0"/>
          </a:p>
        </p:txBody>
      </p:sp>
      <p:sp>
        <p:nvSpPr>
          <p:cNvPr id="79898" name="Text Box 37"/>
          <p:cNvSpPr txBox="1">
            <a:spLocks noChangeArrowheads="1"/>
          </p:cNvSpPr>
          <p:nvPr/>
        </p:nvSpPr>
        <p:spPr bwMode="auto">
          <a:xfrm>
            <a:off x="2616200" y="2887663"/>
            <a:ext cx="1182688" cy="366712"/>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路由器 </a:t>
            </a:r>
            <a:r>
              <a:rPr kumimoji="1" lang="en-US" altLang="zh-CN" sz="1800" i="0">
                <a:latin typeface="Arial" panose="020B0604020202020204" pitchFamily="34" charset="0"/>
              </a:rPr>
              <a:t>R</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79899" name="Text Box 38"/>
          <p:cNvSpPr txBox="1">
            <a:spLocks noChangeArrowheads="1"/>
          </p:cNvSpPr>
          <p:nvPr/>
        </p:nvSpPr>
        <p:spPr bwMode="auto">
          <a:xfrm>
            <a:off x="4140200" y="4186238"/>
            <a:ext cx="2393950" cy="466725"/>
          </a:xfrm>
          <a:prstGeom prst="rect">
            <a:avLst/>
          </a:prstGeom>
          <a:solidFill>
            <a:srgbClr val="CCECFF"/>
          </a:solidFill>
          <a:ln w="9525">
            <a:solidFill>
              <a:srgbClr val="333399"/>
            </a:solidFill>
            <a:miter lim="800000"/>
          </a:ln>
        </p:spPr>
        <p:txBody>
          <a:bodyPr wrap="none">
            <a:spAutoFit/>
          </a:bodyPr>
          <a:lstStyle/>
          <a:p>
            <a:r>
              <a:rPr kumimoji="1" lang="en-US" altLang="zh-CN" sz="2400" i="0">
                <a:latin typeface="Arial" panose="020B0604020202020204" pitchFamily="34" charset="0"/>
              </a:rPr>
              <a:t>IP </a:t>
            </a:r>
            <a:r>
              <a:rPr kumimoji="1" lang="zh-CN" altLang="en-US" sz="2400" i="0">
                <a:latin typeface="Arial" panose="020B0604020202020204" pitchFamily="34" charset="0"/>
              </a:rPr>
              <a:t>层上的互联网</a:t>
            </a:r>
          </a:p>
        </p:txBody>
      </p:sp>
      <p:sp>
        <p:nvSpPr>
          <p:cNvPr id="79900" name="Text Box 39"/>
          <p:cNvSpPr txBox="1">
            <a:spLocks noChangeArrowheads="1"/>
          </p:cNvSpPr>
          <p:nvPr/>
        </p:nvSpPr>
        <p:spPr bwMode="auto">
          <a:xfrm>
            <a:off x="990600" y="5948363"/>
            <a:ext cx="984250"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MAC </a:t>
            </a:r>
            <a:r>
              <a:rPr kumimoji="1" lang="zh-CN" altLang="en-US" sz="1800" i="0">
                <a:latin typeface="Arial" panose="020B0604020202020204" pitchFamily="34" charset="0"/>
              </a:rPr>
              <a:t>帧</a:t>
            </a:r>
          </a:p>
        </p:txBody>
      </p:sp>
      <p:grpSp>
        <p:nvGrpSpPr>
          <p:cNvPr id="4" name="Group 40"/>
          <p:cNvGrpSpPr/>
          <p:nvPr/>
        </p:nvGrpSpPr>
        <p:grpSpPr bwMode="auto">
          <a:xfrm>
            <a:off x="8153400" y="2420938"/>
            <a:ext cx="685800" cy="1447800"/>
            <a:chOff x="672" y="528"/>
            <a:chExt cx="432" cy="912"/>
          </a:xfrm>
        </p:grpSpPr>
        <p:sp>
          <p:nvSpPr>
            <p:cNvPr id="79937" name="AutoShape 4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79938" name="AutoShape 4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79939" name="AutoShape 4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grpSp>
      <p:sp>
        <p:nvSpPr>
          <p:cNvPr id="79902" name="Text Box 44"/>
          <p:cNvSpPr txBox="1">
            <a:spLocks noChangeArrowheads="1"/>
          </p:cNvSpPr>
          <p:nvPr/>
        </p:nvSpPr>
        <p:spPr bwMode="auto">
          <a:xfrm>
            <a:off x="8202613" y="3435350"/>
            <a:ext cx="484187" cy="366713"/>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sp>
        <p:nvSpPr>
          <p:cNvPr id="79903" name="Text Box 45"/>
          <p:cNvSpPr txBox="1">
            <a:spLocks noChangeArrowheads="1"/>
          </p:cNvSpPr>
          <p:nvPr/>
        </p:nvSpPr>
        <p:spPr bwMode="auto">
          <a:xfrm>
            <a:off x="3321050" y="3697288"/>
            <a:ext cx="4841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4</a:t>
            </a:r>
            <a:endParaRPr kumimoji="1" lang="en-US" altLang="zh-CN" sz="1800" i="0">
              <a:latin typeface="Arial" panose="020B0604020202020204" pitchFamily="34" charset="0"/>
            </a:endParaRPr>
          </a:p>
        </p:txBody>
      </p:sp>
      <p:sp>
        <p:nvSpPr>
          <p:cNvPr id="79904" name="Text Box 46"/>
          <p:cNvSpPr txBox="1">
            <a:spLocks noChangeArrowheads="1"/>
          </p:cNvSpPr>
          <p:nvPr/>
        </p:nvSpPr>
        <p:spPr bwMode="auto">
          <a:xfrm>
            <a:off x="2286000" y="3697288"/>
            <a:ext cx="4841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3</a:t>
            </a:r>
            <a:endParaRPr kumimoji="1" lang="en-US" altLang="zh-CN" sz="1800" i="0">
              <a:latin typeface="Arial" panose="020B0604020202020204" pitchFamily="34" charset="0"/>
            </a:endParaRPr>
          </a:p>
        </p:txBody>
      </p:sp>
      <p:sp>
        <p:nvSpPr>
          <p:cNvPr id="79905" name="Line 47"/>
          <p:cNvSpPr>
            <a:spLocks noChangeShapeType="1"/>
          </p:cNvSpPr>
          <p:nvPr/>
        </p:nvSpPr>
        <p:spPr bwMode="auto">
          <a:xfrm>
            <a:off x="3276600" y="3611563"/>
            <a:ext cx="2057400" cy="0"/>
          </a:xfrm>
          <a:prstGeom prst="line">
            <a:avLst/>
          </a:prstGeom>
          <a:noFill/>
          <a:ln w="28575">
            <a:solidFill>
              <a:schemeClr val="tx1"/>
            </a:solidFill>
            <a:prstDash val="dash"/>
            <a:round/>
          </a:ln>
        </p:spPr>
        <p:txBody>
          <a:bodyPr wrap="none" anchor="ctr"/>
          <a:lstStyle/>
          <a:p>
            <a:endParaRPr lang="zh-CN" altLang="en-US" i="0"/>
          </a:p>
        </p:txBody>
      </p:sp>
      <p:sp>
        <p:nvSpPr>
          <p:cNvPr id="79906" name="AutoShape 48"/>
          <p:cNvSpPr>
            <a:spLocks noChangeArrowheads="1"/>
          </p:cNvSpPr>
          <p:nvPr/>
        </p:nvSpPr>
        <p:spPr bwMode="auto">
          <a:xfrm>
            <a:off x="5332413" y="3230563"/>
            <a:ext cx="685800" cy="609600"/>
          </a:xfrm>
          <a:prstGeom prst="cube">
            <a:avLst>
              <a:gd name="adj" fmla="val 25000"/>
            </a:avLst>
          </a:prstGeom>
          <a:solidFill>
            <a:srgbClr val="66CCFF"/>
          </a:solidFill>
          <a:ln w="9525">
            <a:solidFill>
              <a:schemeClr val="tx1"/>
            </a:solidFill>
            <a:miter lim="800000"/>
          </a:ln>
        </p:spPr>
        <p:txBody>
          <a:bodyPr wrap="none" anchor="ctr"/>
          <a:lstStyle/>
          <a:p>
            <a:endParaRPr lang="zh-CN" altLang="en-US" i="0"/>
          </a:p>
        </p:txBody>
      </p:sp>
      <p:sp>
        <p:nvSpPr>
          <p:cNvPr id="79907" name="Line 49"/>
          <p:cNvSpPr>
            <a:spLocks noChangeShapeType="1"/>
          </p:cNvSpPr>
          <p:nvPr/>
        </p:nvSpPr>
        <p:spPr bwMode="auto">
          <a:xfrm>
            <a:off x="5943600" y="3611563"/>
            <a:ext cx="2209800" cy="0"/>
          </a:xfrm>
          <a:prstGeom prst="line">
            <a:avLst/>
          </a:prstGeom>
          <a:noFill/>
          <a:ln w="28575">
            <a:solidFill>
              <a:schemeClr val="tx1"/>
            </a:solidFill>
            <a:prstDash val="dash"/>
            <a:round/>
          </a:ln>
        </p:spPr>
        <p:txBody>
          <a:bodyPr wrap="none" anchor="ctr"/>
          <a:lstStyle/>
          <a:p>
            <a:endParaRPr lang="zh-CN" altLang="en-US" i="0"/>
          </a:p>
        </p:txBody>
      </p:sp>
      <p:sp>
        <p:nvSpPr>
          <p:cNvPr id="79908" name="Text Box 50"/>
          <p:cNvSpPr txBox="1">
            <a:spLocks noChangeArrowheads="1"/>
          </p:cNvSpPr>
          <p:nvPr/>
        </p:nvSpPr>
        <p:spPr bwMode="auto">
          <a:xfrm>
            <a:off x="4953000" y="3697288"/>
            <a:ext cx="4841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5</a:t>
            </a:r>
            <a:endParaRPr kumimoji="1" lang="en-US" altLang="zh-CN" sz="1800" i="0">
              <a:latin typeface="Arial" panose="020B0604020202020204" pitchFamily="34" charset="0"/>
            </a:endParaRPr>
          </a:p>
        </p:txBody>
      </p:sp>
      <p:sp>
        <p:nvSpPr>
          <p:cNvPr id="79909" name="Line 51"/>
          <p:cNvSpPr>
            <a:spLocks noChangeShapeType="1"/>
          </p:cNvSpPr>
          <p:nvPr/>
        </p:nvSpPr>
        <p:spPr bwMode="auto">
          <a:xfrm>
            <a:off x="3352800" y="5440363"/>
            <a:ext cx="1905000" cy="0"/>
          </a:xfrm>
          <a:prstGeom prst="line">
            <a:avLst/>
          </a:prstGeom>
          <a:noFill/>
          <a:ln w="57150">
            <a:solidFill>
              <a:srgbClr val="333399"/>
            </a:solidFill>
            <a:round/>
          </a:ln>
        </p:spPr>
        <p:txBody>
          <a:bodyPr wrap="none" anchor="ctr"/>
          <a:lstStyle/>
          <a:p>
            <a:endParaRPr lang="zh-CN" altLang="en-US" i="0"/>
          </a:p>
        </p:txBody>
      </p:sp>
      <p:sp>
        <p:nvSpPr>
          <p:cNvPr id="79910" name="Freeform 52"/>
          <p:cNvSpPr/>
          <p:nvPr/>
        </p:nvSpPr>
        <p:spPr bwMode="auto">
          <a:xfrm flipH="1">
            <a:off x="5921375" y="5156200"/>
            <a:ext cx="341313" cy="284163"/>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9911" name="Freeform 53"/>
          <p:cNvSpPr/>
          <p:nvPr/>
        </p:nvSpPr>
        <p:spPr bwMode="auto">
          <a:xfrm flipH="1">
            <a:off x="3233738" y="5162550"/>
            <a:ext cx="423862"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79912" name="Text Box 54"/>
          <p:cNvSpPr txBox="1">
            <a:spLocks noChangeArrowheads="1"/>
          </p:cNvSpPr>
          <p:nvPr/>
        </p:nvSpPr>
        <p:spPr bwMode="auto">
          <a:xfrm>
            <a:off x="5218113" y="2862263"/>
            <a:ext cx="1182687" cy="366712"/>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路由器 </a:t>
            </a:r>
            <a:r>
              <a:rPr kumimoji="1" lang="en-US" altLang="zh-CN" sz="1800" i="0">
                <a:latin typeface="Arial" panose="020B0604020202020204" pitchFamily="34" charset="0"/>
              </a:rPr>
              <a:t>R</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grpSp>
        <p:nvGrpSpPr>
          <p:cNvPr id="5" name="Group 55"/>
          <p:cNvGrpSpPr/>
          <p:nvPr/>
        </p:nvGrpSpPr>
        <p:grpSpPr bwMode="auto">
          <a:xfrm>
            <a:off x="1143000" y="3154363"/>
            <a:ext cx="1447800" cy="381000"/>
            <a:chOff x="1632" y="2688"/>
            <a:chExt cx="912" cy="240"/>
          </a:xfrm>
        </p:grpSpPr>
        <p:sp>
          <p:nvSpPr>
            <p:cNvPr id="79935" name="Rectangle 56"/>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i="0">
                  <a:latin typeface="Arial" panose="020B0604020202020204" pitchFamily="34" charset="0"/>
                </a:rPr>
                <a:t>  IP</a:t>
              </a:r>
              <a:r>
                <a:rPr kumimoji="1" lang="en-US" altLang="zh-CN" sz="1800" i="0" baseline="-25000">
                  <a:latin typeface="Arial" panose="020B0604020202020204" pitchFamily="34" charset="0"/>
                </a:rPr>
                <a:t>1</a:t>
              </a:r>
              <a:r>
                <a:rPr kumimoji="1" lang="en-US" altLang="zh-CN" sz="1800" i="0">
                  <a:latin typeface="Arial" panose="020B0604020202020204" pitchFamily="34" charset="0"/>
                </a:rPr>
                <a:t> → IP</a:t>
              </a:r>
              <a:r>
                <a:rPr kumimoji="1" lang="en-US" altLang="zh-CN" sz="1800" i="0" baseline="-25000">
                  <a:latin typeface="Arial" panose="020B0604020202020204" pitchFamily="34" charset="0"/>
                </a:rPr>
                <a:t>2</a:t>
              </a:r>
            </a:p>
          </p:txBody>
        </p:sp>
        <p:sp>
          <p:nvSpPr>
            <p:cNvPr id="79936" name="AutoShape 57"/>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i="0"/>
            </a:p>
          </p:txBody>
        </p:sp>
      </p:grpSp>
      <p:grpSp>
        <p:nvGrpSpPr>
          <p:cNvPr id="6" name="Group 58"/>
          <p:cNvGrpSpPr/>
          <p:nvPr/>
        </p:nvGrpSpPr>
        <p:grpSpPr bwMode="auto">
          <a:xfrm>
            <a:off x="3733800" y="3154363"/>
            <a:ext cx="1447800" cy="381000"/>
            <a:chOff x="1632" y="2688"/>
            <a:chExt cx="912" cy="240"/>
          </a:xfrm>
        </p:grpSpPr>
        <p:sp>
          <p:nvSpPr>
            <p:cNvPr id="79933" name="Rectangle 59"/>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i="0">
                  <a:latin typeface="Arial" panose="020B0604020202020204" pitchFamily="34" charset="0"/>
                </a:rPr>
                <a:t>IP</a:t>
              </a:r>
              <a:r>
                <a:rPr kumimoji="1" lang="en-US" altLang="zh-CN" sz="1800" i="0" baseline="-25000">
                  <a:latin typeface="Arial" panose="020B0604020202020204" pitchFamily="34" charset="0"/>
                </a:rPr>
                <a:t>1</a:t>
              </a:r>
              <a:r>
                <a:rPr kumimoji="1" lang="en-US" altLang="zh-CN" sz="1800" i="0">
                  <a:latin typeface="Arial" panose="020B0604020202020204" pitchFamily="34" charset="0"/>
                </a:rPr>
                <a:t> → IP</a:t>
              </a:r>
              <a:r>
                <a:rPr kumimoji="1" lang="en-US" altLang="zh-CN" sz="1800" i="0" baseline="-25000">
                  <a:latin typeface="Arial" panose="020B0604020202020204" pitchFamily="34" charset="0"/>
                </a:rPr>
                <a:t>2</a:t>
              </a:r>
            </a:p>
          </p:txBody>
        </p:sp>
        <p:sp>
          <p:nvSpPr>
            <p:cNvPr id="79934" name="AutoShape 60"/>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i="0"/>
            </a:p>
          </p:txBody>
        </p:sp>
      </p:grpSp>
      <p:grpSp>
        <p:nvGrpSpPr>
          <p:cNvPr id="7" name="Group 61"/>
          <p:cNvGrpSpPr/>
          <p:nvPr/>
        </p:nvGrpSpPr>
        <p:grpSpPr bwMode="auto">
          <a:xfrm>
            <a:off x="6477000" y="3154363"/>
            <a:ext cx="1447800" cy="381000"/>
            <a:chOff x="1632" y="2688"/>
            <a:chExt cx="912" cy="240"/>
          </a:xfrm>
        </p:grpSpPr>
        <p:sp>
          <p:nvSpPr>
            <p:cNvPr id="79931" name="Rectangle 62"/>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i="0">
                  <a:latin typeface="Arial" panose="020B0604020202020204" pitchFamily="34" charset="0"/>
                </a:rPr>
                <a:t>IP</a:t>
              </a:r>
              <a:r>
                <a:rPr kumimoji="1" lang="en-US" altLang="zh-CN" sz="1800" i="0" baseline="-25000">
                  <a:latin typeface="Arial" panose="020B0604020202020204" pitchFamily="34" charset="0"/>
                </a:rPr>
                <a:t>1</a:t>
              </a:r>
              <a:r>
                <a:rPr kumimoji="1" lang="en-US" altLang="zh-CN" sz="1800" i="0">
                  <a:latin typeface="Arial" panose="020B0604020202020204" pitchFamily="34" charset="0"/>
                </a:rPr>
                <a:t> → IP</a:t>
              </a:r>
              <a:r>
                <a:rPr kumimoji="1" lang="en-US" altLang="zh-CN" sz="1800" i="0" baseline="-25000">
                  <a:latin typeface="Arial" panose="020B0604020202020204" pitchFamily="34" charset="0"/>
                </a:rPr>
                <a:t>2</a:t>
              </a:r>
            </a:p>
          </p:txBody>
        </p:sp>
        <p:sp>
          <p:nvSpPr>
            <p:cNvPr id="79932" name="AutoShape 63"/>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i="0"/>
            </a:p>
          </p:txBody>
        </p:sp>
      </p:grpSp>
      <p:grpSp>
        <p:nvGrpSpPr>
          <p:cNvPr id="8" name="Group 64"/>
          <p:cNvGrpSpPr/>
          <p:nvPr/>
        </p:nvGrpSpPr>
        <p:grpSpPr bwMode="auto">
          <a:xfrm>
            <a:off x="609600" y="5592763"/>
            <a:ext cx="1981200" cy="381000"/>
            <a:chOff x="480" y="3120"/>
            <a:chExt cx="1248" cy="240"/>
          </a:xfrm>
        </p:grpSpPr>
        <p:sp>
          <p:nvSpPr>
            <p:cNvPr id="79929" name="Rectangle 65"/>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i="0">
                  <a:latin typeface="Arial" panose="020B0604020202020204" pitchFamily="34" charset="0"/>
                </a:rPr>
                <a:t>从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1</a:t>
              </a:r>
              <a:r>
                <a:rPr kumimoji="1" lang="en-US" altLang="zh-CN" sz="1800" i="0">
                  <a:latin typeface="Arial" panose="020B0604020202020204" pitchFamily="34" charset="0"/>
                </a:rPr>
                <a:t> </a:t>
              </a:r>
              <a:r>
                <a:rPr kumimoji="1" lang="zh-CN" altLang="en-US" sz="1800" i="0">
                  <a:latin typeface="Arial" panose="020B0604020202020204" pitchFamily="34" charset="0"/>
                </a:rPr>
                <a:t>到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3</a:t>
              </a:r>
            </a:p>
          </p:txBody>
        </p:sp>
        <p:sp>
          <p:nvSpPr>
            <p:cNvPr id="79930" name="AutoShape 66"/>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i="0"/>
            </a:p>
          </p:txBody>
        </p:sp>
      </p:grpSp>
      <p:grpSp>
        <p:nvGrpSpPr>
          <p:cNvPr id="9" name="Group 67"/>
          <p:cNvGrpSpPr/>
          <p:nvPr/>
        </p:nvGrpSpPr>
        <p:grpSpPr bwMode="auto">
          <a:xfrm>
            <a:off x="3505200" y="5592763"/>
            <a:ext cx="1981200" cy="381000"/>
            <a:chOff x="480" y="3120"/>
            <a:chExt cx="1248" cy="240"/>
          </a:xfrm>
        </p:grpSpPr>
        <p:sp>
          <p:nvSpPr>
            <p:cNvPr id="79927" name="Rectangle 68"/>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i="0">
                  <a:latin typeface="Arial" panose="020B0604020202020204" pitchFamily="34" charset="0"/>
                </a:rPr>
                <a:t>从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4</a:t>
              </a:r>
              <a:r>
                <a:rPr kumimoji="1" lang="en-US" altLang="zh-CN" sz="1800" i="0">
                  <a:latin typeface="Arial" panose="020B0604020202020204" pitchFamily="34" charset="0"/>
                </a:rPr>
                <a:t> </a:t>
              </a:r>
              <a:r>
                <a:rPr kumimoji="1" lang="zh-CN" altLang="en-US" sz="1800" i="0">
                  <a:latin typeface="Arial" panose="020B0604020202020204" pitchFamily="34" charset="0"/>
                </a:rPr>
                <a:t>到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5</a:t>
              </a:r>
            </a:p>
          </p:txBody>
        </p:sp>
        <p:sp>
          <p:nvSpPr>
            <p:cNvPr id="79928" name="AutoShape 69"/>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i="0"/>
            </a:p>
          </p:txBody>
        </p:sp>
      </p:grpSp>
      <p:grpSp>
        <p:nvGrpSpPr>
          <p:cNvPr id="10" name="Group 70"/>
          <p:cNvGrpSpPr/>
          <p:nvPr/>
        </p:nvGrpSpPr>
        <p:grpSpPr bwMode="auto">
          <a:xfrm>
            <a:off x="6400800" y="5592763"/>
            <a:ext cx="1981200" cy="381000"/>
            <a:chOff x="480" y="3120"/>
            <a:chExt cx="1248" cy="240"/>
          </a:xfrm>
        </p:grpSpPr>
        <p:sp>
          <p:nvSpPr>
            <p:cNvPr id="79925" name="Rectangle 71"/>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i="0">
                  <a:latin typeface="Arial" panose="020B0604020202020204" pitchFamily="34" charset="0"/>
                </a:rPr>
                <a:t>从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6</a:t>
              </a:r>
              <a:r>
                <a:rPr kumimoji="1" lang="en-US" altLang="zh-CN" sz="1800" i="0">
                  <a:latin typeface="Arial" panose="020B0604020202020204" pitchFamily="34" charset="0"/>
                </a:rPr>
                <a:t> </a:t>
              </a:r>
              <a:r>
                <a:rPr kumimoji="1" lang="zh-CN" altLang="en-US" sz="1800" i="0">
                  <a:latin typeface="Arial" panose="020B0604020202020204" pitchFamily="34" charset="0"/>
                </a:rPr>
                <a:t>到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2</a:t>
              </a:r>
            </a:p>
          </p:txBody>
        </p:sp>
        <p:sp>
          <p:nvSpPr>
            <p:cNvPr id="79926" name="AutoShape 72"/>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i="0"/>
            </a:p>
          </p:txBody>
        </p:sp>
      </p:grpSp>
      <p:sp>
        <p:nvSpPr>
          <p:cNvPr id="79919" name="Text Box 73"/>
          <p:cNvSpPr txBox="1">
            <a:spLocks noChangeArrowheads="1"/>
          </p:cNvSpPr>
          <p:nvPr/>
        </p:nvSpPr>
        <p:spPr bwMode="auto">
          <a:xfrm>
            <a:off x="6858000" y="6018213"/>
            <a:ext cx="984250"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MAC </a:t>
            </a:r>
            <a:r>
              <a:rPr kumimoji="1" lang="zh-CN" altLang="en-US" sz="1800" i="0">
                <a:latin typeface="Arial" panose="020B0604020202020204" pitchFamily="34" charset="0"/>
              </a:rPr>
              <a:t>帧</a:t>
            </a:r>
          </a:p>
        </p:txBody>
      </p:sp>
      <p:sp>
        <p:nvSpPr>
          <p:cNvPr id="79920" name="Text Box 74"/>
          <p:cNvSpPr txBox="1">
            <a:spLocks noChangeArrowheads="1"/>
          </p:cNvSpPr>
          <p:nvPr/>
        </p:nvSpPr>
        <p:spPr bwMode="auto">
          <a:xfrm>
            <a:off x="3976688" y="6018213"/>
            <a:ext cx="984250"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MAC </a:t>
            </a:r>
            <a:r>
              <a:rPr kumimoji="1" lang="zh-CN" altLang="en-US" sz="1800" i="0">
                <a:latin typeface="Arial" panose="020B0604020202020204" pitchFamily="34" charset="0"/>
              </a:rPr>
              <a:t>帧</a:t>
            </a:r>
          </a:p>
        </p:txBody>
      </p:sp>
      <p:sp>
        <p:nvSpPr>
          <p:cNvPr id="79921" name="AutoShape 75"/>
          <p:cNvSpPr>
            <a:spLocks noChangeArrowheads="1"/>
          </p:cNvSpPr>
          <p:nvPr/>
        </p:nvSpPr>
        <p:spPr bwMode="auto">
          <a:xfrm flipV="1">
            <a:off x="2057400" y="2292350"/>
            <a:ext cx="1219200" cy="377825"/>
          </a:xfrm>
          <a:prstGeom prst="wedgeRoundRectCallout">
            <a:avLst>
              <a:gd name="adj1" fmla="val -75782"/>
              <a:gd name="adj2" fmla="val -203782"/>
              <a:gd name="adj3" fmla="val 16667"/>
            </a:avLst>
          </a:prstGeom>
          <a:solidFill>
            <a:schemeClr val="bg1"/>
          </a:solidFill>
          <a:ln w="9525">
            <a:solidFill>
              <a:schemeClr val="tx1"/>
            </a:solidFill>
            <a:miter lim="800000"/>
          </a:ln>
        </p:spPr>
        <p:txBody>
          <a:bodyPr rot="10800000" wrap="none" anchor="ctr"/>
          <a:lstStyle/>
          <a:p>
            <a:pPr algn="ctr"/>
            <a:endParaRPr kumimoji="1" lang="zh-CN" altLang="zh-CN" sz="1800" i="0">
              <a:latin typeface="Arial" panose="020B0604020202020204" pitchFamily="34" charset="0"/>
            </a:endParaRPr>
          </a:p>
        </p:txBody>
      </p:sp>
      <p:sp>
        <p:nvSpPr>
          <p:cNvPr id="79922" name="Text Box 76"/>
          <p:cNvSpPr txBox="1">
            <a:spLocks noChangeArrowheads="1"/>
          </p:cNvSpPr>
          <p:nvPr/>
        </p:nvSpPr>
        <p:spPr bwMode="auto">
          <a:xfrm>
            <a:off x="2095500" y="2316163"/>
            <a:ext cx="1149350"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 </a:t>
            </a:r>
            <a:r>
              <a:rPr kumimoji="1" lang="zh-CN" altLang="en-US" sz="1800" i="0">
                <a:latin typeface="Arial" panose="020B0604020202020204" pitchFamily="34" charset="0"/>
              </a:rPr>
              <a:t>数据报</a:t>
            </a:r>
          </a:p>
        </p:txBody>
      </p:sp>
      <p:sp>
        <p:nvSpPr>
          <p:cNvPr id="79923" name="Rectangle 80"/>
          <p:cNvSpPr>
            <a:spLocks noChangeArrowheads="1"/>
          </p:cNvSpPr>
          <p:nvPr/>
        </p:nvSpPr>
        <p:spPr bwMode="auto">
          <a:xfrm>
            <a:off x="0" y="0"/>
            <a:ext cx="9144000" cy="1989138"/>
          </a:xfrm>
          <a:prstGeom prst="rect">
            <a:avLst/>
          </a:prstGeom>
          <a:solidFill>
            <a:srgbClr val="FFFF99"/>
          </a:solidFill>
          <a:ln w="9525">
            <a:noFill/>
            <a:miter lim="800000"/>
          </a:ln>
        </p:spPr>
        <p:txBody>
          <a:bodyPr wrap="none" anchor="ctr"/>
          <a:lstStyle/>
          <a:p>
            <a:endParaRPr lang="zh-CN" altLang="en-US" i="0"/>
          </a:p>
        </p:txBody>
      </p:sp>
      <p:sp>
        <p:nvSpPr>
          <p:cNvPr id="79924" name="Text Box 81"/>
          <p:cNvSpPr txBox="1">
            <a:spLocks noChangeArrowheads="1"/>
          </p:cNvSpPr>
          <p:nvPr/>
        </p:nvSpPr>
        <p:spPr bwMode="auto">
          <a:xfrm>
            <a:off x="268288" y="692150"/>
            <a:ext cx="8732837" cy="609398"/>
          </a:xfrm>
          <a:prstGeom prst="rect">
            <a:avLst/>
          </a:prstGeom>
          <a:solidFill>
            <a:srgbClr val="CCECFF"/>
          </a:solidFill>
          <a:ln w="9525">
            <a:solidFill>
              <a:srgbClr val="333399"/>
            </a:solidFill>
            <a:miter lim="800000"/>
          </a:ln>
        </p:spPr>
        <p:txBody>
          <a:bodyPr wrap="square">
            <a:spAutoFit/>
          </a:bodyPr>
          <a:lstStyle/>
          <a:p>
            <a:pPr algn="ctr">
              <a:lnSpc>
                <a:spcPct val="120000"/>
              </a:lnSpc>
            </a:pPr>
            <a:r>
              <a:rPr lang="zh-CN" altLang="en-US" sz="2800" i="0" dirty="0">
                <a:latin typeface="Arial" panose="020B0604020202020204" pitchFamily="34" charset="0"/>
              </a:rPr>
              <a:t>路由器只根据目的站的</a:t>
            </a:r>
            <a:r>
              <a:rPr lang="en-US" altLang="zh-CN" sz="2800" i="0" dirty="0">
                <a:latin typeface="Arial" panose="020B0604020202020204" pitchFamily="34" charset="0"/>
              </a:rPr>
              <a:t>IP</a:t>
            </a:r>
            <a:r>
              <a:rPr lang="zh-CN" altLang="en-US" sz="2800" i="0" dirty="0">
                <a:latin typeface="Arial" panose="020B0604020202020204" pitchFamily="34" charset="0"/>
              </a:rPr>
              <a:t>地址的网络前缀进行路由选择 </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898" name="Freeform 2"/>
          <p:cNvSpPr/>
          <p:nvPr/>
        </p:nvSpPr>
        <p:spPr bwMode="auto">
          <a:xfrm>
            <a:off x="2362200" y="5160963"/>
            <a:ext cx="395288"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80899" name="Freeform 3"/>
          <p:cNvSpPr/>
          <p:nvPr/>
        </p:nvSpPr>
        <p:spPr bwMode="auto">
          <a:xfrm>
            <a:off x="4951413" y="5159375"/>
            <a:ext cx="395287"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80900" name="Line 4"/>
          <p:cNvSpPr>
            <a:spLocks noChangeShapeType="1"/>
          </p:cNvSpPr>
          <p:nvPr/>
        </p:nvSpPr>
        <p:spPr bwMode="auto">
          <a:xfrm rot="-5400000">
            <a:off x="8113713" y="5172075"/>
            <a:ext cx="533400" cy="3175"/>
          </a:xfrm>
          <a:prstGeom prst="line">
            <a:avLst/>
          </a:prstGeom>
          <a:noFill/>
          <a:ln w="28575">
            <a:solidFill>
              <a:srgbClr val="333399"/>
            </a:solidFill>
            <a:round/>
          </a:ln>
        </p:spPr>
        <p:txBody>
          <a:bodyPr wrap="none" anchor="ctr"/>
          <a:lstStyle/>
          <a:p>
            <a:endParaRPr lang="zh-CN" altLang="en-US" i="0"/>
          </a:p>
        </p:txBody>
      </p:sp>
      <p:sp>
        <p:nvSpPr>
          <p:cNvPr id="80901" name="Line 5"/>
          <p:cNvSpPr>
            <a:spLocks noChangeShapeType="1"/>
          </p:cNvSpPr>
          <p:nvPr/>
        </p:nvSpPr>
        <p:spPr bwMode="auto">
          <a:xfrm rot="-5400000">
            <a:off x="192088" y="5172075"/>
            <a:ext cx="533400" cy="3175"/>
          </a:xfrm>
          <a:prstGeom prst="line">
            <a:avLst/>
          </a:prstGeom>
          <a:noFill/>
          <a:ln w="28575">
            <a:solidFill>
              <a:srgbClr val="333399"/>
            </a:solidFill>
            <a:round/>
          </a:ln>
        </p:spPr>
        <p:txBody>
          <a:bodyPr wrap="none" anchor="ctr"/>
          <a:lstStyle/>
          <a:p>
            <a:endParaRPr lang="zh-CN" altLang="en-US" i="0"/>
          </a:p>
        </p:txBody>
      </p:sp>
      <p:sp>
        <p:nvSpPr>
          <p:cNvPr id="80902" name="AutoShape 6"/>
          <p:cNvSpPr>
            <a:spLocks noChangeArrowheads="1"/>
          </p:cNvSpPr>
          <p:nvPr/>
        </p:nvSpPr>
        <p:spPr bwMode="auto">
          <a:xfrm>
            <a:off x="228600" y="3306763"/>
            <a:ext cx="685800" cy="1905000"/>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80903" name="AutoShape 7"/>
          <p:cNvSpPr>
            <a:spLocks noChangeArrowheads="1"/>
          </p:cNvSpPr>
          <p:nvPr/>
        </p:nvSpPr>
        <p:spPr bwMode="auto">
          <a:xfrm>
            <a:off x="2667000" y="3382963"/>
            <a:ext cx="685800" cy="1905000"/>
          </a:xfrm>
          <a:prstGeom prst="cube">
            <a:avLst>
              <a:gd name="adj" fmla="val 25000"/>
            </a:avLst>
          </a:prstGeom>
          <a:solidFill>
            <a:srgbClr val="66CCFF"/>
          </a:solidFill>
          <a:ln w="9525">
            <a:solidFill>
              <a:schemeClr val="tx1"/>
            </a:solidFill>
            <a:miter lim="800000"/>
          </a:ln>
        </p:spPr>
        <p:txBody>
          <a:bodyPr wrap="none" anchor="ctr"/>
          <a:lstStyle/>
          <a:p>
            <a:endParaRPr lang="zh-CN" altLang="en-US" i="0"/>
          </a:p>
        </p:txBody>
      </p:sp>
      <p:sp>
        <p:nvSpPr>
          <p:cNvPr id="80904" name="AutoShape 8"/>
          <p:cNvSpPr>
            <a:spLocks noChangeArrowheads="1"/>
          </p:cNvSpPr>
          <p:nvPr/>
        </p:nvSpPr>
        <p:spPr bwMode="auto">
          <a:xfrm>
            <a:off x="8153400" y="3306763"/>
            <a:ext cx="685800" cy="1905000"/>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80905" name="AutoShape 9"/>
          <p:cNvSpPr>
            <a:spLocks noChangeArrowheads="1"/>
          </p:cNvSpPr>
          <p:nvPr/>
        </p:nvSpPr>
        <p:spPr bwMode="auto">
          <a:xfrm>
            <a:off x="5332413" y="3611563"/>
            <a:ext cx="685800" cy="1676400"/>
          </a:xfrm>
          <a:prstGeom prst="cube">
            <a:avLst>
              <a:gd name="adj" fmla="val 25000"/>
            </a:avLst>
          </a:prstGeom>
          <a:solidFill>
            <a:srgbClr val="66CCFF"/>
          </a:solidFill>
          <a:ln w="9525">
            <a:solidFill>
              <a:schemeClr val="tx1"/>
            </a:solidFill>
            <a:miter lim="800000"/>
          </a:ln>
        </p:spPr>
        <p:txBody>
          <a:bodyPr wrap="none" anchor="ctr"/>
          <a:lstStyle/>
          <a:p>
            <a:endParaRPr lang="zh-CN" altLang="en-US" i="0"/>
          </a:p>
        </p:txBody>
      </p:sp>
      <p:grpSp>
        <p:nvGrpSpPr>
          <p:cNvPr id="2" name="Group 10"/>
          <p:cNvGrpSpPr/>
          <p:nvPr/>
        </p:nvGrpSpPr>
        <p:grpSpPr bwMode="auto">
          <a:xfrm>
            <a:off x="36513" y="2420938"/>
            <a:ext cx="9121775" cy="2438400"/>
            <a:chOff x="96" y="1056"/>
            <a:chExt cx="5472" cy="1536"/>
          </a:xfrm>
        </p:grpSpPr>
        <p:sp>
          <p:nvSpPr>
            <p:cNvPr id="80968" name="Oval 11"/>
            <p:cNvSpPr>
              <a:spLocks noChangeArrowheads="1"/>
            </p:cNvSpPr>
            <p:nvPr/>
          </p:nvSpPr>
          <p:spPr bwMode="auto">
            <a:xfrm>
              <a:off x="3662" y="1674"/>
              <a:ext cx="1906" cy="756"/>
            </a:xfrm>
            <a:prstGeom prst="ellipse">
              <a:avLst/>
            </a:prstGeom>
            <a:solidFill>
              <a:srgbClr val="FFFF99"/>
            </a:solidFill>
            <a:ln w="31750">
              <a:solidFill>
                <a:srgbClr val="000000"/>
              </a:solidFill>
              <a:round/>
            </a:ln>
          </p:spPr>
          <p:txBody>
            <a:bodyPr/>
            <a:lstStyle/>
            <a:p>
              <a:endParaRPr lang="zh-CN" altLang="en-US" i="0"/>
            </a:p>
          </p:txBody>
        </p:sp>
        <p:sp>
          <p:nvSpPr>
            <p:cNvPr id="80969" name="Oval 12"/>
            <p:cNvSpPr>
              <a:spLocks noChangeArrowheads="1"/>
            </p:cNvSpPr>
            <p:nvPr/>
          </p:nvSpPr>
          <p:spPr bwMode="auto">
            <a:xfrm>
              <a:off x="96" y="1430"/>
              <a:ext cx="1870" cy="760"/>
            </a:xfrm>
            <a:prstGeom prst="ellipse">
              <a:avLst/>
            </a:prstGeom>
            <a:solidFill>
              <a:srgbClr val="FFFF99"/>
            </a:solidFill>
            <a:ln w="31750">
              <a:solidFill>
                <a:srgbClr val="000000"/>
              </a:solidFill>
              <a:round/>
            </a:ln>
          </p:spPr>
          <p:txBody>
            <a:bodyPr/>
            <a:lstStyle/>
            <a:p>
              <a:endParaRPr lang="zh-CN" altLang="en-US" i="0"/>
            </a:p>
          </p:txBody>
        </p:sp>
        <p:sp>
          <p:nvSpPr>
            <p:cNvPr id="80970" name="Oval 13"/>
            <p:cNvSpPr>
              <a:spLocks noChangeArrowheads="1"/>
            </p:cNvSpPr>
            <p:nvPr/>
          </p:nvSpPr>
          <p:spPr bwMode="auto">
            <a:xfrm>
              <a:off x="3365" y="1163"/>
              <a:ext cx="1903" cy="731"/>
            </a:xfrm>
            <a:prstGeom prst="ellipse">
              <a:avLst/>
            </a:prstGeom>
            <a:solidFill>
              <a:srgbClr val="FFFF99"/>
            </a:solidFill>
            <a:ln w="31750">
              <a:solidFill>
                <a:srgbClr val="000000"/>
              </a:solidFill>
              <a:round/>
            </a:ln>
          </p:spPr>
          <p:txBody>
            <a:bodyPr/>
            <a:lstStyle/>
            <a:p>
              <a:endParaRPr lang="zh-CN" altLang="en-US" i="0"/>
            </a:p>
          </p:txBody>
        </p:sp>
        <p:sp>
          <p:nvSpPr>
            <p:cNvPr id="80971" name="Oval 14"/>
            <p:cNvSpPr>
              <a:spLocks noChangeArrowheads="1"/>
            </p:cNvSpPr>
            <p:nvPr/>
          </p:nvSpPr>
          <p:spPr bwMode="auto">
            <a:xfrm>
              <a:off x="2365" y="1821"/>
              <a:ext cx="1900" cy="771"/>
            </a:xfrm>
            <a:prstGeom prst="ellipse">
              <a:avLst/>
            </a:prstGeom>
            <a:solidFill>
              <a:srgbClr val="FFFF99"/>
            </a:solidFill>
            <a:ln w="31750">
              <a:solidFill>
                <a:srgbClr val="000000"/>
              </a:solidFill>
              <a:round/>
            </a:ln>
          </p:spPr>
          <p:txBody>
            <a:bodyPr/>
            <a:lstStyle/>
            <a:p>
              <a:endParaRPr lang="zh-CN" altLang="en-US" i="0"/>
            </a:p>
          </p:txBody>
        </p:sp>
        <p:sp>
          <p:nvSpPr>
            <p:cNvPr id="80972" name="Oval 15"/>
            <p:cNvSpPr>
              <a:spLocks noChangeArrowheads="1"/>
            </p:cNvSpPr>
            <p:nvPr/>
          </p:nvSpPr>
          <p:spPr bwMode="auto">
            <a:xfrm>
              <a:off x="729" y="1752"/>
              <a:ext cx="1900" cy="731"/>
            </a:xfrm>
            <a:prstGeom prst="ellipse">
              <a:avLst/>
            </a:prstGeom>
            <a:solidFill>
              <a:srgbClr val="FFFF99"/>
            </a:solidFill>
            <a:ln w="31750">
              <a:solidFill>
                <a:srgbClr val="000000"/>
              </a:solidFill>
              <a:round/>
            </a:ln>
          </p:spPr>
          <p:txBody>
            <a:bodyPr/>
            <a:lstStyle/>
            <a:p>
              <a:endParaRPr lang="zh-CN" altLang="en-US" i="0"/>
            </a:p>
          </p:txBody>
        </p:sp>
        <p:sp>
          <p:nvSpPr>
            <p:cNvPr id="80973" name="Oval 16"/>
            <p:cNvSpPr>
              <a:spLocks noChangeArrowheads="1"/>
            </p:cNvSpPr>
            <p:nvPr/>
          </p:nvSpPr>
          <p:spPr bwMode="auto">
            <a:xfrm>
              <a:off x="2197" y="1056"/>
              <a:ext cx="1870" cy="758"/>
            </a:xfrm>
            <a:prstGeom prst="ellipse">
              <a:avLst/>
            </a:prstGeom>
            <a:solidFill>
              <a:srgbClr val="FFFF99"/>
            </a:solidFill>
            <a:ln w="31750">
              <a:solidFill>
                <a:srgbClr val="000000"/>
              </a:solidFill>
              <a:round/>
            </a:ln>
          </p:spPr>
          <p:txBody>
            <a:bodyPr/>
            <a:lstStyle/>
            <a:p>
              <a:endParaRPr lang="zh-CN" altLang="en-US" i="0"/>
            </a:p>
          </p:txBody>
        </p:sp>
        <p:sp>
          <p:nvSpPr>
            <p:cNvPr id="80974" name="Oval 17"/>
            <p:cNvSpPr>
              <a:spLocks noChangeArrowheads="1"/>
            </p:cNvSpPr>
            <p:nvPr/>
          </p:nvSpPr>
          <p:spPr bwMode="auto">
            <a:xfrm>
              <a:off x="996" y="1056"/>
              <a:ext cx="1867" cy="731"/>
            </a:xfrm>
            <a:prstGeom prst="ellipse">
              <a:avLst/>
            </a:prstGeom>
            <a:solidFill>
              <a:srgbClr val="FFFF99"/>
            </a:solidFill>
            <a:ln w="31750">
              <a:solidFill>
                <a:srgbClr val="000000"/>
              </a:solidFill>
              <a:round/>
            </a:ln>
          </p:spPr>
          <p:txBody>
            <a:bodyPr/>
            <a:lstStyle/>
            <a:p>
              <a:endParaRPr lang="zh-CN" altLang="en-US" i="0"/>
            </a:p>
          </p:txBody>
        </p:sp>
        <p:sp>
          <p:nvSpPr>
            <p:cNvPr id="80975" name="Oval 18"/>
            <p:cNvSpPr>
              <a:spLocks noChangeArrowheads="1"/>
            </p:cNvSpPr>
            <p:nvPr/>
          </p:nvSpPr>
          <p:spPr bwMode="auto">
            <a:xfrm>
              <a:off x="597" y="1226"/>
              <a:ext cx="4536" cy="1060"/>
            </a:xfrm>
            <a:prstGeom prst="ellipse">
              <a:avLst/>
            </a:prstGeom>
            <a:solidFill>
              <a:srgbClr val="FFFF99"/>
            </a:solidFill>
            <a:ln w="9525">
              <a:noFill/>
              <a:round/>
            </a:ln>
          </p:spPr>
          <p:txBody>
            <a:bodyPr/>
            <a:lstStyle/>
            <a:p>
              <a:endParaRPr lang="zh-CN" altLang="en-US" i="0"/>
            </a:p>
          </p:txBody>
        </p:sp>
      </p:grpSp>
      <p:sp>
        <p:nvSpPr>
          <p:cNvPr id="80907" name="Line 19"/>
          <p:cNvSpPr>
            <a:spLocks noChangeShapeType="1"/>
          </p:cNvSpPr>
          <p:nvPr/>
        </p:nvSpPr>
        <p:spPr bwMode="auto">
          <a:xfrm>
            <a:off x="152400" y="5440363"/>
            <a:ext cx="2590800" cy="0"/>
          </a:xfrm>
          <a:prstGeom prst="line">
            <a:avLst/>
          </a:prstGeom>
          <a:noFill/>
          <a:ln w="57150">
            <a:solidFill>
              <a:srgbClr val="333399"/>
            </a:solidFill>
            <a:round/>
          </a:ln>
        </p:spPr>
        <p:txBody>
          <a:bodyPr wrap="none" anchor="ctr"/>
          <a:lstStyle/>
          <a:p>
            <a:endParaRPr lang="zh-CN" altLang="en-US" i="0"/>
          </a:p>
        </p:txBody>
      </p:sp>
      <p:grpSp>
        <p:nvGrpSpPr>
          <p:cNvPr id="3" name="Group 20"/>
          <p:cNvGrpSpPr/>
          <p:nvPr/>
        </p:nvGrpSpPr>
        <p:grpSpPr bwMode="auto">
          <a:xfrm>
            <a:off x="228600" y="2420938"/>
            <a:ext cx="685800" cy="1447800"/>
            <a:chOff x="672" y="528"/>
            <a:chExt cx="432" cy="912"/>
          </a:xfrm>
        </p:grpSpPr>
        <p:sp>
          <p:nvSpPr>
            <p:cNvPr id="80965" name="AutoShape 2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80966" name="AutoShape 2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80967" name="AutoShape 2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grpSp>
      <p:sp>
        <p:nvSpPr>
          <p:cNvPr id="80909" name="Text Box 24"/>
          <p:cNvSpPr txBox="1">
            <a:spLocks noChangeArrowheads="1"/>
          </p:cNvSpPr>
          <p:nvPr/>
        </p:nvSpPr>
        <p:spPr bwMode="auto">
          <a:xfrm>
            <a:off x="265113" y="3430588"/>
            <a:ext cx="484187"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80910" name="Text Box 25"/>
          <p:cNvSpPr txBox="1">
            <a:spLocks noChangeArrowheads="1"/>
          </p:cNvSpPr>
          <p:nvPr/>
        </p:nvSpPr>
        <p:spPr bwMode="auto">
          <a:xfrm>
            <a:off x="215900" y="4849813"/>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80911" name="Text Box 26"/>
          <p:cNvSpPr txBox="1">
            <a:spLocks noChangeArrowheads="1"/>
          </p:cNvSpPr>
          <p:nvPr/>
        </p:nvSpPr>
        <p:spPr bwMode="auto">
          <a:xfrm>
            <a:off x="4824413" y="4811713"/>
            <a:ext cx="585787"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5</a:t>
            </a:r>
            <a:endParaRPr kumimoji="1" lang="en-US" altLang="zh-CN" sz="1800" i="0">
              <a:latin typeface="Arial" panose="020B0604020202020204" pitchFamily="34" charset="0"/>
            </a:endParaRPr>
          </a:p>
        </p:txBody>
      </p:sp>
      <p:sp>
        <p:nvSpPr>
          <p:cNvPr id="80912" name="Text Box 27"/>
          <p:cNvSpPr txBox="1">
            <a:spLocks noChangeArrowheads="1"/>
          </p:cNvSpPr>
          <p:nvPr/>
        </p:nvSpPr>
        <p:spPr bwMode="auto">
          <a:xfrm>
            <a:off x="3327400" y="4805363"/>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4</a:t>
            </a:r>
            <a:endParaRPr kumimoji="1" lang="en-US" altLang="zh-CN" sz="1800" i="0">
              <a:latin typeface="Arial" panose="020B0604020202020204" pitchFamily="34" charset="0"/>
            </a:endParaRPr>
          </a:p>
        </p:txBody>
      </p:sp>
      <p:sp>
        <p:nvSpPr>
          <p:cNvPr id="80913" name="Text Box 28"/>
          <p:cNvSpPr txBox="1">
            <a:spLocks noChangeArrowheads="1"/>
          </p:cNvSpPr>
          <p:nvPr/>
        </p:nvSpPr>
        <p:spPr bwMode="auto">
          <a:xfrm>
            <a:off x="2133600" y="4805363"/>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3</a:t>
            </a:r>
            <a:endParaRPr kumimoji="1" lang="en-US" altLang="zh-CN" sz="1800" i="0">
              <a:latin typeface="Arial" panose="020B0604020202020204" pitchFamily="34" charset="0"/>
            </a:endParaRPr>
          </a:p>
        </p:txBody>
      </p:sp>
      <p:sp>
        <p:nvSpPr>
          <p:cNvPr id="80914" name="Line 29"/>
          <p:cNvSpPr>
            <a:spLocks noChangeShapeType="1"/>
          </p:cNvSpPr>
          <p:nvPr/>
        </p:nvSpPr>
        <p:spPr bwMode="auto">
          <a:xfrm>
            <a:off x="838200" y="3611563"/>
            <a:ext cx="1905000" cy="0"/>
          </a:xfrm>
          <a:prstGeom prst="line">
            <a:avLst/>
          </a:prstGeom>
          <a:noFill/>
          <a:ln w="28575">
            <a:solidFill>
              <a:schemeClr val="tx1"/>
            </a:solidFill>
            <a:prstDash val="dash"/>
            <a:round/>
          </a:ln>
        </p:spPr>
        <p:txBody>
          <a:bodyPr wrap="none" anchor="ctr"/>
          <a:lstStyle/>
          <a:p>
            <a:endParaRPr lang="zh-CN" altLang="en-US" i="0"/>
          </a:p>
        </p:txBody>
      </p:sp>
      <p:sp>
        <p:nvSpPr>
          <p:cNvPr id="80915" name="Line 30"/>
          <p:cNvSpPr>
            <a:spLocks noChangeShapeType="1"/>
          </p:cNvSpPr>
          <p:nvPr/>
        </p:nvSpPr>
        <p:spPr bwMode="auto">
          <a:xfrm>
            <a:off x="5943600" y="5440363"/>
            <a:ext cx="2971800" cy="0"/>
          </a:xfrm>
          <a:prstGeom prst="line">
            <a:avLst/>
          </a:prstGeom>
          <a:noFill/>
          <a:ln w="57150">
            <a:solidFill>
              <a:srgbClr val="333399"/>
            </a:solidFill>
            <a:round/>
          </a:ln>
        </p:spPr>
        <p:txBody>
          <a:bodyPr wrap="none" anchor="ctr"/>
          <a:lstStyle/>
          <a:p>
            <a:endParaRPr lang="zh-CN" altLang="en-US" i="0"/>
          </a:p>
        </p:txBody>
      </p:sp>
      <p:sp>
        <p:nvSpPr>
          <p:cNvPr id="80916" name="Text Box 31"/>
          <p:cNvSpPr txBox="1">
            <a:spLocks noChangeArrowheads="1"/>
          </p:cNvSpPr>
          <p:nvPr/>
        </p:nvSpPr>
        <p:spPr bwMode="auto">
          <a:xfrm>
            <a:off x="6007100" y="4799013"/>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6</a:t>
            </a:r>
            <a:endParaRPr kumimoji="1" lang="en-US" altLang="zh-CN" sz="1800" i="0">
              <a:latin typeface="Arial" panose="020B0604020202020204" pitchFamily="34" charset="0"/>
            </a:endParaRPr>
          </a:p>
        </p:txBody>
      </p:sp>
      <p:sp>
        <p:nvSpPr>
          <p:cNvPr id="80917" name="Text Box 32"/>
          <p:cNvSpPr txBox="1">
            <a:spLocks noChangeArrowheads="1"/>
          </p:cNvSpPr>
          <p:nvPr/>
        </p:nvSpPr>
        <p:spPr bwMode="auto">
          <a:xfrm>
            <a:off x="8128000" y="4814888"/>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sp>
        <p:nvSpPr>
          <p:cNvPr id="80918" name="Text Box 33"/>
          <p:cNvSpPr txBox="1">
            <a:spLocks noChangeArrowheads="1"/>
          </p:cNvSpPr>
          <p:nvPr/>
        </p:nvSpPr>
        <p:spPr bwMode="auto">
          <a:xfrm>
            <a:off x="6007100" y="3709988"/>
            <a:ext cx="4841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6</a:t>
            </a:r>
            <a:endParaRPr kumimoji="1" lang="en-US" altLang="zh-CN" sz="1800" i="0">
              <a:latin typeface="Arial" panose="020B0604020202020204" pitchFamily="34" charset="0"/>
            </a:endParaRPr>
          </a:p>
        </p:txBody>
      </p:sp>
      <p:sp>
        <p:nvSpPr>
          <p:cNvPr id="80919" name="Text Box 34"/>
          <p:cNvSpPr txBox="1">
            <a:spLocks noChangeArrowheads="1"/>
          </p:cNvSpPr>
          <p:nvPr/>
        </p:nvSpPr>
        <p:spPr bwMode="auto">
          <a:xfrm>
            <a:off x="107950" y="2060575"/>
            <a:ext cx="954088"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主机 </a:t>
            </a:r>
            <a:r>
              <a:rPr kumimoji="1" lang="en-US" altLang="zh-CN" sz="1800" i="0">
                <a:latin typeface="Arial" panose="020B0604020202020204" pitchFamily="34" charset="0"/>
              </a:rPr>
              <a:t>H</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80920" name="Text Box 35"/>
          <p:cNvSpPr txBox="1">
            <a:spLocks noChangeArrowheads="1"/>
          </p:cNvSpPr>
          <p:nvPr/>
        </p:nvSpPr>
        <p:spPr bwMode="auto">
          <a:xfrm>
            <a:off x="8032750" y="2035175"/>
            <a:ext cx="954088"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主机 </a:t>
            </a:r>
            <a:r>
              <a:rPr kumimoji="1" lang="en-US" altLang="zh-CN" sz="1800" i="0">
                <a:latin typeface="Arial" panose="020B0604020202020204" pitchFamily="34" charset="0"/>
              </a:rPr>
              <a:t>H</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sp>
        <p:nvSpPr>
          <p:cNvPr id="80921" name="AutoShape 36"/>
          <p:cNvSpPr>
            <a:spLocks noChangeArrowheads="1"/>
          </p:cNvSpPr>
          <p:nvPr/>
        </p:nvSpPr>
        <p:spPr bwMode="auto">
          <a:xfrm>
            <a:off x="2667000" y="3259138"/>
            <a:ext cx="685800" cy="609600"/>
          </a:xfrm>
          <a:prstGeom prst="cube">
            <a:avLst>
              <a:gd name="adj" fmla="val 25000"/>
            </a:avLst>
          </a:prstGeom>
          <a:solidFill>
            <a:srgbClr val="66CCFF"/>
          </a:solidFill>
          <a:ln w="9525">
            <a:solidFill>
              <a:schemeClr val="tx1"/>
            </a:solidFill>
            <a:miter lim="800000"/>
          </a:ln>
        </p:spPr>
        <p:txBody>
          <a:bodyPr wrap="none" anchor="ctr"/>
          <a:lstStyle/>
          <a:p>
            <a:endParaRPr lang="zh-CN" altLang="en-US" i="0"/>
          </a:p>
        </p:txBody>
      </p:sp>
      <p:sp>
        <p:nvSpPr>
          <p:cNvPr id="80922" name="Text Box 37"/>
          <p:cNvSpPr txBox="1">
            <a:spLocks noChangeArrowheads="1"/>
          </p:cNvSpPr>
          <p:nvPr/>
        </p:nvSpPr>
        <p:spPr bwMode="auto">
          <a:xfrm>
            <a:off x="2616200" y="2887663"/>
            <a:ext cx="1182688" cy="366712"/>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路由器 </a:t>
            </a:r>
            <a:r>
              <a:rPr kumimoji="1" lang="en-US" altLang="zh-CN" sz="1800" i="0">
                <a:latin typeface="Arial" panose="020B0604020202020204" pitchFamily="34" charset="0"/>
              </a:rPr>
              <a:t>R</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80923" name="Text Box 38"/>
          <p:cNvSpPr txBox="1">
            <a:spLocks noChangeArrowheads="1"/>
          </p:cNvSpPr>
          <p:nvPr/>
        </p:nvSpPr>
        <p:spPr bwMode="auto">
          <a:xfrm>
            <a:off x="4140200" y="4186238"/>
            <a:ext cx="2393950" cy="466725"/>
          </a:xfrm>
          <a:prstGeom prst="rect">
            <a:avLst/>
          </a:prstGeom>
          <a:solidFill>
            <a:srgbClr val="CCECFF"/>
          </a:solidFill>
          <a:ln w="9525">
            <a:solidFill>
              <a:srgbClr val="333399"/>
            </a:solidFill>
            <a:miter lim="800000"/>
          </a:ln>
        </p:spPr>
        <p:txBody>
          <a:bodyPr wrap="none">
            <a:spAutoFit/>
          </a:bodyPr>
          <a:lstStyle/>
          <a:p>
            <a:r>
              <a:rPr kumimoji="1" lang="en-US" altLang="zh-CN" sz="2400" i="0">
                <a:latin typeface="Arial" panose="020B0604020202020204" pitchFamily="34" charset="0"/>
              </a:rPr>
              <a:t>IP </a:t>
            </a:r>
            <a:r>
              <a:rPr kumimoji="1" lang="zh-CN" altLang="en-US" sz="2400" i="0">
                <a:latin typeface="Arial" panose="020B0604020202020204" pitchFamily="34" charset="0"/>
              </a:rPr>
              <a:t>层上的互联网</a:t>
            </a:r>
          </a:p>
        </p:txBody>
      </p:sp>
      <p:grpSp>
        <p:nvGrpSpPr>
          <p:cNvPr id="4" name="Group 39"/>
          <p:cNvGrpSpPr/>
          <p:nvPr/>
        </p:nvGrpSpPr>
        <p:grpSpPr bwMode="auto">
          <a:xfrm>
            <a:off x="8153400" y="2420938"/>
            <a:ext cx="685800" cy="1447800"/>
            <a:chOff x="672" y="528"/>
            <a:chExt cx="432" cy="912"/>
          </a:xfrm>
        </p:grpSpPr>
        <p:sp>
          <p:nvSpPr>
            <p:cNvPr id="80962" name="AutoShape 40"/>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80963" name="AutoShape 41"/>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80964" name="AutoShape 42"/>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grpSp>
      <p:sp>
        <p:nvSpPr>
          <p:cNvPr id="80925" name="Text Box 43"/>
          <p:cNvSpPr txBox="1">
            <a:spLocks noChangeArrowheads="1"/>
          </p:cNvSpPr>
          <p:nvPr/>
        </p:nvSpPr>
        <p:spPr bwMode="auto">
          <a:xfrm>
            <a:off x="8202613" y="3435350"/>
            <a:ext cx="484187" cy="366713"/>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sp>
        <p:nvSpPr>
          <p:cNvPr id="80926" name="Text Box 44"/>
          <p:cNvSpPr txBox="1">
            <a:spLocks noChangeArrowheads="1"/>
          </p:cNvSpPr>
          <p:nvPr/>
        </p:nvSpPr>
        <p:spPr bwMode="auto">
          <a:xfrm>
            <a:off x="3321050" y="3697288"/>
            <a:ext cx="4841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4</a:t>
            </a:r>
            <a:endParaRPr kumimoji="1" lang="en-US" altLang="zh-CN" sz="1800" i="0">
              <a:latin typeface="Arial" panose="020B0604020202020204" pitchFamily="34" charset="0"/>
            </a:endParaRPr>
          </a:p>
        </p:txBody>
      </p:sp>
      <p:sp>
        <p:nvSpPr>
          <p:cNvPr id="80927" name="Text Box 45"/>
          <p:cNvSpPr txBox="1">
            <a:spLocks noChangeArrowheads="1"/>
          </p:cNvSpPr>
          <p:nvPr/>
        </p:nvSpPr>
        <p:spPr bwMode="auto">
          <a:xfrm>
            <a:off x="2286000" y="3697288"/>
            <a:ext cx="4841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3</a:t>
            </a:r>
            <a:endParaRPr kumimoji="1" lang="en-US" altLang="zh-CN" sz="1800" i="0">
              <a:latin typeface="Arial" panose="020B0604020202020204" pitchFamily="34" charset="0"/>
            </a:endParaRPr>
          </a:p>
        </p:txBody>
      </p:sp>
      <p:sp>
        <p:nvSpPr>
          <p:cNvPr id="80928" name="Line 46"/>
          <p:cNvSpPr>
            <a:spLocks noChangeShapeType="1"/>
          </p:cNvSpPr>
          <p:nvPr/>
        </p:nvSpPr>
        <p:spPr bwMode="auto">
          <a:xfrm>
            <a:off x="3276600" y="3611563"/>
            <a:ext cx="2057400" cy="0"/>
          </a:xfrm>
          <a:prstGeom prst="line">
            <a:avLst/>
          </a:prstGeom>
          <a:noFill/>
          <a:ln w="28575">
            <a:solidFill>
              <a:schemeClr val="tx1"/>
            </a:solidFill>
            <a:prstDash val="dash"/>
            <a:round/>
          </a:ln>
        </p:spPr>
        <p:txBody>
          <a:bodyPr wrap="none" anchor="ctr"/>
          <a:lstStyle/>
          <a:p>
            <a:endParaRPr lang="zh-CN" altLang="en-US" i="0"/>
          </a:p>
        </p:txBody>
      </p:sp>
      <p:sp>
        <p:nvSpPr>
          <p:cNvPr id="80929" name="AutoShape 47"/>
          <p:cNvSpPr>
            <a:spLocks noChangeArrowheads="1"/>
          </p:cNvSpPr>
          <p:nvPr/>
        </p:nvSpPr>
        <p:spPr bwMode="auto">
          <a:xfrm>
            <a:off x="5332413" y="3230563"/>
            <a:ext cx="685800" cy="609600"/>
          </a:xfrm>
          <a:prstGeom prst="cube">
            <a:avLst>
              <a:gd name="adj" fmla="val 25000"/>
            </a:avLst>
          </a:prstGeom>
          <a:solidFill>
            <a:srgbClr val="66CCFF"/>
          </a:solidFill>
          <a:ln w="9525">
            <a:solidFill>
              <a:schemeClr val="tx1"/>
            </a:solidFill>
            <a:miter lim="800000"/>
          </a:ln>
        </p:spPr>
        <p:txBody>
          <a:bodyPr wrap="none" anchor="ctr"/>
          <a:lstStyle/>
          <a:p>
            <a:endParaRPr lang="zh-CN" altLang="en-US" i="0"/>
          </a:p>
        </p:txBody>
      </p:sp>
      <p:sp>
        <p:nvSpPr>
          <p:cNvPr id="80930" name="Line 48"/>
          <p:cNvSpPr>
            <a:spLocks noChangeShapeType="1"/>
          </p:cNvSpPr>
          <p:nvPr/>
        </p:nvSpPr>
        <p:spPr bwMode="auto">
          <a:xfrm>
            <a:off x="5943600" y="3611563"/>
            <a:ext cx="2209800" cy="0"/>
          </a:xfrm>
          <a:prstGeom prst="line">
            <a:avLst/>
          </a:prstGeom>
          <a:noFill/>
          <a:ln w="28575">
            <a:solidFill>
              <a:schemeClr val="tx1"/>
            </a:solidFill>
            <a:prstDash val="dash"/>
            <a:round/>
          </a:ln>
        </p:spPr>
        <p:txBody>
          <a:bodyPr wrap="none" anchor="ctr"/>
          <a:lstStyle/>
          <a:p>
            <a:endParaRPr lang="zh-CN" altLang="en-US" i="0"/>
          </a:p>
        </p:txBody>
      </p:sp>
      <p:sp>
        <p:nvSpPr>
          <p:cNvPr id="80931" name="Text Box 49"/>
          <p:cNvSpPr txBox="1">
            <a:spLocks noChangeArrowheads="1"/>
          </p:cNvSpPr>
          <p:nvPr/>
        </p:nvSpPr>
        <p:spPr bwMode="auto">
          <a:xfrm>
            <a:off x="4953000" y="3697288"/>
            <a:ext cx="4841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5</a:t>
            </a:r>
            <a:endParaRPr kumimoji="1" lang="en-US" altLang="zh-CN" sz="1800" i="0">
              <a:latin typeface="Arial" panose="020B0604020202020204" pitchFamily="34" charset="0"/>
            </a:endParaRPr>
          </a:p>
        </p:txBody>
      </p:sp>
      <p:sp>
        <p:nvSpPr>
          <p:cNvPr id="80932" name="Line 50"/>
          <p:cNvSpPr>
            <a:spLocks noChangeShapeType="1"/>
          </p:cNvSpPr>
          <p:nvPr/>
        </p:nvSpPr>
        <p:spPr bwMode="auto">
          <a:xfrm>
            <a:off x="3352800" y="5440363"/>
            <a:ext cx="1905000" cy="0"/>
          </a:xfrm>
          <a:prstGeom prst="line">
            <a:avLst/>
          </a:prstGeom>
          <a:noFill/>
          <a:ln w="57150">
            <a:solidFill>
              <a:srgbClr val="333399"/>
            </a:solidFill>
            <a:round/>
          </a:ln>
        </p:spPr>
        <p:txBody>
          <a:bodyPr wrap="none" anchor="ctr"/>
          <a:lstStyle/>
          <a:p>
            <a:endParaRPr lang="zh-CN" altLang="en-US" i="0"/>
          </a:p>
        </p:txBody>
      </p:sp>
      <p:sp>
        <p:nvSpPr>
          <p:cNvPr id="80933" name="Freeform 51"/>
          <p:cNvSpPr/>
          <p:nvPr/>
        </p:nvSpPr>
        <p:spPr bwMode="auto">
          <a:xfrm flipH="1">
            <a:off x="5921375" y="5156200"/>
            <a:ext cx="341313" cy="284163"/>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80934" name="Freeform 52"/>
          <p:cNvSpPr/>
          <p:nvPr/>
        </p:nvSpPr>
        <p:spPr bwMode="auto">
          <a:xfrm flipH="1">
            <a:off x="3233738" y="5162550"/>
            <a:ext cx="423862"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80935" name="Text Box 53"/>
          <p:cNvSpPr txBox="1">
            <a:spLocks noChangeArrowheads="1"/>
          </p:cNvSpPr>
          <p:nvPr/>
        </p:nvSpPr>
        <p:spPr bwMode="auto">
          <a:xfrm>
            <a:off x="5218113" y="2862263"/>
            <a:ext cx="1182687" cy="366712"/>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路由器 </a:t>
            </a:r>
            <a:r>
              <a:rPr kumimoji="1" lang="en-US" altLang="zh-CN" sz="1800" i="0">
                <a:latin typeface="Arial" panose="020B0604020202020204" pitchFamily="34" charset="0"/>
              </a:rPr>
              <a:t>R</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grpSp>
        <p:nvGrpSpPr>
          <p:cNvPr id="5" name="Group 54"/>
          <p:cNvGrpSpPr/>
          <p:nvPr/>
        </p:nvGrpSpPr>
        <p:grpSpPr bwMode="auto">
          <a:xfrm>
            <a:off x="1143000" y="3154363"/>
            <a:ext cx="1447800" cy="381000"/>
            <a:chOff x="1632" y="2688"/>
            <a:chExt cx="912" cy="240"/>
          </a:xfrm>
        </p:grpSpPr>
        <p:sp>
          <p:nvSpPr>
            <p:cNvPr id="80960" name="Rectangle 55"/>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i="0">
                  <a:latin typeface="Arial" panose="020B0604020202020204" pitchFamily="34" charset="0"/>
                </a:rPr>
                <a:t>  IP</a:t>
              </a:r>
              <a:r>
                <a:rPr kumimoji="1" lang="en-US" altLang="zh-CN" sz="1800" i="0" baseline="-25000">
                  <a:latin typeface="Arial" panose="020B0604020202020204" pitchFamily="34" charset="0"/>
                </a:rPr>
                <a:t>1</a:t>
              </a:r>
              <a:r>
                <a:rPr kumimoji="1" lang="en-US" altLang="zh-CN" sz="1800" i="0">
                  <a:latin typeface="Arial" panose="020B0604020202020204" pitchFamily="34" charset="0"/>
                </a:rPr>
                <a:t> → IP</a:t>
              </a:r>
              <a:r>
                <a:rPr kumimoji="1" lang="en-US" altLang="zh-CN" sz="1800" i="0" baseline="-25000">
                  <a:latin typeface="Arial" panose="020B0604020202020204" pitchFamily="34" charset="0"/>
                </a:rPr>
                <a:t>2</a:t>
              </a:r>
            </a:p>
          </p:txBody>
        </p:sp>
        <p:sp>
          <p:nvSpPr>
            <p:cNvPr id="80961" name="AutoShape 56"/>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i="0"/>
            </a:p>
          </p:txBody>
        </p:sp>
      </p:grpSp>
      <p:grpSp>
        <p:nvGrpSpPr>
          <p:cNvPr id="6" name="Group 57"/>
          <p:cNvGrpSpPr/>
          <p:nvPr/>
        </p:nvGrpSpPr>
        <p:grpSpPr bwMode="auto">
          <a:xfrm>
            <a:off x="3733800" y="3154363"/>
            <a:ext cx="1447800" cy="381000"/>
            <a:chOff x="1632" y="2688"/>
            <a:chExt cx="912" cy="240"/>
          </a:xfrm>
        </p:grpSpPr>
        <p:sp>
          <p:nvSpPr>
            <p:cNvPr id="80958" name="Rectangle 58"/>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i="0">
                  <a:latin typeface="Arial" panose="020B0604020202020204" pitchFamily="34" charset="0"/>
                </a:rPr>
                <a:t>IP</a:t>
              </a:r>
              <a:r>
                <a:rPr kumimoji="1" lang="en-US" altLang="zh-CN" sz="1800" i="0" baseline="-25000">
                  <a:latin typeface="Arial" panose="020B0604020202020204" pitchFamily="34" charset="0"/>
                </a:rPr>
                <a:t>1</a:t>
              </a:r>
              <a:r>
                <a:rPr kumimoji="1" lang="en-US" altLang="zh-CN" sz="1800" i="0">
                  <a:latin typeface="Arial" panose="020B0604020202020204" pitchFamily="34" charset="0"/>
                </a:rPr>
                <a:t> → IP</a:t>
              </a:r>
              <a:r>
                <a:rPr kumimoji="1" lang="en-US" altLang="zh-CN" sz="1800" i="0" baseline="-25000">
                  <a:latin typeface="Arial" panose="020B0604020202020204" pitchFamily="34" charset="0"/>
                </a:rPr>
                <a:t>2</a:t>
              </a:r>
            </a:p>
          </p:txBody>
        </p:sp>
        <p:sp>
          <p:nvSpPr>
            <p:cNvPr id="80959" name="AutoShape 59"/>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i="0"/>
            </a:p>
          </p:txBody>
        </p:sp>
      </p:grpSp>
      <p:grpSp>
        <p:nvGrpSpPr>
          <p:cNvPr id="7" name="Group 60"/>
          <p:cNvGrpSpPr/>
          <p:nvPr/>
        </p:nvGrpSpPr>
        <p:grpSpPr bwMode="auto">
          <a:xfrm>
            <a:off x="6477000" y="3154363"/>
            <a:ext cx="1447800" cy="381000"/>
            <a:chOff x="1632" y="2688"/>
            <a:chExt cx="912" cy="240"/>
          </a:xfrm>
        </p:grpSpPr>
        <p:sp>
          <p:nvSpPr>
            <p:cNvPr id="80956" name="Rectangle 61"/>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i="0">
                  <a:latin typeface="Arial" panose="020B0604020202020204" pitchFamily="34" charset="0"/>
                </a:rPr>
                <a:t>IP</a:t>
              </a:r>
              <a:r>
                <a:rPr kumimoji="1" lang="en-US" altLang="zh-CN" sz="1800" i="0" baseline="-25000">
                  <a:latin typeface="Arial" panose="020B0604020202020204" pitchFamily="34" charset="0"/>
                </a:rPr>
                <a:t>1</a:t>
              </a:r>
              <a:r>
                <a:rPr kumimoji="1" lang="en-US" altLang="zh-CN" sz="1800" i="0">
                  <a:latin typeface="Arial" panose="020B0604020202020204" pitchFamily="34" charset="0"/>
                </a:rPr>
                <a:t> → IP</a:t>
              </a:r>
              <a:r>
                <a:rPr kumimoji="1" lang="en-US" altLang="zh-CN" sz="1800" i="0" baseline="-25000">
                  <a:latin typeface="Arial" panose="020B0604020202020204" pitchFamily="34" charset="0"/>
                </a:rPr>
                <a:t>2</a:t>
              </a:r>
            </a:p>
          </p:txBody>
        </p:sp>
        <p:sp>
          <p:nvSpPr>
            <p:cNvPr id="80957" name="AutoShape 62"/>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i="0"/>
            </a:p>
          </p:txBody>
        </p:sp>
      </p:grpSp>
      <p:grpSp>
        <p:nvGrpSpPr>
          <p:cNvPr id="8" name="Group 63"/>
          <p:cNvGrpSpPr/>
          <p:nvPr/>
        </p:nvGrpSpPr>
        <p:grpSpPr bwMode="auto">
          <a:xfrm>
            <a:off x="609600" y="5592763"/>
            <a:ext cx="7772400" cy="792162"/>
            <a:chOff x="384" y="3523"/>
            <a:chExt cx="4896" cy="499"/>
          </a:xfrm>
        </p:grpSpPr>
        <p:sp>
          <p:nvSpPr>
            <p:cNvPr id="80944" name="Text Box 64"/>
            <p:cNvSpPr txBox="1">
              <a:spLocks noChangeArrowheads="1"/>
            </p:cNvSpPr>
            <p:nvPr/>
          </p:nvSpPr>
          <p:spPr bwMode="auto">
            <a:xfrm>
              <a:off x="624" y="3747"/>
              <a:ext cx="620" cy="231"/>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MAC </a:t>
              </a:r>
              <a:r>
                <a:rPr kumimoji="1" lang="zh-CN" altLang="en-US" sz="1800" i="0">
                  <a:latin typeface="Arial" panose="020B0604020202020204" pitchFamily="34" charset="0"/>
                </a:rPr>
                <a:t>帧</a:t>
              </a:r>
            </a:p>
          </p:txBody>
        </p:sp>
        <p:grpSp>
          <p:nvGrpSpPr>
            <p:cNvPr id="9" name="Group 65"/>
            <p:cNvGrpSpPr/>
            <p:nvPr/>
          </p:nvGrpSpPr>
          <p:grpSpPr bwMode="auto">
            <a:xfrm>
              <a:off x="384" y="3523"/>
              <a:ext cx="1248" cy="240"/>
              <a:chOff x="480" y="3120"/>
              <a:chExt cx="1248" cy="240"/>
            </a:xfrm>
          </p:grpSpPr>
          <p:sp>
            <p:nvSpPr>
              <p:cNvPr id="80954" name="Rectangle 66"/>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i="0">
                    <a:latin typeface="Arial" panose="020B0604020202020204" pitchFamily="34" charset="0"/>
                  </a:rPr>
                  <a:t>从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1</a:t>
                </a:r>
                <a:r>
                  <a:rPr kumimoji="1" lang="en-US" altLang="zh-CN" sz="1800" i="0">
                    <a:latin typeface="Arial" panose="020B0604020202020204" pitchFamily="34" charset="0"/>
                  </a:rPr>
                  <a:t> </a:t>
                </a:r>
                <a:r>
                  <a:rPr kumimoji="1" lang="zh-CN" altLang="en-US" sz="1800" i="0">
                    <a:latin typeface="Arial" panose="020B0604020202020204" pitchFamily="34" charset="0"/>
                  </a:rPr>
                  <a:t>到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3</a:t>
                </a:r>
              </a:p>
            </p:txBody>
          </p:sp>
          <p:sp>
            <p:nvSpPr>
              <p:cNvPr id="80955" name="AutoShape 67"/>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i="0"/>
              </a:p>
            </p:txBody>
          </p:sp>
        </p:grpSp>
        <p:grpSp>
          <p:nvGrpSpPr>
            <p:cNvPr id="10" name="Group 68"/>
            <p:cNvGrpSpPr/>
            <p:nvPr/>
          </p:nvGrpSpPr>
          <p:grpSpPr bwMode="auto">
            <a:xfrm>
              <a:off x="2208" y="3523"/>
              <a:ext cx="1248" cy="240"/>
              <a:chOff x="480" y="3120"/>
              <a:chExt cx="1248" cy="240"/>
            </a:xfrm>
          </p:grpSpPr>
          <p:sp>
            <p:nvSpPr>
              <p:cNvPr id="80952" name="Rectangle 69"/>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i="0">
                    <a:latin typeface="Arial" panose="020B0604020202020204" pitchFamily="34" charset="0"/>
                  </a:rPr>
                  <a:t>从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4</a:t>
                </a:r>
                <a:r>
                  <a:rPr kumimoji="1" lang="en-US" altLang="zh-CN" sz="1800" i="0">
                    <a:latin typeface="Arial" panose="020B0604020202020204" pitchFamily="34" charset="0"/>
                  </a:rPr>
                  <a:t> </a:t>
                </a:r>
                <a:r>
                  <a:rPr kumimoji="1" lang="zh-CN" altLang="en-US" sz="1800" i="0">
                    <a:latin typeface="Arial" panose="020B0604020202020204" pitchFamily="34" charset="0"/>
                  </a:rPr>
                  <a:t>到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5</a:t>
                </a:r>
              </a:p>
            </p:txBody>
          </p:sp>
          <p:sp>
            <p:nvSpPr>
              <p:cNvPr id="80953" name="AutoShape 70"/>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i="0"/>
              </a:p>
            </p:txBody>
          </p:sp>
        </p:grpSp>
        <p:grpSp>
          <p:nvGrpSpPr>
            <p:cNvPr id="11" name="Group 71"/>
            <p:cNvGrpSpPr/>
            <p:nvPr/>
          </p:nvGrpSpPr>
          <p:grpSpPr bwMode="auto">
            <a:xfrm>
              <a:off x="4032" y="3523"/>
              <a:ext cx="1248" cy="240"/>
              <a:chOff x="480" y="3120"/>
              <a:chExt cx="1248" cy="240"/>
            </a:xfrm>
          </p:grpSpPr>
          <p:sp>
            <p:nvSpPr>
              <p:cNvPr id="80950" name="Rectangle 72"/>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i="0">
                    <a:latin typeface="Arial" panose="020B0604020202020204" pitchFamily="34" charset="0"/>
                  </a:rPr>
                  <a:t>从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6</a:t>
                </a:r>
                <a:r>
                  <a:rPr kumimoji="1" lang="en-US" altLang="zh-CN" sz="1800" i="0">
                    <a:latin typeface="Arial" panose="020B0604020202020204" pitchFamily="34" charset="0"/>
                  </a:rPr>
                  <a:t> </a:t>
                </a:r>
                <a:r>
                  <a:rPr kumimoji="1" lang="zh-CN" altLang="en-US" sz="1800" i="0">
                    <a:latin typeface="Arial" panose="020B0604020202020204" pitchFamily="34" charset="0"/>
                  </a:rPr>
                  <a:t>到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2</a:t>
                </a:r>
              </a:p>
            </p:txBody>
          </p:sp>
          <p:sp>
            <p:nvSpPr>
              <p:cNvPr id="80951" name="AutoShape 73"/>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i="0"/>
              </a:p>
            </p:txBody>
          </p:sp>
        </p:grpSp>
        <p:sp>
          <p:nvSpPr>
            <p:cNvPr id="80948" name="Text Box 74"/>
            <p:cNvSpPr txBox="1">
              <a:spLocks noChangeArrowheads="1"/>
            </p:cNvSpPr>
            <p:nvPr/>
          </p:nvSpPr>
          <p:spPr bwMode="auto">
            <a:xfrm>
              <a:off x="4320" y="3791"/>
              <a:ext cx="620" cy="231"/>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MAC </a:t>
              </a:r>
              <a:r>
                <a:rPr kumimoji="1" lang="zh-CN" altLang="en-US" sz="1800" i="0">
                  <a:latin typeface="Arial" panose="020B0604020202020204" pitchFamily="34" charset="0"/>
                </a:rPr>
                <a:t>帧</a:t>
              </a:r>
            </a:p>
          </p:txBody>
        </p:sp>
        <p:sp>
          <p:nvSpPr>
            <p:cNvPr id="80949" name="Text Box 75"/>
            <p:cNvSpPr txBox="1">
              <a:spLocks noChangeArrowheads="1"/>
            </p:cNvSpPr>
            <p:nvPr/>
          </p:nvSpPr>
          <p:spPr bwMode="auto">
            <a:xfrm>
              <a:off x="2505" y="3791"/>
              <a:ext cx="620" cy="231"/>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MAC </a:t>
              </a:r>
              <a:r>
                <a:rPr kumimoji="1" lang="zh-CN" altLang="en-US" sz="1800" i="0">
                  <a:latin typeface="Arial" panose="020B0604020202020204" pitchFamily="34" charset="0"/>
                </a:rPr>
                <a:t>帧</a:t>
              </a:r>
            </a:p>
          </p:txBody>
        </p:sp>
      </p:grpSp>
      <p:sp>
        <p:nvSpPr>
          <p:cNvPr id="80940" name="AutoShape 76"/>
          <p:cNvSpPr>
            <a:spLocks noChangeArrowheads="1"/>
          </p:cNvSpPr>
          <p:nvPr/>
        </p:nvSpPr>
        <p:spPr bwMode="auto">
          <a:xfrm flipV="1">
            <a:off x="2057400" y="2292350"/>
            <a:ext cx="1219200" cy="377825"/>
          </a:xfrm>
          <a:prstGeom prst="wedgeRoundRectCallout">
            <a:avLst>
              <a:gd name="adj1" fmla="val -75782"/>
              <a:gd name="adj2" fmla="val -203782"/>
              <a:gd name="adj3" fmla="val 16667"/>
            </a:avLst>
          </a:prstGeom>
          <a:solidFill>
            <a:schemeClr val="bg1"/>
          </a:solidFill>
          <a:ln w="9525">
            <a:solidFill>
              <a:schemeClr val="tx1"/>
            </a:solidFill>
            <a:miter lim="800000"/>
          </a:ln>
        </p:spPr>
        <p:txBody>
          <a:bodyPr rot="10800000" wrap="none" anchor="ctr"/>
          <a:lstStyle/>
          <a:p>
            <a:pPr algn="ctr"/>
            <a:endParaRPr kumimoji="1" lang="zh-CN" altLang="zh-CN" sz="1800" i="0">
              <a:latin typeface="Arial" panose="020B0604020202020204" pitchFamily="34" charset="0"/>
            </a:endParaRPr>
          </a:p>
        </p:txBody>
      </p:sp>
      <p:sp>
        <p:nvSpPr>
          <p:cNvPr id="80941" name="Text Box 77"/>
          <p:cNvSpPr txBox="1">
            <a:spLocks noChangeArrowheads="1"/>
          </p:cNvSpPr>
          <p:nvPr/>
        </p:nvSpPr>
        <p:spPr bwMode="auto">
          <a:xfrm>
            <a:off x="2095500" y="2316163"/>
            <a:ext cx="1149350"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 </a:t>
            </a:r>
            <a:r>
              <a:rPr kumimoji="1" lang="zh-CN" altLang="en-US" sz="1800" i="0">
                <a:latin typeface="Arial" panose="020B0604020202020204" pitchFamily="34" charset="0"/>
              </a:rPr>
              <a:t>数据报</a:t>
            </a:r>
          </a:p>
        </p:txBody>
      </p:sp>
      <p:sp>
        <p:nvSpPr>
          <p:cNvPr id="80942" name="Rectangle 78"/>
          <p:cNvSpPr>
            <a:spLocks noChangeArrowheads="1"/>
          </p:cNvSpPr>
          <p:nvPr/>
        </p:nvSpPr>
        <p:spPr bwMode="auto">
          <a:xfrm>
            <a:off x="0" y="0"/>
            <a:ext cx="9144000" cy="1989138"/>
          </a:xfrm>
          <a:prstGeom prst="rect">
            <a:avLst/>
          </a:prstGeom>
          <a:solidFill>
            <a:srgbClr val="FFFF99"/>
          </a:solidFill>
          <a:ln w="9525">
            <a:noFill/>
            <a:miter lim="800000"/>
          </a:ln>
        </p:spPr>
        <p:txBody>
          <a:bodyPr wrap="none" anchor="ctr"/>
          <a:lstStyle/>
          <a:p>
            <a:endParaRPr lang="zh-CN" altLang="en-US" i="0"/>
          </a:p>
        </p:txBody>
      </p:sp>
      <p:sp>
        <p:nvSpPr>
          <p:cNvPr id="80943" name="Text Box 79"/>
          <p:cNvSpPr txBox="1">
            <a:spLocks noChangeArrowheads="1"/>
          </p:cNvSpPr>
          <p:nvPr/>
        </p:nvSpPr>
        <p:spPr bwMode="auto">
          <a:xfrm>
            <a:off x="1727117" y="404813"/>
            <a:ext cx="5729453" cy="1126462"/>
          </a:xfrm>
          <a:prstGeom prst="rect">
            <a:avLst/>
          </a:prstGeom>
          <a:solidFill>
            <a:srgbClr val="CCECFF"/>
          </a:solidFill>
          <a:ln w="9525">
            <a:solidFill>
              <a:srgbClr val="333399"/>
            </a:solidFill>
            <a:miter lim="800000"/>
          </a:ln>
        </p:spPr>
        <p:txBody>
          <a:bodyPr wrap="none">
            <a:spAutoFit/>
          </a:bodyPr>
          <a:lstStyle/>
          <a:p>
            <a:pPr algn="ctr">
              <a:lnSpc>
                <a:spcPct val="120000"/>
              </a:lnSpc>
            </a:pPr>
            <a:r>
              <a:rPr lang="zh-CN" altLang="en-US" sz="2800" i="0" dirty="0">
                <a:latin typeface="Arial" panose="020B0604020202020204" pitchFamily="34" charset="0"/>
              </a:rPr>
              <a:t>在具体的</a:t>
            </a:r>
            <a:r>
              <a:rPr lang="zh-CN" altLang="en-US" sz="2800" i="0" dirty="0">
                <a:solidFill>
                  <a:srgbClr val="FF0000"/>
                </a:solidFill>
                <a:latin typeface="Arial" panose="020B0604020202020204" pitchFamily="34" charset="0"/>
              </a:rPr>
              <a:t>物理网络的</a:t>
            </a:r>
            <a:r>
              <a:rPr lang="zh-CN" altLang="en-US" sz="2800" i="0" dirty="0">
                <a:latin typeface="Arial" panose="020B0604020202020204" pitchFamily="34" charset="0"/>
              </a:rPr>
              <a:t>链路层</a:t>
            </a:r>
          </a:p>
          <a:p>
            <a:pPr algn="ctr">
              <a:lnSpc>
                <a:spcPct val="120000"/>
              </a:lnSpc>
            </a:pPr>
            <a:r>
              <a:rPr lang="zh-CN" altLang="en-US" sz="2800" i="0" dirty="0">
                <a:latin typeface="Arial" panose="020B0604020202020204" pitchFamily="34" charset="0"/>
              </a:rPr>
              <a:t>只能看见</a:t>
            </a:r>
            <a:r>
              <a:rPr lang="en-US" altLang="zh-CN" sz="2800" i="0" dirty="0">
                <a:latin typeface="Arial" panose="020B0604020202020204" pitchFamily="34" charset="0"/>
              </a:rPr>
              <a:t>MAC</a:t>
            </a:r>
            <a:r>
              <a:rPr lang="zh-CN" altLang="en-US" sz="2800" i="0" dirty="0">
                <a:latin typeface="Arial" panose="020B0604020202020204" pitchFamily="34" charset="0"/>
              </a:rPr>
              <a:t>帧而看不见</a:t>
            </a:r>
            <a:r>
              <a:rPr lang="en-US" altLang="zh-CN" sz="2800" i="0" dirty="0">
                <a:latin typeface="Arial" panose="020B0604020202020204" pitchFamily="34" charset="0"/>
              </a:rPr>
              <a:t>IP</a:t>
            </a:r>
            <a:r>
              <a:rPr lang="zh-CN" altLang="en-US" sz="2800" i="0" dirty="0">
                <a:latin typeface="Arial" panose="020B0604020202020204" pitchFamily="34" charset="0"/>
              </a:rPr>
              <a:t>数据报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0"/>
                                  </p:stCondLst>
                                  <p:childTnLst>
                                    <p:anim calcmode="discrete" valueType="str">
                                      <p:cBhvr>
                                        <p:cTn id="6"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2" name="Freeform 2"/>
          <p:cNvSpPr/>
          <p:nvPr/>
        </p:nvSpPr>
        <p:spPr bwMode="auto">
          <a:xfrm>
            <a:off x="2362200" y="5160963"/>
            <a:ext cx="395288"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81923" name="Freeform 3"/>
          <p:cNvSpPr/>
          <p:nvPr/>
        </p:nvSpPr>
        <p:spPr bwMode="auto">
          <a:xfrm>
            <a:off x="4951413" y="5159375"/>
            <a:ext cx="395287"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81924" name="Line 4"/>
          <p:cNvSpPr>
            <a:spLocks noChangeShapeType="1"/>
          </p:cNvSpPr>
          <p:nvPr/>
        </p:nvSpPr>
        <p:spPr bwMode="auto">
          <a:xfrm rot="-5400000">
            <a:off x="8113713" y="5172075"/>
            <a:ext cx="533400" cy="3175"/>
          </a:xfrm>
          <a:prstGeom prst="line">
            <a:avLst/>
          </a:prstGeom>
          <a:noFill/>
          <a:ln w="28575">
            <a:solidFill>
              <a:srgbClr val="333399"/>
            </a:solidFill>
            <a:round/>
          </a:ln>
        </p:spPr>
        <p:txBody>
          <a:bodyPr wrap="none" anchor="ctr"/>
          <a:lstStyle/>
          <a:p>
            <a:endParaRPr lang="zh-CN" altLang="en-US" i="0"/>
          </a:p>
        </p:txBody>
      </p:sp>
      <p:sp>
        <p:nvSpPr>
          <p:cNvPr id="81925" name="Line 5"/>
          <p:cNvSpPr>
            <a:spLocks noChangeShapeType="1"/>
          </p:cNvSpPr>
          <p:nvPr/>
        </p:nvSpPr>
        <p:spPr bwMode="auto">
          <a:xfrm rot="-5400000">
            <a:off x="192088" y="5172075"/>
            <a:ext cx="533400" cy="3175"/>
          </a:xfrm>
          <a:prstGeom prst="line">
            <a:avLst/>
          </a:prstGeom>
          <a:noFill/>
          <a:ln w="28575">
            <a:solidFill>
              <a:srgbClr val="333399"/>
            </a:solidFill>
            <a:round/>
          </a:ln>
        </p:spPr>
        <p:txBody>
          <a:bodyPr wrap="none" anchor="ctr"/>
          <a:lstStyle/>
          <a:p>
            <a:endParaRPr lang="zh-CN" altLang="en-US" i="0"/>
          </a:p>
        </p:txBody>
      </p:sp>
      <p:sp>
        <p:nvSpPr>
          <p:cNvPr id="81926" name="AutoShape 6"/>
          <p:cNvSpPr>
            <a:spLocks noChangeArrowheads="1"/>
          </p:cNvSpPr>
          <p:nvPr/>
        </p:nvSpPr>
        <p:spPr bwMode="auto">
          <a:xfrm>
            <a:off x="228600" y="3306763"/>
            <a:ext cx="685800" cy="1905000"/>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81927" name="AutoShape 7"/>
          <p:cNvSpPr>
            <a:spLocks noChangeArrowheads="1"/>
          </p:cNvSpPr>
          <p:nvPr/>
        </p:nvSpPr>
        <p:spPr bwMode="auto">
          <a:xfrm>
            <a:off x="2667000" y="3382963"/>
            <a:ext cx="685800" cy="1905000"/>
          </a:xfrm>
          <a:prstGeom prst="cube">
            <a:avLst>
              <a:gd name="adj" fmla="val 25000"/>
            </a:avLst>
          </a:prstGeom>
          <a:solidFill>
            <a:srgbClr val="66CCFF"/>
          </a:solidFill>
          <a:ln w="9525">
            <a:solidFill>
              <a:schemeClr val="tx1"/>
            </a:solidFill>
            <a:miter lim="800000"/>
          </a:ln>
        </p:spPr>
        <p:txBody>
          <a:bodyPr wrap="none" anchor="ctr"/>
          <a:lstStyle/>
          <a:p>
            <a:endParaRPr lang="zh-CN" altLang="en-US" i="0"/>
          </a:p>
        </p:txBody>
      </p:sp>
      <p:sp>
        <p:nvSpPr>
          <p:cNvPr id="81928" name="AutoShape 8"/>
          <p:cNvSpPr>
            <a:spLocks noChangeArrowheads="1"/>
          </p:cNvSpPr>
          <p:nvPr/>
        </p:nvSpPr>
        <p:spPr bwMode="auto">
          <a:xfrm>
            <a:off x="8153400" y="3306763"/>
            <a:ext cx="685800" cy="1905000"/>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81929" name="AutoShape 9"/>
          <p:cNvSpPr>
            <a:spLocks noChangeArrowheads="1"/>
          </p:cNvSpPr>
          <p:nvPr/>
        </p:nvSpPr>
        <p:spPr bwMode="auto">
          <a:xfrm>
            <a:off x="5332413" y="3611563"/>
            <a:ext cx="685800" cy="1676400"/>
          </a:xfrm>
          <a:prstGeom prst="cube">
            <a:avLst>
              <a:gd name="adj" fmla="val 25000"/>
            </a:avLst>
          </a:prstGeom>
          <a:solidFill>
            <a:srgbClr val="66CCFF"/>
          </a:solidFill>
          <a:ln w="9525">
            <a:solidFill>
              <a:schemeClr val="tx1"/>
            </a:solidFill>
            <a:miter lim="800000"/>
          </a:ln>
        </p:spPr>
        <p:txBody>
          <a:bodyPr wrap="none" anchor="ctr"/>
          <a:lstStyle/>
          <a:p>
            <a:endParaRPr lang="zh-CN" altLang="en-US" i="0"/>
          </a:p>
        </p:txBody>
      </p:sp>
      <p:grpSp>
        <p:nvGrpSpPr>
          <p:cNvPr id="2" name="Group 10"/>
          <p:cNvGrpSpPr/>
          <p:nvPr/>
        </p:nvGrpSpPr>
        <p:grpSpPr bwMode="auto">
          <a:xfrm>
            <a:off x="36513" y="2420938"/>
            <a:ext cx="9121775" cy="2438400"/>
            <a:chOff x="96" y="1056"/>
            <a:chExt cx="5472" cy="1536"/>
          </a:xfrm>
        </p:grpSpPr>
        <p:sp>
          <p:nvSpPr>
            <p:cNvPr id="81992" name="Oval 11"/>
            <p:cNvSpPr>
              <a:spLocks noChangeArrowheads="1"/>
            </p:cNvSpPr>
            <p:nvPr/>
          </p:nvSpPr>
          <p:spPr bwMode="auto">
            <a:xfrm>
              <a:off x="3662" y="1674"/>
              <a:ext cx="1906" cy="756"/>
            </a:xfrm>
            <a:prstGeom prst="ellipse">
              <a:avLst/>
            </a:prstGeom>
            <a:solidFill>
              <a:srgbClr val="FFFF99"/>
            </a:solidFill>
            <a:ln w="31750">
              <a:solidFill>
                <a:srgbClr val="000000"/>
              </a:solidFill>
              <a:round/>
            </a:ln>
          </p:spPr>
          <p:txBody>
            <a:bodyPr/>
            <a:lstStyle/>
            <a:p>
              <a:endParaRPr lang="zh-CN" altLang="en-US" i="0"/>
            </a:p>
          </p:txBody>
        </p:sp>
        <p:sp>
          <p:nvSpPr>
            <p:cNvPr id="81993" name="Oval 12"/>
            <p:cNvSpPr>
              <a:spLocks noChangeArrowheads="1"/>
            </p:cNvSpPr>
            <p:nvPr/>
          </p:nvSpPr>
          <p:spPr bwMode="auto">
            <a:xfrm>
              <a:off x="96" y="1430"/>
              <a:ext cx="1870" cy="760"/>
            </a:xfrm>
            <a:prstGeom prst="ellipse">
              <a:avLst/>
            </a:prstGeom>
            <a:solidFill>
              <a:srgbClr val="FFFF99"/>
            </a:solidFill>
            <a:ln w="31750">
              <a:solidFill>
                <a:srgbClr val="000000"/>
              </a:solidFill>
              <a:round/>
            </a:ln>
          </p:spPr>
          <p:txBody>
            <a:bodyPr/>
            <a:lstStyle/>
            <a:p>
              <a:endParaRPr lang="zh-CN" altLang="en-US" i="0"/>
            </a:p>
          </p:txBody>
        </p:sp>
        <p:sp>
          <p:nvSpPr>
            <p:cNvPr id="81994" name="Oval 13"/>
            <p:cNvSpPr>
              <a:spLocks noChangeArrowheads="1"/>
            </p:cNvSpPr>
            <p:nvPr/>
          </p:nvSpPr>
          <p:spPr bwMode="auto">
            <a:xfrm>
              <a:off x="3365" y="1163"/>
              <a:ext cx="1903" cy="731"/>
            </a:xfrm>
            <a:prstGeom prst="ellipse">
              <a:avLst/>
            </a:prstGeom>
            <a:solidFill>
              <a:srgbClr val="FFFF99"/>
            </a:solidFill>
            <a:ln w="31750">
              <a:solidFill>
                <a:srgbClr val="000000"/>
              </a:solidFill>
              <a:round/>
            </a:ln>
          </p:spPr>
          <p:txBody>
            <a:bodyPr/>
            <a:lstStyle/>
            <a:p>
              <a:endParaRPr lang="zh-CN" altLang="en-US" i="0"/>
            </a:p>
          </p:txBody>
        </p:sp>
        <p:sp>
          <p:nvSpPr>
            <p:cNvPr id="81995" name="Oval 14"/>
            <p:cNvSpPr>
              <a:spLocks noChangeArrowheads="1"/>
            </p:cNvSpPr>
            <p:nvPr/>
          </p:nvSpPr>
          <p:spPr bwMode="auto">
            <a:xfrm>
              <a:off x="2365" y="1821"/>
              <a:ext cx="1900" cy="771"/>
            </a:xfrm>
            <a:prstGeom prst="ellipse">
              <a:avLst/>
            </a:prstGeom>
            <a:solidFill>
              <a:srgbClr val="FFFF99"/>
            </a:solidFill>
            <a:ln w="31750">
              <a:solidFill>
                <a:srgbClr val="000000"/>
              </a:solidFill>
              <a:round/>
            </a:ln>
          </p:spPr>
          <p:txBody>
            <a:bodyPr/>
            <a:lstStyle/>
            <a:p>
              <a:endParaRPr lang="zh-CN" altLang="en-US" i="0"/>
            </a:p>
          </p:txBody>
        </p:sp>
        <p:sp>
          <p:nvSpPr>
            <p:cNvPr id="81996" name="Oval 15"/>
            <p:cNvSpPr>
              <a:spLocks noChangeArrowheads="1"/>
            </p:cNvSpPr>
            <p:nvPr/>
          </p:nvSpPr>
          <p:spPr bwMode="auto">
            <a:xfrm>
              <a:off x="729" y="1752"/>
              <a:ext cx="1900" cy="731"/>
            </a:xfrm>
            <a:prstGeom prst="ellipse">
              <a:avLst/>
            </a:prstGeom>
            <a:solidFill>
              <a:srgbClr val="FFFF99"/>
            </a:solidFill>
            <a:ln w="31750">
              <a:solidFill>
                <a:srgbClr val="000000"/>
              </a:solidFill>
              <a:round/>
            </a:ln>
          </p:spPr>
          <p:txBody>
            <a:bodyPr/>
            <a:lstStyle/>
            <a:p>
              <a:endParaRPr lang="zh-CN" altLang="en-US" i="0"/>
            </a:p>
          </p:txBody>
        </p:sp>
        <p:sp>
          <p:nvSpPr>
            <p:cNvPr id="81997" name="Oval 16"/>
            <p:cNvSpPr>
              <a:spLocks noChangeArrowheads="1"/>
            </p:cNvSpPr>
            <p:nvPr/>
          </p:nvSpPr>
          <p:spPr bwMode="auto">
            <a:xfrm>
              <a:off x="2197" y="1056"/>
              <a:ext cx="1870" cy="758"/>
            </a:xfrm>
            <a:prstGeom prst="ellipse">
              <a:avLst/>
            </a:prstGeom>
            <a:solidFill>
              <a:srgbClr val="FFFF99"/>
            </a:solidFill>
            <a:ln w="31750">
              <a:solidFill>
                <a:srgbClr val="000000"/>
              </a:solidFill>
              <a:round/>
            </a:ln>
          </p:spPr>
          <p:txBody>
            <a:bodyPr/>
            <a:lstStyle/>
            <a:p>
              <a:endParaRPr lang="zh-CN" altLang="en-US" i="0"/>
            </a:p>
          </p:txBody>
        </p:sp>
        <p:sp>
          <p:nvSpPr>
            <p:cNvPr id="81998" name="Oval 17"/>
            <p:cNvSpPr>
              <a:spLocks noChangeArrowheads="1"/>
            </p:cNvSpPr>
            <p:nvPr/>
          </p:nvSpPr>
          <p:spPr bwMode="auto">
            <a:xfrm>
              <a:off x="996" y="1056"/>
              <a:ext cx="1867" cy="731"/>
            </a:xfrm>
            <a:prstGeom prst="ellipse">
              <a:avLst/>
            </a:prstGeom>
            <a:solidFill>
              <a:srgbClr val="FFFF99"/>
            </a:solidFill>
            <a:ln w="31750">
              <a:solidFill>
                <a:srgbClr val="000000"/>
              </a:solidFill>
              <a:round/>
            </a:ln>
          </p:spPr>
          <p:txBody>
            <a:bodyPr/>
            <a:lstStyle/>
            <a:p>
              <a:endParaRPr lang="zh-CN" altLang="en-US" i="0"/>
            </a:p>
          </p:txBody>
        </p:sp>
        <p:sp>
          <p:nvSpPr>
            <p:cNvPr id="81999" name="Oval 18"/>
            <p:cNvSpPr>
              <a:spLocks noChangeArrowheads="1"/>
            </p:cNvSpPr>
            <p:nvPr/>
          </p:nvSpPr>
          <p:spPr bwMode="auto">
            <a:xfrm>
              <a:off x="597" y="1226"/>
              <a:ext cx="4536" cy="1060"/>
            </a:xfrm>
            <a:prstGeom prst="ellipse">
              <a:avLst/>
            </a:prstGeom>
            <a:solidFill>
              <a:srgbClr val="FFFF99"/>
            </a:solidFill>
            <a:ln w="9525">
              <a:noFill/>
              <a:round/>
            </a:ln>
          </p:spPr>
          <p:txBody>
            <a:bodyPr/>
            <a:lstStyle/>
            <a:p>
              <a:endParaRPr lang="zh-CN" altLang="en-US" i="0"/>
            </a:p>
          </p:txBody>
        </p:sp>
      </p:grpSp>
      <p:sp>
        <p:nvSpPr>
          <p:cNvPr id="81931" name="Line 19"/>
          <p:cNvSpPr>
            <a:spLocks noChangeShapeType="1"/>
          </p:cNvSpPr>
          <p:nvPr/>
        </p:nvSpPr>
        <p:spPr bwMode="auto">
          <a:xfrm>
            <a:off x="152400" y="5440363"/>
            <a:ext cx="2590800" cy="0"/>
          </a:xfrm>
          <a:prstGeom prst="line">
            <a:avLst/>
          </a:prstGeom>
          <a:noFill/>
          <a:ln w="57150">
            <a:solidFill>
              <a:srgbClr val="333399"/>
            </a:solidFill>
            <a:round/>
          </a:ln>
        </p:spPr>
        <p:txBody>
          <a:bodyPr wrap="none" anchor="ctr"/>
          <a:lstStyle/>
          <a:p>
            <a:endParaRPr lang="zh-CN" altLang="en-US" i="0"/>
          </a:p>
        </p:txBody>
      </p:sp>
      <p:grpSp>
        <p:nvGrpSpPr>
          <p:cNvPr id="3" name="Group 20"/>
          <p:cNvGrpSpPr/>
          <p:nvPr/>
        </p:nvGrpSpPr>
        <p:grpSpPr bwMode="auto">
          <a:xfrm>
            <a:off x="228600" y="2420938"/>
            <a:ext cx="685800" cy="1447800"/>
            <a:chOff x="672" y="528"/>
            <a:chExt cx="432" cy="912"/>
          </a:xfrm>
        </p:grpSpPr>
        <p:sp>
          <p:nvSpPr>
            <p:cNvPr id="81989" name="AutoShape 2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81990" name="AutoShape 2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81991" name="AutoShape 2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grpSp>
      <p:sp>
        <p:nvSpPr>
          <p:cNvPr id="81933" name="Text Box 24"/>
          <p:cNvSpPr txBox="1">
            <a:spLocks noChangeArrowheads="1"/>
          </p:cNvSpPr>
          <p:nvPr/>
        </p:nvSpPr>
        <p:spPr bwMode="auto">
          <a:xfrm>
            <a:off x="265113" y="3430588"/>
            <a:ext cx="484187"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81934" name="Text Box 25"/>
          <p:cNvSpPr txBox="1">
            <a:spLocks noChangeArrowheads="1"/>
          </p:cNvSpPr>
          <p:nvPr/>
        </p:nvSpPr>
        <p:spPr bwMode="auto">
          <a:xfrm>
            <a:off x="215900" y="4849813"/>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81935" name="Text Box 26"/>
          <p:cNvSpPr txBox="1">
            <a:spLocks noChangeArrowheads="1"/>
          </p:cNvSpPr>
          <p:nvPr/>
        </p:nvSpPr>
        <p:spPr bwMode="auto">
          <a:xfrm>
            <a:off x="4824413" y="4811713"/>
            <a:ext cx="585787"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5</a:t>
            </a:r>
            <a:endParaRPr kumimoji="1" lang="en-US" altLang="zh-CN" sz="1800" i="0">
              <a:latin typeface="Arial" panose="020B0604020202020204" pitchFamily="34" charset="0"/>
            </a:endParaRPr>
          </a:p>
        </p:txBody>
      </p:sp>
      <p:sp>
        <p:nvSpPr>
          <p:cNvPr id="81936" name="Text Box 27"/>
          <p:cNvSpPr txBox="1">
            <a:spLocks noChangeArrowheads="1"/>
          </p:cNvSpPr>
          <p:nvPr/>
        </p:nvSpPr>
        <p:spPr bwMode="auto">
          <a:xfrm>
            <a:off x="3327400" y="4805363"/>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4</a:t>
            </a:r>
            <a:endParaRPr kumimoji="1" lang="en-US" altLang="zh-CN" sz="1800" i="0">
              <a:latin typeface="Arial" panose="020B0604020202020204" pitchFamily="34" charset="0"/>
            </a:endParaRPr>
          </a:p>
        </p:txBody>
      </p:sp>
      <p:sp>
        <p:nvSpPr>
          <p:cNvPr id="81937" name="Text Box 28"/>
          <p:cNvSpPr txBox="1">
            <a:spLocks noChangeArrowheads="1"/>
          </p:cNvSpPr>
          <p:nvPr/>
        </p:nvSpPr>
        <p:spPr bwMode="auto">
          <a:xfrm>
            <a:off x="2133600" y="4805363"/>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3</a:t>
            </a:r>
            <a:endParaRPr kumimoji="1" lang="en-US" altLang="zh-CN" sz="1800" i="0">
              <a:latin typeface="Arial" panose="020B0604020202020204" pitchFamily="34" charset="0"/>
            </a:endParaRPr>
          </a:p>
        </p:txBody>
      </p:sp>
      <p:sp>
        <p:nvSpPr>
          <p:cNvPr id="81938" name="Line 29"/>
          <p:cNvSpPr>
            <a:spLocks noChangeShapeType="1"/>
          </p:cNvSpPr>
          <p:nvPr/>
        </p:nvSpPr>
        <p:spPr bwMode="auto">
          <a:xfrm>
            <a:off x="838200" y="3611563"/>
            <a:ext cx="1905000" cy="0"/>
          </a:xfrm>
          <a:prstGeom prst="line">
            <a:avLst/>
          </a:prstGeom>
          <a:noFill/>
          <a:ln w="28575">
            <a:solidFill>
              <a:schemeClr val="tx1"/>
            </a:solidFill>
            <a:prstDash val="dash"/>
            <a:round/>
          </a:ln>
        </p:spPr>
        <p:txBody>
          <a:bodyPr wrap="none" anchor="ctr"/>
          <a:lstStyle/>
          <a:p>
            <a:endParaRPr lang="zh-CN" altLang="en-US" i="0"/>
          </a:p>
        </p:txBody>
      </p:sp>
      <p:sp>
        <p:nvSpPr>
          <p:cNvPr id="81939" name="Line 30"/>
          <p:cNvSpPr>
            <a:spLocks noChangeShapeType="1"/>
          </p:cNvSpPr>
          <p:nvPr/>
        </p:nvSpPr>
        <p:spPr bwMode="auto">
          <a:xfrm>
            <a:off x="5943600" y="5440363"/>
            <a:ext cx="2971800" cy="0"/>
          </a:xfrm>
          <a:prstGeom prst="line">
            <a:avLst/>
          </a:prstGeom>
          <a:noFill/>
          <a:ln w="57150">
            <a:solidFill>
              <a:srgbClr val="333399"/>
            </a:solidFill>
            <a:round/>
          </a:ln>
        </p:spPr>
        <p:txBody>
          <a:bodyPr wrap="none" anchor="ctr"/>
          <a:lstStyle/>
          <a:p>
            <a:endParaRPr lang="zh-CN" altLang="en-US" i="0"/>
          </a:p>
        </p:txBody>
      </p:sp>
      <p:sp>
        <p:nvSpPr>
          <p:cNvPr id="81940" name="Text Box 31"/>
          <p:cNvSpPr txBox="1">
            <a:spLocks noChangeArrowheads="1"/>
          </p:cNvSpPr>
          <p:nvPr/>
        </p:nvSpPr>
        <p:spPr bwMode="auto">
          <a:xfrm>
            <a:off x="6007100" y="4799013"/>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6</a:t>
            </a:r>
            <a:endParaRPr kumimoji="1" lang="en-US" altLang="zh-CN" sz="1800" i="0">
              <a:latin typeface="Arial" panose="020B0604020202020204" pitchFamily="34" charset="0"/>
            </a:endParaRPr>
          </a:p>
        </p:txBody>
      </p:sp>
      <p:sp>
        <p:nvSpPr>
          <p:cNvPr id="81941" name="Text Box 32"/>
          <p:cNvSpPr txBox="1">
            <a:spLocks noChangeArrowheads="1"/>
          </p:cNvSpPr>
          <p:nvPr/>
        </p:nvSpPr>
        <p:spPr bwMode="auto">
          <a:xfrm>
            <a:off x="8128000" y="4814888"/>
            <a:ext cx="5857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HA</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sp>
        <p:nvSpPr>
          <p:cNvPr id="81942" name="Text Box 33"/>
          <p:cNvSpPr txBox="1">
            <a:spLocks noChangeArrowheads="1"/>
          </p:cNvSpPr>
          <p:nvPr/>
        </p:nvSpPr>
        <p:spPr bwMode="auto">
          <a:xfrm>
            <a:off x="6007100" y="3709988"/>
            <a:ext cx="4841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6</a:t>
            </a:r>
            <a:endParaRPr kumimoji="1" lang="en-US" altLang="zh-CN" sz="1800" i="0">
              <a:latin typeface="Arial" panose="020B0604020202020204" pitchFamily="34" charset="0"/>
            </a:endParaRPr>
          </a:p>
        </p:txBody>
      </p:sp>
      <p:sp>
        <p:nvSpPr>
          <p:cNvPr id="81943" name="Text Box 34"/>
          <p:cNvSpPr txBox="1">
            <a:spLocks noChangeArrowheads="1"/>
          </p:cNvSpPr>
          <p:nvPr/>
        </p:nvSpPr>
        <p:spPr bwMode="auto">
          <a:xfrm>
            <a:off x="107950" y="2060575"/>
            <a:ext cx="954088" cy="366713"/>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主机 </a:t>
            </a:r>
            <a:r>
              <a:rPr kumimoji="1" lang="en-US" altLang="zh-CN" sz="1800" i="0">
                <a:latin typeface="Arial" panose="020B0604020202020204" pitchFamily="34" charset="0"/>
              </a:rPr>
              <a:t>H</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81944" name="Text Box 35"/>
          <p:cNvSpPr txBox="1">
            <a:spLocks noChangeArrowheads="1"/>
          </p:cNvSpPr>
          <p:nvPr/>
        </p:nvSpPr>
        <p:spPr bwMode="auto">
          <a:xfrm>
            <a:off x="8032750" y="2035175"/>
            <a:ext cx="954088" cy="366713"/>
          </a:xfrm>
          <a:prstGeom prst="rect">
            <a:avLst/>
          </a:prstGeom>
          <a:noFill/>
          <a:ln w="9525">
            <a:noFill/>
            <a:miter lim="800000"/>
          </a:ln>
        </p:spPr>
        <p:txBody>
          <a:bodyPr wrap="none">
            <a:spAutoFit/>
          </a:bodyPr>
          <a:lstStyle/>
          <a:p>
            <a:r>
              <a:rPr kumimoji="1" lang="zh-CN" altLang="en-US" sz="1800" i="0" dirty="0">
                <a:latin typeface="Arial" panose="020B0604020202020204" pitchFamily="34" charset="0"/>
              </a:rPr>
              <a:t>主机 </a:t>
            </a:r>
            <a:r>
              <a:rPr kumimoji="1" lang="en-US" altLang="zh-CN" sz="1800" i="0" dirty="0">
                <a:latin typeface="Arial" panose="020B0604020202020204" pitchFamily="34" charset="0"/>
              </a:rPr>
              <a:t>H</a:t>
            </a:r>
            <a:r>
              <a:rPr kumimoji="1" lang="en-US" altLang="zh-CN" sz="1800" i="0" baseline="-25000" dirty="0">
                <a:latin typeface="Arial" panose="020B0604020202020204" pitchFamily="34" charset="0"/>
              </a:rPr>
              <a:t>2</a:t>
            </a:r>
            <a:endParaRPr kumimoji="1" lang="en-US" altLang="zh-CN" sz="1800" i="0" dirty="0">
              <a:latin typeface="Arial" panose="020B0604020202020204" pitchFamily="34" charset="0"/>
            </a:endParaRPr>
          </a:p>
        </p:txBody>
      </p:sp>
      <p:sp>
        <p:nvSpPr>
          <p:cNvPr id="81945" name="AutoShape 36"/>
          <p:cNvSpPr>
            <a:spLocks noChangeArrowheads="1"/>
          </p:cNvSpPr>
          <p:nvPr/>
        </p:nvSpPr>
        <p:spPr bwMode="auto">
          <a:xfrm>
            <a:off x="2667000" y="3259138"/>
            <a:ext cx="685800" cy="609600"/>
          </a:xfrm>
          <a:prstGeom prst="cube">
            <a:avLst>
              <a:gd name="adj" fmla="val 25000"/>
            </a:avLst>
          </a:prstGeom>
          <a:solidFill>
            <a:srgbClr val="66CCFF"/>
          </a:solidFill>
          <a:ln w="9525">
            <a:solidFill>
              <a:schemeClr val="tx1"/>
            </a:solidFill>
            <a:miter lim="800000"/>
          </a:ln>
        </p:spPr>
        <p:txBody>
          <a:bodyPr wrap="none" anchor="ctr"/>
          <a:lstStyle/>
          <a:p>
            <a:endParaRPr lang="zh-CN" altLang="en-US" i="0"/>
          </a:p>
        </p:txBody>
      </p:sp>
      <p:sp>
        <p:nvSpPr>
          <p:cNvPr id="81946" name="Text Box 37"/>
          <p:cNvSpPr txBox="1">
            <a:spLocks noChangeArrowheads="1"/>
          </p:cNvSpPr>
          <p:nvPr/>
        </p:nvSpPr>
        <p:spPr bwMode="auto">
          <a:xfrm>
            <a:off x="2616200" y="2887663"/>
            <a:ext cx="1182688" cy="366712"/>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路由器 </a:t>
            </a:r>
            <a:r>
              <a:rPr kumimoji="1" lang="en-US" altLang="zh-CN" sz="1800" i="0">
                <a:latin typeface="Arial" panose="020B0604020202020204" pitchFamily="34" charset="0"/>
              </a:rPr>
              <a:t>R</a:t>
            </a:r>
            <a:r>
              <a:rPr kumimoji="1" lang="en-US" altLang="zh-CN" sz="1800" i="0" baseline="-25000">
                <a:latin typeface="Arial" panose="020B0604020202020204" pitchFamily="34" charset="0"/>
              </a:rPr>
              <a:t>1</a:t>
            </a:r>
            <a:endParaRPr kumimoji="1" lang="en-US" altLang="zh-CN" sz="1800" i="0">
              <a:latin typeface="Arial" panose="020B0604020202020204" pitchFamily="34" charset="0"/>
            </a:endParaRPr>
          </a:p>
        </p:txBody>
      </p:sp>
      <p:sp>
        <p:nvSpPr>
          <p:cNvPr id="81947" name="Text Box 38"/>
          <p:cNvSpPr txBox="1">
            <a:spLocks noChangeArrowheads="1"/>
          </p:cNvSpPr>
          <p:nvPr/>
        </p:nvSpPr>
        <p:spPr bwMode="auto">
          <a:xfrm>
            <a:off x="4140200" y="4186238"/>
            <a:ext cx="2393950" cy="466725"/>
          </a:xfrm>
          <a:prstGeom prst="rect">
            <a:avLst/>
          </a:prstGeom>
          <a:solidFill>
            <a:srgbClr val="CCECFF"/>
          </a:solidFill>
          <a:ln w="9525">
            <a:solidFill>
              <a:srgbClr val="333399"/>
            </a:solidFill>
            <a:miter lim="800000"/>
          </a:ln>
        </p:spPr>
        <p:txBody>
          <a:bodyPr wrap="none">
            <a:spAutoFit/>
          </a:bodyPr>
          <a:lstStyle/>
          <a:p>
            <a:r>
              <a:rPr kumimoji="1" lang="en-US" altLang="zh-CN" sz="2400" i="0">
                <a:latin typeface="Arial" panose="020B0604020202020204" pitchFamily="34" charset="0"/>
              </a:rPr>
              <a:t>IP </a:t>
            </a:r>
            <a:r>
              <a:rPr kumimoji="1" lang="zh-CN" altLang="en-US" sz="2400" i="0">
                <a:latin typeface="Arial" panose="020B0604020202020204" pitchFamily="34" charset="0"/>
              </a:rPr>
              <a:t>层上的互联网</a:t>
            </a:r>
          </a:p>
        </p:txBody>
      </p:sp>
      <p:grpSp>
        <p:nvGrpSpPr>
          <p:cNvPr id="4" name="Group 40"/>
          <p:cNvGrpSpPr/>
          <p:nvPr/>
        </p:nvGrpSpPr>
        <p:grpSpPr bwMode="auto">
          <a:xfrm>
            <a:off x="8153400" y="2420938"/>
            <a:ext cx="685800" cy="1447800"/>
            <a:chOff x="672" y="528"/>
            <a:chExt cx="432" cy="912"/>
          </a:xfrm>
        </p:grpSpPr>
        <p:sp>
          <p:nvSpPr>
            <p:cNvPr id="81986" name="AutoShape 4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81987" name="AutoShape 4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sp>
          <p:nvSpPr>
            <p:cNvPr id="81988" name="AutoShape 4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i="0"/>
            </a:p>
          </p:txBody>
        </p:sp>
      </p:grpSp>
      <p:sp>
        <p:nvSpPr>
          <p:cNvPr id="81949" name="Text Box 44"/>
          <p:cNvSpPr txBox="1">
            <a:spLocks noChangeArrowheads="1"/>
          </p:cNvSpPr>
          <p:nvPr/>
        </p:nvSpPr>
        <p:spPr bwMode="auto">
          <a:xfrm>
            <a:off x="8202613" y="3435350"/>
            <a:ext cx="484187" cy="366713"/>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sp>
        <p:nvSpPr>
          <p:cNvPr id="81950" name="Text Box 45"/>
          <p:cNvSpPr txBox="1">
            <a:spLocks noChangeArrowheads="1"/>
          </p:cNvSpPr>
          <p:nvPr/>
        </p:nvSpPr>
        <p:spPr bwMode="auto">
          <a:xfrm>
            <a:off x="3321050" y="3697288"/>
            <a:ext cx="4841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4</a:t>
            </a:r>
            <a:endParaRPr kumimoji="1" lang="en-US" altLang="zh-CN" sz="1800" i="0">
              <a:latin typeface="Arial" panose="020B0604020202020204" pitchFamily="34" charset="0"/>
            </a:endParaRPr>
          </a:p>
        </p:txBody>
      </p:sp>
      <p:sp>
        <p:nvSpPr>
          <p:cNvPr id="81951" name="Text Box 46"/>
          <p:cNvSpPr txBox="1">
            <a:spLocks noChangeArrowheads="1"/>
          </p:cNvSpPr>
          <p:nvPr/>
        </p:nvSpPr>
        <p:spPr bwMode="auto">
          <a:xfrm>
            <a:off x="2286000" y="3697288"/>
            <a:ext cx="4841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3</a:t>
            </a:r>
            <a:endParaRPr kumimoji="1" lang="en-US" altLang="zh-CN" sz="1800" i="0">
              <a:latin typeface="Arial" panose="020B0604020202020204" pitchFamily="34" charset="0"/>
            </a:endParaRPr>
          </a:p>
        </p:txBody>
      </p:sp>
      <p:sp>
        <p:nvSpPr>
          <p:cNvPr id="81952" name="Line 47"/>
          <p:cNvSpPr>
            <a:spLocks noChangeShapeType="1"/>
          </p:cNvSpPr>
          <p:nvPr/>
        </p:nvSpPr>
        <p:spPr bwMode="auto">
          <a:xfrm>
            <a:off x="3276600" y="3611563"/>
            <a:ext cx="2057400" cy="0"/>
          </a:xfrm>
          <a:prstGeom prst="line">
            <a:avLst/>
          </a:prstGeom>
          <a:noFill/>
          <a:ln w="28575">
            <a:solidFill>
              <a:schemeClr val="tx1"/>
            </a:solidFill>
            <a:prstDash val="dash"/>
            <a:round/>
          </a:ln>
        </p:spPr>
        <p:txBody>
          <a:bodyPr wrap="none" anchor="ctr"/>
          <a:lstStyle/>
          <a:p>
            <a:endParaRPr lang="zh-CN" altLang="en-US" i="0"/>
          </a:p>
        </p:txBody>
      </p:sp>
      <p:sp>
        <p:nvSpPr>
          <p:cNvPr id="81953" name="AutoShape 48"/>
          <p:cNvSpPr>
            <a:spLocks noChangeArrowheads="1"/>
          </p:cNvSpPr>
          <p:nvPr/>
        </p:nvSpPr>
        <p:spPr bwMode="auto">
          <a:xfrm>
            <a:off x="5332413" y="3230563"/>
            <a:ext cx="685800" cy="609600"/>
          </a:xfrm>
          <a:prstGeom prst="cube">
            <a:avLst>
              <a:gd name="adj" fmla="val 25000"/>
            </a:avLst>
          </a:prstGeom>
          <a:solidFill>
            <a:srgbClr val="66CCFF"/>
          </a:solidFill>
          <a:ln w="9525">
            <a:solidFill>
              <a:schemeClr val="tx1"/>
            </a:solidFill>
            <a:miter lim="800000"/>
          </a:ln>
        </p:spPr>
        <p:txBody>
          <a:bodyPr wrap="none" anchor="ctr"/>
          <a:lstStyle/>
          <a:p>
            <a:endParaRPr lang="zh-CN" altLang="en-US" i="0"/>
          </a:p>
        </p:txBody>
      </p:sp>
      <p:sp>
        <p:nvSpPr>
          <p:cNvPr id="81954" name="Line 49"/>
          <p:cNvSpPr>
            <a:spLocks noChangeShapeType="1"/>
          </p:cNvSpPr>
          <p:nvPr/>
        </p:nvSpPr>
        <p:spPr bwMode="auto">
          <a:xfrm>
            <a:off x="5943600" y="3611563"/>
            <a:ext cx="2209800" cy="0"/>
          </a:xfrm>
          <a:prstGeom prst="line">
            <a:avLst/>
          </a:prstGeom>
          <a:noFill/>
          <a:ln w="28575">
            <a:solidFill>
              <a:schemeClr val="tx1"/>
            </a:solidFill>
            <a:prstDash val="dash"/>
            <a:round/>
          </a:ln>
        </p:spPr>
        <p:txBody>
          <a:bodyPr wrap="none" anchor="ctr"/>
          <a:lstStyle/>
          <a:p>
            <a:endParaRPr lang="zh-CN" altLang="en-US" i="0"/>
          </a:p>
        </p:txBody>
      </p:sp>
      <p:sp>
        <p:nvSpPr>
          <p:cNvPr id="81955" name="Text Box 50"/>
          <p:cNvSpPr txBox="1">
            <a:spLocks noChangeArrowheads="1"/>
          </p:cNvSpPr>
          <p:nvPr/>
        </p:nvSpPr>
        <p:spPr bwMode="auto">
          <a:xfrm>
            <a:off x="4953000" y="3697288"/>
            <a:ext cx="484188"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a:t>
            </a:r>
            <a:r>
              <a:rPr kumimoji="1" lang="en-US" altLang="zh-CN" sz="1800" i="0" baseline="-25000">
                <a:latin typeface="Arial" panose="020B0604020202020204" pitchFamily="34" charset="0"/>
              </a:rPr>
              <a:t>5</a:t>
            </a:r>
            <a:endParaRPr kumimoji="1" lang="en-US" altLang="zh-CN" sz="1800" i="0">
              <a:latin typeface="Arial" panose="020B0604020202020204" pitchFamily="34" charset="0"/>
            </a:endParaRPr>
          </a:p>
        </p:txBody>
      </p:sp>
      <p:sp>
        <p:nvSpPr>
          <p:cNvPr id="81956" name="Line 51"/>
          <p:cNvSpPr>
            <a:spLocks noChangeShapeType="1"/>
          </p:cNvSpPr>
          <p:nvPr/>
        </p:nvSpPr>
        <p:spPr bwMode="auto">
          <a:xfrm>
            <a:off x="3352800" y="5440363"/>
            <a:ext cx="1905000" cy="0"/>
          </a:xfrm>
          <a:prstGeom prst="line">
            <a:avLst/>
          </a:prstGeom>
          <a:noFill/>
          <a:ln w="57150">
            <a:solidFill>
              <a:srgbClr val="333399"/>
            </a:solidFill>
            <a:round/>
          </a:ln>
        </p:spPr>
        <p:txBody>
          <a:bodyPr wrap="none" anchor="ctr"/>
          <a:lstStyle/>
          <a:p>
            <a:endParaRPr lang="zh-CN" altLang="en-US" i="0"/>
          </a:p>
        </p:txBody>
      </p:sp>
      <p:sp>
        <p:nvSpPr>
          <p:cNvPr id="81957" name="Freeform 52"/>
          <p:cNvSpPr/>
          <p:nvPr/>
        </p:nvSpPr>
        <p:spPr bwMode="auto">
          <a:xfrm flipH="1">
            <a:off x="5921375" y="5156200"/>
            <a:ext cx="341313" cy="284163"/>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81958" name="Freeform 53"/>
          <p:cNvSpPr/>
          <p:nvPr/>
        </p:nvSpPr>
        <p:spPr bwMode="auto">
          <a:xfrm flipH="1">
            <a:off x="3233738" y="5162550"/>
            <a:ext cx="423862"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i="0"/>
          </a:p>
        </p:txBody>
      </p:sp>
      <p:sp>
        <p:nvSpPr>
          <p:cNvPr id="81959" name="Text Box 54"/>
          <p:cNvSpPr txBox="1">
            <a:spLocks noChangeArrowheads="1"/>
          </p:cNvSpPr>
          <p:nvPr/>
        </p:nvSpPr>
        <p:spPr bwMode="auto">
          <a:xfrm>
            <a:off x="5218113" y="2862263"/>
            <a:ext cx="1182687" cy="366712"/>
          </a:xfrm>
          <a:prstGeom prst="rect">
            <a:avLst/>
          </a:prstGeom>
          <a:noFill/>
          <a:ln w="9525">
            <a:noFill/>
            <a:miter lim="800000"/>
          </a:ln>
        </p:spPr>
        <p:txBody>
          <a:bodyPr wrap="none">
            <a:spAutoFit/>
          </a:bodyPr>
          <a:lstStyle/>
          <a:p>
            <a:r>
              <a:rPr kumimoji="1" lang="zh-CN" altLang="en-US" sz="1800" i="0">
                <a:latin typeface="Arial" panose="020B0604020202020204" pitchFamily="34" charset="0"/>
              </a:rPr>
              <a:t>路由器 </a:t>
            </a:r>
            <a:r>
              <a:rPr kumimoji="1" lang="en-US" altLang="zh-CN" sz="1800" i="0">
                <a:latin typeface="Arial" panose="020B0604020202020204" pitchFamily="34" charset="0"/>
              </a:rPr>
              <a:t>R</a:t>
            </a:r>
            <a:r>
              <a:rPr kumimoji="1" lang="en-US" altLang="zh-CN" sz="1800" i="0" baseline="-25000">
                <a:latin typeface="Arial" panose="020B0604020202020204" pitchFamily="34" charset="0"/>
              </a:rPr>
              <a:t>2</a:t>
            </a:r>
            <a:endParaRPr kumimoji="1" lang="en-US" altLang="zh-CN" sz="1800" i="0">
              <a:latin typeface="Arial" panose="020B0604020202020204" pitchFamily="34" charset="0"/>
            </a:endParaRPr>
          </a:p>
        </p:txBody>
      </p:sp>
      <p:grpSp>
        <p:nvGrpSpPr>
          <p:cNvPr id="5" name="Group 55"/>
          <p:cNvGrpSpPr/>
          <p:nvPr/>
        </p:nvGrpSpPr>
        <p:grpSpPr bwMode="auto">
          <a:xfrm>
            <a:off x="1143000" y="3154363"/>
            <a:ext cx="1447800" cy="381000"/>
            <a:chOff x="1632" y="2688"/>
            <a:chExt cx="912" cy="240"/>
          </a:xfrm>
        </p:grpSpPr>
        <p:sp>
          <p:nvSpPr>
            <p:cNvPr id="81984" name="Rectangle 56"/>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i="0">
                  <a:latin typeface="Arial" panose="020B0604020202020204" pitchFamily="34" charset="0"/>
                </a:rPr>
                <a:t>  IP</a:t>
              </a:r>
              <a:r>
                <a:rPr kumimoji="1" lang="en-US" altLang="zh-CN" sz="1800" i="0" baseline="-25000">
                  <a:latin typeface="Arial" panose="020B0604020202020204" pitchFamily="34" charset="0"/>
                </a:rPr>
                <a:t>1</a:t>
              </a:r>
              <a:r>
                <a:rPr kumimoji="1" lang="en-US" altLang="zh-CN" sz="1800" i="0">
                  <a:latin typeface="Arial" panose="020B0604020202020204" pitchFamily="34" charset="0"/>
                </a:rPr>
                <a:t> → IP</a:t>
              </a:r>
              <a:r>
                <a:rPr kumimoji="1" lang="en-US" altLang="zh-CN" sz="1800" i="0" baseline="-25000">
                  <a:latin typeface="Arial" panose="020B0604020202020204" pitchFamily="34" charset="0"/>
                </a:rPr>
                <a:t>2</a:t>
              </a:r>
            </a:p>
          </p:txBody>
        </p:sp>
        <p:sp>
          <p:nvSpPr>
            <p:cNvPr id="81985" name="AutoShape 57"/>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i="0"/>
            </a:p>
          </p:txBody>
        </p:sp>
      </p:grpSp>
      <p:grpSp>
        <p:nvGrpSpPr>
          <p:cNvPr id="6" name="Group 58"/>
          <p:cNvGrpSpPr/>
          <p:nvPr/>
        </p:nvGrpSpPr>
        <p:grpSpPr bwMode="auto">
          <a:xfrm>
            <a:off x="3733800" y="3154363"/>
            <a:ext cx="1447800" cy="381000"/>
            <a:chOff x="1632" y="2688"/>
            <a:chExt cx="912" cy="240"/>
          </a:xfrm>
        </p:grpSpPr>
        <p:sp>
          <p:nvSpPr>
            <p:cNvPr id="81982" name="Rectangle 59"/>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i="0">
                  <a:latin typeface="Arial" panose="020B0604020202020204" pitchFamily="34" charset="0"/>
                </a:rPr>
                <a:t>IP</a:t>
              </a:r>
              <a:r>
                <a:rPr kumimoji="1" lang="en-US" altLang="zh-CN" sz="1800" i="0" baseline="-25000">
                  <a:latin typeface="Arial" panose="020B0604020202020204" pitchFamily="34" charset="0"/>
                </a:rPr>
                <a:t>1</a:t>
              </a:r>
              <a:r>
                <a:rPr kumimoji="1" lang="en-US" altLang="zh-CN" sz="1800" i="0">
                  <a:latin typeface="Arial" panose="020B0604020202020204" pitchFamily="34" charset="0"/>
                </a:rPr>
                <a:t> → IP</a:t>
              </a:r>
              <a:r>
                <a:rPr kumimoji="1" lang="en-US" altLang="zh-CN" sz="1800" i="0" baseline="-25000">
                  <a:latin typeface="Arial" panose="020B0604020202020204" pitchFamily="34" charset="0"/>
                </a:rPr>
                <a:t>2</a:t>
              </a:r>
            </a:p>
          </p:txBody>
        </p:sp>
        <p:sp>
          <p:nvSpPr>
            <p:cNvPr id="81983" name="AutoShape 60"/>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i="0"/>
            </a:p>
          </p:txBody>
        </p:sp>
      </p:grpSp>
      <p:grpSp>
        <p:nvGrpSpPr>
          <p:cNvPr id="7" name="Group 61"/>
          <p:cNvGrpSpPr/>
          <p:nvPr/>
        </p:nvGrpSpPr>
        <p:grpSpPr bwMode="auto">
          <a:xfrm>
            <a:off x="6477000" y="3154363"/>
            <a:ext cx="1447800" cy="381000"/>
            <a:chOff x="1632" y="2688"/>
            <a:chExt cx="912" cy="240"/>
          </a:xfrm>
        </p:grpSpPr>
        <p:sp>
          <p:nvSpPr>
            <p:cNvPr id="81980" name="Rectangle 62"/>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i="0">
                  <a:latin typeface="Arial" panose="020B0604020202020204" pitchFamily="34" charset="0"/>
                </a:rPr>
                <a:t>IP</a:t>
              </a:r>
              <a:r>
                <a:rPr kumimoji="1" lang="en-US" altLang="zh-CN" sz="1800" i="0" baseline="-25000">
                  <a:latin typeface="Arial" panose="020B0604020202020204" pitchFamily="34" charset="0"/>
                </a:rPr>
                <a:t>1</a:t>
              </a:r>
              <a:r>
                <a:rPr kumimoji="1" lang="en-US" altLang="zh-CN" sz="1800" i="0">
                  <a:latin typeface="Arial" panose="020B0604020202020204" pitchFamily="34" charset="0"/>
                </a:rPr>
                <a:t> → IP</a:t>
              </a:r>
              <a:r>
                <a:rPr kumimoji="1" lang="en-US" altLang="zh-CN" sz="1800" i="0" baseline="-25000">
                  <a:latin typeface="Arial" panose="020B0604020202020204" pitchFamily="34" charset="0"/>
                </a:rPr>
                <a:t>2</a:t>
              </a:r>
            </a:p>
          </p:txBody>
        </p:sp>
        <p:sp>
          <p:nvSpPr>
            <p:cNvPr id="81981" name="AutoShape 63"/>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i="0"/>
            </a:p>
          </p:txBody>
        </p:sp>
      </p:grpSp>
      <p:grpSp>
        <p:nvGrpSpPr>
          <p:cNvPr id="8" name="Group 82"/>
          <p:cNvGrpSpPr/>
          <p:nvPr/>
        </p:nvGrpSpPr>
        <p:grpSpPr bwMode="auto">
          <a:xfrm>
            <a:off x="609600" y="5592763"/>
            <a:ext cx="7772400" cy="792162"/>
            <a:chOff x="384" y="3523"/>
            <a:chExt cx="4896" cy="499"/>
          </a:xfrm>
        </p:grpSpPr>
        <p:sp>
          <p:nvSpPr>
            <p:cNvPr id="81968" name="Text Box 39"/>
            <p:cNvSpPr txBox="1">
              <a:spLocks noChangeArrowheads="1"/>
            </p:cNvSpPr>
            <p:nvPr/>
          </p:nvSpPr>
          <p:spPr bwMode="auto">
            <a:xfrm>
              <a:off x="624" y="3747"/>
              <a:ext cx="620" cy="231"/>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MAC </a:t>
              </a:r>
              <a:r>
                <a:rPr kumimoji="1" lang="zh-CN" altLang="en-US" sz="1800" i="0">
                  <a:latin typeface="Arial" panose="020B0604020202020204" pitchFamily="34" charset="0"/>
                </a:rPr>
                <a:t>帧</a:t>
              </a:r>
            </a:p>
          </p:txBody>
        </p:sp>
        <p:grpSp>
          <p:nvGrpSpPr>
            <p:cNvPr id="9" name="Group 64"/>
            <p:cNvGrpSpPr/>
            <p:nvPr/>
          </p:nvGrpSpPr>
          <p:grpSpPr bwMode="auto">
            <a:xfrm>
              <a:off x="384" y="3523"/>
              <a:ext cx="1248" cy="240"/>
              <a:chOff x="480" y="3120"/>
              <a:chExt cx="1248" cy="240"/>
            </a:xfrm>
          </p:grpSpPr>
          <p:sp>
            <p:nvSpPr>
              <p:cNvPr id="81978" name="Rectangle 65"/>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i="0">
                    <a:latin typeface="Arial" panose="020B0604020202020204" pitchFamily="34" charset="0"/>
                  </a:rPr>
                  <a:t>从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1</a:t>
                </a:r>
                <a:r>
                  <a:rPr kumimoji="1" lang="en-US" altLang="zh-CN" sz="1800" i="0">
                    <a:latin typeface="Arial" panose="020B0604020202020204" pitchFamily="34" charset="0"/>
                  </a:rPr>
                  <a:t> </a:t>
                </a:r>
                <a:r>
                  <a:rPr kumimoji="1" lang="zh-CN" altLang="en-US" sz="1800" i="0">
                    <a:latin typeface="Arial" panose="020B0604020202020204" pitchFamily="34" charset="0"/>
                  </a:rPr>
                  <a:t>到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3</a:t>
                </a:r>
              </a:p>
            </p:txBody>
          </p:sp>
          <p:sp>
            <p:nvSpPr>
              <p:cNvPr id="81979" name="AutoShape 66"/>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i="0"/>
              </a:p>
            </p:txBody>
          </p:sp>
        </p:grpSp>
        <p:grpSp>
          <p:nvGrpSpPr>
            <p:cNvPr id="10" name="Group 67"/>
            <p:cNvGrpSpPr/>
            <p:nvPr/>
          </p:nvGrpSpPr>
          <p:grpSpPr bwMode="auto">
            <a:xfrm>
              <a:off x="2208" y="3523"/>
              <a:ext cx="1248" cy="240"/>
              <a:chOff x="480" y="3120"/>
              <a:chExt cx="1248" cy="240"/>
            </a:xfrm>
          </p:grpSpPr>
          <p:sp>
            <p:nvSpPr>
              <p:cNvPr id="81976" name="Rectangle 68"/>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i="0">
                    <a:latin typeface="Arial" panose="020B0604020202020204" pitchFamily="34" charset="0"/>
                  </a:rPr>
                  <a:t>从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4</a:t>
                </a:r>
                <a:r>
                  <a:rPr kumimoji="1" lang="en-US" altLang="zh-CN" sz="1800" i="0">
                    <a:latin typeface="Arial" panose="020B0604020202020204" pitchFamily="34" charset="0"/>
                  </a:rPr>
                  <a:t> </a:t>
                </a:r>
                <a:r>
                  <a:rPr kumimoji="1" lang="zh-CN" altLang="en-US" sz="1800" i="0">
                    <a:latin typeface="Arial" panose="020B0604020202020204" pitchFamily="34" charset="0"/>
                  </a:rPr>
                  <a:t>到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5</a:t>
                </a:r>
              </a:p>
            </p:txBody>
          </p:sp>
          <p:sp>
            <p:nvSpPr>
              <p:cNvPr id="81977" name="AutoShape 69"/>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i="0"/>
              </a:p>
            </p:txBody>
          </p:sp>
        </p:grpSp>
        <p:grpSp>
          <p:nvGrpSpPr>
            <p:cNvPr id="11" name="Group 70"/>
            <p:cNvGrpSpPr/>
            <p:nvPr/>
          </p:nvGrpSpPr>
          <p:grpSpPr bwMode="auto">
            <a:xfrm>
              <a:off x="4032" y="3523"/>
              <a:ext cx="1248" cy="240"/>
              <a:chOff x="480" y="3120"/>
              <a:chExt cx="1248" cy="240"/>
            </a:xfrm>
          </p:grpSpPr>
          <p:sp>
            <p:nvSpPr>
              <p:cNvPr id="81974" name="Rectangle 71"/>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i="0">
                    <a:latin typeface="Arial" panose="020B0604020202020204" pitchFamily="34" charset="0"/>
                  </a:rPr>
                  <a:t>从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6</a:t>
                </a:r>
                <a:r>
                  <a:rPr kumimoji="1" lang="en-US" altLang="zh-CN" sz="1800" i="0">
                    <a:latin typeface="Arial" panose="020B0604020202020204" pitchFamily="34" charset="0"/>
                  </a:rPr>
                  <a:t> </a:t>
                </a:r>
                <a:r>
                  <a:rPr kumimoji="1" lang="zh-CN" altLang="en-US" sz="1800" i="0">
                    <a:latin typeface="Arial" panose="020B0604020202020204" pitchFamily="34" charset="0"/>
                  </a:rPr>
                  <a:t>到 </a:t>
                </a:r>
                <a:r>
                  <a:rPr kumimoji="1" lang="en-US" altLang="zh-CN" sz="1800" i="0">
                    <a:latin typeface="Arial" panose="020B0604020202020204" pitchFamily="34" charset="0"/>
                  </a:rPr>
                  <a:t>HA</a:t>
                </a:r>
                <a:r>
                  <a:rPr kumimoji="1" lang="en-US" altLang="zh-CN" sz="1800" i="0" baseline="-25000">
                    <a:latin typeface="Arial" panose="020B0604020202020204" pitchFamily="34" charset="0"/>
                  </a:rPr>
                  <a:t>2</a:t>
                </a:r>
              </a:p>
            </p:txBody>
          </p:sp>
          <p:sp>
            <p:nvSpPr>
              <p:cNvPr id="81975" name="AutoShape 72"/>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i="0"/>
              </a:p>
            </p:txBody>
          </p:sp>
        </p:grpSp>
        <p:sp>
          <p:nvSpPr>
            <p:cNvPr id="81972" name="Text Box 73"/>
            <p:cNvSpPr txBox="1">
              <a:spLocks noChangeArrowheads="1"/>
            </p:cNvSpPr>
            <p:nvPr/>
          </p:nvSpPr>
          <p:spPr bwMode="auto">
            <a:xfrm>
              <a:off x="4320" y="3791"/>
              <a:ext cx="620" cy="231"/>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MAC </a:t>
              </a:r>
              <a:r>
                <a:rPr kumimoji="1" lang="zh-CN" altLang="en-US" sz="1800" i="0">
                  <a:latin typeface="Arial" panose="020B0604020202020204" pitchFamily="34" charset="0"/>
                </a:rPr>
                <a:t>帧</a:t>
              </a:r>
            </a:p>
          </p:txBody>
        </p:sp>
        <p:sp>
          <p:nvSpPr>
            <p:cNvPr id="81973" name="Text Box 74"/>
            <p:cNvSpPr txBox="1">
              <a:spLocks noChangeArrowheads="1"/>
            </p:cNvSpPr>
            <p:nvPr/>
          </p:nvSpPr>
          <p:spPr bwMode="auto">
            <a:xfrm>
              <a:off x="2505" y="3791"/>
              <a:ext cx="620" cy="231"/>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MAC </a:t>
              </a:r>
              <a:r>
                <a:rPr kumimoji="1" lang="zh-CN" altLang="en-US" sz="1800" i="0">
                  <a:latin typeface="Arial" panose="020B0604020202020204" pitchFamily="34" charset="0"/>
                </a:rPr>
                <a:t>帧</a:t>
              </a:r>
            </a:p>
          </p:txBody>
        </p:sp>
      </p:grpSp>
      <p:sp>
        <p:nvSpPr>
          <p:cNvPr id="81964" name="AutoShape 75"/>
          <p:cNvSpPr>
            <a:spLocks noChangeArrowheads="1"/>
          </p:cNvSpPr>
          <p:nvPr/>
        </p:nvSpPr>
        <p:spPr bwMode="auto">
          <a:xfrm flipV="1">
            <a:off x="2057400" y="2292350"/>
            <a:ext cx="1219200" cy="377825"/>
          </a:xfrm>
          <a:prstGeom prst="wedgeRoundRectCallout">
            <a:avLst>
              <a:gd name="adj1" fmla="val -75782"/>
              <a:gd name="adj2" fmla="val -203782"/>
              <a:gd name="adj3" fmla="val 16667"/>
            </a:avLst>
          </a:prstGeom>
          <a:solidFill>
            <a:schemeClr val="bg1"/>
          </a:solidFill>
          <a:ln w="9525">
            <a:solidFill>
              <a:schemeClr val="tx1"/>
            </a:solidFill>
            <a:miter lim="800000"/>
          </a:ln>
        </p:spPr>
        <p:txBody>
          <a:bodyPr rot="10800000" wrap="none" anchor="ctr"/>
          <a:lstStyle/>
          <a:p>
            <a:pPr algn="ctr"/>
            <a:endParaRPr kumimoji="1" lang="zh-CN" altLang="zh-CN" sz="1800" i="0">
              <a:latin typeface="Arial" panose="020B0604020202020204" pitchFamily="34" charset="0"/>
            </a:endParaRPr>
          </a:p>
        </p:txBody>
      </p:sp>
      <p:sp>
        <p:nvSpPr>
          <p:cNvPr id="81965" name="Text Box 76"/>
          <p:cNvSpPr txBox="1">
            <a:spLocks noChangeArrowheads="1"/>
          </p:cNvSpPr>
          <p:nvPr/>
        </p:nvSpPr>
        <p:spPr bwMode="auto">
          <a:xfrm>
            <a:off x="2095500" y="2316163"/>
            <a:ext cx="1149350" cy="366712"/>
          </a:xfrm>
          <a:prstGeom prst="rect">
            <a:avLst/>
          </a:prstGeom>
          <a:noFill/>
          <a:ln w="9525">
            <a:noFill/>
            <a:miter lim="800000"/>
          </a:ln>
        </p:spPr>
        <p:txBody>
          <a:bodyPr wrap="none">
            <a:spAutoFit/>
          </a:bodyPr>
          <a:lstStyle/>
          <a:p>
            <a:r>
              <a:rPr kumimoji="1" lang="en-US" altLang="zh-CN" sz="1800" i="0">
                <a:latin typeface="Arial" panose="020B0604020202020204" pitchFamily="34" charset="0"/>
              </a:rPr>
              <a:t>IP </a:t>
            </a:r>
            <a:r>
              <a:rPr kumimoji="1" lang="zh-CN" altLang="en-US" sz="1800" i="0">
                <a:latin typeface="Arial" panose="020B0604020202020204" pitchFamily="34" charset="0"/>
              </a:rPr>
              <a:t>数据报</a:t>
            </a:r>
          </a:p>
        </p:txBody>
      </p:sp>
      <p:sp>
        <p:nvSpPr>
          <p:cNvPr id="81966" name="Rectangle 80"/>
          <p:cNvSpPr>
            <a:spLocks noChangeArrowheads="1"/>
          </p:cNvSpPr>
          <p:nvPr/>
        </p:nvSpPr>
        <p:spPr bwMode="auto">
          <a:xfrm>
            <a:off x="0" y="188913"/>
            <a:ext cx="9144000" cy="1989137"/>
          </a:xfrm>
          <a:prstGeom prst="rect">
            <a:avLst/>
          </a:prstGeom>
          <a:solidFill>
            <a:srgbClr val="FFFF99"/>
          </a:solidFill>
          <a:ln w="9525">
            <a:noFill/>
            <a:miter lim="800000"/>
          </a:ln>
        </p:spPr>
        <p:txBody>
          <a:bodyPr wrap="none" anchor="ctr"/>
          <a:lstStyle/>
          <a:p>
            <a:endParaRPr lang="zh-CN" altLang="en-US" i="0"/>
          </a:p>
        </p:txBody>
      </p:sp>
      <p:sp>
        <p:nvSpPr>
          <p:cNvPr id="81967" name="Text Box 81"/>
          <p:cNvSpPr txBox="1">
            <a:spLocks noChangeArrowheads="1"/>
          </p:cNvSpPr>
          <p:nvPr/>
        </p:nvSpPr>
        <p:spPr bwMode="auto">
          <a:xfrm>
            <a:off x="222249" y="146050"/>
            <a:ext cx="8721725" cy="1988237"/>
          </a:xfrm>
          <a:prstGeom prst="rect">
            <a:avLst/>
          </a:prstGeom>
          <a:solidFill>
            <a:srgbClr val="CCECFF"/>
          </a:solidFill>
          <a:ln w="9525">
            <a:solidFill>
              <a:srgbClr val="333399"/>
            </a:solidFill>
            <a:miter lim="800000"/>
          </a:ln>
        </p:spPr>
        <p:txBody>
          <a:bodyPr wrap="square">
            <a:spAutoFit/>
          </a:bodyPr>
          <a:lstStyle/>
          <a:p>
            <a:pPr>
              <a:lnSpc>
                <a:spcPct val="110000"/>
              </a:lnSpc>
            </a:pPr>
            <a:r>
              <a:rPr lang="zh-CN" altLang="en-US" sz="2800" i="0" dirty="0">
                <a:latin typeface="Arial" panose="020B0604020202020204" pitchFamily="34" charset="0"/>
              </a:rPr>
              <a:t>尽管互连在一起的网络的硬件地址体系各不同，但</a:t>
            </a:r>
            <a:r>
              <a:rPr lang="en-US" altLang="zh-CN" sz="2800" i="0" dirty="0">
                <a:latin typeface="Arial" panose="020B0604020202020204" pitchFamily="34" charset="0"/>
              </a:rPr>
              <a:t>IP</a:t>
            </a:r>
            <a:r>
              <a:rPr lang="zh-CN" altLang="en-US" sz="2800" i="0" dirty="0">
                <a:latin typeface="Arial" panose="020B0604020202020204" pitchFamily="34" charset="0"/>
              </a:rPr>
              <a:t>层抽象的互联网</a:t>
            </a:r>
            <a:r>
              <a:rPr lang="zh-CN" altLang="en-US" sz="2800" i="0" dirty="0">
                <a:solidFill>
                  <a:srgbClr val="FF0000"/>
                </a:solidFill>
                <a:latin typeface="Arial" panose="020B0604020202020204" pitchFamily="34" charset="0"/>
              </a:rPr>
              <a:t>屏蔽了</a:t>
            </a:r>
            <a:r>
              <a:rPr lang="zh-CN" altLang="en-US" sz="2800" i="0" dirty="0">
                <a:latin typeface="Arial" panose="020B0604020202020204" pitchFamily="34" charset="0"/>
              </a:rPr>
              <a:t>下层很复杂的细节。只要我们在网络层上讨论问题，就能够使用统一的、抽象的</a:t>
            </a:r>
            <a:r>
              <a:rPr lang="en-US" altLang="zh-CN" sz="2800" i="0" dirty="0">
                <a:latin typeface="Arial" panose="020B0604020202020204" pitchFamily="34" charset="0"/>
              </a:rPr>
              <a:t>IP</a:t>
            </a:r>
            <a:r>
              <a:rPr lang="zh-CN" altLang="en-US" sz="2800" i="0" dirty="0">
                <a:latin typeface="Arial" panose="020B0604020202020204" pitchFamily="34" charset="0"/>
              </a:rPr>
              <a:t>地址</a:t>
            </a:r>
            <a:r>
              <a:rPr lang="zh-CN" altLang="en-US" sz="2800" i="0" dirty="0">
                <a:solidFill>
                  <a:srgbClr val="FF0000"/>
                </a:solidFill>
                <a:latin typeface="Arial" panose="020B0604020202020204" pitchFamily="34" charset="0"/>
              </a:rPr>
              <a:t>研究</a:t>
            </a:r>
            <a:r>
              <a:rPr lang="zh-CN" altLang="en-US" sz="2800" i="0" dirty="0">
                <a:latin typeface="Arial" panose="020B0604020202020204" pitchFamily="34" charset="0"/>
              </a:rPr>
              <a:t>主机和主机或主机和路由器之间的通信。 </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a:t>6.1 </a:t>
            </a:r>
            <a:r>
              <a:rPr lang="zh-CN" altLang="en-US" sz="1800" dirty="0"/>
              <a:t>链路层概述</a:t>
            </a:r>
            <a:endParaRPr lang="en-US" altLang="zh-CN" sz="1800" dirty="0"/>
          </a:p>
          <a:p>
            <a:pPr eaLnBrk="1" hangingPunct="1">
              <a:lnSpc>
                <a:spcPct val="90000"/>
              </a:lnSpc>
            </a:pPr>
            <a:r>
              <a:rPr lang="zh-CN" altLang="en-US" sz="1800" dirty="0"/>
              <a:t>链路层提供的服务</a:t>
            </a:r>
            <a:endParaRPr lang="en-US" altLang="zh-CN" sz="1800" dirty="0"/>
          </a:p>
          <a:p>
            <a:pPr eaLnBrk="1" hangingPunct="1">
              <a:lnSpc>
                <a:spcPct val="90000"/>
              </a:lnSpc>
            </a:pPr>
            <a:r>
              <a:rPr lang="zh-CN" altLang="en-US" sz="1800" dirty="0"/>
              <a:t>链路层在何处实现</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6.2 </a:t>
            </a:r>
            <a:r>
              <a:rPr lang="zh-CN" altLang="en-US" sz="1800" dirty="0"/>
              <a:t>差错检测和纠正技术 </a:t>
            </a:r>
            <a:endParaRPr lang="en-US" altLang="zh-CN" sz="1800" dirty="0"/>
          </a:p>
          <a:p>
            <a:pPr eaLnBrk="1" hangingPunct="1">
              <a:lnSpc>
                <a:spcPct val="90000"/>
              </a:lnSpc>
            </a:pPr>
            <a:r>
              <a:rPr lang="zh-CN" altLang="en-US" sz="1800" dirty="0"/>
              <a:t>奇偶校验</a:t>
            </a:r>
            <a:endParaRPr lang="en-US" altLang="zh-CN" sz="1800" dirty="0"/>
          </a:p>
          <a:p>
            <a:pPr eaLnBrk="1" hangingPunct="1">
              <a:lnSpc>
                <a:spcPct val="90000"/>
              </a:lnSpc>
            </a:pPr>
            <a:r>
              <a:rPr lang="zh-CN" altLang="en-US" sz="1800" dirty="0"/>
              <a:t>校验和方法</a:t>
            </a:r>
            <a:endParaRPr lang="en-US" altLang="zh-CN" sz="1800" dirty="0"/>
          </a:p>
          <a:p>
            <a:pPr eaLnBrk="1" hangingPunct="1">
              <a:lnSpc>
                <a:spcPct val="90000"/>
              </a:lnSpc>
            </a:pPr>
            <a:r>
              <a:rPr lang="zh-CN" altLang="en-US" sz="1800" dirty="0"/>
              <a:t>循环冗余检测</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6.3 </a:t>
            </a:r>
            <a:r>
              <a:rPr lang="zh-CN" altLang="en-US" sz="1800" dirty="0"/>
              <a:t>多路访问链路和协议</a:t>
            </a:r>
            <a:endParaRPr lang="en-US" altLang="zh-CN" sz="1800" dirty="0"/>
          </a:p>
          <a:p>
            <a:pPr eaLnBrk="1" hangingPunct="1">
              <a:lnSpc>
                <a:spcPct val="90000"/>
              </a:lnSpc>
            </a:pPr>
            <a:r>
              <a:rPr lang="zh-CN" altLang="en-US" sz="1800" dirty="0"/>
              <a:t>信道划分协议</a:t>
            </a:r>
            <a:endParaRPr lang="en-US" altLang="zh-CN" sz="1800" dirty="0"/>
          </a:p>
          <a:p>
            <a:pPr eaLnBrk="1" hangingPunct="1">
              <a:lnSpc>
                <a:spcPct val="90000"/>
              </a:lnSpc>
            </a:pPr>
            <a:r>
              <a:rPr lang="zh-CN" altLang="en-US" sz="1800" dirty="0"/>
              <a:t>随机接入协议</a:t>
            </a:r>
            <a:endParaRPr lang="en-US" altLang="zh-CN" sz="1800" dirty="0"/>
          </a:p>
          <a:p>
            <a:pPr eaLnBrk="1" hangingPunct="1">
              <a:lnSpc>
                <a:spcPct val="90000"/>
              </a:lnSpc>
            </a:pPr>
            <a:r>
              <a:rPr lang="zh-CN" altLang="en-US" sz="1800" dirty="0"/>
              <a:t>轮流协议</a:t>
            </a:r>
            <a:endParaRPr lang="en-US" altLang="zh-CN" sz="1800" dirty="0"/>
          </a:p>
          <a:p>
            <a:pPr eaLnBrk="1" hangingPunct="1">
              <a:lnSpc>
                <a:spcPct val="90000"/>
              </a:lnSpc>
            </a:pPr>
            <a:r>
              <a:rPr lang="en-US" altLang="zh-CN" sz="1800" dirty="0"/>
              <a:t>DOCSIS: </a:t>
            </a:r>
            <a:r>
              <a:rPr lang="zh-CN" altLang="en-US" sz="1800" dirty="0"/>
              <a:t>用于电缆互联网接入的链路层协议</a:t>
            </a:r>
            <a:endParaRPr lang="en-US" altLang="zh-CN" sz="1800" dirty="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a:solidFill>
                  <a:srgbClr val="FF0000"/>
                </a:solidFill>
              </a:rPr>
              <a:t>以太网</a:t>
            </a:r>
            <a:endParaRPr lang="en-US" altLang="zh-CN" sz="1800" dirty="0">
              <a:solidFill>
                <a:srgbClr val="FF0000"/>
              </a:solidFill>
            </a:endParaRPr>
          </a:p>
          <a:p>
            <a:pPr eaLnBrk="1" hangingPunct="1">
              <a:lnSpc>
                <a:spcPct val="90000"/>
              </a:lnSpc>
            </a:pPr>
            <a:r>
              <a:rPr lang="zh-CN" altLang="en-US" sz="1800" dirty="0"/>
              <a:t>链路层交换机</a:t>
            </a:r>
            <a:endParaRPr lang="en-US" altLang="zh-CN" sz="1800" dirty="0"/>
          </a:p>
          <a:p>
            <a:pPr eaLnBrk="1" hangingPunct="1">
              <a:lnSpc>
                <a:spcPct val="90000"/>
              </a:lnSpc>
            </a:pPr>
            <a:r>
              <a:rPr lang="zh-CN" altLang="en-US" sz="1800" dirty="0"/>
              <a:t>虚拟局域网 </a:t>
            </a:r>
            <a:r>
              <a:rPr lang="en-US" altLang="zh-CN" sz="1800" dirty="0"/>
              <a:t>(VLANs)</a:t>
            </a:r>
          </a:p>
          <a:p>
            <a:pPr eaLnBrk="1" hangingPunct="1">
              <a:lnSpc>
                <a:spcPct val="90000"/>
              </a:lnSpc>
              <a:buFontTx/>
              <a:buNone/>
            </a:pPr>
            <a:endParaRPr lang="en-US" altLang="zh-CN" sz="1800" dirty="0"/>
          </a:p>
          <a:p>
            <a:pPr eaLnBrk="1" hangingPunct="1">
              <a:lnSpc>
                <a:spcPct val="90000"/>
              </a:lnSpc>
              <a:buFontTx/>
              <a:buNone/>
            </a:pPr>
            <a:r>
              <a:rPr lang="en-US" altLang="zh-CN" sz="1800" dirty="0"/>
              <a:t>6.5 </a:t>
            </a:r>
            <a:r>
              <a:rPr lang="zh-CN" altLang="en-US" sz="1800" dirty="0"/>
              <a:t>链路虚拟化：网络作为链路层</a:t>
            </a:r>
            <a:endParaRPr lang="en-US" altLang="zh-CN" sz="1800" dirty="0"/>
          </a:p>
          <a:p>
            <a:pPr eaLnBrk="1" hangingPunct="1">
              <a:lnSpc>
                <a:spcPct val="90000"/>
              </a:lnSpc>
            </a:pPr>
            <a:r>
              <a:rPr lang="zh-CN" altLang="en-US" sz="1800" dirty="0"/>
              <a:t>多协议标签交换 </a:t>
            </a:r>
            <a:r>
              <a:rPr lang="en-US" altLang="zh-CN" sz="1800" dirty="0"/>
              <a:t>(MPLS)</a:t>
            </a:r>
          </a:p>
          <a:p>
            <a:pPr eaLnBrk="1" hangingPunct="1">
              <a:lnSpc>
                <a:spcPct val="90000"/>
              </a:lnSpc>
              <a:buFontTx/>
              <a:buNone/>
            </a:pPr>
            <a:r>
              <a:rPr lang="en-US" altLang="zh-CN" sz="1800" dirty="0"/>
              <a:t>6.6 </a:t>
            </a:r>
            <a:r>
              <a:rPr lang="zh-CN" altLang="en-US" sz="1800" dirty="0"/>
              <a:t>数据中心网络</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6.7 </a:t>
            </a:r>
            <a:r>
              <a:rPr lang="zh-CN" altLang="en-US" sz="1800" dirty="0"/>
              <a:t>回顾：</a:t>
            </a:r>
            <a:r>
              <a:rPr lang="en-US" altLang="zh-CN" sz="1800" dirty="0"/>
              <a:t>Web</a:t>
            </a:r>
            <a:r>
              <a:rPr lang="zh-CN" altLang="en-US" sz="1800" dirty="0"/>
              <a:t>页面请求的历程</a:t>
            </a:r>
            <a:endParaRPr lang="en-US" altLang="zh-CN" sz="1800" dirty="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和以太网</a:t>
            </a:r>
            <a:endParaRPr lang="en-US" altLang="zh-CN" sz="1800" dirty="0"/>
          </a:p>
          <a:p>
            <a:pPr eaLnBrk="1" hangingPunct="1">
              <a:lnSpc>
                <a:spcPct val="90000"/>
              </a:lnSpc>
              <a:buFontTx/>
              <a:buChar char="•"/>
            </a:pPr>
            <a:r>
              <a:rPr lang="zh-CN" altLang="en-US" sz="1800" dirty="0"/>
              <a:t>仍在准备：</a:t>
            </a:r>
            <a:r>
              <a:rPr lang="en-US" altLang="zh-CN" sz="1800" dirty="0"/>
              <a:t>DNS </a:t>
            </a:r>
            <a:r>
              <a:rPr lang="zh-CN" altLang="en-US" sz="1800" dirty="0"/>
              <a:t>和 </a:t>
            </a:r>
            <a:r>
              <a:rPr lang="en-US" altLang="zh-CN" sz="1800" dirty="0"/>
              <a:t>ARP</a:t>
            </a:r>
          </a:p>
          <a:p>
            <a:pPr eaLnBrk="1" hangingPunct="1">
              <a:lnSpc>
                <a:spcPct val="90000"/>
              </a:lnSpc>
              <a:buFontTx/>
              <a:buChar char="•"/>
            </a:pPr>
            <a:r>
              <a:rPr lang="zh-CN" altLang="en-US" sz="1800" dirty="0"/>
              <a:t>仍在准备：域内路由选择到</a:t>
            </a:r>
            <a:r>
              <a:rPr lang="en-US" altLang="zh-CN" sz="1800" dirty="0"/>
              <a:t>DNS</a:t>
            </a:r>
            <a:r>
              <a:rPr lang="zh-CN" altLang="en-US" sz="1800" dirty="0"/>
              <a:t>服务器</a:t>
            </a:r>
            <a:endParaRPr lang="en-US" altLang="zh-CN" sz="1800" dirty="0"/>
          </a:p>
          <a:p>
            <a:pPr eaLnBrk="1" hangingPunct="1">
              <a:lnSpc>
                <a:spcPct val="90000"/>
              </a:lnSpc>
              <a:buFontTx/>
              <a:buChar char="•"/>
            </a:pPr>
            <a:r>
              <a:rPr lang="en-US" altLang="zh-CN" sz="1800" dirty="0"/>
              <a:t>Web </a:t>
            </a:r>
            <a:r>
              <a:rPr lang="zh-CN" altLang="en-US" sz="1800" dirty="0"/>
              <a:t>客户 </a:t>
            </a:r>
            <a:r>
              <a:rPr lang="en-US" altLang="zh-CN" sz="1800" dirty="0"/>
              <a:t>— </a:t>
            </a:r>
            <a:r>
              <a:rPr lang="zh-CN" altLang="en-US" sz="1800" dirty="0"/>
              <a:t>服务器交互：</a:t>
            </a:r>
            <a:r>
              <a:rPr lang="en-US" altLang="zh-CN" sz="1800" dirty="0"/>
              <a:t>TCP </a:t>
            </a:r>
            <a:r>
              <a:rPr lang="zh-CN" altLang="en-US" sz="1800" dirty="0"/>
              <a:t>和 </a:t>
            </a:r>
            <a:r>
              <a:rPr lang="en-US" altLang="zh-CN" sz="1800" dirty="0"/>
              <a:t>HTTP</a:t>
            </a:r>
          </a:p>
          <a:p>
            <a:pPr eaLnBrk="1" hangingPunct="1">
              <a:lnSpc>
                <a:spcPct val="90000"/>
              </a:lnSpc>
              <a:buFontTx/>
              <a:buNone/>
            </a:pPr>
            <a:endParaRPr lang="en-US" altLang="zh-CN" sz="1800" dirty="0"/>
          </a:p>
          <a:p>
            <a:pPr eaLnBrk="1" hangingPunct="1">
              <a:lnSpc>
                <a:spcPct val="90000"/>
              </a:lnSpc>
              <a:buFontTx/>
              <a:buNone/>
            </a:pPr>
            <a:r>
              <a:rPr lang="en-US" altLang="zh-CN" sz="1800" dirty="0"/>
              <a:t>6.8 </a:t>
            </a:r>
            <a:r>
              <a:rPr lang="zh-CN" altLang="en-US" sz="1800" dirty="0"/>
              <a:t>小结</a:t>
            </a:r>
          </a:p>
        </p:txBody>
      </p:sp>
      <p:sp>
        <p:nvSpPr>
          <p:cNvPr id="2" name="标题 1"/>
          <p:cNvSpPr>
            <a:spLocks noGrp="1"/>
          </p:cNvSpPr>
          <p:nvPr>
            <p:ph type="title"/>
          </p:nvPr>
        </p:nvSpPr>
        <p:spPr/>
        <p:txBody>
          <a:bodyPr/>
          <a:lstStyle/>
          <a:p>
            <a:r>
              <a:rPr lang="zh-CN" altLang="en-US" dirty="0">
                <a:latin typeface="+mn-lt"/>
              </a:rPr>
              <a:t>第 </a:t>
            </a:r>
            <a:r>
              <a:rPr lang="en-US" altLang="zh-CN" dirty="0">
                <a:latin typeface="+mn-lt"/>
              </a:rPr>
              <a:t>6 </a:t>
            </a:r>
            <a:r>
              <a:rPr lang="zh-CN" altLang="en-US" dirty="0">
                <a:latin typeface="+mn-lt"/>
              </a:rPr>
              <a:t>章 链路层和局域网</a:t>
            </a:r>
          </a:p>
        </p:txBody>
      </p:sp>
    </p:spTree>
    <p:extLst>
      <p:ext uri="{BB962C8B-B14F-4D97-AF65-F5344CB8AC3E}">
        <p14:creationId xmlns:p14="http://schemas.microsoft.com/office/powerpoint/2010/main" val="18491289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Rectangle 2"/>
          <p:cNvSpPr>
            <a:spLocks noGrp="1" noChangeArrowheads="1"/>
          </p:cNvSpPr>
          <p:nvPr>
            <p:ph type="title"/>
          </p:nvPr>
        </p:nvSpPr>
        <p:spPr/>
        <p:txBody>
          <a:bodyPr/>
          <a:lstStyle/>
          <a:p>
            <a:pPr eaLnBrk="1" hangingPunct="1">
              <a:lnSpc>
                <a:spcPct val="90000"/>
              </a:lnSpc>
            </a:pPr>
            <a:r>
              <a:rPr lang="zh-CN" altLang="en-US" dirty="0"/>
              <a:t>以太网</a:t>
            </a:r>
            <a:endParaRPr lang="en-US" altLang="zh-CN" dirty="0"/>
          </a:p>
        </p:txBody>
      </p:sp>
      <p:sp>
        <p:nvSpPr>
          <p:cNvPr id="104453" name="Rectangle 3"/>
          <p:cNvSpPr>
            <a:spLocks noGrp="1" noChangeArrowheads="1"/>
          </p:cNvSpPr>
          <p:nvPr>
            <p:ph type="body" idx="1"/>
          </p:nvPr>
        </p:nvSpPr>
        <p:spPr>
          <a:xfrm>
            <a:off x="333375" y="1055688"/>
            <a:ext cx="8610600" cy="5105082"/>
          </a:xfrm>
        </p:spPr>
        <p:txBody>
          <a:bodyPr/>
          <a:lstStyle/>
          <a:p>
            <a:pPr eaLnBrk="1" hangingPunct="1">
              <a:lnSpc>
                <a:spcPct val="90000"/>
              </a:lnSpc>
              <a:buNone/>
            </a:pPr>
            <a:r>
              <a:rPr lang="zh-CN" altLang="en-US" sz="2800" b="1" dirty="0">
                <a:ea typeface="楷体" panose="02010609060101010101" pitchFamily="49" charset="-122"/>
                <a:cs typeface="Arial" panose="020B0604020202020204" pitchFamily="34" charset="0"/>
              </a:rPr>
              <a:t>以太网概述</a:t>
            </a:r>
          </a:p>
          <a:p>
            <a:pPr eaLnBrk="1" hangingPunct="1">
              <a:lnSpc>
                <a:spcPct val="90000"/>
              </a:lnSpc>
            </a:pPr>
            <a:r>
              <a:rPr lang="en-US" altLang="zh-CN" dirty="0">
                <a:ea typeface="楷体" panose="02010609060101010101" pitchFamily="49" charset="-122"/>
                <a:cs typeface="Arial" panose="020B0604020202020204" pitchFamily="34" charset="0"/>
              </a:rPr>
              <a:t>20</a:t>
            </a:r>
            <a:r>
              <a:rPr lang="zh-CN" altLang="en-US" dirty="0">
                <a:ea typeface="楷体" panose="02010609060101010101" pitchFamily="49" charset="-122"/>
                <a:cs typeface="Arial" panose="020B0604020202020204" pitchFamily="34" charset="0"/>
              </a:rPr>
              <a:t>世纪</a:t>
            </a:r>
            <a:r>
              <a:rPr lang="en-US" altLang="zh-CN" dirty="0">
                <a:ea typeface="楷体" panose="02010609060101010101" pitchFamily="49" charset="-122"/>
                <a:cs typeface="Arial" panose="020B0604020202020204" pitchFamily="34" charset="0"/>
              </a:rPr>
              <a:t>70</a:t>
            </a:r>
            <a:r>
              <a:rPr lang="zh-CN" altLang="en-US" dirty="0">
                <a:ea typeface="楷体" panose="02010609060101010101" pitchFamily="49" charset="-122"/>
                <a:cs typeface="Arial" panose="020B0604020202020204" pitchFamily="34" charset="0"/>
              </a:rPr>
              <a:t>年代由</a:t>
            </a:r>
            <a:r>
              <a:rPr lang="en-US" altLang="zh-CN" dirty="0">
                <a:ea typeface="楷体" panose="02010609060101010101" pitchFamily="49" charset="-122"/>
                <a:cs typeface="Arial" panose="020B0604020202020204" pitchFamily="34" charset="0"/>
              </a:rPr>
              <a:t>Bob </a:t>
            </a:r>
            <a:r>
              <a:rPr lang="en-US" altLang="zh-CN" dirty="0" err="1">
                <a:ea typeface="楷体" panose="02010609060101010101" pitchFamily="49" charset="-122"/>
                <a:cs typeface="Arial" panose="020B0604020202020204" pitchFamily="34" charset="0"/>
              </a:rPr>
              <a:t>Matcalfe</a:t>
            </a:r>
            <a:r>
              <a:rPr lang="zh-CN" altLang="en-US">
                <a:ea typeface="楷体" panose="02010609060101010101" pitchFamily="49" charset="-122"/>
                <a:cs typeface="Arial" panose="020B0604020202020204" pitchFamily="34" charset="0"/>
              </a:rPr>
              <a:t>和</a:t>
            </a:r>
            <a:r>
              <a:rPr lang="en-US" altLang="zh-CN">
                <a:ea typeface="楷体" panose="02010609060101010101" pitchFamily="49" charset="-122"/>
                <a:cs typeface="Arial" panose="020B0604020202020204" pitchFamily="34" charset="0"/>
              </a:rPr>
              <a:t>David </a:t>
            </a:r>
            <a:r>
              <a:rPr lang="en-US" altLang="zh-CN" dirty="0">
                <a:ea typeface="楷体" panose="02010609060101010101" pitchFamily="49" charset="-122"/>
                <a:cs typeface="Arial" panose="020B0604020202020204" pitchFamily="34" charset="0"/>
              </a:rPr>
              <a:t>Boggs</a:t>
            </a:r>
            <a:r>
              <a:rPr lang="zh-CN" altLang="en-US" dirty="0">
                <a:ea typeface="楷体" panose="02010609060101010101" pitchFamily="49" charset="-122"/>
                <a:cs typeface="Arial" panose="020B0604020202020204" pitchFamily="34" charset="0"/>
              </a:rPr>
              <a:t>发明</a:t>
            </a:r>
          </a:p>
          <a:p>
            <a:pPr lvl="1" eaLnBrk="1" hangingPunct="1">
              <a:lnSpc>
                <a:spcPct val="90000"/>
              </a:lnSpc>
            </a:pPr>
            <a:endParaRPr lang="zh-CN" altLang="en-US" sz="2400" dirty="0">
              <a:ea typeface="楷体" panose="02010609060101010101" pitchFamily="49" charset="-122"/>
              <a:cs typeface="Arial" panose="020B0604020202020204" pitchFamily="34" charset="0"/>
            </a:endParaRPr>
          </a:p>
          <a:p>
            <a:pPr lvl="1" eaLnBrk="1" hangingPunct="1">
              <a:lnSpc>
                <a:spcPct val="90000"/>
              </a:lnSpc>
            </a:pPr>
            <a:endParaRPr lang="zh-CN" altLang="en-US" sz="2400" dirty="0">
              <a:ea typeface="楷体" panose="02010609060101010101" pitchFamily="49" charset="-122"/>
              <a:cs typeface="Arial" panose="020B0604020202020204" pitchFamily="34" charset="0"/>
            </a:endParaRPr>
          </a:p>
          <a:p>
            <a:pPr lvl="1" eaLnBrk="1" hangingPunct="1">
              <a:lnSpc>
                <a:spcPct val="90000"/>
              </a:lnSpc>
            </a:pPr>
            <a:endParaRPr lang="zh-CN" altLang="en-US" sz="2400" dirty="0">
              <a:ea typeface="楷体" panose="02010609060101010101" pitchFamily="49" charset="-122"/>
              <a:cs typeface="Arial" panose="020B0604020202020204" pitchFamily="34" charset="0"/>
            </a:endParaRPr>
          </a:p>
          <a:p>
            <a:pPr lvl="1" eaLnBrk="1" hangingPunct="1">
              <a:lnSpc>
                <a:spcPct val="90000"/>
              </a:lnSpc>
            </a:pPr>
            <a:endParaRPr lang="zh-CN" altLang="en-US" sz="2400" dirty="0">
              <a:ea typeface="楷体" panose="02010609060101010101" pitchFamily="49" charset="-122"/>
              <a:cs typeface="Arial" panose="020B0604020202020204" pitchFamily="34" charset="0"/>
            </a:endParaRPr>
          </a:p>
          <a:p>
            <a:pPr lvl="1" eaLnBrk="1" hangingPunct="1">
              <a:lnSpc>
                <a:spcPct val="90000"/>
              </a:lnSpc>
            </a:pPr>
            <a:endParaRPr lang="zh-CN" altLang="en-US" sz="2400" dirty="0">
              <a:ea typeface="楷体" panose="02010609060101010101" pitchFamily="49" charset="-122"/>
              <a:cs typeface="Arial" panose="020B0604020202020204" pitchFamily="34" charset="0"/>
            </a:endParaRPr>
          </a:p>
          <a:p>
            <a:pPr lvl="1" eaLnBrk="1" hangingPunct="1">
              <a:lnSpc>
                <a:spcPct val="90000"/>
              </a:lnSpc>
            </a:pPr>
            <a:endParaRPr lang="zh-CN" altLang="en-US" sz="2400" dirty="0">
              <a:ea typeface="楷体" panose="02010609060101010101" pitchFamily="49" charset="-122"/>
              <a:cs typeface="Arial" panose="020B0604020202020204" pitchFamily="34" charset="0"/>
            </a:endParaRPr>
          </a:p>
          <a:p>
            <a:pPr lvl="1" eaLnBrk="1" hangingPunct="1">
              <a:lnSpc>
                <a:spcPct val="90000"/>
              </a:lnSpc>
            </a:pPr>
            <a:endParaRPr lang="zh-CN" altLang="en-US" sz="2400" dirty="0">
              <a:ea typeface="楷体" panose="02010609060101010101" pitchFamily="49" charset="-122"/>
              <a:cs typeface="Arial" panose="020B0604020202020204" pitchFamily="34" charset="0"/>
            </a:endParaRPr>
          </a:p>
          <a:p>
            <a:pPr eaLnBrk="1" hangingPunct="1">
              <a:lnSpc>
                <a:spcPct val="90000"/>
              </a:lnSpc>
            </a:pPr>
            <a:r>
              <a:rPr lang="zh-CN" altLang="en-US" dirty="0">
                <a:ea typeface="楷体" panose="02010609060101010101" pitchFamily="49" charset="-122"/>
                <a:cs typeface="Arial" panose="020B0604020202020204" pitchFamily="34" charset="0"/>
              </a:rPr>
              <a:t>最先被广泛应用的局域网技术</a:t>
            </a:r>
          </a:p>
          <a:p>
            <a:pPr eaLnBrk="1" hangingPunct="1">
              <a:lnSpc>
                <a:spcPct val="90000"/>
              </a:lnSpc>
            </a:pPr>
            <a:r>
              <a:rPr lang="zh-CN" altLang="en-US" dirty="0">
                <a:ea typeface="楷体" panose="02010609060101010101" pitchFamily="49" charset="-122"/>
                <a:cs typeface="Arial" panose="020B0604020202020204" pitchFamily="34" charset="0"/>
              </a:rPr>
              <a:t>便宜</a:t>
            </a:r>
          </a:p>
          <a:p>
            <a:pPr eaLnBrk="1" hangingPunct="1">
              <a:lnSpc>
                <a:spcPct val="90000"/>
              </a:lnSpc>
            </a:pPr>
            <a:r>
              <a:rPr lang="zh-CN" altLang="en-US" dirty="0">
                <a:ea typeface="楷体" panose="02010609060101010101" pitchFamily="49" charset="-122"/>
                <a:cs typeface="Arial" panose="020B0604020202020204" pitchFamily="34" charset="0"/>
              </a:rPr>
              <a:t>速度：</a:t>
            </a:r>
            <a:r>
              <a:rPr lang="en-US" altLang="zh-CN" dirty="0">
                <a:ea typeface="楷体" panose="02010609060101010101" pitchFamily="49" charset="-122"/>
                <a:cs typeface="Arial" panose="020B0604020202020204" pitchFamily="34" charset="0"/>
              </a:rPr>
              <a:t>10Mbps-&gt;100Mbps-&gt;1Gbps-&gt;10Gbps</a:t>
            </a:r>
          </a:p>
        </p:txBody>
      </p:sp>
      <p:pic>
        <p:nvPicPr>
          <p:cNvPr id="104454" name="Picture 4" descr="551 metcalfe-e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802" y="1893570"/>
            <a:ext cx="5192712" cy="277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p:cNvSpPr txBox="1">
            <a:spLocks noChangeArrowheads="1"/>
          </p:cNvSpPr>
          <p:nvPr/>
        </p:nvSpPr>
        <p:spPr bwMode="auto">
          <a:xfrm>
            <a:off x="5921852" y="2913538"/>
            <a:ext cx="3130550" cy="3698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a:cs typeface="Arial"/>
              </a:rPr>
              <a:t>Metcalfe</a:t>
            </a:r>
            <a:r>
              <a:rPr lang="ja-JP" altLang="en-US" i="0" dirty="0">
                <a:latin typeface="Arial"/>
                <a:cs typeface="Arial"/>
              </a:rPr>
              <a:t>’</a:t>
            </a:r>
            <a:r>
              <a:rPr lang="en-US" i="0" dirty="0">
                <a:latin typeface="Arial"/>
                <a:cs typeface="Arial"/>
              </a:rPr>
              <a:t>s Ethernet sketch</a:t>
            </a:r>
          </a:p>
        </p:txBody>
      </p:sp>
    </p:spTree>
    <p:extLst>
      <p:ext uri="{BB962C8B-B14F-4D97-AF65-F5344CB8AC3E}">
        <p14:creationId xmlns:p14="http://schemas.microsoft.com/office/powerpoint/2010/main" val="14302441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6"/>
          <p:cNvSpPr>
            <a:spLocks noGrp="1" noChangeArrowheads="1"/>
          </p:cNvSpPr>
          <p:nvPr>
            <p:ph type="title"/>
          </p:nvPr>
        </p:nvSpPr>
        <p:spPr/>
        <p:txBody>
          <a:bodyPr/>
          <a:lstStyle/>
          <a:p>
            <a:pPr eaLnBrk="1" hangingPunct="1"/>
            <a:r>
              <a:rPr lang="zh-CN" altLang="en-US" dirty="0"/>
              <a:t>什么是以太？</a:t>
            </a:r>
          </a:p>
        </p:txBody>
      </p:sp>
      <p:sp>
        <p:nvSpPr>
          <p:cNvPr id="4" name="内容占位符 3"/>
          <p:cNvSpPr>
            <a:spLocks noGrp="1"/>
          </p:cNvSpPr>
          <p:nvPr>
            <p:ph idx="1"/>
          </p:nvPr>
        </p:nvSpPr>
        <p:spPr>
          <a:xfrm>
            <a:off x="303214" y="1019493"/>
            <a:ext cx="8540750" cy="5181600"/>
          </a:xfrm>
        </p:spPr>
        <p:txBody>
          <a:bodyPr/>
          <a:lstStyle/>
          <a:p>
            <a:pPr eaLnBrk="1" hangingPunct="1"/>
            <a:r>
              <a:rPr lang="en-US" altLang="zh-CN" dirty="0"/>
              <a:t>Q</a:t>
            </a:r>
            <a:r>
              <a:rPr lang="zh-CN" altLang="en-US" dirty="0"/>
              <a:t>：</a:t>
            </a:r>
            <a:r>
              <a:rPr lang="en-US" altLang="zh-CN" dirty="0"/>
              <a:t>What is meant by Ether?</a:t>
            </a:r>
          </a:p>
          <a:p>
            <a:endParaRPr lang="en-US" altLang="zh-CN" dirty="0"/>
          </a:p>
          <a:p>
            <a:r>
              <a:rPr lang="en-US" altLang="zh-CN" dirty="0"/>
              <a:t>A</a:t>
            </a:r>
            <a:r>
              <a:rPr lang="zh-CN" altLang="en-US" dirty="0"/>
              <a:t>：</a:t>
            </a:r>
            <a:r>
              <a:rPr lang="en-US" altLang="zh-CN" dirty="0"/>
              <a:t>a medium </a:t>
            </a:r>
            <a:r>
              <a:rPr lang="en-US" altLang="zh-CN" dirty="0">
                <a:solidFill>
                  <a:srgbClr val="FF0000"/>
                </a:solidFill>
              </a:rPr>
              <a:t>that </a:t>
            </a:r>
            <a:r>
              <a:rPr lang="en-US" altLang="zh-CN" dirty="0"/>
              <a:t>was once supposed to </a:t>
            </a:r>
            <a:r>
              <a:rPr lang="en-US" altLang="zh-CN" dirty="0">
                <a:solidFill>
                  <a:schemeClr val="hlink"/>
                </a:solidFill>
              </a:rPr>
              <a:t>fill</a:t>
            </a:r>
            <a:r>
              <a:rPr lang="en-US" altLang="zh-CN" dirty="0"/>
              <a:t> all space and to </a:t>
            </a:r>
            <a:r>
              <a:rPr lang="en-US" altLang="zh-CN" dirty="0">
                <a:solidFill>
                  <a:schemeClr val="hlink"/>
                </a:solidFill>
              </a:rPr>
              <a:t>support</a:t>
            </a:r>
            <a:r>
              <a:rPr lang="en-US" altLang="zh-CN" dirty="0"/>
              <a:t> the propagation of electromagnetic waves.</a:t>
            </a:r>
          </a:p>
          <a:p>
            <a:endParaRPr lang="en-US" altLang="zh-CN" dirty="0"/>
          </a:p>
          <a:p>
            <a:r>
              <a:rPr lang="zh-CN" altLang="en-US" dirty="0"/>
              <a:t>实际上就是</a:t>
            </a:r>
            <a:r>
              <a:rPr lang="zh-CN" altLang="en-US" dirty="0">
                <a:solidFill>
                  <a:srgbClr val="FF0000"/>
                </a:solidFill>
              </a:rPr>
              <a:t>传输介质</a:t>
            </a:r>
            <a:r>
              <a:rPr lang="zh-CN" altLang="en-US" dirty="0"/>
              <a:t>。 </a:t>
            </a:r>
          </a:p>
          <a:p>
            <a:endParaRPr lang="zh-CN" alt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rPr>
              <a:t>以太网</a:t>
            </a:r>
            <a:r>
              <a:rPr lang="en-US" altLang="zh-CN" dirty="0">
                <a:latin typeface="+mn-lt"/>
              </a:rPr>
              <a:t>: </a:t>
            </a:r>
            <a:r>
              <a:rPr lang="zh-CN" altLang="en-US" dirty="0">
                <a:latin typeface="+mn-lt"/>
              </a:rPr>
              <a:t>物理拓扑结构</a:t>
            </a:r>
          </a:p>
        </p:txBody>
      </p:sp>
      <p:sp>
        <p:nvSpPr>
          <p:cNvPr id="53253" name="Rectangle 6"/>
          <p:cNvSpPr>
            <a:spLocks noGrp="1" noChangeArrowheads="1"/>
          </p:cNvSpPr>
          <p:nvPr>
            <p:ph idx="1"/>
          </p:nvPr>
        </p:nvSpPr>
        <p:spPr>
          <a:xfrm>
            <a:off x="303213" y="1017588"/>
            <a:ext cx="8550275" cy="2551545"/>
          </a:xfrm>
        </p:spPr>
        <p:txBody>
          <a:bodyPr/>
          <a:lstStyle/>
          <a:p>
            <a:pPr>
              <a:spcBef>
                <a:spcPts val="600"/>
              </a:spcBef>
              <a:buNone/>
              <a:defRPr/>
            </a:pPr>
            <a:r>
              <a:rPr lang="en-US" sz="2200" dirty="0">
                <a:solidFill>
                  <a:srgbClr val="FF0000"/>
                </a:solidFill>
              </a:rPr>
              <a:t>bus: </a:t>
            </a:r>
            <a:r>
              <a:rPr lang="en-US" sz="2200" dirty="0"/>
              <a:t>popular through mid 90s [</a:t>
            </a:r>
            <a:r>
              <a:rPr lang="en-US" altLang="zh-CN" sz="2000" dirty="0">
                <a:solidFill>
                  <a:srgbClr val="FF0000"/>
                </a:solidFill>
                <a:latin typeface="ArialMT"/>
              </a:rPr>
              <a:t>invented</a:t>
            </a:r>
            <a:r>
              <a:rPr lang="en-US" altLang="zh-CN" sz="2000" dirty="0">
                <a:solidFill>
                  <a:srgbClr val="333333"/>
                </a:solidFill>
                <a:latin typeface="ArialMT"/>
              </a:rPr>
              <a:t> in the mid-1970s, </a:t>
            </a:r>
            <a:r>
              <a:rPr lang="en-US" altLang="zh-CN" sz="2000" dirty="0">
                <a:solidFill>
                  <a:srgbClr val="FF0000"/>
                </a:solidFill>
                <a:latin typeface="ArialMT"/>
              </a:rPr>
              <a:t>persisted</a:t>
            </a:r>
            <a:r>
              <a:rPr lang="en-US" altLang="zh-CN" sz="2000" dirty="0">
                <a:solidFill>
                  <a:srgbClr val="333333"/>
                </a:solidFill>
                <a:latin typeface="ArialMT"/>
              </a:rPr>
              <a:t> throughout the 1980s and into the mid-1990s. </a:t>
            </a:r>
            <a:r>
              <a:rPr lang="en-US" sz="2200" dirty="0"/>
              <a:t>]</a:t>
            </a:r>
          </a:p>
          <a:p>
            <a:pPr>
              <a:spcBef>
                <a:spcPts val="600"/>
              </a:spcBef>
              <a:defRPr/>
            </a:pPr>
            <a:r>
              <a:rPr lang="en-US" sz="2000" dirty="0"/>
              <a:t>all nodes in same collision domain (can collide with each other)</a:t>
            </a:r>
          </a:p>
          <a:p>
            <a:pPr>
              <a:spcBef>
                <a:spcPts val="600"/>
              </a:spcBef>
              <a:buNone/>
              <a:defRPr/>
            </a:pPr>
            <a:r>
              <a:rPr lang="en-US" sz="2200" dirty="0">
                <a:solidFill>
                  <a:srgbClr val="FF0000"/>
                </a:solidFill>
              </a:rPr>
              <a:t>star: </a:t>
            </a:r>
            <a:r>
              <a:rPr lang="en-US" sz="2200" dirty="0"/>
              <a:t>prevails today</a:t>
            </a:r>
          </a:p>
          <a:p>
            <a:pPr>
              <a:spcBef>
                <a:spcPts val="600"/>
              </a:spcBef>
              <a:defRPr/>
            </a:pPr>
            <a:r>
              <a:rPr lang="en-US" sz="2000" dirty="0"/>
              <a:t>active </a:t>
            </a:r>
            <a:r>
              <a:rPr lang="en-US" sz="2000" dirty="0">
                <a:solidFill>
                  <a:srgbClr val="FF0000"/>
                </a:solidFill>
              </a:rPr>
              <a:t>switch</a:t>
            </a:r>
            <a:r>
              <a:rPr lang="en-US" sz="2000" dirty="0">
                <a:solidFill>
                  <a:srgbClr val="CC0000"/>
                </a:solidFill>
              </a:rPr>
              <a:t> </a:t>
            </a:r>
            <a:r>
              <a:rPr lang="en-US" sz="2000" dirty="0"/>
              <a:t>in center</a:t>
            </a:r>
          </a:p>
          <a:p>
            <a:pPr>
              <a:spcBef>
                <a:spcPts val="600"/>
              </a:spcBef>
              <a:defRPr/>
            </a:pPr>
            <a:r>
              <a:rPr lang="en-US" sz="2000" dirty="0"/>
              <a:t>each “spoke” </a:t>
            </a:r>
            <a:r>
              <a:rPr lang="en-US" sz="2000" dirty="0">
                <a:solidFill>
                  <a:srgbClr val="FF0000"/>
                </a:solidFill>
              </a:rPr>
              <a:t>runs</a:t>
            </a:r>
            <a:r>
              <a:rPr lang="en-US" sz="2000" dirty="0"/>
              <a:t> a (separate) Ethernet protocol (nodes do not collide with each other)</a:t>
            </a:r>
          </a:p>
        </p:txBody>
      </p:sp>
      <p:sp>
        <p:nvSpPr>
          <p:cNvPr id="53254" name="Line 17"/>
          <p:cNvSpPr>
            <a:spLocks noChangeShapeType="1"/>
          </p:cNvSpPr>
          <p:nvPr/>
        </p:nvSpPr>
        <p:spPr bwMode="auto">
          <a:xfrm>
            <a:off x="5316538" y="4592003"/>
            <a:ext cx="9747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3255" name="Line 18"/>
          <p:cNvSpPr>
            <a:spLocks noChangeShapeType="1"/>
          </p:cNvSpPr>
          <p:nvPr/>
        </p:nvSpPr>
        <p:spPr bwMode="auto">
          <a:xfrm>
            <a:off x="6556375" y="3999865"/>
            <a:ext cx="0" cy="5048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3256" name="Line 19"/>
          <p:cNvSpPr>
            <a:spLocks noChangeShapeType="1"/>
          </p:cNvSpPr>
          <p:nvPr/>
        </p:nvSpPr>
        <p:spPr bwMode="auto">
          <a:xfrm flipH="1">
            <a:off x="6746875" y="4607878"/>
            <a:ext cx="10033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3257" name="Line 20"/>
          <p:cNvSpPr>
            <a:spLocks noChangeShapeType="1"/>
          </p:cNvSpPr>
          <p:nvPr/>
        </p:nvSpPr>
        <p:spPr bwMode="auto">
          <a:xfrm flipV="1">
            <a:off x="6556375" y="4733290"/>
            <a:ext cx="12700" cy="70961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3258" name="Text Box 23"/>
          <p:cNvSpPr txBox="1">
            <a:spLocks noChangeArrowheads="1"/>
          </p:cNvSpPr>
          <p:nvPr/>
        </p:nvSpPr>
        <p:spPr bwMode="auto">
          <a:xfrm>
            <a:off x="5464175" y="4968240"/>
            <a:ext cx="754063"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latin typeface="Arial" charset="0"/>
                <a:cs typeface="Arial" charset="0"/>
              </a:rPr>
              <a:t>switch</a:t>
            </a:r>
          </a:p>
        </p:txBody>
      </p:sp>
      <p:sp>
        <p:nvSpPr>
          <p:cNvPr id="53259" name="Line 24"/>
          <p:cNvSpPr>
            <a:spLocks noChangeShapeType="1"/>
          </p:cNvSpPr>
          <p:nvPr/>
        </p:nvSpPr>
        <p:spPr bwMode="auto">
          <a:xfrm flipV="1">
            <a:off x="5834063" y="4757103"/>
            <a:ext cx="417512" cy="23971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3260" name="Line 32"/>
          <p:cNvSpPr>
            <a:spLocks noChangeShapeType="1"/>
          </p:cNvSpPr>
          <p:nvPr/>
        </p:nvSpPr>
        <p:spPr bwMode="auto">
          <a:xfrm flipH="1">
            <a:off x="2160588" y="3745865"/>
            <a:ext cx="752475" cy="146843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1" name="Line 33"/>
          <p:cNvSpPr>
            <a:spLocks noChangeShapeType="1"/>
          </p:cNvSpPr>
          <p:nvPr/>
        </p:nvSpPr>
        <p:spPr bwMode="auto">
          <a:xfrm>
            <a:off x="2132013" y="4523740"/>
            <a:ext cx="392112" cy="15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2" name="Line 34"/>
          <p:cNvSpPr>
            <a:spLocks noChangeShapeType="1"/>
          </p:cNvSpPr>
          <p:nvPr/>
        </p:nvSpPr>
        <p:spPr bwMode="auto">
          <a:xfrm>
            <a:off x="1914525" y="5077778"/>
            <a:ext cx="307975" cy="31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3" name="Line 35"/>
          <p:cNvSpPr>
            <a:spLocks noChangeShapeType="1"/>
          </p:cNvSpPr>
          <p:nvPr/>
        </p:nvSpPr>
        <p:spPr bwMode="auto">
          <a:xfrm flipV="1">
            <a:off x="2632075" y="4291965"/>
            <a:ext cx="287338" cy="142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4" name="Line 37"/>
          <p:cNvSpPr>
            <a:spLocks noChangeShapeType="1"/>
          </p:cNvSpPr>
          <p:nvPr/>
        </p:nvSpPr>
        <p:spPr bwMode="auto">
          <a:xfrm>
            <a:off x="2424113" y="3918903"/>
            <a:ext cx="392112" cy="15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5" name="Line 38"/>
          <p:cNvSpPr>
            <a:spLocks noChangeShapeType="1"/>
          </p:cNvSpPr>
          <p:nvPr/>
        </p:nvSpPr>
        <p:spPr bwMode="auto">
          <a:xfrm>
            <a:off x="2424113" y="3918903"/>
            <a:ext cx="392112" cy="158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6" name="Line 39"/>
          <p:cNvSpPr>
            <a:spLocks noChangeShapeType="1"/>
          </p:cNvSpPr>
          <p:nvPr/>
        </p:nvSpPr>
        <p:spPr bwMode="auto">
          <a:xfrm>
            <a:off x="2314575" y="4968240"/>
            <a:ext cx="307975" cy="31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267" name="Text Box 41"/>
          <p:cNvSpPr txBox="1">
            <a:spLocks noChangeArrowheads="1"/>
          </p:cNvSpPr>
          <p:nvPr/>
        </p:nvSpPr>
        <p:spPr bwMode="auto">
          <a:xfrm>
            <a:off x="1430338" y="5552440"/>
            <a:ext cx="1864613"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zh-CN" altLang="en-US" sz="2000" i="0" dirty="0">
                <a:solidFill>
                  <a:srgbClr val="CC0000"/>
                </a:solidFill>
                <a:latin typeface="Arial" charset="0"/>
                <a:cs typeface="Arial" charset="0"/>
              </a:rPr>
              <a:t>总线</a:t>
            </a:r>
            <a:r>
              <a:rPr lang="en-US" sz="2000" i="0" dirty="0">
                <a:solidFill>
                  <a:srgbClr val="CC0000"/>
                </a:solidFill>
                <a:latin typeface="Arial" charset="0"/>
                <a:cs typeface="Arial" charset="0"/>
              </a:rPr>
              <a:t>: </a:t>
            </a:r>
            <a:r>
              <a:rPr lang="zh-CN" altLang="en-US" sz="2000" i="0" dirty="0">
                <a:solidFill>
                  <a:srgbClr val="CC0000"/>
                </a:solidFill>
                <a:latin typeface="Arial" charset="0"/>
                <a:cs typeface="Arial" charset="0"/>
              </a:rPr>
              <a:t>同轴电缆</a:t>
            </a:r>
            <a:endParaRPr lang="en-US" sz="1600" i="0" dirty="0">
              <a:latin typeface="Arial" charset="0"/>
              <a:cs typeface="Arial" charset="0"/>
            </a:endParaRPr>
          </a:p>
        </p:txBody>
      </p:sp>
      <p:sp>
        <p:nvSpPr>
          <p:cNvPr id="53268" name="Text Box 42"/>
          <p:cNvSpPr txBox="1">
            <a:spLocks noChangeArrowheads="1"/>
          </p:cNvSpPr>
          <p:nvPr/>
        </p:nvSpPr>
        <p:spPr bwMode="auto">
          <a:xfrm>
            <a:off x="7069773" y="5348288"/>
            <a:ext cx="121058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zh-CN" altLang="en-US" sz="2000" i="0" dirty="0">
                <a:solidFill>
                  <a:srgbClr val="CC0000"/>
                </a:solidFill>
                <a:latin typeface="Arial" charset="0"/>
                <a:cs typeface="Arial" charset="0"/>
              </a:rPr>
              <a:t>星型结构</a:t>
            </a:r>
            <a:endParaRPr lang="en-US" altLang="en-US" sz="2000" i="0" dirty="0">
              <a:solidFill>
                <a:srgbClr val="CC0000"/>
              </a:solidFill>
              <a:latin typeface="Arial" charset="0"/>
              <a:cs typeface="Arial" charset="0"/>
            </a:endParaRPr>
          </a:p>
        </p:txBody>
      </p:sp>
      <p:grpSp>
        <p:nvGrpSpPr>
          <p:cNvPr id="148501" name="Group 37"/>
          <p:cNvGrpSpPr>
            <a:grpSpLocks/>
          </p:cNvGrpSpPr>
          <p:nvPr/>
        </p:nvGrpSpPr>
        <p:grpSpPr bwMode="auto">
          <a:xfrm>
            <a:off x="2733675" y="4042728"/>
            <a:ext cx="711200" cy="601662"/>
            <a:chOff x="7179310" y="4033520"/>
            <a:chExt cx="1009650" cy="855028"/>
          </a:xfrm>
        </p:grpSpPr>
        <p:grpSp>
          <p:nvGrpSpPr>
            <p:cNvPr id="148542" name="Group 44"/>
            <p:cNvGrpSpPr>
              <a:grpSpLocks/>
            </p:cNvGrpSpPr>
            <p:nvPr/>
          </p:nvGrpSpPr>
          <p:grpSpPr bwMode="auto">
            <a:xfrm>
              <a:off x="7179310" y="4033520"/>
              <a:ext cx="1009650" cy="855028"/>
              <a:chOff x="-44" y="1473"/>
              <a:chExt cx="981" cy="1105"/>
            </a:xfrm>
          </p:grpSpPr>
          <p:pic>
            <p:nvPicPr>
              <p:cNvPr id="14854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4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40" name="Rectangle 43"/>
            <p:cNvSpPr>
              <a:spLocks noChangeArrowheads="1"/>
            </p:cNvSpPr>
            <p:nvPr/>
          </p:nvSpPr>
          <p:spPr bwMode="auto">
            <a:xfrm rot="16200000">
              <a:off x="7438418" y="4308853"/>
              <a:ext cx="128593"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48502" name="Group 42"/>
          <p:cNvGrpSpPr>
            <a:grpSpLocks/>
          </p:cNvGrpSpPr>
          <p:nvPr/>
        </p:nvGrpSpPr>
        <p:grpSpPr bwMode="auto">
          <a:xfrm>
            <a:off x="1757363" y="3606165"/>
            <a:ext cx="701675" cy="517525"/>
            <a:chOff x="1046480" y="3962400"/>
            <a:chExt cx="1026163" cy="761428"/>
          </a:xfrm>
        </p:grpSpPr>
        <p:sp>
          <p:nvSpPr>
            <p:cNvPr id="44" name="Rectangle 48"/>
            <p:cNvSpPr>
              <a:spLocks noChangeArrowheads="1"/>
            </p:cNvSpPr>
            <p:nvPr/>
          </p:nvSpPr>
          <p:spPr bwMode="auto">
            <a:xfrm rot="16200000">
              <a:off x="1893547" y="4299487"/>
              <a:ext cx="109777" cy="24841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8539" name="Group 49"/>
            <p:cNvGrpSpPr>
              <a:grpSpLocks/>
            </p:cNvGrpSpPr>
            <p:nvPr/>
          </p:nvGrpSpPr>
          <p:grpSpPr bwMode="auto">
            <a:xfrm>
              <a:off x="1046480" y="3962400"/>
              <a:ext cx="936071" cy="761428"/>
              <a:chOff x="-44" y="1473"/>
              <a:chExt cx="981" cy="1105"/>
            </a:xfrm>
          </p:grpSpPr>
          <p:pic>
            <p:nvPicPr>
              <p:cNvPr id="148540"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41"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48503" name="Group 47"/>
          <p:cNvGrpSpPr>
            <a:grpSpLocks/>
          </p:cNvGrpSpPr>
          <p:nvPr/>
        </p:nvGrpSpPr>
        <p:grpSpPr bwMode="auto">
          <a:xfrm>
            <a:off x="1473200" y="4195128"/>
            <a:ext cx="701675" cy="517525"/>
            <a:chOff x="1046480" y="3962400"/>
            <a:chExt cx="1026163" cy="761428"/>
          </a:xfrm>
        </p:grpSpPr>
        <p:sp>
          <p:nvSpPr>
            <p:cNvPr id="49" name="Rectangle 48"/>
            <p:cNvSpPr>
              <a:spLocks noChangeArrowheads="1"/>
            </p:cNvSpPr>
            <p:nvPr/>
          </p:nvSpPr>
          <p:spPr bwMode="auto">
            <a:xfrm rot="162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8535" name="Group 49"/>
            <p:cNvGrpSpPr>
              <a:grpSpLocks/>
            </p:cNvGrpSpPr>
            <p:nvPr/>
          </p:nvGrpSpPr>
          <p:grpSpPr bwMode="auto">
            <a:xfrm>
              <a:off x="1046480" y="3962400"/>
              <a:ext cx="936071" cy="761428"/>
              <a:chOff x="-44" y="1473"/>
              <a:chExt cx="981" cy="1105"/>
            </a:xfrm>
          </p:grpSpPr>
          <p:pic>
            <p:nvPicPr>
              <p:cNvPr id="148536"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37"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48504" name="Group 52"/>
          <p:cNvGrpSpPr>
            <a:grpSpLocks/>
          </p:cNvGrpSpPr>
          <p:nvPr/>
        </p:nvGrpSpPr>
        <p:grpSpPr bwMode="auto">
          <a:xfrm>
            <a:off x="1279525" y="4753928"/>
            <a:ext cx="701675" cy="517525"/>
            <a:chOff x="1046480" y="3962400"/>
            <a:chExt cx="1026163" cy="761428"/>
          </a:xfrm>
        </p:grpSpPr>
        <p:sp>
          <p:nvSpPr>
            <p:cNvPr id="54" name="Rectangle 53"/>
            <p:cNvSpPr>
              <a:spLocks noChangeArrowheads="1"/>
            </p:cNvSpPr>
            <p:nvPr/>
          </p:nvSpPr>
          <p:spPr bwMode="auto">
            <a:xfrm rot="16200000">
              <a:off x="1893548" y="4299487"/>
              <a:ext cx="109776" cy="248414"/>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8531" name="Group 54"/>
            <p:cNvGrpSpPr>
              <a:grpSpLocks/>
            </p:cNvGrpSpPr>
            <p:nvPr/>
          </p:nvGrpSpPr>
          <p:grpSpPr bwMode="auto">
            <a:xfrm>
              <a:off x="1046480" y="3962400"/>
              <a:ext cx="936071" cy="761428"/>
              <a:chOff x="-44" y="1473"/>
              <a:chExt cx="981" cy="1105"/>
            </a:xfrm>
          </p:grpSpPr>
          <p:pic>
            <p:nvPicPr>
              <p:cNvPr id="148532" name="Picture 5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33" name="Freeform 5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48505" name="Group 57"/>
          <p:cNvGrpSpPr>
            <a:grpSpLocks/>
          </p:cNvGrpSpPr>
          <p:nvPr/>
        </p:nvGrpSpPr>
        <p:grpSpPr bwMode="auto">
          <a:xfrm>
            <a:off x="2447925" y="4714240"/>
            <a:ext cx="711200" cy="600075"/>
            <a:chOff x="7179310" y="4033520"/>
            <a:chExt cx="1009650" cy="855028"/>
          </a:xfrm>
        </p:grpSpPr>
        <p:grpSp>
          <p:nvGrpSpPr>
            <p:cNvPr id="148526" name="Group 44"/>
            <p:cNvGrpSpPr>
              <a:grpSpLocks/>
            </p:cNvGrpSpPr>
            <p:nvPr/>
          </p:nvGrpSpPr>
          <p:grpSpPr bwMode="auto">
            <a:xfrm>
              <a:off x="7179310" y="4033520"/>
              <a:ext cx="1009650" cy="855028"/>
              <a:chOff x="-44" y="1473"/>
              <a:chExt cx="981" cy="1105"/>
            </a:xfrm>
          </p:grpSpPr>
          <p:pic>
            <p:nvPicPr>
              <p:cNvPr id="14852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2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60" name="Rectangle 43"/>
            <p:cNvSpPr>
              <a:spLocks noChangeArrowheads="1"/>
            </p:cNvSpPr>
            <p:nvPr/>
          </p:nvSpPr>
          <p:spPr bwMode="auto">
            <a:xfrm rot="16200000">
              <a:off x="7439379" y="4308711"/>
              <a:ext cx="126671" cy="19607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grpSp>
        <p:nvGrpSpPr>
          <p:cNvPr id="148506" name="Group 62"/>
          <p:cNvGrpSpPr>
            <a:grpSpLocks/>
          </p:cNvGrpSpPr>
          <p:nvPr/>
        </p:nvGrpSpPr>
        <p:grpSpPr bwMode="auto">
          <a:xfrm>
            <a:off x="4419600" y="4169728"/>
            <a:ext cx="914400" cy="690562"/>
            <a:chOff x="1046480" y="3962400"/>
            <a:chExt cx="1026163" cy="761428"/>
          </a:xfrm>
        </p:grpSpPr>
        <p:sp>
          <p:nvSpPr>
            <p:cNvPr id="64" name="Rectangle 48"/>
            <p:cNvSpPr>
              <a:spLocks noChangeArrowheads="1"/>
            </p:cNvSpPr>
            <p:nvPr/>
          </p:nvSpPr>
          <p:spPr bwMode="auto">
            <a:xfrm rot="16200000">
              <a:off x="1893689" y="4299817"/>
              <a:ext cx="110275" cy="24763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8523" name="Group 49"/>
            <p:cNvGrpSpPr>
              <a:grpSpLocks/>
            </p:cNvGrpSpPr>
            <p:nvPr/>
          </p:nvGrpSpPr>
          <p:grpSpPr bwMode="auto">
            <a:xfrm>
              <a:off x="1046480" y="3962400"/>
              <a:ext cx="936071" cy="761428"/>
              <a:chOff x="-44" y="1473"/>
              <a:chExt cx="981" cy="1105"/>
            </a:xfrm>
          </p:grpSpPr>
          <p:pic>
            <p:nvPicPr>
              <p:cNvPr id="148524" name="Picture 5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25"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48507" name="Group 67"/>
          <p:cNvGrpSpPr>
            <a:grpSpLocks/>
          </p:cNvGrpSpPr>
          <p:nvPr/>
        </p:nvGrpSpPr>
        <p:grpSpPr bwMode="auto">
          <a:xfrm>
            <a:off x="7548563" y="4261803"/>
            <a:ext cx="854075" cy="741362"/>
            <a:chOff x="7179310" y="4033520"/>
            <a:chExt cx="1009650" cy="855028"/>
          </a:xfrm>
        </p:grpSpPr>
        <p:grpSp>
          <p:nvGrpSpPr>
            <p:cNvPr id="148518" name="Group 44"/>
            <p:cNvGrpSpPr>
              <a:grpSpLocks/>
            </p:cNvGrpSpPr>
            <p:nvPr/>
          </p:nvGrpSpPr>
          <p:grpSpPr bwMode="auto">
            <a:xfrm>
              <a:off x="7179310" y="4033520"/>
              <a:ext cx="1009650" cy="855028"/>
              <a:chOff x="-44" y="1473"/>
              <a:chExt cx="981" cy="1105"/>
            </a:xfrm>
          </p:grpSpPr>
          <p:pic>
            <p:nvPicPr>
              <p:cNvPr id="14852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2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70" name="Rectangle 43"/>
            <p:cNvSpPr>
              <a:spLocks noChangeArrowheads="1"/>
            </p:cNvSpPr>
            <p:nvPr/>
          </p:nvSpPr>
          <p:spPr bwMode="auto">
            <a:xfrm rot="16200000">
              <a:off x="7438954" y="4308497"/>
              <a:ext cx="128163" cy="1970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sp>
        <p:nvSpPr>
          <p:cNvPr id="75" name="Rectangle 43"/>
          <p:cNvSpPr>
            <a:spLocks noChangeArrowheads="1"/>
          </p:cNvSpPr>
          <p:nvPr/>
        </p:nvSpPr>
        <p:spPr bwMode="auto">
          <a:xfrm>
            <a:off x="6497638" y="3833178"/>
            <a:ext cx="109537" cy="16510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8509" name="Group 44"/>
          <p:cNvGrpSpPr>
            <a:grpSpLocks/>
          </p:cNvGrpSpPr>
          <p:nvPr/>
        </p:nvGrpSpPr>
        <p:grpSpPr bwMode="auto">
          <a:xfrm>
            <a:off x="6116638" y="3266440"/>
            <a:ext cx="852487" cy="741363"/>
            <a:chOff x="-44" y="1473"/>
            <a:chExt cx="981" cy="1105"/>
          </a:xfrm>
        </p:grpSpPr>
        <p:pic>
          <p:nvPicPr>
            <p:cNvPr id="14851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1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148510" name="Group 1"/>
          <p:cNvGrpSpPr>
            <a:grpSpLocks/>
          </p:cNvGrpSpPr>
          <p:nvPr/>
        </p:nvGrpSpPr>
        <p:grpSpPr bwMode="auto">
          <a:xfrm>
            <a:off x="5943600" y="5407978"/>
            <a:ext cx="854075" cy="835025"/>
            <a:chOff x="8077200" y="3320111"/>
            <a:chExt cx="853440" cy="835329"/>
          </a:xfrm>
        </p:grpSpPr>
        <p:sp>
          <p:nvSpPr>
            <p:cNvPr id="78" name="Rectangle 43"/>
            <p:cNvSpPr>
              <a:spLocks noChangeArrowheads="1"/>
            </p:cNvSpPr>
            <p:nvPr/>
          </p:nvSpPr>
          <p:spPr bwMode="auto">
            <a:xfrm>
              <a:off x="8630826" y="3320111"/>
              <a:ext cx="111042" cy="16516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48513" name="Group 44"/>
            <p:cNvGrpSpPr>
              <a:grpSpLocks/>
            </p:cNvGrpSpPr>
            <p:nvPr/>
          </p:nvGrpSpPr>
          <p:grpSpPr bwMode="auto">
            <a:xfrm>
              <a:off x="8077200" y="3413760"/>
              <a:ext cx="853440" cy="741680"/>
              <a:chOff x="-44" y="1473"/>
              <a:chExt cx="981" cy="1105"/>
            </a:xfrm>
          </p:grpSpPr>
          <p:pic>
            <p:nvPicPr>
              <p:cNvPr id="14851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51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pic>
        <p:nvPicPr>
          <p:cNvPr id="5327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6338" y="4444365"/>
            <a:ext cx="603250" cy="341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2102615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5" name="Object 4"/>
          <p:cNvGraphicFramePr>
            <a:graphicFrameLocks noGrp="1" noChangeAspect="1"/>
          </p:cNvGraphicFramePr>
          <p:nvPr>
            <p:ph sz="half" idx="4294967295"/>
          </p:nvPr>
        </p:nvGraphicFramePr>
        <p:xfrm>
          <a:off x="5027613" y="1296988"/>
          <a:ext cx="4116387" cy="4464050"/>
        </p:xfrm>
        <a:graphic>
          <a:graphicData uri="http://schemas.openxmlformats.org/presentationml/2006/ole">
            <mc:AlternateContent xmlns:mc="http://schemas.openxmlformats.org/markup-compatibility/2006">
              <mc:Choice xmlns:v="urn:schemas-microsoft-com:vml" Requires="v">
                <p:oleObj name="Visio" r:id="rId3" imgW="2979879" imgH="3225114" progId="">
                  <p:embed/>
                </p:oleObj>
              </mc:Choice>
              <mc:Fallback>
                <p:oleObj name="Visio" r:id="rId3" imgW="2979879" imgH="3225114" progId="">
                  <p:embed/>
                  <p:pic>
                    <p:nvPicPr>
                      <p:cNvPr id="13315"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7613" y="1296988"/>
                        <a:ext cx="4116387" cy="4464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4" name="Object 3"/>
          <p:cNvGraphicFramePr>
            <a:graphicFrameLocks noGrp="1" noChangeAspect="1"/>
          </p:cNvGraphicFramePr>
          <p:nvPr>
            <p:ph sz="half" idx="4294967295"/>
          </p:nvPr>
        </p:nvGraphicFramePr>
        <p:xfrm>
          <a:off x="352425" y="1931988"/>
          <a:ext cx="4176713" cy="2820987"/>
        </p:xfrm>
        <a:graphic>
          <a:graphicData uri="http://schemas.openxmlformats.org/presentationml/2006/ole">
            <mc:AlternateContent xmlns:mc="http://schemas.openxmlformats.org/markup-compatibility/2006">
              <mc:Choice xmlns:v="urn:schemas-microsoft-com:vml" Requires="v">
                <p:oleObj name="Visio" r:id="rId5" imgW="3307222" imgH="2002564" progId="">
                  <p:embed/>
                </p:oleObj>
              </mc:Choice>
              <mc:Fallback>
                <p:oleObj name="Visio" r:id="rId5" imgW="3307222" imgH="2002564" progId="">
                  <p:embed/>
                  <p:pic>
                    <p:nvPicPr>
                      <p:cNvPr id="13314" name="Object 3"/>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425" y="1931988"/>
                        <a:ext cx="4176713" cy="2820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6" name="Rectangle 5"/>
          <p:cNvSpPr>
            <a:spLocks noChangeArrowheads="1"/>
          </p:cNvSpPr>
          <p:nvPr/>
        </p:nvSpPr>
        <p:spPr bwMode="auto">
          <a:xfrm>
            <a:off x="265113" y="5005388"/>
            <a:ext cx="4521200" cy="396875"/>
          </a:xfrm>
          <a:prstGeom prst="rect">
            <a:avLst/>
          </a:prstGeom>
          <a:noFill/>
          <a:ln w="9525">
            <a:noFill/>
            <a:miter lim="800000"/>
            <a:headEnd/>
            <a:tailEnd/>
          </a:ln>
        </p:spPr>
        <p:txBody>
          <a:bodyPr wrap="none">
            <a:spAutoFit/>
          </a:bodyPr>
          <a:lstStyle/>
          <a:p>
            <a:pPr eaLnBrk="1" hangingPunct="1"/>
            <a:r>
              <a:rPr kumimoji="1" lang="zh-CN" altLang="en-US" sz="2000" i="0" dirty="0">
                <a:latin typeface="Tahoma" pitchFamily="34" charset="0"/>
              </a:rPr>
              <a:t> </a:t>
            </a:r>
            <a:r>
              <a:rPr kumimoji="1" lang="en-US" altLang="zh-CN" sz="2000" i="0" dirty="0">
                <a:latin typeface="Tahoma" pitchFamily="34" charset="0"/>
              </a:rPr>
              <a:t>LED:</a:t>
            </a:r>
            <a:r>
              <a:rPr kumimoji="1" lang="zh-CN" altLang="en-US" sz="2000" i="0" dirty="0">
                <a:latin typeface="Tahoma" pitchFamily="34" charset="0"/>
              </a:rPr>
              <a:t>发光二级管 </a:t>
            </a:r>
            <a:r>
              <a:rPr kumimoji="1" lang="en-US" altLang="zh-CN" sz="2000" i="0" dirty="0">
                <a:latin typeface="Tahoma" pitchFamily="34" charset="0"/>
              </a:rPr>
              <a:t>(light-emitting diode)</a:t>
            </a:r>
          </a:p>
        </p:txBody>
      </p:sp>
      <p:sp>
        <p:nvSpPr>
          <p:cNvPr id="13317" name="Rectangle 6"/>
          <p:cNvSpPr>
            <a:spLocks noChangeArrowheads="1"/>
          </p:cNvSpPr>
          <p:nvPr/>
        </p:nvSpPr>
        <p:spPr bwMode="auto">
          <a:xfrm>
            <a:off x="446088" y="5616575"/>
            <a:ext cx="3379787" cy="396875"/>
          </a:xfrm>
          <a:prstGeom prst="rect">
            <a:avLst/>
          </a:prstGeom>
          <a:noFill/>
          <a:ln w="9525">
            <a:noFill/>
            <a:miter lim="800000"/>
            <a:headEnd/>
            <a:tailEnd/>
          </a:ln>
        </p:spPr>
        <p:txBody>
          <a:bodyPr wrap="none" anchor="ctr">
            <a:spAutoFit/>
          </a:bodyPr>
          <a:lstStyle/>
          <a:p>
            <a:pPr eaLnBrk="1" hangingPunct="1"/>
            <a:r>
              <a:rPr lang="en-US" altLang="zh-CN" sz="2000" i="0" dirty="0">
                <a:latin typeface="Tahoma" pitchFamily="34" charset="0"/>
              </a:rPr>
              <a:t>MDIX</a:t>
            </a:r>
            <a:r>
              <a:rPr lang="zh-CN" altLang="en-US" sz="2000" i="0" dirty="0">
                <a:latin typeface="Tahoma" pitchFamily="34" charset="0"/>
              </a:rPr>
              <a:t>： </a:t>
            </a:r>
            <a:r>
              <a:rPr lang="en-US" altLang="zh-CN" sz="2000" i="0" dirty="0">
                <a:latin typeface="Tahoma" pitchFamily="34" charset="0"/>
              </a:rPr>
              <a:t>Auto-Crossover MDI</a:t>
            </a:r>
          </a:p>
        </p:txBody>
      </p:sp>
      <p:sp>
        <p:nvSpPr>
          <p:cNvPr id="7" name="标题 6"/>
          <p:cNvSpPr>
            <a:spLocks noGrp="1"/>
          </p:cNvSpPr>
          <p:nvPr>
            <p:ph type="title"/>
          </p:nvPr>
        </p:nvSpPr>
        <p:spPr/>
        <p:txBody>
          <a:bodyPr/>
          <a:lstStyle/>
          <a:p>
            <a:r>
              <a:rPr lang="zh-CN" altLang="en-US" dirty="0"/>
              <a:t>集线器</a:t>
            </a:r>
            <a:r>
              <a:rPr lang="en-US" altLang="zh-CN" dirty="0"/>
              <a:t>: Hub is a bus in a box</a:t>
            </a:r>
            <a:r>
              <a:rPr lang="en-US" altLang="zh-CN" baseline="30000" dirty="0">
                <a:solidFill>
                  <a:srgbClr val="FF0000"/>
                </a:solidFill>
              </a:rPr>
              <a:t> </a:t>
            </a:r>
            <a:endParaRPr lang="zh-CN" altLang="en-US" dirty="0"/>
          </a:p>
        </p:txBody>
      </p:sp>
      <p:sp>
        <p:nvSpPr>
          <p:cNvPr id="8" name="矩形 7"/>
          <p:cNvSpPr/>
          <p:nvPr/>
        </p:nvSpPr>
        <p:spPr>
          <a:xfrm>
            <a:off x="428625" y="1176635"/>
            <a:ext cx="4667250" cy="1000274"/>
          </a:xfrm>
          <a:prstGeom prst="rect">
            <a:avLst/>
          </a:prstGeom>
        </p:spPr>
        <p:txBody>
          <a:bodyPr wrap="square">
            <a:spAutoFit/>
          </a:bodyPr>
          <a:lstStyle/>
          <a:p>
            <a:pPr marL="180000" indent="-180000">
              <a:spcBef>
                <a:spcPts val="600"/>
              </a:spcBef>
              <a:buClr>
                <a:srgbClr val="FF0000"/>
              </a:buClr>
              <a:buFont typeface="Arial" pitchFamily="34" charset="0"/>
              <a:buChar char="•"/>
            </a:pPr>
            <a:r>
              <a:rPr lang="zh-CN" altLang="en-US" i="0" dirty="0"/>
              <a:t>集线器是一种物理层设备，它作用于单个比特而不是帧。</a:t>
            </a:r>
            <a:endParaRPr lang="en-US" altLang="zh-CN" i="0" dirty="0">
              <a:solidFill>
                <a:srgbClr val="333333"/>
              </a:solidFill>
              <a:latin typeface="ArialMT"/>
            </a:endParaRPr>
          </a:p>
          <a:p>
            <a:pPr marL="180000" indent="-180000">
              <a:spcBef>
                <a:spcPts val="600"/>
              </a:spcBef>
              <a:buClr>
                <a:srgbClr val="FF0000"/>
              </a:buClr>
              <a:buFont typeface="Arial" pitchFamily="34" charset="0"/>
              <a:buChar char="•"/>
            </a:pPr>
            <a:r>
              <a:rPr lang="zh-CN" altLang="en-US" i="0" dirty="0">
                <a:solidFill>
                  <a:srgbClr val="333333"/>
                </a:solidFill>
                <a:latin typeface="ArialMT"/>
              </a:rPr>
              <a:t>集线器不运行</a:t>
            </a:r>
            <a:r>
              <a:rPr lang="en-US" altLang="zh-CN" i="0" dirty="0">
                <a:solidFill>
                  <a:srgbClr val="333333"/>
                </a:solidFill>
                <a:latin typeface="ArialMT"/>
              </a:rPr>
              <a:t>MAC</a:t>
            </a:r>
            <a:r>
              <a:rPr lang="zh-CN" altLang="en-US" i="0" dirty="0">
                <a:solidFill>
                  <a:srgbClr val="333333"/>
                </a:solidFill>
                <a:latin typeface="ArialMT"/>
              </a:rPr>
              <a:t>协议。 </a:t>
            </a:r>
            <a:endParaRPr lang="zh-CN" alt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3"/>
          <p:cNvPicPr>
            <a:picLocks noChangeAspect="1" noChangeArrowheads="1"/>
          </p:cNvPicPr>
          <p:nvPr/>
        </p:nvPicPr>
        <p:blipFill>
          <a:blip r:embed="rId3" cstate="print"/>
          <a:srcRect/>
          <a:stretch>
            <a:fillRect/>
          </a:stretch>
        </p:blipFill>
        <p:spPr bwMode="auto">
          <a:xfrm>
            <a:off x="1828801" y="1082040"/>
            <a:ext cx="5333999" cy="2558081"/>
          </a:xfrm>
          <a:prstGeom prst="rect">
            <a:avLst/>
          </a:prstGeom>
          <a:noFill/>
          <a:ln w="9525">
            <a:noFill/>
            <a:miter lim="800000"/>
            <a:headEnd/>
            <a:tailEnd/>
          </a:ln>
        </p:spPr>
      </p:pic>
      <p:sp>
        <p:nvSpPr>
          <p:cNvPr id="135171" name="Rectangle 4"/>
          <p:cNvSpPr>
            <a:spLocks noGrp="1" noChangeArrowheads="1"/>
          </p:cNvSpPr>
          <p:nvPr>
            <p:ph type="title"/>
          </p:nvPr>
        </p:nvSpPr>
        <p:spPr>
          <a:xfrm>
            <a:off x="303213" y="215900"/>
            <a:ext cx="8540750" cy="637540"/>
          </a:xfrm>
        </p:spPr>
        <p:txBody>
          <a:bodyPr/>
          <a:lstStyle/>
          <a:p>
            <a:pPr eaLnBrk="1" hangingPunct="1"/>
            <a:r>
              <a:rPr lang="en-US" altLang="zh-CN" dirty="0">
                <a:latin typeface="+mn-lt"/>
                <a:ea typeface="+mn-ea"/>
              </a:rPr>
              <a:t>Hub is a multi-port repeater</a:t>
            </a:r>
            <a:r>
              <a:rPr lang="en-US" altLang="zh-CN" baseline="30000" dirty="0">
                <a:solidFill>
                  <a:srgbClr val="FF0000"/>
                </a:solidFill>
                <a:latin typeface="+mn-lt"/>
                <a:ea typeface="+mn-ea"/>
              </a:rPr>
              <a:t> </a:t>
            </a:r>
            <a:endParaRPr lang="zh-CN" altLang="en-US" baseline="30000" dirty="0">
              <a:solidFill>
                <a:srgbClr val="FF0000"/>
              </a:solidFill>
              <a:latin typeface="+mn-lt"/>
              <a:ea typeface="+mn-ea"/>
            </a:endParaRPr>
          </a:p>
        </p:txBody>
      </p:sp>
      <p:pic>
        <p:nvPicPr>
          <p:cNvPr id="4" name="Picture 3"/>
          <p:cNvPicPr>
            <a:picLocks noChangeAspect="1" noChangeArrowheads="1"/>
          </p:cNvPicPr>
          <p:nvPr/>
        </p:nvPicPr>
        <p:blipFill>
          <a:blip r:embed="rId4" cstate="print"/>
          <a:srcRect/>
          <a:stretch>
            <a:fillRect/>
          </a:stretch>
        </p:blipFill>
        <p:spPr bwMode="auto">
          <a:xfrm>
            <a:off x="1813561" y="3810000"/>
            <a:ext cx="5715000" cy="2374526"/>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a:t>6.1 </a:t>
            </a:r>
            <a:r>
              <a:rPr lang="zh-CN" altLang="en-US" sz="1800" dirty="0"/>
              <a:t>链路层概述</a:t>
            </a:r>
            <a:endParaRPr lang="en-US" altLang="zh-CN" sz="1800" dirty="0"/>
          </a:p>
          <a:p>
            <a:pPr eaLnBrk="1" hangingPunct="1">
              <a:lnSpc>
                <a:spcPct val="90000"/>
              </a:lnSpc>
            </a:pPr>
            <a:r>
              <a:rPr lang="zh-CN" altLang="en-US" sz="1800" dirty="0">
                <a:solidFill>
                  <a:srgbClr val="FF0000"/>
                </a:solidFill>
              </a:rPr>
              <a:t>链路层提供的服务</a:t>
            </a:r>
            <a:endParaRPr lang="en-US" altLang="zh-CN" sz="1800" dirty="0">
              <a:solidFill>
                <a:srgbClr val="FF0000"/>
              </a:solidFill>
            </a:endParaRPr>
          </a:p>
          <a:p>
            <a:pPr eaLnBrk="1" hangingPunct="1">
              <a:lnSpc>
                <a:spcPct val="90000"/>
              </a:lnSpc>
            </a:pPr>
            <a:r>
              <a:rPr lang="zh-CN" altLang="en-US" sz="1800" dirty="0"/>
              <a:t>链路层在何处实现</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6.2 </a:t>
            </a:r>
            <a:r>
              <a:rPr lang="zh-CN" altLang="en-US" sz="1800" dirty="0"/>
              <a:t>差错检测和纠正技术 </a:t>
            </a:r>
            <a:endParaRPr lang="en-US" altLang="zh-CN" sz="1800" dirty="0"/>
          </a:p>
          <a:p>
            <a:pPr eaLnBrk="1" hangingPunct="1">
              <a:lnSpc>
                <a:spcPct val="90000"/>
              </a:lnSpc>
            </a:pPr>
            <a:r>
              <a:rPr lang="zh-CN" altLang="en-US" sz="1800" dirty="0"/>
              <a:t>奇偶校验</a:t>
            </a:r>
            <a:endParaRPr lang="en-US" altLang="zh-CN" sz="1800" dirty="0"/>
          </a:p>
          <a:p>
            <a:pPr eaLnBrk="1" hangingPunct="1">
              <a:lnSpc>
                <a:spcPct val="90000"/>
              </a:lnSpc>
            </a:pPr>
            <a:r>
              <a:rPr lang="zh-CN" altLang="en-US" sz="1800" dirty="0"/>
              <a:t>校验和方法</a:t>
            </a:r>
            <a:endParaRPr lang="en-US" altLang="zh-CN" sz="1800" dirty="0"/>
          </a:p>
          <a:p>
            <a:pPr eaLnBrk="1" hangingPunct="1">
              <a:lnSpc>
                <a:spcPct val="90000"/>
              </a:lnSpc>
            </a:pPr>
            <a:r>
              <a:rPr lang="zh-CN" altLang="en-US" sz="1800" dirty="0"/>
              <a:t>循环冗余检测</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6.3 </a:t>
            </a:r>
            <a:r>
              <a:rPr lang="zh-CN" altLang="en-US" sz="1800" dirty="0"/>
              <a:t>多路访问链路和协议</a:t>
            </a:r>
            <a:endParaRPr lang="en-US" altLang="zh-CN" sz="1800" dirty="0"/>
          </a:p>
          <a:p>
            <a:pPr eaLnBrk="1" hangingPunct="1">
              <a:lnSpc>
                <a:spcPct val="90000"/>
              </a:lnSpc>
            </a:pPr>
            <a:r>
              <a:rPr lang="zh-CN" altLang="en-US" sz="1800" dirty="0"/>
              <a:t>信道划分协议</a:t>
            </a:r>
            <a:endParaRPr lang="en-US" altLang="zh-CN" sz="1800" dirty="0"/>
          </a:p>
          <a:p>
            <a:pPr eaLnBrk="1" hangingPunct="1">
              <a:lnSpc>
                <a:spcPct val="90000"/>
              </a:lnSpc>
            </a:pPr>
            <a:r>
              <a:rPr lang="zh-CN" altLang="en-US" sz="1800" dirty="0"/>
              <a:t>随机接入协议</a:t>
            </a:r>
            <a:endParaRPr lang="en-US" altLang="zh-CN" sz="1800" dirty="0"/>
          </a:p>
          <a:p>
            <a:pPr eaLnBrk="1" hangingPunct="1">
              <a:lnSpc>
                <a:spcPct val="90000"/>
              </a:lnSpc>
            </a:pPr>
            <a:r>
              <a:rPr lang="zh-CN" altLang="en-US" sz="1800" dirty="0"/>
              <a:t>轮流协议</a:t>
            </a:r>
            <a:endParaRPr lang="en-US" altLang="zh-CN" sz="1800" dirty="0"/>
          </a:p>
          <a:p>
            <a:pPr eaLnBrk="1" hangingPunct="1">
              <a:lnSpc>
                <a:spcPct val="90000"/>
              </a:lnSpc>
            </a:pPr>
            <a:r>
              <a:rPr lang="en-US" altLang="zh-CN" sz="1800" dirty="0"/>
              <a:t>DOCSIS: </a:t>
            </a:r>
            <a:r>
              <a:rPr lang="zh-CN" altLang="en-US" sz="1800" dirty="0"/>
              <a:t>用于电缆互联网接入的链路层协议</a:t>
            </a:r>
            <a:endParaRPr lang="en-US" altLang="zh-CN" sz="1800" dirty="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a:t>以太网</a:t>
            </a:r>
            <a:endParaRPr lang="en-US" altLang="zh-CN" sz="1800" dirty="0"/>
          </a:p>
          <a:p>
            <a:pPr eaLnBrk="1" hangingPunct="1">
              <a:lnSpc>
                <a:spcPct val="90000"/>
              </a:lnSpc>
            </a:pPr>
            <a:r>
              <a:rPr lang="zh-CN" altLang="en-US" sz="1800" dirty="0"/>
              <a:t>链路层交换机</a:t>
            </a:r>
            <a:endParaRPr lang="en-US" altLang="zh-CN" sz="1800" dirty="0"/>
          </a:p>
          <a:p>
            <a:pPr eaLnBrk="1" hangingPunct="1">
              <a:lnSpc>
                <a:spcPct val="90000"/>
              </a:lnSpc>
            </a:pPr>
            <a:r>
              <a:rPr lang="zh-CN" altLang="en-US" sz="1800" dirty="0"/>
              <a:t>虚拟局域网 </a:t>
            </a:r>
            <a:r>
              <a:rPr lang="en-US" altLang="zh-CN" sz="1800" dirty="0"/>
              <a:t>(VLANs)</a:t>
            </a:r>
          </a:p>
          <a:p>
            <a:pPr eaLnBrk="1" hangingPunct="1">
              <a:lnSpc>
                <a:spcPct val="90000"/>
              </a:lnSpc>
              <a:buFontTx/>
              <a:buNone/>
            </a:pPr>
            <a:endParaRPr lang="en-US" altLang="zh-CN" sz="1800" dirty="0"/>
          </a:p>
          <a:p>
            <a:pPr eaLnBrk="1" hangingPunct="1">
              <a:lnSpc>
                <a:spcPct val="90000"/>
              </a:lnSpc>
              <a:buFontTx/>
              <a:buNone/>
            </a:pPr>
            <a:r>
              <a:rPr lang="en-US" altLang="zh-CN" sz="1800" dirty="0"/>
              <a:t>6.5 </a:t>
            </a:r>
            <a:r>
              <a:rPr lang="zh-CN" altLang="en-US" sz="1800" dirty="0"/>
              <a:t>链路虚拟化：网络作为链路层</a:t>
            </a:r>
            <a:endParaRPr lang="en-US" altLang="zh-CN" sz="1800" dirty="0"/>
          </a:p>
          <a:p>
            <a:pPr eaLnBrk="1" hangingPunct="1">
              <a:lnSpc>
                <a:spcPct val="90000"/>
              </a:lnSpc>
            </a:pPr>
            <a:r>
              <a:rPr lang="zh-CN" altLang="en-US" sz="1800" dirty="0"/>
              <a:t>多协议标签交换 </a:t>
            </a:r>
            <a:r>
              <a:rPr lang="en-US" altLang="zh-CN" sz="1800" dirty="0"/>
              <a:t>(MPLS)</a:t>
            </a:r>
          </a:p>
          <a:p>
            <a:pPr eaLnBrk="1" hangingPunct="1">
              <a:lnSpc>
                <a:spcPct val="90000"/>
              </a:lnSpc>
              <a:buFontTx/>
              <a:buNone/>
            </a:pPr>
            <a:r>
              <a:rPr lang="en-US" altLang="zh-CN" sz="1800" dirty="0"/>
              <a:t>6.6 </a:t>
            </a:r>
            <a:r>
              <a:rPr lang="zh-CN" altLang="en-US" sz="1800" dirty="0"/>
              <a:t>数据中心网络</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6.7 </a:t>
            </a:r>
            <a:r>
              <a:rPr lang="zh-CN" altLang="en-US" sz="1800" dirty="0"/>
              <a:t>回顾：</a:t>
            </a:r>
            <a:r>
              <a:rPr lang="en-US" altLang="zh-CN" sz="1800" dirty="0"/>
              <a:t>Web</a:t>
            </a:r>
            <a:r>
              <a:rPr lang="zh-CN" altLang="en-US" sz="1800" dirty="0"/>
              <a:t>页面请求的历程</a:t>
            </a:r>
            <a:endParaRPr lang="en-US" altLang="zh-CN" sz="1800" dirty="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和以太网</a:t>
            </a:r>
            <a:endParaRPr lang="en-US" altLang="zh-CN" sz="1800" dirty="0"/>
          </a:p>
          <a:p>
            <a:pPr eaLnBrk="1" hangingPunct="1">
              <a:lnSpc>
                <a:spcPct val="90000"/>
              </a:lnSpc>
              <a:buFontTx/>
              <a:buChar char="•"/>
            </a:pPr>
            <a:r>
              <a:rPr lang="zh-CN" altLang="en-US" sz="1800" dirty="0"/>
              <a:t>仍在准备：</a:t>
            </a:r>
            <a:r>
              <a:rPr lang="en-US" altLang="zh-CN" sz="1800" dirty="0"/>
              <a:t>DNS </a:t>
            </a:r>
            <a:r>
              <a:rPr lang="zh-CN" altLang="en-US" sz="1800" dirty="0"/>
              <a:t>和 </a:t>
            </a:r>
            <a:r>
              <a:rPr lang="en-US" altLang="zh-CN" sz="1800" dirty="0"/>
              <a:t>ARP</a:t>
            </a:r>
          </a:p>
          <a:p>
            <a:pPr eaLnBrk="1" hangingPunct="1">
              <a:lnSpc>
                <a:spcPct val="90000"/>
              </a:lnSpc>
              <a:buFontTx/>
              <a:buChar char="•"/>
            </a:pPr>
            <a:r>
              <a:rPr lang="zh-CN" altLang="en-US" sz="1800" dirty="0"/>
              <a:t>仍在准备：域内路由选择到</a:t>
            </a:r>
            <a:r>
              <a:rPr lang="en-US" altLang="zh-CN" sz="1800" dirty="0"/>
              <a:t>DNS</a:t>
            </a:r>
            <a:r>
              <a:rPr lang="zh-CN" altLang="en-US" sz="1800" dirty="0"/>
              <a:t>服务器</a:t>
            </a:r>
            <a:endParaRPr lang="en-US" altLang="zh-CN" sz="1800" dirty="0"/>
          </a:p>
          <a:p>
            <a:pPr eaLnBrk="1" hangingPunct="1">
              <a:lnSpc>
                <a:spcPct val="90000"/>
              </a:lnSpc>
              <a:buFontTx/>
              <a:buChar char="•"/>
            </a:pPr>
            <a:r>
              <a:rPr lang="en-US" altLang="zh-CN" sz="1800" dirty="0"/>
              <a:t>Web </a:t>
            </a:r>
            <a:r>
              <a:rPr lang="zh-CN" altLang="en-US" sz="1800" dirty="0"/>
              <a:t>客户 </a:t>
            </a:r>
            <a:r>
              <a:rPr lang="en-US" altLang="zh-CN" sz="1800" dirty="0"/>
              <a:t>— </a:t>
            </a:r>
            <a:r>
              <a:rPr lang="zh-CN" altLang="en-US" sz="1800" dirty="0"/>
              <a:t>服务器交互：</a:t>
            </a:r>
            <a:r>
              <a:rPr lang="en-US" altLang="zh-CN" sz="1800" dirty="0"/>
              <a:t>TCP </a:t>
            </a:r>
            <a:r>
              <a:rPr lang="zh-CN" altLang="en-US" sz="1800" dirty="0"/>
              <a:t>和 </a:t>
            </a:r>
            <a:r>
              <a:rPr lang="en-US" altLang="zh-CN" sz="1800" dirty="0"/>
              <a:t>HTTP</a:t>
            </a:r>
          </a:p>
          <a:p>
            <a:pPr eaLnBrk="1" hangingPunct="1">
              <a:lnSpc>
                <a:spcPct val="90000"/>
              </a:lnSpc>
              <a:buFontTx/>
              <a:buNone/>
            </a:pPr>
            <a:endParaRPr lang="en-US" altLang="zh-CN" sz="1800" dirty="0"/>
          </a:p>
          <a:p>
            <a:pPr eaLnBrk="1" hangingPunct="1">
              <a:lnSpc>
                <a:spcPct val="90000"/>
              </a:lnSpc>
              <a:buFontTx/>
              <a:buNone/>
            </a:pPr>
            <a:r>
              <a:rPr lang="en-US" altLang="zh-CN" sz="1800" dirty="0"/>
              <a:t>6.8 </a:t>
            </a:r>
            <a:r>
              <a:rPr lang="zh-CN" altLang="en-US" sz="1800" dirty="0"/>
              <a:t>小结</a:t>
            </a:r>
          </a:p>
        </p:txBody>
      </p:sp>
      <p:sp>
        <p:nvSpPr>
          <p:cNvPr id="2" name="标题 1"/>
          <p:cNvSpPr>
            <a:spLocks noGrp="1"/>
          </p:cNvSpPr>
          <p:nvPr>
            <p:ph type="title"/>
          </p:nvPr>
        </p:nvSpPr>
        <p:spPr/>
        <p:txBody>
          <a:bodyPr/>
          <a:lstStyle/>
          <a:p>
            <a:r>
              <a:rPr lang="zh-CN" altLang="en-US" dirty="0">
                <a:latin typeface="+mn-lt"/>
              </a:rPr>
              <a:t>第 </a:t>
            </a:r>
            <a:r>
              <a:rPr lang="en-US" altLang="zh-CN" dirty="0">
                <a:latin typeface="+mn-lt"/>
              </a:rPr>
              <a:t>6 </a:t>
            </a:r>
            <a:r>
              <a:rPr lang="zh-CN" altLang="en-US" dirty="0">
                <a:latin typeface="+mn-lt"/>
              </a:rPr>
              <a:t>章 链路层和局域网</a:t>
            </a:r>
          </a:p>
        </p:txBody>
      </p:sp>
    </p:spTree>
    <p:extLst>
      <p:ext uri="{BB962C8B-B14F-4D97-AF65-F5344CB8AC3E}">
        <p14:creationId xmlns:p14="http://schemas.microsoft.com/office/powerpoint/2010/main" val="28217143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Ethernet: </a:t>
            </a:r>
            <a:r>
              <a:rPr lang="zh-CN" altLang="en-US" dirty="0"/>
              <a:t>物理拓扑结构</a:t>
            </a:r>
          </a:p>
        </p:txBody>
      </p:sp>
      <p:sp>
        <p:nvSpPr>
          <p:cNvPr id="4" name="Line 17"/>
          <p:cNvSpPr>
            <a:spLocks noChangeShapeType="1"/>
          </p:cNvSpPr>
          <p:nvPr/>
        </p:nvSpPr>
        <p:spPr bwMode="auto">
          <a:xfrm>
            <a:off x="1145886" y="3643431"/>
            <a:ext cx="9747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 name="Line 18"/>
          <p:cNvSpPr>
            <a:spLocks noChangeShapeType="1"/>
          </p:cNvSpPr>
          <p:nvPr/>
        </p:nvSpPr>
        <p:spPr bwMode="auto">
          <a:xfrm>
            <a:off x="2385723" y="3051293"/>
            <a:ext cx="0" cy="5048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 name="Line 19"/>
          <p:cNvSpPr>
            <a:spLocks noChangeShapeType="1"/>
          </p:cNvSpPr>
          <p:nvPr/>
        </p:nvSpPr>
        <p:spPr bwMode="auto">
          <a:xfrm flipH="1">
            <a:off x="2576223" y="3659306"/>
            <a:ext cx="10033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 name="Line 20"/>
          <p:cNvSpPr>
            <a:spLocks noChangeShapeType="1"/>
          </p:cNvSpPr>
          <p:nvPr/>
        </p:nvSpPr>
        <p:spPr bwMode="auto">
          <a:xfrm flipV="1">
            <a:off x="2385723" y="3784718"/>
            <a:ext cx="12700" cy="70961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 name="Text Box 23"/>
          <p:cNvSpPr txBox="1">
            <a:spLocks noChangeArrowheads="1"/>
          </p:cNvSpPr>
          <p:nvPr/>
        </p:nvSpPr>
        <p:spPr bwMode="auto">
          <a:xfrm>
            <a:off x="1293523" y="4019668"/>
            <a:ext cx="526106"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latin typeface="Arial" charset="0"/>
                <a:cs typeface="Arial" charset="0"/>
              </a:rPr>
              <a:t>hub</a:t>
            </a:r>
          </a:p>
        </p:txBody>
      </p:sp>
      <p:sp>
        <p:nvSpPr>
          <p:cNvPr id="9" name="Line 24"/>
          <p:cNvSpPr>
            <a:spLocks noChangeShapeType="1"/>
          </p:cNvSpPr>
          <p:nvPr/>
        </p:nvSpPr>
        <p:spPr bwMode="auto">
          <a:xfrm flipV="1">
            <a:off x="1663411" y="3808531"/>
            <a:ext cx="417512" cy="23971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1" name="Group 62"/>
          <p:cNvGrpSpPr>
            <a:grpSpLocks/>
          </p:cNvGrpSpPr>
          <p:nvPr/>
        </p:nvGrpSpPr>
        <p:grpSpPr bwMode="auto">
          <a:xfrm>
            <a:off x="248948" y="3221156"/>
            <a:ext cx="914400" cy="690562"/>
            <a:chOff x="1046480" y="3962400"/>
            <a:chExt cx="1026163" cy="761428"/>
          </a:xfrm>
        </p:grpSpPr>
        <p:sp>
          <p:nvSpPr>
            <p:cNvPr id="12" name="Rectangle 48"/>
            <p:cNvSpPr>
              <a:spLocks noChangeArrowheads="1"/>
            </p:cNvSpPr>
            <p:nvPr/>
          </p:nvSpPr>
          <p:spPr bwMode="auto">
            <a:xfrm rot="16200000">
              <a:off x="1893689" y="4299817"/>
              <a:ext cx="110275" cy="24763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13" name="Group 49"/>
            <p:cNvGrpSpPr>
              <a:grpSpLocks/>
            </p:cNvGrpSpPr>
            <p:nvPr/>
          </p:nvGrpSpPr>
          <p:grpSpPr bwMode="auto">
            <a:xfrm>
              <a:off x="1046480" y="3962400"/>
              <a:ext cx="936071" cy="761428"/>
              <a:chOff x="-44" y="1473"/>
              <a:chExt cx="981" cy="1105"/>
            </a:xfrm>
          </p:grpSpPr>
          <p:pic>
            <p:nvPicPr>
              <p:cNvPr id="14"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16" name="Group 67"/>
          <p:cNvGrpSpPr>
            <a:grpSpLocks/>
          </p:cNvGrpSpPr>
          <p:nvPr/>
        </p:nvGrpSpPr>
        <p:grpSpPr bwMode="auto">
          <a:xfrm>
            <a:off x="3377911" y="3313231"/>
            <a:ext cx="854075" cy="741362"/>
            <a:chOff x="7179310" y="4033520"/>
            <a:chExt cx="1009650" cy="855028"/>
          </a:xfrm>
        </p:grpSpPr>
        <p:grpSp>
          <p:nvGrpSpPr>
            <p:cNvPr id="17" name="Group 44"/>
            <p:cNvGrpSpPr>
              <a:grpSpLocks/>
            </p:cNvGrpSpPr>
            <p:nvPr/>
          </p:nvGrpSpPr>
          <p:grpSpPr bwMode="auto">
            <a:xfrm>
              <a:off x="7179310" y="4033520"/>
              <a:ext cx="1009650" cy="855028"/>
              <a:chOff x="-44" y="1473"/>
              <a:chExt cx="981" cy="1105"/>
            </a:xfrm>
          </p:grpSpPr>
          <p:pic>
            <p:nvPicPr>
              <p:cNvPr id="19"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18" name="Rectangle 43"/>
            <p:cNvSpPr>
              <a:spLocks noChangeArrowheads="1"/>
            </p:cNvSpPr>
            <p:nvPr/>
          </p:nvSpPr>
          <p:spPr bwMode="auto">
            <a:xfrm rot="16200000">
              <a:off x="7438954" y="4308497"/>
              <a:ext cx="128163" cy="1970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sp>
        <p:nvSpPr>
          <p:cNvPr id="21" name="Rectangle 43"/>
          <p:cNvSpPr>
            <a:spLocks noChangeArrowheads="1"/>
          </p:cNvSpPr>
          <p:nvPr/>
        </p:nvSpPr>
        <p:spPr bwMode="auto">
          <a:xfrm>
            <a:off x="2326986" y="2884606"/>
            <a:ext cx="109537" cy="16510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22" name="Group 44"/>
          <p:cNvGrpSpPr>
            <a:grpSpLocks/>
          </p:cNvGrpSpPr>
          <p:nvPr/>
        </p:nvGrpSpPr>
        <p:grpSpPr bwMode="auto">
          <a:xfrm>
            <a:off x="1945986" y="2317868"/>
            <a:ext cx="852487" cy="741363"/>
            <a:chOff x="-44" y="1473"/>
            <a:chExt cx="981" cy="1105"/>
          </a:xfrm>
        </p:grpSpPr>
        <p:pic>
          <p:nvPicPr>
            <p:cNvPr id="23"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25" name="Group 1"/>
          <p:cNvGrpSpPr>
            <a:grpSpLocks/>
          </p:cNvGrpSpPr>
          <p:nvPr/>
        </p:nvGrpSpPr>
        <p:grpSpPr bwMode="auto">
          <a:xfrm>
            <a:off x="1772948" y="4459406"/>
            <a:ext cx="854075" cy="835025"/>
            <a:chOff x="8077200" y="3320111"/>
            <a:chExt cx="853440" cy="835329"/>
          </a:xfrm>
        </p:grpSpPr>
        <p:sp>
          <p:nvSpPr>
            <p:cNvPr id="26" name="Rectangle 43"/>
            <p:cNvSpPr>
              <a:spLocks noChangeArrowheads="1"/>
            </p:cNvSpPr>
            <p:nvPr/>
          </p:nvSpPr>
          <p:spPr bwMode="auto">
            <a:xfrm>
              <a:off x="8630826" y="3320111"/>
              <a:ext cx="111042" cy="16516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27" name="Group 44"/>
            <p:cNvGrpSpPr>
              <a:grpSpLocks/>
            </p:cNvGrpSpPr>
            <p:nvPr/>
          </p:nvGrpSpPr>
          <p:grpSpPr bwMode="auto">
            <a:xfrm>
              <a:off x="8077200" y="3413760"/>
              <a:ext cx="853440" cy="741680"/>
              <a:chOff x="-44" y="1473"/>
              <a:chExt cx="981" cy="1105"/>
            </a:xfrm>
          </p:grpSpPr>
          <p:pic>
            <p:nvPicPr>
              <p:cNvPr id="28"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sp>
        <p:nvSpPr>
          <p:cNvPr id="33" name="Rectangle 4"/>
          <p:cNvSpPr>
            <a:spLocks noChangeArrowheads="1"/>
          </p:cNvSpPr>
          <p:nvPr/>
        </p:nvSpPr>
        <p:spPr bwMode="auto">
          <a:xfrm>
            <a:off x="2136866" y="3655486"/>
            <a:ext cx="423863" cy="103188"/>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contourClr>
              <a:schemeClr val="hlink"/>
            </a:contourClr>
          </a:sp3d>
        </p:spPr>
        <p:txBody>
          <a:bodyPr wrap="none" anchor="ctr">
            <a:flatTx/>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4" name="矩形 33"/>
          <p:cNvSpPr/>
          <p:nvPr/>
        </p:nvSpPr>
        <p:spPr>
          <a:xfrm>
            <a:off x="1306560" y="5583012"/>
            <a:ext cx="2031325" cy="461665"/>
          </a:xfrm>
          <a:prstGeom prst="rect">
            <a:avLst/>
          </a:prstGeom>
        </p:spPr>
        <p:txBody>
          <a:bodyPr wrap="none">
            <a:spAutoFit/>
          </a:bodyPr>
          <a:lstStyle/>
          <a:p>
            <a:r>
              <a:rPr lang="zh-CN" altLang="en-US" sz="2400" i="0" dirty="0"/>
              <a:t>传统的以太网</a:t>
            </a:r>
          </a:p>
        </p:txBody>
      </p:sp>
      <p:sp>
        <p:nvSpPr>
          <p:cNvPr id="35" name="Line 17"/>
          <p:cNvSpPr>
            <a:spLocks noChangeShapeType="1"/>
          </p:cNvSpPr>
          <p:nvPr/>
        </p:nvSpPr>
        <p:spPr bwMode="auto">
          <a:xfrm>
            <a:off x="5437725" y="3712376"/>
            <a:ext cx="9747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6" name="Line 18"/>
          <p:cNvSpPr>
            <a:spLocks noChangeShapeType="1"/>
          </p:cNvSpPr>
          <p:nvPr/>
        </p:nvSpPr>
        <p:spPr bwMode="auto">
          <a:xfrm>
            <a:off x="6677562" y="3120238"/>
            <a:ext cx="0" cy="5048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7" name="Line 19"/>
          <p:cNvSpPr>
            <a:spLocks noChangeShapeType="1"/>
          </p:cNvSpPr>
          <p:nvPr/>
        </p:nvSpPr>
        <p:spPr bwMode="auto">
          <a:xfrm flipH="1">
            <a:off x="6868062" y="3728251"/>
            <a:ext cx="10033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8" name="Line 20"/>
          <p:cNvSpPr>
            <a:spLocks noChangeShapeType="1"/>
          </p:cNvSpPr>
          <p:nvPr/>
        </p:nvSpPr>
        <p:spPr bwMode="auto">
          <a:xfrm flipV="1">
            <a:off x="6677562" y="3853663"/>
            <a:ext cx="12700" cy="70961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9" name="Text Box 23"/>
          <p:cNvSpPr txBox="1">
            <a:spLocks noChangeArrowheads="1"/>
          </p:cNvSpPr>
          <p:nvPr/>
        </p:nvSpPr>
        <p:spPr bwMode="auto">
          <a:xfrm>
            <a:off x="5585362" y="4088613"/>
            <a:ext cx="754063"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latin typeface="Arial" charset="0"/>
                <a:cs typeface="Arial" charset="0"/>
              </a:rPr>
              <a:t>switch</a:t>
            </a:r>
          </a:p>
        </p:txBody>
      </p:sp>
      <p:sp>
        <p:nvSpPr>
          <p:cNvPr id="40" name="Line 24"/>
          <p:cNvSpPr>
            <a:spLocks noChangeShapeType="1"/>
          </p:cNvSpPr>
          <p:nvPr/>
        </p:nvSpPr>
        <p:spPr bwMode="auto">
          <a:xfrm flipV="1">
            <a:off x="5955250" y="3877476"/>
            <a:ext cx="417512" cy="23971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42" name="Group 62"/>
          <p:cNvGrpSpPr>
            <a:grpSpLocks/>
          </p:cNvGrpSpPr>
          <p:nvPr/>
        </p:nvGrpSpPr>
        <p:grpSpPr bwMode="auto">
          <a:xfrm>
            <a:off x="4540787" y="3290101"/>
            <a:ext cx="914400" cy="690562"/>
            <a:chOff x="1046480" y="3962400"/>
            <a:chExt cx="1026163" cy="761428"/>
          </a:xfrm>
        </p:grpSpPr>
        <p:sp>
          <p:nvSpPr>
            <p:cNvPr id="43" name="Rectangle 48"/>
            <p:cNvSpPr>
              <a:spLocks noChangeArrowheads="1"/>
            </p:cNvSpPr>
            <p:nvPr/>
          </p:nvSpPr>
          <p:spPr bwMode="auto">
            <a:xfrm rot="16200000">
              <a:off x="1893689" y="4299817"/>
              <a:ext cx="110275" cy="24763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44" name="Group 49"/>
            <p:cNvGrpSpPr>
              <a:grpSpLocks/>
            </p:cNvGrpSpPr>
            <p:nvPr/>
          </p:nvGrpSpPr>
          <p:grpSpPr bwMode="auto">
            <a:xfrm>
              <a:off x="1046480" y="3962400"/>
              <a:ext cx="936071" cy="761428"/>
              <a:chOff x="-44" y="1473"/>
              <a:chExt cx="981" cy="1105"/>
            </a:xfrm>
          </p:grpSpPr>
          <p:pic>
            <p:nvPicPr>
              <p:cNvPr id="45"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47" name="Group 67"/>
          <p:cNvGrpSpPr>
            <a:grpSpLocks/>
          </p:cNvGrpSpPr>
          <p:nvPr/>
        </p:nvGrpSpPr>
        <p:grpSpPr bwMode="auto">
          <a:xfrm>
            <a:off x="7669750" y="3382176"/>
            <a:ext cx="854075" cy="741362"/>
            <a:chOff x="7179310" y="4033520"/>
            <a:chExt cx="1009650" cy="855028"/>
          </a:xfrm>
        </p:grpSpPr>
        <p:grpSp>
          <p:nvGrpSpPr>
            <p:cNvPr id="48" name="Group 44"/>
            <p:cNvGrpSpPr>
              <a:grpSpLocks/>
            </p:cNvGrpSpPr>
            <p:nvPr/>
          </p:nvGrpSpPr>
          <p:grpSpPr bwMode="auto">
            <a:xfrm>
              <a:off x="7179310" y="4033520"/>
              <a:ext cx="1009650" cy="855028"/>
              <a:chOff x="-44" y="1473"/>
              <a:chExt cx="981" cy="1105"/>
            </a:xfrm>
          </p:grpSpPr>
          <p:pic>
            <p:nvPicPr>
              <p:cNvPr id="50"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sp>
          <p:nvSpPr>
            <p:cNvPr id="49" name="Rectangle 43"/>
            <p:cNvSpPr>
              <a:spLocks noChangeArrowheads="1"/>
            </p:cNvSpPr>
            <p:nvPr/>
          </p:nvSpPr>
          <p:spPr bwMode="auto">
            <a:xfrm rot="16200000">
              <a:off x="7438954" y="4308497"/>
              <a:ext cx="128163" cy="1970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sp>
        <p:nvSpPr>
          <p:cNvPr id="52" name="Rectangle 43"/>
          <p:cNvSpPr>
            <a:spLocks noChangeArrowheads="1"/>
          </p:cNvSpPr>
          <p:nvPr/>
        </p:nvSpPr>
        <p:spPr bwMode="auto">
          <a:xfrm>
            <a:off x="6618825" y="2953551"/>
            <a:ext cx="109537" cy="16510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53" name="Group 44"/>
          <p:cNvGrpSpPr>
            <a:grpSpLocks/>
          </p:cNvGrpSpPr>
          <p:nvPr/>
        </p:nvGrpSpPr>
        <p:grpSpPr bwMode="auto">
          <a:xfrm>
            <a:off x="6237825" y="2386813"/>
            <a:ext cx="852487" cy="741363"/>
            <a:chOff x="-44" y="1473"/>
            <a:chExt cx="981" cy="1105"/>
          </a:xfrm>
        </p:grpSpPr>
        <p:pic>
          <p:nvPicPr>
            <p:cNvPr id="54"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nvGrpSpPr>
          <p:cNvPr id="56" name="Group 1"/>
          <p:cNvGrpSpPr>
            <a:grpSpLocks/>
          </p:cNvGrpSpPr>
          <p:nvPr/>
        </p:nvGrpSpPr>
        <p:grpSpPr bwMode="auto">
          <a:xfrm>
            <a:off x="6064787" y="4528351"/>
            <a:ext cx="854075" cy="835025"/>
            <a:chOff x="8077200" y="3320111"/>
            <a:chExt cx="853440" cy="835329"/>
          </a:xfrm>
        </p:grpSpPr>
        <p:sp>
          <p:nvSpPr>
            <p:cNvPr id="57" name="Rectangle 43"/>
            <p:cNvSpPr>
              <a:spLocks noChangeArrowheads="1"/>
            </p:cNvSpPr>
            <p:nvPr/>
          </p:nvSpPr>
          <p:spPr bwMode="auto">
            <a:xfrm>
              <a:off x="8630826" y="3320111"/>
              <a:ext cx="111042" cy="16516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58" name="Group 44"/>
            <p:cNvGrpSpPr>
              <a:grpSpLocks/>
            </p:cNvGrpSpPr>
            <p:nvPr/>
          </p:nvGrpSpPr>
          <p:grpSpPr bwMode="auto">
            <a:xfrm>
              <a:off x="8077200" y="3413760"/>
              <a:ext cx="853440" cy="741680"/>
              <a:chOff x="-44" y="1473"/>
              <a:chExt cx="981" cy="1105"/>
            </a:xfrm>
          </p:grpSpPr>
          <p:pic>
            <p:nvPicPr>
              <p:cNvPr id="59"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pic>
        <p:nvPicPr>
          <p:cNvPr id="6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7525" y="3564738"/>
            <a:ext cx="603250" cy="341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62" name="矩形 61"/>
          <p:cNvSpPr/>
          <p:nvPr/>
        </p:nvSpPr>
        <p:spPr>
          <a:xfrm>
            <a:off x="5485686" y="5635077"/>
            <a:ext cx="2339102" cy="461665"/>
          </a:xfrm>
          <a:prstGeom prst="rect">
            <a:avLst/>
          </a:prstGeom>
        </p:spPr>
        <p:txBody>
          <a:bodyPr wrap="none">
            <a:spAutoFit/>
          </a:bodyPr>
          <a:lstStyle/>
          <a:p>
            <a:r>
              <a:rPr lang="zh-CN" altLang="en-US" sz="2400" i="0" dirty="0"/>
              <a:t>交换式的以太网</a:t>
            </a:r>
          </a:p>
        </p:txBody>
      </p:sp>
      <p:sp>
        <p:nvSpPr>
          <p:cNvPr id="63" name="矩形 62"/>
          <p:cNvSpPr/>
          <p:nvPr/>
        </p:nvSpPr>
        <p:spPr>
          <a:xfrm>
            <a:off x="314324" y="1018312"/>
            <a:ext cx="8620125" cy="1277273"/>
          </a:xfrm>
          <a:prstGeom prst="rect">
            <a:avLst/>
          </a:prstGeom>
        </p:spPr>
        <p:txBody>
          <a:bodyPr wrap="square">
            <a:spAutoFit/>
          </a:bodyPr>
          <a:lstStyle/>
          <a:p>
            <a:pPr marL="342000" indent="-342000">
              <a:spcBef>
                <a:spcPts val="600"/>
              </a:spcBef>
              <a:buClr>
                <a:srgbClr val="FF0000"/>
              </a:buClr>
              <a:buFont typeface="Arial" pitchFamily="34" charset="0"/>
              <a:buChar char="•"/>
            </a:pPr>
            <a:r>
              <a:rPr lang="zh-CN" altLang="en-US" sz="2400" i="0" dirty="0"/>
              <a:t>在</a:t>
            </a:r>
            <a:r>
              <a:rPr lang="en-US" altLang="zh-CN" sz="2400" i="0" dirty="0"/>
              <a:t>21</a:t>
            </a:r>
            <a:r>
              <a:rPr lang="zh-CN" altLang="en-US" sz="2400" i="0" dirty="0"/>
              <a:t>世纪初，以太网经历了另一个重大的进化变化。</a:t>
            </a:r>
          </a:p>
          <a:p>
            <a:pPr marL="342000" indent="-342000">
              <a:spcBef>
                <a:spcPts val="600"/>
              </a:spcBef>
              <a:buClr>
                <a:srgbClr val="FF0000"/>
              </a:buClr>
              <a:buFont typeface="Arial" pitchFamily="34" charset="0"/>
              <a:buChar char="•"/>
            </a:pPr>
            <a:r>
              <a:rPr lang="zh-CN" altLang="en-US" sz="2400" i="0" dirty="0"/>
              <a:t>以太网安装继续使用星型拓扑，但中心的集线器被交换机取代。</a:t>
            </a:r>
          </a:p>
        </p:txBody>
      </p:sp>
    </p:spTree>
    <p:extLst>
      <p:ext uri="{BB962C8B-B14F-4D97-AF65-F5344CB8AC3E}">
        <p14:creationId xmlns:p14="http://schemas.microsoft.com/office/powerpoint/2010/main" val="18069885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Rectangle 2"/>
          <p:cNvSpPr>
            <a:spLocks noGrp="1" noChangeArrowheads="1"/>
          </p:cNvSpPr>
          <p:nvPr>
            <p:ph type="title"/>
          </p:nvPr>
        </p:nvSpPr>
        <p:spPr/>
        <p:txBody>
          <a:bodyPr/>
          <a:lstStyle/>
          <a:p>
            <a:pPr eaLnBrk="1" hangingPunct="1"/>
            <a:r>
              <a:rPr lang="en-US" altLang="zh-CN" dirty="0">
                <a:latin typeface="+mn-lt"/>
                <a:ea typeface="楷体" panose="02010609060101010101" pitchFamily="49" charset="-122"/>
                <a:cs typeface="Arial" panose="020B0604020202020204" pitchFamily="34" charset="0"/>
              </a:rPr>
              <a:t>1. </a:t>
            </a:r>
            <a:r>
              <a:rPr lang="zh-CN" altLang="en-US" dirty="0">
                <a:latin typeface="+mn-lt"/>
                <a:ea typeface="楷体" panose="02010609060101010101" pitchFamily="49" charset="-122"/>
                <a:cs typeface="Arial" panose="020B0604020202020204" pitchFamily="34" charset="0"/>
              </a:rPr>
              <a:t>以太网的帧结构</a:t>
            </a:r>
          </a:p>
        </p:txBody>
      </p:sp>
      <p:sp>
        <p:nvSpPr>
          <p:cNvPr id="110597" name="Rectangle 3"/>
          <p:cNvSpPr>
            <a:spLocks noGrp="1" noChangeArrowheads="1"/>
          </p:cNvSpPr>
          <p:nvPr>
            <p:ph type="body" idx="1"/>
          </p:nvPr>
        </p:nvSpPr>
        <p:spPr>
          <a:xfrm>
            <a:off x="303213" y="1031235"/>
            <a:ext cx="8550275" cy="2696120"/>
          </a:xfrm>
        </p:spPr>
        <p:txBody>
          <a:bodyPr/>
          <a:lstStyle/>
          <a:p>
            <a:pPr eaLnBrk="1" hangingPunct="1">
              <a:spcBef>
                <a:spcPts val="600"/>
              </a:spcBef>
            </a:pPr>
            <a:r>
              <a:rPr lang="zh-CN" altLang="en-US" dirty="0">
                <a:solidFill>
                  <a:srgbClr val="FF0000"/>
                </a:solidFill>
                <a:ea typeface="楷体" panose="02010609060101010101" pitchFamily="49" charset="-122"/>
                <a:cs typeface="Arial" panose="020B0604020202020204" pitchFamily="34" charset="0"/>
              </a:rPr>
              <a:t>数据字段</a:t>
            </a:r>
            <a:r>
              <a:rPr lang="en-US" altLang="zh-CN" dirty="0">
                <a:solidFill>
                  <a:srgbClr val="FF0000"/>
                </a:solidFill>
                <a:ea typeface="楷体" panose="02010609060101010101" pitchFamily="49" charset="-122"/>
                <a:cs typeface="Arial" panose="020B0604020202020204" pitchFamily="34" charset="0"/>
              </a:rPr>
              <a:t>: </a:t>
            </a:r>
            <a:r>
              <a:rPr lang="en-US" altLang="zh-CN" dirty="0">
                <a:ea typeface="楷体" panose="02010609060101010101" pitchFamily="49" charset="-122"/>
                <a:cs typeface="Arial" panose="020B0604020202020204" pitchFamily="34" charset="0"/>
              </a:rPr>
              <a:t>(46</a:t>
            </a:r>
            <a:r>
              <a:rPr lang="zh-CN" altLang="en-US" dirty="0">
                <a:ea typeface="楷体" panose="02010609060101010101" pitchFamily="49" charset="-122"/>
                <a:cs typeface="Arial" panose="020B0604020202020204" pitchFamily="34" charset="0"/>
              </a:rPr>
              <a:t>～</a:t>
            </a:r>
            <a:r>
              <a:rPr lang="en-US" altLang="zh-CN" dirty="0">
                <a:ea typeface="楷体" panose="02010609060101010101" pitchFamily="49" charset="-122"/>
                <a:cs typeface="Arial" panose="020B0604020202020204" pitchFamily="34" charset="0"/>
              </a:rPr>
              <a:t>1500</a:t>
            </a:r>
            <a:r>
              <a:rPr lang="zh-CN" altLang="en-US" dirty="0">
                <a:ea typeface="楷体" panose="02010609060101010101" pitchFamily="49" charset="-122"/>
                <a:cs typeface="Arial" panose="020B0604020202020204" pitchFamily="34" charset="0"/>
              </a:rPr>
              <a:t>字节</a:t>
            </a:r>
            <a:r>
              <a:rPr lang="en-US" altLang="zh-CN" dirty="0">
                <a:ea typeface="楷体" panose="02010609060101010101" pitchFamily="49" charset="-122"/>
                <a:cs typeface="Arial" panose="020B0604020202020204" pitchFamily="34" charset="0"/>
              </a:rPr>
              <a:t>)</a:t>
            </a:r>
            <a:endParaRPr lang="zh-CN" altLang="en-US" dirty="0">
              <a:ea typeface="楷体" panose="02010609060101010101" pitchFamily="49" charset="-122"/>
              <a:cs typeface="Arial" panose="020B0604020202020204" pitchFamily="34" charset="0"/>
            </a:endParaRPr>
          </a:p>
          <a:p>
            <a:pPr eaLnBrk="1" hangingPunct="1">
              <a:spcBef>
                <a:spcPts val="600"/>
              </a:spcBef>
            </a:pPr>
            <a:endParaRPr lang="en-US" altLang="zh-CN" dirty="0">
              <a:solidFill>
                <a:srgbClr val="FF0000"/>
              </a:solidFill>
              <a:ea typeface="楷体" panose="02010609060101010101" pitchFamily="49" charset="-122"/>
              <a:cs typeface="Arial" panose="020B0604020202020204" pitchFamily="34" charset="0"/>
            </a:endParaRPr>
          </a:p>
          <a:p>
            <a:pPr eaLnBrk="1" hangingPunct="1">
              <a:spcBef>
                <a:spcPts val="600"/>
              </a:spcBef>
            </a:pPr>
            <a:r>
              <a:rPr lang="zh-CN" altLang="en-US" dirty="0">
                <a:solidFill>
                  <a:srgbClr val="FF0000"/>
                </a:solidFill>
                <a:ea typeface="楷体" panose="02010609060101010101" pitchFamily="49" charset="-122"/>
                <a:cs typeface="Arial" panose="020B0604020202020204" pitchFamily="34" charset="0"/>
              </a:rPr>
              <a:t>前同步码</a:t>
            </a:r>
            <a:r>
              <a:rPr lang="en-US" altLang="zh-CN" dirty="0">
                <a:solidFill>
                  <a:srgbClr val="FF0000"/>
                </a:solidFill>
                <a:ea typeface="楷体" panose="02010609060101010101" pitchFamily="49" charset="-122"/>
                <a:cs typeface="Arial" panose="020B0604020202020204" pitchFamily="34" charset="0"/>
              </a:rPr>
              <a:t>:</a:t>
            </a:r>
            <a:r>
              <a:rPr lang="en-US" altLang="zh-CN" dirty="0">
                <a:ea typeface="楷体" panose="02010609060101010101" pitchFamily="49" charset="-122"/>
                <a:cs typeface="Arial" panose="020B0604020202020204" pitchFamily="34" charset="0"/>
              </a:rPr>
              <a:t> </a:t>
            </a:r>
          </a:p>
          <a:p>
            <a:pPr lvl="1" eaLnBrk="1" hangingPunct="1">
              <a:spcBef>
                <a:spcPts val="600"/>
              </a:spcBef>
            </a:pPr>
            <a:r>
              <a:rPr lang="zh-CN" altLang="en-US" dirty="0">
                <a:ea typeface="楷体" panose="02010609060101010101" pitchFamily="49" charset="-122"/>
                <a:cs typeface="Arial" panose="020B0604020202020204" pitchFamily="34" charset="0"/>
              </a:rPr>
              <a:t>总共</a:t>
            </a:r>
            <a:r>
              <a:rPr lang="en-US" altLang="zh-CN" dirty="0">
                <a:ea typeface="楷体" panose="02010609060101010101" pitchFamily="49" charset="-122"/>
                <a:cs typeface="Arial" panose="020B0604020202020204" pitchFamily="34" charset="0"/>
              </a:rPr>
              <a:t>8</a:t>
            </a:r>
            <a:r>
              <a:rPr lang="zh-CN" altLang="en-US" dirty="0">
                <a:ea typeface="楷体" panose="02010609060101010101" pitchFamily="49" charset="-122"/>
                <a:cs typeface="Arial" panose="020B0604020202020204" pitchFamily="34" charset="0"/>
              </a:rPr>
              <a:t>字节，前</a:t>
            </a:r>
            <a:r>
              <a:rPr lang="en-US" altLang="zh-CN" dirty="0">
                <a:ea typeface="楷体" panose="02010609060101010101" pitchFamily="49" charset="-122"/>
                <a:cs typeface="Arial" panose="020B0604020202020204" pitchFamily="34" charset="0"/>
              </a:rPr>
              <a:t>7 </a:t>
            </a:r>
            <a:r>
              <a:rPr lang="zh-CN" altLang="en-US" dirty="0">
                <a:ea typeface="楷体" panose="02010609060101010101" pitchFamily="49" charset="-122"/>
                <a:cs typeface="Arial" panose="020B0604020202020204" pitchFamily="34" charset="0"/>
              </a:rPr>
              <a:t>字节的格式为 </a:t>
            </a:r>
            <a:r>
              <a:rPr lang="en-US" altLang="zh-CN" dirty="0">
                <a:ea typeface="楷体" panose="02010609060101010101" pitchFamily="49" charset="-122"/>
                <a:cs typeface="Arial" panose="020B0604020202020204" pitchFamily="34" charset="0"/>
              </a:rPr>
              <a:t>10101010</a:t>
            </a:r>
            <a:r>
              <a:rPr lang="zh-CN" altLang="en-US" dirty="0">
                <a:ea typeface="楷体" panose="02010609060101010101" pitchFamily="49" charset="-122"/>
                <a:cs typeface="Arial" panose="020B0604020202020204" pitchFamily="34" charset="0"/>
              </a:rPr>
              <a:t>，最后一个字节格式为</a:t>
            </a:r>
            <a:r>
              <a:rPr lang="en-US" altLang="zh-CN" dirty="0">
                <a:ea typeface="楷体" panose="02010609060101010101" pitchFamily="49" charset="-122"/>
                <a:cs typeface="Arial" panose="020B0604020202020204" pitchFamily="34" charset="0"/>
              </a:rPr>
              <a:t>10101011</a:t>
            </a:r>
            <a:r>
              <a:rPr lang="zh-CN" altLang="en-US" dirty="0">
                <a:ea typeface="楷体" panose="02010609060101010101" pitchFamily="49" charset="-122"/>
                <a:cs typeface="Arial" panose="020B0604020202020204" pitchFamily="34" charset="0"/>
              </a:rPr>
              <a:t>。</a:t>
            </a:r>
            <a:endParaRPr lang="en-US" altLang="zh-CN" dirty="0">
              <a:ea typeface="楷体" panose="02010609060101010101" pitchFamily="49" charset="-122"/>
              <a:cs typeface="Arial" panose="020B0604020202020204" pitchFamily="34" charset="0"/>
            </a:endParaRPr>
          </a:p>
          <a:p>
            <a:pPr lvl="1" eaLnBrk="1" hangingPunct="1">
              <a:spcBef>
                <a:spcPts val="600"/>
              </a:spcBef>
            </a:pPr>
            <a:r>
              <a:rPr lang="en-US" altLang="zh-CN" dirty="0">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用于同步发送方与接收方时钟。</a:t>
            </a:r>
          </a:p>
        </p:txBody>
      </p:sp>
      <p:grpSp>
        <p:nvGrpSpPr>
          <p:cNvPr id="13" name="Group 4"/>
          <p:cNvGrpSpPr>
            <a:grpSpLocks/>
          </p:cNvGrpSpPr>
          <p:nvPr/>
        </p:nvGrpSpPr>
        <p:grpSpPr bwMode="auto">
          <a:xfrm>
            <a:off x="1762549" y="3899358"/>
            <a:ext cx="5487988" cy="993775"/>
            <a:chOff x="1110" y="1545"/>
            <a:chExt cx="3457" cy="626"/>
          </a:xfrm>
        </p:grpSpPr>
        <p:pic>
          <p:nvPicPr>
            <p:cNvPr id="14" name="Picture 5" descr="552 Ethernet fr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 y="1545"/>
              <a:ext cx="3457" cy="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6"/>
            <p:cNvSpPr txBox="1">
              <a:spLocks noChangeArrowheads="1"/>
            </p:cNvSpPr>
            <p:nvPr/>
          </p:nvSpPr>
          <p:spPr bwMode="auto">
            <a:xfrm>
              <a:off x="1182" y="1633"/>
              <a:ext cx="564" cy="19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1400" i="0" dirty="0">
                  <a:ea typeface="楷体" panose="02010609060101010101" pitchFamily="49" charset="-122"/>
                  <a:cs typeface="Arial" panose="020B0604020202020204" pitchFamily="34" charset="0"/>
                </a:rPr>
                <a:t>前同步码</a:t>
              </a:r>
            </a:p>
          </p:txBody>
        </p:sp>
        <p:sp>
          <p:nvSpPr>
            <p:cNvPr id="16" name="Text Box 7"/>
            <p:cNvSpPr txBox="1">
              <a:spLocks noChangeArrowheads="1"/>
            </p:cNvSpPr>
            <p:nvPr/>
          </p:nvSpPr>
          <p:spPr bwMode="auto">
            <a:xfrm>
              <a:off x="1746" y="1554"/>
              <a:ext cx="454" cy="33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1400" i="0" dirty="0">
                  <a:ea typeface="楷体" panose="02010609060101010101" pitchFamily="49" charset="-122"/>
                  <a:cs typeface="Arial" panose="020B0604020202020204" pitchFamily="34" charset="0"/>
                </a:rPr>
                <a:t>目的地址</a:t>
              </a:r>
            </a:p>
          </p:txBody>
        </p:sp>
        <p:sp>
          <p:nvSpPr>
            <p:cNvPr id="17" name="Text Box 8"/>
            <p:cNvSpPr txBox="1">
              <a:spLocks noChangeArrowheads="1"/>
            </p:cNvSpPr>
            <p:nvPr/>
          </p:nvSpPr>
          <p:spPr bwMode="auto">
            <a:xfrm>
              <a:off x="2245" y="1562"/>
              <a:ext cx="409" cy="33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1400" i="0">
                  <a:ea typeface="楷体" panose="02010609060101010101" pitchFamily="49" charset="-122"/>
                  <a:cs typeface="Arial" panose="020B0604020202020204" pitchFamily="34" charset="0"/>
                </a:rPr>
                <a:t>源地址</a:t>
              </a:r>
            </a:p>
          </p:txBody>
        </p:sp>
        <p:sp>
          <p:nvSpPr>
            <p:cNvPr id="18" name="Text Box 9"/>
            <p:cNvSpPr txBox="1">
              <a:spLocks noChangeArrowheads="1"/>
            </p:cNvSpPr>
            <p:nvPr/>
          </p:nvSpPr>
          <p:spPr bwMode="auto">
            <a:xfrm>
              <a:off x="2744" y="1979"/>
              <a:ext cx="340"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1400" i="0">
                  <a:ea typeface="楷体" panose="02010609060101010101" pitchFamily="49" charset="-122"/>
                  <a:cs typeface="Arial" panose="020B0604020202020204" pitchFamily="34" charset="0"/>
                </a:rPr>
                <a:t>类型</a:t>
              </a:r>
            </a:p>
          </p:txBody>
        </p:sp>
        <p:sp>
          <p:nvSpPr>
            <p:cNvPr id="19" name="Text Box 10"/>
            <p:cNvSpPr txBox="1">
              <a:spLocks noChangeArrowheads="1"/>
            </p:cNvSpPr>
            <p:nvPr/>
          </p:nvSpPr>
          <p:spPr bwMode="auto">
            <a:xfrm>
              <a:off x="3334" y="1616"/>
              <a:ext cx="340" cy="192"/>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1400" i="0">
                  <a:ea typeface="楷体" panose="02010609060101010101" pitchFamily="49" charset="-122"/>
                  <a:cs typeface="Arial" panose="020B0604020202020204" pitchFamily="34" charset="0"/>
                </a:rPr>
                <a:t>数据</a:t>
              </a:r>
            </a:p>
          </p:txBody>
        </p:sp>
      </p:grpSp>
      <p:grpSp>
        <p:nvGrpSpPr>
          <p:cNvPr id="20" name="Group 51"/>
          <p:cNvGrpSpPr>
            <a:grpSpLocks/>
          </p:cNvGrpSpPr>
          <p:nvPr/>
        </p:nvGrpSpPr>
        <p:grpSpPr bwMode="auto">
          <a:xfrm>
            <a:off x="1750643" y="5034420"/>
            <a:ext cx="6291262" cy="993775"/>
            <a:chOff x="940711" y="4902593"/>
            <a:chExt cx="6291001" cy="992895"/>
          </a:xfrm>
        </p:grpSpPr>
        <p:sp>
          <p:nvSpPr>
            <p:cNvPr id="21" name="Line 10"/>
            <p:cNvSpPr>
              <a:spLocks noChangeShapeType="1"/>
            </p:cNvSpPr>
            <p:nvPr/>
          </p:nvSpPr>
          <p:spPr bwMode="auto">
            <a:xfrm>
              <a:off x="3570934" y="5199463"/>
              <a:ext cx="0" cy="20464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lgn="ctr"/>
              <a:endParaRPr lang="en-US" i="0" dirty="0"/>
            </a:p>
          </p:txBody>
        </p:sp>
        <p:sp>
          <p:nvSpPr>
            <p:cNvPr id="22" name="Rectangle 1"/>
            <p:cNvSpPr>
              <a:spLocks noChangeArrowheads="1"/>
            </p:cNvSpPr>
            <p:nvPr/>
          </p:nvSpPr>
          <p:spPr bwMode="auto">
            <a:xfrm>
              <a:off x="976959" y="5272489"/>
              <a:ext cx="6254753" cy="547846"/>
            </a:xfrm>
            <a:prstGeom prst="rect">
              <a:avLst/>
            </a:prstGeom>
            <a:solidFill>
              <a:srgbClr val="00B050"/>
            </a:solidFill>
            <a:ln w="9525">
              <a:solidFill>
                <a:schemeClr val="bg1"/>
              </a:solidFill>
              <a:round/>
              <a:headEnd/>
              <a:tailEnd/>
            </a:ln>
          </p:spPr>
          <p:txBody>
            <a:bodyPr wrap="none"/>
            <a:lstStyle/>
            <a:p>
              <a:pPr algn="ctr"/>
              <a:endParaRPr lang="en-US" i="0" dirty="0"/>
            </a:p>
          </p:txBody>
        </p:sp>
        <p:cxnSp>
          <p:nvCxnSpPr>
            <p:cNvPr id="23" name="Straight Connector 3"/>
            <p:cNvCxnSpPr>
              <a:cxnSpLocks noChangeShapeType="1"/>
            </p:cNvCxnSpPr>
            <p:nvPr/>
          </p:nvCxnSpPr>
          <p:spPr bwMode="auto">
            <a:xfrm>
              <a:off x="1970955" y="5262636"/>
              <a:ext cx="0" cy="550375"/>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32"/>
            <p:cNvCxnSpPr>
              <a:cxnSpLocks noChangeShapeType="1"/>
            </p:cNvCxnSpPr>
            <p:nvPr/>
          </p:nvCxnSpPr>
          <p:spPr bwMode="auto">
            <a:xfrm>
              <a:off x="2701175" y="5265808"/>
              <a:ext cx="0" cy="583683"/>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33"/>
            <p:cNvCxnSpPr>
              <a:cxnSpLocks noChangeShapeType="1"/>
            </p:cNvCxnSpPr>
            <p:nvPr/>
          </p:nvCxnSpPr>
          <p:spPr bwMode="auto">
            <a:xfrm>
              <a:off x="3429808" y="5270567"/>
              <a:ext cx="0" cy="548789"/>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34"/>
            <p:cNvCxnSpPr>
              <a:cxnSpLocks noChangeShapeType="1"/>
            </p:cNvCxnSpPr>
            <p:nvPr/>
          </p:nvCxnSpPr>
          <p:spPr bwMode="auto">
            <a:xfrm>
              <a:off x="3683797" y="5265808"/>
              <a:ext cx="0" cy="580510"/>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35"/>
            <p:cNvCxnSpPr>
              <a:cxnSpLocks noChangeShapeType="1"/>
            </p:cNvCxnSpPr>
            <p:nvPr/>
          </p:nvCxnSpPr>
          <p:spPr bwMode="auto">
            <a:xfrm>
              <a:off x="5650628" y="5272152"/>
              <a:ext cx="0" cy="623336"/>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8" name="TextBox 5"/>
            <p:cNvSpPr txBox="1">
              <a:spLocks noChangeArrowheads="1"/>
            </p:cNvSpPr>
            <p:nvPr/>
          </p:nvSpPr>
          <p:spPr bwMode="auto">
            <a:xfrm>
              <a:off x="1910352" y="5332220"/>
              <a:ext cx="844810" cy="4103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400" i="0" dirty="0">
                  <a:solidFill>
                    <a:schemeClr val="bg1"/>
                  </a:solidFill>
                  <a:latin typeface="Arial" charset="0"/>
                  <a:cs typeface="Arial" charset="0"/>
                </a:rPr>
                <a:t>dest.</a:t>
              </a:r>
            </a:p>
            <a:p>
              <a:pPr algn="ctr">
                <a:lnSpc>
                  <a:spcPts val="1200"/>
                </a:lnSpc>
              </a:pPr>
              <a:r>
                <a:rPr lang="en-US" sz="1400" i="0" dirty="0">
                  <a:solidFill>
                    <a:schemeClr val="bg1"/>
                  </a:solidFill>
                  <a:latin typeface="Arial" charset="0"/>
                  <a:cs typeface="Arial" charset="0"/>
                </a:rPr>
                <a:t>address</a:t>
              </a:r>
            </a:p>
          </p:txBody>
        </p:sp>
        <p:sp>
          <p:nvSpPr>
            <p:cNvPr id="29" name="TextBox 37"/>
            <p:cNvSpPr txBox="1">
              <a:spLocks noChangeArrowheads="1"/>
            </p:cNvSpPr>
            <p:nvPr/>
          </p:nvSpPr>
          <p:spPr bwMode="auto">
            <a:xfrm>
              <a:off x="2673645" y="5340803"/>
              <a:ext cx="844810" cy="4103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400" i="0" dirty="0">
                  <a:solidFill>
                    <a:schemeClr val="bg1"/>
                  </a:solidFill>
                  <a:latin typeface="Arial" charset="0"/>
                  <a:cs typeface="Arial" charset="0"/>
                </a:rPr>
                <a:t>source</a:t>
              </a:r>
            </a:p>
            <a:p>
              <a:pPr algn="ctr">
                <a:lnSpc>
                  <a:spcPts val="1200"/>
                </a:lnSpc>
              </a:pPr>
              <a:r>
                <a:rPr lang="en-US" sz="1400" i="0" dirty="0">
                  <a:solidFill>
                    <a:schemeClr val="bg1"/>
                  </a:solidFill>
                  <a:latin typeface="Arial" charset="0"/>
                  <a:cs typeface="Arial" charset="0"/>
                </a:rPr>
                <a:t>address</a:t>
              </a:r>
            </a:p>
          </p:txBody>
        </p:sp>
        <p:sp>
          <p:nvSpPr>
            <p:cNvPr id="30" name="TextBox 38"/>
            <p:cNvSpPr txBox="1">
              <a:spLocks noChangeArrowheads="1"/>
            </p:cNvSpPr>
            <p:nvPr/>
          </p:nvSpPr>
          <p:spPr bwMode="auto">
            <a:xfrm>
              <a:off x="4053534" y="5353451"/>
              <a:ext cx="1377407" cy="415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i="0" dirty="0">
                  <a:solidFill>
                    <a:schemeClr val="bg1"/>
                  </a:solidFill>
                  <a:latin typeface="Arial" charset="0"/>
                  <a:cs typeface="Arial" charset="0"/>
                </a:rPr>
                <a:t>data (payload)</a:t>
              </a:r>
            </a:p>
          </p:txBody>
        </p:sp>
        <p:sp>
          <p:nvSpPr>
            <p:cNvPr id="31" name="TextBox 39"/>
            <p:cNvSpPr txBox="1">
              <a:spLocks noChangeArrowheads="1"/>
            </p:cNvSpPr>
            <p:nvPr/>
          </p:nvSpPr>
          <p:spPr bwMode="auto">
            <a:xfrm>
              <a:off x="5941065" y="5431291"/>
              <a:ext cx="855572" cy="2542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i="0" dirty="0">
                  <a:solidFill>
                    <a:schemeClr val="bg1"/>
                  </a:solidFill>
                  <a:latin typeface="Arial" charset="0"/>
                  <a:cs typeface="Arial" charset="0"/>
                </a:rPr>
                <a:t>CRC</a:t>
              </a:r>
            </a:p>
          </p:txBody>
        </p:sp>
        <p:sp>
          <p:nvSpPr>
            <p:cNvPr id="32" name="TextBox 40"/>
            <p:cNvSpPr txBox="1">
              <a:spLocks noChangeArrowheads="1"/>
            </p:cNvSpPr>
            <p:nvPr/>
          </p:nvSpPr>
          <p:spPr bwMode="auto">
            <a:xfrm>
              <a:off x="940711" y="5444340"/>
              <a:ext cx="1070128" cy="2542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1600" i="0" dirty="0">
                  <a:solidFill>
                    <a:schemeClr val="bg1"/>
                  </a:solidFill>
                  <a:latin typeface="Arial" charset="0"/>
                  <a:cs typeface="Arial" charset="0"/>
                </a:rPr>
                <a:t>preamble</a:t>
              </a:r>
            </a:p>
          </p:txBody>
        </p:sp>
        <p:sp>
          <p:nvSpPr>
            <p:cNvPr id="33" name="Text Box 9"/>
            <p:cNvSpPr txBox="1">
              <a:spLocks noChangeArrowheads="1"/>
            </p:cNvSpPr>
            <p:nvPr/>
          </p:nvSpPr>
          <p:spPr bwMode="auto">
            <a:xfrm>
              <a:off x="3321504" y="4902593"/>
              <a:ext cx="77026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eaLnBrk="1" hangingPunct="1"/>
              <a:r>
                <a:rPr lang="en-US" sz="1600" i="0" dirty="0">
                  <a:solidFill>
                    <a:srgbClr val="000000"/>
                  </a:solidFill>
                  <a:latin typeface="Arial" charset="0"/>
                </a:rPr>
                <a:t>type</a:t>
              </a:r>
            </a:p>
          </p:txBody>
        </p:sp>
      </p:grpSp>
    </p:spTree>
    <p:extLst>
      <p:ext uri="{BB962C8B-B14F-4D97-AF65-F5344CB8AC3E}">
        <p14:creationId xmlns:p14="http://schemas.microsoft.com/office/powerpoint/2010/main" val="21844300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5" name="Rectangle 3"/>
          <p:cNvSpPr>
            <a:spLocks noGrp="1" noChangeArrowheads="1"/>
          </p:cNvSpPr>
          <p:nvPr>
            <p:ph type="body" idx="1"/>
          </p:nvPr>
        </p:nvSpPr>
        <p:spPr>
          <a:xfrm>
            <a:off x="349251" y="855663"/>
            <a:ext cx="8494712" cy="4079894"/>
          </a:xfrm>
        </p:spPr>
        <p:txBody>
          <a:bodyPr/>
          <a:lstStyle/>
          <a:p>
            <a:pPr eaLnBrk="1" hangingPunct="1">
              <a:spcBef>
                <a:spcPts val="600"/>
              </a:spcBef>
              <a:buFont typeface="Wingdings" pitchFamily="2" charset="2"/>
              <a:buChar char="p"/>
            </a:pPr>
            <a:r>
              <a:rPr lang="en-US" altLang="zh-CN" dirty="0">
                <a:solidFill>
                  <a:srgbClr val="FF0000"/>
                </a:solidFill>
              </a:rPr>
              <a:t>Addresses:</a:t>
            </a:r>
            <a:r>
              <a:rPr lang="en-US" altLang="zh-CN" dirty="0"/>
              <a:t> 6 bytes</a:t>
            </a:r>
          </a:p>
          <a:p>
            <a:pPr>
              <a:spcBef>
                <a:spcPts val="600"/>
              </a:spcBef>
            </a:pPr>
            <a:r>
              <a:rPr lang="zh-CN" altLang="en-US" dirty="0"/>
              <a:t>如果适配器接收到与目的地址或与广播地址</a:t>
            </a:r>
            <a:r>
              <a:rPr lang="en-US" altLang="zh-CN" dirty="0"/>
              <a:t>(</a:t>
            </a:r>
            <a:r>
              <a:rPr lang="zh-CN" altLang="en-US" dirty="0"/>
              <a:t>例如</a:t>
            </a:r>
            <a:r>
              <a:rPr lang="en-US" altLang="zh-CN" dirty="0"/>
              <a:t>ARP</a:t>
            </a:r>
            <a:r>
              <a:rPr lang="zh-CN" altLang="en-US" dirty="0"/>
              <a:t>包</a:t>
            </a:r>
            <a:r>
              <a:rPr lang="en-US" altLang="zh-CN" dirty="0"/>
              <a:t>)</a:t>
            </a:r>
            <a:r>
              <a:rPr lang="zh-CN" altLang="en-US" dirty="0"/>
              <a:t>匹配的帧，它将帧中的数据传递到网络层协议；</a:t>
            </a:r>
          </a:p>
          <a:p>
            <a:pPr>
              <a:spcBef>
                <a:spcPts val="600"/>
              </a:spcBef>
            </a:pPr>
            <a:r>
              <a:rPr lang="zh-CN" altLang="en-US" dirty="0"/>
              <a:t>否则，适配器丢弃该帧。</a:t>
            </a:r>
          </a:p>
          <a:p>
            <a:pPr eaLnBrk="1" hangingPunct="1">
              <a:spcBef>
                <a:spcPts val="600"/>
              </a:spcBef>
              <a:buFont typeface="Wingdings" pitchFamily="2" charset="2"/>
              <a:buChar char="p"/>
            </a:pPr>
            <a:endParaRPr lang="en-US" altLang="zh-CN" dirty="0">
              <a:solidFill>
                <a:srgbClr val="FF0000"/>
              </a:solidFill>
            </a:endParaRPr>
          </a:p>
          <a:p>
            <a:pPr eaLnBrk="1" hangingPunct="1">
              <a:spcBef>
                <a:spcPts val="600"/>
              </a:spcBef>
              <a:buFont typeface="Wingdings" pitchFamily="2" charset="2"/>
              <a:buChar char="p"/>
            </a:pPr>
            <a:r>
              <a:rPr lang="en-US" altLang="zh-CN" dirty="0">
                <a:solidFill>
                  <a:srgbClr val="FF0000"/>
                </a:solidFill>
              </a:rPr>
              <a:t>Type: </a:t>
            </a:r>
            <a:r>
              <a:rPr lang="zh-CN" altLang="en-US" dirty="0"/>
              <a:t>指示更高的层协议</a:t>
            </a:r>
            <a:r>
              <a:rPr lang="en-US" altLang="zh-CN" dirty="0"/>
              <a:t>(</a:t>
            </a:r>
            <a:r>
              <a:rPr lang="zh-CN" altLang="en-US" dirty="0"/>
              <a:t>主要是</a:t>
            </a:r>
            <a:r>
              <a:rPr lang="en-US" altLang="zh-CN" dirty="0"/>
              <a:t>IP</a:t>
            </a:r>
            <a:r>
              <a:rPr lang="zh-CN" altLang="en-US" dirty="0"/>
              <a:t>，但有其他可能，如</a:t>
            </a:r>
            <a:r>
              <a:rPr lang="en-US" altLang="zh-CN" dirty="0"/>
              <a:t>Novell IPX, AppleTalk)</a:t>
            </a:r>
          </a:p>
          <a:p>
            <a:pPr eaLnBrk="1" hangingPunct="1">
              <a:spcBef>
                <a:spcPts val="600"/>
              </a:spcBef>
              <a:buFont typeface="Wingdings" pitchFamily="2" charset="2"/>
              <a:buChar char="p"/>
            </a:pPr>
            <a:r>
              <a:rPr lang="en-US" altLang="zh-CN" dirty="0">
                <a:solidFill>
                  <a:srgbClr val="FF0000"/>
                </a:solidFill>
              </a:rPr>
              <a:t>CRC: </a:t>
            </a:r>
            <a:r>
              <a:rPr lang="zh-CN" altLang="en-US" dirty="0"/>
              <a:t>接收方的循环冗余校验</a:t>
            </a:r>
            <a:endParaRPr lang="en-US" altLang="zh-CN" dirty="0"/>
          </a:p>
          <a:p>
            <a:pPr>
              <a:spcBef>
                <a:spcPts val="600"/>
              </a:spcBef>
            </a:pPr>
            <a:r>
              <a:rPr lang="zh-CN" altLang="en-US" dirty="0"/>
              <a:t>检测到差误：帧被丢弃。</a:t>
            </a:r>
            <a:r>
              <a:rPr lang="en-US" altLang="zh-CN" dirty="0"/>
              <a:t> </a:t>
            </a:r>
          </a:p>
        </p:txBody>
      </p:sp>
      <p:pic>
        <p:nvPicPr>
          <p:cNvPr id="115716" name="Picture 4" descr="552 Ethernet frame"/>
          <p:cNvPicPr>
            <a:picLocks noChangeAspect="1" noChangeArrowheads="1"/>
          </p:cNvPicPr>
          <p:nvPr/>
        </p:nvPicPr>
        <p:blipFill>
          <a:blip r:embed="rId3" cstate="print"/>
          <a:srcRect/>
          <a:stretch>
            <a:fillRect/>
          </a:stretch>
        </p:blipFill>
        <p:spPr bwMode="auto">
          <a:xfrm>
            <a:off x="659713" y="5296446"/>
            <a:ext cx="7558087" cy="1298575"/>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a:ea typeface="楷体" panose="02010609060101010101" pitchFamily="49" charset="-122"/>
                <a:cs typeface="Arial" panose="020B0604020202020204" pitchFamily="34" charset="0"/>
              </a:rPr>
              <a:t>1. </a:t>
            </a:r>
            <a:r>
              <a:rPr lang="zh-CN" altLang="en-US" dirty="0">
                <a:ea typeface="楷体" panose="02010609060101010101" pitchFamily="49" charset="-122"/>
                <a:cs typeface="Arial" panose="020B0604020202020204" pitchFamily="34" charset="0"/>
              </a:rPr>
              <a:t>以太网的帧结构</a:t>
            </a:r>
            <a:endParaRPr lang="zh-CN" alt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3"/>
          <p:cNvPicPr>
            <a:picLocks noChangeAspect="1" noChangeArrowheads="1"/>
          </p:cNvPicPr>
          <p:nvPr/>
        </p:nvPicPr>
        <p:blipFill>
          <a:blip r:embed="rId3" cstate="print"/>
          <a:srcRect/>
          <a:stretch>
            <a:fillRect/>
          </a:stretch>
        </p:blipFill>
        <p:spPr bwMode="auto">
          <a:xfrm>
            <a:off x="304800" y="3054350"/>
            <a:ext cx="8574088" cy="2671763"/>
          </a:xfrm>
          <a:prstGeom prst="rect">
            <a:avLst/>
          </a:prstGeom>
          <a:noFill/>
          <a:ln w="9525">
            <a:noFill/>
            <a:miter lim="800000"/>
            <a:headEnd/>
            <a:tailEnd/>
          </a:ln>
        </p:spPr>
      </p:pic>
      <p:sp>
        <p:nvSpPr>
          <p:cNvPr id="116740" name="Rectangle 6"/>
          <p:cNvSpPr>
            <a:spLocks noGrp="1" noChangeArrowheads="1"/>
          </p:cNvSpPr>
          <p:nvPr>
            <p:ph type="title"/>
          </p:nvPr>
        </p:nvSpPr>
        <p:spPr/>
        <p:txBody>
          <a:bodyPr/>
          <a:lstStyle/>
          <a:p>
            <a:r>
              <a:rPr lang="en-US" altLang="zh-CN" dirty="0">
                <a:ea typeface="楷体" panose="02010609060101010101" pitchFamily="49" charset="-122"/>
                <a:cs typeface="Arial" panose="020B0604020202020204" pitchFamily="34" charset="0"/>
              </a:rPr>
              <a:t>1. </a:t>
            </a:r>
            <a:r>
              <a:rPr lang="zh-CN" altLang="en-US" dirty="0">
                <a:ea typeface="楷体" panose="02010609060101010101" pitchFamily="49" charset="-122"/>
                <a:cs typeface="Arial" panose="020B0604020202020204" pitchFamily="34" charset="0"/>
              </a:rPr>
              <a:t>以太网的帧结构</a:t>
            </a:r>
            <a:endParaRPr lang="zh-CN" altLang="en-US" dirty="0"/>
          </a:p>
        </p:txBody>
      </p:sp>
      <p:sp>
        <p:nvSpPr>
          <p:cNvPr id="116739" name="Rectangle 5"/>
          <p:cNvSpPr>
            <a:spLocks noGrp="1" noChangeArrowheads="1"/>
          </p:cNvSpPr>
          <p:nvPr>
            <p:ph idx="1"/>
          </p:nvPr>
        </p:nvSpPr>
        <p:spPr>
          <a:xfrm>
            <a:off x="303213" y="1476260"/>
            <a:ext cx="8550275" cy="528810"/>
          </a:xfrm>
          <a:noFill/>
        </p:spPr>
        <p:txBody>
          <a:bodyPr/>
          <a:lstStyle/>
          <a:p>
            <a:pPr marL="0" indent="0" eaLnBrk="1" hangingPunct="1">
              <a:lnSpc>
                <a:spcPct val="90000"/>
              </a:lnSpc>
              <a:buNone/>
            </a:pPr>
            <a:r>
              <a:rPr lang="zh-CN" altLang="en-US" dirty="0"/>
              <a:t>以太网对帧的最小和最大长度都施加了限制，如下图所示。</a:t>
            </a:r>
            <a:endParaRPr lang="en-US" altLang="zh-CN"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0898" name="Picture 2"/>
          <p:cNvPicPr>
            <a:picLocks noChangeAspect="1" noChangeArrowheads="1"/>
          </p:cNvPicPr>
          <p:nvPr/>
        </p:nvPicPr>
        <p:blipFill rotWithShape="1">
          <a:blip r:embed="rId3" cstate="print"/>
          <a:srcRect b="23822"/>
          <a:stretch/>
        </p:blipFill>
        <p:spPr bwMode="auto">
          <a:xfrm>
            <a:off x="1488878" y="3841034"/>
            <a:ext cx="6238875" cy="2285621"/>
          </a:xfrm>
          <a:prstGeom prst="rect">
            <a:avLst/>
          </a:prstGeom>
          <a:noFill/>
          <a:ln w="9525">
            <a:noFill/>
            <a:miter lim="800000"/>
            <a:headEnd/>
            <a:tailEnd/>
          </a:ln>
          <a:effectLst/>
        </p:spPr>
      </p:pic>
      <p:sp>
        <p:nvSpPr>
          <p:cNvPr id="3" name="标题 2"/>
          <p:cNvSpPr>
            <a:spLocks noGrp="1"/>
          </p:cNvSpPr>
          <p:nvPr>
            <p:ph type="title"/>
          </p:nvPr>
        </p:nvSpPr>
        <p:spPr/>
        <p:txBody>
          <a:bodyPr/>
          <a:lstStyle/>
          <a:p>
            <a:r>
              <a:rPr lang="zh-CN" altLang="en-US" dirty="0"/>
              <a:t>曼彻斯特编码</a:t>
            </a:r>
          </a:p>
        </p:txBody>
      </p:sp>
      <p:sp>
        <p:nvSpPr>
          <p:cNvPr id="4" name="内容占位符 3"/>
          <p:cNvSpPr>
            <a:spLocks noGrp="1"/>
          </p:cNvSpPr>
          <p:nvPr>
            <p:ph idx="1"/>
          </p:nvPr>
        </p:nvSpPr>
        <p:spPr>
          <a:xfrm>
            <a:off x="257468" y="1022194"/>
            <a:ext cx="8632240" cy="2652309"/>
          </a:xfrm>
        </p:spPr>
        <p:txBody>
          <a:bodyPr/>
          <a:lstStyle/>
          <a:p>
            <a:pPr>
              <a:spcBef>
                <a:spcPts val="600"/>
              </a:spcBef>
            </a:pPr>
            <a:r>
              <a:rPr lang="zh-CN" altLang="en-US" dirty="0"/>
              <a:t>许多以太网技术</a:t>
            </a:r>
            <a:r>
              <a:rPr lang="en-US" altLang="zh-CN" dirty="0"/>
              <a:t>(</a:t>
            </a:r>
            <a:r>
              <a:rPr lang="zh-CN" altLang="en-US" dirty="0"/>
              <a:t>例如</a:t>
            </a:r>
            <a:r>
              <a:rPr lang="en-US" altLang="zh-CN" dirty="0"/>
              <a:t>10BASE-T)</a:t>
            </a:r>
            <a:r>
              <a:rPr lang="zh-CN" altLang="en-US" dirty="0"/>
              <a:t>也使用曼彻斯特编码。</a:t>
            </a:r>
            <a:endParaRPr lang="en-US" altLang="zh-CN" dirty="0"/>
          </a:p>
          <a:p>
            <a:pPr>
              <a:spcBef>
                <a:spcPts val="600"/>
              </a:spcBef>
            </a:pPr>
            <a:endParaRPr lang="en-US" altLang="zh-CN" dirty="0"/>
          </a:p>
          <a:p>
            <a:pPr>
              <a:spcBef>
                <a:spcPts val="600"/>
              </a:spcBef>
            </a:pPr>
            <a:r>
              <a:rPr lang="zh-CN" altLang="en-US" dirty="0"/>
              <a:t>通过在每个位的中间包含一个跳变</a:t>
            </a:r>
            <a:r>
              <a:rPr lang="en-US" altLang="zh-CN" dirty="0"/>
              <a:t>(transition)</a:t>
            </a:r>
            <a:r>
              <a:rPr lang="zh-CN" altLang="en-US" dirty="0"/>
              <a:t>，接收主机可以使它的时钟与发送主机的时钟同步。</a:t>
            </a:r>
            <a:endParaRPr lang="en-US" altLang="zh-CN" dirty="0"/>
          </a:p>
          <a:p>
            <a:pPr lvl="1">
              <a:spcBef>
                <a:spcPts val="600"/>
              </a:spcBef>
            </a:pPr>
            <a:r>
              <a:rPr lang="zh-CN" altLang="en-US" dirty="0"/>
              <a:t>不需要在结点之间建立一个集中式的全局时钟 </a:t>
            </a:r>
            <a:r>
              <a:rPr lang="en-US" altLang="zh-CN" dirty="0"/>
              <a:t>!</a:t>
            </a:r>
            <a:endParaRPr lang="zh-CN" altLang="en-US" dirty="0"/>
          </a:p>
          <a:p>
            <a:pPr lvl="1">
              <a:spcBef>
                <a:spcPts val="600"/>
              </a:spcBef>
            </a:pPr>
            <a:r>
              <a:rPr lang="zh-CN" altLang="en-US" dirty="0"/>
              <a:t>嘿，这是物理层的东西 </a:t>
            </a:r>
            <a:r>
              <a:rPr lang="en-US" altLang="zh-CN" dirty="0"/>
              <a:t>!</a:t>
            </a: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 calcmode="lin" valueType="num">
                                      <p:cBhvr>
                                        <p:cTn id="7" dur="1000" fill="hold"/>
                                        <p:tgtEl>
                                          <p:spTgt spid="4">
                                            <p:txEl>
                                              <p:pRg st="4" end="4"/>
                                            </p:txEl>
                                          </p:spTgt>
                                        </p:tgtEl>
                                        <p:attrNameLst>
                                          <p:attrName>ppt_w</p:attrName>
                                        </p:attrNameLst>
                                      </p:cBhvr>
                                      <p:tavLst>
                                        <p:tav tm="0">
                                          <p:val>
                                            <p:fltVal val="0"/>
                                          </p:val>
                                        </p:tav>
                                        <p:tav tm="100000">
                                          <p:val>
                                            <p:strVal val="#ppt_w"/>
                                          </p:val>
                                        </p:tav>
                                      </p:tavLst>
                                    </p:anim>
                                    <p:anim calcmode="lin" valueType="num">
                                      <p:cBhvr>
                                        <p:cTn id="8" dur="1000" fill="hold"/>
                                        <p:tgtEl>
                                          <p:spTgt spid="4">
                                            <p:txEl>
                                              <p:pRg st="4" end="4"/>
                                            </p:txEl>
                                          </p:spTgt>
                                        </p:tgtEl>
                                        <p:attrNameLst>
                                          <p:attrName>ppt_h</p:attrName>
                                        </p:attrNameLst>
                                      </p:cBhvr>
                                      <p:tavLst>
                                        <p:tav tm="0">
                                          <p:val>
                                            <p:fltVal val="0"/>
                                          </p:val>
                                        </p:tav>
                                        <p:tav tm="100000">
                                          <p:val>
                                            <p:strVal val="#ppt_h"/>
                                          </p:val>
                                        </p:tav>
                                      </p:tavLst>
                                    </p:anim>
                                    <p:anim calcmode="lin" valueType="num">
                                      <p:cBhvr>
                                        <p:cTn id="9" dur="1000" fill="hold"/>
                                        <p:tgtEl>
                                          <p:spTgt spid="4">
                                            <p:txEl>
                                              <p:pRg st="4" end="4"/>
                                            </p:txEl>
                                          </p:spTgt>
                                        </p:tgtEl>
                                        <p:attrNameLst>
                                          <p:attrName>style.rotation</p:attrName>
                                        </p:attrNameLst>
                                      </p:cBhvr>
                                      <p:tavLst>
                                        <p:tav tm="0">
                                          <p:val>
                                            <p:fltVal val="90"/>
                                          </p:val>
                                        </p:tav>
                                        <p:tav tm="100000">
                                          <p:val>
                                            <p:fltVal val="0"/>
                                          </p:val>
                                        </p:tav>
                                      </p:tavLst>
                                    </p:anim>
                                    <p:animEffect transition="in" filter="fade">
                                      <p:cBhvr>
                                        <p:cTn id="10" dur="1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sz="2400" dirty="0">
                <a:latin typeface="+mn-lt"/>
              </a:rPr>
              <a:t>曼彻斯特编码</a:t>
            </a:r>
            <a:r>
              <a:rPr lang="en-US" altLang="zh-CN" sz="2400" dirty="0">
                <a:latin typeface="+mn-lt"/>
              </a:rPr>
              <a:t>: </a:t>
            </a:r>
            <a:r>
              <a:rPr lang="zh-CN" altLang="en-US" sz="2400" dirty="0">
                <a:latin typeface="+mn-lt"/>
                <a:sym typeface="+mn-ea"/>
              </a:rPr>
              <a:t>主机时钟性能对网络性能的影响</a:t>
            </a:r>
            <a:endParaRPr lang="zh-CN" altLang="en-US" sz="2400" dirty="0">
              <a:latin typeface="+mn-lt"/>
            </a:endParaRPr>
          </a:p>
        </p:txBody>
      </p:sp>
      <p:pic>
        <p:nvPicPr>
          <p:cNvPr id="6" name="Picture 5" descr="f02-05-9780123850591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59" y="1643050"/>
            <a:ext cx="7438323" cy="3370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364102" y="5299498"/>
            <a:ext cx="3414717" cy="400110"/>
          </a:xfrm>
          <a:prstGeom prst="rect">
            <a:avLst/>
          </a:prstGeom>
        </p:spPr>
        <p:txBody>
          <a:bodyPr wrap="none">
            <a:spAutoFit/>
          </a:bodyPr>
          <a:lstStyle/>
          <a:p>
            <a:r>
              <a:rPr lang="en-US" altLang="zh-CN" sz="2000" i="0" dirty="0">
                <a:latin typeface="+mn-lt"/>
              </a:rPr>
              <a:t>Manchester = NRZ</a:t>
            </a:r>
            <a:r>
              <a:rPr lang="zh-CN" altLang="en-US" sz="2000" i="0" dirty="0">
                <a:solidFill>
                  <a:srgbClr val="FF0000"/>
                </a:solidFill>
                <a:latin typeface="+mn-lt"/>
              </a:rPr>
              <a:t>异或</a:t>
            </a:r>
            <a:r>
              <a:rPr lang="en-US" altLang="zh-CN" sz="2000" i="0" dirty="0">
                <a:latin typeface="+mn-lt"/>
              </a:rPr>
              <a:t>Clock</a:t>
            </a:r>
            <a:endParaRPr lang="zh-CN" altLang="en-US" sz="2000" i="0" dirty="0">
              <a:latin typeface="+mn-lt"/>
            </a:endParaRPr>
          </a:p>
        </p:txBody>
      </p:sp>
      <p:sp>
        <p:nvSpPr>
          <p:cNvPr id="5" name="矩形 4"/>
          <p:cNvSpPr/>
          <p:nvPr/>
        </p:nvSpPr>
        <p:spPr>
          <a:xfrm>
            <a:off x="7029317" y="5232822"/>
            <a:ext cx="1193532" cy="400110"/>
          </a:xfrm>
          <a:prstGeom prst="rect">
            <a:avLst/>
          </a:prstGeom>
        </p:spPr>
        <p:txBody>
          <a:bodyPr wrap="none">
            <a:spAutoFit/>
          </a:bodyPr>
          <a:lstStyle/>
          <a:p>
            <a:r>
              <a:rPr lang="en-US" altLang="zh-CN" sz="2000" i="0" dirty="0">
                <a:latin typeface="+mn-lt"/>
              </a:rPr>
              <a:t>inversion</a:t>
            </a:r>
            <a:endParaRPr lang="zh-CN" altLang="en-US" sz="2000" i="0" dirty="0">
              <a:latin typeface="+mn-lt"/>
            </a:endParaRPr>
          </a:p>
        </p:txBody>
      </p:sp>
      <p:cxnSp>
        <p:nvCxnSpPr>
          <p:cNvPr id="8" name="直接连接符 7"/>
          <p:cNvCxnSpPr/>
          <p:nvPr/>
        </p:nvCxnSpPr>
        <p:spPr bwMode="auto">
          <a:xfrm>
            <a:off x="2164362" y="2461028"/>
            <a:ext cx="6072230" cy="1588"/>
          </a:xfrm>
          <a:prstGeom prst="line">
            <a:avLst/>
          </a:prstGeom>
          <a:solidFill>
            <a:schemeClr val="accent1"/>
          </a:solidFill>
          <a:ln w="19050" cap="flat" cmpd="sng" algn="ctr">
            <a:solidFill>
              <a:srgbClr val="FF9999"/>
            </a:solidFill>
            <a:prstDash val="sysDash"/>
            <a:round/>
            <a:headEnd type="none" w="med" len="med"/>
            <a:tailEnd type="none" w="med" len="med"/>
          </a:ln>
          <a:effectLst/>
        </p:spPr>
      </p:cxnSp>
      <p:cxnSp>
        <p:nvCxnSpPr>
          <p:cNvPr id="10" name="直接箭头连接符 9"/>
          <p:cNvCxnSpPr/>
          <p:nvPr/>
        </p:nvCxnSpPr>
        <p:spPr bwMode="auto">
          <a:xfrm rot="16200000" flipV="1">
            <a:off x="7548563" y="5053012"/>
            <a:ext cx="400050" cy="47625"/>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
        <p:nvSpPr>
          <p:cNvPr id="11" name="矩形 10"/>
          <p:cNvSpPr/>
          <p:nvPr/>
        </p:nvSpPr>
        <p:spPr>
          <a:xfrm>
            <a:off x="818625" y="2482334"/>
            <a:ext cx="803618" cy="369332"/>
          </a:xfrm>
          <a:prstGeom prst="rect">
            <a:avLst/>
          </a:prstGeom>
        </p:spPr>
        <p:txBody>
          <a:bodyPr wrap="none">
            <a:spAutoFit/>
          </a:bodyPr>
          <a:lstStyle/>
          <a:p>
            <a:r>
              <a:rPr lang="en-US" altLang="zh-CN" i="0" dirty="0">
                <a:solidFill>
                  <a:srgbClr val="FF0000"/>
                </a:solidFill>
                <a:latin typeface="+mn-lt"/>
              </a:rPr>
              <a:t>NRZ-L</a:t>
            </a:r>
            <a:endParaRPr lang="zh-CN" altLang="en-US" i="0" dirty="0">
              <a:solidFill>
                <a:srgbClr val="FF0000"/>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3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65286" name="Picture 6"/>
          <p:cNvPicPr>
            <a:picLocks noChangeAspect="1" noChangeArrowheads="1"/>
          </p:cNvPicPr>
          <p:nvPr/>
        </p:nvPicPr>
        <p:blipFill>
          <a:blip r:embed="rId3" cstate="print"/>
          <a:srcRect/>
          <a:stretch>
            <a:fillRect/>
          </a:stretch>
        </p:blipFill>
        <p:spPr bwMode="auto">
          <a:xfrm>
            <a:off x="357158" y="2143116"/>
            <a:ext cx="8229600" cy="2768600"/>
          </a:xfrm>
          <a:prstGeom prst="rect">
            <a:avLst/>
          </a:prstGeom>
          <a:noFill/>
          <a:ln w="9525">
            <a:noFill/>
            <a:miter lim="800000"/>
            <a:headEnd/>
            <a:tailEnd/>
          </a:ln>
          <a:effectLst/>
        </p:spPr>
      </p:pic>
      <p:sp>
        <p:nvSpPr>
          <p:cNvPr id="865287" name="Rectangle 7"/>
          <p:cNvSpPr>
            <a:spLocks noGrp="1" noChangeArrowheads="1"/>
          </p:cNvSpPr>
          <p:nvPr>
            <p:ph type="title"/>
          </p:nvPr>
        </p:nvSpPr>
        <p:spPr/>
        <p:txBody>
          <a:bodyPr/>
          <a:lstStyle/>
          <a:p>
            <a:r>
              <a:rPr lang="en-US" altLang="zh-CN" dirty="0"/>
              <a:t>Polar NRZ-L and NRZ-I </a:t>
            </a:r>
            <a:r>
              <a:rPr lang="zh-CN" altLang="en-US" dirty="0"/>
              <a:t>方案</a:t>
            </a:r>
          </a:p>
        </p:txBody>
      </p:sp>
      <p:sp>
        <p:nvSpPr>
          <p:cNvPr id="5" name="矩形 4"/>
          <p:cNvSpPr/>
          <p:nvPr/>
        </p:nvSpPr>
        <p:spPr>
          <a:xfrm>
            <a:off x="6215074" y="4643446"/>
            <a:ext cx="2264915" cy="369332"/>
          </a:xfrm>
          <a:prstGeom prst="rect">
            <a:avLst/>
          </a:prstGeom>
        </p:spPr>
        <p:txBody>
          <a:bodyPr wrap="none">
            <a:spAutoFit/>
          </a:bodyPr>
          <a:lstStyle/>
          <a:p>
            <a:r>
              <a:rPr lang="en-US" altLang="zh-CN" i="0" dirty="0">
                <a:latin typeface="+mn-lt"/>
                <a:ea typeface="+mj-ea"/>
                <a:cs typeface="+mj-cs"/>
              </a:rPr>
              <a:t>Bandwidth: [0, 2*N]</a:t>
            </a:r>
            <a:endParaRPr lang="zh-CN" altLang="en-US" i="0" dirty="0">
              <a:latin typeface="+mn-lt"/>
              <a:ea typeface="+mj-ea"/>
              <a:cs typeface="+mj-cs"/>
            </a:endParaRPr>
          </a:p>
        </p:txBody>
      </p:sp>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301625" y="279400"/>
            <a:ext cx="8488363" cy="549275"/>
          </a:xfrm>
        </p:spPr>
        <p:txBody>
          <a:bodyPr/>
          <a:lstStyle/>
          <a:p>
            <a:pPr eaLnBrk="1" hangingPunct="1"/>
            <a:r>
              <a:rPr lang="zh-CN" altLang="en-US" dirty="0"/>
              <a:t>不可靠的无连接的服务</a:t>
            </a:r>
            <a:endParaRPr lang="en-US" altLang="zh-CN" dirty="0"/>
          </a:p>
        </p:txBody>
      </p:sp>
      <p:sp>
        <p:nvSpPr>
          <p:cNvPr id="117763" name="Rectangle 3"/>
          <p:cNvSpPr>
            <a:spLocks noGrp="1" noChangeArrowheads="1"/>
          </p:cNvSpPr>
          <p:nvPr>
            <p:ph type="body" idx="1"/>
          </p:nvPr>
        </p:nvSpPr>
        <p:spPr>
          <a:xfrm>
            <a:off x="306388" y="1068388"/>
            <a:ext cx="8502650" cy="5122862"/>
          </a:xfrm>
        </p:spPr>
        <p:txBody>
          <a:bodyPr/>
          <a:lstStyle/>
          <a:p>
            <a:pPr>
              <a:spcBef>
                <a:spcPts val="600"/>
              </a:spcBef>
            </a:pPr>
            <a:r>
              <a:rPr lang="zh-CN" altLang="en-US" dirty="0"/>
              <a:t>所有的以太网技术均向网络层提供无连接服务。</a:t>
            </a:r>
          </a:p>
          <a:p>
            <a:pPr>
              <a:spcBef>
                <a:spcPts val="600"/>
              </a:spcBef>
            </a:pPr>
            <a:endParaRPr lang="en-US" altLang="zh-CN" dirty="0"/>
          </a:p>
          <a:p>
            <a:pPr>
              <a:spcBef>
                <a:spcPts val="600"/>
              </a:spcBef>
            </a:pPr>
            <a:r>
              <a:rPr lang="zh-CN" altLang="en-US" dirty="0"/>
              <a:t>两个网络适配器传输帧之前并没有握手过程。</a:t>
            </a:r>
          </a:p>
          <a:p>
            <a:pPr>
              <a:spcBef>
                <a:spcPts val="600"/>
              </a:spcBef>
            </a:pPr>
            <a:endParaRPr lang="en-US" altLang="zh-CN" dirty="0"/>
          </a:p>
          <a:p>
            <a:pPr>
              <a:spcBef>
                <a:spcPts val="600"/>
              </a:spcBef>
            </a:pPr>
            <a:r>
              <a:rPr lang="zh-CN" altLang="en-US" dirty="0"/>
              <a:t>同时，以太网向网络层</a:t>
            </a:r>
            <a:r>
              <a:rPr lang="zh-CN" altLang="en-US" dirty="0">
                <a:solidFill>
                  <a:srgbClr val="FF0000"/>
                </a:solidFill>
              </a:rPr>
              <a:t>提供</a:t>
            </a:r>
            <a:r>
              <a:rPr lang="zh-CN" altLang="en-US" dirty="0"/>
              <a:t>不可靠的服务，</a:t>
            </a:r>
            <a:r>
              <a:rPr lang="zh-CN" altLang="en-US" dirty="0">
                <a:solidFill>
                  <a:srgbClr val="FF0000"/>
                </a:solidFill>
              </a:rPr>
              <a:t>虽然</a:t>
            </a:r>
            <a:r>
              <a:rPr lang="zh-CN" altLang="en-US" dirty="0"/>
              <a:t>接收方收到帧后会利用</a:t>
            </a:r>
            <a:r>
              <a:rPr lang="en-US" altLang="zh-CN" dirty="0"/>
              <a:t>CRC</a:t>
            </a:r>
            <a:r>
              <a:rPr lang="zh-CN" altLang="en-US" dirty="0"/>
              <a:t>检测帧中是否出现错误，</a:t>
            </a:r>
            <a:r>
              <a:rPr lang="zh-CN" altLang="en-US" dirty="0">
                <a:solidFill>
                  <a:srgbClr val="FF0000"/>
                </a:solidFill>
              </a:rPr>
              <a:t>但是</a:t>
            </a:r>
            <a:r>
              <a:rPr lang="zh-CN" altLang="en-US" dirty="0"/>
              <a:t>无论如何也不会给发送方网络适配器</a:t>
            </a:r>
            <a:r>
              <a:rPr lang="zh-CN" altLang="en-US" dirty="0">
                <a:solidFill>
                  <a:srgbClr val="FF0000"/>
                </a:solidFill>
              </a:rPr>
              <a:t>发送</a:t>
            </a:r>
            <a:r>
              <a:rPr lang="zh-CN" altLang="en-US" dirty="0"/>
              <a:t>确认</a:t>
            </a:r>
            <a:r>
              <a:rPr lang="en-US" altLang="zh-CN" dirty="0"/>
              <a:t>/</a:t>
            </a:r>
            <a:r>
              <a:rPr lang="zh-CN" altLang="en-US" dirty="0"/>
              <a:t>否定确认。</a:t>
            </a:r>
          </a:p>
          <a:p>
            <a:pPr>
              <a:spcBef>
                <a:spcPts val="600"/>
              </a:spcBef>
            </a:pPr>
            <a:endParaRPr lang="en-US" altLang="zh-CN" dirty="0"/>
          </a:p>
          <a:p>
            <a:pPr>
              <a:spcBef>
                <a:spcPts val="600"/>
              </a:spcBef>
            </a:pPr>
            <a:r>
              <a:rPr lang="zh-CN" altLang="en-US" dirty="0"/>
              <a:t>发送方网络适配器并不知道所发送的帧是否通过了</a:t>
            </a:r>
            <a:r>
              <a:rPr lang="en-US" altLang="zh-CN" dirty="0"/>
              <a:t>CRC</a:t>
            </a:r>
            <a:r>
              <a:rPr lang="zh-CN" altLang="en-US" dirty="0"/>
              <a:t>校验过程。</a:t>
            </a:r>
            <a:endParaRPr lang="en-US" altLang="zh-CN" dirty="0"/>
          </a:p>
          <a:p>
            <a:pPr>
              <a:spcBef>
                <a:spcPts val="600"/>
              </a:spcBef>
            </a:pPr>
            <a:endParaRPr lang="en-US" altLang="zh-CN" dirty="0">
              <a:solidFill>
                <a:srgbClr val="FF0000"/>
              </a:solidFill>
            </a:endParaRPr>
          </a:p>
          <a:p>
            <a:pPr>
              <a:spcBef>
                <a:spcPts val="600"/>
              </a:spcBef>
            </a:pPr>
            <a:r>
              <a:rPr lang="en-US" altLang="zh-CN" dirty="0"/>
              <a:t>(</a:t>
            </a:r>
            <a:r>
              <a:rPr lang="zh-CN" altLang="en-US" dirty="0"/>
              <a:t>在链路层</a:t>
            </a:r>
            <a:r>
              <a:rPr lang="en-US" altLang="zh-CN" dirty="0"/>
              <a:t>)</a:t>
            </a:r>
            <a:r>
              <a:rPr lang="zh-CN" altLang="en-US" dirty="0"/>
              <a:t>缺乏可靠的传输有助于使得以太网简单和便宜。</a:t>
            </a:r>
            <a:endParaRPr lang="en-US" altLang="zh-CN" dirty="0">
              <a:solidFill>
                <a:srgbClr val="FF0000"/>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329717" y="229152"/>
            <a:ext cx="8540750" cy="639763"/>
          </a:xfrm>
        </p:spPr>
        <p:txBody>
          <a:bodyPr/>
          <a:lstStyle/>
          <a:p>
            <a:r>
              <a:rPr lang="en-US" altLang="zh-CN" dirty="0"/>
              <a:t>6.3 </a:t>
            </a:r>
            <a:r>
              <a:rPr lang="zh-CN" altLang="en-US" dirty="0"/>
              <a:t>以太网技术</a:t>
            </a:r>
          </a:p>
        </p:txBody>
      </p:sp>
      <p:pic>
        <p:nvPicPr>
          <p:cNvPr id="11" name="Picture 6"/>
          <p:cNvPicPr>
            <a:picLocks noChangeAspect="1" noChangeArrowheads="1"/>
          </p:cNvPicPr>
          <p:nvPr/>
        </p:nvPicPr>
        <p:blipFill>
          <a:blip r:embed="rId3" cstate="print"/>
          <a:srcRect/>
          <a:stretch>
            <a:fillRect/>
          </a:stretch>
        </p:blipFill>
        <p:spPr bwMode="auto">
          <a:xfrm>
            <a:off x="291548" y="2792895"/>
            <a:ext cx="4784035" cy="2004391"/>
          </a:xfrm>
          <a:prstGeom prst="rect">
            <a:avLst/>
          </a:prstGeom>
          <a:noFill/>
          <a:ln w="9525">
            <a:noFill/>
            <a:miter lim="800000"/>
            <a:headEnd/>
            <a:tailEnd/>
          </a:ln>
        </p:spPr>
      </p:pic>
      <p:pic>
        <p:nvPicPr>
          <p:cNvPr id="12" name="Picture 6"/>
          <p:cNvPicPr>
            <a:picLocks noChangeAspect="1" noChangeArrowheads="1"/>
          </p:cNvPicPr>
          <p:nvPr/>
        </p:nvPicPr>
        <p:blipFill>
          <a:blip r:embed="rId4" cstate="print"/>
          <a:srcRect/>
          <a:stretch>
            <a:fillRect/>
          </a:stretch>
        </p:blipFill>
        <p:spPr bwMode="auto">
          <a:xfrm>
            <a:off x="328405" y="1008407"/>
            <a:ext cx="4817166" cy="1799622"/>
          </a:xfrm>
          <a:prstGeom prst="rect">
            <a:avLst/>
          </a:prstGeom>
          <a:noFill/>
          <a:ln w="9525">
            <a:noFill/>
            <a:miter lim="800000"/>
            <a:headEnd/>
            <a:tailEnd/>
          </a:ln>
        </p:spPr>
      </p:pic>
      <p:pic>
        <p:nvPicPr>
          <p:cNvPr id="13" name="Picture 6"/>
          <p:cNvPicPr>
            <a:picLocks noChangeAspect="1" noChangeArrowheads="1"/>
          </p:cNvPicPr>
          <p:nvPr/>
        </p:nvPicPr>
        <p:blipFill>
          <a:blip r:embed="rId5" cstate="print"/>
          <a:srcRect l="35263"/>
          <a:stretch>
            <a:fillRect/>
          </a:stretch>
        </p:blipFill>
        <p:spPr bwMode="auto">
          <a:xfrm>
            <a:off x="5075581" y="4345056"/>
            <a:ext cx="4068419" cy="2060238"/>
          </a:xfrm>
          <a:prstGeom prst="rect">
            <a:avLst/>
          </a:prstGeom>
          <a:noFill/>
          <a:ln w="9525">
            <a:noFill/>
            <a:miter lim="800000"/>
            <a:headEnd/>
            <a:tailEnd/>
          </a:ln>
        </p:spPr>
      </p:pic>
      <p:pic>
        <p:nvPicPr>
          <p:cNvPr id="14" name="Picture 6"/>
          <p:cNvPicPr>
            <a:picLocks noChangeAspect="1" noChangeArrowheads="1"/>
          </p:cNvPicPr>
          <p:nvPr/>
        </p:nvPicPr>
        <p:blipFill>
          <a:blip r:embed="rId6" cstate="print"/>
          <a:srcRect/>
          <a:stretch>
            <a:fillRect/>
          </a:stretch>
        </p:blipFill>
        <p:spPr bwMode="auto">
          <a:xfrm>
            <a:off x="272913" y="4887983"/>
            <a:ext cx="4643644" cy="1697364"/>
          </a:xfrm>
          <a:prstGeom prst="rect">
            <a:avLst/>
          </a:prstGeom>
          <a:noFill/>
          <a:ln w="9525">
            <a:noFill/>
            <a:miter lim="800000"/>
            <a:headEnd/>
            <a:tailEnd/>
          </a:ln>
        </p:spPr>
      </p:pic>
      <p:pic>
        <p:nvPicPr>
          <p:cNvPr id="16" name="Picture 2"/>
          <p:cNvPicPr>
            <a:picLocks noChangeAspect="1" noChangeArrowheads="1"/>
          </p:cNvPicPr>
          <p:nvPr/>
        </p:nvPicPr>
        <p:blipFill>
          <a:blip r:embed="rId7" cstate="print"/>
          <a:srcRect b="25506"/>
          <a:stretch>
            <a:fillRect/>
          </a:stretch>
        </p:blipFill>
        <p:spPr bwMode="auto">
          <a:xfrm>
            <a:off x="5346695" y="1113184"/>
            <a:ext cx="3572018" cy="2372140"/>
          </a:xfrm>
          <a:prstGeom prst="rect">
            <a:avLst/>
          </a:prstGeom>
          <a:noFill/>
          <a:ln w="9525">
            <a:noFill/>
            <a:miter lim="800000"/>
            <a:headEnd/>
            <a:tailEnd/>
          </a:ln>
          <a:effectLst/>
        </p:spPr>
      </p:pic>
      <p:pic>
        <p:nvPicPr>
          <p:cNvPr id="9" name="Picture 6"/>
          <p:cNvPicPr>
            <a:picLocks noChangeAspect="1" noChangeArrowheads="1"/>
          </p:cNvPicPr>
          <p:nvPr/>
        </p:nvPicPr>
        <p:blipFill>
          <a:blip r:embed="rId5" cstate="print"/>
          <a:srcRect t="15161" r="65316" b="16780"/>
          <a:stretch>
            <a:fillRect/>
          </a:stretch>
        </p:blipFill>
        <p:spPr bwMode="auto">
          <a:xfrm>
            <a:off x="5978899" y="3476625"/>
            <a:ext cx="1667435" cy="1028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1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1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1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10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0"/>
                                        <p:tgtEl>
                                          <p:spTgt spid="13"/>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 </a:t>
            </a:r>
            <a:r>
              <a:rPr lang="zh-CN" altLang="en-US" dirty="0"/>
              <a:t>以太网技术</a:t>
            </a:r>
          </a:p>
        </p:txBody>
      </p:sp>
      <p:sp>
        <p:nvSpPr>
          <p:cNvPr id="3" name="内容占位符 2"/>
          <p:cNvSpPr>
            <a:spLocks noGrp="1"/>
          </p:cNvSpPr>
          <p:nvPr>
            <p:ph sz="half" idx="1"/>
          </p:nvPr>
        </p:nvSpPr>
        <p:spPr>
          <a:xfrm>
            <a:off x="303212" y="1017588"/>
            <a:ext cx="4983163" cy="5181600"/>
          </a:xfrm>
        </p:spPr>
        <p:txBody>
          <a:bodyPr/>
          <a:lstStyle/>
          <a:p>
            <a:pPr>
              <a:spcBef>
                <a:spcPts val="600"/>
              </a:spcBef>
            </a:pPr>
            <a:r>
              <a:rPr lang="zh-CN" altLang="en-US" sz="2400" dirty="0"/>
              <a:t>多年来，以太网经历了一系列的演化过程。</a:t>
            </a:r>
          </a:p>
          <a:p>
            <a:pPr>
              <a:spcBef>
                <a:spcPts val="600"/>
              </a:spcBef>
            </a:pPr>
            <a:endParaRPr lang="en-US" altLang="zh-CN" sz="2400" dirty="0"/>
          </a:p>
          <a:p>
            <a:pPr>
              <a:spcBef>
                <a:spcPts val="600"/>
              </a:spcBef>
            </a:pPr>
            <a:r>
              <a:rPr lang="zh-CN" altLang="en-US" sz="2400" dirty="0"/>
              <a:t>今天的以太网非常不同于使用同轴电缆的初始总线拓扑设计。</a:t>
            </a:r>
          </a:p>
          <a:p>
            <a:pPr>
              <a:spcBef>
                <a:spcPts val="600"/>
              </a:spcBef>
            </a:pPr>
            <a:endParaRPr lang="en-US" altLang="zh-CN" sz="2400" dirty="0"/>
          </a:p>
          <a:p>
            <a:pPr>
              <a:spcBef>
                <a:spcPts val="600"/>
              </a:spcBef>
            </a:pPr>
            <a:r>
              <a:rPr lang="zh-CN" altLang="en-US" sz="2400" dirty="0"/>
              <a:t>在今天的大多数安装中，</a:t>
            </a:r>
            <a:r>
              <a:rPr lang="zh-CN" altLang="en-US" sz="2400" dirty="0">
                <a:solidFill>
                  <a:srgbClr val="FF0000"/>
                </a:solidFill>
              </a:rPr>
              <a:t>节点经</a:t>
            </a:r>
            <a:r>
              <a:rPr lang="zh-CN" altLang="en-US" sz="2400" dirty="0"/>
              <a:t>点对点的由双绞铜线或光纤电缆构成的</a:t>
            </a:r>
            <a:r>
              <a:rPr lang="zh-CN" altLang="en-US" sz="2400" dirty="0">
                <a:solidFill>
                  <a:srgbClr val="FF0000"/>
                </a:solidFill>
              </a:rPr>
              <a:t>线段</a:t>
            </a:r>
            <a:r>
              <a:rPr lang="zh-CN" altLang="en-US" sz="2400" dirty="0"/>
              <a:t>与一台交换机相连。</a:t>
            </a:r>
          </a:p>
        </p:txBody>
      </p:sp>
      <p:pic>
        <p:nvPicPr>
          <p:cNvPr id="5" name="Picture 3"/>
          <p:cNvPicPr>
            <a:picLocks noChangeAspect="1" noChangeArrowheads="1"/>
          </p:cNvPicPr>
          <p:nvPr/>
        </p:nvPicPr>
        <p:blipFill>
          <a:blip r:embed="rId3" cstate="print"/>
          <a:srcRect l="23239"/>
          <a:stretch>
            <a:fillRect/>
          </a:stretch>
        </p:blipFill>
        <p:spPr bwMode="auto">
          <a:xfrm>
            <a:off x="5677469" y="1665763"/>
            <a:ext cx="2812738" cy="3206488"/>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p:txBody>
          <a:bodyPr/>
          <a:lstStyle/>
          <a:p>
            <a:pPr>
              <a:defRPr/>
            </a:pPr>
            <a:r>
              <a:rPr lang="zh-CN" altLang="en-US" dirty="0"/>
              <a:t>链路层可能提供的服务</a:t>
            </a:r>
            <a:endParaRPr lang="en-US" dirty="0">
              <a:latin typeface="Gill Sans MT" charset="0"/>
              <a:cs typeface="+mj-cs"/>
            </a:endParaRPr>
          </a:p>
        </p:txBody>
      </p:sp>
      <p:sp>
        <p:nvSpPr>
          <p:cNvPr id="6150" name="Rectangle 3"/>
          <p:cNvSpPr>
            <a:spLocks noGrp="1" noChangeArrowheads="1"/>
          </p:cNvSpPr>
          <p:nvPr>
            <p:ph idx="1"/>
          </p:nvPr>
        </p:nvSpPr>
        <p:spPr>
          <a:xfrm>
            <a:off x="319881" y="997882"/>
            <a:ext cx="8550275" cy="5181600"/>
          </a:xfrm>
        </p:spPr>
        <p:txBody>
          <a:bodyPr/>
          <a:lstStyle/>
          <a:p>
            <a:pPr eaLnBrk="1" hangingPunct="1">
              <a:buFontTx/>
              <a:buNone/>
            </a:pPr>
            <a:r>
              <a:rPr lang="zh-CN" altLang="en-US" dirty="0">
                <a:solidFill>
                  <a:srgbClr val="FF0000"/>
                </a:solidFill>
                <a:latin typeface="Gill Sans MT" panose="020B0502020104020203" pitchFamily="34" charset="0"/>
              </a:rPr>
              <a:t>成帧</a:t>
            </a:r>
            <a:r>
              <a:rPr lang="en-US" altLang="zh-CN" dirty="0">
                <a:solidFill>
                  <a:srgbClr val="FF0000"/>
                </a:solidFill>
                <a:latin typeface="Gill Sans MT" panose="020B0502020104020203" pitchFamily="34" charset="0"/>
              </a:rPr>
              <a:t>(framing)</a:t>
            </a:r>
            <a:r>
              <a:rPr lang="en-US" altLang="zh-CN" dirty="0">
                <a:latin typeface="Gill Sans MT" panose="020B0502020104020203" pitchFamily="34" charset="0"/>
              </a:rPr>
              <a:t>,</a:t>
            </a:r>
            <a:r>
              <a:rPr lang="en-US" altLang="zh-CN" dirty="0">
                <a:solidFill>
                  <a:srgbClr val="FF0000"/>
                </a:solidFill>
                <a:latin typeface="Gill Sans MT" panose="020B0502020104020203" pitchFamily="34" charset="0"/>
              </a:rPr>
              <a:t> </a:t>
            </a:r>
            <a:r>
              <a:rPr lang="zh-CN" altLang="en-US" dirty="0">
                <a:solidFill>
                  <a:srgbClr val="FF0000"/>
                </a:solidFill>
                <a:latin typeface="Gill Sans MT" panose="020B0502020104020203" pitchFamily="34" charset="0"/>
              </a:rPr>
              <a:t>链路接入</a:t>
            </a:r>
            <a:r>
              <a:rPr lang="en-US" altLang="zh-CN" dirty="0">
                <a:solidFill>
                  <a:srgbClr val="FF0000"/>
                </a:solidFill>
                <a:latin typeface="Gill Sans MT" panose="020B0502020104020203" pitchFamily="34" charset="0"/>
              </a:rPr>
              <a:t>:</a:t>
            </a:r>
            <a:r>
              <a:rPr lang="en-US" altLang="zh-CN" dirty="0">
                <a:latin typeface="Gill Sans MT" panose="020B0502020104020203" pitchFamily="34" charset="0"/>
              </a:rPr>
              <a:t> </a:t>
            </a:r>
          </a:p>
          <a:p>
            <a:pPr eaLnBrk="1" hangingPunct="1"/>
            <a:r>
              <a:rPr lang="zh-CN" altLang="en-US" dirty="0"/>
              <a:t>将数据报封装成帧，增加首部和尾部</a:t>
            </a:r>
            <a:endParaRPr lang="en-US" altLang="zh-CN" dirty="0"/>
          </a:p>
          <a:p>
            <a:pPr eaLnBrk="1" hangingPunct="1"/>
            <a:r>
              <a:rPr lang="zh-CN" altLang="en-US" dirty="0"/>
              <a:t>如果共享媒体，则进行媒体访问控制</a:t>
            </a:r>
            <a:r>
              <a:rPr lang="en-US" altLang="zh-CN" kern="1200" dirty="0"/>
              <a:t>MAC (Mediu</a:t>
            </a:r>
            <a:r>
              <a:rPr lang="en-US" altLang="zh-CN" kern="1200" dirty="0">
                <a:solidFill>
                  <a:srgbClr val="FF0000"/>
                </a:solidFill>
              </a:rPr>
              <a:t>m</a:t>
            </a:r>
            <a:r>
              <a:rPr lang="en-US" altLang="zh-CN" kern="1200" dirty="0"/>
              <a:t> </a:t>
            </a:r>
            <a:r>
              <a:rPr lang="en-US" altLang="zh-CN" kern="1200" dirty="0">
                <a:solidFill>
                  <a:srgbClr val="FF0000"/>
                </a:solidFill>
              </a:rPr>
              <a:t>A</a:t>
            </a:r>
            <a:r>
              <a:rPr lang="en-US" altLang="zh-CN" kern="1200" dirty="0"/>
              <a:t>ccess Control) </a:t>
            </a:r>
            <a:r>
              <a:rPr lang="zh-CN" altLang="en-US" kern="1200" dirty="0"/>
              <a:t>协调多个结点的帧传输</a:t>
            </a:r>
            <a:endParaRPr lang="en-US" altLang="zh-CN" dirty="0"/>
          </a:p>
          <a:p>
            <a:pPr eaLnBrk="1" hangingPunct="1"/>
            <a:r>
              <a:rPr lang="zh-CN" altLang="en-US" dirty="0"/>
              <a:t>在帧首部中使用</a:t>
            </a:r>
            <a:r>
              <a:rPr lang="en-US" altLang="zh-CN" dirty="0"/>
              <a:t>“MAC” </a:t>
            </a:r>
            <a:r>
              <a:rPr lang="zh-CN" altLang="en-US" dirty="0"/>
              <a:t>地址标识源和目的结点。</a:t>
            </a:r>
            <a:r>
              <a:rPr lang="en-US" altLang="zh-CN" dirty="0"/>
              <a:t>  </a:t>
            </a:r>
          </a:p>
          <a:p>
            <a:pPr lvl="1" eaLnBrk="1" hangingPunct="1"/>
            <a:r>
              <a:rPr lang="en-US" altLang="zh-CN" sz="2200" dirty="0"/>
              <a:t>MAC</a:t>
            </a:r>
            <a:r>
              <a:rPr lang="zh-CN" altLang="en-US" sz="2200" dirty="0"/>
              <a:t>地址不同于</a:t>
            </a:r>
            <a:r>
              <a:rPr lang="en-US" altLang="zh-CN" sz="2200" dirty="0"/>
              <a:t>IP</a:t>
            </a:r>
            <a:r>
              <a:rPr lang="zh-CN" altLang="en-US" sz="2200" dirty="0"/>
              <a:t>地址</a:t>
            </a:r>
            <a:r>
              <a:rPr lang="en-US" altLang="zh-CN" sz="2200" dirty="0"/>
              <a:t>!</a:t>
            </a:r>
            <a:endParaRPr lang="en-US" altLang="zh-CN" sz="2200" dirty="0">
              <a:solidFill>
                <a:srgbClr val="FF0000"/>
              </a:solidFill>
            </a:endParaRPr>
          </a:p>
          <a:p>
            <a:pPr eaLnBrk="1" hangingPunct="1">
              <a:buFontTx/>
              <a:buNone/>
            </a:pPr>
            <a:endParaRPr lang="en-US" altLang="zh-CN" dirty="0">
              <a:solidFill>
                <a:srgbClr val="FF0000"/>
              </a:solidFill>
              <a:latin typeface="Gill Sans MT" panose="020B0502020104020203" pitchFamily="34" charset="0"/>
            </a:endParaRPr>
          </a:p>
          <a:p>
            <a:pPr eaLnBrk="1" hangingPunct="1">
              <a:buFontTx/>
              <a:buNone/>
            </a:pPr>
            <a:r>
              <a:rPr lang="zh-CN" altLang="en-US" dirty="0">
                <a:solidFill>
                  <a:srgbClr val="FF0000"/>
                </a:solidFill>
                <a:latin typeface="Gill Sans MT" panose="020B0502020104020203" pitchFamily="34" charset="0"/>
              </a:rPr>
              <a:t>相邻结点之间可靠交付</a:t>
            </a:r>
            <a:endParaRPr lang="en-US" altLang="zh-CN" dirty="0">
              <a:solidFill>
                <a:srgbClr val="FF0000"/>
              </a:solidFill>
              <a:latin typeface="Gill Sans MT" panose="020B0502020104020203" pitchFamily="34" charset="0"/>
            </a:endParaRPr>
          </a:p>
          <a:p>
            <a:pPr eaLnBrk="1" hangingPunct="1"/>
            <a:r>
              <a:rPr lang="zh-CN" altLang="en-US" dirty="0"/>
              <a:t>我们已经学会了怎么做 </a:t>
            </a:r>
            <a:r>
              <a:rPr lang="en-US" altLang="zh-CN" dirty="0"/>
              <a:t>(</a:t>
            </a:r>
            <a:r>
              <a:rPr lang="zh-CN" altLang="en-US" dirty="0"/>
              <a:t>第</a:t>
            </a:r>
            <a:r>
              <a:rPr lang="en-US" altLang="zh-CN" dirty="0"/>
              <a:t>3</a:t>
            </a:r>
            <a:r>
              <a:rPr lang="zh-CN" altLang="en-US" dirty="0"/>
              <a:t>章</a:t>
            </a:r>
            <a:r>
              <a:rPr lang="en-US" altLang="zh-CN" dirty="0"/>
              <a:t>) !</a:t>
            </a:r>
          </a:p>
          <a:p>
            <a:pPr eaLnBrk="1" hangingPunct="1"/>
            <a:r>
              <a:rPr lang="zh-CN" altLang="en-US" dirty="0"/>
              <a:t>很少用于低比特错误链路 </a:t>
            </a:r>
            <a:r>
              <a:rPr lang="en-US" altLang="zh-CN" dirty="0"/>
              <a:t>(</a:t>
            </a:r>
            <a:r>
              <a:rPr lang="zh-CN" altLang="en-US" dirty="0"/>
              <a:t>光纤，某些双绞线</a:t>
            </a:r>
            <a:r>
              <a:rPr lang="en-US" altLang="zh-CN" dirty="0"/>
              <a:t>)</a:t>
            </a:r>
          </a:p>
          <a:p>
            <a:pPr eaLnBrk="1" hangingPunct="1"/>
            <a:r>
              <a:rPr lang="zh-CN" altLang="en-US" dirty="0"/>
              <a:t>无线链路</a:t>
            </a:r>
            <a:r>
              <a:rPr lang="en-US" altLang="zh-CN" dirty="0"/>
              <a:t>: </a:t>
            </a:r>
            <a:r>
              <a:rPr lang="zh-CN" altLang="en-US" dirty="0"/>
              <a:t>高差错率</a:t>
            </a:r>
            <a:endParaRPr lang="en-US" altLang="zh-CN" dirty="0"/>
          </a:p>
          <a:p>
            <a:pPr lvl="1" eaLnBrk="1" hangingPunct="1"/>
            <a:r>
              <a:rPr lang="en-US" altLang="zh-CN" sz="2200" dirty="0">
                <a:solidFill>
                  <a:srgbClr val="FF0000"/>
                </a:solidFill>
              </a:rPr>
              <a:t>Q: </a:t>
            </a:r>
            <a:r>
              <a:rPr lang="en-US" altLang="zh-CN" sz="2200" dirty="0"/>
              <a:t>why both link-level and end-end reliability?</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D26203A8-3123-480A-B691-D77712EBD815}"/>
                  </a:ext>
                </a:extLst>
              </p14:cNvPr>
              <p14:cNvContentPartPr/>
              <p14:nvPr/>
            </p14:nvContentPartPr>
            <p14:xfrm>
              <a:off x="3891899" y="2176658"/>
              <a:ext cx="2045160" cy="164160"/>
            </p14:xfrm>
          </p:contentPart>
        </mc:Choice>
        <mc:Fallback xmlns="">
          <p:pic>
            <p:nvPicPr>
              <p:cNvPr id="2" name="墨迹 1">
                <a:extLst>
                  <a:ext uri="{FF2B5EF4-FFF2-40B4-BE49-F238E27FC236}">
                    <a16:creationId xmlns:a16="http://schemas.microsoft.com/office/drawing/2014/main" id="{D26203A8-3123-480A-B691-D77712EBD815}"/>
                  </a:ext>
                </a:extLst>
              </p:cNvPr>
              <p:cNvPicPr/>
              <p:nvPr/>
            </p:nvPicPr>
            <p:blipFill>
              <a:blip r:embed="rId4"/>
              <a:stretch>
                <a:fillRect/>
              </a:stretch>
            </p:blipFill>
            <p:spPr>
              <a:xfrm>
                <a:off x="3874259" y="2159018"/>
                <a:ext cx="2080800" cy="199800"/>
              </a:xfrm>
              <a:prstGeom prst="rect">
                <a:avLst/>
              </a:prstGeom>
            </p:spPr>
          </p:pic>
        </mc:Fallback>
      </mc:AlternateContent>
      <p:grpSp>
        <p:nvGrpSpPr>
          <p:cNvPr id="5" name="组合 4">
            <a:extLst>
              <a:ext uri="{FF2B5EF4-FFF2-40B4-BE49-F238E27FC236}">
                <a16:creationId xmlns:a16="http://schemas.microsoft.com/office/drawing/2014/main" id="{78481E28-8A36-4A7B-BFD8-D229502EF765}"/>
              </a:ext>
            </a:extLst>
          </p:cNvPr>
          <p:cNvGrpSpPr/>
          <p:nvPr/>
        </p:nvGrpSpPr>
        <p:grpSpPr>
          <a:xfrm>
            <a:off x="2933579" y="2953538"/>
            <a:ext cx="1011960" cy="122400"/>
            <a:chOff x="2933579" y="2953538"/>
            <a:chExt cx="1011960" cy="122400"/>
          </a:xfrm>
        </p:grpSpPr>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03AA04CB-A43D-47F4-934B-EDDC76E309CE}"/>
                    </a:ext>
                  </a:extLst>
                </p14:cNvPr>
                <p14:cNvContentPartPr/>
                <p14:nvPr/>
              </p14:nvContentPartPr>
              <p14:xfrm>
                <a:off x="3652499" y="2953538"/>
                <a:ext cx="156240" cy="8280"/>
              </p14:xfrm>
            </p:contentPart>
          </mc:Choice>
          <mc:Fallback xmlns="">
            <p:pic>
              <p:nvPicPr>
                <p:cNvPr id="3" name="墨迹 2">
                  <a:extLst>
                    <a:ext uri="{FF2B5EF4-FFF2-40B4-BE49-F238E27FC236}">
                      <a16:creationId xmlns:a16="http://schemas.microsoft.com/office/drawing/2014/main" id="{03AA04CB-A43D-47F4-934B-EDDC76E309CE}"/>
                    </a:ext>
                  </a:extLst>
                </p:cNvPr>
                <p:cNvPicPr/>
                <p:nvPr/>
              </p:nvPicPr>
              <p:blipFill>
                <a:blip r:embed="rId6"/>
                <a:stretch>
                  <a:fillRect/>
                </a:stretch>
              </p:blipFill>
              <p:spPr>
                <a:xfrm>
                  <a:off x="3634499" y="2935538"/>
                  <a:ext cx="1918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216E48C2-167E-47F0-983D-76F30DE2F20F}"/>
                    </a:ext>
                  </a:extLst>
                </p14:cNvPr>
                <p14:cNvContentPartPr/>
                <p14:nvPr/>
              </p14:nvContentPartPr>
              <p14:xfrm>
                <a:off x="2933579" y="2981258"/>
                <a:ext cx="1011960" cy="94680"/>
              </p14:xfrm>
            </p:contentPart>
          </mc:Choice>
          <mc:Fallback xmlns="">
            <p:pic>
              <p:nvPicPr>
                <p:cNvPr id="4" name="墨迹 3">
                  <a:extLst>
                    <a:ext uri="{FF2B5EF4-FFF2-40B4-BE49-F238E27FC236}">
                      <a16:creationId xmlns:a16="http://schemas.microsoft.com/office/drawing/2014/main" id="{216E48C2-167E-47F0-983D-76F30DE2F20F}"/>
                    </a:ext>
                  </a:extLst>
                </p:cNvPr>
                <p:cNvPicPr/>
                <p:nvPr/>
              </p:nvPicPr>
              <p:blipFill>
                <a:blip r:embed="rId8"/>
                <a:stretch>
                  <a:fillRect/>
                </a:stretch>
              </p:blipFill>
              <p:spPr>
                <a:xfrm>
                  <a:off x="2915579" y="2963258"/>
                  <a:ext cx="1047600" cy="130320"/>
                </a:xfrm>
                <a:prstGeom prst="rect">
                  <a:avLst/>
                </a:prstGeom>
              </p:spPr>
            </p:pic>
          </mc:Fallback>
        </mc:AlternateContent>
      </p:grpSp>
      <p:grpSp>
        <p:nvGrpSpPr>
          <p:cNvPr id="9" name="组合 8">
            <a:extLst>
              <a:ext uri="{FF2B5EF4-FFF2-40B4-BE49-F238E27FC236}">
                <a16:creationId xmlns:a16="http://schemas.microsoft.com/office/drawing/2014/main" id="{A072EED0-661A-47F8-93E7-9E761281E36E}"/>
              </a:ext>
            </a:extLst>
          </p:cNvPr>
          <p:cNvGrpSpPr/>
          <p:nvPr/>
        </p:nvGrpSpPr>
        <p:grpSpPr>
          <a:xfrm>
            <a:off x="638219" y="1316978"/>
            <a:ext cx="2834640" cy="151200"/>
            <a:chOff x="638219" y="1316978"/>
            <a:chExt cx="2834640" cy="151200"/>
          </a:xfrm>
        </p:grpSpPr>
        <mc:AlternateContent xmlns:mc="http://schemas.openxmlformats.org/markup-compatibility/2006" xmlns:p14="http://schemas.microsoft.com/office/powerpoint/2010/main">
          <mc:Choice Requires="p14">
            <p:contentPart p14:bwMode="auto" r:id="rId9">
              <p14:nvContentPartPr>
                <p14:cNvPr id="6" name="墨迹 5">
                  <a:extLst>
                    <a:ext uri="{FF2B5EF4-FFF2-40B4-BE49-F238E27FC236}">
                      <a16:creationId xmlns:a16="http://schemas.microsoft.com/office/drawing/2014/main" id="{5C55024C-827F-4922-B2EE-ED0F6FB270BF}"/>
                    </a:ext>
                  </a:extLst>
                </p14:cNvPr>
                <p14:cNvContentPartPr/>
                <p14:nvPr/>
              </p14:nvContentPartPr>
              <p14:xfrm>
                <a:off x="638219" y="1316978"/>
                <a:ext cx="2834640" cy="151200"/>
              </p14:xfrm>
            </p:contentPart>
          </mc:Choice>
          <mc:Fallback xmlns="">
            <p:pic>
              <p:nvPicPr>
                <p:cNvPr id="6" name="墨迹 5">
                  <a:extLst>
                    <a:ext uri="{FF2B5EF4-FFF2-40B4-BE49-F238E27FC236}">
                      <a16:creationId xmlns:a16="http://schemas.microsoft.com/office/drawing/2014/main" id="{5C55024C-827F-4922-B2EE-ED0F6FB270BF}"/>
                    </a:ext>
                  </a:extLst>
                </p:cNvPr>
                <p:cNvPicPr/>
                <p:nvPr/>
              </p:nvPicPr>
              <p:blipFill>
                <a:blip r:embed="rId10"/>
                <a:stretch>
                  <a:fillRect/>
                </a:stretch>
              </p:blipFill>
              <p:spPr>
                <a:xfrm>
                  <a:off x="620219" y="1298978"/>
                  <a:ext cx="28702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墨迹 6">
                  <a:extLst>
                    <a:ext uri="{FF2B5EF4-FFF2-40B4-BE49-F238E27FC236}">
                      <a16:creationId xmlns:a16="http://schemas.microsoft.com/office/drawing/2014/main" id="{4DF56767-95D8-4419-9077-96C3FACDA8C7}"/>
                    </a:ext>
                  </a:extLst>
                </p14:cNvPr>
                <p14:cNvContentPartPr/>
                <p14:nvPr/>
              </p14:nvContentPartPr>
              <p14:xfrm>
                <a:off x="3436499" y="1319858"/>
                <a:ext cx="2880" cy="5760"/>
              </p14:xfrm>
            </p:contentPart>
          </mc:Choice>
          <mc:Fallback xmlns="">
            <p:pic>
              <p:nvPicPr>
                <p:cNvPr id="7" name="墨迹 6">
                  <a:extLst>
                    <a:ext uri="{FF2B5EF4-FFF2-40B4-BE49-F238E27FC236}">
                      <a16:creationId xmlns:a16="http://schemas.microsoft.com/office/drawing/2014/main" id="{4DF56767-95D8-4419-9077-96C3FACDA8C7}"/>
                    </a:ext>
                  </a:extLst>
                </p:cNvPr>
                <p:cNvPicPr/>
                <p:nvPr/>
              </p:nvPicPr>
              <p:blipFill>
                <a:blip r:embed="rId12"/>
                <a:stretch>
                  <a:fillRect/>
                </a:stretch>
              </p:blipFill>
              <p:spPr>
                <a:xfrm>
                  <a:off x="3418859" y="1302218"/>
                  <a:ext cx="38520" cy="41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8" name="墨迹 7">
                <a:extLst>
                  <a:ext uri="{FF2B5EF4-FFF2-40B4-BE49-F238E27FC236}">
                    <a16:creationId xmlns:a16="http://schemas.microsoft.com/office/drawing/2014/main" id="{EB7B21A3-FDE6-41B4-A89B-19637E9F1014}"/>
                  </a:ext>
                </a:extLst>
              </p14:cNvPr>
              <p14:cNvContentPartPr/>
              <p14:nvPr/>
            </p14:nvContentPartPr>
            <p14:xfrm>
              <a:off x="650819" y="4335578"/>
              <a:ext cx="2705040" cy="98640"/>
            </p14:xfrm>
          </p:contentPart>
        </mc:Choice>
        <mc:Fallback xmlns="">
          <p:pic>
            <p:nvPicPr>
              <p:cNvPr id="8" name="墨迹 7">
                <a:extLst>
                  <a:ext uri="{FF2B5EF4-FFF2-40B4-BE49-F238E27FC236}">
                    <a16:creationId xmlns:a16="http://schemas.microsoft.com/office/drawing/2014/main" id="{EB7B21A3-FDE6-41B4-A89B-19637E9F1014}"/>
                  </a:ext>
                </a:extLst>
              </p:cNvPr>
              <p:cNvPicPr/>
              <p:nvPr/>
            </p:nvPicPr>
            <p:blipFill>
              <a:blip r:embed="rId14"/>
              <a:stretch>
                <a:fillRect/>
              </a:stretch>
            </p:blipFill>
            <p:spPr>
              <a:xfrm>
                <a:off x="633179" y="4317938"/>
                <a:ext cx="2740680" cy="134280"/>
              </a:xfrm>
              <a:prstGeom prst="rect">
                <a:avLst/>
              </a:prstGeom>
            </p:spPr>
          </p:pic>
        </mc:Fallback>
      </mc:AlternateContent>
    </p:spTree>
    <p:extLst>
      <p:ext uri="{BB962C8B-B14F-4D97-AF65-F5344CB8AC3E}">
        <p14:creationId xmlns:p14="http://schemas.microsoft.com/office/powerpoint/2010/main" val="12078762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2"/>
          <p:cNvSpPr>
            <a:spLocks noGrp="1" noChangeArrowheads="1"/>
          </p:cNvSpPr>
          <p:nvPr>
            <p:ph type="title"/>
          </p:nvPr>
        </p:nvSpPr>
        <p:spPr/>
        <p:txBody>
          <a:bodyPr/>
          <a:lstStyle/>
          <a:p>
            <a:pPr>
              <a:defRPr/>
            </a:pPr>
            <a:r>
              <a:rPr lang="en-US" altLang="zh-CN" dirty="0"/>
              <a:t>802.3</a:t>
            </a:r>
            <a:r>
              <a:rPr lang="zh-CN" altLang="en-US" dirty="0"/>
              <a:t>以太网标准</a:t>
            </a:r>
            <a:r>
              <a:rPr lang="en-US" altLang="zh-CN" dirty="0"/>
              <a:t>: </a:t>
            </a:r>
            <a:r>
              <a:rPr lang="zh-CN" altLang="en-US" dirty="0"/>
              <a:t>链路层和物理层</a:t>
            </a:r>
            <a:endParaRPr lang="en-US" dirty="0">
              <a:latin typeface="Gill Sans MT" charset="0"/>
            </a:endParaRPr>
          </a:p>
        </p:txBody>
      </p:sp>
      <p:sp>
        <p:nvSpPr>
          <p:cNvPr id="59397" name="Rectangle 3"/>
          <p:cNvSpPr>
            <a:spLocks noGrp="1" noChangeArrowheads="1"/>
          </p:cNvSpPr>
          <p:nvPr>
            <p:ph idx="1"/>
          </p:nvPr>
        </p:nvSpPr>
        <p:spPr>
          <a:xfrm>
            <a:off x="303213" y="1017588"/>
            <a:ext cx="8550275" cy="2174876"/>
          </a:xfrm>
        </p:spPr>
        <p:txBody>
          <a:bodyPr/>
          <a:lstStyle/>
          <a:p>
            <a:pPr marL="0" indent="0">
              <a:spcBef>
                <a:spcPts val="600"/>
              </a:spcBef>
              <a:buNone/>
            </a:pPr>
            <a:r>
              <a:rPr lang="zh-CN" altLang="en-US" dirty="0"/>
              <a:t>许多不同的以太网标准</a:t>
            </a:r>
          </a:p>
          <a:p>
            <a:pPr>
              <a:spcBef>
                <a:spcPts val="600"/>
              </a:spcBef>
            </a:pPr>
            <a:r>
              <a:rPr lang="zh-CN" altLang="en-US" dirty="0"/>
              <a:t>通用</a:t>
            </a:r>
            <a:r>
              <a:rPr lang="en-US" altLang="zh-CN" dirty="0"/>
              <a:t>MAC</a:t>
            </a:r>
            <a:r>
              <a:rPr lang="zh-CN" altLang="en-US" dirty="0"/>
              <a:t>协议和框架格式</a:t>
            </a:r>
          </a:p>
          <a:p>
            <a:pPr>
              <a:spcBef>
                <a:spcPts val="600"/>
              </a:spcBef>
            </a:pPr>
            <a:r>
              <a:rPr lang="zh-CN" altLang="en-US" dirty="0"/>
              <a:t>不同的速度</a:t>
            </a:r>
            <a:r>
              <a:rPr lang="en-US" altLang="zh-CN" dirty="0"/>
              <a:t>: 2Mbps, 10Mbps, 100Mbps, 1Gbps, 10Gbps, 40Gbps</a:t>
            </a:r>
          </a:p>
          <a:p>
            <a:pPr>
              <a:spcBef>
                <a:spcPts val="600"/>
              </a:spcBef>
            </a:pPr>
            <a:r>
              <a:rPr lang="zh-CN" altLang="en-US" dirty="0"/>
              <a:t>不同物理层介质</a:t>
            </a:r>
            <a:r>
              <a:rPr lang="en-US" altLang="zh-CN" dirty="0"/>
              <a:t>: </a:t>
            </a:r>
            <a:r>
              <a:rPr lang="zh-CN" altLang="en-US" dirty="0"/>
              <a:t>光纤、电缆</a:t>
            </a:r>
          </a:p>
          <a:p>
            <a:pPr>
              <a:lnSpc>
                <a:spcPct val="90000"/>
              </a:lnSpc>
              <a:defRPr/>
            </a:pPr>
            <a:endParaRPr lang="en-US" sz="3200" dirty="0">
              <a:latin typeface="Gill Sans MT" charset="0"/>
              <a:cs typeface="+mn-cs"/>
            </a:endParaRPr>
          </a:p>
        </p:txBody>
      </p:sp>
      <p:sp>
        <p:nvSpPr>
          <p:cNvPr id="156677" name="Freeform 39"/>
          <p:cNvSpPr>
            <a:spLocks/>
          </p:cNvSpPr>
          <p:nvPr/>
        </p:nvSpPr>
        <p:spPr bwMode="auto">
          <a:xfrm>
            <a:off x="2435225" y="3408363"/>
            <a:ext cx="1393825" cy="1527175"/>
          </a:xfrm>
          <a:custGeom>
            <a:avLst/>
            <a:gdLst>
              <a:gd name="T0" fmla="*/ 2147483647 w 878"/>
              <a:gd name="T1" fmla="*/ 0 h 962"/>
              <a:gd name="T2" fmla="*/ 0 w 878"/>
              <a:gd name="T3" fmla="*/ 2147483647 h 962"/>
              <a:gd name="T4" fmla="*/ 2147483647 w 878"/>
              <a:gd name="T5" fmla="*/ 2147483647 h 962"/>
              <a:gd name="T6" fmla="*/ 2147483647 w 878"/>
              <a:gd name="T7" fmla="*/ 2147483647 h 962"/>
              <a:gd name="T8" fmla="*/ 2147483647 w 878"/>
              <a:gd name="T9" fmla="*/ 0 h 9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8" h="962">
                <a:moveTo>
                  <a:pt x="851" y="0"/>
                </a:moveTo>
                <a:lnTo>
                  <a:pt x="0" y="622"/>
                </a:lnTo>
                <a:lnTo>
                  <a:pt x="7" y="962"/>
                </a:lnTo>
                <a:lnTo>
                  <a:pt x="878" y="960"/>
                </a:lnTo>
                <a:lnTo>
                  <a:pt x="851" y="0"/>
                </a:lnTo>
                <a:close/>
              </a:path>
            </a:pathLst>
          </a:custGeom>
          <a:gradFill rotWithShape="1">
            <a:gsLst>
              <a:gs pos="0">
                <a:srgbClr val="DDDDDD"/>
              </a:gs>
              <a:gs pos="100000">
                <a:schemeClr val="bg1"/>
              </a:gs>
            </a:gsLst>
            <a:lin ang="0" scaled="1"/>
          </a:gradFill>
          <a:ln w="9525" cap="flat">
            <a:solidFill>
              <a:schemeClr val="tx1"/>
            </a:solidFill>
            <a:prstDash val="dash"/>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156678" name="Group 40"/>
          <p:cNvGrpSpPr>
            <a:grpSpLocks/>
          </p:cNvGrpSpPr>
          <p:nvPr/>
        </p:nvGrpSpPr>
        <p:grpSpPr bwMode="auto">
          <a:xfrm>
            <a:off x="1139825" y="3522663"/>
            <a:ext cx="1300163" cy="1465262"/>
            <a:chOff x="921" y="785"/>
            <a:chExt cx="819" cy="923"/>
          </a:xfrm>
        </p:grpSpPr>
        <p:sp>
          <p:nvSpPr>
            <p:cNvPr id="59419" name="Rectangle 41"/>
            <p:cNvSpPr>
              <a:spLocks noChangeArrowheads="1"/>
            </p:cNvSpPr>
            <p:nvPr/>
          </p:nvSpPr>
          <p:spPr bwMode="auto">
            <a:xfrm>
              <a:off x="924" y="810"/>
              <a:ext cx="816" cy="86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59420" name="Text Box 42"/>
            <p:cNvSpPr txBox="1">
              <a:spLocks noChangeArrowheads="1"/>
            </p:cNvSpPr>
            <p:nvPr/>
          </p:nvSpPr>
          <p:spPr bwMode="auto">
            <a:xfrm>
              <a:off x="922" y="785"/>
              <a:ext cx="804" cy="9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i="0" dirty="0">
                  <a:latin typeface="Arial" charset="0"/>
                  <a:cs typeface="+mn-cs"/>
                </a:rPr>
                <a:t>application</a:t>
              </a:r>
            </a:p>
            <a:p>
              <a:pPr algn="ctr" eaLnBrk="1" hangingPunct="1">
                <a:defRPr/>
              </a:pPr>
              <a:r>
                <a:rPr lang="en-US" i="0" dirty="0">
                  <a:latin typeface="Arial" charset="0"/>
                  <a:cs typeface="+mn-cs"/>
                </a:rPr>
                <a:t>transport</a:t>
              </a:r>
            </a:p>
            <a:p>
              <a:pPr algn="ctr" eaLnBrk="1" hangingPunct="1">
                <a:defRPr/>
              </a:pPr>
              <a:r>
                <a:rPr lang="en-US" i="0" dirty="0">
                  <a:latin typeface="Arial" charset="0"/>
                  <a:cs typeface="+mn-cs"/>
                </a:rPr>
                <a:t>network</a:t>
              </a:r>
            </a:p>
            <a:p>
              <a:pPr algn="ctr" eaLnBrk="1" hangingPunct="1">
                <a:defRPr/>
              </a:pPr>
              <a:r>
                <a:rPr lang="en-US" i="0" dirty="0">
                  <a:latin typeface="Arial" charset="0"/>
                  <a:cs typeface="+mn-cs"/>
                </a:rPr>
                <a:t>link</a:t>
              </a:r>
            </a:p>
            <a:p>
              <a:pPr algn="ctr" eaLnBrk="1" hangingPunct="1">
                <a:defRPr/>
              </a:pPr>
              <a:r>
                <a:rPr lang="en-US" i="0" dirty="0">
                  <a:latin typeface="Arial" charset="0"/>
                  <a:cs typeface="+mn-cs"/>
                </a:rPr>
                <a:t>physical</a:t>
              </a:r>
            </a:p>
          </p:txBody>
        </p:sp>
        <p:sp>
          <p:nvSpPr>
            <p:cNvPr id="59421" name="Line 43"/>
            <p:cNvSpPr>
              <a:spLocks noChangeShapeType="1"/>
            </p:cNvSpPr>
            <p:nvPr/>
          </p:nvSpPr>
          <p:spPr bwMode="auto">
            <a:xfrm>
              <a:off x="924" y="993"/>
              <a:ext cx="81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9422" name="Line 44"/>
            <p:cNvSpPr>
              <a:spLocks noChangeShapeType="1"/>
            </p:cNvSpPr>
            <p:nvPr/>
          </p:nvSpPr>
          <p:spPr bwMode="auto">
            <a:xfrm>
              <a:off x="924" y="1167"/>
              <a:ext cx="81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9423" name="Line 45"/>
            <p:cNvSpPr>
              <a:spLocks noChangeShapeType="1"/>
            </p:cNvSpPr>
            <p:nvPr/>
          </p:nvSpPr>
          <p:spPr bwMode="auto">
            <a:xfrm>
              <a:off x="921" y="1344"/>
              <a:ext cx="81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9424" name="Line 46"/>
            <p:cNvSpPr>
              <a:spLocks noChangeShapeType="1"/>
            </p:cNvSpPr>
            <p:nvPr/>
          </p:nvSpPr>
          <p:spPr bwMode="auto">
            <a:xfrm>
              <a:off x="926" y="1501"/>
              <a:ext cx="808" cy="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9425" name="Line 47"/>
            <p:cNvSpPr>
              <a:spLocks noChangeShapeType="1"/>
            </p:cNvSpPr>
            <p:nvPr/>
          </p:nvSpPr>
          <p:spPr bwMode="auto">
            <a:xfrm>
              <a:off x="926" y="1552"/>
              <a:ext cx="0" cy="106"/>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9426" name="Line 48"/>
            <p:cNvSpPr>
              <a:spLocks noChangeShapeType="1"/>
            </p:cNvSpPr>
            <p:nvPr/>
          </p:nvSpPr>
          <p:spPr bwMode="auto">
            <a:xfrm>
              <a:off x="1739" y="1541"/>
              <a:ext cx="0" cy="106"/>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sp>
        <p:nvSpPr>
          <p:cNvPr id="59400" name="Rectangle 49"/>
          <p:cNvSpPr>
            <a:spLocks noChangeArrowheads="1"/>
          </p:cNvSpPr>
          <p:nvPr/>
        </p:nvSpPr>
        <p:spPr bwMode="auto">
          <a:xfrm>
            <a:off x="3792538" y="3371850"/>
            <a:ext cx="4195762" cy="15684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59401" name="Line 50"/>
          <p:cNvSpPr>
            <a:spLocks noChangeShapeType="1"/>
          </p:cNvSpPr>
          <p:nvPr/>
        </p:nvSpPr>
        <p:spPr bwMode="auto">
          <a:xfrm flipV="1">
            <a:off x="3806825" y="4037013"/>
            <a:ext cx="41783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9402" name="Text Box 51"/>
          <p:cNvSpPr txBox="1">
            <a:spLocks noChangeArrowheads="1"/>
          </p:cNvSpPr>
          <p:nvPr/>
        </p:nvSpPr>
        <p:spPr bwMode="auto">
          <a:xfrm>
            <a:off x="4975225" y="3413125"/>
            <a:ext cx="1735138" cy="58102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sz="1600" i="0" dirty="0">
                <a:latin typeface="Arial" charset="0"/>
                <a:cs typeface="+mn-cs"/>
              </a:rPr>
              <a:t>MAC protocol</a:t>
            </a:r>
          </a:p>
          <a:p>
            <a:pPr algn="ctr" eaLnBrk="1" hangingPunct="1">
              <a:defRPr/>
            </a:pPr>
            <a:r>
              <a:rPr lang="en-US" sz="1600" i="0" dirty="0">
                <a:latin typeface="Arial" charset="0"/>
                <a:cs typeface="+mn-cs"/>
              </a:rPr>
              <a:t>and frame format</a:t>
            </a:r>
          </a:p>
        </p:txBody>
      </p:sp>
      <p:sp>
        <p:nvSpPr>
          <p:cNvPr id="59403" name="Text Box 52"/>
          <p:cNvSpPr txBox="1">
            <a:spLocks noChangeArrowheads="1"/>
          </p:cNvSpPr>
          <p:nvPr/>
        </p:nvSpPr>
        <p:spPr bwMode="auto">
          <a:xfrm>
            <a:off x="3960813" y="4127500"/>
            <a:ext cx="1250950" cy="31432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400" i="0" dirty="0">
                <a:latin typeface="Arial" charset="0"/>
                <a:cs typeface="+mn-cs"/>
              </a:rPr>
              <a:t>100BASE-TX</a:t>
            </a:r>
          </a:p>
        </p:txBody>
      </p:sp>
      <p:sp>
        <p:nvSpPr>
          <p:cNvPr id="59404" name="Text Box 53"/>
          <p:cNvSpPr txBox="1">
            <a:spLocks noChangeArrowheads="1"/>
          </p:cNvSpPr>
          <p:nvPr/>
        </p:nvSpPr>
        <p:spPr bwMode="auto">
          <a:xfrm>
            <a:off x="3971925" y="4487863"/>
            <a:ext cx="1230313" cy="31432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400" i="0" dirty="0">
                <a:latin typeface="Arial" charset="0"/>
                <a:cs typeface="+mn-cs"/>
              </a:rPr>
              <a:t>100BASE-T4</a:t>
            </a:r>
          </a:p>
        </p:txBody>
      </p:sp>
      <p:sp>
        <p:nvSpPr>
          <p:cNvPr id="59405" name="Text Box 54"/>
          <p:cNvSpPr txBox="1">
            <a:spLocks noChangeArrowheads="1"/>
          </p:cNvSpPr>
          <p:nvPr/>
        </p:nvSpPr>
        <p:spPr bwMode="auto">
          <a:xfrm>
            <a:off x="6643688" y="4122738"/>
            <a:ext cx="1250950" cy="31432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400" i="0" dirty="0">
                <a:latin typeface="Arial" charset="0"/>
                <a:cs typeface="+mn-cs"/>
              </a:rPr>
              <a:t>100BASE-FX</a:t>
            </a:r>
          </a:p>
        </p:txBody>
      </p:sp>
      <p:sp>
        <p:nvSpPr>
          <p:cNvPr id="156685" name="Freeform 55"/>
          <p:cNvSpPr>
            <a:spLocks/>
          </p:cNvSpPr>
          <p:nvPr/>
        </p:nvSpPr>
        <p:spPr bwMode="auto">
          <a:xfrm>
            <a:off x="2449513" y="4017963"/>
            <a:ext cx="1393825" cy="611187"/>
          </a:xfrm>
          <a:custGeom>
            <a:avLst/>
            <a:gdLst>
              <a:gd name="T0" fmla="*/ 0 w 878"/>
              <a:gd name="T1" fmla="*/ 2147483647 h 385"/>
              <a:gd name="T2" fmla="*/ 2147483647 w 878"/>
              <a:gd name="T3" fmla="*/ 0 h 385"/>
              <a:gd name="T4" fmla="*/ 0 60000 65536"/>
              <a:gd name="T5" fmla="*/ 0 60000 65536"/>
            </a:gdLst>
            <a:ahLst/>
            <a:cxnLst>
              <a:cxn ang="T4">
                <a:pos x="T0" y="T1"/>
              </a:cxn>
              <a:cxn ang="T5">
                <a:pos x="T2" y="T3"/>
              </a:cxn>
            </a:cxnLst>
            <a:rect l="0" t="0" r="r" b="b"/>
            <a:pathLst>
              <a:path w="878" h="385">
                <a:moveTo>
                  <a:pt x="0" y="385"/>
                </a:moveTo>
                <a:lnTo>
                  <a:pt x="878" y="0"/>
                </a:lnTo>
              </a:path>
            </a:pathLst>
          </a:custGeom>
          <a:noFill/>
          <a:ln w="9525" cap="flat">
            <a:solidFill>
              <a:schemeClr val="tx1"/>
            </a:solidFill>
            <a:prstDash val="dash"/>
            <a:round/>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9407" name="Text Box 56"/>
          <p:cNvSpPr txBox="1">
            <a:spLocks noChangeArrowheads="1"/>
          </p:cNvSpPr>
          <p:nvPr/>
        </p:nvSpPr>
        <p:spPr bwMode="auto">
          <a:xfrm>
            <a:off x="5303838" y="4121150"/>
            <a:ext cx="1230312" cy="31432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400" i="0" dirty="0">
                <a:latin typeface="Arial" charset="0"/>
                <a:cs typeface="+mn-cs"/>
              </a:rPr>
              <a:t>100BASE-T2</a:t>
            </a:r>
          </a:p>
        </p:txBody>
      </p:sp>
      <p:sp>
        <p:nvSpPr>
          <p:cNvPr id="59408" name="Text Box 57"/>
          <p:cNvSpPr txBox="1">
            <a:spLocks noChangeArrowheads="1"/>
          </p:cNvSpPr>
          <p:nvPr/>
        </p:nvSpPr>
        <p:spPr bwMode="auto">
          <a:xfrm>
            <a:off x="5286375" y="4481513"/>
            <a:ext cx="1262063" cy="31432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400" i="0" dirty="0">
                <a:latin typeface="Arial" charset="0"/>
                <a:cs typeface="+mn-cs"/>
              </a:rPr>
              <a:t>100BASE-SX</a:t>
            </a:r>
          </a:p>
        </p:txBody>
      </p:sp>
      <p:sp>
        <p:nvSpPr>
          <p:cNvPr id="59409" name="Text Box 58"/>
          <p:cNvSpPr txBox="1">
            <a:spLocks noChangeArrowheads="1"/>
          </p:cNvSpPr>
          <p:nvPr/>
        </p:nvSpPr>
        <p:spPr bwMode="auto">
          <a:xfrm>
            <a:off x="6650038" y="4476750"/>
            <a:ext cx="1262062" cy="31432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400" i="0" dirty="0">
                <a:latin typeface="Arial" charset="0"/>
                <a:cs typeface="+mn-cs"/>
              </a:rPr>
              <a:t>100BASE-BX</a:t>
            </a:r>
          </a:p>
        </p:txBody>
      </p:sp>
      <p:grpSp>
        <p:nvGrpSpPr>
          <p:cNvPr id="412739" name="Group 67"/>
          <p:cNvGrpSpPr>
            <a:grpSpLocks/>
          </p:cNvGrpSpPr>
          <p:nvPr/>
        </p:nvGrpSpPr>
        <p:grpSpPr bwMode="auto">
          <a:xfrm>
            <a:off x="5243513" y="4076700"/>
            <a:ext cx="2768600" cy="1565275"/>
            <a:chOff x="3579" y="2988"/>
            <a:chExt cx="1744" cy="986"/>
          </a:xfrm>
        </p:grpSpPr>
        <p:sp>
          <p:nvSpPr>
            <p:cNvPr id="156695" name="Freeform 59"/>
            <p:cNvSpPr>
              <a:spLocks/>
            </p:cNvSpPr>
            <p:nvPr/>
          </p:nvSpPr>
          <p:spPr bwMode="auto">
            <a:xfrm>
              <a:off x="3579" y="2988"/>
              <a:ext cx="1709" cy="489"/>
            </a:xfrm>
            <a:custGeom>
              <a:avLst/>
              <a:gdLst>
                <a:gd name="T0" fmla="*/ 842 w 1709"/>
                <a:gd name="T1" fmla="*/ 0 h 489"/>
                <a:gd name="T2" fmla="*/ 843 w 1709"/>
                <a:gd name="T3" fmla="*/ 239 h 489"/>
                <a:gd name="T4" fmla="*/ 5 w 1709"/>
                <a:gd name="T5" fmla="*/ 239 h 489"/>
                <a:gd name="T6" fmla="*/ 0 w 1709"/>
                <a:gd name="T7" fmla="*/ 489 h 489"/>
                <a:gd name="T8" fmla="*/ 1709 w 1709"/>
                <a:gd name="T9" fmla="*/ 489 h 489"/>
                <a:gd name="T10" fmla="*/ 1704 w 1709"/>
                <a:gd name="T11" fmla="*/ 0 h 489"/>
                <a:gd name="T12" fmla="*/ 842 w 1709"/>
                <a:gd name="T13" fmla="*/ 0 h 4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09" h="489">
                  <a:moveTo>
                    <a:pt x="842" y="0"/>
                  </a:moveTo>
                  <a:lnTo>
                    <a:pt x="843" y="239"/>
                  </a:lnTo>
                  <a:lnTo>
                    <a:pt x="5" y="239"/>
                  </a:lnTo>
                  <a:lnTo>
                    <a:pt x="0" y="489"/>
                  </a:lnTo>
                  <a:lnTo>
                    <a:pt x="1709" y="489"/>
                  </a:lnTo>
                  <a:cubicBezTo>
                    <a:pt x="1707" y="330"/>
                    <a:pt x="1706" y="159"/>
                    <a:pt x="1704" y="0"/>
                  </a:cubicBezTo>
                  <a:lnTo>
                    <a:pt x="842" y="0"/>
                  </a:lnTo>
                  <a:close/>
                </a:path>
              </a:pathLst>
            </a:custGeom>
            <a:noFill/>
            <a:ln w="19050" cap="flat" cmpd="sng">
              <a:solidFill>
                <a:srgbClr val="FF0000"/>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sp>
          <p:nvSpPr>
            <p:cNvPr id="59417" name="Line 60"/>
            <p:cNvSpPr>
              <a:spLocks noChangeShapeType="1"/>
            </p:cNvSpPr>
            <p:nvPr/>
          </p:nvSpPr>
          <p:spPr bwMode="auto">
            <a:xfrm>
              <a:off x="4410" y="3494"/>
              <a:ext cx="227" cy="291"/>
            </a:xfrm>
            <a:prstGeom prst="line">
              <a:avLst/>
            </a:prstGeom>
            <a:noFill/>
            <a:ln w="2857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9418" name="Text Box 61"/>
            <p:cNvSpPr txBox="1">
              <a:spLocks noChangeArrowheads="1"/>
            </p:cNvSpPr>
            <p:nvPr/>
          </p:nvSpPr>
          <p:spPr bwMode="auto">
            <a:xfrm>
              <a:off x="4003" y="3741"/>
              <a:ext cx="1320"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CC0000"/>
                  </a:solidFill>
                  <a:latin typeface="Arial" charset="0"/>
                  <a:cs typeface="Arial" charset="0"/>
                </a:rPr>
                <a:t>fiber physical layer</a:t>
              </a:r>
            </a:p>
          </p:txBody>
        </p:sp>
      </p:grpSp>
      <p:grpSp>
        <p:nvGrpSpPr>
          <p:cNvPr id="412738" name="Group 66"/>
          <p:cNvGrpSpPr>
            <a:grpSpLocks/>
          </p:cNvGrpSpPr>
          <p:nvPr/>
        </p:nvGrpSpPr>
        <p:grpSpPr bwMode="auto">
          <a:xfrm>
            <a:off x="3251200" y="4067175"/>
            <a:ext cx="3303588" cy="1874838"/>
            <a:chOff x="2324" y="2982"/>
            <a:chExt cx="2081" cy="1181"/>
          </a:xfrm>
        </p:grpSpPr>
        <p:sp>
          <p:nvSpPr>
            <p:cNvPr id="156692" name="Freeform 62"/>
            <p:cNvSpPr>
              <a:spLocks/>
            </p:cNvSpPr>
            <p:nvPr/>
          </p:nvSpPr>
          <p:spPr bwMode="auto">
            <a:xfrm>
              <a:off x="2741" y="2982"/>
              <a:ext cx="1664" cy="495"/>
            </a:xfrm>
            <a:custGeom>
              <a:avLst/>
              <a:gdLst>
                <a:gd name="T0" fmla="*/ 1664 w 1664"/>
                <a:gd name="T1" fmla="*/ 0 h 495"/>
                <a:gd name="T2" fmla="*/ 1652 w 1664"/>
                <a:gd name="T3" fmla="*/ 233 h 495"/>
                <a:gd name="T4" fmla="*/ 820 w 1664"/>
                <a:gd name="T5" fmla="*/ 233 h 495"/>
                <a:gd name="T6" fmla="*/ 814 w 1664"/>
                <a:gd name="T7" fmla="*/ 495 h 495"/>
                <a:gd name="T8" fmla="*/ 0 w 1664"/>
                <a:gd name="T9" fmla="*/ 495 h 495"/>
                <a:gd name="T10" fmla="*/ 0 w 1664"/>
                <a:gd name="T11" fmla="*/ 0 h 495"/>
                <a:gd name="T12" fmla="*/ 1664 w 1664"/>
                <a:gd name="T13" fmla="*/ 0 h 4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64" h="495">
                  <a:moveTo>
                    <a:pt x="1664" y="0"/>
                  </a:moveTo>
                  <a:lnTo>
                    <a:pt x="1652" y="233"/>
                  </a:lnTo>
                  <a:lnTo>
                    <a:pt x="820" y="233"/>
                  </a:lnTo>
                  <a:lnTo>
                    <a:pt x="814" y="495"/>
                  </a:lnTo>
                  <a:lnTo>
                    <a:pt x="0" y="495"/>
                  </a:lnTo>
                  <a:lnTo>
                    <a:pt x="0" y="0"/>
                  </a:lnTo>
                  <a:lnTo>
                    <a:pt x="1664" y="0"/>
                  </a:lnTo>
                  <a:close/>
                </a:path>
              </a:pathLst>
            </a:custGeom>
            <a:noFill/>
            <a:ln w="28575" cap="flat" cmpd="sng">
              <a:solidFill>
                <a:schemeClr val="accent2"/>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sp>
          <p:nvSpPr>
            <p:cNvPr id="59414" name="Line 63"/>
            <p:cNvSpPr>
              <a:spLocks noChangeShapeType="1"/>
            </p:cNvSpPr>
            <p:nvPr/>
          </p:nvSpPr>
          <p:spPr bwMode="auto">
            <a:xfrm flipH="1">
              <a:off x="2929" y="3503"/>
              <a:ext cx="227" cy="291"/>
            </a:xfrm>
            <a:prstGeom prst="line">
              <a:avLst/>
            </a:prstGeom>
            <a:noFill/>
            <a:ln w="28575">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59415" name="Text Box 65"/>
            <p:cNvSpPr txBox="1">
              <a:spLocks noChangeArrowheads="1"/>
            </p:cNvSpPr>
            <p:nvPr/>
          </p:nvSpPr>
          <p:spPr bwMode="auto">
            <a:xfrm>
              <a:off x="2324" y="3756"/>
              <a:ext cx="1328" cy="4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99"/>
                  </a:solidFill>
                  <a:latin typeface="Arial" charset="0"/>
                  <a:cs typeface="Arial" charset="0"/>
                </a:rPr>
                <a:t>copper (twister</a:t>
              </a:r>
            </a:p>
            <a:p>
              <a:pPr>
                <a:defRPr/>
              </a:pPr>
              <a:r>
                <a:rPr lang="en-US" i="0" dirty="0">
                  <a:solidFill>
                    <a:srgbClr val="000099"/>
                  </a:solidFill>
                  <a:latin typeface="Arial" charset="0"/>
                  <a:cs typeface="Arial" charset="0"/>
                </a:rPr>
                <a:t>pair) physical layer</a:t>
              </a:r>
            </a:p>
          </p:txBody>
        </p:sp>
      </p:grpSp>
    </p:spTree>
    <p:extLst>
      <p:ext uri="{BB962C8B-B14F-4D97-AF65-F5344CB8AC3E}">
        <p14:creationId xmlns:p14="http://schemas.microsoft.com/office/powerpoint/2010/main" val="36623336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2738"/>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1500"/>
                                  </p:stCondLst>
                                  <p:childTnLst>
                                    <p:set>
                                      <p:cBhvr>
                                        <p:cTn id="9" dur="1" fill="hold">
                                          <p:stCondLst>
                                            <p:cond delay="0"/>
                                          </p:stCondLst>
                                        </p:cTn>
                                        <p:tgtEl>
                                          <p:spTgt spid="4127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Rectangle 4"/>
          <p:cNvSpPr>
            <a:spLocks noGrp="1" noChangeArrowheads="1"/>
          </p:cNvSpPr>
          <p:nvPr>
            <p:ph type="title"/>
          </p:nvPr>
        </p:nvSpPr>
        <p:spPr>
          <a:xfrm>
            <a:off x="303213" y="215900"/>
            <a:ext cx="8540750" cy="698500"/>
          </a:xfrm>
        </p:spPr>
        <p:txBody>
          <a:bodyPr/>
          <a:lstStyle/>
          <a:p>
            <a:pPr eaLnBrk="1" hangingPunct="1"/>
            <a:r>
              <a:rPr lang="en-US" altLang="zh-CN" dirty="0">
                <a:ea typeface="宋体" charset="-122"/>
              </a:rPr>
              <a:t>Encoding for Fast Ethernet implementation</a:t>
            </a:r>
            <a:endParaRPr lang="zh-CN" altLang="en-US" dirty="0"/>
          </a:p>
        </p:txBody>
      </p:sp>
      <p:pic>
        <p:nvPicPr>
          <p:cNvPr id="4" name="Picture 6"/>
          <p:cNvPicPr>
            <a:picLocks noChangeAspect="1" noChangeArrowheads="1"/>
          </p:cNvPicPr>
          <p:nvPr/>
        </p:nvPicPr>
        <p:blipFill>
          <a:blip r:embed="rId2" cstate="print"/>
          <a:srcRect/>
          <a:stretch>
            <a:fillRect/>
          </a:stretch>
        </p:blipFill>
        <p:spPr bwMode="auto">
          <a:xfrm>
            <a:off x="1485900" y="1097280"/>
            <a:ext cx="6278880" cy="5038493"/>
          </a:xfrm>
          <a:prstGeom prst="rect">
            <a:avLst/>
          </a:prstGeom>
          <a:noFill/>
          <a:ln w="9525">
            <a:noFill/>
            <a:miter lim="800000"/>
            <a:headEnd/>
            <a:tailEnd/>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sp>
        <p:nvSpPr>
          <p:cNvPr id="3" name="内容占位符 2"/>
          <p:cNvSpPr>
            <a:spLocks noGrp="1"/>
          </p:cNvSpPr>
          <p:nvPr>
            <p:ph idx="1"/>
          </p:nvPr>
        </p:nvSpPr>
        <p:spPr/>
        <p:txBody>
          <a:bodyPr/>
          <a:lstStyle/>
          <a:p>
            <a:pPr>
              <a:spcBef>
                <a:spcPts val="600"/>
              </a:spcBef>
            </a:pPr>
            <a:r>
              <a:rPr lang="zh-CN" altLang="en-US" dirty="0"/>
              <a:t>在</a:t>
            </a:r>
            <a:r>
              <a:rPr lang="zh-CN" altLang="en-US" dirty="0">
                <a:solidFill>
                  <a:srgbClr val="FF0000"/>
                </a:solidFill>
              </a:rPr>
              <a:t>总线</a:t>
            </a:r>
            <a:r>
              <a:rPr lang="zh-CN" altLang="en-US" dirty="0"/>
              <a:t>拓扑和基于</a:t>
            </a:r>
            <a:r>
              <a:rPr lang="en-US" altLang="zh-CN" dirty="0"/>
              <a:t>Hub</a:t>
            </a:r>
            <a:r>
              <a:rPr lang="zh-CN" altLang="en-US" dirty="0"/>
              <a:t>的</a:t>
            </a:r>
            <a:r>
              <a:rPr lang="zh-CN" altLang="en-US" dirty="0">
                <a:solidFill>
                  <a:srgbClr val="FF0000"/>
                </a:solidFill>
              </a:rPr>
              <a:t>星型</a:t>
            </a:r>
            <a:r>
              <a:rPr lang="zh-CN" altLang="en-US" dirty="0"/>
              <a:t>拓扑时代，以太网显然是广播链路，当节点同时传输时就会发生帧冲突。</a:t>
            </a:r>
            <a:endParaRPr lang="en-US" altLang="zh-CN" dirty="0"/>
          </a:p>
          <a:p>
            <a:pPr>
              <a:spcBef>
                <a:spcPts val="600"/>
              </a:spcBef>
            </a:pPr>
            <a:endParaRPr lang="en-US" altLang="zh-CN" dirty="0"/>
          </a:p>
          <a:p>
            <a:pPr>
              <a:spcBef>
                <a:spcPts val="600"/>
              </a:spcBef>
            </a:pPr>
            <a:r>
              <a:rPr lang="zh-CN" altLang="en-US" dirty="0"/>
              <a:t>为了处理这些冲突，以太网标准包括了</a:t>
            </a:r>
            <a:r>
              <a:rPr lang="en-US" altLang="zh-CN" dirty="0"/>
              <a:t>CSMA/CD</a:t>
            </a:r>
            <a:r>
              <a:rPr lang="zh-CN" altLang="en-US" dirty="0"/>
              <a:t>协议，该协议对于</a:t>
            </a:r>
            <a:r>
              <a:rPr lang="zh-CN" altLang="en-US" dirty="0">
                <a:solidFill>
                  <a:srgbClr val="FF0000"/>
                </a:solidFill>
              </a:rPr>
              <a:t>跨越小地理半径的</a:t>
            </a:r>
            <a:r>
              <a:rPr lang="zh-CN" altLang="en-US" dirty="0"/>
              <a:t>有线广播局域网特别有效。</a:t>
            </a:r>
            <a:endParaRPr lang="en-US" altLang="zh-CN" dirty="0"/>
          </a:p>
          <a:p>
            <a:pPr>
              <a:spcBef>
                <a:spcPts val="600"/>
              </a:spcBef>
            </a:pPr>
            <a:endParaRPr lang="en-US" altLang="zh-CN" dirty="0"/>
          </a:p>
          <a:p>
            <a:pPr>
              <a:spcBef>
                <a:spcPts val="600"/>
              </a:spcBef>
            </a:pPr>
            <a:r>
              <a:rPr lang="zh-CN" altLang="en-US" dirty="0"/>
              <a:t>但是，如果当今以太网的普遍使用是基于交换机的星型拓扑结构，使用存储转发分组交换，那么是否真地</a:t>
            </a:r>
            <a:r>
              <a:rPr lang="zh-CN" altLang="en-US" dirty="0">
                <a:solidFill>
                  <a:srgbClr val="FF0000"/>
                </a:solidFill>
              </a:rPr>
              <a:t>需要</a:t>
            </a:r>
            <a:r>
              <a:rPr lang="zh-CN" altLang="en-US" dirty="0"/>
              <a:t>以太网</a:t>
            </a:r>
            <a:r>
              <a:rPr lang="en-US" altLang="zh-CN" dirty="0">
                <a:solidFill>
                  <a:srgbClr val="FF0000"/>
                </a:solidFill>
              </a:rPr>
              <a:t>MAC</a:t>
            </a:r>
            <a:r>
              <a:rPr lang="zh-CN" altLang="en-US" dirty="0"/>
              <a:t>协议呢</a:t>
            </a:r>
            <a:r>
              <a:rPr lang="en-US" altLang="zh-CN" dirty="0"/>
              <a:t>?</a:t>
            </a:r>
          </a:p>
          <a:p>
            <a:pPr>
              <a:spcBef>
                <a:spcPts val="600"/>
              </a:spcBef>
            </a:pPr>
            <a:endParaRPr lang="en-US" altLang="zh-CN" dirty="0"/>
          </a:p>
          <a:p>
            <a:pPr>
              <a:spcBef>
                <a:spcPts val="600"/>
              </a:spcBef>
            </a:pPr>
            <a:r>
              <a:rPr lang="zh-CN" altLang="en-US" dirty="0"/>
              <a:t>在基于交换机的以太网局域网中没有冲突，因此不需要</a:t>
            </a:r>
            <a:r>
              <a:rPr lang="en-US" altLang="zh-CN" dirty="0"/>
              <a:t>MAC</a:t>
            </a:r>
            <a:r>
              <a:rPr lang="zh-CN" altLang="en-US" dirty="0"/>
              <a:t>协议</a:t>
            </a:r>
            <a:r>
              <a:rPr lang="en-US" altLang="zh-CN" dirty="0"/>
              <a:t>!</a:t>
            </a:r>
            <a:endParaRPr lang="zh-CN" altLang="en-US"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sp>
        <p:nvSpPr>
          <p:cNvPr id="3" name="内容占位符 2"/>
          <p:cNvSpPr>
            <a:spLocks noGrp="1"/>
          </p:cNvSpPr>
          <p:nvPr>
            <p:ph idx="1"/>
          </p:nvPr>
        </p:nvSpPr>
        <p:spPr/>
        <p:txBody>
          <a:bodyPr/>
          <a:lstStyle/>
          <a:p>
            <a:pPr>
              <a:spcBef>
                <a:spcPts val="600"/>
              </a:spcBef>
            </a:pPr>
            <a:r>
              <a:rPr lang="zh-CN" altLang="en-US" sz="2200" dirty="0"/>
              <a:t>甚至连</a:t>
            </a:r>
            <a:r>
              <a:rPr lang="en-US" altLang="zh-CN" sz="2200" dirty="0"/>
              <a:t>MAC</a:t>
            </a:r>
            <a:r>
              <a:rPr lang="zh-CN" altLang="en-US" sz="2200" dirty="0"/>
              <a:t>协议也经常是不必</a:t>
            </a:r>
            <a:r>
              <a:rPr lang="zh-CN" altLang="en-US" dirty="0"/>
              <a:t>正如我们所看到的，今天的以太网与</a:t>
            </a:r>
            <a:r>
              <a:rPr lang="en-US" altLang="zh-CN" kern="1200" dirty="0"/>
              <a:t>Metcalfe</a:t>
            </a:r>
            <a:r>
              <a:rPr lang="zh-CN" altLang="en-US" dirty="0"/>
              <a:t>和</a:t>
            </a:r>
            <a:r>
              <a:rPr lang="en-US" altLang="zh-CN" dirty="0"/>
              <a:t>Boggs</a:t>
            </a:r>
            <a:r>
              <a:rPr lang="zh-CN" altLang="en-US" dirty="0"/>
              <a:t>在</a:t>
            </a:r>
            <a:r>
              <a:rPr lang="en-US" altLang="zh-CN" dirty="0"/>
              <a:t>30</a:t>
            </a:r>
            <a:r>
              <a:rPr lang="zh-CN" altLang="en-US" dirty="0"/>
              <a:t>多年前构想的</a:t>
            </a:r>
            <a:r>
              <a:rPr lang="zh-CN" altLang="en-US" dirty="0">
                <a:solidFill>
                  <a:srgbClr val="FF0000"/>
                </a:solidFill>
              </a:rPr>
              <a:t>原始以太网</a:t>
            </a:r>
            <a:r>
              <a:rPr lang="zh-CN" altLang="en-US" dirty="0"/>
              <a:t>有非常大的不同。</a:t>
            </a:r>
            <a:endParaRPr lang="en-US" altLang="zh-CN" dirty="0"/>
          </a:p>
          <a:p>
            <a:pPr lvl="1">
              <a:spcBef>
                <a:spcPts val="600"/>
              </a:spcBef>
            </a:pPr>
            <a:r>
              <a:rPr lang="zh-CN" altLang="en-US" sz="2200" dirty="0"/>
              <a:t>速度已经增加了三个数量级，以太网帧</a:t>
            </a:r>
            <a:r>
              <a:rPr lang="zh-CN" altLang="en-US" sz="2200" dirty="0">
                <a:solidFill>
                  <a:srgbClr val="FF0000"/>
                </a:solidFill>
              </a:rPr>
              <a:t>承载在</a:t>
            </a:r>
            <a:r>
              <a:rPr lang="zh-CN" altLang="en-US" sz="2200" dirty="0"/>
              <a:t>各种各样的媒体之上，</a:t>
            </a:r>
            <a:r>
              <a:rPr lang="zh-CN" altLang="en-US" sz="2200" dirty="0">
                <a:solidFill>
                  <a:srgbClr val="FF0000"/>
                </a:solidFill>
              </a:rPr>
              <a:t>交换式以太网</a:t>
            </a:r>
            <a:r>
              <a:rPr lang="zh-CN" altLang="en-US" sz="2200" dirty="0"/>
              <a:t>已经成为主流，此时要的了</a:t>
            </a:r>
            <a:r>
              <a:rPr lang="en-US" altLang="zh-CN" sz="2200" dirty="0"/>
              <a:t>!</a:t>
            </a:r>
          </a:p>
          <a:p>
            <a:pPr>
              <a:spcBef>
                <a:spcPts val="600"/>
              </a:spcBef>
            </a:pPr>
            <a:endParaRPr lang="en-US" altLang="zh-CN" dirty="0"/>
          </a:p>
          <a:p>
            <a:pPr>
              <a:spcBef>
                <a:spcPts val="600"/>
              </a:spcBef>
            </a:pPr>
            <a:r>
              <a:rPr lang="zh-CN" altLang="en-US" dirty="0">
                <a:solidFill>
                  <a:srgbClr val="FF0000"/>
                </a:solidFill>
              </a:rPr>
              <a:t>这一切真的还是以太网吗</a:t>
            </a:r>
            <a:r>
              <a:rPr lang="en-US" altLang="zh-CN" dirty="0"/>
              <a:t>?</a:t>
            </a:r>
          </a:p>
          <a:p>
            <a:pPr>
              <a:spcBef>
                <a:spcPts val="600"/>
              </a:spcBef>
            </a:pPr>
            <a:endParaRPr lang="en-US" altLang="zh-CN" dirty="0"/>
          </a:p>
          <a:p>
            <a:pPr>
              <a:spcBef>
                <a:spcPts val="600"/>
              </a:spcBef>
            </a:pPr>
            <a:r>
              <a:rPr lang="zh-CN" altLang="en-US" dirty="0"/>
              <a:t>答案当然是“是的，根据定义如此。”</a:t>
            </a:r>
            <a:endParaRPr lang="en-US" altLang="zh-CN" dirty="0"/>
          </a:p>
          <a:p>
            <a:pPr>
              <a:spcBef>
                <a:spcPts val="600"/>
              </a:spcBef>
            </a:pPr>
            <a:endParaRPr lang="en-US" altLang="zh-CN" dirty="0"/>
          </a:p>
          <a:p>
            <a:pPr>
              <a:spcBef>
                <a:spcPts val="600"/>
              </a:spcBef>
            </a:pPr>
            <a:r>
              <a:rPr lang="zh-CN" altLang="en-US" dirty="0"/>
              <a:t>然而，值得注意的是，在所有这些变化中，确实有一个</a:t>
            </a:r>
            <a:r>
              <a:rPr lang="zh-CN" altLang="en-US" dirty="0">
                <a:solidFill>
                  <a:srgbClr val="FF0000"/>
                </a:solidFill>
              </a:rPr>
              <a:t>历经</a:t>
            </a:r>
            <a:r>
              <a:rPr lang="en-US" altLang="zh-CN" dirty="0">
                <a:solidFill>
                  <a:srgbClr val="FF0000"/>
                </a:solidFill>
              </a:rPr>
              <a:t>30</a:t>
            </a:r>
            <a:r>
              <a:rPr lang="zh-CN" altLang="en-US" dirty="0">
                <a:solidFill>
                  <a:srgbClr val="FF0000"/>
                </a:solidFill>
              </a:rPr>
              <a:t>多年</a:t>
            </a:r>
            <a:r>
              <a:rPr lang="zh-CN" altLang="en-US" dirty="0"/>
              <a:t>保持不变的</a:t>
            </a:r>
            <a:r>
              <a:rPr lang="zh-CN" altLang="en-US" dirty="0">
                <a:solidFill>
                  <a:srgbClr val="FF0000"/>
                </a:solidFill>
              </a:rPr>
              <a:t>以太网的帧格式</a:t>
            </a:r>
            <a:r>
              <a:rPr lang="zh-CN" altLang="en-US" dirty="0"/>
              <a:t>。</a:t>
            </a:r>
            <a:endParaRPr lang="en-US" altLang="zh-CN" dirty="0"/>
          </a:p>
          <a:p>
            <a:pPr>
              <a:spcBef>
                <a:spcPts val="600"/>
              </a:spcBef>
            </a:pPr>
            <a:endParaRPr lang="en-US" altLang="zh-CN" dirty="0"/>
          </a:p>
          <a:p>
            <a:pPr>
              <a:spcBef>
                <a:spcPts val="600"/>
              </a:spcBef>
            </a:pPr>
            <a:endParaRPr lang="zh-CN" altLang="en-US"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a:t>6.1 </a:t>
            </a:r>
            <a:r>
              <a:rPr lang="zh-CN" altLang="en-US" sz="1800" dirty="0"/>
              <a:t>链路层概述</a:t>
            </a:r>
            <a:endParaRPr lang="en-US" altLang="zh-CN" sz="1800" dirty="0"/>
          </a:p>
          <a:p>
            <a:pPr eaLnBrk="1" hangingPunct="1">
              <a:lnSpc>
                <a:spcPct val="90000"/>
              </a:lnSpc>
            </a:pPr>
            <a:r>
              <a:rPr lang="zh-CN" altLang="en-US" sz="1800" dirty="0"/>
              <a:t>链路层提供的服务</a:t>
            </a:r>
            <a:endParaRPr lang="en-US" altLang="zh-CN" sz="1800" dirty="0"/>
          </a:p>
          <a:p>
            <a:pPr eaLnBrk="1" hangingPunct="1">
              <a:lnSpc>
                <a:spcPct val="90000"/>
              </a:lnSpc>
            </a:pPr>
            <a:r>
              <a:rPr lang="zh-CN" altLang="en-US" sz="1800" dirty="0"/>
              <a:t>链路层在何处实现</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6.2 </a:t>
            </a:r>
            <a:r>
              <a:rPr lang="zh-CN" altLang="en-US" sz="1800" dirty="0"/>
              <a:t>差错检测和纠正技术 </a:t>
            </a:r>
            <a:endParaRPr lang="en-US" altLang="zh-CN" sz="1800" dirty="0"/>
          </a:p>
          <a:p>
            <a:pPr eaLnBrk="1" hangingPunct="1">
              <a:lnSpc>
                <a:spcPct val="90000"/>
              </a:lnSpc>
            </a:pPr>
            <a:r>
              <a:rPr lang="zh-CN" altLang="en-US" sz="1800" dirty="0"/>
              <a:t>奇偶校验</a:t>
            </a:r>
            <a:endParaRPr lang="en-US" altLang="zh-CN" sz="1800" dirty="0"/>
          </a:p>
          <a:p>
            <a:pPr eaLnBrk="1" hangingPunct="1">
              <a:lnSpc>
                <a:spcPct val="90000"/>
              </a:lnSpc>
            </a:pPr>
            <a:r>
              <a:rPr lang="zh-CN" altLang="en-US" sz="1800" dirty="0"/>
              <a:t>校验和方法</a:t>
            </a:r>
            <a:endParaRPr lang="en-US" altLang="zh-CN" sz="1800" dirty="0"/>
          </a:p>
          <a:p>
            <a:pPr eaLnBrk="1" hangingPunct="1">
              <a:lnSpc>
                <a:spcPct val="90000"/>
              </a:lnSpc>
            </a:pPr>
            <a:r>
              <a:rPr lang="zh-CN" altLang="en-US" sz="1800" dirty="0"/>
              <a:t>循环冗余检测</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6.3 </a:t>
            </a:r>
            <a:r>
              <a:rPr lang="zh-CN" altLang="en-US" sz="1800" dirty="0"/>
              <a:t>多路访问链路和协议</a:t>
            </a:r>
            <a:endParaRPr lang="en-US" altLang="zh-CN" sz="1800" dirty="0"/>
          </a:p>
          <a:p>
            <a:pPr eaLnBrk="1" hangingPunct="1">
              <a:lnSpc>
                <a:spcPct val="90000"/>
              </a:lnSpc>
            </a:pPr>
            <a:r>
              <a:rPr lang="zh-CN" altLang="en-US" sz="1800" dirty="0"/>
              <a:t>信道划分协议</a:t>
            </a:r>
            <a:endParaRPr lang="en-US" altLang="zh-CN" sz="1800" dirty="0"/>
          </a:p>
          <a:p>
            <a:pPr eaLnBrk="1" hangingPunct="1">
              <a:lnSpc>
                <a:spcPct val="90000"/>
              </a:lnSpc>
            </a:pPr>
            <a:r>
              <a:rPr lang="zh-CN" altLang="en-US" sz="1800" dirty="0"/>
              <a:t>随机接入协议</a:t>
            </a:r>
            <a:endParaRPr lang="en-US" altLang="zh-CN" sz="1800" dirty="0"/>
          </a:p>
          <a:p>
            <a:pPr eaLnBrk="1" hangingPunct="1">
              <a:lnSpc>
                <a:spcPct val="90000"/>
              </a:lnSpc>
            </a:pPr>
            <a:r>
              <a:rPr lang="zh-CN" altLang="en-US" sz="1800" dirty="0"/>
              <a:t>轮流协议</a:t>
            </a:r>
            <a:endParaRPr lang="en-US" altLang="zh-CN" sz="1800" dirty="0"/>
          </a:p>
          <a:p>
            <a:pPr eaLnBrk="1" hangingPunct="1">
              <a:lnSpc>
                <a:spcPct val="90000"/>
              </a:lnSpc>
            </a:pPr>
            <a:r>
              <a:rPr lang="en-US" altLang="zh-CN" sz="1800" dirty="0"/>
              <a:t>DOCSIS: </a:t>
            </a:r>
            <a:r>
              <a:rPr lang="zh-CN" altLang="en-US" sz="1800" dirty="0"/>
              <a:t>用于电缆互联网接入的链路层协议</a:t>
            </a:r>
            <a:endParaRPr lang="en-US" altLang="zh-CN" sz="1800" dirty="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a:t>以太网</a:t>
            </a:r>
            <a:endParaRPr lang="en-US" altLang="zh-CN" sz="1800" dirty="0"/>
          </a:p>
          <a:p>
            <a:pPr eaLnBrk="1" hangingPunct="1">
              <a:lnSpc>
                <a:spcPct val="90000"/>
              </a:lnSpc>
            </a:pPr>
            <a:r>
              <a:rPr lang="zh-CN" altLang="en-US" sz="1800" dirty="0">
                <a:solidFill>
                  <a:srgbClr val="FF0000"/>
                </a:solidFill>
              </a:rPr>
              <a:t>链路层交换机</a:t>
            </a:r>
            <a:endParaRPr lang="en-US" altLang="zh-CN" sz="1800" dirty="0">
              <a:solidFill>
                <a:srgbClr val="FF0000"/>
              </a:solidFill>
            </a:endParaRPr>
          </a:p>
          <a:p>
            <a:pPr eaLnBrk="1" hangingPunct="1">
              <a:lnSpc>
                <a:spcPct val="90000"/>
              </a:lnSpc>
            </a:pPr>
            <a:r>
              <a:rPr lang="zh-CN" altLang="en-US" sz="1800" dirty="0"/>
              <a:t>虚拟局域网 </a:t>
            </a:r>
            <a:r>
              <a:rPr lang="en-US" altLang="zh-CN" sz="1800" dirty="0"/>
              <a:t>(VLANs)</a:t>
            </a:r>
          </a:p>
          <a:p>
            <a:pPr eaLnBrk="1" hangingPunct="1">
              <a:lnSpc>
                <a:spcPct val="90000"/>
              </a:lnSpc>
              <a:buFontTx/>
              <a:buNone/>
            </a:pPr>
            <a:endParaRPr lang="en-US" altLang="zh-CN" sz="1800" dirty="0"/>
          </a:p>
          <a:p>
            <a:pPr eaLnBrk="1" hangingPunct="1">
              <a:lnSpc>
                <a:spcPct val="90000"/>
              </a:lnSpc>
              <a:buFontTx/>
              <a:buNone/>
            </a:pPr>
            <a:r>
              <a:rPr lang="en-US" altLang="zh-CN" sz="1800" dirty="0"/>
              <a:t>6.5 </a:t>
            </a:r>
            <a:r>
              <a:rPr lang="zh-CN" altLang="en-US" sz="1800" dirty="0"/>
              <a:t>链路虚拟化：网络作为链路层</a:t>
            </a:r>
            <a:endParaRPr lang="en-US" altLang="zh-CN" sz="1800" dirty="0"/>
          </a:p>
          <a:p>
            <a:pPr eaLnBrk="1" hangingPunct="1">
              <a:lnSpc>
                <a:spcPct val="90000"/>
              </a:lnSpc>
            </a:pPr>
            <a:r>
              <a:rPr lang="zh-CN" altLang="en-US" sz="1800" dirty="0"/>
              <a:t>多协议标签交换 </a:t>
            </a:r>
            <a:r>
              <a:rPr lang="en-US" altLang="zh-CN" sz="1800" dirty="0"/>
              <a:t>(MPLS)</a:t>
            </a:r>
          </a:p>
          <a:p>
            <a:pPr eaLnBrk="1" hangingPunct="1">
              <a:lnSpc>
                <a:spcPct val="90000"/>
              </a:lnSpc>
              <a:buFontTx/>
              <a:buNone/>
            </a:pPr>
            <a:r>
              <a:rPr lang="en-US" altLang="zh-CN" sz="1800" dirty="0"/>
              <a:t>6.6 </a:t>
            </a:r>
            <a:r>
              <a:rPr lang="zh-CN" altLang="en-US" sz="1800" dirty="0"/>
              <a:t>数据中心网络</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6.7 </a:t>
            </a:r>
            <a:r>
              <a:rPr lang="zh-CN" altLang="en-US" sz="1800" dirty="0"/>
              <a:t>回顾：</a:t>
            </a:r>
            <a:r>
              <a:rPr lang="en-US" altLang="zh-CN" sz="1800" dirty="0"/>
              <a:t>Web</a:t>
            </a:r>
            <a:r>
              <a:rPr lang="zh-CN" altLang="en-US" sz="1800" dirty="0"/>
              <a:t>页面请求的历程</a:t>
            </a:r>
            <a:endParaRPr lang="en-US" altLang="zh-CN" sz="1800" dirty="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和以太网</a:t>
            </a:r>
            <a:endParaRPr lang="en-US" altLang="zh-CN" sz="1800" dirty="0"/>
          </a:p>
          <a:p>
            <a:pPr eaLnBrk="1" hangingPunct="1">
              <a:lnSpc>
                <a:spcPct val="90000"/>
              </a:lnSpc>
              <a:buFontTx/>
              <a:buChar char="•"/>
            </a:pPr>
            <a:r>
              <a:rPr lang="zh-CN" altLang="en-US" sz="1800" dirty="0"/>
              <a:t>仍在准备：</a:t>
            </a:r>
            <a:r>
              <a:rPr lang="en-US" altLang="zh-CN" sz="1800" dirty="0"/>
              <a:t>DNS </a:t>
            </a:r>
            <a:r>
              <a:rPr lang="zh-CN" altLang="en-US" sz="1800" dirty="0"/>
              <a:t>和 </a:t>
            </a:r>
            <a:r>
              <a:rPr lang="en-US" altLang="zh-CN" sz="1800" dirty="0"/>
              <a:t>ARP</a:t>
            </a:r>
          </a:p>
          <a:p>
            <a:pPr eaLnBrk="1" hangingPunct="1">
              <a:lnSpc>
                <a:spcPct val="90000"/>
              </a:lnSpc>
              <a:buFontTx/>
              <a:buChar char="•"/>
            </a:pPr>
            <a:r>
              <a:rPr lang="zh-CN" altLang="en-US" sz="1800" dirty="0"/>
              <a:t>仍在准备：域内路由选择到</a:t>
            </a:r>
            <a:r>
              <a:rPr lang="en-US" altLang="zh-CN" sz="1800" dirty="0"/>
              <a:t>DNS</a:t>
            </a:r>
            <a:r>
              <a:rPr lang="zh-CN" altLang="en-US" sz="1800" dirty="0"/>
              <a:t>服务器</a:t>
            </a:r>
            <a:endParaRPr lang="en-US" altLang="zh-CN" sz="1800" dirty="0"/>
          </a:p>
          <a:p>
            <a:pPr eaLnBrk="1" hangingPunct="1">
              <a:lnSpc>
                <a:spcPct val="90000"/>
              </a:lnSpc>
              <a:buFontTx/>
              <a:buChar char="•"/>
            </a:pPr>
            <a:r>
              <a:rPr lang="en-US" altLang="zh-CN" sz="1800" dirty="0"/>
              <a:t>Web </a:t>
            </a:r>
            <a:r>
              <a:rPr lang="zh-CN" altLang="en-US" sz="1800" dirty="0"/>
              <a:t>客户 </a:t>
            </a:r>
            <a:r>
              <a:rPr lang="en-US" altLang="zh-CN" sz="1800" dirty="0"/>
              <a:t>— </a:t>
            </a:r>
            <a:r>
              <a:rPr lang="zh-CN" altLang="en-US" sz="1800" dirty="0"/>
              <a:t>服务器交互：</a:t>
            </a:r>
            <a:r>
              <a:rPr lang="en-US" altLang="zh-CN" sz="1800" dirty="0"/>
              <a:t>TCP </a:t>
            </a:r>
            <a:r>
              <a:rPr lang="zh-CN" altLang="en-US" sz="1800" dirty="0"/>
              <a:t>和 </a:t>
            </a:r>
            <a:r>
              <a:rPr lang="en-US" altLang="zh-CN" sz="1800" dirty="0"/>
              <a:t>HTTP</a:t>
            </a:r>
          </a:p>
          <a:p>
            <a:pPr eaLnBrk="1" hangingPunct="1">
              <a:lnSpc>
                <a:spcPct val="90000"/>
              </a:lnSpc>
              <a:buFontTx/>
              <a:buNone/>
            </a:pPr>
            <a:endParaRPr lang="en-US" altLang="zh-CN" sz="1800" dirty="0"/>
          </a:p>
          <a:p>
            <a:pPr eaLnBrk="1" hangingPunct="1">
              <a:lnSpc>
                <a:spcPct val="90000"/>
              </a:lnSpc>
              <a:buFontTx/>
              <a:buNone/>
            </a:pPr>
            <a:r>
              <a:rPr lang="en-US" altLang="zh-CN" sz="1800" dirty="0"/>
              <a:t>6.8 </a:t>
            </a:r>
            <a:r>
              <a:rPr lang="zh-CN" altLang="en-US" sz="1800" dirty="0"/>
              <a:t>小结</a:t>
            </a:r>
          </a:p>
        </p:txBody>
      </p:sp>
      <p:sp>
        <p:nvSpPr>
          <p:cNvPr id="2" name="标题 1"/>
          <p:cNvSpPr>
            <a:spLocks noGrp="1"/>
          </p:cNvSpPr>
          <p:nvPr>
            <p:ph type="title"/>
          </p:nvPr>
        </p:nvSpPr>
        <p:spPr/>
        <p:txBody>
          <a:bodyPr/>
          <a:lstStyle/>
          <a:p>
            <a:r>
              <a:rPr lang="zh-CN" altLang="en-US" dirty="0">
                <a:latin typeface="+mn-lt"/>
              </a:rPr>
              <a:t>第 </a:t>
            </a:r>
            <a:r>
              <a:rPr lang="en-US" altLang="zh-CN" dirty="0">
                <a:latin typeface="+mn-lt"/>
              </a:rPr>
              <a:t>6 </a:t>
            </a:r>
            <a:r>
              <a:rPr lang="zh-CN" altLang="en-US" dirty="0">
                <a:latin typeface="+mn-lt"/>
              </a:rPr>
              <a:t>章 链路层和局域网</a:t>
            </a:r>
          </a:p>
        </p:txBody>
      </p:sp>
    </p:spTree>
    <p:extLst>
      <p:ext uri="{BB962C8B-B14F-4D97-AF65-F5344CB8AC3E}">
        <p14:creationId xmlns:p14="http://schemas.microsoft.com/office/powerpoint/2010/main" val="15003198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2"/>
          <p:cNvSpPr>
            <a:spLocks noGrp="1" noChangeArrowheads="1"/>
          </p:cNvSpPr>
          <p:nvPr>
            <p:ph type="title"/>
          </p:nvPr>
        </p:nvSpPr>
        <p:spPr/>
        <p:txBody>
          <a:bodyPr/>
          <a:lstStyle/>
          <a:p>
            <a:pPr>
              <a:defRPr/>
            </a:pPr>
            <a:r>
              <a:rPr lang="zh-CN" altLang="en-US" dirty="0">
                <a:latin typeface="Gill Sans MT" charset="0"/>
                <a:cs typeface="+mj-cs"/>
              </a:rPr>
              <a:t>链路层交换机</a:t>
            </a:r>
            <a:endParaRPr lang="en-US" dirty="0">
              <a:latin typeface="Gill Sans MT" charset="0"/>
              <a:cs typeface="+mj-cs"/>
            </a:endParaRPr>
          </a:p>
        </p:txBody>
      </p:sp>
      <p:sp>
        <p:nvSpPr>
          <p:cNvPr id="61445" name="Rectangle 3"/>
          <p:cNvSpPr>
            <a:spLocks noGrp="1" noChangeArrowheads="1"/>
          </p:cNvSpPr>
          <p:nvPr>
            <p:ph idx="1"/>
          </p:nvPr>
        </p:nvSpPr>
        <p:spPr/>
        <p:txBody>
          <a:bodyPr/>
          <a:lstStyle/>
          <a:p>
            <a:pPr marL="0" indent="0">
              <a:spcBef>
                <a:spcPts val="600"/>
              </a:spcBef>
              <a:buNone/>
            </a:pPr>
            <a:r>
              <a:rPr lang="zh-CN" altLang="en-US" dirty="0">
                <a:solidFill>
                  <a:srgbClr val="FF0000"/>
                </a:solidFill>
              </a:rPr>
              <a:t>链路层设备</a:t>
            </a:r>
            <a:r>
              <a:rPr lang="en-US" altLang="zh-CN" dirty="0">
                <a:solidFill>
                  <a:srgbClr val="FF0000"/>
                </a:solidFill>
              </a:rPr>
              <a:t>: </a:t>
            </a:r>
            <a:r>
              <a:rPr lang="zh-CN" altLang="en-US" dirty="0"/>
              <a:t>扮演积极的角色</a:t>
            </a:r>
            <a:endParaRPr lang="en-US" altLang="zh-CN" dirty="0"/>
          </a:p>
          <a:p>
            <a:pPr>
              <a:spcBef>
                <a:spcPts val="600"/>
              </a:spcBef>
            </a:pPr>
            <a:r>
              <a:rPr lang="zh-CN" altLang="en-US" dirty="0"/>
              <a:t>存储、转发以太网帧</a:t>
            </a:r>
          </a:p>
          <a:p>
            <a:pPr>
              <a:spcBef>
                <a:spcPts val="600"/>
              </a:spcBef>
            </a:pPr>
            <a:endParaRPr lang="en-US" altLang="zh-CN" dirty="0"/>
          </a:p>
          <a:p>
            <a:pPr>
              <a:spcBef>
                <a:spcPts val="600"/>
              </a:spcBef>
            </a:pPr>
            <a:r>
              <a:rPr lang="zh-CN" altLang="en-US" dirty="0"/>
              <a:t>检查传入帧的</a:t>
            </a:r>
            <a:r>
              <a:rPr lang="en-US" altLang="zh-CN" dirty="0"/>
              <a:t>MAC</a:t>
            </a:r>
            <a:r>
              <a:rPr lang="zh-CN" altLang="en-US" dirty="0"/>
              <a:t>地址，当帧要在</a:t>
            </a:r>
            <a:r>
              <a:rPr lang="zh-CN" altLang="en-US" dirty="0">
                <a:solidFill>
                  <a:srgbClr val="FF0000"/>
                </a:solidFill>
              </a:rPr>
              <a:t>网段上</a:t>
            </a:r>
            <a:r>
              <a:rPr lang="zh-CN" altLang="en-US" dirty="0"/>
              <a:t>转发时，有选择地将帧转发到一个或多个输出链路，使用</a:t>
            </a:r>
            <a:r>
              <a:rPr lang="en-US" altLang="zh-CN" dirty="0"/>
              <a:t>CSMA/CD</a:t>
            </a:r>
            <a:r>
              <a:rPr lang="zh-CN" altLang="en-US" dirty="0"/>
              <a:t>访问网段。 </a:t>
            </a:r>
          </a:p>
          <a:p>
            <a:pPr marL="0" indent="0">
              <a:spcBef>
                <a:spcPts val="600"/>
              </a:spcBef>
              <a:buNone/>
            </a:pPr>
            <a:endParaRPr lang="en-US" altLang="zh-CN" dirty="0">
              <a:solidFill>
                <a:srgbClr val="FF0000"/>
              </a:solidFill>
            </a:endParaRPr>
          </a:p>
          <a:p>
            <a:pPr marL="0" indent="0">
              <a:spcBef>
                <a:spcPts val="600"/>
              </a:spcBef>
              <a:buNone/>
            </a:pPr>
            <a:r>
              <a:rPr lang="zh-CN" altLang="en-US" dirty="0">
                <a:solidFill>
                  <a:srgbClr val="FF0000"/>
                </a:solidFill>
              </a:rPr>
              <a:t>透明的</a:t>
            </a:r>
          </a:p>
          <a:p>
            <a:pPr>
              <a:spcBef>
                <a:spcPts val="600"/>
              </a:spcBef>
            </a:pPr>
            <a:r>
              <a:rPr lang="zh-CN" altLang="en-US" dirty="0"/>
              <a:t>主机不知道交换机的存在</a:t>
            </a:r>
          </a:p>
          <a:p>
            <a:pPr>
              <a:spcBef>
                <a:spcPts val="600"/>
              </a:spcBef>
            </a:pPr>
            <a:endParaRPr lang="en-US" altLang="zh-CN" dirty="0"/>
          </a:p>
          <a:p>
            <a:pPr marL="0" indent="0">
              <a:spcBef>
                <a:spcPts val="600"/>
              </a:spcBef>
              <a:buNone/>
            </a:pPr>
            <a:r>
              <a:rPr lang="zh-CN" altLang="en-US" dirty="0">
                <a:solidFill>
                  <a:srgbClr val="FF0000"/>
                </a:solidFill>
              </a:rPr>
              <a:t>即插即用，自学习</a:t>
            </a:r>
          </a:p>
          <a:p>
            <a:pPr>
              <a:spcBef>
                <a:spcPts val="600"/>
              </a:spcBef>
            </a:pPr>
            <a:r>
              <a:rPr lang="zh-CN" altLang="en-US" dirty="0"/>
              <a:t>交换机不需要配置</a:t>
            </a:r>
          </a:p>
          <a:p>
            <a:pPr>
              <a:defRPr/>
            </a:pPr>
            <a:endParaRPr lang="en-US" dirty="0">
              <a:latin typeface="Gill Sans MT" charset="0"/>
            </a:endParaRPr>
          </a:p>
        </p:txBody>
      </p:sp>
    </p:spTree>
    <p:extLst>
      <p:ext uri="{BB962C8B-B14F-4D97-AF65-F5344CB8AC3E}">
        <p14:creationId xmlns:p14="http://schemas.microsoft.com/office/powerpoint/2010/main" val="50179055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Grp="1" noChangeArrowheads="1"/>
          </p:cNvSpPr>
          <p:nvPr>
            <p:ph type="title"/>
          </p:nvPr>
        </p:nvSpPr>
        <p:spPr/>
        <p:txBody>
          <a:bodyPr/>
          <a:lstStyle/>
          <a:p>
            <a:pPr>
              <a:defRPr/>
            </a:pPr>
            <a:r>
              <a:rPr lang="zh-CN" altLang="en-US" dirty="0">
                <a:latin typeface="+mn-lt"/>
              </a:rPr>
              <a:t>交换机</a:t>
            </a:r>
            <a:r>
              <a:rPr lang="en-US" altLang="zh-CN" dirty="0">
                <a:latin typeface="+mn-lt"/>
              </a:rPr>
              <a:t>: </a:t>
            </a:r>
            <a:r>
              <a:rPr lang="zh-CN" altLang="en-US" dirty="0">
                <a:latin typeface="+mn-lt"/>
              </a:rPr>
              <a:t>多个同时传输</a:t>
            </a:r>
            <a:endParaRPr lang="en-US" dirty="0">
              <a:latin typeface="+mn-lt"/>
            </a:endParaRPr>
          </a:p>
        </p:txBody>
      </p:sp>
      <p:sp>
        <p:nvSpPr>
          <p:cNvPr id="62469" name="Rectangle 3"/>
          <p:cNvSpPr>
            <a:spLocks noGrp="1" noChangeArrowheads="1"/>
          </p:cNvSpPr>
          <p:nvPr>
            <p:ph idx="1"/>
          </p:nvPr>
        </p:nvSpPr>
        <p:spPr>
          <a:xfrm>
            <a:off x="303214" y="1017588"/>
            <a:ext cx="4968622" cy="5181600"/>
          </a:xfrm>
        </p:spPr>
        <p:txBody>
          <a:bodyPr/>
          <a:lstStyle/>
          <a:p>
            <a:pPr>
              <a:spcBef>
                <a:spcPts val="600"/>
              </a:spcBef>
            </a:pPr>
            <a:r>
              <a:rPr lang="zh-CN" altLang="en-US" dirty="0"/>
              <a:t>主机到交换机具有专用的和直接的连接</a:t>
            </a:r>
            <a:endParaRPr lang="en-US" altLang="zh-CN" dirty="0"/>
          </a:p>
          <a:p>
            <a:pPr>
              <a:spcBef>
                <a:spcPts val="600"/>
              </a:spcBef>
            </a:pPr>
            <a:endParaRPr lang="en-US" altLang="zh-CN" dirty="0"/>
          </a:p>
          <a:p>
            <a:pPr>
              <a:spcBef>
                <a:spcPts val="600"/>
              </a:spcBef>
            </a:pPr>
            <a:r>
              <a:rPr lang="zh-CN" altLang="en-US" dirty="0"/>
              <a:t>交换机缓存分组</a:t>
            </a:r>
          </a:p>
          <a:p>
            <a:pPr>
              <a:spcBef>
                <a:spcPts val="600"/>
              </a:spcBef>
            </a:pPr>
            <a:endParaRPr lang="en-US" altLang="zh-CN" dirty="0"/>
          </a:p>
          <a:p>
            <a:pPr>
              <a:spcBef>
                <a:spcPts val="600"/>
              </a:spcBef>
            </a:pPr>
            <a:r>
              <a:rPr lang="zh-CN" altLang="en-US" dirty="0"/>
              <a:t>以太网协议用于每个输入链路，但没有碰撞；全双工</a:t>
            </a:r>
          </a:p>
          <a:p>
            <a:pPr lvl="1">
              <a:spcBef>
                <a:spcPts val="600"/>
              </a:spcBef>
            </a:pPr>
            <a:r>
              <a:rPr lang="zh-CN" altLang="en-US" dirty="0"/>
              <a:t>每个链路是它自己的碰撞域</a:t>
            </a:r>
          </a:p>
          <a:p>
            <a:pPr>
              <a:spcBef>
                <a:spcPts val="600"/>
              </a:spcBef>
            </a:pPr>
            <a:endParaRPr lang="en-US" altLang="zh-CN" dirty="0"/>
          </a:p>
          <a:p>
            <a:pPr>
              <a:spcBef>
                <a:spcPts val="600"/>
              </a:spcBef>
            </a:pPr>
            <a:r>
              <a:rPr lang="zh-CN" altLang="en-US" dirty="0">
                <a:solidFill>
                  <a:srgbClr val="FF0000"/>
                </a:solidFill>
              </a:rPr>
              <a:t>交换</a:t>
            </a:r>
            <a:r>
              <a:rPr lang="en-US" altLang="zh-CN" dirty="0"/>
              <a:t>:  A-to-A‘ </a:t>
            </a:r>
            <a:r>
              <a:rPr lang="zh-CN" altLang="en-US" dirty="0"/>
              <a:t>和 </a:t>
            </a:r>
            <a:r>
              <a:rPr lang="en-US" altLang="zh-CN" dirty="0"/>
              <a:t>B-to-B‘ </a:t>
            </a:r>
            <a:r>
              <a:rPr lang="zh-CN" altLang="en-US" dirty="0"/>
              <a:t>可以同时传输，而不会发生碰撞。 </a:t>
            </a:r>
          </a:p>
        </p:txBody>
      </p:sp>
      <p:grpSp>
        <p:nvGrpSpPr>
          <p:cNvPr id="162821" name="Group 1"/>
          <p:cNvGrpSpPr>
            <a:grpSpLocks/>
          </p:cNvGrpSpPr>
          <p:nvPr/>
        </p:nvGrpSpPr>
        <p:grpSpPr bwMode="auto">
          <a:xfrm>
            <a:off x="5106988" y="1425575"/>
            <a:ext cx="3660775" cy="4283075"/>
            <a:chOff x="5106576" y="1425893"/>
            <a:chExt cx="3661504" cy="4282976"/>
          </a:xfrm>
        </p:grpSpPr>
        <p:sp>
          <p:nvSpPr>
            <p:cNvPr id="62472" name="Text Box 34"/>
            <p:cNvSpPr txBox="1">
              <a:spLocks noChangeArrowheads="1"/>
            </p:cNvSpPr>
            <p:nvPr/>
          </p:nvSpPr>
          <p:spPr bwMode="auto">
            <a:xfrm>
              <a:off x="5827445" y="5062772"/>
              <a:ext cx="2710402" cy="6460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i="0" dirty="0">
                  <a:latin typeface="Arial" charset="0"/>
                  <a:cs typeface="Arial" charset="0"/>
                </a:rPr>
                <a:t>switch with six interfaces</a:t>
              </a:r>
            </a:p>
            <a:p>
              <a:pPr algn="ctr">
                <a:defRPr/>
              </a:pPr>
              <a:r>
                <a:rPr lang="en-US" i="0" dirty="0">
                  <a:latin typeface="Arial" charset="0"/>
                  <a:cs typeface="Arial" charset="0"/>
                </a:rPr>
                <a:t>(</a:t>
              </a:r>
              <a:r>
                <a:rPr lang="en-US" i="0" dirty="0">
                  <a:solidFill>
                    <a:srgbClr val="FF0000"/>
                  </a:solidFill>
                  <a:latin typeface="Arial" charset="0"/>
                  <a:cs typeface="Arial" charset="0"/>
                </a:rPr>
                <a:t>1,2,3,4,5,6</a:t>
              </a:r>
              <a:r>
                <a:rPr lang="en-US" i="0" dirty="0">
                  <a:latin typeface="Arial" charset="0"/>
                  <a:cs typeface="Arial" charset="0"/>
                </a:rPr>
                <a:t>)  </a:t>
              </a:r>
            </a:p>
          </p:txBody>
        </p:sp>
        <p:grpSp>
          <p:nvGrpSpPr>
            <p:cNvPr id="162824" name="Group 34"/>
            <p:cNvGrpSpPr>
              <a:grpSpLocks/>
            </p:cNvGrpSpPr>
            <p:nvPr/>
          </p:nvGrpSpPr>
          <p:grpSpPr bwMode="auto">
            <a:xfrm>
              <a:off x="5106576" y="1425893"/>
              <a:ext cx="3661504" cy="3600334"/>
              <a:chOff x="731524" y="1819788"/>
              <a:chExt cx="3661504" cy="3600334"/>
            </a:xfrm>
          </p:grpSpPr>
          <p:sp>
            <p:nvSpPr>
              <p:cNvPr id="62474" name="Text Box 23"/>
              <p:cNvSpPr txBox="1">
                <a:spLocks noChangeArrowheads="1"/>
              </p:cNvSpPr>
              <p:nvPr/>
            </p:nvSpPr>
            <p:spPr bwMode="auto">
              <a:xfrm>
                <a:off x="2655957" y="1819788"/>
                <a:ext cx="350907" cy="3667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A</a:t>
                </a:r>
              </a:p>
            </p:txBody>
          </p:sp>
          <p:sp>
            <p:nvSpPr>
              <p:cNvPr id="62475" name="Text Box 24"/>
              <p:cNvSpPr txBox="1">
                <a:spLocks noChangeArrowheads="1"/>
              </p:cNvSpPr>
              <p:nvPr/>
            </p:nvSpPr>
            <p:spPr bwMode="auto">
              <a:xfrm>
                <a:off x="2371738" y="5050277"/>
                <a:ext cx="371549" cy="3698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A</a:t>
                </a:r>
                <a:r>
                  <a:rPr lang="ja-JP" altLang="en-US" i="0">
                    <a:latin typeface="Arial" charset="0"/>
                    <a:cs typeface="Arial" charset="0"/>
                  </a:rPr>
                  <a:t>’</a:t>
                </a:r>
                <a:endParaRPr lang="en-US" i="0" dirty="0">
                  <a:latin typeface="Arial" charset="0"/>
                  <a:cs typeface="Arial" charset="0"/>
                </a:endParaRPr>
              </a:p>
            </p:txBody>
          </p:sp>
          <p:sp>
            <p:nvSpPr>
              <p:cNvPr id="62476" name="Text Box 25"/>
              <p:cNvSpPr txBox="1">
                <a:spLocks noChangeArrowheads="1"/>
              </p:cNvSpPr>
              <p:nvPr/>
            </p:nvSpPr>
            <p:spPr bwMode="auto">
              <a:xfrm>
                <a:off x="3988134" y="2419849"/>
                <a:ext cx="338205" cy="3682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B</a:t>
                </a:r>
              </a:p>
            </p:txBody>
          </p:sp>
          <p:sp>
            <p:nvSpPr>
              <p:cNvPr id="62477" name="Text Box 26"/>
              <p:cNvSpPr txBox="1">
                <a:spLocks noChangeArrowheads="1"/>
              </p:cNvSpPr>
              <p:nvPr/>
            </p:nvSpPr>
            <p:spPr bwMode="auto">
              <a:xfrm>
                <a:off x="995101" y="4188283"/>
                <a:ext cx="390603" cy="3682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B</a:t>
                </a:r>
                <a:r>
                  <a:rPr lang="ja-JP" altLang="en-US" i="0">
                    <a:latin typeface="Arial" charset="0"/>
                    <a:cs typeface="Arial" charset="0"/>
                  </a:rPr>
                  <a:t>’</a:t>
                </a:r>
                <a:endParaRPr lang="en-US" i="0" dirty="0">
                  <a:latin typeface="Arial" charset="0"/>
                  <a:cs typeface="Arial" charset="0"/>
                </a:endParaRPr>
              </a:p>
            </p:txBody>
          </p:sp>
          <p:sp>
            <p:nvSpPr>
              <p:cNvPr id="62478" name="Text Box 27"/>
              <p:cNvSpPr txBox="1">
                <a:spLocks noChangeArrowheads="1"/>
              </p:cNvSpPr>
              <p:nvPr/>
            </p:nvSpPr>
            <p:spPr bwMode="auto">
              <a:xfrm>
                <a:off x="3740435" y="4188283"/>
                <a:ext cx="350908" cy="3682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C</a:t>
                </a:r>
              </a:p>
            </p:txBody>
          </p:sp>
          <p:sp>
            <p:nvSpPr>
              <p:cNvPr id="62479" name="Text Box 28"/>
              <p:cNvSpPr txBox="1">
                <a:spLocks noChangeArrowheads="1"/>
              </p:cNvSpPr>
              <p:nvPr/>
            </p:nvSpPr>
            <p:spPr bwMode="auto">
              <a:xfrm>
                <a:off x="1123714" y="2465886"/>
                <a:ext cx="403305" cy="3682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Arial" charset="0"/>
                  </a:rPr>
                  <a:t>C</a:t>
                </a:r>
                <a:r>
                  <a:rPr lang="ja-JP" altLang="en-US" i="0">
                    <a:latin typeface="Arial" charset="0"/>
                    <a:cs typeface="Arial" charset="0"/>
                  </a:rPr>
                  <a:t>’</a:t>
                </a:r>
                <a:endParaRPr lang="en-US" i="0" dirty="0">
                  <a:latin typeface="Arial" charset="0"/>
                  <a:cs typeface="Arial" charset="0"/>
                </a:endParaRPr>
              </a:p>
            </p:txBody>
          </p:sp>
          <p:sp>
            <p:nvSpPr>
              <p:cNvPr id="62480" name="Line 17"/>
              <p:cNvSpPr>
                <a:spLocks noChangeShapeType="1"/>
              </p:cNvSpPr>
              <p:nvPr/>
            </p:nvSpPr>
            <p:spPr bwMode="auto">
              <a:xfrm>
                <a:off x="1687389" y="3165957"/>
                <a:ext cx="720869" cy="29844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2481" name="Line 18"/>
              <p:cNvSpPr>
                <a:spLocks noChangeShapeType="1"/>
              </p:cNvSpPr>
              <p:nvPr/>
            </p:nvSpPr>
            <p:spPr bwMode="auto">
              <a:xfrm>
                <a:off x="2673423" y="2872277"/>
                <a:ext cx="0" cy="5048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2482" name="Line 19"/>
              <p:cNvSpPr>
                <a:spLocks noChangeShapeType="1"/>
              </p:cNvSpPr>
              <p:nvPr/>
            </p:nvSpPr>
            <p:spPr bwMode="auto">
              <a:xfrm flipH="1">
                <a:off x="2863961" y="2996099"/>
                <a:ext cx="892353" cy="4841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2483" name="Line 20"/>
              <p:cNvSpPr>
                <a:spLocks noChangeShapeType="1"/>
              </p:cNvSpPr>
              <p:nvPr/>
            </p:nvSpPr>
            <p:spPr bwMode="auto">
              <a:xfrm flipV="1">
                <a:off x="2673423" y="3605685"/>
                <a:ext cx="12703" cy="70959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62835" name="Group 45"/>
              <p:cNvGrpSpPr>
                <a:grpSpLocks/>
              </p:cNvGrpSpPr>
              <p:nvPr/>
            </p:nvGrpSpPr>
            <p:grpSpPr bwMode="auto">
              <a:xfrm>
                <a:off x="747936" y="2733042"/>
                <a:ext cx="914403" cy="690308"/>
                <a:chOff x="1046480" y="3962400"/>
                <a:chExt cx="1026163" cy="761428"/>
              </a:xfrm>
            </p:grpSpPr>
            <p:sp>
              <p:nvSpPr>
                <p:cNvPr id="80" name="Rectangle 48"/>
                <p:cNvSpPr>
                  <a:spLocks noChangeArrowheads="1"/>
                </p:cNvSpPr>
                <p:nvPr/>
              </p:nvSpPr>
              <p:spPr bwMode="auto">
                <a:xfrm rot="16200000">
                  <a:off x="1893247" y="4299441"/>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nvGrpSpPr>
                <p:cNvPr id="162870" name="Group 49"/>
                <p:cNvGrpSpPr>
                  <a:grpSpLocks/>
                </p:cNvGrpSpPr>
                <p:nvPr/>
              </p:nvGrpSpPr>
              <p:grpSpPr bwMode="auto">
                <a:xfrm>
                  <a:off x="1046480" y="3962400"/>
                  <a:ext cx="936071" cy="761428"/>
                  <a:chOff x="-44" y="1473"/>
                  <a:chExt cx="981" cy="1105"/>
                </a:xfrm>
              </p:grpSpPr>
              <p:pic>
                <p:nvPicPr>
                  <p:cNvPr id="162871"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2872"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162836" name="Group 46"/>
              <p:cNvGrpSpPr>
                <a:grpSpLocks/>
              </p:cNvGrpSpPr>
              <p:nvPr/>
            </p:nvGrpSpPr>
            <p:grpSpPr bwMode="auto">
              <a:xfrm>
                <a:off x="3539588" y="2669737"/>
                <a:ext cx="853440" cy="741680"/>
                <a:chOff x="7179310" y="4033520"/>
                <a:chExt cx="1009650" cy="855028"/>
              </a:xfrm>
            </p:grpSpPr>
            <p:grpSp>
              <p:nvGrpSpPr>
                <p:cNvPr id="162865" name="Group 44"/>
                <p:cNvGrpSpPr>
                  <a:grpSpLocks/>
                </p:cNvGrpSpPr>
                <p:nvPr/>
              </p:nvGrpSpPr>
              <p:grpSpPr bwMode="auto">
                <a:xfrm>
                  <a:off x="7179310" y="4033520"/>
                  <a:ext cx="1009650" cy="855028"/>
                  <a:chOff x="-44" y="1473"/>
                  <a:chExt cx="981" cy="1105"/>
                </a:xfrm>
              </p:grpSpPr>
              <p:pic>
                <p:nvPicPr>
                  <p:cNvPr id="162867"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286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77" name="Rectangle 43"/>
                <p:cNvSpPr>
                  <a:spLocks noChangeArrowheads="1"/>
                </p:cNvSpPr>
                <p:nvPr/>
              </p:nvSpPr>
              <p:spPr bwMode="auto">
                <a:xfrm rot="16200000">
                  <a:off x="7440190" y="4309334"/>
                  <a:ext cx="126274"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sp>
            <p:nvSpPr>
              <p:cNvPr id="48" name="Rectangle 43"/>
              <p:cNvSpPr>
                <a:spLocks noChangeArrowheads="1"/>
              </p:cNvSpPr>
              <p:nvPr/>
            </p:nvSpPr>
            <p:spPr bwMode="auto">
              <a:xfrm>
                <a:off x="2614674" y="2705593"/>
                <a:ext cx="109559"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nvGrpSpPr>
              <p:cNvPr id="162838" name="Group 44"/>
              <p:cNvGrpSpPr>
                <a:grpSpLocks/>
              </p:cNvGrpSpPr>
              <p:nvPr/>
            </p:nvGrpSpPr>
            <p:grpSpPr bwMode="auto">
              <a:xfrm>
                <a:off x="2233637" y="2138292"/>
                <a:ext cx="853440" cy="741680"/>
                <a:chOff x="-44" y="1473"/>
                <a:chExt cx="981" cy="1105"/>
              </a:xfrm>
            </p:grpSpPr>
            <p:pic>
              <p:nvPicPr>
                <p:cNvPr id="162863"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286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62839" name="Group 49"/>
              <p:cNvGrpSpPr>
                <a:grpSpLocks/>
              </p:cNvGrpSpPr>
              <p:nvPr/>
            </p:nvGrpSpPr>
            <p:grpSpPr bwMode="auto">
              <a:xfrm>
                <a:off x="2060917" y="4279843"/>
                <a:ext cx="853440" cy="835329"/>
                <a:chOff x="8077200" y="3320111"/>
                <a:chExt cx="853440" cy="835329"/>
              </a:xfrm>
            </p:grpSpPr>
            <p:sp>
              <p:nvSpPr>
                <p:cNvPr id="70" name="Rectangle 43"/>
                <p:cNvSpPr>
                  <a:spLocks noChangeArrowheads="1"/>
                </p:cNvSpPr>
                <p:nvPr/>
              </p:nvSpPr>
              <p:spPr bwMode="auto">
                <a:xfrm>
                  <a:off x="8630957" y="3320624"/>
                  <a:ext cx="111147"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nvGrpSpPr>
                <p:cNvPr id="162860" name="Group 44"/>
                <p:cNvGrpSpPr>
                  <a:grpSpLocks/>
                </p:cNvGrpSpPr>
                <p:nvPr/>
              </p:nvGrpSpPr>
              <p:grpSpPr bwMode="auto">
                <a:xfrm>
                  <a:off x="8077200" y="3413760"/>
                  <a:ext cx="853440" cy="741680"/>
                  <a:chOff x="-44" y="1473"/>
                  <a:chExt cx="981" cy="1105"/>
                </a:xfrm>
              </p:grpSpPr>
              <p:pic>
                <p:nvPicPr>
                  <p:cNvPr id="162861"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286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pic>
            <p:nvPicPr>
              <p:cNvPr id="6248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913" y="3316766"/>
                <a:ext cx="603370" cy="3413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62841" name="Group 51"/>
              <p:cNvGrpSpPr>
                <a:grpSpLocks/>
              </p:cNvGrpSpPr>
              <p:nvPr/>
            </p:nvGrpSpPr>
            <p:grpSpPr bwMode="auto">
              <a:xfrm>
                <a:off x="731524" y="3616962"/>
                <a:ext cx="914403" cy="690308"/>
                <a:chOff x="1046480" y="3962400"/>
                <a:chExt cx="1026163" cy="761428"/>
              </a:xfrm>
            </p:grpSpPr>
            <p:sp>
              <p:nvSpPr>
                <p:cNvPr id="66" name="Rectangle 48"/>
                <p:cNvSpPr>
                  <a:spLocks noChangeArrowheads="1"/>
                </p:cNvSpPr>
                <p:nvPr/>
              </p:nvSpPr>
              <p:spPr bwMode="auto">
                <a:xfrm rot="16200000">
                  <a:off x="1893846" y="4299769"/>
                  <a:ext cx="110314"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nvGrpSpPr>
                <p:cNvPr id="162856" name="Group 49"/>
                <p:cNvGrpSpPr>
                  <a:grpSpLocks/>
                </p:cNvGrpSpPr>
                <p:nvPr/>
              </p:nvGrpSpPr>
              <p:grpSpPr bwMode="auto">
                <a:xfrm>
                  <a:off x="1046480" y="3962400"/>
                  <a:ext cx="936071" cy="761428"/>
                  <a:chOff x="-44" y="1473"/>
                  <a:chExt cx="981" cy="1105"/>
                </a:xfrm>
              </p:grpSpPr>
              <p:pic>
                <p:nvPicPr>
                  <p:cNvPr id="162857"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2858"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162842" name="Group 52"/>
              <p:cNvGrpSpPr>
                <a:grpSpLocks/>
              </p:cNvGrpSpPr>
              <p:nvPr/>
            </p:nvGrpSpPr>
            <p:grpSpPr bwMode="auto">
              <a:xfrm>
                <a:off x="3410634" y="3567725"/>
                <a:ext cx="853440" cy="741680"/>
                <a:chOff x="7179310" y="4033520"/>
                <a:chExt cx="1009650" cy="855028"/>
              </a:xfrm>
            </p:grpSpPr>
            <p:grpSp>
              <p:nvGrpSpPr>
                <p:cNvPr id="162851" name="Group 44"/>
                <p:cNvGrpSpPr>
                  <a:grpSpLocks/>
                </p:cNvGrpSpPr>
                <p:nvPr/>
              </p:nvGrpSpPr>
              <p:grpSpPr bwMode="auto">
                <a:xfrm>
                  <a:off x="7179310" y="4033520"/>
                  <a:ext cx="1009650" cy="855028"/>
                  <a:chOff x="-44" y="1473"/>
                  <a:chExt cx="981" cy="1105"/>
                </a:xfrm>
              </p:grpSpPr>
              <p:pic>
                <p:nvPicPr>
                  <p:cNvPr id="162853"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285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63" name="Rectangle 43"/>
                <p:cNvSpPr>
                  <a:spLocks noChangeArrowheads="1"/>
                </p:cNvSpPr>
                <p:nvPr/>
              </p:nvSpPr>
              <p:spPr bwMode="auto">
                <a:xfrm rot="16200000">
                  <a:off x="7438739" y="4308075"/>
                  <a:ext cx="128105"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Arial" pitchFamily="34" charset="0"/>
                    <a:ea typeface="+mn-ea"/>
                    <a:cs typeface="Arial" pitchFamily="34" charset="0"/>
                  </a:endParaRPr>
                </a:p>
              </p:txBody>
            </p:sp>
          </p:grpSp>
          <p:sp>
            <p:nvSpPr>
              <p:cNvPr id="62492" name="Line 17"/>
              <p:cNvSpPr>
                <a:spLocks noChangeShapeType="1"/>
              </p:cNvSpPr>
              <p:nvPr/>
            </p:nvSpPr>
            <p:spPr bwMode="auto">
              <a:xfrm flipV="1">
                <a:off x="1660396" y="3600922"/>
                <a:ext cx="744686" cy="4508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2493" name="Line 19"/>
              <p:cNvSpPr>
                <a:spLocks noChangeShapeType="1"/>
              </p:cNvSpPr>
              <p:nvPr/>
            </p:nvSpPr>
            <p:spPr bwMode="auto">
              <a:xfrm flipH="1" flipV="1">
                <a:off x="2968756" y="3545361"/>
                <a:ext cx="646242" cy="33812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2494" name="Text Box 35"/>
              <p:cNvSpPr txBox="1">
                <a:spLocks noChangeArrowheads="1"/>
              </p:cNvSpPr>
              <p:nvPr/>
            </p:nvSpPr>
            <p:spPr bwMode="auto">
              <a:xfrm>
                <a:off x="2401907" y="3026260"/>
                <a:ext cx="312799" cy="3698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1</a:t>
                </a:r>
              </a:p>
            </p:txBody>
          </p:sp>
          <p:sp>
            <p:nvSpPr>
              <p:cNvPr id="62495" name="Text Box 36"/>
              <p:cNvSpPr txBox="1">
                <a:spLocks noChangeArrowheads="1"/>
              </p:cNvSpPr>
              <p:nvPr/>
            </p:nvSpPr>
            <p:spPr bwMode="auto">
              <a:xfrm>
                <a:off x="2903656" y="3051660"/>
                <a:ext cx="323914" cy="3667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2</a:t>
                </a:r>
              </a:p>
            </p:txBody>
          </p:sp>
          <p:sp>
            <p:nvSpPr>
              <p:cNvPr id="62496" name="Text Box 37"/>
              <p:cNvSpPr txBox="1">
                <a:spLocks noChangeArrowheads="1"/>
              </p:cNvSpPr>
              <p:nvPr/>
            </p:nvSpPr>
            <p:spPr bwMode="auto">
              <a:xfrm>
                <a:off x="3125951" y="3710457"/>
                <a:ext cx="322326" cy="3667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3</a:t>
                </a:r>
              </a:p>
            </p:txBody>
          </p:sp>
          <p:sp>
            <p:nvSpPr>
              <p:cNvPr id="62497" name="Text Box 38"/>
              <p:cNvSpPr txBox="1">
                <a:spLocks noChangeArrowheads="1"/>
              </p:cNvSpPr>
              <p:nvPr/>
            </p:nvSpPr>
            <p:spPr bwMode="auto">
              <a:xfrm>
                <a:off x="2640079" y="3654896"/>
                <a:ext cx="323914" cy="3667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4</a:t>
                </a:r>
              </a:p>
            </p:txBody>
          </p:sp>
          <p:sp>
            <p:nvSpPr>
              <p:cNvPr id="62498" name="Text Box 39"/>
              <p:cNvSpPr txBox="1">
                <a:spLocks noChangeArrowheads="1"/>
              </p:cNvSpPr>
              <p:nvPr/>
            </p:nvSpPr>
            <p:spPr bwMode="auto">
              <a:xfrm>
                <a:off x="2070052" y="3704108"/>
                <a:ext cx="323914" cy="3667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5</a:t>
                </a:r>
              </a:p>
            </p:txBody>
          </p:sp>
          <p:sp>
            <p:nvSpPr>
              <p:cNvPr id="62499" name="Text Box 40"/>
              <p:cNvSpPr txBox="1">
                <a:spLocks noChangeArrowheads="1"/>
              </p:cNvSpPr>
              <p:nvPr/>
            </p:nvSpPr>
            <p:spPr bwMode="auto">
              <a:xfrm>
                <a:off x="2039884" y="3080234"/>
                <a:ext cx="319151" cy="3698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6</a:t>
                </a:r>
              </a:p>
            </p:txBody>
          </p:sp>
        </p:grpSp>
      </p:grpSp>
    </p:spTree>
    <p:extLst>
      <p:ext uri="{BB962C8B-B14F-4D97-AF65-F5344CB8AC3E}">
        <p14:creationId xmlns:p14="http://schemas.microsoft.com/office/powerpoint/2010/main" val="30599371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3" name="Rectangle 3"/>
          <p:cNvSpPr>
            <a:spLocks noGrp="1" noChangeArrowheads="1"/>
          </p:cNvSpPr>
          <p:nvPr>
            <p:ph type="body" idx="1"/>
          </p:nvPr>
        </p:nvSpPr>
        <p:spPr>
          <a:xfrm>
            <a:off x="489218" y="1070622"/>
            <a:ext cx="4687048" cy="4805362"/>
          </a:xfrm>
        </p:spPr>
        <p:txBody>
          <a:bodyPr/>
          <a:lstStyle/>
          <a:p>
            <a:pPr marL="0" indent="0">
              <a:lnSpc>
                <a:spcPts val="3000"/>
              </a:lnSpc>
              <a:buFont typeface="Wingdings" charset="0"/>
              <a:buNone/>
              <a:defRPr/>
            </a:pPr>
            <a:r>
              <a:rPr lang="en-US" u="sng" dirty="0">
                <a:solidFill>
                  <a:srgbClr val="CC0000"/>
                </a:solidFill>
              </a:rPr>
              <a:t>Q:</a:t>
            </a:r>
            <a:r>
              <a:rPr lang="en-US" dirty="0">
                <a:solidFill>
                  <a:srgbClr val="CC0000"/>
                </a:solidFill>
              </a:rPr>
              <a:t> </a:t>
            </a:r>
            <a:r>
              <a:rPr lang="zh-CN" altLang="en-US" dirty="0">
                <a:solidFill>
                  <a:srgbClr val="CC0000"/>
                </a:solidFill>
              </a:rPr>
              <a:t>交换机</a:t>
            </a:r>
            <a:r>
              <a:rPr lang="zh-CN" altLang="en-US" dirty="0"/>
              <a:t>如何知道</a:t>
            </a:r>
            <a:r>
              <a:rPr lang="en-US" altLang="zh-CN" dirty="0"/>
              <a:t>A'</a:t>
            </a:r>
            <a:r>
              <a:rPr lang="zh-CN" altLang="en-US" dirty="0"/>
              <a:t>通过接口</a:t>
            </a:r>
            <a:r>
              <a:rPr lang="en-US" altLang="zh-CN" dirty="0"/>
              <a:t>4</a:t>
            </a:r>
            <a:r>
              <a:rPr lang="zh-CN" altLang="en-US" dirty="0"/>
              <a:t>可到达的，</a:t>
            </a:r>
            <a:r>
              <a:rPr lang="en-US" altLang="zh-CN" dirty="0"/>
              <a:t>B'</a:t>
            </a:r>
            <a:r>
              <a:rPr lang="zh-CN" altLang="en-US" dirty="0"/>
              <a:t>通过接口</a:t>
            </a:r>
            <a:r>
              <a:rPr lang="en-US" altLang="zh-CN" dirty="0"/>
              <a:t>5</a:t>
            </a:r>
            <a:r>
              <a:rPr lang="zh-CN" altLang="en-US" dirty="0"/>
              <a:t>可到达的</a:t>
            </a:r>
            <a:r>
              <a:rPr lang="en-US" altLang="zh-CN" dirty="0"/>
              <a:t>?</a:t>
            </a:r>
            <a:endParaRPr lang="en-US" dirty="0"/>
          </a:p>
        </p:txBody>
      </p:sp>
      <p:grpSp>
        <p:nvGrpSpPr>
          <p:cNvPr id="164869" name="Group 34"/>
          <p:cNvGrpSpPr>
            <a:grpSpLocks/>
          </p:cNvGrpSpPr>
          <p:nvPr/>
        </p:nvGrpSpPr>
        <p:grpSpPr bwMode="auto">
          <a:xfrm>
            <a:off x="5106988" y="1425575"/>
            <a:ext cx="3660775" cy="4283075"/>
            <a:chOff x="5106576" y="1425893"/>
            <a:chExt cx="3661504" cy="4282976"/>
          </a:xfrm>
        </p:grpSpPr>
        <p:sp>
          <p:nvSpPr>
            <p:cNvPr id="63496" name="Text Box 34"/>
            <p:cNvSpPr txBox="1">
              <a:spLocks noChangeArrowheads="1"/>
            </p:cNvSpPr>
            <p:nvPr/>
          </p:nvSpPr>
          <p:spPr bwMode="auto">
            <a:xfrm>
              <a:off x="5827445" y="5062772"/>
              <a:ext cx="2710402" cy="6460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i="0" dirty="0">
                  <a:latin typeface="+mn-lt"/>
                  <a:cs typeface="Arial" charset="0"/>
                </a:rPr>
                <a:t>switch with six interfaces</a:t>
              </a:r>
            </a:p>
            <a:p>
              <a:pPr algn="ctr">
                <a:defRPr/>
              </a:pPr>
              <a:r>
                <a:rPr lang="en-US" i="0" dirty="0">
                  <a:latin typeface="+mn-lt"/>
                  <a:cs typeface="Arial" charset="0"/>
                </a:rPr>
                <a:t>(</a:t>
              </a:r>
              <a:r>
                <a:rPr lang="en-US" i="0" dirty="0">
                  <a:solidFill>
                    <a:srgbClr val="FF0000"/>
                  </a:solidFill>
                  <a:latin typeface="+mn-lt"/>
                  <a:cs typeface="Arial" charset="0"/>
                </a:rPr>
                <a:t>1, 2, 3, 4, 5, 6</a:t>
              </a:r>
              <a:r>
                <a:rPr lang="en-US" i="0" dirty="0">
                  <a:latin typeface="+mn-lt"/>
                  <a:cs typeface="Arial" charset="0"/>
                </a:rPr>
                <a:t>)  </a:t>
              </a:r>
            </a:p>
          </p:txBody>
        </p:sp>
        <p:grpSp>
          <p:nvGrpSpPr>
            <p:cNvPr id="164874" name="Group 36"/>
            <p:cNvGrpSpPr>
              <a:grpSpLocks/>
            </p:cNvGrpSpPr>
            <p:nvPr/>
          </p:nvGrpSpPr>
          <p:grpSpPr bwMode="auto">
            <a:xfrm>
              <a:off x="5106576" y="1425893"/>
              <a:ext cx="3661504" cy="3599812"/>
              <a:chOff x="731524" y="1819788"/>
              <a:chExt cx="3661504" cy="3599812"/>
            </a:xfrm>
          </p:grpSpPr>
          <p:sp>
            <p:nvSpPr>
              <p:cNvPr id="63498" name="Text Box 23"/>
              <p:cNvSpPr txBox="1">
                <a:spLocks noChangeArrowheads="1"/>
              </p:cNvSpPr>
              <p:nvPr/>
            </p:nvSpPr>
            <p:spPr bwMode="auto">
              <a:xfrm>
                <a:off x="2655957" y="1819788"/>
                <a:ext cx="322588" cy="3693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mn-lt"/>
                    <a:cs typeface="Arial" charset="0"/>
                  </a:rPr>
                  <a:t>A</a:t>
                </a:r>
              </a:p>
            </p:txBody>
          </p:sp>
          <p:sp>
            <p:nvSpPr>
              <p:cNvPr id="63499" name="Text Box 24"/>
              <p:cNvSpPr txBox="1">
                <a:spLocks noChangeArrowheads="1"/>
              </p:cNvSpPr>
              <p:nvPr/>
            </p:nvSpPr>
            <p:spPr bwMode="auto">
              <a:xfrm>
                <a:off x="2371738" y="5050277"/>
                <a:ext cx="438027" cy="3693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mn-lt"/>
                    <a:cs typeface="Arial" charset="0"/>
                  </a:rPr>
                  <a:t>A</a:t>
                </a:r>
                <a:r>
                  <a:rPr lang="ja-JP" altLang="en-US" i="0">
                    <a:latin typeface="+mn-lt"/>
                    <a:cs typeface="Arial" charset="0"/>
                  </a:rPr>
                  <a:t>’</a:t>
                </a:r>
                <a:endParaRPr lang="en-US" i="0" dirty="0">
                  <a:latin typeface="+mn-lt"/>
                  <a:cs typeface="Arial" charset="0"/>
                </a:endParaRPr>
              </a:p>
            </p:txBody>
          </p:sp>
          <p:sp>
            <p:nvSpPr>
              <p:cNvPr id="63500" name="Text Box 25"/>
              <p:cNvSpPr txBox="1">
                <a:spLocks noChangeArrowheads="1"/>
              </p:cNvSpPr>
              <p:nvPr/>
            </p:nvSpPr>
            <p:spPr bwMode="auto">
              <a:xfrm>
                <a:off x="3988134" y="2419849"/>
                <a:ext cx="320986" cy="3693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mn-lt"/>
                    <a:cs typeface="Arial" charset="0"/>
                  </a:rPr>
                  <a:t>B</a:t>
                </a:r>
              </a:p>
            </p:txBody>
          </p:sp>
          <p:sp>
            <p:nvSpPr>
              <p:cNvPr id="63501" name="Text Box 26"/>
              <p:cNvSpPr txBox="1">
                <a:spLocks noChangeArrowheads="1"/>
              </p:cNvSpPr>
              <p:nvPr/>
            </p:nvSpPr>
            <p:spPr bwMode="auto">
              <a:xfrm>
                <a:off x="995101" y="4188283"/>
                <a:ext cx="436425" cy="3693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mn-lt"/>
                    <a:cs typeface="Arial" charset="0"/>
                  </a:rPr>
                  <a:t>B</a:t>
                </a:r>
                <a:r>
                  <a:rPr lang="ja-JP" altLang="en-US" i="0">
                    <a:latin typeface="+mn-lt"/>
                    <a:cs typeface="Arial" charset="0"/>
                  </a:rPr>
                  <a:t>’</a:t>
                </a:r>
                <a:endParaRPr lang="en-US" i="0" dirty="0">
                  <a:latin typeface="+mn-lt"/>
                  <a:cs typeface="Arial" charset="0"/>
                </a:endParaRPr>
              </a:p>
            </p:txBody>
          </p:sp>
          <p:sp>
            <p:nvSpPr>
              <p:cNvPr id="63502" name="Text Box 27"/>
              <p:cNvSpPr txBox="1">
                <a:spLocks noChangeArrowheads="1"/>
              </p:cNvSpPr>
              <p:nvPr/>
            </p:nvSpPr>
            <p:spPr bwMode="auto">
              <a:xfrm>
                <a:off x="3740435" y="4188283"/>
                <a:ext cx="322588" cy="3693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mn-lt"/>
                    <a:cs typeface="Arial" charset="0"/>
                  </a:rPr>
                  <a:t>C</a:t>
                </a:r>
              </a:p>
            </p:txBody>
          </p:sp>
          <p:sp>
            <p:nvSpPr>
              <p:cNvPr id="63503" name="Text Box 28"/>
              <p:cNvSpPr txBox="1">
                <a:spLocks noChangeArrowheads="1"/>
              </p:cNvSpPr>
              <p:nvPr/>
            </p:nvSpPr>
            <p:spPr bwMode="auto">
              <a:xfrm>
                <a:off x="1123714" y="2465886"/>
                <a:ext cx="438027" cy="3693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mn-lt"/>
                    <a:cs typeface="Arial" charset="0"/>
                  </a:rPr>
                  <a:t>C</a:t>
                </a:r>
                <a:r>
                  <a:rPr lang="ja-JP" altLang="en-US" i="0">
                    <a:latin typeface="+mn-lt"/>
                    <a:cs typeface="Arial" charset="0"/>
                  </a:rPr>
                  <a:t>’</a:t>
                </a:r>
                <a:endParaRPr lang="en-US" i="0" dirty="0">
                  <a:latin typeface="+mn-lt"/>
                  <a:cs typeface="Arial" charset="0"/>
                </a:endParaRPr>
              </a:p>
            </p:txBody>
          </p:sp>
          <p:sp>
            <p:nvSpPr>
              <p:cNvPr id="63504" name="Line 17"/>
              <p:cNvSpPr>
                <a:spLocks noChangeShapeType="1"/>
              </p:cNvSpPr>
              <p:nvPr/>
            </p:nvSpPr>
            <p:spPr bwMode="auto">
              <a:xfrm>
                <a:off x="1687389" y="3165957"/>
                <a:ext cx="720869" cy="29844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latin typeface="+mn-lt"/>
                  <a:cs typeface="+mn-cs"/>
                </a:endParaRPr>
              </a:p>
            </p:txBody>
          </p:sp>
          <p:sp>
            <p:nvSpPr>
              <p:cNvPr id="63505" name="Line 18"/>
              <p:cNvSpPr>
                <a:spLocks noChangeShapeType="1"/>
              </p:cNvSpPr>
              <p:nvPr/>
            </p:nvSpPr>
            <p:spPr bwMode="auto">
              <a:xfrm>
                <a:off x="2673423" y="2872277"/>
                <a:ext cx="0" cy="5048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latin typeface="+mn-lt"/>
                  <a:cs typeface="+mn-cs"/>
                </a:endParaRPr>
              </a:p>
            </p:txBody>
          </p:sp>
          <p:sp>
            <p:nvSpPr>
              <p:cNvPr id="63506" name="Line 19"/>
              <p:cNvSpPr>
                <a:spLocks noChangeShapeType="1"/>
              </p:cNvSpPr>
              <p:nvPr/>
            </p:nvSpPr>
            <p:spPr bwMode="auto">
              <a:xfrm flipH="1">
                <a:off x="2863961" y="2996099"/>
                <a:ext cx="892353" cy="4841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latin typeface="+mn-lt"/>
                  <a:cs typeface="+mn-cs"/>
                </a:endParaRPr>
              </a:p>
            </p:txBody>
          </p:sp>
          <p:sp>
            <p:nvSpPr>
              <p:cNvPr id="63507" name="Line 20"/>
              <p:cNvSpPr>
                <a:spLocks noChangeShapeType="1"/>
              </p:cNvSpPr>
              <p:nvPr/>
            </p:nvSpPr>
            <p:spPr bwMode="auto">
              <a:xfrm flipV="1">
                <a:off x="2673423" y="3605685"/>
                <a:ext cx="12703" cy="70959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latin typeface="+mn-lt"/>
                  <a:cs typeface="+mn-cs"/>
                </a:endParaRPr>
              </a:p>
            </p:txBody>
          </p:sp>
          <p:grpSp>
            <p:nvGrpSpPr>
              <p:cNvPr id="164885" name="Group 47"/>
              <p:cNvGrpSpPr>
                <a:grpSpLocks/>
              </p:cNvGrpSpPr>
              <p:nvPr/>
            </p:nvGrpSpPr>
            <p:grpSpPr bwMode="auto">
              <a:xfrm>
                <a:off x="747936" y="2733042"/>
                <a:ext cx="914403" cy="690308"/>
                <a:chOff x="1046480" y="3962400"/>
                <a:chExt cx="1026163" cy="761428"/>
              </a:xfrm>
            </p:grpSpPr>
            <p:sp>
              <p:nvSpPr>
                <p:cNvPr id="82" name="Rectangle 48"/>
                <p:cNvSpPr>
                  <a:spLocks noChangeArrowheads="1"/>
                </p:cNvSpPr>
                <p:nvPr/>
              </p:nvSpPr>
              <p:spPr bwMode="auto">
                <a:xfrm rot="16200000">
                  <a:off x="1893247" y="4299441"/>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mn-lt"/>
                    <a:ea typeface="+mn-ea"/>
                    <a:cs typeface="Arial" pitchFamily="34" charset="0"/>
                  </a:endParaRPr>
                </a:p>
              </p:txBody>
            </p:sp>
            <p:grpSp>
              <p:nvGrpSpPr>
                <p:cNvPr id="164920" name="Group 49"/>
                <p:cNvGrpSpPr>
                  <a:grpSpLocks/>
                </p:cNvGrpSpPr>
                <p:nvPr/>
              </p:nvGrpSpPr>
              <p:grpSpPr bwMode="auto">
                <a:xfrm>
                  <a:off x="1046480" y="3962400"/>
                  <a:ext cx="936071" cy="761428"/>
                  <a:chOff x="-44" y="1473"/>
                  <a:chExt cx="981" cy="1105"/>
                </a:xfrm>
              </p:grpSpPr>
              <p:pic>
                <p:nvPicPr>
                  <p:cNvPr id="164921"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4922"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mn-lt"/>
                    </a:endParaRPr>
                  </a:p>
                </p:txBody>
              </p:sp>
            </p:grpSp>
          </p:grpSp>
          <p:grpSp>
            <p:nvGrpSpPr>
              <p:cNvPr id="164886" name="Group 48"/>
              <p:cNvGrpSpPr>
                <a:grpSpLocks/>
              </p:cNvGrpSpPr>
              <p:nvPr/>
            </p:nvGrpSpPr>
            <p:grpSpPr bwMode="auto">
              <a:xfrm>
                <a:off x="3539588" y="2669737"/>
                <a:ext cx="853440" cy="741680"/>
                <a:chOff x="7179310" y="4033520"/>
                <a:chExt cx="1009650" cy="855028"/>
              </a:xfrm>
            </p:grpSpPr>
            <p:grpSp>
              <p:nvGrpSpPr>
                <p:cNvPr id="164915" name="Group 44"/>
                <p:cNvGrpSpPr>
                  <a:grpSpLocks/>
                </p:cNvGrpSpPr>
                <p:nvPr/>
              </p:nvGrpSpPr>
              <p:grpSpPr bwMode="auto">
                <a:xfrm>
                  <a:off x="7179310" y="4033520"/>
                  <a:ext cx="1009650" cy="855028"/>
                  <a:chOff x="-44" y="1473"/>
                  <a:chExt cx="981" cy="1105"/>
                </a:xfrm>
              </p:grpSpPr>
              <p:pic>
                <p:nvPicPr>
                  <p:cNvPr id="164917"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491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mn-lt"/>
                    </a:endParaRPr>
                  </a:p>
                </p:txBody>
              </p:sp>
            </p:grpSp>
            <p:sp>
              <p:nvSpPr>
                <p:cNvPr id="79" name="Rectangle 43"/>
                <p:cNvSpPr>
                  <a:spLocks noChangeArrowheads="1"/>
                </p:cNvSpPr>
                <p:nvPr/>
              </p:nvSpPr>
              <p:spPr bwMode="auto">
                <a:xfrm rot="16200000">
                  <a:off x="7440190" y="4309334"/>
                  <a:ext cx="126274"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mn-lt"/>
                    <a:ea typeface="+mn-ea"/>
                    <a:cs typeface="Arial" pitchFamily="34" charset="0"/>
                  </a:endParaRPr>
                </a:p>
              </p:txBody>
            </p:sp>
          </p:grpSp>
          <p:sp>
            <p:nvSpPr>
              <p:cNvPr id="50" name="Rectangle 43"/>
              <p:cNvSpPr>
                <a:spLocks noChangeArrowheads="1"/>
              </p:cNvSpPr>
              <p:nvPr/>
            </p:nvSpPr>
            <p:spPr bwMode="auto">
              <a:xfrm>
                <a:off x="2614674" y="2705593"/>
                <a:ext cx="109559"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mn-lt"/>
                  <a:ea typeface="+mn-ea"/>
                  <a:cs typeface="Arial" pitchFamily="34" charset="0"/>
                </a:endParaRPr>
              </a:p>
            </p:txBody>
          </p:sp>
          <p:grpSp>
            <p:nvGrpSpPr>
              <p:cNvPr id="164888" name="Group 44"/>
              <p:cNvGrpSpPr>
                <a:grpSpLocks/>
              </p:cNvGrpSpPr>
              <p:nvPr/>
            </p:nvGrpSpPr>
            <p:grpSpPr bwMode="auto">
              <a:xfrm>
                <a:off x="2233637" y="2138292"/>
                <a:ext cx="853440" cy="741680"/>
                <a:chOff x="-44" y="1473"/>
                <a:chExt cx="981" cy="1105"/>
              </a:xfrm>
            </p:grpSpPr>
            <p:pic>
              <p:nvPicPr>
                <p:cNvPr id="164913"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491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mn-lt"/>
                  </a:endParaRPr>
                </a:p>
              </p:txBody>
            </p:sp>
          </p:grpSp>
          <p:grpSp>
            <p:nvGrpSpPr>
              <p:cNvPr id="164889" name="Group 51"/>
              <p:cNvGrpSpPr>
                <a:grpSpLocks/>
              </p:cNvGrpSpPr>
              <p:nvPr/>
            </p:nvGrpSpPr>
            <p:grpSpPr bwMode="auto">
              <a:xfrm>
                <a:off x="2060917" y="4279843"/>
                <a:ext cx="853440" cy="835329"/>
                <a:chOff x="8077200" y="3320111"/>
                <a:chExt cx="853440" cy="835329"/>
              </a:xfrm>
            </p:grpSpPr>
            <p:sp>
              <p:nvSpPr>
                <p:cNvPr id="72" name="Rectangle 43"/>
                <p:cNvSpPr>
                  <a:spLocks noChangeArrowheads="1"/>
                </p:cNvSpPr>
                <p:nvPr/>
              </p:nvSpPr>
              <p:spPr bwMode="auto">
                <a:xfrm>
                  <a:off x="8630957" y="3320624"/>
                  <a:ext cx="111147" cy="165096"/>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mn-lt"/>
                    <a:ea typeface="+mn-ea"/>
                    <a:cs typeface="Arial" pitchFamily="34" charset="0"/>
                  </a:endParaRPr>
                </a:p>
              </p:txBody>
            </p:sp>
            <p:grpSp>
              <p:nvGrpSpPr>
                <p:cNvPr id="164910" name="Group 44"/>
                <p:cNvGrpSpPr>
                  <a:grpSpLocks/>
                </p:cNvGrpSpPr>
                <p:nvPr/>
              </p:nvGrpSpPr>
              <p:grpSpPr bwMode="auto">
                <a:xfrm>
                  <a:off x="8077200" y="3413760"/>
                  <a:ext cx="853440" cy="741680"/>
                  <a:chOff x="-44" y="1473"/>
                  <a:chExt cx="981" cy="1105"/>
                </a:xfrm>
              </p:grpSpPr>
              <p:pic>
                <p:nvPicPr>
                  <p:cNvPr id="164911"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491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mn-lt"/>
                    </a:endParaRPr>
                  </a:p>
                </p:txBody>
              </p:sp>
            </p:grpSp>
          </p:grpSp>
          <p:pic>
            <p:nvPicPr>
              <p:cNvPr id="635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913" y="3316766"/>
                <a:ext cx="603370" cy="3413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64891" name="Group 53"/>
              <p:cNvGrpSpPr>
                <a:grpSpLocks/>
              </p:cNvGrpSpPr>
              <p:nvPr/>
            </p:nvGrpSpPr>
            <p:grpSpPr bwMode="auto">
              <a:xfrm>
                <a:off x="731524" y="3616962"/>
                <a:ext cx="914403" cy="690308"/>
                <a:chOff x="1046480" y="3962400"/>
                <a:chExt cx="1026163" cy="761428"/>
              </a:xfrm>
            </p:grpSpPr>
            <p:sp>
              <p:nvSpPr>
                <p:cNvPr id="68" name="Rectangle 48"/>
                <p:cNvSpPr>
                  <a:spLocks noChangeArrowheads="1"/>
                </p:cNvSpPr>
                <p:nvPr/>
              </p:nvSpPr>
              <p:spPr bwMode="auto">
                <a:xfrm rot="16200000">
                  <a:off x="1893846" y="4299769"/>
                  <a:ext cx="110314"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mn-lt"/>
                    <a:ea typeface="+mn-ea"/>
                    <a:cs typeface="Arial" pitchFamily="34" charset="0"/>
                  </a:endParaRPr>
                </a:p>
              </p:txBody>
            </p:sp>
            <p:grpSp>
              <p:nvGrpSpPr>
                <p:cNvPr id="164906" name="Group 49"/>
                <p:cNvGrpSpPr>
                  <a:grpSpLocks/>
                </p:cNvGrpSpPr>
                <p:nvPr/>
              </p:nvGrpSpPr>
              <p:grpSpPr bwMode="auto">
                <a:xfrm>
                  <a:off x="1046480" y="3962400"/>
                  <a:ext cx="936071" cy="761428"/>
                  <a:chOff x="-44" y="1473"/>
                  <a:chExt cx="981" cy="1105"/>
                </a:xfrm>
              </p:grpSpPr>
              <p:pic>
                <p:nvPicPr>
                  <p:cNvPr id="164907"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4908"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mn-lt"/>
                    </a:endParaRPr>
                  </a:p>
                </p:txBody>
              </p:sp>
            </p:grpSp>
          </p:grpSp>
          <p:grpSp>
            <p:nvGrpSpPr>
              <p:cNvPr id="164892" name="Group 54"/>
              <p:cNvGrpSpPr>
                <a:grpSpLocks/>
              </p:cNvGrpSpPr>
              <p:nvPr/>
            </p:nvGrpSpPr>
            <p:grpSpPr bwMode="auto">
              <a:xfrm>
                <a:off x="3410634" y="3567725"/>
                <a:ext cx="853440" cy="741680"/>
                <a:chOff x="7179310" y="4033520"/>
                <a:chExt cx="1009650" cy="855028"/>
              </a:xfrm>
            </p:grpSpPr>
            <p:grpSp>
              <p:nvGrpSpPr>
                <p:cNvPr id="164901" name="Group 44"/>
                <p:cNvGrpSpPr>
                  <a:grpSpLocks/>
                </p:cNvGrpSpPr>
                <p:nvPr/>
              </p:nvGrpSpPr>
              <p:grpSpPr bwMode="auto">
                <a:xfrm>
                  <a:off x="7179310" y="4033520"/>
                  <a:ext cx="1009650" cy="855028"/>
                  <a:chOff x="-44" y="1473"/>
                  <a:chExt cx="981" cy="1105"/>
                </a:xfrm>
              </p:grpSpPr>
              <p:pic>
                <p:nvPicPr>
                  <p:cNvPr id="164903"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490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mn-lt"/>
                    </a:endParaRPr>
                  </a:p>
                </p:txBody>
              </p:sp>
            </p:grpSp>
            <p:sp>
              <p:nvSpPr>
                <p:cNvPr id="65" name="Rectangle 43"/>
                <p:cNvSpPr>
                  <a:spLocks noChangeArrowheads="1"/>
                </p:cNvSpPr>
                <p:nvPr/>
              </p:nvSpPr>
              <p:spPr bwMode="auto">
                <a:xfrm rot="16200000">
                  <a:off x="7438739" y="4308075"/>
                  <a:ext cx="128105"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latin typeface="+mn-lt"/>
                    <a:ea typeface="+mn-ea"/>
                    <a:cs typeface="Arial" pitchFamily="34" charset="0"/>
                  </a:endParaRPr>
                </a:p>
              </p:txBody>
            </p:sp>
          </p:grpSp>
          <p:sp>
            <p:nvSpPr>
              <p:cNvPr id="63516" name="Line 17"/>
              <p:cNvSpPr>
                <a:spLocks noChangeShapeType="1"/>
              </p:cNvSpPr>
              <p:nvPr/>
            </p:nvSpPr>
            <p:spPr bwMode="auto">
              <a:xfrm flipV="1">
                <a:off x="1660396" y="3600922"/>
                <a:ext cx="744686" cy="4508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latin typeface="+mn-lt"/>
                  <a:cs typeface="+mn-cs"/>
                </a:endParaRPr>
              </a:p>
            </p:txBody>
          </p:sp>
          <p:sp>
            <p:nvSpPr>
              <p:cNvPr id="63517" name="Line 19"/>
              <p:cNvSpPr>
                <a:spLocks noChangeShapeType="1"/>
              </p:cNvSpPr>
              <p:nvPr/>
            </p:nvSpPr>
            <p:spPr bwMode="auto">
              <a:xfrm flipH="1" flipV="1">
                <a:off x="2968756" y="3545361"/>
                <a:ext cx="646242" cy="33812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latin typeface="+mn-lt"/>
                  <a:cs typeface="+mn-cs"/>
                </a:endParaRPr>
              </a:p>
            </p:txBody>
          </p:sp>
          <p:sp>
            <p:nvSpPr>
              <p:cNvPr id="63518" name="Text Box 35"/>
              <p:cNvSpPr txBox="1">
                <a:spLocks noChangeArrowheads="1"/>
              </p:cNvSpPr>
              <p:nvPr/>
            </p:nvSpPr>
            <p:spPr bwMode="auto">
              <a:xfrm>
                <a:off x="2401907" y="3026260"/>
                <a:ext cx="312799" cy="3698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mn-lt"/>
                    <a:cs typeface="Arial" charset="0"/>
                  </a:rPr>
                  <a:t>1</a:t>
                </a:r>
              </a:p>
            </p:txBody>
          </p:sp>
          <p:sp>
            <p:nvSpPr>
              <p:cNvPr id="63519" name="Text Box 36"/>
              <p:cNvSpPr txBox="1">
                <a:spLocks noChangeArrowheads="1"/>
              </p:cNvSpPr>
              <p:nvPr/>
            </p:nvSpPr>
            <p:spPr bwMode="auto">
              <a:xfrm>
                <a:off x="2903656" y="3051660"/>
                <a:ext cx="311366" cy="3693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mn-lt"/>
                    <a:cs typeface="Arial" charset="0"/>
                  </a:rPr>
                  <a:t>2</a:t>
                </a:r>
              </a:p>
            </p:txBody>
          </p:sp>
          <p:sp>
            <p:nvSpPr>
              <p:cNvPr id="63520" name="Text Box 37"/>
              <p:cNvSpPr txBox="1">
                <a:spLocks noChangeArrowheads="1"/>
              </p:cNvSpPr>
              <p:nvPr/>
            </p:nvSpPr>
            <p:spPr bwMode="auto">
              <a:xfrm>
                <a:off x="3125951" y="3710457"/>
                <a:ext cx="322326" cy="3667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mn-lt"/>
                    <a:cs typeface="Arial" charset="0"/>
                  </a:rPr>
                  <a:t>3</a:t>
                </a:r>
              </a:p>
            </p:txBody>
          </p:sp>
          <p:sp>
            <p:nvSpPr>
              <p:cNvPr id="63521" name="Text Box 38"/>
              <p:cNvSpPr txBox="1">
                <a:spLocks noChangeArrowheads="1"/>
              </p:cNvSpPr>
              <p:nvPr/>
            </p:nvSpPr>
            <p:spPr bwMode="auto">
              <a:xfrm>
                <a:off x="2640079" y="3654896"/>
                <a:ext cx="311366" cy="3693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mn-lt"/>
                    <a:cs typeface="Arial" charset="0"/>
                  </a:rPr>
                  <a:t>4</a:t>
                </a:r>
              </a:p>
            </p:txBody>
          </p:sp>
          <p:sp>
            <p:nvSpPr>
              <p:cNvPr id="63522" name="Text Box 39"/>
              <p:cNvSpPr txBox="1">
                <a:spLocks noChangeArrowheads="1"/>
              </p:cNvSpPr>
              <p:nvPr/>
            </p:nvSpPr>
            <p:spPr bwMode="auto">
              <a:xfrm>
                <a:off x="2070052" y="3704108"/>
                <a:ext cx="311366" cy="3693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mn-lt"/>
                    <a:cs typeface="Arial" charset="0"/>
                  </a:rPr>
                  <a:t>5</a:t>
                </a:r>
              </a:p>
            </p:txBody>
          </p:sp>
          <p:sp>
            <p:nvSpPr>
              <p:cNvPr id="63523" name="Text Box 40"/>
              <p:cNvSpPr txBox="1">
                <a:spLocks noChangeArrowheads="1"/>
              </p:cNvSpPr>
              <p:nvPr/>
            </p:nvSpPr>
            <p:spPr bwMode="auto">
              <a:xfrm>
                <a:off x="2039884" y="3080234"/>
                <a:ext cx="319151" cy="3698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mn-lt"/>
                    <a:cs typeface="Arial" charset="0"/>
                  </a:rPr>
                  <a:t>6</a:t>
                </a:r>
              </a:p>
            </p:txBody>
          </p:sp>
        </p:grpSp>
      </p:grpSp>
      <p:sp>
        <p:nvSpPr>
          <p:cNvPr id="58" name="Rectangle 3"/>
          <p:cNvSpPr txBox="1">
            <a:spLocks noChangeArrowheads="1"/>
          </p:cNvSpPr>
          <p:nvPr/>
        </p:nvSpPr>
        <p:spPr bwMode="auto">
          <a:xfrm>
            <a:off x="478632" y="2519821"/>
            <a:ext cx="4878387" cy="17775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buNone/>
            </a:pPr>
            <a:r>
              <a:rPr lang="en-US" sz="2400" i="0" u="sng" dirty="0">
                <a:solidFill>
                  <a:srgbClr val="CC0000"/>
                </a:solidFill>
              </a:rPr>
              <a:t>A:</a:t>
            </a:r>
            <a:r>
              <a:rPr lang="en-US" sz="2400" i="0" dirty="0">
                <a:solidFill>
                  <a:srgbClr val="CC0000"/>
                </a:solidFill>
              </a:rPr>
              <a:t> </a:t>
            </a:r>
            <a:r>
              <a:rPr lang="en-US" sz="2400" i="0" dirty="0"/>
              <a:t> </a:t>
            </a:r>
            <a:r>
              <a:rPr lang="zh-CN" altLang="en-US" sz="2400" i="0" dirty="0">
                <a:ea typeface="+mn-ea"/>
              </a:rPr>
              <a:t>每个交换机都有一个交换表，每个表项</a:t>
            </a:r>
            <a:endParaRPr lang="en-US" altLang="zh-CN" sz="2400" i="0" dirty="0">
              <a:ea typeface="+mn-ea"/>
            </a:endParaRPr>
          </a:p>
          <a:p>
            <a:r>
              <a:rPr lang="en-US" altLang="zh-CN" sz="2200" i="0" dirty="0">
                <a:ea typeface="+mn-ea"/>
              </a:rPr>
              <a:t>(</a:t>
            </a:r>
            <a:r>
              <a:rPr lang="zh-CN" altLang="en-US" sz="2200" i="0" dirty="0">
                <a:ea typeface="+mn-ea"/>
              </a:rPr>
              <a:t>主机的</a:t>
            </a:r>
            <a:r>
              <a:rPr lang="en-US" altLang="zh-CN" sz="2200" i="0" dirty="0">
                <a:ea typeface="+mn-ea"/>
              </a:rPr>
              <a:t>MAC</a:t>
            </a:r>
            <a:r>
              <a:rPr lang="zh-CN" altLang="en-US" sz="2200" i="0" dirty="0">
                <a:ea typeface="+mn-ea"/>
              </a:rPr>
              <a:t>地址，到达主机的接口，时间戳</a:t>
            </a:r>
            <a:r>
              <a:rPr lang="en-US" altLang="zh-CN" sz="2200" i="0" dirty="0">
                <a:ea typeface="+mn-ea"/>
              </a:rPr>
              <a:t>)</a:t>
            </a:r>
          </a:p>
          <a:p>
            <a:r>
              <a:rPr lang="zh-CN" altLang="en-US" sz="2200" i="0" dirty="0">
                <a:ea typeface="+mn-ea"/>
              </a:rPr>
              <a:t>看起来像一个路由表</a:t>
            </a:r>
            <a:r>
              <a:rPr lang="en-US" altLang="zh-CN" sz="2200" i="0" dirty="0">
                <a:ea typeface="+mn-ea"/>
              </a:rPr>
              <a:t>!</a:t>
            </a:r>
            <a:endParaRPr lang="zh-CN" altLang="en-US" sz="2200" i="0" dirty="0">
              <a:ea typeface="+mn-ea"/>
            </a:endParaRPr>
          </a:p>
        </p:txBody>
      </p:sp>
      <p:sp>
        <p:nvSpPr>
          <p:cNvPr id="61" name="Rectangle 3"/>
          <p:cNvSpPr txBox="1">
            <a:spLocks noChangeArrowheads="1"/>
          </p:cNvSpPr>
          <p:nvPr/>
        </p:nvSpPr>
        <p:spPr bwMode="auto">
          <a:xfrm>
            <a:off x="536575" y="5043488"/>
            <a:ext cx="5267325" cy="109965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buNone/>
            </a:pPr>
            <a:r>
              <a:rPr lang="en-US" sz="2400" i="0" dirty="0">
                <a:ea typeface="+mn-ea"/>
              </a:rPr>
              <a:t>Q: </a:t>
            </a:r>
            <a:r>
              <a:rPr lang="zh-CN" altLang="en-US" sz="2400" i="0" dirty="0">
                <a:ea typeface="+mn-ea"/>
              </a:rPr>
              <a:t>如何在交换表中创建和维护表项</a:t>
            </a:r>
            <a:r>
              <a:rPr lang="en-US" altLang="zh-CN" sz="2400" i="0" dirty="0">
                <a:ea typeface="+mn-ea"/>
              </a:rPr>
              <a:t>?</a:t>
            </a:r>
          </a:p>
          <a:p>
            <a:r>
              <a:rPr lang="zh-CN" altLang="en-US" sz="2200" i="0" dirty="0">
                <a:ea typeface="+mn-ea"/>
              </a:rPr>
              <a:t>比如路由协议</a:t>
            </a:r>
            <a:r>
              <a:rPr lang="en-US" altLang="zh-CN" sz="2200" i="0" dirty="0">
                <a:ea typeface="+mn-ea"/>
              </a:rPr>
              <a:t>?</a:t>
            </a:r>
          </a:p>
          <a:p>
            <a:r>
              <a:rPr lang="zh-CN" altLang="en-US" sz="2200" i="0" dirty="0">
                <a:ea typeface="+mn-ea"/>
              </a:rPr>
              <a:t>与路由器转发表的构造方式截然不同</a:t>
            </a:r>
            <a:endParaRPr lang="en-US" altLang="zh-CN" sz="2200" i="0" dirty="0">
              <a:ea typeface="+mn-ea"/>
            </a:endParaRPr>
          </a:p>
        </p:txBody>
      </p:sp>
      <p:sp>
        <p:nvSpPr>
          <p:cNvPr id="2" name="标题 1"/>
          <p:cNvSpPr>
            <a:spLocks noGrp="1"/>
          </p:cNvSpPr>
          <p:nvPr>
            <p:ph type="title"/>
          </p:nvPr>
        </p:nvSpPr>
        <p:spPr/>
        <p:txBody>
          <a:bodyPr/>
          <a:lstStyle/>
          <a:p>
            <a:r>
              <a:rPr lang="zh-CN" altLang="en-US" dirty="0">
                <a:latin typeface="+mn-lt"/>
              </a:rPr>
              <a:t>交换机转发表</a:t>
            </a:r>
          </a:p>
        </p:txBody>
      </p:sp>
    </p:spTree>
    <p:extLst>
      <p:ext uri="{BB962C8B-B14F-4D97-AF65-F5344CB8AC3E}">
        <p14:creationId xmlns:p14="http://schemas.microsoft.com/office/powerpoint/2010/main" val="19966993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1"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6913" name="Group 36"/>
          <p:cNvGrpSpPr>
            <a:grpSpLocks/>
          </p:cNvGrpSpPr>
          <p:nvPr/>
        </p:nvGrpSpPr>
        <p:grpSpPr bwMode="auto">
          <a:xfrm>
            <a:off x="4456113" y="1216025"/>
            <a:ext cx="3660775" cy="3600450"/>
            <a:chOff x="731524" y="1819788"/>
            <a:chExt cx="3661504" cy="3600334"/>
          </a:xfrm>
        </p:grpSpPr>
        <p:sp>
          <p:nvSpPr>
            <p:cNvPr id="65565" name="Text Box 23"/>
            <p:cNvSpPr txBox="1">
              <a:spLocks noChangeArrowheads="1"/>
            </p:cNvSpPr>
            <p:nvPr/>
          </p:nvSpPr>
          <p:spPr bwMode="auto">
            <a:xfrm>
              <a:off x="2655957" y="1819788"/>
              <a:ext cx="350907" cy="3667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A</a:t>
              </a:r>
            </a:p>
          </p:txBody>
        </p:sp>
        <p:sp>
          <p:nvSpPr>
            <p:cNvPr id="65566" name="Text Box 24"/>
            <p:cNvSpPr txBox="1">
              <a:spLocks noChangeArrowheads="1"/>
            </p:cNvSpPr>
            <p:nvPr/>
          </p:nvSpPr>
          <p:spPr bwMode="auto">
            <a:xfrm>
              <a:off x="2371738" y="5050247"/>
              <a:ext cx="371549" cy="369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A</a:t>
              </a:r>
              <a:r>
                <a:rPr lang="ja-JP" altLang="en-US" i="0">
                  <a:solidFill>
                    <a:srgbClr val="000000"/>
                  </a:solidFill>
                  <a:latin typeface="Arial" charset="0"/>
                  <a:cs typeface="Arial" charset="0"/>
                </a:rPr>
                <a:t>’</a:t>
              </a:r>
              <a:endParaRPr lang="en-US" i="0" dirty="0">
                <a:solidFill>
                  <a:srgbClr val="000000"/>
                </a:solidFill>
                <a:latin typeface="Arial" charset="0"/>
                <a:cs typeface="Arial" charset="0"/>
              </a:endParaRPr>
            </a:p>
          </p:txBody>
        </p:sp>
        <p:sp>
          <p:nvSpPr>
            <p:cNvPr id="65567" name="Text Box 25"/>
            <p:cNvSpPr txBox="1">
              <a:spLocks noChangeArrowheads="1"/>
            </p:cNvSpPr>
            <p:nvPr/>
          </p:nvSpPr>
          <p:spPr bwMode="auto">
            <a:xfrm>
              <a:off x="3988134" y="2419844"/>
              <a:ext cx="338205" cy="368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p>
          </p:txBody>
        </p:sp>
        <p:sp>
          <p:nvSpPr>
            <p:cNvPr id="65568" name="Text Box 26"/>
            <p:cNvSpPr txBox="1">
              <a:spLocks noChangeArrowheads="1"/>
            </p:cNvSpPr>
            <p:nvPr/>
          </p:nvSpPr>
          <p:spPr bwMode="auto">
            <a:xfrm>
              <a:off x="995101" y="4188262"/>
              <a:ext cx="390603" cy="368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r>
                <a:rPr lang="ja-JP" altLang="en-US" i="0">
                  <a:solidFill>
                    <a:srgbClr val="000000"/>
                  </a:solidFill>
                  <a:latin typeface="Arial" charset="0"/>
                  <a:cs typeface="Arial" charset="0"/>
                </a:rPr>
                <a:t>’</a:t>
              </a:r>
              <a:endParaRPr lang="en-US" i="0" dirty="0">
                <a:solidFill>
                  <a:srgbClr val="000000"/>
                </a:solidFill>
                <a:latin typeface="Arial" charset="0"/>
                <a:cs typeface="Arial" charset="0"/>
              </a:endParaRPr>
            </a:p>
          </p:txBody>
        </p:sp>
        <p:sp>
          <p:nvSpPr>
            <p:cNvPr id="65569" name="Text Box 27"/>
            <p:cNvSpPr txBox="1">
              <a:spLocks noChangeArrowheads="1"/>
            </p:cNvSpPr>
            <p:nvPr/>
          </p:nvSpPr>
          <p:spPr bwMode="auto">
            <a:xfrm>
              <a:off x="3740435" y="4188262"/>
              <a:ext cx="350908" cy="368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p>
          </p:txBody>
        </p:sp>
        <p:sp>
          <p:nvSpPr>
            <p:cNvPr id="65570" name="Text Box 28"/>
            <p:cNvSpPr txBox="1">
              <a:spLocks noChangeArrowheads="1"/>
            </p:cNvSpPr>
            <p:nvPr/>
          </p:nvSpPr>
          <p:spPr bwMode="auto">
            <a:xfrm>
              <a:off x="1123714" y="2465880"/>
              <a:ext cx="403305" cy="368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r>
                <a:rPr lang="ja-JP" altLang="en-US" i="0">
                  <a:solidFill>
                    <a:srgbClr val="000000"/>
                  </a:solidFill>
                  <a:latin typeface="Arial" charset="0"/>
                  <a:cs typeface="Arial" charset="0"/>
                </a:rPr>
                <a:t>’</a:t>
              </a:r>
              <a:endParaRPr lang="en-US" i="0" dirty="0">
                <a:solidFill>
                  <a:srgbClr val="000000"/>
                </a:solidFill>
                <a:latin typeface="Arial" charset="0"/>
                <a:cs typeface="Arial" charset="0"/>
              </a:endParaRPr>
            </a:p>
          </p:txBody>
        </p:sp>
        <p:sp>
          <p:nvSpPr>
            <p:cNvPr id="65571" name="Line 17"/>
            <p:cNvSpPr>
              <a:spLocks noChangeShapeType="1"/>
            </p:cNvSpPr>
            <p:nvPr/>
          </p:nvSpPr>
          <p:spPr bwMode="auto">
            <a:xfrm>
              <a:off x="1687389" y="3165945"/>
              <a:ext cx="720869" cy="2984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72" name="Line 18"/>
            <p:cNvSpPr>
              <a:spLocks noChangeShapeType="1"/>
            </p:cNvSpPr>
            <p:nvPr/>
          </p:nvSpPr>
          <p:spPr bwMode="auto">
            <a:xfrm>
              <a:off x="2673423" y="2872267"/>
              <a:ext cx="0" cy="50480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73" name="Line 19"/>
            <p:cNvSpPr>
              <a:spLocks noChangeShapeType="1"/>
            </p:cNvSpPr>
            <p:nvPr/>
          </p:nvSpPr>
          <p:spPr bwMode="auto">
            <a:xfrm flipH="1">
              <a:off x="2863961" y="2996088"/>
              <a:ext cx="892353" cy="48417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74" name="Line 20"/>
            <p:cNvSpPr>
              <a:spLocks noChangeShapeType="1"/>
            </p:cNvSpPr>
            <p:nvPr/>
          </p:nvSpPr>
          <p:spPr bwMode="auto">
            <a:xfrm flipV="1">
              <a:off x="2673423" y="3605668"/>
              <a:ext cx="12703" cy="70958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66950" name="Group 47"/>
            <p:cNvGrpSpPr>
              <a:grpSpLocks/>
            </p:cNvGrpSpPr>
            <p:nvPr/>
          </p:nvGrpSpPr>
          <p:grpSpPr bwMode="auto">
            <a:xfrm>
              <a:off x="747936" y="2733042"/>
              <a:ext cx="914403" cy="690308"/>
              <a:chOff x="1046480" y="3962400"/>
              <a:chExt cx="1026163" cy="761428"/>
            </a:xfrm>
          </p:grpSpPr>
          <p:sp>
            <p:nvSpPr>
              <p:cNvPr id="100" name="Rectangle 48"/>
              <p:cNvSpPr>
                <a:spLocks noChangeArrowheads="1"/>
              </p:cNvSpPr>
              <p:nvPr/>
            </p:nvSpPr>
            <p:spPr bwMode="auto">
              <a:xfrm rot="16200000">
                <a:off x="1893248" y="4299428"/>
                <a:ext cx="110312"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166985" name="Group 49"/>
              <p:cNvGrpSpPr>
                <a:grpSpLocks/>
              </p:cNvGrpSpPr>
              <p:nvPr/>
            </p:nvGrpSpPr>
            <p:grpSpPr bwMode="auto">
              <a:xfrm>
                <a:off x="1046480" y="3962400"/>
                <a:ext cx="936071" cy="761428"/>
                <a:chOff x="-44" y="1473"/>
                <a:chExt cx="981" cy="1105"/>
              </a:xfrm>
            </p:grpSpPr>
            <p:pic>
              <p:nvPicPr>
                <p:cNvPr id="166986"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6987"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166951" name="Group 48"/>
            <p:cNvGrpSpPr>
              <a:grpSpLocks/>
            </p:cNvGrpSpPr>
            <p:nvPr/>
          </p:nvGrpSpPr>
          <p:grpSpPr bwMode="auto">
            <a:xfrm>
              <a:off x="3539588" y="2669737"/>
              <a:ext cx="853440" cy="741680"/>
              <a:chOff x="7179310" y="4033520"/>
              <a:chExt cx="1009650" cy="855028"/>
            </a:xfrm>
          </p:grpSpPr>
          <p:grpSp>
            <p:nvGrpSpPr>
              <p:cNvPr id="166980" name="Group 44"/>
              <p:cNvGrpSpPr>
                <a:grpSpLocks/>
              </p:cNvGrpSpPr>
              <p:nvPr/>
            </p:nvGrpSpPr>
            <p:grpSpPr bwMode="auto">
              <a:xfrm>
                <a:off x="7179310" y="4033520"/>
                <a:ext cx="1009650" cy="855028"/>
                <a:chOff x="-44" y="1473"/>
                <a:chExt cx="981" cy="1105"/>
              </a:xfrm>
            </p:grpSpPr>
            <p:pic>
              <p:nvPicPr>
                <p:cNvPr id="166982"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698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97" name="Rectangle 43"/>
              <p:cNvSpPr>
                <a:spLocks noChangeArrowheads="1"/>
              </p:cNvSpPr>
              <p:nvPr/>
            </p:nvSpPr>
            <p:spPr bwMode="auto">
              <a:xfrm rot="16200000">
                <a:off x="7440190" y="4309323"/>
                <a:ext cx="126273"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sp>
          <p:nvSpPr>
            <p:cNvPr id="68" name="Rectangle 43"/>
            <p:cNvSpPr>
              <a:spLocks noChangeArrowheads="1"/>
            </p:cNvSpPr>
            <p:nvPr/>
          </p:nvSpPr>
          <p:spPr bwMode="auto">
            <a:xfrm>
              <a:off x="2614674" y="2705584"/>
              <a:ext cx="109559"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166953" name="Group 44"/>
            <p:cNvGrpSpPr>
              <a:grpSpLocks/>
            </p:cNvGrpSpPr>
            <p:nvPr/>
          </p:nvGrpSpPr>
          <p:grpSpPr bwMode="auto">
            <a:xfrm>
              <a:off x="2233637" y="2138292"/>
              <a:ext cx="853440" cy="741680"/>
              <a:chOff x="-44" y="1473"/>
              <a:chExt cx="981" cy="1105"/>
            </a:xfrm>
          </p:grpSpPr>
          <p:pic>
            <p:nvPicPr>
              <p:cNvPr id="166978"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697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66954" name="Group 51"/>
            <p:cNvGrpSpPr>
              <a:grpSpLocks/>
            </p:cNvGrpSpPr>
            <p:nvPr/>
          </p:nvGrpSpPr>
          <p:grpSpPr bwMode="auto">
            <a:xfrm>
              <a:off x="2060917" y="4279843"/>
              <a:ext cx="853440" cy="835329"/>
              <a:chOff x="8077200" y="3320111"/>
              <a:chExt cx="853440" cy="835329"/>
            </a:xfrm>
          </p:grpSpPr>
          <p:sp>
            <p:nvSpPr>
              <p:cNvPr id="90" name="Rectangle 43"/>
              <p:cNvSpPr>
                <a:spLocks noChangeArrowheads="1"/>
              </p:cNvSpPr>
              <p:nvPr/>
            </p:nvSpPr>
            <p:spPr bwMode="auto">
              <a:xfrm>
                <a:off x="8630957" y="3320602"/>
                <a:ext cx="111147"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166975" name="Group 44"/>
              <p:cNvGrpSpPr>
                <a:grpSpLocks/>
              </p:cNvGrpSpPr>
              <p:nvPr/>
            </p:nvGrpSpPr>
            <p:grpSpPr bwMode="auto">
              <a:xfrm>
                <a:off x="8077200" y="3413760"/>
                <a:ext cx="853440" cy="741680"/>
                <a:chOff x="-44" y="1473"/>
                <a:chExt cx="981" cy="1105"/>
              </a:xfrm>
            </p:grpSpPr>
            <p:pic>
              <p:nvPicPr>
                <p:cNvPr id="166976"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697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pic>
          <p:nvPicPr>
            <p:cNvPr id="6558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913" y="3316753"/>
              <a:ext cx="603370" cy="3413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66956" name="Group 53"/>
            <p:cNvGrpSpPr>
              <a:grpSpLocks/>
            </p:cNvGrpSpPr>
            <p:nvPr/>
          </p:nvGrpSpPr>
          <p:grpSpPr bwMode="auto">
            <a:xfrm>
              <a:off x="731524" y="3616962"/>
              <a:ext cx="914403" cy="690308"/>
              <a:chOff x="1046480" y="3962400"/>
              <a:chExt cx="1026163" cy="761428"/>
            </a:xfrm>
          </p:grpSpPr>
          <p:sp>
            <p:nvSpPr>
              <p:cNvPr id="86" name="Rectangle 48"/>
              <p:cNvSpPr>
                <a:spLocks noChangeArrowheads="1"/>
              </p:cNvSpPr>
              <p:nvPr/>
            </p:nvSpPr>
            <p:spPr bwMode="auto">
              <a:xfrm rot="16200000">
                <a:off x="1893846" y="4299747"/>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166971" name="Group 49"/>
              <p:cNvGrpSpPr>
                <a:grpSpLocks/>
              </p:cNvGrpSpPr>
              <p:nvPr/>
            </p:nvGrpSpPr>
            <p:grpSpPr bwMode="auto">
              <a:xfrm>
                <a:off x="1046480" y="3962400"/>
                <a:ext cx="936071" cy="761428"/>
                <a:chOff x="-44" y="1473"/>
                <a:chExt cx="981" cy="1105"/>
              </a:xfrm>
            </p:grpSpPr>
            <p:pic>
              <p:nvPicPr>
                <p:cNvPr id="166972"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6973"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166957" name="Group 54"/>
            <p:cNvGrpSpPr>
              <a:grpSpLocks/>
            </p:cNvGrpSpPr>
            <p:nvPr/>
          </p:nvGrpSpPr>
          <p:grpSpPr bwMode="auto">
            <a:xfrm>
              <a:off x="3410634" y="3567725"/>
              <a:ext cx="853440" cy="741680"/>
              <a:chOff x="7179310" y="4033520"/>
              <a:chExt cx="1009650" cy="855028"/>
            </a:xfrm>
          </p:grpSpPr>
          <p:grpSp>
            <p:nvGrpSpPr>
              <p:cNvPr id="166966" name="Group 44"/>
              <p:cNvGrpSpPr>
                <a:grpSpLocks/>
              </p:cNvGrpSpPr>
              <p:nvPr/>
            </p:nvGrpSpPr>
            <p:grpSpPr bwMode="auto">
              <a:xfrm>
                <a:off x="7179310" y="4033520"/>
                <a:ext cx="1009650" cy="855028"/>
                <a:chOff x="-44" y="1473"/>
                <a:chExt cx="981" cy="1105"/>
              </a:xfrm>
            </p:grpSpPr>
            <p:pic>
              <p:nvPicPr>
                <p:cNvPr id="166968"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696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83" name="Rectangle 43"/>
              <p:cNvSpPr>
                <a:spLocks noChangeArrowheads="1"/>
              </p:cNvSpPr>
              <p:nvPr/>
            </p:nvSpPr>
            <p:spPr bwMode="auto">
              <a:xfrm rot="16200000">
                <a:off x="7438739" y="4308053"/>
                <a:ext cx="128104"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sp>
          <p:nvSpPr>
            <p:cNvPr id="65583" name="Line 17"/>
            <p:cNvSpPr>
              <a:spLocks noChangeShapeType="1"/>
            </p:cNvSpPr>
            <p:nvPr/>
          </p:nvSpPr>
          <p:spPr bwMode="auto">
            <a:xfrm flipV="1">
              <a:off x="1660396" y="3600906"/>
              <a:ext cx="744686" cy="45083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84" name="Line 19"/>
            <p:cNvSpPr>
              <a:spLocks noChangeShapeType="1"/>
            </p:cNvSpPr>
            <p:nvPr/>
          </p:nvSpPr>
          <p:spPr bwMode="auto">
            <a:xfrm flipH="1" flipV="1">
              <a:off x="2968756" y="3545345"/>
              <a:ext cx="646242" cy="33812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85" name="Text Box 35"/>
            <p:cNvSpPr txBox="1">
              <a:spLocks noChangeArrowheads="1"/>
            </p:cNvSpPr>
            <p:nvPr/>
          </p:nvSpPr>
          <p:spPr bwMode="auto">
            <a:xfrm>
              <a:off x="2401907" y="3026249"/>
              <a:ext cx="312799" cy="3698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1</a:t>
              </a:r>
            </a:p>
          </p:txBody>
        </p:sp>
        <p:sp>
          <p:nvSpPr>
            <p:cNvPr id="65586" name="Text Box 36"/>
            <p:cNvSpPr txBox="1">
              <a:spLocks noChangeArrowheads="1"/>
            </p:cNvSpPr>
            <p:nvPr/>
          </p:nvSpPr>
          <p:spPr bwMode="auto">
            <a:xfrm>
              <a:off x="2903656" y="3051648"/>
              <a:ext cx="323914" cy="3667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2</a:t>
              </a:r>
            </a:p>
          </p:txBody>
        </p:sp>
        <p:sp>
          <p:nvSpPr>
            <p:cNvPr id="65587" name="Text Box 37"/>
            <p:cNvSpPr txBox="1">
              <a:spLocks noChangeArrowheads="1"/>
            </p:cNvSpPr>
            <p:nvPr/>
          </p:nvSpPr>
          <p:spPr bwMode="auto">
            <a:xfrm>
              <a:off x="3125951" y="3710440"/>
              <a:ext cx="322326" cy="366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3</a:t>
              </a:r>
            </a:p>
          </p:txBody>
        </p:sp>
        <p:sp>
          <p:nvSpPr>
            <p:cNvPr id="65588" name="Text Box 38"/>
            <p:cNvSpPr txBox="1">
              <a:spLocks noChangeArrowheads="1"/>
            </p:cNvSpPr>
            <p:nvPr/>
          </p:nvSpPr>
          <p:spPr bwMode="auto">
            <a:xfrm>
              <a:off x="2640079" y="3654879"/>
              <a:ext cx="323914" cy="3667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4</a:t>
              </a:r>
            </a:p>
          </p:txBody>
        </p:sp>
        <p:sp>
          <p:nvSpPr>
            <p:cNvPr id="65589" name="Text Box 39"/>
            <p:cNvSpPr txBox="1">
              <a:spLocks noChangeArrowheads="1"/>
            </p:cNvSpPr>
            <p:nvPr/>
          </p:nvSpPr>
          <p:spPr bwMode="auto">
            <a:xfrm>
              <a:off x="2070052" y="3704090"/>
              <a:ext cx="323914" cy="366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5</a:t>
              </a:r>
            </a:p>
          </p:txBody>
        </p:sp>
        <p:sp>
          <p:nvSpPr>
            <p:cNvPr id="65590" name="Text Box 40"/>
            <p:cNvSpPr txBox="1">
              <a:spLocks noChangeArrowheads="1"/>
            </p:cNvSpPr>
            <p:nvPr/>
          </p:nvSpPr>
          <p:spPr bwMode="auto">
            <a:xfrm>
              <a:off x="2039884" y="3080222"/>
              <a:ext cx="319151" cy="3698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6</a:t>
              </a:r>
            </a:p>
          </p:txBody>
        </p:sp>
      </p:grpSp>
      <p:sp>
        <p:nvSpPr>
          <p:cNvPr id="65541" name="Rectangle 2"/>
          <p:cNvSpPr>
            <a:spLocks noGrp="1" noChangeArrowheads="1"/>
          </p:cNvSpPr>
          <p:nvPr>
            <p:ph type="title"/>
          </p:nvPr>
        </p:nvSpPr>
        <p:spPr/>
        <p:txBody>
          <a:bodyPr/>
          <a:lstStyle/>
          <a:p>
            <a:pPr>
              <a:defRPr/>
            </a:pPr>
            <a:r>
              <a:rPr lang="zh-CN" altLang="en-US" dirty="0">
                <a:latin typeface="Gill Sans MT" charset="0"/>
              </a:rPr>
              <a:t>交换机</a:t>
            </a:r>
            <a:r>
              <a:rPr lang="en-US" dirty="0">
                <a:latin typeface="Gill Sans MT" charset="0"/>
                <a:cs typeface="+mj-cs"/>
              </a:rPr>
              <a:t>: </a:t>
            </a:r>
            <a:r>
              <a:rPr lang="zh-CN" altLang="en-US" dirty="0">
                <a:latin typeface="Gill Sans MT" charset="0"/>
                <a:cs typeface="+mj-cs"/>
              </a:rPr>
              <a:t>自学习</a:t>
            </a:r>
            <a:endParaRPr lang="en-US" dirty="0">
              <a:latin typeface="Gill Sans MT" charset="0"/>
              <a:cs typeface="+mj-cs"/>
            </a:endParaRPr>
          </a:p>
        </p:txBody>
      </p:sp>
      <p:sp>
        <p:nvSpPr>
          <p:cNvPr id="65542" name="Rectangle 3"/>
          <p:cNvSpPr>
            <a:spLocks noGrp="1" noChangeArrowheads="1"/>
          </p:cNvSpPr>
          <p:nvPr>
            <p:ph idx="1"/>
          </p:nvPr>
        </p:nvSpPr>
        <p:spPr>
          <a:xfrm>
            <a:off x="303213" y="1017588"/>
            <a:ext cx="4174591" cy="5181600"/>
          </a:xfrm>
        </p:spPr>
        <p:txBody>
          <a:bodyPr/>
          <a:lstStyle/>
          <a:p>
            <a:pPr marL="0" indent="0">
              <a:spcBef>
                <a:spcPts val="600"/>
              </a:spcBef>
              <a:buNone/>
            </a:pPr>
            <a:r>
              <a:rPr lang="zh-CN" altLang="en-US" dirty="0"/>
              <a:t>交换机</a:t>
            </a:r>
            <a:r>
              <a:rPr lang="zh-CN" altLang="en-US" dirty="0">
                <a:solidFill>
                  <a:srgbClr val="FF0000"/>
                </a:solidFill>
              </a:rPr>
              <a:t>学习</a:t>
            </a:r>
            <a:r>
              <a:rPr lang="zh-CN" altLang="en-US" dirty="0"/>
              <a:t>哪些主机能够</a:t>
            </a:r>
            <a:r>
              <a:rPr lang="zh-CN" altLang="en-US" dirty="0">
                <a:solidFill>
                  <a:srgbClr val="FF0000"/>
                </a:solidFill>
              </a:rPr>
              <a:t>通过哪些接口</a:t>
            </a:r>
            <a:r>
              <a:rPr lang="zh-CN" altLang="en-US" dirty="0"/>
              <a:t>到达</a:t>
            </a:r>
          </a:p>
          <a:p>
            <a:pPr>
              <a:spcBef>
                <a:spcPts val="600"/>
              </a:spcBef>
            </a:pPr>
            <a:r>
              <a:rPr lang="zh-CN" altLang="en-US" dirty="0"/>
              <a:t>当帧收到时，交换机“学习”发送方的位置：该帧所到达的接口或网段</a:t>
            </a:r>
          </a:p>
          <a:p>
            <a:pPr>
              <a:spcBef>
                <a:spcPts val="600"/>
              </a:spcBef>
            </a:pPr>
            <a:endParaRPr lang="en-US" altLang="zh-CN" dirty="0"/>
          </a:p>
          <a:p>
            <a:pPr>
              <a:spcBef>
                <a:spcPts val="600"/>
              </a:spcBef>
            </a:pPr>
            <a:r>
              <a:rPr lang="zh-CN" altLang="en-US" dirty="0"/>
              <a:t>在交换表中记录发送方</a:t>
            </a:r>
            <a:r>
              <a:rPr lang="en-US" altLang="zh-CN" dirty="0"/>
              <a:t>/</a:t>
            </a:r>
            <a:r>
              <a:rPr lang="zh-CN" altLang="en-US" dirty="0"/>
              <a:t>位置对</a:t>
            </a:r>
          </a:p>
        </p:txBody>
      </p:sp>
      <p:grpSp>
        <p:nvGrpSpPr>
          <p:cNvPr id="420900" name="Group 36"/>
          <p:cNvGrpSpPr>
            <a:grpSpLocks/>
          </p:cNvGrpSpPr>
          <p:nvPr/>
        </p:nvGrpSpPr>
        <p:grpSpPr bwMode="auto">
          <a:xfrm>
            <a:off x="6778625" y="1223963"/>
            <a:ext cx="1428750" cy="369887"/>
            <a:chOff x="1750" y="3514"/>
            <a:chExt cx="900" cy="233"/>
          </a:xfrm>
        </p:grpSpPr>
        <p:sp>
          <p:nvSpPr>
            <p:cNvPr id="65561" name="Rectangle 32"/>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5562" name="Text Box 33"/>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sp>
          <p:nvSpPr>
            <p:cNvPr id="65563" name="Line 34"/>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64" name="Line 35"/>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420905" name="Group 41"/>
          <p:cNvGrpSpPr>
            <a:grpSpLocks/>
          </p:cNvGrpSpPr>
          <p:nvPr/>
        </p:nvGrpSpPr>
        <p:grpSpPr bwMode="auto">
          <a:xfrm>
            <a:off x="6994525" y="525463"/>
            <a:ext cx="1450975" cy="714375"/>
            <a:chOff x="4406" y="331"/>
            <a:chExt cx="914" cy="450"/>
          </a:xfrm>
        </p:grpSpPr>
        <p:sp>
          <p:nvSpPr>
            <p:cNvPr id="65557" name="Line 37"/>
            <p:cNvSpPr>
              <a:spLocks noChangeShapeType="1"/>
            </p:cNvSpPr>
            <p:nvPr/>
          </p:nvSpPr>
          <p:spPr bwMode="auto">
            <a:xfrm flipV="1">
              <a:off x="4406" y="439"/>
              <a:ext cx="252" cy="339"/>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58" name="Line 38"/>
            <p:cNvSpPr>
              <a:spLocks noChangeShapeType="1"/>
            </p:cNvSpPr>
            <p:nvPr/>
          </p:nvSpPr>
          <p:spPr bwMode="auto">
            <a:xfrm flipV="1">
              <a:off x="4524" y="594"/>
              <a:ext cx="137" cy="1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59" name="Text Box 39"/>
            <p:cNvSpPr txBox="1">
              <a:spLocks noChangeArrowheads="1"/>
            </p:cNvSpPr>
            <p:nvPr/>
          </p:nvSpPr>
          <p:spPr bwMode="auto">
            <a:xfrm>
              <a:off x="4643" y="331"/>
              <a:ext cx="677"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solidFill>
                    <a:srgbClr val="000000"/>
                  </a:solidFill>
                  <a:latin typeface="Arial" charset="0"/>
                  <a:cs typeface="Arial" charset="0"/>
                </a:rPr>
                <a:t>Source: A</a:t>
              </a:r>
            </a:p>
          </p:txBody>
        </p:sp>
        <p:sp>
          <p:nvSpPr>
            <p:cNvPr id="65560" name="Text Box 40"/>
            <p:cNvSpPr txBox="1">
              <a:spLocks noChangeArrowheads="1"/>
            </p:cNvSpPr>
            <p:nvPr/>
          </p:nvSpPr>
          <p:spPr bwMode="auto">
            <a:xfrm>
              <a:off x="4660" y="492"/>
              <a:ext cx="598"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solidFill>
                    <a:srgbClr val="000000"/>
                  </a:solidFill>
                  <a:latin typeface="Arial" charset="0"/>
                  <a:cs typeface="Arial" charset="0"/>
                </a:rPr>
                <a:t>Dest: A</a:t>
              </a:r>
              <a:r>
                <a:rPr lang="ja-JP" altLang="en-US" sz="1600" i="0" dirty="0">
                  <a:solidFill>
                    <a:srgbClr val="000000"/>
                  </a:solidFill>
                  <a:latin typeface="Arial" charset="0"/>
                  <a:cs typeface="Arial" charset="0"/>
                </a:rPr>
                <a:t>’</a:t>
              </a:r>
              <a:endParaRPr lang="en-US" sz="1600" i="0" dirty="0">
                <a:solidFill>
                  <a:srgbClr val="000000"/>
                </a:solidFill>
                <a:latin typeface="Arial" charset="0"/>
                <a:cs typeface="Arial" charset="0"/>
              </a:endParaRPr>
            </a:p>
          </p:txBody>
        </p:sp>
      </p:grpSp>
      <p:grpSp>
        <p:nvGrpSpPr>
          <p:cNvPr id="420911" name="Group 47"/>
          <p:cNvGrpSpPr>
            <a:grpSpLocks/>
          </p:cNvGrpSpPr>
          <p:nvPr/>
        </p:nvGrpSpPr>
        <p:grpSpPr bwMode="auto">
          <a:xfrm>
            <a:off x="3336925" y="4937125"/>
            <a:ext cx="3017838" cy="1444625"/>
            <a:chOff x="3441" y="3154"/>
            <a:chExt cx="1901" cy="910"/>
          </a:xfrm>
        </p:grpSpPr>
        <p:sp>
          <p:nvSpPr>
            <p:cNvPr id="65552"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5553" name="Text Box 42"/>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MAC addr   interface    TTL</a:t>
              </a:r>
            </a:p>
          </p:txBody>
        </p:sp>
        <p:sp>
          <p:nvSpPr>
            <p:cNvPr id="65554" name="Line 44"/>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55" name="Line 45"/>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5556" name="Line 46"/>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420912" name="Text Box 48"/>
          <p:cNvSpPr txBox="1">
            <a:spLocks noChangeArrowheads="1"/>
          </p:cNvSpPr>
          <p:nvPr/>
        </p:nvSpPr>
        <p:spPr bwMode="auto">
          <a:xfrm>
            <a:off x="6464300" y="5326063"/>
            <a:ext cx="1724025" cy="646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i="0" dirty="0">
                <a:solidFill>
                  <a:srgbClr val="000000"/>
                </a:solidFill>
                <a:latin typeface="Arial" charset="0"/>
                <a:cs typeface="Arial" charset="0"/>
              </a:rPr>
              <a:t>Switch table </a:t>
            </a:r>
          </a:p>
          <a:p>
            <a:pPr algn="ctr">
              <a:defRPr/>
            </a:pPr>
            <a:r>
              <a:rPr lang="en-US" i="0" dirty="0">
                <a:solidFill>
                  <a:srgbClr val="000000"/>
                </a:solidFill>
                <a:latin typeface="Arial" charset="0"/>
                <a:cs typeface="Arial" charset="0"/>
              </a:rPr>
              <a:t>(initially empty)</a:t>
            </a:r>
          </a:p>
        </p:txBody>
      </p:sp>
      <p:grpSp>
        <p:nvGrpSpPr>
          <p:cNvPr id="420917" name="Group 53"/>
          <p:cNvGrpSpPr>
            <a:grpSpLocks/>
          </p:cNvGrpSpPr>
          <p:nvPr/>
        </p:nvGrpSpPr>
        <p:grpSpPr bwMode="auto">
          <a:xfrm>
            <a:off x="3771900" y="5370513"/>
            <a:ext cx="2471738" cy="376237"/>
            <a:chOff x="2376" y="3383"/>
            <a:chExt cx="1557" cy="237"/>
          </a:xfrm>
        </p:grpSpPr>
        <p:sp>
          <p:nvSpPr>
            <p:cNvPr id="65549" name="Text Box 49"/>
            <p:cNvSpPr txBox="1">
              <a:spLocks noChangeArrowheads="1"/>
            </p:cNvSpPr>
            <p:nvPr/>
          </p:nvSpPr>
          <p:spPr bwMode="auto">
            <a:xfrm>
              <a:off x="2376" y="3388"/>
              <a:ext cx="221"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A</a:t>
              </a:r>
            </a:p>
          </p:txBody>
        </p:sp>
        <p:sp>
          <p:nvSpPr>
            <p:cNvPr id="65550" name="Text Box 50"/>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1</a:t>
              </a:r>
            </a:p>
          </p:txBody>
        </p:sp>
        <p:sp>
          <p:nvSpPr>
            <p:cNvPr id="65551" name="Text Box 51"/>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60</a:t>
              </a:r>
            </a:p>
          </p:txBody>
        </p:sp>
      </p:grpSp>
    </p:spTree>
    <p:extLst>
      <p:ext uri="{BB962C8B-B14F-4D97-AF65-F5344CB8AC3E}">
        <p14:creationId xmlns:p14="http://schemas.microsoft.com/office/powerpoint/2010/main" val="12993089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20900"/>
                                        </p:tgtEl>
                                        <p:attrNameLst>
                                          <p:attrName>style.visibility</p:attrName>
                                        </p:attrNameLst>
                                      </p:cBhvr>
                                      <p:to>
                                        <p:strVal val="visible"/>
                                      </p:to>
                                    </p:set>
                                    <p:animEffect transition="in" filter="dissolve">
                                      <p:cBhvr>
                                        <p:cTn id="7" dur="500"/>
                                        <p:tgtEl>
                                          <p:spTgt spid="420900"/>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0"/>
                                          </p:stCondLst>
                                        </p:cTn>
                                        <p:tgtEl>
                                          <p:spTgt spid="4209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420911"/>
                                        </p:tgtEl>
                                        <p:attrNameLst>
                                          <p:attrName>style.visibility</p:attrName>
                                        </p:attrNameLst>
                                      </p:cBhvr>
                                      <p:to>
                                        <p:strVal val="visible"/>
                                      </p:to>
                                    </p:set>
                                    <p:animEffect transition="in" filter="dissolve">
                                      <p:cBhvr>
                                        <p:cTn id="15" dur="500"/>
                                        <p:tgtEl>
                                          <p:spTgt spid="42091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20912"/>
                                        </p:tgtEl>
                                        <p:attrNameLst>
                                          <p:attrName>style.visibility</p:attrName>
                                        </p:attrNameLst>
                                      </p:cBhvr>
                                      <p:to>
                                        <p:strVal val="visible"/>
                                      </p:to>
                                    </p:set>
                                    <p:animEffect transition="in" filter="dissolve">
                                      <p:cBhvr>
                                        <p:cTn id="18" dur="500"/>
                                        <p:tgtEl>
                                          <p:spTgt spid="42091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420905"/>
                                        </p:tgtEl>
                                        <p:attrNameLst>
                                          <p:attrName>style.visibility</p:attrName>
                                        </p:attrNameLst>
                                      </p:cBhvr>
                                      <p:to>
                                        <p:strVal val="hidden"/>
                                      </p:to>
                                    </p:set>
                                  </p:childTnLst>
                                </p:cTn>
                              </p:par>
                              <p:par>
                                <p:cTn id="23" presetID="0" presetClass="path" presetSubtype="0" accel="50000" decel="50000" fill="hold" nodeType="withEffect">
                                  <p:stCondLst>
                                    <p:cond delay="0"/>
                                  </p:stCondLst>
                                  <p:childTnLst>
                                    <p:animMotion origin="layout" path="M -4.44444E-6 -2.59259E-6 L -0.10694 0.11482 L -0.10694 0.24329 " pathEditMode="relative" rAng="0" ptsTypes="AAA">
                                      <p:cBhvr>
                                        <p:cTn id="24" dur="2000" fill="hold"/>
                                        <p:tgtEl>
                                          <p:spTgt spid="420900"/>
                                        </p:tgtEl>
                                        <p:attrNameLst>
                                          <p:attrName>ppt_x</p:attrName>
                                          <p:attrName>ppt_y</p:attrName>
                                        </p:attrNameLst>
                                      </p:cBhvr>
                                      <p:rCtr x="-5347" y="12153"/>
                                    </p:animMotion>
                                  </p:childTnLst>
                                </p:cTn>
                              </p:par>
                            </p:childTnLst>
                          </p:cTn>
                        </p:par>
                        <p:par>
                          <p:cTn id="25" fill="hold" nodeType="afterGroup">
                            <p:stCondLst>
                              <p:cond delay="2000"/>
                            </p:stCondLst>
                            <p:childTnLst>
                              <p:par>
                                <p:cTn id="26" presetID="9" presetClass="entr" presetSubtype="0" fill="hold" nodeType="afterEffect">
                                  <p:stCondLst>
                                    <p:cond delay="0"/>
                                  </p:stCondLst>
                                  <p:childTnLst>
                                    <p:set>
                                      <p:cBhvr>
                                        <p:cTn id="27" dur="1" fill="hold">
                                          <p:stCondLst>
                                            <p:cond delay="0"/>
                                          </p:stCondLst>
                                        </p:cTn>
                                        <p:tgtEl>
                                          <p:spTgt spid="420917"/>
                                        </p:tgtEl>
                                        <p:attrNameLst>
                                          <p:attrName>style.visibility</p:attrName>
                                        </p:attrNameLst>
                                      </p:cBhvr>
                                      <p:to>
                                        <p:strVal val="visible"/>
                                      </p:to>
                                    </p:set>
                                    <p:animEffect transition="in" filter="dissolve">
                                      <p:cBhvr>
                                        <p:cTn id="28" dur="500"/>
                                        <p:tgtEl>
                                          <p:spTgt spid="420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912"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2"/>
          <p:cNvSpPr>
            <a:spLocks noGrp="1" noChangeArrowheads="1"/>
          </p:cNvSpPr>
          <p:nvPr>
            <p:ph type="title"/>
          </p:nvPr>
        </p:nvSpPr>
        <p:spPr/>
        <p:txBody>
          <a:bodyPr/>
          <a:lstStyle/>
          <a:p>
            <a:pPr>
              <a:defRPr/>
            </a:pPr>
            <a:r>
              <a:rPr lang="zh-CN" altLang="en-US" dirty="0">
                <a:latin typeface="+mn-lt"/>
              </a:rPr>
              <a:t>交换机</a:t>
            </a:r>
            <a:r>
              <a:rPr lang="en-US" dirty="0">
                <a:latin typeface="+mn-lt"/>
              </a:rPr>
              <a:t>: </a:t>
            </a:r>
            <a:r>
              <a:rPr lang="zh-CN" altLang="en-US" dirty="0">
                <a:latin typeface="+mn-lt"/>
              </a:rPr>
              <a:t>帧过滤</a:t>
            </a:r>
            <a:r>
              <a:rPr lang="en-US" altLang="zh-CN" dirty="0">
                <a:latin typeface="+mn-lt"/>
              </a:rPr>
              <a:t>/</a:t>
            </a:r>
            <a:r>
              <a:rPr lang="zh-CN" altLang="en-US" dirty="0">
                <a:latin typeface="+mn-lt"/>
              </a:rPr>
              <a:t>转发</a:t>
            </a:r>
            <a:endParaRPr lang="en-US" dirty="0">
              <a:latin typeface="+mn-lt"/>
            </a:endParaRPr>
          </a:p>
        </p:txBody>
      </p:sp>
      <p:sp>
        <p:nvSpPr>
          <p:cNvPr id="66565" name="Rectangle 3"/>
          <p:cNvSpPr>
            <a:spLocks noGrp="1" noChangeArrowheads="1"/>
          </p:cNvSpPr>
          <p:nvPr>
            <p:ph idx="1"/>
          </p:nvPr>
        </p:nvSpPr>
        <p:spPr/>
        <p:txBody>
          <a:bodyPr>
            <a:noAutofit/>
          </a:bodyPr>
          <a:lstStyle/>
          <a:p>
            <a:pPr>
              <a:buFont typeface="Wingdings" charset="0"/>
              <a:buNone/>
              <a:defRPr/>
            </a:pPr>
            <a:r>
              <a:rPr lang="en-US" dirty="0"/>
              <a:t>when frame received at switch:</a:t>
            </a:r>
            <a:br>
              <a:rPr lang="en-US" dirty="0"/>
            </a:br>
            <a:r>
              <a:rPr lang="en-US" dirty="0"/>
              <a:t>1. record incoming link, MAC address of sending host</a:t>
            </a:r>
          </a:p>
          <a:p>
            <a:pPr>
              <a:buFont typeface="Wingdings" charset="0"/>
              <a:buNone/>
              <a:defRPr/>
            </a:pPr>
            <a:r>
              <a:rPr lang="en-US" dirty="0"/>
              <a:t>    2. index switch table using MAC destination address</a:t>
            </a:r>
            <a:endParaRPr lang="en-US" b="1" dirty="0">
              <a:solidFill>
                <a:schemeClr val="accent2"/>
              </a:solidFill>
            </a:endParaRPr>
          </a:p>
          <a:p>
            <a:pPr>
              <a:buFont typeface="Wingdings" charset="0"/>
              <a:buNone/>
              <a:defRPr/>
            </a:pPr>
            <a:r>
              <a:rPr lang="en-US" b="1" dirty="0">
                <a:solidFill>
                  <a:schemeClr val="accent2"/>
                </a:solidFill>
              </a:rPr>
              <a:t>    </a:t>
            </a:r>
            <a:r>
              <a:rPr lang="en-US" dirty="0">
                <a:solidFill>
                  <a:srgbClr val="000099"/>
                </a:solidFill>
              </a:rPr>
              <a:t>3. if</a:t>
            </a:r>
            <a:r>
              <a:rPr lang="en-US" b="1" dirty="0">
                <a:solidFill>
                  <a:schemeClr val="accent2"/>
                </a:solidFill>
              </a:rPr>
              <a:t> </a:t>
            </a:r>
            <a:r>
              <a:rPr lang="en-US" dirty="0"/>
              <a:t>entry found for destination</a:t>
            </a:r>
            <a:br>
              <a:rPr lang="en-US" dirty="0"/>
            </a:br>
            <a:r>
              <a:rPr lang="en-US" dirty="0"/>
              <a:t>     </a:t>
            </a:r>
            <a:r>
              <a:rPr lang="en-US" dirty="0">
                <a:solidFill>
                  <a:srgbClr val="FF0000"/>
                </a:solidFill>
              </a:rPr>
              <a:t>then</a:t>
            </a:r>
            <a:r>
              <a:rPr lang="en-US" dirty="0">
                <a:solidFill>
                  <a:srgbClr val="000099"/>
                </a:solidFill>
              </a:rPr>
              <a:t> {</a:t>
            </a:r>
          </a:p>
          <a:p>
            <a:pPr lvl="1">
              <a:buFont typeface="Wingdings" charset="0"/>
              <a:buNone/>
              <a:defRPr/>
            </a:pPr>
            <a:r>
              <a:rPr lang="en-US" b="1" dirty="0">
                <a:solidFill>
                  <a:srgbClr val="000099"/>
                </a:solidFill>
              </a:rPr>
              <a:t>           </a:t>
            </a:r>
            <a:r>
              <a:rPr lang="en-US" dirty="0">
                <a:solidFill>
                  <a:srgbClr val="000099"/>
                </a:solidFill>
              </a:rPr>
              <a:t>if</a:t>
            </a:r>
            <a:r>
              <a:rPr lang="en-US" b="1" dirty="0">
                <a:solidFill>
                  <a:schemeClr val="accent2"/>
                </a:solidFill>
              </a:rPr>
              <a:t> </a:t>
            </a:r>
            <a:r>
              <a:rPr lang="en-US" dirty="0"/>
              <a:t>destination on </a:t>
            </a:r>
            <a:r>
              <a:rPr lang="en-US" dirty="0">
                <a:solidFill>
                  <a:srgbClr val="FF0000"/>
                </a:solidFill>
              </a:rPr>
              <a:t>segment</a:t>
            </a:r>
            <a:r>
              <a:rPr lang="en-US" dirty="0"/>
              <a:t> from which frame arrived</a:t>
            </a:r>
            <a:br>
              <a:rPr lang="en-US" dirty="0"/>
            </a:br>
            <a:r>
              <a:rPr lang="en-US" dirty="0"/>
              <a:t>       </a:t>
            </a:r>
            <a:r>
              <a:rPr lang="en-US" dirty="0">
                <a:solidFill>
                  <a:srgbClr val="000099"/>
                </a:solidFill>
              </a:rPr>
              <a:t>then</a:t>
            </a:r>
            <a:r>
              <a:rPr lang="en-US" dirty="0"/>
              <a:t> drop frame</a:t>
            </a:r>
          </a:p>
          <a:p>
            <a:pPr lvl="1">
              <a:buFont typeface="Wingdings" charset="0"/>
              <a:buNone/>
              <a:defRPr/>
            </a:pPr>
            <a:r>
              <a:rPr lang="en-US" dirty="0"/>
              <a:t>          </a:t>
            </a:r>
            <a:r>
              <a:rPr lang="en-US" dirty="0">
                <a:solidFill>
                  <a:srgbClr val="000099"/>
                </a:solidFill>
              </a:rPr>
              <a:t>else</a:t>
            </a:r>
            <a:r>
              <a:rPr lang="en-US" dirty="0"/>
              <a:t> forward frame on interface indicated by entry</a:t>
            </a:r>
          </a:p>
          <a:p>
            <a:pPr lvl="1">
              <a:buFont typeface="Wingdings" charset="0"/>
              <a:buNone/>
              <a:defRPr/>
            </a:pPr>
            <a:r>
              <a:rPr lang="en-US" dirty="0"/>
              <a:t>     </a:t>
            </a:r>
            <a:r>
              <a:rPr lang="en-US" b="1" dirty="0">
                <a:solidFill>
                  <a:schemeClr val="accent2"/>
                </a:solidFill>
              </a:rPr>
              <a:t>  </a:t>
            </a:r>
            <a:r>
              <a:rPr lang="en-US" dirty="0">
                <a:solidFill>
                  <a:srgbClr val="000099"/>
                </a:solidFill>
              </a:rPr>
              <a:t>}</a:t>
            </a:r>
            <a:r>
              <a:rPr lang="en-US" b="1" dirty="0">
                <a:solidFill>
                  <a:schemeClr val="accent2"/>
                </a:solidFill>
              </a:rPr>
              <a:t>   </a:t>
            </a:r>
            <a:endParaRPr lang="en-US" dirty="0"/>
          </a:p>
          <a:p>
            <a:pPr lvl="1">
              <a:buFont typeface="Wingdings" charset="0"/>
              <a:buNone/>
              <a:defRPr/>
            </a:pPr>
            <a:r>
              <a:rPr lang="en-US" dirty="0"/>
              <a:t>    </a:t>
            </a:r>
            <a:r>
              <a:rPr lang="en-US" dirty="0">
                <a:solidFill>
                  <a:srgbClr val="FF0000"/>
                </a:solidFill>
              </a:rPr>
              <a:t>else </a:t>
            </a:r>
            <a:r>
              <a:rPr lang="en-US" dirty="0"/>
              <a:t>flood   /* forward on all interfaces </a:t>
            </a:r>
            <a:r>
              <a:rPr lang="en-US" dirty="0">
                <a:solidFill>
                  <a:srgbClr val="FF0000"/>
                </a:solidFill>
              </a:rPr>
              <a:t>except</a:t>
            </a:r>
            <a:r>
              <a:rPr lang="en-US" dirty="0"/>
              <a:t> arriving</a:t>
            </a:r>
          </a:p>
          <a:p>
            <a:pPr lvl="1">
              <a:buFont typeface="Wingdings" charset="0"/>
              <a:buNone/>
              <a:defRPr/>
            </a:pPr>
            <a:r>
              <a:rPr lang="en-US" dirty="0"/>
              <a:t>                         interface */</a:t>
            </a:r>
          </a:p>
          <a:p>
            <a:pPr lvl="3">
              <a:buFontTx/>
              <a:buNone/>
              <a:defRPr/>
            </a:pPr>
            <a:r>
              <a:rPr lang="en-US" sz="2400" dirty="0"/>
              <a:t>  </a:t>
            </a:r>
          </a:p>
        </p:txBody>
      </p:sp>
    </p:spTree>
    <p:extLst>
      <p:ext uri="{BB962C8B-B14F-4D97-AF65-F5344CB8AC3E}">
        <p14:creationId xmlns:p14="http://schemas.microsoft.com/office/powerpoint/2010/main" val="3591016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页脚占位符 4"/>
          <p:cNvSpPr>
            <a:spLocks noGrp="1"/>
          </p:cNvSpPr>
          <p:nvPr>
            <p:ph type="ftr" sz="quarter" idx="4294967295"/>
          </p:nvPr>
        </p:nvSpPr>
        <p:spPr>
          <a:xfrm>
            <a:off x="5795963" y="6237288"/>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16D70976-8FD4-484F-BFBE-C92B5364B3BB}" type="slidenum">
              <a:rPr lang="en-US" altLang="zh-CN" sz="1600" smtClean="0">
                <a:latin typeface="Garamond" panose="02020404030301010803" pitchFamily="18" charset="0"/>
              </a:rPr>
              <a:pPr>
                <a:spcBef>
                  <a:spcPct val="0"/>
                </a:spcBef>
                <a:buClrTx/>
                <a:buSzTx/>
                <a:buFontTx/>
                <a:buNone/>
              </a:pPr>
              <a:t>15</a:t>
            </a:fld>
            <a:endParaRPr lang="en-US" altLang="zh-CN" sz="1600">
              <a:latin typeface="Garamond" panose="02020404030301010803" pitchFamily="18" charset="0"/>
            </a:endParaRPr>
          </a:p>
        </p:txBody>
      </p:sp>
      <p:sp>
        <p:nvSpPr>
          <p:cNvPr id="18436" name="Rectangle 2"/>
          <p:cNvSpPr>
            <a:spLocks noGrp="1" noChangeArrowheads="1"/>
          </p:cNvSpPr>
          <p:nvPr>
            <p:ph type="title"/>
          </p:nvPr>
        </p:nvSpPr>
        <p:spPr/>
        <p:txBody>
          <a:bodyPr/>
          <a:lstStyle/>
          <a:p>
            <a:pPr eaLnBrk="1" hangingPunct="1">
              <a:lnSpc>
                <a:spcPct val="90000"/>
              </a:lnSpc>
            </a:pPr>
            <a:r>
              <a:rPr lang="zh-CN" altLang="en-US" dirty="0"/>
              <a:t>链路层可能提供的服务</a:t>
            </a:r>
            <a:endParaRPr lang="en-US" altLang="zh-CN" dirty="0"/>
          </a:p>
        </p:txBody>
      </p:sp>
      <p:sp>
        <p:nvSpPr>
          <p:cNvPr id="18437" name="Rectangle 3"/>
          <p:cNvSpPr>
            <a:spLocks noGrp="1" noChangeArrowheads="1"/>
          </p:cNvSpPr>
          <p:nvPr>
            <p:ph type="body" idx="1"/>
          </p:nvPr>
        </p:nvSpPr>
        <p:spPr/>
        <p:txBody>
          <a:bodyPr/>
          <a:lstStyle/>
          <a:p>
            <a:pPr marL="0" indent="0" eaLnBrk="1" hangingPunct="1">
              <a:spcBef>
                <a:spcPts val="600"/>
              </a:spcBef>
              <a:buNone/>
            </a:pPr>
            <a:r>
              <a:rPr lang="zh-CN" altLang="en-US" dirty="0">
                <a:solidFill>
                  <a:srgbClr val="FF0000"/>
                </a:solidFill>
                <a:ea typeface="楷体" panose="02010609060101010101" pitchFamily="49" charset="-122"/>
                <a:cs typeface="Arial" panose="020B0604020202020204" pitchFamily="34" charset="0"/>
              </a:rPr>
              <a:t>差错检测</a:t>
            </a:r>
          </a:p>
          <a:p>
            <a:pPr eaLnBrk="1" hangingPunct="1">
              <a:spcBef>
                <a:spcPts val="600"/>
              </a:spcBef>
            </a:pPr>
            <a:r>
              <a:rPr lang="zh-CN" altLang="en-US" dirty="0">
                <a:ea typeface="楷体" panose="02010609060101010101" pitchFamily="49" charset="-122"/>
                <a:cs typeface="Arial" panose="020B0604020202020204" pitchFamily="34" charset="0"/>
              </a:rPr>
              <a:t>信号衰减和电磁干扰噪声导致出错</a:t>
            </a:r>
          </a:p>
          <a:p>
            <a:pPr eaLnBrk="1" hangingPunct="1">
              <a:spcBef>
                <a:spcPts val="600"/>
              </a:spcBef>
            </a:pPr>
            <a:r>
              <a:rPr lang="zh-CN" altLang="en-US" dirty="0">
                <a:ea typeface="楷体" panose="02010609060101010101" pitchFamily="49" charset="-122"/>
                <a:cs typeface="Arial" panose="020B0604020202020204" pitchFamily="34" charset="0"/>
              </a:rPr>
              <a:t>接收方检测到错误存在：</a:t>
            </a:r>
          </a:p>
          <a:p>
            <a:pPr lvl="1" eaLnBrk="1" hangingPunct="1">
              <a:spcBef>
                <a:spcPts val="600"/>
              </a:spcBef>
            </a:pPr>
            <a:r>
              <a:rPr lang="zh-CN" altLang="en-US" dirty="0">
                <a:ea typeface="楷体" panose="02010609060101010101" pitchFamily="49" charset="-122"/>
                <a:cs typeface="Arial" panose="020B0604020202020204" pitchFamily="34" charset="0"/>
              </a:rPr>
              <a:t>给发送方发送信号要求重传</a:t>
            </a:r>
            <a:endParaRPr lang="en-US" altLang="zh-CN" dirty="0">
              <a:ea typeface="楷体" panose="02010609060101010101" pitchFamily="49" charset="-122"/>
              <a:cs typeface="Arial" panose="020B0604020202020204" pitchFamily="34" charset="0"/>
            </a:endParaRPr>
          </a:p>
          <a:p>
            <a:pPr lvl="1" eaLnBrk="1" hangingPunct="1">
              <a:spcBef>
                <a:spcPts val="600"/>
              </a:spcBef>
            </a:pPr>
            <a:r>
              <a:rPr lang="zh-CN" altLang="en-US" dirty="0">
                <a:ea typeface="楷体" panose="02010609060101010101" pitchFamily="49" charset="-122"/>
                <a:cs typeface="Arial" panose="020B0604020202020204" pitchFamily="34" charset="0"/>
              </a:rPr>
              <a:t>丢弃该数据帧</a:t>
            </a:r>
          </a:p>
          <a:p>
            <a:pPr eaLnBrk="1" hangingPunct="1">
              <a:spcBef>
                <a:spcPts val="600"/>
              </a:spcBef>
            </a:pPr>
            <a:endParaRPr lang="en-US" altLang="zh-CN" dirty="0">
              <a:ea typeface="楷体" panose="02010609060101010101" pitchFamily="49" charset="-122"/>
              <a:cs typeface="Arial" panose="020B0604020202020204" pitchFamily="34" charset="0"/>
            </a:endParaRPr>
          </a:p>
          <a:p>
            <a:pPr marL="0" indent="0" eaLnBrk="1" hangingPunct="1">
              <a:spcBef>
                <a:spcPts val="600"/>
              </a:spcBef>
              <a:buNone/>
            </a:pPr>
            <a:r>
              <a:rPr lang="zh-CN" altLang="en-US" dirty="0">
                <a:solidFill>
                  <a:srgbClr val="FF0000"/>
                </a:solidFill>
                <a:ea typeface="楷体" panose="02010609060101010101" pitchFamily="49" charset="-122"/>
                <a:cs typeface="Arial" panose="020B0604020202020204" pitchFamily="34" charset="0"/>
              </a:rPr>
              <a:t>差错纠正</a:t>
            </a:r>
          </a:p>
          <a:p>
            <a:pPr eaLnBrk="1" hangingPunct="1">
              <a:spcBef>
                <a:spcPts val="600"/>
              </a:spcBef>
            </a:pPr>
            <a:r>
              <a:rPr lang="zh-CN" altLang="en-US" dirty="0">
                <a:ea typeface="楷体" panose="02010609060101010101" pitchFamily="49" charset="-122"/>
                <a:cs typeface="Arial" panose="020B0604020202020204" pitchFamily="34" charset="0"/>
              </a:rPr>
              <a:t>接收方检测和纠正帧中错误，不用重传</a:t>
            </a:r>
          </a:p>
          <a:p>
            <a:pPr eaLnBrk="1" hangingPunct="1">
              <a:spcBef>
                <a:spcPts val="600"/>
              </a:spcBef>
            </a:pPr>
            <a:endParaRPr lang="en-US" altLang="zh-CN" dirty="0">
              <a:ea typeface="楷体" panose="02010609060101010101" pitchFamily="49" charset="-122"/>
              <a:cs typeface="Arial" panose="020B0604020202020204" pitchFamily="34" charset="0"/>
            </a:endParaRPr>
          </a:p>
          <a:p>
            <a:pPr marL="0" indent="0" eaLnBrk="1" hangingPunct="1">
              <a:spcBef>
                <a:spcPts val="600"/>
              </a:spcBef>
              <a:buNone/>
            </a:pPr>
            <a:r>
              <a:rPr lang="zh-CN" altLang="en-US" dirty="0">
                <a:solidFill>
                  <a:srgbClr val="FF0000"/>
                </a:solidFill>
                <a:ea typeface="楷体" panose="02010609060101010101" pitchFamily="49" charset="-122"/>
                <a:cs typeface="Arial" panose="020B0604020202020204" pitchFamily="34" charset="0"/>
              </a:rPr>
              <a:t>半双工和全双工</a:t>
            </a:r>
          </a:p>
          <a:p>
            <a:pPr eaLnBrk="1" hangingPunct="1">
              <a:spcBef>
                <a:spcPts val="600"/>
              </a:spcBef>
            </a:pPr>
            <a:r>
              <a:rPr lang="zh-CN" altLang="en-US" dirty="0">
                <a:ea typeface="楷体" panose="02010609060101010101" pitchFamily="49" charset="-122"/>
                <a:cs typeface="Arial" panose="020B0604020202020204" pitchFamily="34" charset="0"/>
              </a:rPr>
              <a:t>半双工时，链路两端的结点都能传输分组，但不能同时传输</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2B760207-80EC-45FF-B7A6-C12C7BB15465}"/>
                  </a:ext>
                </a:extLst>
              </p14:cNvPr>
              <p14:cNvContentPartPr/>
              <p14:nvPr/>
            </p14:nvContentPartPr>
            <p14:xfrm>
              <a:off x="546059" y="1328498"/>
              <a:ext cx="1200960" cy="143640"/>
            </p14:xfrm>
          </p:contentPart>
        </mc:Choice>
        <mc:Fallback xmlns="">
          <p:pic>
            <p:nvPicPr>
              <p:cNvPr id="2" name="墨迹 1">
                <a:extLst>
                  <a:ext uri="{FF2B5EF4-FFF2-40B4-BE49-F238E27FC236}">
                    <a16:creationId xmlns:a16="http://schemas.microsoft.com/office/drawing/2014/main" id="{2B760207-80EC-45FF-B7A6-C12C7BB15465}"/>
                  </a:ext>
                </a:extLst>
              </p:cNvPr>
              <p:cNvPicPr/>
              <p:nvPr/>
            </p:nvPicPr>
            <p:blipFill>
              <a:blip r:embed="rId4"/>
              <a:stretch>
                <a:fillRect/>
              </a:stretch>
            </p:blipFill>
            <p:spPr>
              <a:xfrm>
                <a:off x="528419" y="1310498"/>
                <a:ext cx="12366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9B41FE37-014A-451A-8435-D346DCB3BE5F}"/>
                  </a:ext>
                </a:extLst>
              </p14:cNvPr>
              <p14:cNvContentPartPr/>
              <p14:nvPr/>
            </p14:nvContentPartPr>
            <p14:xfrm>
              <a:off x="464699" y="4028858"/>
              <a:ext cx="1451880" cy="83880"/>
            </p14:xfrm>
          </p:contentPart>
        </mc:Choice>
        <mc:Fallback xmlns="">
          <p:pic>
            <p:nvPicPr>
              <p:cNvPr id="3" name="墨迹 2">
                <a:extLst>
                  <a:ext uri="{FF2B5EF4-FFF2-40B4-BE49-F238E27FC236}">
                    <a16:creationId xmlns:a16="http://schemas.microsoft.com/office/drawing/2014/main" id="{9B41FE37-014A-451A-8435-D346DCB3BE5F}"/>
                  </a:ext>
                </a:extLst>
              </p:cNvPr>
              <p:cNvPicPr/>
              <p:nvPr/>
            </p:nvPicPr>
            <p:blipFill>
              <a:blip r:embed="rId6"/>
              <a:stretch>
                <a:fillRect/>
              </a:stretch>
            </p:blipFill>
            <p:spPr>
              <a:xfrm>
                <a:off x="446699" y="4010858"/>
                <a:ext cx="14875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72A5648E-3D35-43E2-B07F-74E4498AD81A}"/>
                  </a:ext>
                </a:extLst>
              </p14:cNvPr>
              <p14:cNvContentPartPr/>
              <p14:nvPr/>
            </p14:nvContentPartPr>
            <p14:xfrm>
              <a:off x="498539" y="5372738"/>
              <a:ext cx="2129040" cy="34920"/>
            </p14:xfrm>
          </p:contentPart>
        </mc:Choice>
        <mc:Fallback xmlns="">
          <p:pic>
            <p:nvPicPr>
              <p:cNvPr id="4" name="墨迹 3">
                <a:extLst>
                  <a:ext uri="{FF2B5EF4-FFF2-40B4-BE49-F238E27FC236}">
                    <a16:creationId xmlns:a16="http://schemas.microsoft.com/office/drawing/2014/main" id="{72A5648E-3D35-43E2-B07F-74E4498AD81A}"/>
                  </a:ext>
                </a:extLst>
              </p:cNvPr>
              <p:cNvPicPr/>
              <p:nvPr/>
            </p:nvPicPr>
            <p:blipFill>
              <a:blip r:embed="rId8"/>
              <a:stretch>
                <a:fillRect/>
              </a:stretch>
            </p:blipFill>
            <p:spPr>
              <a:xfrm>
                <a:off x="480539" y="5355098"/>
                <a:ext cx="2164680" cy="70560"/>
              </a:xfrm>
              <a:prstGeom prst="rect">
                <a:avLst/>
              </a:prstGeom>
            </p:spPr>
          </p:pic>
        </mc:Fallback>
      </mc:AlternateContent>
    </p:spTree>
    <p:extLst>
      <p:ext uri="{BB962C8B-B14F-4D97-AF65-F5344CB8AC3E}">
        <p14:creationId xmlns:p14="http://schemas.microsoft.com/office/powerpoint/2010/main" val="28383079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3"/>
          <p:cNvPicPr>
            <a:picLocks noChangeAspect="1" noChangeArrowheads="1"/>
          </p:cNvPicPr>
          <p:nvPr/>
        </p:nvPicPr>
        <p:blipFill>
          <a:blip r:embed="rId3" cstate="print"/>
          <a:srcRect/>
          <a:stretch>
            <a:fillRect/>
          </a:stretch>
        </p:blipFill>
        <p:spPr bwMode="auto">
          <a:xfrm>
            <a:off x="1533525" y="1120775"/>
            <a:ext cx="5630863" cy="4646613"/>
          </a:xfrm>
          <a:prstGeom prst="rect">
            <a:avLst/>
          </a:prstGeom>
          <a:noFill/>
          <a:ln w="9525">
            <a:noFill/>
            <a:miter lim="800000"/>
            <a:headEnd/>
            <a:tailEnd/>
          </a:ln>
        </p:spPr>
      </p:pic>
      <p:sp>
        <p:nvSpPr>
          <p:cNvPr id="156675" name="Rectangle 5"/>
          <p:cNvSpPr>
            <a:spLocks noGrp="1" noChangeArrowheads="1"/>
          </p:cNvSpPr>
          <p:nvPr>
            <p:ph type="title"/>
          </p:nvPr>
        </p:nvSpPr>
        <p:spPr>
          <a:xfrm>
            <a:off x="303213" y="215900"/>
            <a:ext cx="8540750" cy="633845"/>
          </a:xfrm>
        </p:spPr>
        <p:txBody>
          <a:bodyPr/>
          <a:lstStyle/>
          <a:p>
            <a:pPr eaLnBrk="1" hangingPunct="1"/>
            <a:r>
              <a:rPr lang="zh-CN" altLang="en-US" dirty="0"/>
              <a:t>学习交换和学习过程</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009" name="Group 36"/>
          <p:cNvGrpSpPr>
            <a:grpSpLocks/>
          </p:cNvGrpSpPr>
          <p:nvPr/>
        </p:nvGrpSpPr>
        <p:grpSpPr bwMode="auto">
          <a:xfrm>
            <a:off x="4456113" y="1216025"/>
            <a:ext cx="3660775" cy="3600450"/>
            <a:chOff x="731524" y="1819788"/>
            <a:chExt cx="3661504" cy="3600334"/>
          </a:xfrm>
        </p:grpSpPr>
        <p:sp>
          <p:nvSpPr>
            <p:cNvPr id="67650" name="Text Box 23"/>
            <p:cNvSpPr txBox="1">
              <a:spLocks noChangeArrowheads="1"/>
            </p:cNvSpPr>
            <p:nvPr/>
          </p:nvSpPr>
          <p:spPr bwMode="auto">
            <a:xfrm>
              <a:off x="2655957" y="1819788"/>
              <a:ext cx="350907" cy="3667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A</a:t>
              </a:r>
            </a:p>
          </p:txBody>
        </p:sp>
        <p:sp>
          <p:nvSpPr>
            <p:cNvPr id="67651" name="Text Box 24"/>
            <p:cNvSpPr txBox="1">
              <a:spLocks noChangeArrowheads="1"/>
            </p:cNvSpPr>
            <p:nvPr/>
          </p:nvSpPr>
          <p:spPr bwMode="auto">
            <a:xfrm>
              <a:off x="2371738" y="5050247"/>
              <a:ext cx="371549" cy="369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A</a:t>
              </a:r>
              <a:r>
                <a:rPr lang="ja-JP" altLang="en-US" i="0">
                  <a:solidFill>
                    <a:srgbClr val="000000"/>
                  </a:solidFill>
                  <a:latin typeface="Arial" charset="0"/>
                  <a:cs typeface="Arial" charset="0"/>
                </a:rPr>
                <a:t>’</a:t>
              </a:r>
              <a:endParaRPr lang="en-US" i="0" dirty="0">
                <a:solidFill>
                  <a:srgbClr val="000000"/>
                </a:solidFill>
                <a:latin typeface="Arial" charset="0"/>
                <a:cs typeface="Arial" charset="0"/>
              </a:endParaRPr>
            </a:p>
          </p:txBody>
        </p:sp>
        <p:sp>
          <p:nvSpPr>
            <p:cNvPr id="67652" name="Text Box 25"/>
            <p:cNvSpPr txBox="1">
              <a:spLocks noChangeArrowheads="1"/>
            </p:cNvSpPr>
            <p:nvPr/>
          </p:nvSpPr>
          <p:spPr bwMode="auto">
            <a:xfrm>
              <a:off x="3988134" y="2419844"/>
              <a:ext cx="338205" cy="368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p>
          </p:txBody>
        </p:sp>
        <p:sp>
          <p:nvSpPr>
            <p:cNvPr id="67653" name="Text Box 26"/>
            <p:cNvSpPr txBox="1">
              <a:spLocks noChangeArrowheads="1"/>
            </p:cNvSpPr>
            <p:nvPr/>
          </p:nvSpPr>
          <p:spPr bwMode="auto">
            <a:xfrm>
              <a:off x="995101" y="4188262"/>
              <a:ext cx="390603" cy="368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r>
                <a:rPr lang="ja-JP" altLang="en-US" i="0">
                  <a:solidFill>
                    <a:srgbClr val="000000"/>
                  </a:solidFill>
                  <a:latin typeface="Arial" charset="0"/>
                  <a:cs typeface="Arial" charset="0"/>
                </a:rPr>
                <a:t>’</a:t>
              </a:r>
              <a:endParaRPr lang="en-US" i="0" dirty="0">
                <a:solidFill>
                  <a:srgbClr val="000000"/>
                </a:solidFill>
                <a:latin typeface="Arial" charset="0"/>
                <a:cs typeface="Arial" charset="0"/>
              </a:endParaRPr>
            </a:p>
          </p:txBody>
        </p:sp>
        <p:sp>
          <p:nvSpPr>
            <p:cNvPr id="67654" name="Text Box 27"/>
            <p:cNvSpPr txBox="1">
              <a:spLocks noChangeArrowheads="1"/>
            </p:cNvSpPr>
            <p:nvPr/>
          </p:nvSpPr>
          <p:spPr bwMode="auto">
            <a:xfrm>
              <a:off x="3740435" y="4188262"/>
              <a:ext cx="350908" cy="368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p>
          </p:txBody>
        </p:sp>
        <p:sp>
          <p:nvSpPr>
            <p:cNvPr id="67655" name="Text Box 28"/>
            <p:cNvSpPr txBox="1">
              <a:spLocks noChangeArrowheads="1"/>
            </p:cNvSpPr>
            <p:nvPr/>
          </p:nvSpPr>
          <p:spPr bwMode="auto">
            <a:xfrm>
              <a:off x="1123714" y="2465880"/>
              <a:ext cx="403305" cy="368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r>
                <a:rPr lang="ja-JP" altLang="en-US" i="0">
                  <a:solidFill>
                    <a:srgbClr val="000000"/>
                  </a:solidFill>
                  <a:latin typeface="Arial" charset="0"/>
                  <a:cs typeface="Arial" charset="0"/>
                </a:rPr>
                <a:t>’</a:t>
              </a:r>
              <a:endParaRPr lang="en-US" i="0" dirty="0">
                <a:solidFill>
                  <a:srgbClr val="000000"/>
                </a:solidFill>
                <a:latin typeface="Arial" charset="0"/>
                <a:cs typeface="Arial" charset="0"/>
              </a:endParaRPr>
            </a:p>
          </p:txBody>
        </p:sp>
        <p:sp>
          <p:nvSpPr>
            <p:cNvPr id="67656" name="Line 17"/>
            <p:cNvSpPr>
              <a:spLocks noChangeShapeType="1"/>
            </p:cNvSpPr>
            <p:nvPr/>
          </p:nvSpPr>
          <p:spPr bwMode="auto">
            <a:xfrm>
              <a:off x="1687389" y="3165945"/>
              <a:ext cx="720869" cy="29844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57" name="Line 18"/>
            <p:cNvSpPr>
              <a:spLocks noChangeShapeType="1"/>
            </p:cNvSpPr>
            <p:nvPr/>
          </p:nvSpPr>
          <p:spPr bwMode="auto">
            <a:xfrm>
              <a:off x="2673423" y="2872267"/>
              <a:ext cx="0" cy="50480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58" name="Line 19"/>
            <p:cNvSpPr>
              <a:spLocks noChangeShapeType="1"/>
            </p:cNvSpPr>
            <p:nvPr/>
          </p:nvSpPr>
          <p:spPr bwMode="auto">
            <a:xfrm flipH="1">
              <a:off x="2863961" y="2996088"/>
              <a:ext cx="892353" cy="48417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59" name="Line 20"/>
            <p:cNvSpPr>
              <a:spLocks noChangeShapeType="1"/>
            </p:cNvSpPr>
            <p:nvPr/>
          </p:nvSpPr>
          <p:spPr bwMode="auto">
            <a:xfrm flipV="1">
              <a:off x="2673423" y="3605668"/>
              <a:ext cx="12703" cy="70958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71083" name="Group 47"/>
            <p:cNvGrpSpPr>
              <a:grpSpLocks/>
            </p:cNvGrpSpPr>
            <p:nvPr/>
          </p:nvGrpSpPr>
          <p:grpSpPr bwMode="auto">
            <a:xfrm>
              <a:off x="747936" y="2733042"/>
              <a:ext cx="914403" cy="690308"/>
              <a:chOff x="1046480" y="3962400"/>
              <a:chExt cx="1026163" cy="761428"/>
            </a:xfrm>
          </p:grpSpPr>
          <p:sp>
            <p:nvSpPr>
              <p:cNvPr id="186" name="Rectangle 48"/>
              <p:cNvSpPr>
                <a:spLocks noChangeArrowheads="1"/>
              </p:cNvSpPr>
              <p:nvPr/>
            </p:nvSpPr>
            <p:spPr bwMode="auto">
              <a:xfrm rot="16200000">
                <a:off x="1893248" y="4299428"/>
                <a:ext cx="110312"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171118" name="Group 49"/>
              <p:cNvGrpSpPr>
                <a:grpSpLocks/>
              </p:cNvGrpSpPr>
              <p:nvPr/>
            </p:nvGrpSpPr>
            <p:grpSpPr bwMode="auto">
              <a:xfrm>
                <a:off x="1046480" y="3962400"/>
                <a:ext cx="936071" cy="761428"/>
                <a:chOff x="-44" y="1473"/>
                <a:chExt cx="981" cy="1105"/>
              </a:xfrm>
            </p:grpSpPr>
            <p:pic>
              <p:nvPicPr>
                <p:cNvPr id="171119"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1120"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171084" name="Group 48"/>
            <p:cNvGrpSpPr>
              <a:grpSpLocks/>
            </p:cNvGrpSpPr>
            <p:nvPr/>
          </p:nvGrpSpPr>
          <p:grpSpPr bwMode="auto">
            <a:xfrm>
              <a:off x="3539588" y="2669737"/>
              <a:ext cx="853440" cy="741680"/>
              <a:chOff x="7179310" y="4033520"/>
              <a:chExt cx="1009650" cy="855028"/>
            </a:xfrm>
          </p:grpSpPr>
          <p:grpSp>
            <p:nvGrpSpPr>
              <p:cNvPr id="171113" name="Group 44"/>
              <p:cNvGrpSpPr>
                <a:grpSpLocks/>
              </p:cNvGrpSpPr>
              <p:nvPr/>
            </p:nvGrpSpPr>
            <p:grpSpPr bwMode="auto">
              <a:xfrm>
                <a:off x="7179310" y="4033520"/>
                <a:ext cx="1009650" cy="855028"/>
                <a:chOff x="-44" y="1473"/>
                <a:chExt cx="981" cy="1105"/>
              </a:xfrm>
            </p:grpSpPr>
            <p:pic>
              <p:nvPicPr>
                <p:cNvPr id="171115"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111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183" name="Rectangle 43"/>
              <p:cNvSpPr>
                <a:spLocks noChangeArrowheads="1"/>
              </p:cNvSpPr>
              <p:nvPr/>
            </p:nvSpPr>
            <p:spPr bwMode="auto">
              <a:xfrm rot="16200000">
                <a:off x="7440190" y="4309323"/>
                <a:ext cx="126273" cy="195358"/>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sp>
          <p:nvSpPr>
            <p:cNvPr id="154" name="Rectangle 43"/>
            <p:cNvSpPr>
              <a:spLocks noChangeArrowheads="1"/>
            </p:cNvSpPr>
            <p:nvPr/>
          </p:nvSpPr>
          <p:spPr bwMode="auto">
            <a:xfrm>
              <a:off x="2614674" y="2705584"/>
              <a:ext cx="109559"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171086" name="Group 44"/>
            <p:cNvGrpSpPr>
              <a:grpSpLocks/>
            </p:cNvGrpSpPr>
            <p:nvPr/>
          </p:nvGrpSpPr>
          <p:grpSpPr bwMode="auto">
            <a:xfrm>
              <a:off x="2233637" y="2138292"/>
              <a:ext cx="853440" cy="741680"/>
              <a:chOff x="-44" y="1473"/>
              <a:chExt cx="981" cy="1105"/>
            </a:xfrm>
          </p:grpSpPr>
          <p:pic>
            <p:nvPicPr>
              <p:cNvPr id="171111"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111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1087" name="Group 51"/>
            <p:cNvGrpSpPr>
              <a:grpSpLocks/>
            </p:cNvGrpSpPr>
            <p:nvPr/>
          </p:nvGrpSpPr>
          <p:grpSpPr bwMode="auto">
            <a:xfrm>
              <a:off x="2060917" y="4279843"/>
              <a:ext cx="853440" cy="835329"/>
              <a:chOff x="8077200" y="3320111"/>
              <a:chExt cx="853440" cy="835329"/>
            </a:xfrm>
          </p:grpSpPr>
          <p:sp>
            <p:nvSpPr>
              <p:cNvPr id="176" name="Rectangle 43"/>
              <p:cNvSpPr>
                <a:spLocks noChangeArrowheads="1"/>
              </p:cNvSpPr>
              <p:nvPr/>
            </p:nvSpPr>
            <p:spPr bwMode="auto">
              <a:xfrm>
                <a:off x="8630957" y="3320602"/>
                <a:ext cx="111147" cy="16509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171108" name="Group 44"/>
              <p:cNvGrpSpPr>
                <a:grpSpLocks/>
              </p:cNvGrpSpPr>
              <p:nvPr/>
            </p:nvGrpSpPr>
            <p:grpSpPr bwMode="auto">
              <a:xfrm>
                <a:off x="8077200" y="3413760"/>
                <a:ext cx="853440" cy="741680"/>
                <a:chOff x="-44" y="1473"/>
                <a:chExt cx="981" cy="1105"/>
              </a:xfrm>
            </p:grpSpPr>
            <p:pic>
              <p:nvPicPr>
                <p:cNvPr id="171109"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111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pic>
          <p:nvPicPr>
            <p:cNvPr id="6766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913" y="3316753"/>
              <a:ext cx="603370" cy="3413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71089" name="Group 53"/>
            <p:cNvGrpSpPr>
              <a:grpSpLocks/>
            </p:cNvGrpSpPr>
            <p:nvPr/>
          </p:nvGrpSpPr>
          <p:grpSpPr bwMode="auto">
            <a:xfrm>
              <a:off x="731524" y="3616962"/>
              <a:ext cx="914403" cy="690308"/>
              <a:chOff x="1046480" y="3962400"/>
              <a:chExt cx="1026163" cy="761428"/>
            </a:xfrm>
          </p:grpSpPr>
          <p:sp>
            <p:nvSpPr>
              <p:cNvPr id="172" name="Rectangle 48"/>
              <p:cNvSpPr>
                <a:spLocks noChangeArrowheads="1"/>
              </p:cNvSpPr>
              <p:nvPr/>
            </p:nvSpPr>
            <p:spPr bwMode="auto">
              <a:xfrm rot="16200000">
                <a:off x="1893846" y="4299747"/>
                <a:ext cx="110313" cy="24768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nvGrpSpPr>
              <p:cNvPr id="171104" name="Group 49"/>
              <p:cNvGrpSpPr>
                <a:grpSpLocks/>
              </p:cNvGrpSpPr>
              <p:nvPr/>
            </p:nvGrpSpPr>
            <p:grpSpPr bwMode="auto">
              <a:xfrm>
                <a:off x="1046480" y="3962400"/>
                <a:ext cx="936071" cy="761428"/>
                <a:chOff x="-44" y="1473"/>
                <a:chExt cx="981" cy="1105"/>
              </a:xfrm>
            </p:grpSpPr>
            <p:pic>
              <p:nvPicPr>
                <p:cNvPr id="171105" name="Picture 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1106" name="Freeform 51"/>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171090" name="Group 54"/>
            <p:cNvGrpSpPr>
              <a:grpSpLocks/>
            </p:cNvGrpSpPr>
            <p:nvPr/>
          </p:nvGrpSpPr>
          <p:grpSpPr bwMode="auto">
            <a:xfrm>
              <a:off x="3410634" y="3567725"/>
              <a:ext cx="853440" cy="741680"/>
              <a:chOff x="7179310" y="4033520"/>
              <a:chExt cx="1009650" cy="855028"/>
            </a:xfrm>
          </p:grpSpPr>
          <p:grpSp>
            <p:nvGrpSpPr>
              <p:cNvPr id="171099" name="Group 44"/>
              <p:cNvGrpSpPr>
                <a:grpSpLocks/>
              </p:cNvGrpSpPr>
              <p:nvPr/>
            </p:nvGrpSpPr>
            <p:grpSpPr bwMode="auto">
              <a:xfrm>
                <a:off x="7179310" y="4033520"/>
                <a:ext cx="1009650" cy="855028"/>
                <a:chOff x="-44" y="1473"/>
                <a:chExt cx="981" cy="1105"/>
              </a:xfrm>
            </p:grpSpPr>
            <p:pic>
              <p:nvPicPr>
                <p:cNvPr id="171101"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110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169" name="Rectangle 43"/>
              <p:cNvSpPr>
                <a:spLocks noChangeArrowheads="1"/>
              </p:cNvSpPr>
              <p:nvPr/>
            </p:nvSpPr>
            <p:spPr bwMode="auto">
              <a:xfrm rot="16200000">
                <a:off x="7438739" y="4308053"/>
                <a:ext cx="128104" cy="19723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en-US" dirty="0">
                  <a:solidFill>
                    <a:srgbClr val="000000"/>
                  </a:solidFill>
                  <a:latin typeface="Arial" pitchFamily="34" charset="0"/>
                  <a:ea typeface="+mn-ea"/>
                  <a:cs typeface="Arial" pitchFamily="34" charset="0"/>
                </a:endParaRPr>
              </a:p>
            </p:txBody>
          </p:sp>
        </p:grpSp>
        <p:sp>
          <p:nvSpPr>
            <p:cNvPr id="67668" name="Line 17"/>
            <p:cNvSpPr>
              <a:spLocks noChangeShapeType="1"/>
            </p:cNvSpPr>
            <p:nvPr/>
          </p:nvSpPr>
          <p:spPr bwMode="auto">
            <a:xfrm flipV="1">
              <a:off x="1660396" y="3600906"/>
              <a:ext cx="744686" cy="45083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69" name="Line 19"/>
            <p:cNvSpPr>
              <a:spLocks noChangeShapeType="1"/>
            </p:cNvSpPr>
            <p:nvPr/>
          </p:nvSpPr>
          <p:spPr bwMode="auto">
            <a:xfrm flipH="1" flipV="1">
              <a:off x="2968756" y="3545345"/>
              <a:ext cx="646242" cy="33812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70" name="Text Box 35"/>
            <p:cNvSpPr txBox="1">
              <a:spLocks noChangeArrowheads="1"/>
            </p:cNvSpPr>
            <p:nvPr/>
          </p:nvSpPr>
          <p:spPr bwMode="auto">
            <a:xfrm>
              <a:off x="2401907" y="3026249"/>
              <a:ext cx="312799" cy="3698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1</a:t>
              </a:r>
            </a:p>
          </p:txBody>
        </p:sp>
        <p:sp>
          <p:nvSpPr>
            <p:cNvPr id="67671" name="Text Box 36"/>
            <p:cNvSpPr txBox="1">
              <a:spLocks noChangeArrowheads="1"/>
            </p:cNvSpPr>
            <p:nvPr/>
          </p:nvSpPr>
          <p:spPr bwMode="auto">
            <a:xfrm>
              <a:off x="2903656" y="3051648"/>
              <a:ext cx="323914" cy="3667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2</a:t>
              </a:r>
            </a:p>
          </p:txBody>
        </p:sp>
        <p:sp>
          <p:nvSpPr>
            <p:cNvPr id="67672" name="Text Box 37"/>
            <p:cNvSpPr txBox="1">
              <a:spLocks noChangeArrowheads="1"/>
            </p:cNvSpPr>
            <p:nvPr/>
          </p:nvSpPr>
          <p:spPr bwMode="auto">
            <a:xfrm>
              <a:off x="3125951" y="3710440"/>
              <a:ext cx="322326" cy="366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3</a:t>
              </a:r>
            </a:p>
          </p:txBody>
        </p:sp>
        <p:sp>
          <p:nvSpPr>
            <p:cNvPr id="67673" name="Text Box 38"/>
            <p:cNvSpPr txBox="1">
              <a:spLocks noChangeArrowheads="1"/>
            </p:cNvSpPr>
            <p:nvPr/>
          </p:nvSpPr>
          <p:spPr bwMode="auto">
            <a:xfrm>
              <a:off x="2640079" y="3654879"/>
              <a:ext cx="323914" cy="3667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4</a:t>
              </a:r>
            </a:p>
          </p:txBody>
        </p:sp>
        <p:sp>
          <p:nvSpPr>
            <p:cNvPr id="67674" name="Text Box 39"/>
            <p:cNvSpPr txBox="1">
              <a:spLocks noChangeArrowheads="1"/>
            </p:cNvSpPr>
            <p:nvPr/>
          </p:nvSpPr>
          <p:spPr bwMode="auto">
            <a:xfrm>
              <a:off x="2070052" y="3704090"/>
              <a:ext cx="323914" cy="366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5</a:t>
              </a:r>
            </a:p>
          </p:txBody>
        </p:sp>
        <p:sp>
          <p:nvSpPr>
            <p:cNvPr id="67675" name="Text Box 40"/>
            <p:cNvSpPr txBox="1">
              <a:spLocks noChangeArrowheads="1"/>
            </p:cNvSpPr>
            <p:nvPr/>
          </p:nvSpPr>
          <p:spPr bwMode="auto">
            <a:xfrm>
              <a:off x="2039884" y="3080222"/>
              <a:ext cx="319151" cy="3698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6</a:t>
              </a:r>
            </a:p>
          </p:txBody>
        </p:sp>
      </p:grpSp>
      <p:grpSp>
        <p:nvGrpSpPr>
          <p:cNvPr id="685088" name="Group 32"/>
          <p:cNvGrpSpPr>
            <a:grpSpLocks/>
          </p:cNvGrpSpPr>
          <p:nvPr/>
        </p:nvGrpSpPr>
        <p:grpSpPr bwMode="auto">
          <a:xfrm>
            <a:off x="6778625" y="1223963"/>
            <a:ext cx="1428750" cy="369887"/>
            <a:chOff x="1750" y="3514"/>
            <a:chExt cx="900" cy="233"/>
          </a:xfrm>
        </p:grpSpPr>
        <p:sp>
          <p:nvSpPr>
            <p:cNvPr id="67646" name="Rectangle 33"/>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47" name="Text Box 34"/>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sp>
          <p:nvSpPr>
            <p:cNvPr id="67648" name="Line 35"/>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49" name="Line 36"/>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685093" name="Group 37"/>
          <p:cNvGrpSpPr>
            <a:grpSpLocks/>
          </p:cNvGrpSpPr>
          <p:nvPr/>
        </p:nvGrpSpPr>
        <p:grpSpPr bwMode="auto">
          <a:xfrm>
            <a:off x="6994525" y="525463"/>
            <a:ext cx="1450975" cy="714375"/>
            <a:chOff x="4406" y="331"/>
            <a:chExt cx="914" cy="450"/>
          </a:xfrm>
        </p:grpSpPr>
        <p:sp>
          <p:nvSpPr>
            <p:cNvPr id="67642" name="Line 38"/>
            <p:cNvSpPr>
              <a:spLocks noChangeShapeType="1"/>
            </p:cNvSpPr>
            <p:nvPr/>
          </p:nvSpPr>
          <p:spPr bwMode="auto">
            <a:xfrm flipV="1">
              <a:off x="4406" y="439"/>
              <a:ext cx="252" cy="339"/>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43" name="Line 39"/>
            <p:cNvSpPr>
              <a:spLocks noChangeShapeType="1"/>
            </p:cNvSpPr>
            <p:nvPr/>
          </p:nvSpPr>
          <p:spPr bwMode="auto">
            <a:xfrm flipV="1">
              <a:off x="4524" y="594"/>
              <a:ext cx="137" cy="1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44" name="Text Box 40"/>
            <p:cNvSpPr txBox="1">
              <a:spLocks noChangeArrowheads="1"/>
            </p:cNvSpPr>
            <p:nvPr/>
          </p:nvSpPr>
          <p:spPr bwMode="auto">
            <a:xfrm>
              <a:off x="4643" y="331"/>
              <a:ext cx="677"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solidFill>
                    <a:srgbClr val="000000"/>
                  </a:solidFill>
                  <a:latin typeface="Arial" charset="0"/>
                  <a:cs typeface="Arial" charset="0"/>
                </a:rPr>
                <a:t>Source: A</a:t>
              </a:r>
            </a:p>
          </p:txBody>
        </p:sp>
        <p:sp>
          <p:nvSpPr>
            <p:cNvPr id="67645" name="Text Box 41"/>
            <p:cNvSpPr txBox="1">
              <a:spLocks noChangeArrowheads="1"/>
            </p:cNvSpPr>
            <p:nvPr/>
          </p:nvSpPr>
          <p:spPr bwMode="auto">
            <a:xfrm>
              <a:off x="4660" y="492"/>
              <a:ext cx="598"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solidFill>
                    <a:srgbClr val="000000"/>
                  </a:solidFill>
                  <a:latin typeface="Arial" charset="0"/>
                  <a:cs typeface="Arial" charset="0"/>
                </a:rPr>
                <a:t>Dest: A</a:t>
              </a:r>
              <a:r>
                <a:rPr lang="ja-JP" altLang="en-US" sz="1600" i="0" dirty="0">
                  <a:solidFill>
                    <a:srgbClr val="000000"/>
                  </a:solidFill>
                  <a:latin typeface="Arial" charset="0"/>
                  <a:cs typeface="Arial" charset="0"/>
                </a:rPr>
                <a:t>’</a:t>
              </a:r>
              <a:endParaRPr lang="en-US" sz="1600" i="0" dirty="0">
                <a:solidFill>
                  <a:srgbClr val="000000"/>
                </a:solidFill>
                <a:latin typeface="Arial" charset="0"/>
                <a:cs typeface="Arial" charset="0"/>
              </a:endParaRPr>
            </a:p>
          </p:txBody>
        </p:sp>
      </p:grpSp>
      <p:grpSp>
        <p:nvGrpSpPr>
          <p:cNvPr id="685098" name="Group 42"/>
          <p:cNvGrpSpPr>
            <a:grpSpLocks/>
          </p:cNvGrpSpPr>
          <p:nvPr/>
        </p:nvGrpSpPr>
        <p:grpSpPr bwMode="auto">
          <a:xfrm>
            <a:off x="3336925" y="4937125"/>
            <a:ext cx="3017838" cy="1444625"/>
            <a:chOff x="3441" y="3154"/>
            <a:chExt cx="1901" cy="910"/>
          </a:xfrm>
        </p:grpSpPr>
        <p:sp>
          <p:nvSpPr>
            <p:cNvPr id="67637" name="Rectangle 43"/>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38" name="Text Box 44"/>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MAC addr   interface    TTL</a:t>
              </a:r>
            </a:p>
          </p:txBody>
        </p:sp>
        <p:sp>
          <p:nvSpPr>
            <p:cNvPr id="67639" name="Line 45"/>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40" name="Line 46"/>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41" name="Line 47"/>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685104" name="Text Box 48"/>
          <p:cNvSpPr txBox="1">
            <a:spLocks noChangeArrowheads="1"/>
          </p:cNvSpPr>
          <p:nvPr/>
        </p:nvSpPr>
        <p:spPr bwMode="auto">
          <a:xfrm>
            <a:off x="6437313" y="5326063"/>
            <a:ext cx="1778000" cy="646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i="0" dirty="0">
                <a:solidFill>
                  <a:srgbClr val="000000"/>
                </a:solidFill>
                <a:latin typeface="Arial" charset="0"/>
                <a:cs typeface="Arial" charset="0"/>
              </a:rPr>
              <a:t>switch table </a:t>
            </a:r>
          </a:p>
          <a:p>
            <a:pPr algn="ctr">
              <a:defRPr/>
            </a:pPr>
            <a:r>
              <a:rPr lang="en-US" i="0" dirty="0">
                <a:solidFill>
                  <a:srgbClr val="000000"/>
                </a:solidFill>
                <a:latin typeface="Arial" charset="0"/>
                <a:cs typeface="Arial" charset="0"/>
              </a:rPr>
              <a:t>(initially empty)</a:t>
            </a:r>
          </a:p>
        </p:txBody>
      </p:sp>
      <p:grpSp>
        <p:nvGrpSpPr>
          <p:cNvPr id="685105" name="Group 49"/>
          <p:cNvGrpSpPr>
            <a:grpSpLocks/>
          </p:cNvGrpSpPr>
          <p:nvPr/>
        </p:nvGrpSpPr>
        <p:grpSpPr bwMode="auto">
          <a:xfrm>
            <a:off x="3771900" y="5370513"/>
            <a:ext cx="2471738" cy="376237"/>
            <a:chOff x="2376" y="3383"/>
            <a:chExt cx="1557" cy="237"/>
          </a:xfrm>
        </p:grpSpPr>
        <p:sp>
          <p:nvSpPr>
            <p:cNvPr id="67634" name="Text Box 50"/>
            <p:cNvSpPr txBox="1">
              <a:spLocks noChangeArrowheads="1"/>
            </p:cNvSpPr>
            <p:nvPr/>
          </p:nvSpPr>
          <p:spPr bwMode="auto">
            <a:xfrm>
              <a:off x="2376" y="3388"/>
              <a:ext cx="221"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A</a:t>
              </a:r>
            </a:p>
          </p:txBody>
        </p:sp>
        <p:sp>
          <p:nvSpPr>
            <p:cNvPr id="67635" name="Text Box 51"/>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1</a:t>
              </a:r>
            </a:p>
          </p:txBody>
        </p:sp>
        <p:sp>
          <p:nvSpPr>
            <p:cNvPr id="67636" name="Text Box 52"/>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60</a:t>
              </a:r>
            </a:p>
          </p:txBody>
        </p:sp>
      </p:grpSp>
      <p:grpSp>
        <p:nvGrpSpPr>
          <p:cNvPr id="685115" name="Group 59"/>
          <p:cNvGrpSpPr>
            <a:grpSpLocks/>
          </p:cNvGrpSpPr>
          <p:nvPr/>
        </p:nvGrpSpPr>
        <p:grpSpPr bwMode="auto">
          <a:xfrm>
            <a:off x="5799138" y="2881313"/>
            <a:ext cx="1428750" cy="369887"/>
            <a:chOff x="1750" y="3514"/>
            <a:chExt cx="900" cy="233"/>
          </a:xfrm>
        </p:grpSpPr>
        <p:sp>
          <p:nvSpPr>
            <p:cNvPr id="67630" name="Rectangle 60"/>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31" name="Text Box 61"/>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sp>
          <p:nvSpPr>
            <p:cNvPr id="67632" name="Line 62"/>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33" name="Line 63"/>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685120" name="Group 64"/>
          <p:cNvGrpSpPr>
            <a:grpSpLocks/>
          </p:cNvGrpSpPr>
          <p:nvPr/>
        </p:nvGrpSpPr>
        <p:grpSpPr bwMode="auto">
          <a:xfrm>
            <a:off x="5799138" y="2879725"/>
            <a:ext cx="1428750" cy="369888"/>
            <a:chOff x="1750" y="3514"/>
            <a:chExt cx="900" cy="233"/>
          </a:xfrm>
        </p:grpSpPr>
        <p:sp>
          <p:nvSpPr>
            <p:cNvPr id="67626" name="Rectangle 65"/>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27" name="Text Box 66"/>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sp>
          <p:nvSpPr>
            <p:cNvPr id="67628" name="Line 67"/>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29" name="Line 68"/>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685125" name="Group 69"/>
          <p:cNvGrpSpPr>
            <a:grpSpLocks/>
          </p:cNvGrpSpPr>
          <p:nvPr/>
        </p:nvGrpSpPr>
        <p:grpSpPr bwMode="auto">
          <a:xfrm>
            <a:off x="5799138" y="2882900"/>
            <a:ext cx="1428750" cy="369888"/>
            <a:chOff x="1750" y="3514"/>
            <a:chExt cx="900" cy="233"/>
          </a:xfrm>
        </p:grpSpPr>
        <p:sp>
          <p:nvSpPr>
            <p:cNvPr id="67622" name="Rectangle 70"/>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23" name="Text Box 71"/>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sp>
          <p:nvSpPr>
            <p:cNvPr id="67624" name="Line 72"/>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25" name="Line 73"/>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685130" name="Group 74"/>
          <p:cNvGrpSpPr>
            <a:grpSpLocks/>
          </p:cNvGrpSpPr>
          <p:nvPr/>
        </p:nvGrpSpPr>
        <p:grpSpPr bwMode="auto">
          <a:xfrm>
            <a:off x="5799138" y="2882900"/>
            <a:ext cx="1428750" cy="369888"/>
            <a:chOff x="1750" y="3514"/>
            <a:chExt cx="900" cy="233"/>
          </a:xfrm>
        </p:grpSpPr>
        <p:sp>
          <p:nvSpPr>
            <p:cNvPr id="67618" name="Rectangle 75"/>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19" name="Text Box 76"/>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a:solidFill>
                    <a:srgbClr val="FFFFFF"/>
                  </a:solidFill>
                  <a:latin typeface="Arial" charset="0"/>
                  <a:cs typeface="Arial" charset="0"/>
                </a:rPr>
                <a:t>’</a:t>
              </a:r>
              <a:endParaRPr lang="en-US" i="0" dirty="0">
                <a:solidFill>
                  <a:srgbClr val="FFFFFF"/>
                </a:solidFill>
                <a:latin typeface="Arial" charset="0"/>
                <a:cs typeface="Arial" charset="0"/>
              </a:endParaRPr>
            </a:p>
          </p:txBody>
        </p:sp>
        <p:sp>
          <p:nvSpPr>
            <p:cNvPr id="67620" name="Line 77"/>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21" name="Line 78"/>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grpSp>
        <p:nvGrpSpPr>
          <p:cNvPr id="685135" name="Group 79"/>
          <p:cNvGrpSpPr>
            <a:grpSpLocks/>
          </p:cNvGrpSpPr>
          <p:nvPr/>
        </p:nvGrpSpPr>
        <p:grpSpPr bwMode="auto">
          <a:xfrm>
            <a:off x="5795965" y="2879725"/>
            <a:ext cx="1428751" cy="369888"/>
            <a:chOff x="1750" y="3514"/>
            <a:chExt cx="900" cy="233"/>
          </a:xfrm>
        </p:grpSpPr>
        <p:sp>
          <p:nvSpPr>
            <p:cNvPr id="67614" name="Rectangle 80"/>
            <p:cNvSpPr>
              <a:spLocks noChangeArrowheads="1"/>
            </p:cNvSpPr>
            <p:nvPr/>
          </p:nvSpPr>
          <p:spPr bwMode="auto">
            <a:xfrm>
              <a:off x="1771" y="3542"/>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15" name="Text Box 81"/>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 A</a:t>
              </a:r>
              <a:r>
                <a:rPr lang="ja-JP" altLang="en-US" i="0" dirty="0">
                  <a:solidFill>
                    <a:srgbClr val="FFFFFF"/>
                  </a:solidFill>
                  <a:latin typeface="Arial" charset="0"/>
                  <a:cs typeface="Arial" charset="0"/>
                </a:rPr>
                <a:t>’</a:t>
              </a:r>
              <a:endParaRPr lang="en-US" i="0" dirty="0">
                <a:solidFill>
                  <a:srgbClr val="FFFFFF"/>
                </a:solidFill>
                <a:latin typeface="Arial" charset="0"/>
                <a:cs typeface="Arial" charset="0"/>
              </a:endParaRPr>
            </a:p>
          </p:txBody>
        </p:sp>
        <p:sp>
          <p:nvSpPr>
            <p:cNvPr id="67616" name="Line 82"/>
            <p:cNvSpPr>
              <a:spLocks noChangeShapeType="1"/>
            </p:cNvSpPr>
            <p:nvPr/>
          </p:nvSpPr>
          <p:spPr bwMode="auto">
            <a:xfrm>
              <a:off x="1936" y="3535"/>
              <a:ext cx="0" cy="16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17" name="Line 83"/>
            <p:cNvSpPr>
              <a:spLocks noChangeShapeType="1"/>
            </p:cNvSpPr>
            <p:nvPr/>
          </p:nvSpPr>
          <p:spPr bwMode="auto">
            <a:xfrm>
              <a:off x="2116" y="3540"/>
              <a:ext cx="0" cy="16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685140" name="Rectangle 84"/>
          <p:cNvSpPr>
            <a:spLocks noGrp="1" noChangeArrowheads="1"/>
          </p:cNvSpPr>
          <p:nvPr>
            <p:ph type="body" idx="1"/>
          </p:nvPr>
        </p:nvSpPr>
        <p:spPr>
          <a:xfrm>
            <a:off x="257702" y="1524793"/>
            <a:ext cx="4044950" cy="944563"/>
          </a:xfrm>
        </p:spPr>
        <p:txBody>
          <a:bodyPr/>
          <a:lstStyle/>
          <a:p>
            <a:pPr>
              <a:lnSpc>
                <a:spcPct val="90000"/>
              </a:lnSpc>
              <a:defRPr/>
            </a:pPr>
            <a:r>
              <a:rPr lang="zh-CN" altLang="en-US" dirty="0">
                <a:cs typeface="+mn-cs"/>
              </a:rPr>
              <a:t>帧的目的地址</a:t>
            </a:r>
            <a:r>
              <a:rPr lang="en-US" altLang="zh-CN" dirty="0"/>
              <a:t>,</a:t>
            </a:r>
            <a:r>
              <a:rPr lang="en-US" dirty="0">
                <a:cs typeface="+mn-cs"/>
              </a:rPr>
              <a:t> A’, </a:t>
            </a:r>
            <a:r>
              <a:rPr lang="zh-CN" altLang="en-US" dirty="0"/>
              <a:t>位置未知</a:t>
            </a:r>
            <a:r>
              <a:rPr lang="en-US" dirty="0">
                <a:cs typeface="+mn-cs"/>
              </a:rPr>
              <a:t>: </a:t>
            </a:r>
            <a:r>
              <a:rPr lang="zh-CN" altLang="en-US" kern="1200" dirty="0">
                <a:solidFill>
                  <a:srgbClr val="CC0000"/>
                </a:solidFill>
                <a:latin typeface="Times New Roman" pitchFamily="18" charset="0"/>
              </a:rPr>
              <a:t>洪泛</a:t>
            </a:r>
            <a:endParaRPr lang="en-US" kern="1200" dirty="0">
              <a:solidFill>
                <a:srgbClr val="CC0000"/>
              </a:solidFill>
              <a:latin typeface="Times New Roman" pitchFamily="18" charset="0"/>
            </a:endParaRPr>
          </a:p>
          <a:p>
            <a:pPr>
              <a:lnSpc>
                <a:spcPct val="90000"/>
              </a:lnSpc>
              <a:defRPr/>
            </a:pPr>
            <a:endParaRPr lang="en-US" i="1" dirty="0">
              <a:cs typeface="+mn-cs"/>
            </a:endParaRPr>
          </a:p>
        </p:txBody>
      </p:sp>
      <p:grpSp>
        <p:nvGrpSpPr>
          <p:cNvPr id="685148" name="Group 92"/>
          <p:cNvGrpSpPr>
            <a:grpSpLocks/>
          </p:cNvGrpSpPr>
          <p:nvPr/>
        </p:nvGrpSpPr>
        <p:grpSpPr bwMode="auto">
          <a:xfrm>
            <a:off x="6130925" y="3981450"/>
            <a:ext cx="1428750" cy="369888"/>
            <a:chOff x="730" y="2472"/>
            <a:chExt cx="900" cy="233"/>
          </a:xfrm>
        </p:grpSpPr>
        <p:sp>
          <p:nvSpPr>
            <p:cNvPr id="67610" name="Rectangle 88"/>
            <p:cNvSpPr>
              <a:spLocks noChangeArrowheads="1"/>
            </p:cNvSpPr>
            <p:nvPr/>
          </p:nvSpPr>
          <p:spPr bwMode="auto">
            <a:xfrm>
              <a:off x="751" y="2500"/>
              <a:ext cx="879" cy="16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7611" name="Text Box 89"/>
            <p:cNvSpPr txBox="1">
              <a:spLocks noChangeArrowheads="1"/>
            </p:cNvSpPr>
            <p:nvPr/>
          </p:nvSpPr>
          <p:spPr bwMode="auto">
            <a:xfrm>
              <a:off x="730" y="2472"/>
              <a:ext cx="359"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FFFF"/>
                  </a:solidFill>
                  <a:latin typeface="Arial" charset="0"/>
                  <a:cs typeface="Arial" charset="0"/>
                </a:rPr>
                <a:t>A</a:t>
              </a:r>
              <a:r>
                <a:rPr lang="ja-JP" altLang="en-US" i="0" dirty="0">
                  <a:solidFill>
                    <a:srgbClr val="FFFFFF"/>
                  </a:solidFill>
                  <a:latin typeface="Arial" charset="0"/>
                  <a:cs typeface="Arial" charset="0"/>
                </a:rPr>
                <a:t>’</a:t>
              </a:r>
              <a:r>
                <a:rPr lang="en-US" i="0" dirty="0">
                  <a:solidFill>
                    <a:srgbClr val="FFFFFF"/>
                  </a:solidFill>
                  <a:latin typeface="Arial" charset="0"/>
                  <a:cs typeface="Arial" charset="0"/>
                </a:rPr>
                <a:t> A</a:t>
              </a:r>
            </a:p>
          </p:txBody>
        </p:sp>
        <p:sp>
          <p:nvSpPr>
            <p:cNvPr id="67612" name="Line 90"/>
            <p:cNvSpPr>
              <a:spLocks noChangeShapeType="1"/>
            </p:cNvSpPr>
            <p:nvPr/>
          </p:nvSpPr>
          <p:spPr bwMode="auto">
            <a:xfrm>
              <a:off x="937" y="2493"/>
              <a:ext cx="0" cy="16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7613" name="Line 91"/>
            <p:cNvSpPr>
              <a:spLocks noChangeShapeType="1"/>
            </p:cNvSpPr>
            <p:nvPr/>
          </p:nvSpPr>
          <p:spPr bwMode="auto">
            <a:xfrm>
              <a:off x="1096" y="2498"/>
              <a:ext cx="0" cy="16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sp>
        <p:nvSpPr>
          <p:cNvPr id="685149" name="Rectangle 93"/>
          <p:cNvSpPr>
            <a:spLocks noChangeArrowheads="1"/>
          </p:cNvSpPr>
          <p:nvPr/>
        </p:nvSpPr>
        <p:spPr bwMode="auto">
          <a:xfrm>
            <a:off x="241045" y="2631281"/>
            <a:ext cx="4044950" cy="8421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279400" indent="-279400">
              <a:spcBef>
                <a:spcPct val="20000"/>
              </a:spcBef>
              <a:buClr>
                <a:srgbClr val="000099"/>
              </a:buClr>
              <a:buSzPct val="100000"/>
              <a:buFont typeface="Wingdings" charset="2"/>
              <a:buChar char="§"/>
              <a:defRPr/>
            </a:pPr>
            <a:r>
              <a:rPr lang="zh-CN" altLang="en-US" sz="2400" i="0" dirty="0">
                <a:solidFill>
                  <a:srgbClr val="000000"/>
                </a:solidFill>
                <a:latin typeface="Gill Sans MT" charset="0"/>
              </a:rPr>
              <a:t>目的地址</a:t>
            </a:r>
            <a:r>
              <a:rPr lang="en-US" sz="2400" i="0" dirty="0">
                <a:solidFill>
                  <a:srgbClr val="000000"/>
                </a:solidFill>
                <a:latin typeface="Gill Sans MT" charset="0"/>
              </a:rPr>
              <a:t>A</a:t>
            </a:r>
            <a:r>
              <a:rPr lang="zh-CN" altLang="en-US" sz="2400" i="0" dirty="0">
                <a:solidFill>
                  <a:srgbClr val="000000"/>
                </a:solidFill>
                <a:latin typeface="Gill Sans MT" charset="0"/>
              </a:rPr>
              <a:t>位置已知：</a:t>
            </a:r>
            <a:r>
              <a:rPr lang="zh-CN" altLang="en-US" sz="2400" i="0" dirty="0"/>
              <a:t>选择性地</a:t>
            </a:r>
            <a:r>
              <a:rPr lang="zh-CN" altLang="en-US" sz="2400" i="0" dirty="0">
                <a:solidFill>
                  <a:srgbClr val="FF0000"/>
                </a:solidFill>
              </a:rPr>
              <a:t>发往</a:t>
            </a:r>
            <a:r>
              <a:rPr lang="zh-CN" altLang="en-US" sz="2400" i="0" dirty="0"/>
              <a:t>唯一输出链路</a:t>
            </a:r>
            <a:endParaRPr lang="en-US" sz="2400" dirty="0">
              <a:solidFill>
                <a:srgbClr val="FF0000"/>
              </a:solidFill>
              <a:latin typeface="Gill Sans MT" charset="0"/>
            </a:endParaRPr>
          </a:p>
        </p:txBody>
      </p:sp>
      <p:grpSp>
        <p:nvGrpSpPr>
          <p:cNvPr id="685150" name="Group 94"/>
          <p:cNvGrpSpPr>
            <a:grpSpLocks/>
          </p:cNvGrpSpPr>
          <p:nvPr/>
        </p:nvGrpSpPr>
        <p:grpSpPr bwMode="auto">
          <a:xfrm>
            <a:off x="3768725" y="5656263"/>
            <a:ext cx="2471738" cy="374650"/>
            <a:chOff x="2376" y="3383"/>
            <a:chExt cx="1557" cy="236"/>
          </a:xfrm>
        </p:grpSpPr>
        <p:sp>
          <p:nvSpPr>
            <p:cNvPr id="67607" name="Text Box 95"/>
            <p:cNvSpPr txBox="1">
              <a:spLocks noChangeArrowheads="1"/>
            </p:cNvSpPr>
            <p:nvPr/>
          </p:nvSpPr>
          <p:spPr bwMode="auto">
            <a:xfrm>
              <a:off x="2376" y="3388"/>
              <a:ext cx="247"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A</a:t>
              </a:r>
              <a:r>
                <a:rPr lang="ja-JP" altLang="en-US">
                  <a:solidFill>
                    <a:srgbClr val="000000"/>
                  </a:solidFill>
                  <a:latin typeface="Arial" charset="0"/>
                  <a:cs typeface="Arial" charset="0"/>
                </a:rPr>
                <a:t>’</a:t>
              </a:r>
              <a:endParaRPr lang="en-US" dirty="0">
                <a:solidFill>
                  <a:srgbClr val="000000"/>
                </a:solidFill>
                <a:latin typeface="Arial" charset="0"/>
                <a:cs typeface="Arial" charset="0"/>
              </a:endParaRPr>
            </a:p>
          </p:txBody>
        </p:sp>
        <p:sp>
          <p:nvSpPr>
            <p:cNvPr id="67608" name="Text Box 96"/>
            <p:cNvSpPr txBox="1">
              <a:spLocks noChangeArrowheads="1"/>
            </p:cNvSpPr>
            <p:nvPr/>
          </p:nvSpPr>
          <p:spPr bwMode="auto">
            <a:xfrm>
              <a:off x="3133" y="3387"/>
              <a:ext cx="20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4</a:t>
              </a:r>
            </a:p>
          </p:txBody>
        </p:sp>
        <p:sp>
          <p:nvSpPr>
            <p:cNvPr id="67609" name="Text Box 97"/>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dirty="0">
                  <a:solidFill>
                    <a:srgbClr val="000000"/>
                  </a:solidFill>
                  <a:latin typeface="Arial" charset="0"/>
                  <a:cs typeface="Arial" charset="0"/>
                </a:rPr>
                <a:t>60</a:t>
              </a:r>
            </a:p>
          </p:txBody>
        </p:sp>
      </p:grpSp>
      <p:sp>
        <p:nvSpPr>
          <p:cNvPr id="685154" name="Rectangle 98"/>
          <p:cNvSpPr>
            <a:spLocks noChangeArrowheads="1"/>
          </p:cNvSpPr>
          <p:nvPr/>
        </p:nvSpPr>
        <p:spPr bwMode="auto">
          <a:xfrm>
            <a:off x="355960" y="3489694"/>
            <a:ext cx="3729037" cy="8853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sz="2800" i="0" dirty="0"/>
          </a:p>
        </p:txBody>
      </p:sp>
      <p:sp>
        <p:nvSpPr>
          <p:cNvPr id="2" name="标题 1"/>
          <p:cNvSpPr>
            <a:spLocks noGrp="1"/>
          </p:cNvSpPr>
          <p:nvPr>
            <p:ph type="title"/>
          </p:nvPr>
        </p:nvSpPr>
        <p:spPr/>
        <p:txBody>
          <a:bodyPr/>
          <a:lstStyle/>
          <a:p>
            <a:r>
              <a:rPr lang="zh-CN" altLang="en-US" dirty="0">
                <a:latin typeface="+mn-lt"/>
              </a:rPr>
              <a:t>自学习和转发：例子</a:t>
            </a:r>
          </a:p>
        </p:txBody>
      </p:sp>
    </p:spTree>
    <p:extLst>
      <p:ext uri="{BB962C8B-B14F-4D97-AF65-F5344CB8AC3E}">
        <p14:creationId xmlns:p14="http://schemas.microsoft.com/office/powerpoint/2010/main" val="25332665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85088"/>
                                        </p:tgtEl>
                                        <p:attrNameLst>
                                          <p:attrName>style.visibility</p:attrName>
                                        </p:attrNameLst>
                                      </p:cBhvr>
                                      <p:to>
                                        <p:strVal val="visible"/>
                                      </p:to>
                                    </p:set>
                                    <p:animEffect transition="in" filter="dissolve">
                                      <p:cBhvr>
                                        <p:cTn id="7" dur="500"/>
                                        <p:tgtEl>
                                          <p:spTgt spid="685088"/>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0"/>
                                          </p:stCondLst>
                                        </p:cTn>
                                        <p:tgtEl>
                                          <p:spTgt spid="6850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685098"/>
                                        </p:tgtEl>
                                        <p:attrNameLst>
                                          <p:attrName>style.visibility</p:attrName>
                                        </p:attrNameLst>
                                      </p:cBhvr>
                                      <p:to>
                                        <p:strVal val="visible"/>
                                      </p:to>
                                    </p:set>
                                    <p:animEffect transition="in" filter="dissolve">
                                      <p:cBhvr>
                                        <p:cTn id="15" dur="500"/>
                                        <p:tgtEl>
                                          <p:spTgt spid="68509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85104"/>
                                        </p:tgtEl>
                                        <p:attrNameLst>
                                          <p:attrName>style.visibility</p:attrName>
                                        </p:attrNameLst>
                                      </p:cBhvr>
                                      <p:to>
                                        <p:strVal val="visible"/>
                                      </p:to>
                                    </p:set>
                                    <p:animEffect transition="in" filter="dissolve">
                                      <p:cBhvr>
                                        <p:cTn id="18" dur="500"/>
                                        <p:tgtEl>
                                          <p:spTgt spid="68510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685093"/>
                                        </p:tgtEl>
                                        <p:attrNameLst>
                                          <p:attrName>style.visibility</p:attrName>
                                        </p:attrNameLst>
                                      </p:cBhvr>
                                      <p:to>
                                        <p:strVal val="hidden"/>
                                      </p:to>
                                    </p:set>
                                  </p:childTnLst>
                                </p:cTn>
                              </p:par>
                              <p:par>
                                <p:cTn id="23" presetID="0" presetClass="path" presetSubtype="0" accel="50000" decel="50000" fill="hold" nodeType="withEffect">
                                  <p:stCondLst>
                                    <p:cond delay="0"/>
                                  </p:stCondLst>
                                  <p:childTnLst>
                                    <p:animMotion origin="layout" path="M -4.44444E-6 -2.59259E-6 L -0.10694 0.11482 L -0.10694 0.24329 " pathEditMode="relative" rAng="0" ptsTypes="AAA">
                                      <p:cBhvr>
                                        <p:cTn id="24" dur="2000" fill="hold"/>
                                        <p:tgtEl>
                                          <p:spTgt spid="685088"/>
                                        </p:tgtEl>
                                        <p:attrNameLst>
                                          <p:attrName>ppt_x</p:attrName>
                                          <p:attrName>ppt_y</p:attrName>
                                        </p:attrNameLst>
                                      </p:cBhvr>
                                      <p:rCtr x="-5347" y="12153"/>
                                    </p:animMotion>
                                  </p:childTnLst>
                                </p:cTn>
                              </p:par>
                            </p:childTnLst>
                          </p:cTn>
                        </p:par>
                        <p:par>
                          <p:cTn id="25" fill="hold" nodeType="afterGroup">
                            <p:stCondLst>
                              <p:cond delay="2000"/>
                            </p:stCondLst>
                            <p:childTnLst>
                              <p:par>
                                <p:cTn id="26" presetID="9" presetClass="entr" presetSubtype="0" fill="hold" nodeType="afterEffect">
                                  <p:stCondLst>
                                    <p:cond delay="0"/>
                                  </p:stCondLst>
                                  <p:childTnLst>
                                    <p:set>
                                      <p:cBhvr>
                                        <p:cTn id="27" dur="1" fill="hold">
                                          <p:stCondLst>
                                            <p:cond delay="0"/>
                                          </p:stCondLst>
                                        </p:cTn>
                                        <p:tgtEl>
                                          <p:spTgt spid="685105"/>
                                        </p:tgtEl>
                                        <p:attrNameLst>
                                          <p:attrName>style.visibility</p:attrName>
                                        </p:attrNameLst>
                                      </p:cBhvr>
                                      <p:to>
                                        <p:strVal val="visible"/>
                                      </p:to>
                                    </p:set>
                                    <p:animEffect transition="in" filter="dissolve">
                                      <p:cBhvr>
                                        <p:cTn id="28" dur="500"/>
                                        <p:tgtEl>
                                          <p:spTgt spid="685105"/>
                                        </p:tgtEl>
                                      </p:cBhvr>
                                    </p:animEffect>
                                  </p:childTnLst>
                                </p:cTn>
                              </p:par>
                            </p:childTnLst>
                          </p:cTn>
                        </p:par>
                        <p:par>
                          <p:cTn id="29" fill="hold" nodeType="afterGroup">
                            <p:stCondLst>
                              <p:cond delay="2500"/>
                            </p:stCondLst>
                            <p:childTnLst>
                              <p:par>
                                <p:cTn id="30" presetID="1" presetClass="entr" presetSubtype="0" fill="hold" grpId="0" nodeType="afterEffect">
                                  <p:stCondLst>
                                    <p:cond delay="0"/>
                                  </p:stCondLst>
                                  <p:childTnLst>
                                    <p:set>
                                      <p:cBhvr>
                                        <p:cTn id="31" dur="1" fill="hold">
                                          <p:stCondLst>
                                            <p:cond delay="0"/>
                                          </p:stCondLst>
                                        </p:cTn>
                                        <p:tgtEl>
                                          <p:spTgt spid="685140">
                                            <p:txEl>
                                              <p:pRg st="0" end="0"/>
                                            </p:txEl>
                                          </p:spTgt>
                                        </p:tgtEl>
                                        <p:attrNameLst>
                                          <p:attrName>style.visibility</p:attrName>
                                        </p:attrNameLst>
                                      </p:cBhvr>
                                      <p:to>
                                        <p:strVal val="visible"/>
                                      </p:to>
                                    </p:set>
                                  </p:childTnLst>
                                </p:cTn>
                              </p:par>
                            </p:childTnLst>
                          </p:cTn>
                        </p:par>
                        <p:par>
                          <p:cTn id="32" fill="hold" nodeType="afterGroup">
                            <p:stCondLst>
                              <p:cond delay="2500"/>
                            </p:stCondLst>
                            <p:childTnLst>
                              <p:par>
                                <p:cTn id="33" presetID="1" presetClass="exit" presetSubtype="0" fill="hold" nodeType="afterEffect">
                                  <p:stCondLst>
                                    <p:cond delay="0"/>
                                  </p:stCondLst>
                                  <p:childTnLst>
                                    <p:set>
                                      <p:cBhvr>
                                        <p:cTn id="34" dur="1" fill="hold">
                                          <p:stCondLst>
                                            <p:cond delay="0"/>
                                          </p:stCondLst>
                                        </p:cTn>
                                        <p:tgtEl>
                                          <p:spTgt spid="685088"/>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685115"/>
                                        </p:tgtEl>
                                        <p:attrNameLst>
                                          <p:attrName>style.visibility</p:attrName>
                                        </p:attrNameLst>
                                      </p:cBhvr>
                                      <p:to>
                                        <p:strVal val="visible"/>
                                      </p:to>
                                    </p:set>
                                  </p:childTnLst>
                                </p:cTn>
                              </p:par>
                              <p:par>
                                <p:cTn id="37" presetID="0" presetClass="path" presetSubtype="0" accel="50000" decel="50000" fill="hold" nodeType="withEffect">
                                  <p:stCondLst>
                                    <p:cond delay="0"/>
                                  </p:stCondLst>
                                  <p:childTnLst>
                                    <p:animMotion origin="layout" path="M 2.5E-6 6.2963E-6 L -0.12118 -0.09814 " pathEditMode="relative" ptsTypes="AA">
                                      <p:cBhvr>
                                        <p:cTn id="38" dur="2000" fill="hold"/>
                                        <p:tgtEl>
                                          <p:spTgt spid="685115"/>
                                        </p:tgtEl>
                                        <p:attrNameLst>
                                          <p:attrName>ppt_x</p:attrName>
                                          <p:attrName>ppt_y</p:attrName>
                                        </p:attrNameLst>
                                      </p:cBhvr>
                                    </p:animMotion>
                                  </p:childTnLst>
                                </p:cTn>
                              </p:par>
                              <p:par>
                                <p:cTn id="39" presetID="1" presetClass="entr" presetSubtype="0" fill="hold" nodeType="withEffect">
                                  <p:stCondLst>
                                    <p:cond delay="0"/>
                                  </p:stCondLst>
                                  <p:childTnLst>
                                    <p:set>
                                      <p:cBhvr>
                                        <p:cTn id="40" dur="1" fill="hold">
                                          <p:stCondLst>
                                            <p:cond delay="0"/>
                                          </p:stCondLst>
                                        </p:cTn>
                                        <p:tgtEl>
                                          <p:spTgt spid="685120"/>
                                        </p:tgtEl>
                                        <p:attrNameLst>
                                          <p:attrName>style.visibility</p:attrName>
                                        </p:attrNameLst>
                                      </p:cBhvr>
                                      <p:to>
                                        <p:strVal val="visible"/>
                                      </p:to>
                                    </p:set>
                                  </p:childTnLst>
                                </p:cTn>
                              </p:par>
                              <p:par>
                                <p:cTn id="41" presetID="0" presetClass="path" presetSubtype="0" accel="50000" decel="50000" fill="hold" nodeType="withEffect">
                                  <p:stCondLst>
                                    <p:cond delay="0"/>
                                  </p:stCondLst>
                                  <p:childTnLst>
                                    <p:animMotion origin="layout" path="M 3.61111E-6 -7.40741E-7 L -0.09532 0.14352 " pathEditMode="relative" rAng="0" ptsTypes="AA">
                                      <p:cBhvr>
                                        <p:cTn id="42" dur="2000" fill="hold"/>
                                        <p:tgtEl>
                                          <p:spTgt spid="685120"/>
                                        </p:tgtEl>
                                        <p:attrNameLst>
                                          <p:attrName>ppt_x</p:attrName>
                                          <p:attrName>ppt_y</p:attrName>
                                        </p:attrNameLst>
                                      </p:cBhvr>
                                      <p:rCtr x="-4774" y="7176"/>
                                    </p:animMotion>
                                  </p:childTnLst>
                                </p:cTn>
                              </p:par>
                              <p:par>
                                <p:cTn id="43" presetID="1" presetClass="entr" presetSubtype="0" fill="hold" nodeType="withEffect">
                                  <p:stCondLst>
                                    <p:cond delay="0"/>
                                  </p:stCondLst>
                                  <p:childTnLst>
                                    <p:set>
                                      <p:cBhvr>
                                        <p:cTn id="44" dur="1" fill="hold">
                                          <p:stCondLst>
                                            <p:cond delay="0"/>
                                          </p:stCondLst>
                                        </p:cTn>
                                        <p:tgtEl>
                                          <p:spTgt spid="685125"/>
                                        </p:tgtEl>
                                        <p:attrNameLst>
                                          <p:attrName>style.visibility</p:attrName>
                                        </p:attrNameLst>
                                      </p:cBhvr>
                                      <p:to>
                                        <p:strVal val="visible"/>
                                      </p:to>
                                    </p:set>
                                  </p:childTnLst>
                                </p:cTn>
                              </p:par>
                              <p:par>
                                <p:cTn id="45" presetID="0" presetClass="path" presetSubtype="0" accel="50000" decel="50000" fill="hold" nodeType="withEffect">
                                  <p:stCondLst>
                                    <p:cond delay="0"/>
                                  </p:stCondLst>
                                  <p:childTnLst>
                                    <p:animMotion origin="layout" path="M 3.61111E-6 -7.40741E-7 L 0.03489 0.15509 " pathEditMode="relative" rAng="0" ptsTypes="AA">
                                      <p:cBhvr>
                                        <p:cTn id="46" dur="2000" fill="hold"/>
                                        <p:tgtEl>
                                          <p:spTgt spid="685125"/>
                                        </p:tgtEl>
                                        <p:attrNameLst>
                                          <p:attrName>ppt_x</p:attrName>
                                          <p:attrName>ppt_y</p:attrName>
                                        </p:attrNameLst>
                                      </p:cBhvr>
                                      <p:rCtr x="1736" y="7755"/>
                                    </p:animMotion>
                                  </p:childTnLst>
                                </p:cTn>
                              </p:par>
                              <p:par>
                                <p:cTn id="47" presetID="1" presetClass="entr" presetSubtype="0" fill="hold" nodeType="withEffect">
                                  <p:stCondLst>
                                    <p:cond delay="0"/>
                                  </p:stCondLst>
                                  <p:childTnLst>
                                    <p:set>
                                      <p:cBhvr>
                                        <p:cTn id="48" dur="1" fill="hold">
                                          <p:stCondLst>
                                            <p:cond delay="0"/>
                                          </p:stCondLst>
                                        </p:cTn>
                                        <p:tgtEl>
                                          <p:spTgt spid="685130"/>
                                        </p:tgtEl>
                                        <p:attrNameLst>
                                          <p:attrName>style.visibility</p:attrName>
                                        </p:attrNameLst>
                                      </p:cBhvr>
                                      <p:to>
                                        <p:strVal val="visible"/>
                                      </p:to>
                                    </p:set>
                                  </p:childTnLst>
                                </p:cTn>
                              </p:par>
                              <p:par>
                                <p:cTn id="49" presetID="0" presetClass="path" presetSubtype="0" accel="50000" decel="50000" fill="hold" nodeType="withEffect">
                                  <p:stCondLst>
                                    <p:cond delay="0"/>
                                  </p:stCondLst>
                                  <p:childTnLst>
                                    <p:animMotion origin="layout" path="M 3.61111E-6 -7.40741E-7 L 0.16163 0.06667 " pathEditMode="relative" rAng="0" ptsTypes="AA">
                                      <p:cBhvr>
                                        <p:cTn id="50" dur="2000" fill="hold"/>
                                        <p:tgtEl>
                                          <p:spTgt spid="685130"/>
                                        </p:tgtEl>
                                        <p:attrNameLst>
                                          <p:attrName>ppt_x</p:attrName>
                                          <p:attrName>ppt_y</p:attrName>
                                        </p:attrNameLst>
                                      </p:cBhvr>
                                      <p:rCtr x="8073" y="3333"/>
                                    </p:animMotion>
                                  </p:childTnLst>
                                </p:cTn>
                              </p:par>
                              <p:par>
                                <p:cTn id="51" presetID="1" presetClass="entr" presetSubtype="0" fill="hold" nodeType="withEffect">
                                  <p:stCondLst>
                                    <p:cond delay="0"/>
                                  </p:stCondLst>
                                  <p:childTnLst>
                                    <p:set>
                                      <p:cBhvr>
                                        <p:cTn id="52" dur="1" fill="hold">
                                          <p:stCondLst>
                                            <p:cond delay="0"/>
                                          </p:stCondLst>
                                        </p:cTn>
                                        <p:tgtEl>
                                          <p:spTgt spid="685135"/>
                                        </p:tgtEl>
                                        <p:attrNameLst>
                                          <p:attrName>style.visibility</p:attrName>
                                        </p:attrNameLst>
                                      </p:cBhvr>
                                      <p:to>
                                        <p:strVal val="visible"/>
                                      </p:to>
                                    </p:set>
                                  </p:childTnLst>
                                </p:cTn>
                              </p:par>
                              <p:par>
                                <p:cTn id="53" presetID="0" presetClass="path" presetSubtype="0" accel="50000" decel="50000" fill="hold" nodeType="withEffect">
                                  <p:stCondLst>
                                    <p:cond delay="0"/>
                                  </p:stCondLst>
                                  <p:childTnLst>
                                    <p:animMotion origin="layout" path="M 8.33333E-7 -3.7037E-6 L 0.11545 -0.10231 " pathEditMode="relative" rAng="0" ptsTypes="AA">
                                      <p:cBhvr>
                                        <p:cTn id="54" dur="2000" fill="hold"/>
                                        <p:tgtEl>
                                          <p:spTgt spid="685135"/>
                                        </p:tgtEl>
                                        <p:attrNameLst>
                                          <p:attrName>ppt_x</p:attrName>
                                          <p:attrName>ppt_y</p:attrName>
                                        </p:attrNameLst>
                                      </p:cBhvr>
                                      <p:rCtr x="5764" y="-5116"/>
                                    </p:animMotion>
                                  </p:childTnLst>
                                </p:cTn>
                              </p:par>
                            </p:childTnLst>
                          </p:cTn>
                        </p:par>
                        <p:par>
                          <p:cTn id="55" fill="hold" nodeType="afterGroup">
                            <p:stCondLst>
                              <p:cond delay="4500"/>
                            </p:stCondLst>
                            <p:childTnLst>
                              <p:par>
                                <p:cTn id="56" presetID="1" presetClass="exit" presetSubtype="0" fill="hold" nodeType="afterEffect">
                                  <p:stCondLst>
                                    <p:cond delay="0"/>
                                  </p:stCondLst>
                                  <p:childTnLst>
                                    <p:set>
                                      <p:cBhvr>
                                        <p:cTn id="57" dur="1" fill="hold">
                                          <p:stCondLst>
                                            <p:cond delay="0"/>
                                          </p:stCondLst>
                                        </p:cTn>
                                        <p:tgtEl>
                                          <p:spTgt spid="685135"/>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685130"/>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685125"/>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685120"/>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685115"/>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9" presetClass="entr" presetSubtype="0" fill="hold" nodeType="clickEffect">
                                  <p:stCondLst>
                                    <p:cond delay="0"/>
                                  </p:stCondLst>
                                  <p:childTnLst>
                                    <p:set>
                                      <p:cBhvr>
                                        <p:cTn id="69" dur="1" fill="hold">
                                          <p:stCondLst>
                                            <p:cond delay="0"/>
                                          </p:stCondLst>
                                        </p:cTn>
                                        <p:tgtEl>
                                          <p:spTgt spid="685148"/>
                                        </p:tgtEl>
                                        <p:attrNameLst>
                                          <p:attrName>style.visibility</p:attrName>
                                        </p:attrNameLst>
                                      </p:cBhvr>
                                      <p:to>
                                        <p:strVal val="visible"/>
                                      </p:to>
                                    </p:set>
                                    <p:animEffect transition="in" filter="dissolve">
                                      <p:cBhvr>
                                        <p:cTn id="70" dur="500"/>
                                        <p:tgtEl>
                                          <p:spTgt spid="685148"/>
                                        </p:tgtEl>
                                      </p:cBhvr>
                                    </p:animEffect>
                                  </p:childTnLst>
                                </p:cTn>
                              </p:par>
                            </p:childTnLst>
                          </p:cTn>
                        </p:par>
                        <p:par>
                          <p:cTn id="71" fill="hold" nodeType="afterGroup">
                            <p:stCondLst>
                              <p:cond delay="500"/>
                            </p:stCondLst>
                            <p:childTnLst>
                              <p:par>
                                <p:cTn id="72" presetID="0" presetClass="path" presetSubtype="0" accel="50000" decel="50000" fill="hold" nodeType="afterEffect">
                                  <p:stCondLst>
                                    <p:cond delay="0"/>
                                  </p:stCondLst>
                                  <p:childTnLst>
                                    <p:animMotion origin="layout" path="M -0.00139 -0.00509 L -0.03767 -0.17014 " pathEditMode="relative" rAng="0" ptsTypes="AA">
                                      <p:cBhvr>
                                        <p:cTn id="73" dur="2000" fill="hold"/>
                                        <p:tgtEl>
                                          <p:spTgt spid="685148"/>
                                        </p:tgtEl>
                                        <p:attrNameLst>
                                          <p:attrName>ppt_x</p:attrName>
                                          <p:attrName>ppt_y</p:attrName>
                                        </p:attrNameLst>
                                      </p:cBhvr>
                                      <p:rCtr x="-1823" y="-8264"/>
                                    </p:animMotion>
                                  </p:childTnLst>
                                </p:cTn>
                              </p:par>
                            </p:childTnLst>
                          </p:cTn>
                        </p:par>
                        <p:par>
                          <p:cTn id="74" fill="hold" nodeType="afterGroup">
                            <p:stCondLst>
                              <p:cond delay="2500"/>
                            </p:stCondLst>
                            <p:childTnLst>
                              <p:par>
                                <p:cTn id="75" presetID="1" presetClass="entr" presetSubtype="0" fill="hold" grpId="0" nodeType="afterEffect">
                                  <p:stCondLst>
                                    <p:cond delay="0"/>
                                  </p:stCondLst>
                                  <p:childTnLst>
                                    <p:set>
                                      <p:cBhvr>
                                        <p:cTn id="76" dur="1" fill="hold">
                                          <p:stCondLst>
                                            <p:cond delay="0"/>
                                          </p:stCondLst>
                                        </p:cTn>
                                        <p:tgtEl>
                                          <p:spTgt spid="685149">
                                            <p:txEl>
                                              <p:pRg st="0" end="0"/>
                                            </p:txEl>
                                          </p:spTgt>
                                        </p:tgtEl>
                                        <p:attrNameLst>
                                          <p:attrName>style.visibility</p:attrName>
                                        </p:attrNameLst>
                                      </p:cBhvr>
                                      <p:to>
                                        <p:strVal val="visible"/>
                                      </p:to>
                                    </p:set>
                                  </p:childTnLst>
                                </p:cTn>
                              </p:par>
                            </p:childTnLst>
                          </p:cTn>
                        </p:par>
                        <p:par>
                          <p:cTn id="77" fill="hold" nodeType="afterGroup">
                            <p:stCondLst>
                              <p:cond delay="2500"/>
                            </p:stCondLst>
                            <p:childTnLst>
                              <p:par>
                                <p:cTn id="78" presetID="9" presetClass="entr" presetSubtype="0" fill="hold" nodeType="afterEffect">
                                  <p:stCondLst>
                                    <p:cond delay="0"/>
                                  </p:stCondLst>
                                  <p:childTnLst>
                                    <p:set>
                                      <p:cBhvr>
                                        <p:cTn id="79" dur="1" fill="hold">
                                          <p:stCondLst>
                                            <p:cond delay="0"/>
                                          </p:stCondLst>
                                        </p:cTn>
                                        <p:tgtEl>
                                          <p:spTgt spid="685150"/>
                                        </p:tgtEl>
                                        <p:attrNameLst>
                                          <p:attrName>style.visibility</p:attrName>
                                        </p:attrNameLst>
                                      </p:cBhvr>
                                      <p:to>
                                        <p:strVal val="visible"/>
                                      </p:to>
                                    </p:set>
                                    <p:animEffect transition="in" filter="dissolve">
                                      <p:cBhvr>
                                        <p:cTn id="80" dur="500"/>
                                        <p:tgtEl>
                                          <p:spTgt spid="685150"/>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nodePh="1">
                                  <p:stCondLst>
                                    <p:cond delay="0"/>
                                  </p:stCondLst>
                                  <p:endCondLst>
                                    <p:cond evt="begin" delay="0">
                                      <p:tn val="83"/>
                                    </p:cond>
                                  </p:endCondLst>
                                  <p:childTnLst>
                                    <p:set>
                                      <p:cBhvr>
                                        <p:cTn id="84" dur="1" fill="hold">
                                          <p:stCondLst>
                                            <p:cond delay="0"/>
                                          </p:stCondLst>
                                        </p:cTn>
                                        <p:tgtEl>
                                          <p:spTgt spid="685154">
                                            <p:txEl>
                                              <p:pRg st="0" end="0"/>
                                            </p:txEl>
                                          </p:spTgt>
                                        </p:tgtEl>
                                        <p:attrNameLst>
                                          <p:attrName>style.visibility</p:attrName>
                                        </p:attrNameLst>
                                      </p:cBhvr>
                                      <p:to>
                                        <p:strVal val="visible"/>
                                      </p:to>
                                    </p:set>
                                  </p:childTnLst>
                                </p:cTn>
                              </p:par>
                            </p:childTnLst>
                          </p:cTn>
                        </p:par>
                        <p:par>
                          <p:cTn id="85" fill="hold" nodeType="afterGroup">
                            <p:stCondLst>
                              <p:cond delay="0"/>
                            </p:stCondLst>
                            <p:childTnLst>
                              <p:par>
                                <p:cTn id="86" presetID="0" presetClass="path" presetSubtype="0" accel="50000" decel="50000" fill="hold" nodeType="afterEffect">
                                  <p:stCondLst>
                                    <p:cond delay="0"/>
                                  </p:stCondLst>
                                  <p:childTnLst>
                                    <p:animMotion origin="layout" path="M -0.03611 -0.1588 L -0.03472 -0.32871 " pathEditMode="relative" ptsTypes="AA">
                                      <p:cBhvr>
                                        <p:cTn id="87" dur="2000" fill="hold"/>
                                        <p:tgtEl>
                                          <p:spTgt spid="68514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104" grpId="0"/>
      <p:bldP spid="685140" grpId="0" build="p"/>
      <p:bldP spid="685149" grpId="0" build="p"/>
      <p:bldP spid="685154"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5" name="Rectangle 2"/>
          <p:cNvSpPr>
            <a:spLocks noGrp="1" noChangeArrowheads="1"/>
          </p:cNvSpPr>
          <p:nvPr>
            <p:ph type="title"/>
          </p:nvPr>
        </p:nvSpPr>
        <p:spPr>
          <a:xfrm>
            <a:off x="342900" y="254000"/>
            <a:ext cx="8401050" cy="627063"/>
          </a:xfrm>
        </p:spPr>
        <p:txBody>
          <a:bodyPr/>
          <a:lstStyle/>
          <a:p>
            <a:pPr eaLnBrk="1" hangingPunct="1"/>
            <a:r>
              <a:rPr lang="zh-CN" altLang="en-US" dirty="0">
                <a:latin typeface="+mn-lt"/>
              </a:rPr>
              <a:t>交换例子</a:t>
            </a:r>
            <a:endParaRPr lang="en-US" altLang="zh-CN" dirty="0">
              <a:latin typeface="+mn-lt"/>
            </a:endParaRPr>
          </a:p>
        </p:txBody>
      </p:sp>
      <p:sp>
        <p:nvSpPr>
          <p:cNvPr id="26636" name="Rectangle 3"/>
          <p:cNvSpPr>
            <a:spLocks noGrp="1" noChangeArrowheads="1"/>
          </p:cNvSpPr>
          <p:nvPr>
            <p:ph type="body" idx="1"/>
          </p:nvPr>
        </p:nvSpPr>
        <p:spPr>
          <a:xfrm>
            <a:off x="307658" y="1017905"/>
            <a:ext cx="8501062" cy="508000"/>
          </a:xfrm>
        </p:spPr>
        <p:txBody>
          <a:bodyPr/>
          <a:lstStyle/>
          <a:p>
            <a:pPr eaLnBrk="1" hangingPunct="1">
              <a:buFontTx/>
              <a:buNone/>
            </a:pPr>
            <a:r>
              <a:rPr lang="en-US" altLang="zh-CN" sz="2200" dirty="0"/>
              <a:t>suppose </a:t>
            </a:r>
            <a:r>
              <a:rPr lang="en-US" altLang="zh-CN" sz="2200" dirty="0">
                <a:solidFill>
                  <a:srgbClr val="FF0000"/>
                </a:solidFill>
              </a:rPr>
              <a:t>C </a:t>
            </a:r>
            <a:r>
              <a:rPr lang="en-US" altLang="zh-CN" sz="2200" dirty="0"/>
              <a:t>sends frame to </a:t>
            </a:r>
            <a:r>
              <a:rPr lang="en-US" altLang="zh-CN" sz="2200" dirty="0">
                <a:solidFill>
                  <a:srgbClr val="FF0000"/>
                </a:solidFill>
              </a:rPr>
              <a:t>D</a:t>
            </a:r>
          </a:p>
        </p:txBody>
      </p:sp>
      <p:sp>
        <p:nvSpPr>
          <p:cNvPr id="893956" name="Rectangle 4"/>
          <p:cNvSpPr>
            <a:spLocks noChangeArrowheads="1"/>
          </p:cNvSpPr>
          <p:nvPr/>
        </p:nvSpPr>
        <p:spPr bwMode="auto">
          <a:xfrm>
            <a:off x="434975" y="4265613"/>
            <a:ext cx="8394700" cy="1881187"/>
          </a:xfrm>
          <a:prstGeom prst="rect">
            <a:avLst/>
          </a:prstGeom>
          <a:noFill/>
          <a:ln w="9525">
            <a:noFill/>
            <a:miter lim="800000"/>
            <a:headEnd/>
            <a:tailEnd/>
          </a:ln>
        </p:spPr>
        <p:txBody>
          <a:bodyPr/>
          <a:lstStyle/>
          <a:p>
            <a:pPr marL="342900" indent="-342900" eaLnBrk="1" hangingPunct="1">
              <a:spcBef>
                <a:spcPct val="20000"/>
              </a:spcBef>
              <a:buClr>
                <a:schemeClr val="hlink"/>
              </a:buClr>
              <a:buFont typeface="Wingdings" pitchFamily="2" charset="2"/>
              <a:buChar char="p"/>
            </a:pPr>
            <a:r>
              <a:rPr lang="en-US" altLang="zh-CN" sz="2000" i="0" dirty="0">
                <a:latin typeface="Tahoma" pitchFamily="34" charset="0"/>
              </a:rPr>
              <a:t>switch receives frame from C</a:t>
            </a:r>
          </a:p>
          <a:p>
            <a:pPr marL="342900" indent="-342900" eaLnBrk="1" hangingPunct="1">
              <a:spcBef>
                <a:spcPct val="20000"/>
              </a:spcBef>
              <a:buClr>
                <a:schemeClr val="hlink"/>
              </a:buClr>
              <a:buFontTx/>
              <a:buChar char="•"/>
            </a:pPr>
            <a:r>
              <a:rPr lang="en-US" altLang="zh-CN" sz="2000" i="0" dirty="0">
                <a:latin typeface="Tahoma" pitchFamily="34" charset="0"/>
              </a:rPr>
              <a:t>notes in switch table </a:t>
            </a:r>
            <a:r>
              <a:rPr lang="en-US" altLang="zh-CN" sz="2000" i="0" dirty="0">
                <a:solidFill>
                  <a:srgbClr val="FF0000"/>
                </a:solidFill>
                <a:latin typeface="Tahoma" pitchFamily="34" charset="0"/>
              </a:rPr>
              <a:t>that</a:t>
            </a:r>
            <a:r>
              <a:rPr lang="en-US" altLang="zh-CN" sz="2000" i="0" dirty="0">
                <a:latin typeface="Tahoma" pitchFamily="34" charset="0"/>
              </a:rPr>
              <a:t> C is on interface 1</a:t>
            </a:r>
          </a:p>
          <a:p>
            <a:pPr marL="342900" indent="-342900" eaLnBrk="1" hangingPunct="1">
              <a:spcBef>
                <a:spcPct val="20000"/>
              </a:spcBef>
              <a:buClr>
                <a:schemeClr val="hlink"/>
              </a:buClr>
              <a:buFontTx/>
              <a:buChar char="•"/>
            </a:pPr>
            <a:r>
              <a:rPr lang="en-US" altLang="zh-CN" sz="2000" i="0" dirty="0">
                <a:latin typeface="Tahoma" pitchFamily="34" charset="0"/>
              </a:rPr>
              <a:t>because D is not in table, switch forwards frame into interfaces 2 and 3  (</a:t>
            </a:r>
            <a:r>
              <a:rPr lang="en-US" altLang="zh-CN" sz="2000" i="0" dirty="0">
                <a:solidFill>
                  <a:srgbClr val="FF0000"/>
                </a:solidFill>
                <a:latin typeface="Tahoma" pitchFamily="34" charset="0"/>
              </a:rPr>
              <a:t>flooding</a:t>
            </a:r>
            <a:r>
              <a:rPr lang="en-US" altLang="zh-CN" sz="2000" i="0" dirty="0">
                <a:latin typeface="Tahoma" pitchFamily="34" charset="0"/>
              </a:rPr>
              <a:t>)</a:t>
            </a:r>
            <a:endParaRPr lang="zh-CN" altLang="en-US" sz="2000" i="0" dirty="0">
              <a:latin typeface="Tahoma" pitchFamily="34" charset="0"/>
            </a:endParaRPr>
          </a:p>
          <a:p>
            <a:pPr marL="342900" indent="-342900" eaLnBrk="1" hangingPunct="1">
              <a:spcBef>
                <a:spcPct val="20000"/>
              </a:spcBef>
              <a:buClr>
                <a:schemeClr val="hlink"/>
              </a:buClr>
              <a:buFont typeface="Wingdings" pitchFamily="2" charset="2"/>
              <a:buChar char="p"/>
            </a:pPr>
            <a:r>
              <a:rPr lang="en-US" altLang="zh-CN" sz="2000" i="0" dirty="0">
                <a:latin typeface="Tahoma" pitchFamily="34" charset="0"/>
              </a:rPr>
              <a:t>frame received by D </a:t>
            </a:r>
          </a:p>
        </p:txBody>
      </p:sp>
      <p:sp>
        <p:nvSpPr>
          <p:cNvPr id="26638" name="Rectangle 5"/>
          <p:cNvSpPr>
            <a:spLocks noChangeArrowheads="1"/>
          </p:cNvSpPr>
          <p:nvPr/>
        </p:nvSpPr>
        <p:spPr bwMode="auto">
          <a:xfrm>
            <a:off x="3863975" y="3197225"/>
            <a:ext cx="274638" cy="61913"/>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sp>
        <p:nvSpPr>
          <p:cNvPr id="26639" name="Rectangle 10"/>
          <p:cNvSpPr>
            <a:spLocks noChangeArrowheads="1"/>
          </p:cNvSpPr>
          <p:nvPr/>
        </p:nvSpPr>
        <p:spPr bwMode="auto">
          <a:xfrm>
            <a:off x="5611813" y="3205163"/>
            <a:ext cx="274637" cy="61912"/>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sp>
        <p:nvSpPr>
          <p:cNvPr id="26640" name="Rectangle 11"/>
          <p:cNvSpPr>
            <a:spLocks noChangeArrowheads="1"/>
          </p:cNvSpPr>
          <p:nvPr/>
        </p:nvSpPr>
        <p:spPr bwMode="auto">
          <a:xfrm>
            <a:off x="2162175" y="3195638"/>
            <a:ext cx="274638" cy="6032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sp>
        <p:nvSpPr>
          <p:cNvPr id="26641" name="Line 17"/>
          <p:cNvSpPr>
            <a:spLocks noChangeShapeType="1"/>
          </p:cNvSpPr>
          <p:nvPr/>
        </p:nvSpPr>
        <p:spPr bwMode="auto">
          <a:xfrm flipH="1">
            <a:off x="1633538" y="3198813"/>
            <a:ext cx="527050" cy="0"/>
          </a:xfrm>
          <a:prstGeom prst="line">
            <a:avLst/>
          </a:prstGeom>
          <a:noFill/>
          <a:ln w="9525">
            <a:solidFill>
              <a:schemeClr val="tx1"/>
            </a:solidFill>
            <a:round/>
            <a:headEnd/>
            <a:tailEnd/>
          </a:ln>
        </p:spPr>
        <p:txBody>
          <a:bodyPr wrap="none"/>
          <a:lstStyle/>
          <a:p>
            <a:endParaRPr lang="zh-CN" altLang="en-US"/>
          </a:p>
        </p:txBody>
      </p:sp>
      <p:sp>
        <p:nvSpPr>
          <p:cNvPr id="26642" name="Line 18"/>
          <p:cNvSpPr>
            <a:spLocks noChangeShapeType="1"/>
          </p:cNvSpPr>
          <p:nvPr/>
        </p:nvSpPr>
        <p:spPr bwMode="auto">
          <a:xfrm flipH="1">
            <a:off x="2000250" y="3241675"/>
            <a:ext cx="258763" cy="284163"/>
          </a:xfrm>
          <a:prstGeom prst="line">
            <a:avLst/>
          </a:prstGeom>
          <a:noFill/>
          <a:ln w="9525">
            <a:solidFill>
              <a:schemeClr val="tx1"/>
            </a:solidFill>
            <a:round/>
            <a:headEnd/>
            <a:tailEnd/>
          </a:ln>
        </p:spPr>
        <p:txBody>
          <a:bodyPr wrap="none"/>
          <a:lstStyle/>
          <a:p>
            <a:endParaRPr lang="zh-CN" altLang="en-US"/>
          </a:p>
        </p:txBody>
      </p:sp>
      <p:sp>
        <p:nvSpPr>
          <p:cNvPr id="26643" name="Line 19"/>
          <p:cNvSpPr>
            <a:spLocks noChangeShapeType="1"/>
          </p:cNvSpPr>
          <p:nvPr/>
        </p:nvSpPr>
        <p:spPr bwMode="auto">
          <a:xfrm>
            <a:off x="2398713" y="3268663"/>
            <a:ext cx="68262" cy="265112"/>
          </a:xfrm>
          <a:prstGeom prst="line">
            <a:avLst/>
          </a:prstGeom>
          <a:noFill/>
          <a:ln w="9525">
            <a:solidFill>
              <a:schemeClr val="tx1"/>
            </a:solidFill>
            <a:round/>
            <a:headEnd/>
            <a:tailEnd/>
          </a:ln>
        </p:spPr>
        <p:txBody>
          <a:bodyPr wrap="none"/>
          <a:lstStyle/>
          <a:p>
            <a:endParaRPr lang="zh-CN" altLang="en-US"/>
          </a:p>
        </p:txBody>
      </p:sp>
      <p:sp>
        <p:nvSpPr>
          <p:cNvPr id="26644" name="Line 20"/>
          <p:cNvSpPr>
            <a:spLocks noChangeShapeType="1"/>
          </p:cNvSpPr>
          <p:nvPr/>
        </p:nvSpPr>
        <p:spPr bwMode="auto">
          <a:xfrm flipH="1">
            <a:off x="3581400" y="3233738"/>
            <a:ext cx="328613" cy="195262"/>
          </a:xfrm>
          <a:prstGeom prst="line">
            <a:avLst/>
          </a:prstGeom>
          <a:noFill/>
          <a:ln w="9525">
            <a:solidFill>
              <a:schemeClr val="tx1"/>
            </a:solidFill>
            <a:round/>
            <a:headEnd/>
            <a:tailEnd/>
          </a:ln>
        </p:spPr>
        <p:txBody>
          <a:bodyPr wrap="none"/>
          <a:lstStyle/>
          <a:p>
            <a:endParaRPr lang="zh-CN" altLang="en-US"/>
          </a:p>
        </p:txBody>
      </p:sp>
      <p:sp>
        <p:nvSpPr>
          <p:cNvPr id="26645" name="Line 21"/>
          <p:cNvSpPr>
            <a:spLocks noChangeShapeType="1"/>
          </p:cNvSpPr>
          <p:nvPr/>
        </p:nvSpPr>
        <p:spPr bwMode="auto">
          <a:xfrm flipH="1">
            <a:off x="3878263" y="3251200"/>
            <a:ext cx="120650" cy="528638"/>
          </a:xfrm>
          <a:prstGeom prst="line">
            <a:avLst/>
          </a:prstGeom>
          <a:noFill/>
          <a:ln w="9525">
            <a:solidFill>
              <a:schemeClr val="tx1"/>
            </a:solidFill>
            <a:round/>
            <a:headEnd/>
            <a:tailEnd/>
          </a:ln>
        </p:spPr>
        <p:txBody>
          <a:bodyPr wrap="none"/>
          <a:lstStyle/>
          <a:p>
            <a:endParaRPr lang="zh-CN" altLang="en-US"/>
          </a:p>
        </p:txBody>
      </p:sp>
      <p:sp>
        <p:nvSpPr>
          <p:cNvPr id="26646" name="Line 22"/>
          <p:cNvSpPr>
            <a:spLocks noChangeShapeType="1"/>
          </p:cNvSpPr>
          <p:nvPr/>
        </p:nvSpPr>
        <p:spPr bwMode="auto">
          <a:xfrm>
            <a:off x="4168775" y="3198813"/>
            <a:ext cx="217488" cy="327025"/>
          </a:xfrm>
          <a:prstGeom prst="line">
            <a:avLst/>
          </a:prstGeom>
          <a:noFill/>
          <a:ln w="9525">
            <a:solidFill>
              <a:schemeClr val="tx1"/>
            </a:solidFill>
            <a:round/>
            <a:headEnd/>
            <a:tailEnd/>
          </a:ln>
        </p:spPr>
        <p:txBody>
          <a:bodyPr wrap="none"/>
          <a:lstStyle/>
          <a:p>
            <a:endParaRPr lang="zh-CN" altLang="en-US"/>
          </a:p>
        </p:txBody>
      </p:sp>
      <p:sp>
        <p:nvSpPr>
          <p:cNvPr id="26647" name="Line 23"/>
          <p:cNvSpPr>
            <a:spLocks noChangeShapeType="1"/>
          </p:cNvSpPr>
          <p:nvPr/>
        </p:nvSpPr>
        <p:spPr bwMode="auto">
          <a:xfrm flipH="1">
            <a:off x="5381625" y="3268663"/>
            <a:ext cx="406400" cy="220662"/>
          </a:xfrm>
          <a:prstGeom prst="line">
            <a:avLst/>
          </a:prstGeom>
          <a:noFill/>
          <a:ln w="9525">
            <a:solidFill>
              <a:schemeClr val="tx1"/>
            </a:solidFill>
            <a:round/>
            <a:headEnd/>
            <a:tailEnd/>
          </a:ln>
        </p:spPr>
        <p:txBody>
          <a:bodyPr wrap="none"/>
          <a:lstStyle/>
          <a:p>
            <a:endParaRPr lang="zh-CN" altLang="en-US"/>
          </a:p>
        </p:txBody>
      </p:sp>
      <p:sp>
        <p:nvSpPr>
          <p:cNvPr id="26648" name="Line 24"/>
          <p:cNvSpPr>
            <a:spLocks noChangeShapeType="1"/>
          </p:cNvSpPr>
          <p:nvPr/>
        </p:nvSpPr>
        <p:spPr bwMode="auto">
          <a:xfrm flipH="1">
            <a:off x="5857875" y="3241675"/>
            <a:ext cx="9525" cy="425450"/>
          </a:xfrm>
          <a:prstGeom prst="line">
            <a:avLst/>
          </a:prstGeom>
          <a:noFill/>
          <a:ln w="9525">
            <a:solidFill>
              <a:schemeClr val="tx1"/>
            </a:solidFill>
            <a:round/>
            <a:headEnd/>
            <a:tailEnd/>
          </a:ln>
        </p:spPr>
        <p:txBody>
          <a:bodyPr wrap="none"/>
          <a:lstStyle/>
          <a:p>
            <a:endParaRPr lang="zh-CN" altLang="en-US"/>
          </a:p>
        </p:txBody>
      </p:sp>
      <p:sp>
        <p:nvSpPr>
          <p:cNvPr id="26649" name="Line 25"/>
          <p:cNvSpPr>
            <a:spLocks noChangeShapeType="1"/>
          </p:cNvSpPr>
          <p:nvPr/>
        </p:nvSpPr>
        <p:spPr bwMode="auto">
          <a:xfrm>
            <a:off x="5976938" y="3171825"/>
            <a:ext cx="487362" cy="220663"/>
          </a:xfrm>
          <a:prstGeom prst="line">
            <a:avLst/>
          </a:prstGeom>
          <a:noFill/>
          <a:ln w="9525">
            <a:solidFill>
              <a:schemeClr val="tx1"/>
            </a:solidFill>
            <a:round/>
            <a:headEnd/>
            <a:tailEnd/>
          </a:ln>
        </p:spPr>
        <p:txBody>
          <a:bodyPr wrap="none"/>
          <a:lstStyle/>
          <a:p>
            <a:endParaRPr lang="zh-CN" altLang="en-US"/>
          </a:p>
        </p:txBody>
      </p:sp>
      <p:sp>
        <p:nvSpPr>
          <p:cNvPr id="26651" name="Line 32"/>
          <p:cNvSpPr>
            <a:spLocks noChangeShapeType="1"/>
          </p:cNvSpPr>
          <p:nvPr/>
        </p:nvSpPr>
        <p:spPr bwMode="auto">
          <a:xfrm flipH="1">
            <a:off x="2389188" y="2105025"/>
            <a:ext cx="1581150" cy="969963"/>
          </a:xfrm>
          <a:prstGeom prst="line">
            <a:avLst/>
          </a:prstGeom>
          <a:noFill/>
          <a:ln w="9525">
            <a:solidFill>
              <a:schemeClr val="tx1"/>
            </a:solidFill>
            <a:round/>
            <a:headEnd/>
            <a:tailEnd/>
          </a:ln>
        </p:spPr>
        <p:txBody>
          <a:bodyPr wrap="none"/>
          <a:lstStyle/>
          <a:p>
            <a:endParaRPr lang="zh-CN" altLang="en-US"/>
          </a:p>
        </p:txBody>
      </p:sp>
      <p:sp>
        <p:nvSpPr>
          <p:cNvPr id="26652" name="Line 33"/>
          <p:cNvSpPr>
            <a:spLocks noChangeShapeType="1"/>
          </p:cNvSpPr>
          <p:nvPr/>
        </p:nvSpPr>
        <p:spPr bwMode="auto">
          <a:xfrm>
            <a:off x="4117975" y="2097088"/>
            <a:ext cx="0" cy="1003300"/>
          </a:xfrm>
          <a:prstGeom prst="line">
            <a:avLst/>
          </a:prstGeom>
          <a:noFill/>
          <a:ln w="9525">
            <a:solidFill>
              <a:schemeClr val="tx1"/>
            </a:solidFill>
            <a:round/>
            <a:headEnd/>
            <a:tailEnd/>
          </a:ln>
        </p:spPr>
        <p:txBody>
          <a:bodyPr wrap="none"/>
          <a:lstStyle/>
          <a:p>
            <a:endParaRPr lang="zh-CN" altLang="en-US"/>
          </a:p>
        </p:txBody>
      </p:sp>
      <p:sp>
        <p:nvSpPr>
          <p:cNvPr id="26653" name="Line 34"/>
          <p:cNvSpPr>
            <a:spLocks noChangeShapeType="1"/>
          </p:cNvSpPr>
          <p:nvPr/>
        </p:nvSpPr>
        <p:spPr bwMode="auto">
          <a:xfrm flipH="1" flipV="1">
            <a:off x="4267200" y="2052638"/>
            <a:ext cx="1420813" cy="1111250"/>
          </a:xfrm>
          <a:prstGeom prst="line">
            <a:avLst/>
          </a:prstGeom>
          <a:noFill/>
          <a:ln w="9525">
            <a:solidFill>
              <a:schemeClr val="tx1"/>
            </a:solidFill>
            <a:round/>
            <a:headEnd/>
            <a:tailEnd/>
          </a:ln>
        </p:spPr>
        <p:txBody>
          <a:bodyPr wrap="none"/>
          <a:lstStyle/>
          <a:p>
            <a:endParaRPr lang="zh-CN" altLang="en-US"/>
          </a:p>
        </p:txBody>
      </p:sp>
      <p:sp>
        <p:nvSpPr>
          <p:cNvPr id="26654" name="Text Box 35"/>
          <p:cNvSpPr txBox="1">
            <a:spLocks noChangeArrowheads="1"/>
          </p:cNvSpPr>
          <p:nvPr/>
        </p:nvSpPr>
        <p:spPr bwMode="auto">
          <a:xfrm>
            <a:off x="2530475" y="2940050"/>
            <a:ext cx="582613" cy="366713"/>
          </a:xfrm>
          <a:prstGeom prst="rect">
            <a:avLst/>
          </a:prstGeom>
          <a:noFill/>
          <a:ln w="9525">
            <a:noFill/>
            <a:miter lim="800000"/>
            <a:headEnd/>
            <a:tailEnd/>
          </a:ln>
        </p:spPr>
        <p:txBody>
          <a:bodyPr>
            <a:spAutoFit/>
          </a:bodyPr>
          <a:lstStyle/>
          <a:p>
            <a:r>
              <a:rPr lang="en-US" altLang="zh-CN" i="0">
                <a:latin typeface="Tahoma" pitchFamily="34" charset="0"/>
              </a:rPr>
              <a:t>hub</a:t>
            </a:r>
          </a:p>
        </p:txBody>
      </p:sp>
      <p:sp>
        <p:nvSpPr>
          <p:cNvPr id="26655" name="Text Box 36"/>
          <p:cNvSpPr txBox="1">
            <a:spLocks noChangeArrowheads="1"/>
          </p:cNvSpPr>
          <p:nvPr/>
        </p:nvSpPr>
        <p:spPr bwMode="auto">
          <a:xfrm>
            <a:off x="4252913" y="2887663"/>
            <a:ext cx="565150" cy="366712"/>
          </a:xfrm>
          <a:prstGeom prst="rect">
            <a:avLst/>
          </a:prstGeom>
          <a:noFill/>
          <a:ln w="9525">
            <a:noFill/>
            <a:miter lim="800000"/>
            <a:headEnd/>
            <a:tailEnd/>
          </a:ln>
        </p:spPr>
        <p:txBody>
          <a:bodyPr wrap="none">
            <a:spAutoFit/>
          </a:bodyPr>
          <a:lstStyle/>
          <a:p>
            <a:r>
              <a:rPr lang="en-US" altLang="zh-CN" i="0">
                <a:latin typeface="Tahoma" pitchFamily="34" charset="0"/>
              </a:rPr>
              <a:t>hub</a:t>
            </a:r>
          </a:p>
        </p:txBody>
      </p:sp>
      <p:sp>
        <p:nvSpPr>
          <p:cNvPr id="26656" name="Text Box 37"/>
          <p:cNvSpPr txBox="1">
            <a:spLocks noChangeArrowheads="1"/>
          </p:cNvSpPr>
          <p:nvPr/>
        </p:nvSpPr>
        <p:spPr bwMode="auto">
          <a:xfrm>
            <a:off x="6069013" y="2836863"/>
            <a:ext cx="565150" cy="366712"/>
          </a:xfrm>
          <a:prstGeom prst="rect">
            <a:avLst/>
          </a:prstGeom>
          <a:noFill/>
          <a:ln w="9525">
            <a:noFill/>
            <a:miter lim="800000"/>
            <a:headEnd/>
            <a:tailEnd/>
          </a:ln>
        </p:spPr>
        <p:txBody>
          <a:bodyPr wrap="none">
            <a:spAutoFit/>
          </a:bodyPr>
          <a:lstStyle/>
          <a:p>
            <a:r>
              <a:rPr lang="en-US" altLang="zh-CN" i="0">
                <a:latin typeface="Tahoma" pitchFamily="34" charset="0"/>
              </a:rPr>
              <a:t>hub</a:t>
            </a:r>
          </a:p>
        </p:txBody>
      </p:sp>
      <p:sp>
        <p:nvSpPr>
          <p:cNvPr id="26657" name="Text Box 38"/>
          <p:cNvSpPr txBox="1">
            <a:spLocks noChangeArrowheads="1"/>
          </p:cNvSpPr>
          <p:nvPr/>
        </p:nvSpPr>
        <p:spPr bwMode="auto">
          <a:xfrm>
            <a:off x="3751580" y="1465580"/>
            <a:ext cx="815975" cy="366713"/>
          </a:xfrm>
          <a:prstGeom prst="rect">
            <a:avLst/>
          </a:prstGeom>
          <a:noFill/>
          <a:ln w="9525">
            <a:noFill/>
            <a:miter lim="800000"/>
            <a:headEnd/>
            <a:tailEnd/>
          </a:ln>
        </p:spPr>
        <p:txBody>
          <a:bodyPr wrap="none">
            <a:spAutoFit/>
          </a:bodyPr>
          <a:lstStyle/>
          <a:p>
            <a:r>
              <a:rPr lang="en-US" altLang="zh-CN" i="0" dirty="0">
                <a:latin typeface="Tahoma" pitchFamily="34" charset="0"/>
              </a:rPr>
              <a:t>switch</a:t>
            </a:r>
          </a:p>
        </p:txBody>
      </p:sp>
      <p:sp>
        <p:nvSpPr>
          <p:cNvPr id="26658" name="Text Box 39"/>
          <p:cNvSpPr txBox="1">
            <a:spLocks noChangeArrowheads="1"/>
          </p:cNvSpPr>
          <p:nvPr/>
        </p:nvSpPr>
        <p:spPr bwMode="auto">
          <a:xfrm>
            <a:off x="965200" y="2989263"/>
            <a:ext cx="320675" cy="366712"/>
          </a:xfrm>
          <a:prstGeom prst="rect">
            <a:avLst/>
          </a:prstGeom>
          <a:noFill/>
          <a:ln w="9525">
            <a:noFill/>
            <a:miter lim="800000"/>
            <a:headEnd/>
            <a:tailEnd/>
          </a:ln>
        </p:spPr>
        <p:txBody>
          <a:bodyPr wrap="none">
            <a:spAutoFit/>
          </a:bodyPr>
          <a:lstStyle/>
          <a:p>
            <a:r>
              <a:rPr lang="en-US" altLang="zh-CN" i="0">
                <a:latin typeface="Tahoma" pitchFamily="34" charset="0"/>
              </a:rPr>
              <a:t>A</a:t>
            </a:r>
          </a:p>
        </p:txBody>
      </p:sp>
      <p:sp>
        <p:nvSpPr>
          <p:cNvPr id="26659" name="Text Box 40"/>
          <p:cNvSpPr txBox="1">
            <a:spLocks noChangeArrowheads="1"/>
          </p:cNvSpPr>
          <p:nvPr/>
        </p:nvSpPr>
        <p:spPr bwMode="auto">
          <a:xfrm>
            <a:off x="1646238" y="3762375"/>
            <a:ext cx="319087" cy="366713"/>
          </a:xfrm>
          <a:prstGeom prst="rect">
            <a:avLst/>
          </a:prstGeom>
          <a:noFill/>
          <a:ln w="9525">
            <a:noFill/>
            <a:miter lim="800000"/>
            <a:headEnd/>
            <a:tailEnd/>
          </a:ln>
        </p:spPr>
        <p:txBody>
          <a:bodyPr wrap="none">
            <a:spAutoFit/>
          </a:bodyPr>
          <a:lstStyle/>
          <a:p>
            <a:r>
              <a:rPr lang="en-US" altLang="zh-CN" i="0">
                <a:latin typeface="Tahoma" pitchFamily="34" charset="0"/>
              </a:rPr>
              <a:t>B</a:t>
            </a:r>
          </a:p>
        </p:txBody>
      </p:sp>
      <p:sp>
        <p:nvSpPr>
          <p:cNvPr id="26660" name="Text Box 41"/>
          <p:cNvSpPr txBox="1">
            <a:spLocks noChangeArrowheads="1"/>
          </p:cNvSpPr>
          <p:nvPr/>
        </p:nvSpPr>
        <p:spPr bwMode="auto">
          <a:xfrm>
            <a:off x="2303463" y="3775075"/>
            <a:ext cx="320675" cy="366713"/>
          </a:xfrm>
          <a:prstGeom prst="rect">
            <a:avLst/>
          </a:prstGeom>
          <a:noFill/>
          <a:ln w="9525">
            <a:noFill/>
            <a:miter lim="800000"/>
            <a:headEnd/>
            <a:tailEnd/>
          </a:ln>
        </p:spPr>
        <p:txBody>
          <a:bodyPr wrap="none">
            <a:spAutoFit/>
          </a:bodyPr>
          <a:lstStyle/>
          <a:p>
            <a:r>
              <a:rPr lang="en-US" altLang="zh-CN" i="0">
                <a:latin typeface="Tahoma" pitchFamily="34" charset="0"/>
              </a:rPr>
              <a:t>C</a:t>
            </a:r>
          </a:p>
        </p:txBody>
      </p:sp>
      <p:sp>
        <p:nvSpPr>
          <p:cNvPr id="26661" name="Text Box 42"/>
          <p:cNvSpPr txBox="1">
            <a:spLocks noChangeArrowheads="1"/>
          </p:cNvSpPr>
          <p:nvPr/>
        </p:nvSpPr>
        <p:spPr bwMode="auto">
          <a:xfrm>
            <a:off x="3114675" y="3595688"/>
            <a:ext cx="339725" cy="366712"/>
          </a:xfrm>
          <a:prstGeom prst="rect">
            <a:avLst/>
          </a:prstGeom>
          <a:noFill/>
          <a:ln w="9525">
            <a:noFill/>
            <a:miter lim="800000"/>
            <a:headEnd/>
            <a:tailEnd/>
          </a:ln>
        </p:spPr>
        <p:txBody>
          <a:bodyPr wrap="none">
            <a:spAutoFit/>
          </a:bodyPr>
          <a:lstStyle/>
          <a:p>
            <a:r>
              <a:rPr lang="en-US" altLang="zh-CN" i="0">
                <a:latin typeface="Tahoma" pitchFamily="34" charset="0"/>
              </a:rPr>
              <a:t>D</a:t>
            </a:r>
          </a:p>
        </p:txBody>
      </p:sp>
      <p:sp>
        <p:nvSpPr>
          <p:cNvPr id="26662" name="Text Box 43"/>
          <p:cNvSpPr txBox="1">
            <a:spLocks noChangeArrowheads="1"/>
          </p:cNvSpPr>
          <p:nvPr/>
        </p:nvSpPr>
        <p:spPr bwMode="auto">
          <a:xfrm>
            <a:off x="3990975" y="3852863"/>
            <a:ext cx="312738" cy="366712"/>
          </a:xfrm>
          <a:prstGeom prst="rect">
            <a:avLst/>
          </a:prstGeom>
          <a:noFill/>
          <a:ln w="9525">
            <a:noFill/>
            <a:miter lim="800000"/>
            <a:headEnd/>
            <a:tailEnd/>
          </a:ln>
        </p:spPr>
        <p:txBody>
          <a:bodyPr wrap="none">
            <a:spAutoFit/>
          </a:bodyPr>
          <a:lstStyle/>
          <a:p>
            <a:r>
              <a:rPr lang="en-US" altLang="zh-CN" i="0">
                <a:latin typeface="Tahoma" pitchFamily="34" charset="0"/>
              </a:rPr>
              <a:t>E</a:t>
            </a:r>
          </a:p>
        </p:txBody>
      </p:sp>
      <p:sp>
        <p:nvSpPr>
          <p:cNvPr id="26663" name="Text Box 44"/>
          <p:cNvSpPr txBox="1">
            <a:spLocks noChangeArrowheads="1"/>
          </p:cNvSpPr>
          <p:nvPr/>
        </p:nvSpPr>
        <p:spPr bwMode="auto">
          <a:xfrm>
            <a:off x="4633913" y="3568700"/>
            <a:ext cx="303212" cy="366713"/>
          </a:xfrm>
          <a:prstGeom prst="rect">
            <a:avLst/>
          </a:prstGeom>
          <a:noFill/>
          <a:ln w="9525">
            <a:noFill/>
            <a:miter lim="800000"/>
            <a:headEnd/>
            <a:tailEnd/>
          </a:ln>
        </p:spPr>
        <p:txBody>
          <a:bodyPr wrap="none">
            <a:spAutoFit/>
          </a:bodyPr>
          <a:lstStyle/>
          <a:p>
            <a:r>
              <a:rPr lang="en-US" altLang="zh-CN" i="0">
                <a:latin typeface="Tahoma" pitchFamily="34" charset="0"/>
              </a:rPr>
              <a:t>F</a:t>
            </a:r>
          </a:p>
        </p:txBody>
      </p:sp>
      <p:sp>
        <p:nvSpPr>
          <p:cNvPr id="26664" name="Text Box 45"/>
          <p:cNvSpPr txBox="1">
            <a:spLocks noChangeArrowheads="1"/>
          </p:cNvSpPr>
          <p:nvPr/>
        </p:nvSpPr>
        <p:spPr bwMode="auto">
          <a:xfrm>
            <a:off x="5121910" y="3711575"/>
            <a:ext cx="336550" cy="366713"/>
          </a:xfrm>
          <a:prstGeom prst="rect">
            <a:avLst/>
          </a:prstGeom>
          <a:noFill/>
          <a:ln w="9525">
            <a:noFill/>
            <a:miter lim="800000"/>
            <a:headEnd/>
            <a:tailEnd/>
          </a:ln>
        </p:spPr>
        <p:txBody>
          <a:bodyPr wrap="none">
            <a:spAutoFit/>
          </a:bodyPr>
          <a:lstStyle/>
          <a:p>
            <a:r>
              <a:rPr lang="en-US" altLang="zh-CN" i="0" dirty="0">
                <a:latin typeface="Tahoma" pitchFamily="34" charset="0"/>
              </a:rPr>
              <a:t>G</a:t>
            </a:r>
          </a:p>
        </p:txBody>
      </p:sp>
      <p:sp>
        <p:nvSpPr>
          <p:cNvPr id="26665" name="Text Box 46"/>
          <p:cNvSpPr txBox="1">
            <a:spLocks noChangeArrowheads="1"/>
          </p:cNvSpPr>
          <p:nvPr/>
        </p:nvSpPr>
        <p:spPr bwMode="auto">
          <a:xfrm>
            <a:off x="6038850" y="3787775"/>
            <a:ext cx="338138" cy="366713"/>
          </a:xfrm>
          <a:prstGeom prst="rect">
            <a:avLst/>
          </a:prstGeom>
          <a:noFill/>
          <a:ln w="9525">
            <a:noFill/>
            <a:miter lim="800000"/>
            <a:headEnd/>
            <a:tailEnd/>
          </a:ln>
        </p:spPr>
        <p:txBody>
          <a:bodyPr wrap="none">
            <a:spAutoFit/>
          </a:bodyPr>
          <a:lstStyle/>
          <a:p>
            <a:r>
              <a:rPr lang="en-US" altLang="zh-CN" i="0">
                <a:latin typeface="Tahoma" pitchFamily="34" charset="0"/>
              </a:rPr>
              <a:t>H</a:t>
            </a:r>
          </a:p>
        </p:txBody>
      </p:sp>
      <p:sp>
        <p:nvSpPr>
          <p:cNvPr id="26666" name="Text Box 47"/>
          <p:cNvSpPr txBox="1">
            <a:spLocks noChangeArrowheads="1"/>
          </p:cNvSpPr>
          <p:nvPr/>
        </p:nvSpPr>
        <p:spPr bwMode="auto">
          <a:xfrm>
            <a:off x="6784975" y="3233738"/>
            <a:ext cx="269875" cy="366712"/>
          </a:xfrm>
          <a:prstGeom prst="rect">
            <a:avLst/>
          </a:prstGeom>
          <a:noFill/>
          <a:ln w="9525">
            <a:noFill/>
            <a:miter lim="800000"/>
            <a:headEnd/>
            <a:tailEnd/>
          </a:ln>
        </p:spPr>
        <p:txBody>
          <a:bodyPr wrap="none">
            <a:spAutoFit/>
          </a:bodyPr>
          <a:lstStyle/>
          <a:p>
            <a:r>
              <a:rPr lang="en-US" altLang="zh-CN" i="0">
                <a:latin typeface="Tahoma" pitchFamily="34" charset="0"/>
              </a:rPr>
              <a:t>I</a:t>
            </a:r>
          </a:p>
        </p:txBody>
      </p:sp>
      <p:sp>
        <p:nvSpPr>
          <p:cNvPr id="26667" name="Line 48"/>
          <p:cNvSpPr>
            <a:spLocks noChangeShapeType="1"/>
          </p:cNvSpPr>
          <p:nvPr/>
        </p:nvSpPr>
        <p:spPr bwMode="auto">
          <a:xfrm>
            <a:off x="6813550" y="2014538"/>
            <a:ext cx="1981200" cy="0"/>
          </a:xfrm>
          <a:prstGeom prst="line">
            <a:avLst/>
          </a:prstGeom>
          <a:noFill/>
          <a:ln w="25400">
            <a:solidFill>
              <a:srgbClr val="FF0000"/>
            </a:solidFill>
            <a:round/>
            <a:headEnd/>
            <a:tailEnd/>
          </a:ln>
        </p:spPr>
        <p:txBody>
          <a:bodyPr wrap="none"/>
          <a:lstStyle/>
          <a:p>
            <a:endParaRPr lang="zh-CN" altLang="en-US"/>
          </a:p>
        </p:txBody>
      </p:sp>
      <p:sp>
        <p:nvSpPr>
          <p:cNvPr id="26668" name="Line 49"/>
          <p:cNvSpPr>
            <a:spLocks noChangeShapeType="1"/>
          </p:cNvSpPr>
          <p:nvPr/>
        </p:nvSpPr>
        <p:spPr bwMode="auto">
          <a:xfrm>
            <a:off x="7688263" y="1665288"/>
            <a:ext cx="0" cy="1944687"/>
          </a:xfrm>
          <a:prstGeom prst="line">
            <a:avLst/>
          </a:prstGeom>
          <a:noFill/>
          <a:ln w="25400">
            <a:solidFill>
              <a:srgbClr val="FF0000"/>
            </a:solidFill>
            <a:round/>
            <a:headEnd/>
            <a:tailEnd/>
          </a:ln>
        </p:spPr>
        <p:txBody>
          <a:bodyPr wrap="none"/>
          <a:lstStyle/>
          <a:p>
            <a:endParaRPr lang="zh-CN" altLang="en-US"/>
          </a:p>
        </p:txBody>
      </p:sp>
      <p:sp>
        <p:nvSpPr>
          <p:cNvPr id="26669" name="Text Box 50"/>
          <p:cNvSpPr txBox="1">
            <a:spLocks noChangeArrowheads="1"/>
          </p:cNvSpPr>
          <p:nvPr/>
        </p:nvSpPr>
        <p:spPr bwMode="auto">
          <a:xfrm>
            <a:off x="6669088" y="1625600"/>
            <a:ext cx="965200" cy="366713"/>
          </a:xfrm>
          <a:prstGeom prst="rect">
            <a:avLst/>
          </a:prstGeom>
          <a:noFill/>
          <a:ln w="9525">
            <a:noFill/>
            <a:miter lim="800000"/>
            <a:headEnd/>
            <a:tailEnd/>
          </a:ln>
        </p:spPr>
        <p:txBody>
          <a:bodyPr wrap="none">
            <a:spAutoFit/>
          </a:bodyPr>
          <a:lstStyle/>
          <a:p>
            <a:r>
              <a:rPr lang="en-US" altLang="zh-CN" i="0">
                <a:solidFill>
                  <a:srgbClr val="FF0000"/>
                </a:solidFill>
                <a:latin typeface="Tahoma" pitchFamily="34" charset="0"/>
              </a:rPr>
              <a:t>address</a:t>
            </a:r>
          </a:p>
        </p:txBody>
      </p:sp>
      <p:sp>
        <p:nvSpPr>
          <p:cNvPr id="26670" name="Text Box 51"/>
          <p:cNvSpPr txBox="1">
            <a:spLocks noChangeArrowheads="1"/>
          </p:cNvSpPr>
          <p:nvPr/>
        </p:nvSpPr>
        <p:spPr bwMode="auto">
          <a:xfrm>
            <a:off x="7699375" y="1636713"/>
            <a:ext cx="1062038" cy="366712"/>
          </a:xfrm>
          <a:prstGeom prst="rect">
            <a:avLst/>
          </a:prstGeom>
          <a:noFill/>
          <a:ln w="9525">
            <a:noFill/>
            <a:miter lim="800000"/>
            <a:headEnd/>
            <a:tailEnd/>
          </a:ln>
        </p:spPr>
        <p:txBody>
          <a:bodyPr wrap="none">
            <a:spAutoFit/>
          </a:bodyPr>
          <a:lstStyle/>
          <a:p>
            <a:r>
              <a:rPr lang="en-US" altLang="zh-CN" i="0">
                <a:solidFill>
                  <a:srgbClr val="FF0000"/>
                </a:solidFill>
                <a:latin typeface="Tahoma" pitchFamily="34" charset="0"/>
              </a:rPr>
              <a:t>interface</a:t>
            </a:r>
          </a:p>
        </p:txBody>
      </p:sp>
      <p:sp>
        <p:nvSpPr>
          <p:cNvPr id="26671" name="Text Box 52"/>
          <p:cNvSpPr txBox="1">
            <a:spLocks noChangeArrowheads="1"/>
          </p:cNvSpPr>
          <p:nvPr/>
        </p:nvSpPr>
        <p:spPr bwMode="auto">
          <a:xfrm>
            <a:off x="7037705" y="2036763"/>
            <a:ext cx="336550" cy="1739900"/>
          </a:xfrm>
          <a:prstGeom prst="rect">
            <a:avLst/>
          </a:prstGeom>
          <a:noFill/>
          <a:ln w="9525">
            <a:noFill/>
            <a:miter lim="800000"/>
            <a:headEnd/>
            <a:tailEnd/>
          </a:ln>
        </p:spPr>
        <p:txBody>
          <a:bodyPr wrap="none">
            <a:spAutoFit/>
          </a:bodyPr>
          <a:lstStyle/>
          <a:p>
            <a:r>
              <a:rPr lang="en-US" altLang="zh-CN" i="0" dirty="0">
                <a:latin typeface="Tahoma" pitchFamily="34" charset="0"/>
              </a:rPr>
              <a:t>A</a:t>
            </a:r>
          </a:p>
          <a:p>
            <a:r>
              <a:rPr lang="en-US" altLang="zh-CN" i="0" dirty="0">
                <a:latin typeface="Tahoma" pitchFamily="34" charset="0"/>
              </a:rPr>
              <a:t>B</a:t>
            </a:r>
          </a:p>
          <a:p>
            <a:r>
              <a:rPr lang="en-US" altLang="zh-CN" i="0" dirty="0">
                <a:latin typeface="Tahoma" pitchFamily="34" charset="0"/>
              </a:rPr>
              <a:t>E</a:t>
            </a:r>
          </a:p>
          <a:p>
            <a:r>
              <a:rPr lang="en-US" altLang="zh-CN" i="0" dirty="0">
                <a:latin typeface="Tahoma" pitchFamily="34" charset="0"/>
              </a:rPr>
              <a:t>G</a:t>
            </a:r>
          </a:p>
          <a:p>
            <a:endParaRPr lang="en-US" altLang="zh-CN" i="0" dirty="0">
              <a:latin typeface="Tahoma" pitchFamily="34" charset="0"/>
            </a:endParaRPr>
          </a:p>
          <a:p>
            <a:endParaRPr lang="zh-CN" altLang="en-US" i="0" dirty="0">
              <a:latin typeface="Tahoma" pitchFamily="34" charset="0"/>
            </a:endParaRPr>
          </a:p>
        </p:txBody>
      </p:sp>
      <p:sp>
        <p:nvSpPr>
          <p:cNvPr id="26672" name="Text Box 53"/>
          <p:cNvSpPr txBox="1">
            <a:spLocks noChangeArrowheads="1"/>
          </p:cNvSpPr>
          <p:nvPr/>
        </p:nvSpPr>
        <p:spPr bwMode="auto">
          <a:xfrm>
            <a:off x="7777163" y="2044700"/>
            <a:ext cx="342900" cy="1190625"/>
          </a:xfrm>
          <a:prstGeom prst="rect">
            <a:avLst/>
          </a:prstGeom>
          <a:noFill/>
          <a:ln w="9525">
            <a:noFill/>
            <a:miter lim="800000"/>
            <a:headEnd/>
            <a:tailEnd/>
          </a:ln>
        </p:spPr>
        <p:txBody>
          <a:bodyPr>
            <a:spAutoFit/>
          </a:bodyPr>
          <a:lstStyle/>
          <a:p>
            <a:r>
              <a:rPr lang="en-US" altLang="zh-CN" i="0">
                <a:latin typeface="Tahoma" pitchFamily="34" charset="0"/>
              </a:rPr>
              <a:t>1</a:t>
            </a:r>
          </a:p>
          <a:p>
            <a:r>
              <a:rPr lang="en-US" altLang="zh-CN" i="0">
                <a:latin typeface="Tahoma" pitchFamily="34" charset="0"/>
              </a:rPr>
              <a:t>1</a:t>
            </a:r>
          </a:p>
          <a:p>
            <a:r>
              <a:rPr lang="en-US" altLang="zh-CN" i="0">
                <a:latin typeface="Tahoma" pitchFamily="34" charset="0"/>
              </a:rPr>
              <a:t>2</a:t>
            </a:r>
          </a:p>
          <a:p>
            <a:r>
              <a:rPr lang="en-US" altLang="zh-CN" i="0">
                <a:latin typeface="Tahoma" pitchFamily="34" charset="0"/>
              </a:rPr>
              <a:t>3</a:t>
            </a:r>
            <a:endParaRPr lang="en-US" altLang="zh-CN" b="1" i="0">
              <a:solidFill>
                <a:srgbClr val="FF0000"/>
              </a:solidFill>
              <a:latin typeface="Tahoma" pitchFamily="34" charset="0"/>
            </a:endParaRPr>
          </a:p>
        </p:txBody>
      </p:sp>
      <p:sp>
        <p:nvSpPr>
          <p:cNvPr id="26673" name="Text Box 54"/>
          <p:cNvSpPr txBox="1">
            <a:spLocks noChangeArrowheads="1"/>
          </p:cNvSpPr>
          <p:nvPr/>
        </p:nvSpPr>
        <p:spPr bwMode="auto">
          <a:xfrm>
            <a:off x="3527425" y="1933575"/>
            <a:ext cx="309563" cy="366713"/>
          </a:xfrm>
          <a:prstGeom prst="rect">
            <a:avLst/>
          </a:prstGeom>
          <a:noFill/>
          <a:ln w="9525">
            <a:noFill/>
            <a:miter lim="800000"/>
            <a:headEnd/>
            <a:tailEnd/>
          </a:ln>
        </p:spPr>
        <p:txBody>
          <a:bodyPr wrap="none">
            <a:spAutoFit/>
          </a:bodyPr>
          <a:lstStyle/>
          <a:p>
            <a:r>
              <a:rPr lang="en-US" altLang="zh-CN" i="0">
                <a:latin typeface="Tahoma" pitchFamily="34" charset="0"/>
              </a:rPr>
              <a:t>1</a:t>
            </a:r>
          </a:p>
        </p:txBody>
      </p:sp>
      <p:sp>
        <p:nvSpPr>
          <p:cNvPr id="26674" name="Text Box 55"/>
          <p:cNvSpPr txBox="1">
            <a:spLocks noChangeArrowheads="1"/>
          </p:cNvSpPr>
          <p:nvPr/>
        </p:nvSpPr>
        <p:spPr bwMode="auto">
          <a:xfrm>
            <a:off x="3848100" y="2217738"/>
            <a:ext cx="309563" cy="366712"/>
          </a:xfrm>
          <a:prstGeom prst="rect">
            <a:avLst/>
          </a:prstGeom>
          <a:noFill/>
          <a:ln w="9525">
            <a:noFill/>
            <a:miter lim="800000"/>
            <a:headEnd/>
            <a:tailEnd/>
          </a:ln>
        </p:spPr>
        <p:txBody>
          <a:bodyPr wrap="none">
            <a:spAutoFit/>
          </a:bodyPr>
          <a:lstStyle/>
          <a:p>
            <a:r>
              <a:rPr lang="en-US" altLang="zh-CN" i="0">
                <a:latin typeface="Tahoma" pitchFamily="34" charset="0"/>
              </a:rPr>
              <a:t>2</a:t>
            </a:r>
          </a:p>
        </p:txBody>
      </p:sp>
      <p:sp>
        <p:nvSpPr>
          <p:cNvPr id="26675" name="Text Box 56"/>
          <p:cNvSpPr txBox="1">
            <a:spLocks noChangeArrowheads="1"/>
          </p:cNvSpPr>
          <p:nvPr/>
        </p:nvSpPr>
        <p:spPr bwMode="auto">
          <a:xfrm>
            <a:off x="4273550" y="2178050"/>
            <a:ext cx="309563" cy="366713"/>
          </a:xfrm>
          <a:prstGeom prst="rect">
            <a:avLst/>
          </a:prstGeom>
          <a:noFill/>
          <a:ln w="9525">
            <a:noFill/>
            <a:miter lim="800000"/>
            <a:headEnd/>
            <a:tailEnd/>
          </a:ln>
        </p:spPr>
        <p:txBody>
          <a:bodyPr wrap="none">
            <a:spAutoFit/>
          </a:bodyPr>
          <a:lstStyle/>
          <a:p>
            <a:r>
              <a:rPr lang="en-US" altLang="zh-CN" i="0">
                <a:latin typeface="Tahoma" pitchFamily="34" charset="0"/>
              </a:rPr>
              <a:t>3</a:t>
            </a:r>
          </a:p>
        </p:txBody>
      </p:sp>
      <p:sp>
        <p:nvSpPr>
          <p:cNvPr id="894009" name="Rectangle 57"/>
          <p:cNvSpPr>
            <a:spLocks noChangeArrowheads="1"/>
          </p:cNvSpPr>
          <p:nvPr/>
        </p:nvSpPr>
        <p:spPr bwMode="auto">
          <a:xfrm>
            <a:off x="7079614" y="3175000"/>
            <a:ext cx="1203326" cy="369332"/>
          </a:xfrm>
          <a:prstGeom prst="rect">
            <a:avLst/>
          </a:prstGeom>
          <a:noFill/>
          <a:ln w="9525">
            <a:noFill/>
            <a:miter lim="800000"/>
            <a:headEnd/>
            <a:tailEnd/>
          </a:ln>
        </p:spPr>
        <p:txBody>
          <a:bodyPr wrap="square">
            <a:spAutoFit/>
          </a:bodyPr>
          <a:lstStyle/>
          <a:p>
            <a:r>
              <a:rPr lang="en-US" altLang="zh-CN" b="1" i="0" dirty="0">
                <a:solidFill>
                  <a:srgbClr val="FF0000"/>
                </a:solidFill>
                <a:latin typeface="Tahoma" pitchFamily="34" charset="0"/>
              </a:rPr>
              <a:t>C         1</a:t>
            </a:r>
          </a:p>
        </p:txBody>
      </p:sp>
      <p:sp>
        <p:nvSpPr>
          <p:cNvPr id="894010" name="Line 58"/>
          <p:cNvSpPr>
            <a:spLocks noChangeShapeType="1"/>
          </p:cNvSpPr>
          <p:nvPr/>
        </p:nvSpPr>
        <p:spPr bwMode="auto">
          <a:xfrm flipV="1">
            <a:off x="2425700" y="2120900"/>
            <a:ext cx="1192213" cy="674688"/>
          </a:xfrm>
          <a:prstGeom prst="line">
            <a:avLst/>
          </a:prstGeom>
          <a:noFill/>
          <a:ln w="25400">
            <a:solidFill>
              <a:srgbClr val="FF0000"/>
            </a:solidFill>
            <a:round/>
            <a:headEnd/>
            <a:tailEnd type="triangle" w="med" len="med"/>
          </a:ln>
        </p:spPr>
        <p:txBody>
          <a:bodyPr wrap="none"/>
          <a:lstStyle/>
          <a:p>
            <a:endParaRPr lang="zh-CN" altLang="en-US"/>
          </a:p>
        </p:txBody>
      </p:sp>
      <p:grpSp>
        <p:nvGrpSpPr>
          <p:cNvPr id="4" name="Group 59"/>
          <p:cNvGrpSpPr>
            <a:grpSpLocks/>
          </p:cNvGrpSpPr>
          <p:nvPr/>
        </p:nvGrpSpPr>
        <p:grpSpPr bwMode="auto">
          <a:xfrm>
            <a:off x="4194175" y="2120900"/>
            <a:ext cx="1411288" cy="695325"/>
            <a:chOff x="2642" y="1528"/>
            <a:chExt cx="889" cy="438"/>
          </a:xfrm>
        </p:grpSpPr>
        <p:sp>
          <p:nvSpPr>
            <p:cNvPr id="26679" name="Line 60"/>
            <p:cNvSpPr>
              <a:spLocks noChangeShapeType="1"/>
            </p:cNvSpPr>
            <p:nvPr/>
          </p:nvSpPr>
          <p:spPr bwMode="auto">
            <a:xfrm>
              <a:off x="2642" y="1590"/>
              <a:ext cx="0" cy="376"/>
            </a:xfrm>
            <a:prstGeom prst="line">
              <a:avLst/>
            </a:prstGeom>
            <a:noFill/>
            <a:ln w="25400">
              <a:solidFill>
                <a:srgbClr val="FF0000"/>
              </a:solidFill>
              <a:round/>
              <a:headEnd/>
              <a:tailEnd type="triangle" w="med" len="med"/>
            </a:ln>
          </p:spPr>
          <p:txBody>
            <a:bodyPr wrap="none"/>
            <a:lstStyle/>
            <a:p>
              <a:endParaRPr lang="zh-CN" altLang="en-US"/>
            </a:p>
          </p:txBody>
        </p:sp>
        <p:sp>
          <p:nvSpPr>
            <p:cNvPr id="26680" name="Line 61"/>
            <p:cNvSpPr>
              <a:spLocks noChangeShapeType="1"/>
            </p:cNvSpPr>
            <p:nvPr/>
          </p:nvSpPr>
          <p:spPr bwMode="auto">
            <a:xfrm>
              <a:off x="2918" y="1528"/>
              <a:ext cx="613" cy="375"/>
            </a:xfrm>
            <a:prstGeom prst="line">
              <a:avLst/>
            </a:prstGeom>
            <a:noFill/>
            <a:ln w="25400">
              <a:solidFill>
                <a:srgbClr val="FF0000"/>
              </a:solidFill>
              <a:round/>
              <a:headEnd/>
              <a:tailEnd type="triangle" w="med" len="med"/>
            </a:ln>
          </p:spPr>
          <p:txBody>
            <a:bodyPr wrap="none"/>
            <a:lstStyle/>
            <a:p>
              <a:endParaRPr lang="zh-CN" altLang="en-US"/>
            </a:p>
          </p:txBody>
        </p:sp>
      </p:grpSp>
      <p:pic>
        <p:nvPicPr>
          <p:cNvPr id="62" name="Picture 50" descr="desktop_computer_stylized_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6210300" y="3296555"/>
            <a:ext cx="508000" cy="3928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 name="Picture 50"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524132" y="3626755"/>
            <a:ext cx="482968" cy="3928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4" name="Picture 50"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947552" y="3403235"/>
            <a:ext cx="482968" cy="3928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5" name="Picture 50"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124592" y="3471815"/>
            <a:ext cx="482968" cy="3928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6" name="Picture 50"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568332" y="3708035"/>
            <a:ext cx="482968" cy="3928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7" name="Picture 50"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133992" y="3349895"/>
            <a:ext cx="482968" cy="3928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8" name="Picture 50"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211972" y="3448955"/>
            <a:ext cx="482968" cy="3928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9" name="Picture 50"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518552" y="3410855"/>
            <a:ext cx="482968" cy="3928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0" name="Picture 50"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60412" y="3006995"/>
            <a:ext cx="482968" cy="3928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9690" y="1825308"/>
            <a:ext cx="603250" cy="341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93956">
                                            <p:txEl>
                                              <p:pRg st="0" end="0"/>
                                            </p:txEl>
                                          </p:spTgt>
                                        </p:tgtEl>
                                        <p:attrNameLst>
                                          <p:attrName>style.visibility</p:attrName>
                                        </p:attrNameLst>
                                      </p:cBhvr>
                                      <p:to>
                                        <p:strVal val="visible"/>
                                      </p:to>
                                    </p:set>
                                    <p:anim calcmode="lin" valueType="num">
                                      <p:cBhvr additive="base">
                                        <p:cTn id="7" dur="500" fill="hold"/>
                                        <p:tgtEl>
                                          <p:spTgt spid="89395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9395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94010"/>
                                        </p:tgtEl>
                                        <p:attrNameLst>
                                          <p:attrName>style.visibility</p:attrName>
                                        </p:attrNameLst>
                                      </p:cBhvr>
                                      <p:to>
                                        <p:strVal val="visible"/>
                                      </p:to>
                                    </p:set>
                                    <p:anim calcmode="lin" valueType="num">
                                      <p:cBhvr additive="base">
                                        <p:cTn id="13" dur="500" fill="hold"/>
                                        <p:tgtEl>
                                          <p:spTgt spid="894010"/>
                                        </p:tgtEl>
                                        <p:attrNameLst>
                                          <p:attrName>ppt_x</p:attrName>
                                        </p:attrNameLst>
                                      </p:cBhvr>
                                      <p:tavLst>
                                        <p:tav tm="0">
                                          <p:val>
                                            <p:strVal val="#ppt_x"/>
                                          </p:val>
                                        </p:tav>
                                        <p:tav tm="100000">
                                          <p:val>
                                            <p:strVal val="#ppt_x"/>
                                          </p:val>
                                        </p:tav>
                                      </p:tavLst>
                                    </p:anim>
                                    <p:anim calcmode="lin" valueType="num">
                                      <p:cBhvr additive="base">
                                        <p:cTn id="14" dur="500" fill="hold"/>
                                        <p:tgtEl>
                                          <p:spTgt spid="8940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93956">
                                            <p:txEl>
                                              <p:pRg st="1" end="1"/>
                                            </p:txEl>
                                          </p:spTgt>
                                        </p:tgtEl>
                                        <p:attrNameLst>
                                          <p:attrName>style.visibility</p:attrName>
                                        </p:attrNameLst>
                                      </p:cBhvr>
                                      <p:to>
                                        <p:strVal val="visible"/>
                                      </p:to>
                                    </p:set>
                                    <p:anim calcmode="lin" valueType="num">
                                      <p:cBhvr additive="base">
                                        <p:cTn id="19" dur="500" fill="hold"/>
                                        <p:tgtEl>
                                          <p:spTgt spid="89395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9395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94009"/>
                                        </p:tgtEl>
                                        <p:attrNameLst>
                                          <p:attrName>style.visibility</p:attrName>
                                        </p:attrNameLst>
                                      </p:cBhvr>
                                      <p:to>
                                        <p:strVal val="visible"/>
                                      </p:to>
                                    </p:set>
                                    <p:anim calcmode="lin" valueType="num">
                                      <p:cBhvr additive="base">
                                        <p:cTn id="25" dur="500" fill="hold"/>
                                        <p:tgtEl>
                                          <p:spTgt spid="894009"/>
                                        </p:tgtEl>
                                        <p:attrNameLst>
                                          <p:attrName>ppt_x</p:attrName>
                                        </p:attrNameLst>
                                      </p:cBhvr>
                                      <p:tavLst>
                                        <p:tav tm="0">
                                          <p:val>
                                            <p:strVal val="#ppt_x"/>
                                          </p:val>
                                        </p:tav>
                                        <p:tav tm="100000">
                                          <p:val>
                                            <p:strVal val="#ppt_x"/>
                                          </p:val>
                                        </p:tav>
                                      </p:tavLst>
                                    </p:anim>
                                    <p:anim calcmode="lin" valueType="num">
                                      <p:cBhvr additive="base">
                                        <p:cTn id="26" dur="500" fill="hold"/>
                                        <p:tgtEl>
                                          <p:spTgt spid="89400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93956">
                                            <p:txEl>
                                              <p:pRg st="2" end="2"/>
                                            </p:txEl>
                                          </p:spTgt>
                                        </p:tgtEl>
                                        <p:attrNameLst>
                                          <p:attrName>style.visibility</p:attrName>
                                        </p:attrNameLst>
                                      </p:cBhvr>
                                      <p:to>
                                        <p:strVal val="visible"/>
                                      </p:to>
                                    </p:set>
                                    <p:anim calcmode="lin" valueType="num">
                                      <p:cBhvr additive="base">
                                        <p:cTn id="31" dur="500" fill="hold"/>
                                        <p:tgtEl>
                                          <p:spTgt spid="893956">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9395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to="" calcmode="lin" valueType="num">
                                      <p:cBhvr>
                                        <p:cTn id="37" dur="1" fill="hold"/>
                                        <p:tgtEl>
                                          <p:spTgt spid="4"/>
                                        </p:tgtEl>
                                        <p:attrNameLst>
                                          <p:attrName/>
                                        </p:attrNameLst>
                                      </p:cBhvr>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893956">
                                            <p:txEl>
                                              <p:pRg st="3" end="3"/>
                                            </p:txEl>
                                          </p:spTgt>
                                        </p:tgtEl>
                                        <p:attrNameLst>
                                          <p:attrName>style.visibility</p:attrName>
                                        </p:attrNameLst>
                                      </p:cBhvr>
                                      <p:to>
                                        <p:strVal val="visible"/>
                                      </p:to>
                                    </p:set>
                                    <p:anim calcmode="lin" valueType="num">
                                      <p:cBhvr additive="base">
                                        <p:cTn id="42" dur="500" fill="hold"/>
                                        <p:tgtEl>
                                          <p:spTgt spid="893956">
                                            <p:txEl>
                                              <p:pRg st="3" end="3"/>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89395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4009" grpId="0"/>
      <p:bldP spid="894010"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9" name="Rectangle 2"/>
          <p:cNvSpPr>
            <a:spLocks noGrp="1" noChangeArrowheads="1"/>
          </p:cNvSpPr>
          <p:nvPr>
            <p:ph type="title"/>
          </p:nvPr>
        </p:nvSpPr>
        <p:spPr>
          <a:xfrm>
            <a:off x="336550" y="233082"/>
            <a:ext cx="8430932" cy="662268"/>
          </a:xfrm>
        </p:spPr>
        <p:txBody>
          <a:bodyPr/>
          <a:lstStyle/>
          <a:p>
            <a:pPr eaLnBrk="1" hangingPunct="1"/>
            <a:r>
              <a:rPr lang="zh-CN" altLang="en-US" dirty="0"/>
              <a:t>交换例子</a:t>
            </a:r>
            <a:endParaRPr lang="en-US" altLang="zh-CN" dirty="0"/>
          </a:p>
        </p:txBody>
      </p:sp>
      <p:sp>
        <p:nvSpPr>
          <p:cNvPr id="27660" name="Rectangle 3"/>
          <p:cNvSpPr>
            <a:spLocks noGrp="1" noChangeArrowheads="1"/>
          </p:cNvSpPr>
          <p:nvPr>
            <p:ph type="body" idx="1"/>
          </p:nvPr>
        </p:nvSpPr>
        <p:spPr>
          <a:xfrm>
            <a:off x="314325" y="1058863"/>
            <a:ext cx="8181975" cy="525462"/>
          </a:xfrm>
        </p:spPr>
        <p:txBody>
          <a:bodyPr/>
          <a:lstStyle/>
          <a:p>
            <a:pPr eaLnBrk="1" hangingPunct="1">
              <a:buFontTx/>
              <a:buNone/>
            </a:pPr>
            <a:r>
              <a:rPr lang="en-US" altLang="zh-CN" sz="2200" dirty="0"/>
              <a:t>suppose D replies back with frame to C. </a:t>
            </a:r>
          </a:p>
          <a:p>
            <a:pPr eaLnBrk="1" hangingPunct="1"/>
            <a:endParaRPr lang="zh-CN" altLang="en-US" sz="2200" dirty="0"/>
          </a:p>
        </p:txBody>
      </p:sp>
      <p:sp>
        <p:nvSpPr>
          <p:cNvPr id="27661" name="Rectangle 4"/>
          <p:cNvSpPr>
            <a:spLocks noChangeArrowheads="1"/>
          </p:cNvSpPr>
          <p:nvPr/>
        </p:nvSpPr>
        <p:spPr bwMode="auto">
          <a:xfrm>
            <a:off x="574675" y="4406900"/>
            <a:ext cx="8178800" cy="1652588"/>
          </a:xfrm>
          <a:prstGeom prst="rect">
            <a:avLst/>
          </a:prstGeom>
          <a:noFill/>
          <a:ln w="9525">
            <a:noFill/>
            <a:miter lim="800000"/>
            <a:headEnd/>
            <a:tailEnd/>
          </a:ln>
        </p:spPr>
        <p:txBody>
          <a:bodyPr/>
          <a:lstStyle/>
          <a:p>
            <a:pPr marL="342900" indent="-342900" eaLnBrk="1" hangingPunct="1">
              <a:spcBef>
                <a:spcPct val="20000"/>
              </a:spcBef>
              <a:buClr>
                <a:schemeClr val="hlink"/>
              </a:buClr>
              <a:buFont typeface="Wingdings" pitchFamily="2" charset="2"/>
              <a:buChar char="p"/>
            </a:pPr>
            <a:r>
              <a:rPr lang="en-US" altLang="zh-CN" sz="2000" i="0" dirty="0">
                <a:latin typeface="Tahoma" pitchFamily="34" charset="0"/>
              </a:rPr>
              <a:t>Switch receives frame from D</a:t>
            </a:r>
          </a:p>
          <a:p>
            <a:pPr marL="342900" indent="-342900" eaLnBrk="1" hangingPunct="1">
              <a:spcBef>
                <a:spcPct val="20000"/>
              </a:spcBef>
              <a:buClr>
                <a:schemeClr val="hlink"/>
              </a:buClr>
              <a:buFontTx/>
              <a:buChar char="•"/>
            </a:pPr>
            <a:r>
              <a:rPr lang="en-US" altLang="zh-CN" sz="2000" i="0" dirty="0">
                <a:latin typeface="Tahoma" pitchFamily="34" charset="0"/>
              </a:rPr>
              <a:t>notes </a:t>
            </a:r>
            <a:r>
              <a:rPr lang="en-US" altLang="zh-CN" sz="2000" i="0" dirty="0">
                <a:solidFill>
                  <a:srgbClr val="FF0000"/>
                </a:solidFill>
                <a:latin typeface="Tahoma" pitchFamily="34" charset="0"/>
              </a:rPr>
              <a:t>in switch table</a:t>
            </a:r>
            <a:r>
              <a:rPr lang="en-US" altLang="zh-CN" sz="2000" i="0" dirty="0">
                <a:latin typeface="Tahoma" pitchFamily="34" charset="0"/>
              </a:rPr>
              <a:t> that D is on interface 2</a:t>
            </a:r>
          </a:p>
          <a:p>
            <a:pPr marL="342900" indent="-342900" eaLnBrk="1" hangingPunct="1">
              <a:spcBef>
                <a:spcPct val="20000"/>
              </a:spcBef>
              <a:buClr>
                <a:schemeClr val="hlink"/>
              </a:buClr>
              <a:buFontTx/>
              <a:buChar char="•"/>
            </a:pPr>
            <a:r>
              <a:rPr lang="en-US" altLang="zh-CN" sz="2000" i="0" dirty="0">
                <a:latin typeface="Tahoma" pitchFamily="34" charset="0"/>
              </a:rPr>
              <a:t>because C is in table, switch forwards frame only to interface 1</a:t>
            </a:r>
          </a:p>
          <a:p>
            <a:pPr marL="342900" indent="-342900" eaLnBrk="1" hangingPunct="1">
              <a:spcBef>
                <a:spcPct val="20000"/>
              </a:spcBef>
              <a:buClr>
                <a:schemeClr val="hlink"/>
              </a:buClr>
              <a:buFont typeface="Wingdings" pitchFamily="2" charset="2"/>
              <a:buChar char="p"/>
            </a:pPr>
            <a:r>
              <a:rPr lang="en-US" altLang="zh-CN" sz="2000" i="0" dirty="0">
                <a:latin typeface="Tahoma" pitchFamily="34" charset="0"/>
              </a:rPr>
              <a:t>frame received by C </a:t>
            </a:r>
          </a:p>
        </p:txBody>
      </p:sp>
      <p:sp>
        <p:nvSpPr>
          <p:cNvPr id="27662" name="Rectangle 5"/>
          <p:cNvSpPr>
            <a:spLocks noChangeArrowheads="1"/>
          </p:cNvSpPr>
          <p:nvPr/>
        </p:nvSpPr>
        <p:spPr bwMode="auto">
          <a:xfrm>
            <a:off x="3851275" y="3117850"/>
            <a:ext cx="274638" cy="61913"/>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sp>
        <p:nvSpPr>
          <p:cNvPr id="27663" name="Rectangle 10"/>
          <p:cNvSpPr>
            <a:spLocks noChangeArrowheads="1"/>
          </p:cNvSpPr>
          <p:nvPr/>
        </p:nvSpPr>
        <p:spPr bwMode="auto">
          <a:xfrm>
            <a:off x="5599113" y="3125788"/>
            <a:ext cx="274637" cy="61912"/>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sp>
        <p:nvSpPr>
          <p:cNvPr id="27664" name="Rectangle 11"/>
          <p:cNvSpPr>
            <a:spLocks noChangeArrowheads="1"/>
          </p:cNvSpPr>
          <p:nvPr/>
        </p:nvSpPr>
        <p:spPr bwMode="auto">
          <a:xfrm>
            <a:off x="2149475" y="3116263"/>
            <a:ext cx="274638" cy="60325"/>
          </a:xfrm>
          <a:prstGeom prst="rect">
            <a:avLst/>
          </a:prstGeom>
          <a:solidFill>
            <a:schemeClr val="hlink"/>
          </a:solidFill>
          <a:ln w="9525">
            <a:miter lim="800000"/>
            <a:headEnd/>
            <a:tailEnd/>
          </a:ln>
          <a:scene3d>
            <a:camera prst="legacyObliqueTopRight"/>
            <a:lightRig rig="legacyFlat3" dir="l"/>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sp>
        <p:nvSpPr>
          <p:cNvPr id="27665" name="Line 17"/>
          <p:cNvSpPr>
            <a:spLocks noChangeShapeType="1"/>
          </p:cNvSpPr>
          <p:nvPr/>
        </p:nvSpPr>
        <p:spPr bwMode="auto">
          <a:xfrm flipH="1">
            <a:off x="1620838" y="3119438"/>
            <a:ext cx="527050" cy="0"/>
          </a:xfrm>
          <a:prstGeom prst="line">
            <a:avLst/>
          </a:prstGeom>
          <a:noFill/>
          <a:ln w="9525">
            <a:solidFill>
              <a:schemeClr val="tx1"/>
            </a:solidFill>
            <a:round/>
            <a:headEnd/>
            <a:tailEnd/>
          </a:ln>
        </p:spPr>
        <p:txBody>
          <a:bodyPr wrap="none"/>
          <a:lstStyle/>
          <a:p>
            <a:endParaRPr lang="zh-CN" altLang="en-US"/>
          </a:p>
        </p:txBody>
      </p:sp>
      <p:sp>
        <p:nvSpPr>
          <p:cNvPr id="27666" name="Line 18"/>
          <p:cNvSpPr>
            <a:spLocks noChangeShapeType="1"/>
          </p:cNvSpPr>
          <p:nvPr/>
        </p:nvSpPr>
        <p:spPr bwMode="auto">
          <a:xfrm flipH="1">
            <a:off x="1987550" y="3162300"/>
            <a:ext cx="258763" cy="284163"/>
          </a:xfrm>
          <a:prstGeom prst="line">
            <a:avLst/>
          </a:prstGeom>
          <a:noFill/>
          <a:ln w="9525">
            <a:solidFill>
              <a:schemeClr val="tx1"/>
            </a:solidFill>
            <a:round/>
            <a:headEnd/>
            <a:tailEnd/>
          </a:ln>
        </p:spPr>
        <p:txBody>
          <a:bodyPr wrap="none"/>
          <a:lstStyle/>
          <a:p>
            <a:endParaRPr lang="zh-CN" altLang="en-US"/>
          </a:p>
        </p:txBody>
      </p:sp>
      <p:sp>
        <p:nvSpPr>
          <p:cNvPr id="27667" name="Line 19"/>
          <p:cNvSpPr>
            <a:spLocks noChangeShapeType="1"/>
          </p:cNvSpPr>
          <p:nvPr/>
        </p:nvSpPr>
        <p:spPr bwMode="auto">
          <a:xfrm>
            <a:off x="2386013" y="3189288"/>
            <a:ext cx="68262" cy="265112"/>
          </a:xfrm>
          <a:prstGeom prst="line">
            <a:avLst/>
          </a:prstGeom>
          <a:noFill/>
          <a:ln w="9525">
            <a:solidFill>
              <a:schemeClr val="tx1"/>
            </a:solidFill>
            <a:round/>
            <a:headEnd/>
            <a:tailEnd/>
          </a:ln>
        </p:spPr>
        <p:txBody>
          <a:bodyPr wrap="none"/>
          <a:lstStyle/>
          <a:p>
            <a:endParaRPr lang="zh-CN" altLang="en-US"/>
          </a:p>
        </p:txBody>
      </p:sp>
      <p:sp>
        <p:nvSpPr>
          <p:cNvPr id="27668" name="Line 20"/>
          <p:cNvSpPr>
            <a:spLocks noChangeShapeType="1"/>
          </p:cNvSpPr>
          <p:nvPr/>
        </p:nvSpPr>
        <p:spPr bwMode="auto">
          <a:xfrm flipH="1">
            <a:off x="3568700" y="3154363"/>
            <a:ext cx="328613" cy="195262"/>
          </a:xfrm>
          <a:prstGeom prst="line">
            <a:avLst/>
          </a:prstGeom>
          <a:noFill/>
          <a:ln w="9525">
            <a:solidFill>
              <a:schemeClr val="tx1"/>
            </a:solidFill>
            <a:round/>
            <a:headEnd/>
            <a:tailEnd/>
          </a:ln>
        </p:spPr>
        <p:txBody>
          <a:bodyPr wrap="none"/>
          <a:lstStyle/>
          <a:p>
            <a:endParaRPr lang="zh-CN" altLang="en-US"/>
          </a:p>
        </p:txBody>
      </p:sp>
      <p:sp>
        <p:nvSpPr>
          <p:cNvPr id="27669" name="Line 21"/>
          <p:cNvSpPr>
            <a:spLocks noChangeShapeType="1"/>
          </p:cNvSpPr>
          <p:nvPr/>
        </p:nvSpPr>
        <p:spPr bwMode="auto">
          <a:xfrm flipH="1">
            <a:off x="3865563" y="3171825"/>
            <a:ext cx="120650" cy="528638"/>
          </a:xfrm>
          <a:prstGeom prst="line">
            <a:avLst/>
          </a:prstGeom>
          <a:noFill/>
          <a:ln w="9525">
            <a:solidFill>
              <a:schemeClr val="tx1"/>
            </a:solidFill>
            <a:round/>
            <a:headEnd/>
            <a:tailEnd/>
          </a:ln>
        </p:spPr>
        <p:txBody>
          <a:bodyPr wrap="none"/>
          <a:lstStyle/>
          <a:p>
            <a:endParaRPr lang="zh-CN" altLang="en-US"/>
          </a:p>
        </p:txBody>
      </p:sp>
      <p:sp>
        <p:nvSpPr>
          <p:cNvPr id="27670" name="Line 22"/>
          <p:cNvSpPr>
            <a:spLocks noChangeShapeType="1"/>
          </p:cNvSpPr>
          <p:nvPr/>
        </p:nvSpPr>
        <p:spPr bwMode="auto">
          <a:xfrm>
            <a:off x="4156075" y="3119438"/>
            <a:ext cx="217488" cy="327025"/>
          </a:xfrm>
          <a:prstGeom prst="line">
            <a:avLst/>
          </a:prstGeom>
          <a:noFill/>
          <a:ln w="9525">
            <a:solidFill>
              <a:schemeClr val="tx1"/>
            </a:solidFill>
            <a:round/>
            <a:headEnd/>
            <a:tailEnd/>
          </a:ln>
        </p:spPr>
        <p:txBody>
          <a:bodyPr wrap="none"/>
          <a:lstStyle/>
          <a:p>
            <a:endParaRPr lang="zh-CN" altLang="en-US"/>
          </a:p>
        </p:txBody>
      </p:sp>
      <p:sp>
        <p:nvSpPr>
          <p:cNvPr id="27671" name="Line 23"/>
          <p:cNvSpPr>
            <a:spLocks noChangeShapeType="1"/>
          </p:cNvSpPr>
          <p:nvPr/>
        </p:nvSpPr>
        <p:spPr bwMode="auto">
          <a:xfrm flipH="1">
            <a:off x="5368925" y="3189288"/>
            <a:ext cx="406400" cy="220662"/>
          </a:xfrm>
          <a:prstGeom prst="line">
            <a:avLst/>
          </a:prstGeom>
          <a:noFill/>
          <a:ln w="9525">
            <a:solidFill>
              <a:schemeClr val="tx1"/>
            </a:solidFill>
            <a:round/>
            <a:headEnd/>
            <a:tailEnd/>
          </a:ln>
        </p:spPr>
        <p:txBody>
          <a:bodyPr wrap="none"/>
          <a:lstStyle/>
          <a:p>
            <a:endParaRPr lang="zh-CN" altLang="en-US"/>
          </a:p>
        </p:txBody>
      </p:sp>
      <p:sp>
        <p:nvSpPr>
          <p:cNvPr id="27672" name="Line 24"/>
          <p:cNvSpPr>
            <a:spLocks noChangeShapeType="1"/>
          </p:cNvSpPr>
          <p:nvPr/>
        </p:nvSpPr>
        <p:spPr bwMode="auto">
          <a:xfrm flipH="1">
            <a:off x="5845175" y="3162300"/>
            <a:ext cx="9525" cy="425450"/>
          </a:xfrm>
          <a:prstGeom prst="line">
            <a:avLst/>
          </a:prstGeom>
          <a:noFill/>
          <a:ln w="9525">
            <a:solidFill>
              <a:schemeClr val="tx1"/>
            </a:solidFill>
            <a:round/>
            <a:headEnd/>
            <a:tailEnd/>
          </a:ln>
        </p:spPr>
        <p:txBody>
          <a:bodyPr wrap="none"/>
          <a:lstStyle/>
          <a:p>
            <a:endParaRPr lang="zh-CN" altLang="en-US"/>
          </a:p>
        </p:txBody>
      </p:sp>
      <p:sp>
        <p:nvSpPr>
          <p:cNvPr id="27673" name="Line 25"/>
          <p:cNvSpPr>
            <a:spLocks noChangeShapeType="1"/>
          </p:cNvSpPr>
          <p:nvPr/>
        </p:nvSpPr>
        <p:spPr bwMode="auto">
          <a:xfrm>
            <a:off x="5964238" y="3092450"/>
            <a:ext cx="487362" cy="220663"/>
          </a:xfrm>
          <a:prstGeom prst="line">
            <a:avLst/>
          </a:prstGeom>
          <a:noFill/>
          <a:ln w="9525">
            <a:solidFill>
              <a:schemeClr val="tx1"/>
            </a:solidFill>
            <a:round/>
            <a:headEnd/>
            <a:tailEnd/>
          </a:ln>
        </p:spPr>
        <p:txBody>
          <a:bodyPr wrap="none"/>
          <a:lstStyle/>
          <a:p>
            <a:endParaRPr lang="zh-CN" altLang="en-US"/>
          </a:p>
        </p:txBody>
      </p:sp>
      <p:sp>
        <p:nvSpPr>
          <p:cNvPr id="27675" name="Line 32"/>
          <p:cNvSpPr>
            <a:spLocks noChangeShapeType="1"/>
          </p:cNvSpPr>
          <p:nvPr/>
        </p:nvSpPr>
        <p:spPr bwMode="auto">
          <a:xfrm flipH="1">
            <a:off x="2376488" y="2025650"/>
            <a:ext cx="1581150" cy="969963"/>
          </a:xfrm>
          <a:prstGeom prst="line">
            <a:avLst/>
          </a:prstGeom>
          <a:noFill/>
          <a:ln w="9525">
            <a:solidFill>
              <a:schemeClr val="tx1"/>
            </a:solidFill>
            <a:round/>
            <a:headEnd/>
            <a:tailEnd/>
          </a:ln>
        </p:spPr>
        <p:txBody>
          <a:bodyPr wrap="none"/>
          <a:lstStyle/>
          <a:p>
            <a:endParaRPr lang="zh-CN" altLang="en-US"/>
          </a:p>
        </p:txBody>
      </p:sp>
      <p:sp>
        <p:nvSpPr>
          <p:cNvPr id="27676" name="Line 33"/>
          <p:cNvSpPr>
            <a:spLocks noChangeShapeType="1"/>
          </p:cNvSpPr>
          <p:nvPr/>
        </p:nvSpPr>
        <p:spPr bwMode="auto">
          <a:xfrm>
            <a:off x="4105275" y="2017713"/>
            <a:ext cx="0" cy="1003300"/>
          </a:xfrm>
          <a:prstGeom prst="line">
            <a:avLst/>
          </a:prstGeom>
          <a:noFill/>
          <a:ln w="9525">
            <a:solidFill>
              <a:schemeClr val="tx1"/>
            </a:solidFill>
            <a:round/>
            <a:headEnd/>
            <a:tailEnd/>
          </a:ln>
        </p:spPr>
        <p:txBody>
          <a:bodyPr wrap="none"/>
          <a:lstStyle/>
          <a:p>
            <a:endParaRPr lang="zh-CN" altLang="en-US"/>
          </a:p>
        </p:txBody>
      </p:sp>
      <p:sp>
        <p:nvSpPr>
          <p:cNvPr id="27677" name="Line 34"/>
          <p:cNvSpPr>
            <a:spLocks noChangeShapeType="1"/>
          </p:cNvSpPr>
          <p:nvPr/>
        </p:nvSpPr>
        <p:spPr bwMode="auto">
          <a:xfrm flipH="1" flipV="1">
            <a:off x="4254500" y="1973263"/>
            <a:ext cx="1420813" cy="1111250"/>
          </a:xfrm>
          <a:prstGeom prst="line">
            <a:avLst/>
          </a:prstGeom>
          <a:noFill/>
          <a:ln w="9525">
            <a:solidFill>
              <a:schemeClr val="tx1"/>
            </a:solidFill>
            <a:round/>
            <a:headEnd/>
            <a:tailEnd/>
          </a:ln>
        </p:spPr>
        <p:txBody>
          <a:bodyPr wrap="none"/>
          <a:lstStyle/>
          <a:p>
            <a:endParaRPr lang="zh-CN" altLang="en-US"/>
          </a:p>
        </p:txBody>
      </p:sp>
      <p:sp>
        <p:nvSpPr>
          <p:cNvPr id="27678" name="Text Box 35"/>
          <p:cNvSpPr txBox="1">
            <a:spLocks noChangeArrowheads="1"/>
          </p:cNvSpPr>
          <p:nvPr/>
        </p:nvSpPr>
        <p:spPr bwMode="auto">
          <a:xfrm>
            <a:off x="2517775" y="2860675"/>
            <a:ext cx="582613" cy="366713"/>
          </a:xfrm>
          <a:prstGeom prst="rect">
            <a:avLst/>
          </a:prstGeom>
          <a:noFill/>
          <a:ln w="9525">
            <a:noFill/>
            <a:miter lim="800000"/>
            <a:headEnd/>
            <a:tailEnd/>
          </a:ln>
        </p:spPr>
        <p:txBody>
          <a:bodyPr>
            <a:spAutoFit/>
          </a:bodyPr>
          <a:lstStyle/>
          <a:p>
            <a:r>
              <a:rPr lang="en-US" altLang="zh-CN" i="0"/>
              <a:t>hub</a:t>
            </a:r>
          </a:p>
        </p:txBody>
      </p:sp>
      <p:sp>
        <p:nvSpPr>
          <p:cNvPr id="27679" name="Text Box 36"/>
          <p:cNvSpPr txBox="1">
            <a:spLocks noChangeArrowheads="1"/>
          </p:cNvSpPr>
          <p:nvPr/>
        </p:nvSpPr>
        <p:spPr bwMode="auto">
          <a:xfrm>
            <a:off x="4240213" y="2817813"/>
            <a:ext cx="569912" cy="366712"/>
          </a:xfrm>
          <a:prstGeom prst="rect">
            <a:avLst/>
          </a:prstGeom>
          <a:noFill/>
          <a:ln w="9525">
            <a:noFill/>
            <a:miter lim="800000"/>
            <a:headEnd/>
            <a:tailEnd/>
          </a:ln>
        </p:spPr>
        <p:txBody>
          <a:bodyPr wrap="none">
            <a:spAutoFit/>
          </a:bodyPr>
          <a:lstStyle/>
          <a:p>
            <a:r>
              <a:rPr lang="en-US" altLang="zh-CN" i="0"/>
              <a:t>hub</a:t>
            </a:r>
          </a:p>
        </p:txBody>
      </p:sp>
      <p:sp>
        <p:nvSpPr>
          <p:cNvPr id="27680" name="Text Box 37"/>
          <p:cNvSpPr txBox="1">
            <a:spLocks noChangeArrowheads="1"/>
          </p:cNvSpPr>
          <p:nvPr/>
        </p:nvSpPr>
        <p:spPr bwMode="auto">
          <a:xfrm>
            <a:off x="6056313" y="2805113"/>
            <a:ext cx="569912" cy="366712"/>
          </a:xfrm>
          <a:prstGeom prst="rect">
            <a:avLst/>
          </a:prstGeom>
          <a:noFill/>
          <a:ln w="9525">
            <a:noFill/>
            <a:miter lim="800000"/>
            <a:headEnd/>
            <a:tailEnd/>
          </a:ln>
        </p:spPr>
        <p:txBody>
          <a:bodyPr wrap="none">
            <a:spAutoFit/>
          </a:bodyPr>
          <a:lstStyle/>
          <a:p>
            <a:r>
              <a:rPr lang="en-US" altLang="zh-CN" i="0" dirty="0"/>
              <a:t>hub</a:t>
            </a:r>
          </a:p>
        </p:txBody>
      </p:sp>
      <p:sp>
        <p:nvSpPr>
          <p:cNvPr id="27681" name="Text Box 38"/>
          <p:cNvSpPr txBox="1">
            <a:spLocks noChangeArrowheads="1"/>
          </p:cNvSpPr>
          <p:nvPr/>
        </p:nvSpPr>
        <p:spPr bwMode="auto">
          <a:xfrm>
            <a:off x="4381500" y="1747838"/>
            <a:ext cx="873125" cy="366712"/>
          </a:xfrm>
          <a:prstGeom prst="rect">
            <a:avLst/>
          </a:prstGeom>
          <a:noFill/>
          <a:ln w="9525">
            <a:noFill/>
            <a:miter lim="800000"/>
            <a:headEnd/>
            <a:tailEnd/>
          </a:ln>
        </p:spPr>
        <p:txBody>
          <a:bodyPr wrap="none">
            <a:spAutoFit/>
          </a:bodyPr>
          <a:lstStyle/>
          <a:p>
            <a:r>
              <a:rPr lang="en-US" altLang="zh-CN" i="0" dirty="0"/>
              <a:t>switch</a:t>
            </a:r>
          </a:p>
        </p:txBody>
      </p:sp>
      <p:sp>
        <p:nvSpPr>
          <p:cNvPr id="27682" name="Text Box 39"/>
          <p:cNvSpPr txBox="1">
            <a:spLocks noChangeArrowheads="1"/>
          </p:cNvSpPr>
          <p:nvPr/>
        </p:nvSpPr>
        <p:spPr bwMode="auto">
          <a:xfrm>
            <a:off x="952500" y="2919413"/>
            <a:ext cx="350838" cy="366712"/>
          </a:xfrm>
          <a:prstGeom prst="rect">
            <a:avLst/>
          </a:prstGeom>
          <a:noFill/>
          <a:ln w="9525">
            <a:noFill/>
            <a:miter lim="800000"/>
            <a:headEnd/>
            <a:tailEnd/>
          </a:ln>
        </p:spPr>
        <p:txBody>
          <a:bodyPr wrap="none">
            <a:spAutoFit/>
          </a:bodyPr>
          <a:lstStyle/>
          <a:p>
            <a:r>
              <a:rPr lang="en-US" altLang="zh-CN" i="0"/>
              <a:t>A</a:t>
            </a:r>
          </a:p>
        </p:txBody>
      </p:sp>
      <p:sp>
        <p:nvSpPr>
          <p:cNvPr id="27683" name="Text Box 40"/>
          <p:cNvSpPr txBox="1">
            <a:spLocks noChangeArrowheads="1"/>
          </p:cNvSpPr>
          <p:nvPr/>
        </p:nvSpPr>
        <p:spPr bwMode="auto">
          <a:xfrm>
            <a:off x="1633538" y="3692525"/>
            <a:ext cx="328612" cy="366713"/>
          </a:xfrm>
          <a:prstGeom prst="rect">
            <a:avLst/>
          </a:prstGeom>
          <a:noFill/>
          <a:ln w="9525">
            <a:noFill/>
            <a:miter lim="800000"/>
            <a:headEnd/>
            <a:tailEnd/>
          </a:ln>
        </p:spPr>
        <p:txBody>
          <a:bodyPr wrap="none">
            <a:spAutoFit/>
          </a:bodyPr>
          <a:lstStyle/>
          <a:p>
            <a:r>
              <a:rPr lang="en-US" altLang="zh-CN" i="0"/>
              <a:t>B</a:t>
            </a:r>
          </a:p>
        </p:txBody>
      </p:sp>
      <p:sp>
        <p:nvSpPr>
          <p:cNvPr id="27684" name="Text Box 41"/>
          <p:cNvSpPr txBox="1">
            <a:spLocks noChangeArrowheads="1"/>
          </p:cNvSpPr>
          <p:nvPr/>
        </p:nvSpPr>
        <p:spPr bwMode="auto">
          <a:xfrm>
            <a:off x="2290763" y="3705225"/>
            <a:ext cx="322262" cy="366713"/>
          </a:xfrm>
          <a:prstGeom prst="rect">
            <a:avLst/>
          </a:prstGeom>
          <a:noFill/>
          <a:ln w="9525">
            <a:noFill/>
            <a:miter lim="800000"/>
            <a:headEnd/>
            <a:tailEnd/>
          </a:ln>
        </p:spPr>
        <p:txBody>
          <a:bodyPr wrap="none">
            <a:spAutoFit/>
          </a:bodyPr>
          <a:lstStyle/>
          <a:p>
            <a:r>
              <a:rPr lang="en-US" altLang="zh-CN" i="0"/>
              <a:t>C</a:t>
            </a:r>
          </a:p>
        </p:txBody>
      </p:sp>
      <p:sp>
        <p:nvSpPr>
          <p:cNvPr id="27685" name="Text Box 42"/>
          <p:cNvSpPr txBox="1">
            <a:spLocks noChangeArrowheads="1"/>
          </p:cNvSpPr>
          <p:nvPr/>
        </p:nvSpPr>
        <p:spPr bwMode="auto">
          <a:xfrm>
            <a:off x="3101975" y="3525838"/>
            <a:ext cx="349250" cy="366712"/>
          </a:xfrm>
          <a:prstGeom prst="rect">
            <a:avLst/>
          </a:prstGeom>
          <a:noFill/>
          <a:ln w="9525">
            <a:noFill/>
            <a:miter lim="800000"/>
            <a:headEnd/>
            <a:tailEnd/>
          </a:ln>
        </p:spPr>
        <p:txBody>
          <a:bodyPr wrap="none">
            <a:spAutoFit/>
          </a:bodyPr>
          <a:lstStyle/>
          <a:p>
            <a:r>
              <a:rPr lang="en-US" altLang="zh-CN" i="0"/>
              <a:t>D</a:t>
            </a:r>
          </a:p>
        </p:txBody>
      </p:sp>
      <p:sp>
        <p:nvSpPr>
          <p:cNvPr id="27686" name="Text Box 43"/>
          <p:cNvSpPr txBox="1">
            <a:spLocks noChangeArrowheads="1"/>
          </p:cNvSpPr>
          <p:nvPr/>
        </p:nvSpPr>
        <p:spPr bwMode="auto">
          <a:xfrm>
            <a:off x="3978275" y="3783013"/>
            <a:ext cx="327025" cy="366712"/>
          </a:xfrm>
          <a:prstGeom prst="rect">
            <a:avLst/>
          </a:prstGeom>
          <a:noFill/>
          <a:ln w="9525">
            <a:noFill/>
            <a:miter lim="800000"/>
            <a:headEnd/>
            <a:tailEnd/>
          </a:ln>
        </p:spPr>
        <p:txBody>
          <a:bodyPr wrap="none">
            <a:spAutoFit/>
          </a:bodyPr>
          <a:lstStyle/>
          <a:p>
            <a:r>
              <a:rPr lang="en-US" altLang="zh-CN" i="0"/>
              <a:t>E</a:t>
            </a:r>
          </a:p>
        </p:txBody>
      </p:sp>
      <p:sp>
        <p:nvSpPr>
          <p:cNvPr id="27687" name="Text Box 44"/>
          <p:cNvSpPr txBox="1">
            <a:spLocks noChangeArrowheads="1"/>
          </p:cNvSpPr>
          <p:nvPr/>
        </p:nvSpPr>
        <p:spPr bwMode="auto">
          <a:xfrm>
            <a:off x="4621213" y="3498850"/>
            <a:ext cx="322262" cy="366713"/>
          </a:xfrm>
          <a:prstGeom prst="rect">
            <a:avLst/>
          </a:prstGeom>
          <a:noFill/>
          <a:ln w="9525">
            <a:noFill/>
            <a:miter lim="800000"/>
            <a:headEnd/>
            <a:tailEnd/>
          </a:ln>
        </p:spPr>
        <p:txBody>
          <a:bodyPr wrap="none">
            <a:spAutoFit/>
          </a:bodyPr>
          <a:lstStyle/>
          <a:p>
            <a:r>
              <a:rPr lang="en-US" altLang="zh-CN" i="0"/>
              <a:t>F</a:t>
            </a:r>
          </a:p>
        </p:txBody>
      </p:sp>
      <p:sp>
        <p:nvSpPr>
          <p:cNvPr id="27688" name="Text Box 45"/>
          <p:cNvSpPr txBox="1">
            <a:spLocks noChangeArrowheads="1"/>
          </p:cNvSpPr>
          <p:nvPr/>
        </p:nvSpPr>
        <p:spPr bwMode="auto">
          <a:xfrm>
            <a:off x="5162550" y="3641725"/>
            <a:ext cx="339725" cy="366713"/>
          </a:xfrm>
          <a:prstGeom prst="rect">
            <a:avLst/>
          </a:prstGeom>
          <a:noFill/>
          <a:ln w="9525">
            <a:noFill/>
            <a:miter lim="800000"/>
            <a:headEnd/>
            <a:tailEnd/>
          </a:ln>
        </p:spPr>
        <p:txBody>
          <a:bodyPr wrap="none">
            <a:spAutoFit/>
          </a:bodyPr>
          <a:lstStyle/>
          <a:p>
            <a:r>
              <a:rPr lang="en-US" altLang="zh-CN" i="0"/>
              <a:t>G</a:t>
            </a:r>
          </a:p>
        </p:txBody>
      </p:sp>
      <p:sp>
        <p:nvSpPr>
          <p:cNvPr id="27689" name="Text Box 46"/>
          <p:cNvSpPr txBox="1">
            <a:spLocks noChangeArrowheads="1"/>
          </p:cNvSpPr>
          <p:nvPr/>
        </p:nvSpPr>
        <p:spPr bwMode="auto">
          <a:xfrm>
            <a:off x="6026150" y="3717925"/>
            <a:ext cx="360363" cy="366713"/>
          </a:xfrm>
          <a:prstGeom prst="rect">
            <a:avLst/>
          </a:prstGeom>
          <a:noFill/>
          <a:ln w="9525">
            <a:noFill/>
            <a:miter lim="800000"/>
            <a:headEnd/>
            <a:tailEnd/>
          </a:ln>
        </p:spPr>
        <p:txBody>
          <a:bodyPr wrap="none">
            <a:spAutoFit/>
          </a:bodyPr>
          <a:lstStyle/>
          <a:p>
            <a:r>
              <a:rPr lang="en-US" altLang="zh-CN" i="0"/>
              <a:t>H</a:t>
            </a:r>
          </a:p>
        </p:txBody>
      </p:sp>
      <p:sp>
        <p:nvSpPr>
          <p:cNvPr id="27690" name="Text Box 47"/>
          <p:cNvSpPr txBox="1">
            <a:spLocks noChangeArrowheads="1"/>
          </p:cNvSpPr>
          <p:nvPr/>
        </p:nvSpPr>
        <p:spPr bwMode="auto">
          <a:xfrm>
            <a:off x="6772275" y="3163888"/>
            <a:ext cx="271228" cy="369332"/>
          </a:xfrm>
          <a:prstGeom prst="rect">
            <a:avLst/>
          </a:prstGeom>
          <a:noFill/>
          <a:ln w="9525">
            <a:noFill/>
            <a:miter lim="800000"/>
            <a:headEnd/>
            <a:tailEnd/>
          </a:ln>
        </p:spPr>
        <p:txBody>
          <a:bodyPr wrap="none">
            <a:spAutoFit/>
          </a:bodyPr>
          <a:lstStyle/>
          <a:p>
            <a:r>
              <a:rPr lang="en-US" altLang="zh-CN" i="0">
                <a:latin typeface="+mn-lt"/>
              </a:rPr>
              <a:t>I</a:t>
            </a:r>
          </a:p>
        </p:txBody>
      </p:sp>
      <p:sp>
        <p:nvSpPr>
          <p:cNvPr id="27691" name="Line 48"/>
          <p:cNvSpPr>
            <a:spLocks noChangeShapeType="1"/>
          </p:cNvSpPr>
          <p:nvPr/>
        </p:nvSpPr>
        <p:spPr bwMode="auto">
          <a:xfrm>
            <a:off x="6800850" y="1935163"/>
            <a:ext cx="1981200" cy="0"/>
          </a:xfrm>
          <a:prstGeom prst="line">
            <a:avLst/>
          </a:prstGeom>
          <a:noFill/>
          <a:ln w="25400">
            <a:solidFill>
              <a:srgbClr val="FF0000"/>
            </a:solidFill>
            <a:round/>
            <a:headEnd/>
            <a:tailEnd/>
          </a:ln>
        </p:spPr>
        <p:txBody>
          <a:bodyPr wrap="none"/>
          <a:lstStyle/>
          <a:p>
            <a:endParaRPr lang="zh-CN" altLang="en-US">
              <a:latin typeface="+mn-lt"/>
            </a:endParaRPr>
          </a:p>
        </p:txBody>
      </p:sp>
      <p:sp>
        <p:nvSpPr>
          <p:cNvPr id="27692" name="Line 49"/>
          <p:cNvSpPr>
            <a:spLocks noChangeShapeType="1"/>
          </p:cNvSpPr>
          <p:nvPr/>
        </p:nvSpPr>
        <p:spPr bwMode="auto">
          <a:xfrm>
            <a:off x="7637463" y="1795463"/>
            <a:ext cx="0" cy="1944687"/>
          </a:xfrm>
          <a:prstGeom prst="line">
            <a:avLst/>
          </a:prstGeom>
          <a:noFill/>
          <a:ln w="25400">
            <a:solidFill>
              <a:srgbClr val="FF0000"/>
            </a:solidFill>
            <a:round/>
            <a:headEnd/>
            <a:tailEnd/>
          </a:ln>
        </p:spPr>
        <p:txBody>
          <a:bodyPr wrap="none"/>
          <a:lstStyle/>
          <a:p>
            <a:endParaRPr lang="zh-CN" altLang="en-US">
              <a:latin typeface="+mn-lt"/>
            </a:endParaRPr>
          </a:p>
        </p:txBody>
      </p:sp>
      <p:sp>
        <p:nvSpPr>
          <p:cNvPr id="27693" name="Text Box 50"/>
          <p:cNvSpPr txBox="1">
            <a:spLocks noChangeArrowheads="1"/>
          </p:cNvSpPr>
          <p:nvPr/>
        </p:nvSpPr>
        <p:spPr bwMode="auto">
          <a:xfrm>
            <a:off x="6656388" y="1555750"/>
            <a:ext cx="972189" cy="369332"/>
          </a:xfrm>
          <a:prstGeom prst="rect">
            <a:avLst/>
          </a:prstGeom>
          <a:noFill/>
          <a:ln w="9525">
            <a:noFill/>
            <a:miter lim="800000"/>
            <a:headEnd/>
            <a:tailEnd/>
          </a:ln>
        </p:spPr>
        <p:txBody>
          <a:bodyPr wrap="none">
            <a:spAutoFit/>
          </a:bodyPr>
          <a:lstStyle/>
          <a:p>
            <a:r>
              <a:rPr lang="en-US" altLang="zh-CN" i="0">
                <a:solidFill>
                  <a:srgbClr val="FF0000"/>
                </a:solidFill>
                <a:latin typeface="+mn-lt"/>
              </a:rPr>
              <a:t>address</a:t>
            </a:r>
          </a:p>
        </p:txBody>
      </p:sp>
      <p:sp>
        <p:nvSpPr>
          <p:cNvPr id="27694" name="Text Box 51"/>
          <p:cNvSpPr txBox="1">
            <a:spLocks noChangeArrowheads="1"/>
          </p:cNvSpPr>
          <p:nvPr/>
        </p:nvSpPr>
        <p:spPr bwMode="auto">
          <a:xfrm>
            <a:off x="7686675" y="1566863"/>
            <a:ext cx="1068306" cy="369332"/>
          </a:xfrm>
          <a:prstGeom prst="rect">
            <a:avLst/>
          </a:prstGeom>
          <a:noFill/>
          <a:ln w="9525">
            <a:noFill/>
            <a:miter lim="800000"/>
            <a:headEnd/>
            <a:tailEnd/>
          </a:ln>
        </p:spPr>
        <p:txBody>
          <a:bodyPr wrap="none">
            <a:spAutoFit/>
          </a:bodyPr>
          <a:lstStyle/>
          <a:p>
            <a:r>
              <a:rPr lang="en-US" altLang="zh-CN" i="0">
                <a:solidFill>
                  <a:srgbClr val="FF0000"/>
                </a:solidFill>
                <a:latin typeface="+mn-lt"/>
              </a:rPr>
              <a:t>interface</a:t>
            </a:r>
          </a:p>
        </p:txBody>
      </p:sp>
      <p:sp>
        <p:nvSpPr>
          <p:cNvPr id="27695" name="Text Box 52"/>
          <p:cNvSpPr txBox="1">
            <a:spLocks noChangeArrowheads="1"/>
          </p:cNvSpPr>
          <p:nvPr/>
        </p:nvSpPr>
        <p:spPr bwMode="auto">
          <a:xfrm>
            <a:off x="7185025" y="1966913"/>
            <a:ext cx="350838" cy="1465262"/>
          </a:xfrm>
          <a:prstGeom prst="rect">
            <a:avLst/>
          </a:prstGeom>
          <a:noFill/>
          <a:ln w="9525">
            <a:noFill/>
            <a:miter lim="800000"/>
            <a:headEnd/>
            <a:tailEnd/>
          </a:ln>
        </p:spPr>
        <p:txBody>
          <a:bodyPr wrap="none">
            <a:spAutoFit/>
          </a:bodyPr>
          <a:lstStyle/>
          <a:p>
            <a:r>
              <a:rPr lang="en-US" altLang="zh-CN" i="0" dirty="0">
                <a:latin typeface="+mn-lt"/>
              </a:rPr>
              <a:t>A</a:t>
            </a:r>
          </a:p>
          <a:p>
            <a:r>
              <a:rPr lang="en-US" altLang="zh-CN" i="0" dirty="0">
                <a:latin typeface="+mn-lt"/>
              </a:rPr>
              <a:t>B</a:t>
            </a:r>
          </a:p>
          <a:p>
            <a:r>
              <a:rPr lang="en-US" altLang="zh-CN" i="0" dirty="0">
                <a:latin typeface="+mn-lt"/>
              </a:rPr>
              <a:t>E</a:t>
            </a:r>
          </a:p>
          <a:p>
            <a:r>
              <a:rPr lang="en-US" altLang="zh-CN" i="0" dirty="0">
                <a:latin typeface="+mn-lt"/>
              </a:rPr>
              <a:t>G</a:t>
            </a:r>
          </a:p>
          <a:p>
            <a:r>
              <a:rPr lang="en-US" altLang="zh-CN" i="0" dirty="0">
                <a:latin typeface="+mn-lt"/>
              </a:rPr>
              <a:t>C</a:t>
            </a:r>
          </a:p>
        </p:txBody>
      </p:sp>
      <p:sp>
        <p:nvSpPr>
          <p:cNvPr id="27696" name="Text Box 53"/>
          <p:cNvSpPr txBox="1">
            <a:spLocks noChangeArrowheads="1"/>
          </p:cNvSpPr>
          <p:nvPr/>
        </p:nvSpPr>
        <p:spPr bwMode="auto">
          <a:xfrm>
            <a:off x="7764463" y="1965325"/>
            <a:ext cx="311304" cy="1477328"/>
          </a:xfrm>
          <a:prstGeom prst="rect">
            <a:avLst/>
          </a:prstGeom>
          <a:noFill/>
          <a:ln w="9525">
            <a:noFill/>
            <a:miter lim="800000"/>
            <a:headEnd/>
            <a:tailEnd/>
          </a:ln>
        </p:spPr>
        <p:txBody>
          <a:bodyPr wrap="none">
            <a:spAutoFit/>
          </a:bodyPr>
          <a:lstStyle/>
          <a:p>
            <a:r>
              <a:rPr lang="en-US" altLang="zh-CN" i="0">
                <a:latin typeface="+mn-lt"/>
              </a:rPr>
              <a:t>1</a:t>
            </a:r>
          </a:p>
          <a:p>
            <a:r>
              <a:rPr lang="en-US" altLang="zh-CN" i="0">
                <a:latin typeface="+mn-lt"/>
              </a:rPr>
              <a:t>1</a:t>
            </a:r>
          </a:p>
          <a:p>
            <a:r>
              <a:rPr lang="en-US" altLang="zh-CN" i="0">
                <a:latin typeface="+mn-lt"/>
              </a:rPr>
              <a:t>2</a:t>
            </a:r>
          </a:p>
          <a:p>
            <a:r>
              <a:rPr lang="en-US" altLang="zh-CN" i="0">
                <a:latin typeface="+mn-lt"/>
              </a:rPr>
              <a:t>3</a:t>
            </a:r>
          </a:p>
          <a:p>
            <a:r>
              <a:rPr lang="en-US" altLang="zh-CN" i="0">
                <a:latin typeface="+mn-lt"/>
              </a:rPr>
              <a:t>1</a:t>
            </a:r>
          </a:p>
        </p:txBody>
      </p:sp>
      <p:sp>
        <p:nvSpPr>
          <p:cNvPr id="895030" name="Rectangle 54"/>
          <p:cNvSpPr>
            <a:spLocks noChangeArrowheads="1"/>
          </p:cNvSpPr>
          <p:nvPr/>
        </p:nvSpPr>
        <p:spPr bwMode="auto">
          <a:xfrm>
            <a:off x="7202488" y="3389313"/>
            <a:ext cx="910827" cy="369332"/>
          </a:xfrm>
          <a:prstGeom prst="rect">
            <a:avLst/>
          </a:prstGeom>
          <a:noFill/>
          <a:ln w="9525">
            <a:noFill/>
            <a:miter lim="800000"/>
            <a:headEnd/>
            <a:tailEnd/>
          </a:ln>
        </p:spPr>
        <p:txBody>
          <a:bodyPr wrap="none">
            <a:spAutoFit/>
          </a:bodyPr>
          <a:lstStyle/>
          <a:p>
            <a:r>
              <a:rPr lang="en-US" altLang="zh-CN" b="1" i="0" dirty="0">
                <a:solidFill>
                  <a:srgbClr val="FF0000"/>
                </a:solidFill>
                <a:latin typeface="+mn-lt"/>
              </a:rPr>
              <a:t>D      2</a:t>
            </a:r>
          </a:p>
        </p:txBody>
      </p:sp>
      <p:sp>
        <p:nvSpPr>
          <p:cNvPr id="27698" name="Text Box 55"/>
          <p:cNvSpPr txBox="1">
            <a:spLocks noChangeArrowheads="1"/>
          </p:cNvSpPr>
          <p:nvPr/>
        </p:nvSpPr>
        <p:spPr bwMode="auto">
          <a:xfrm>
            <a:off x="3514725" y="1863725"/>
            <a:ext cx="287338" cy="366713"/>
          </a:xfrm>
          <a:prstGeom prst="rect">
            <a:avLst/>
          </a:prstGeom>
          <a:noFill/>
          <a:ln w="9525">
            <a:noFill/>
            <a:miter lim="800000"/>
            <a:headEnd/>
            <a:tailEnd/>
          </a:ln>
        </p:spPr>
        <p:txBody>
          <a:bodyPr wrap="none">
            <a:spAutoFit/>
          </a:bodyPr>
          <a:lstStyle/>
          <a:p>
            <a:r>
              <a:rPr lang="en-US" altLang="zh-CN" i="0"/>
              <a:t>1</a:t>
            </a:r>
          </a:p>
        </p:txBody>
      </p:sp>
      <p:sp>
        <p:nvSpPr>
          <p:cNvPr id="27699" name="Text Box 56"/>
          <p:cNvSpPr txBox="1">
            <a:spLocks noChangeArrowheads="1"/>
          </p:cNvSpPr>
          <p:nvPr/>
        </p:nvSpPr>
        <p:spPr bwMode="auto">
          <a:xfrm>
            <a:off x="4260850" y="2108200"/>
            <a:ext cx="323850" cy="366713"/>
          </a:xfrm>
          <a:prstGeom prst="rect">
            <a:avLst/>
          </a:prstGeom>
          <a:noFill/>
          <a:ln w="9525">
            <a:noFill/>
            <a:miter lim="800000"/>
            <a:headEnd/>
            <a:tailEnd/>
          </a:ln>
        </p:spPr>
        <p:txBody>
          <a:bodyPr wrap="none">
            <a:spAutoFit/>
          </a:bodyPr>
          <a:lstStyle/>
          <a:p>
            <a:r>
              <a:rPr lang="en-US" altLang="zh-CN" i="0"/>
              <a:t>3</a:t>
            </a:r>
          </a:p>
        </p:txBody>
      </p:sp>
      <p:sp>
        <p:nvSpPr>
          <p:cNvPr id="27700" name="Text Box 57"/>
          <p:cNvSpPr txBox="1">
            <a:spLocks noChangeArrowheads="1"/>
          </p:cNvSpPr>
          <p:nvPr/>
        </p:nvSpPr>
        <p:spPr bwMode="auto">
          <a:xfrm>
            <a:off x="3835400" y="2147888"/>
            <a:ext cx="323850" cy="366712"/>
          </a:xfrm>
          <a:prstGeom prst="rect">
            <a:avLst/>
          </a:prstGeom>
          <a:noFill/>
          <a:ln w="9525">
            <a:noFill/>
            <a:miter lim="800000"/>
            <a:headEnd/>
            <a:tailEnd/>
          </a:ln>
        </p:spPr>
        <p:txBody>
          <a:bodyPr wrap="none">
            <a:spAutoFit/>
          </a:bodyPr>
          <a:lstStyle/>
          <a:p>
            <a:r>
              <a:rPr lang="en-US" altLang="zh-CN" i="0"/>
              <a:t>2</a:t>
            </a:r>
          </a:p>
        </p:txBody>
      </p:sp>
      <p:pic>
        <p:nvPicPr>
          <p:cNvPr id="58" name="Picture 50" descr="desktop_computer_stylized_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6210300" y="3311795"/>
            <a:ext cx="508000" cy="3928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9" name="Picture 50" descr="desktop_computer_stylized_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5501640" y="3570875"/>
            <a:ext cx="508000" cy="3928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0" name="Picture 50" descr="desktop_computer_stylized_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884420" y="3281315"/>
            <a:ext cx="508000" cy="3928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 name="Picture 50" descr="desktop_computer_stylized_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130040" y="3349895"/>
            <a:ext cx="508000" cy="3928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2" name="Picture 50" descr="desktop_computer_stylized_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512820" y="3631835"/>
            <a:ext cx="508000" cy="3928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 name="Picture 50" descr="desktop_computer_stylized_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070860" y="3197495"/>
            <a:ext cx="508000" cy="3928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4" name="Picture 50" descr="desktop_computer_stylized_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2255520" y="3342275"/>
            <a:ext cx="508000" cy="3928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5" name="Picture 50" descr="desktop_computer_stylized_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493520" y="3349895"/>
            <a:ext cx="508000" cy="3928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6" name="Picture 50" descr="desktop_computer_stylized_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58240" y="2907935"/>
            <a:ext cx="508000" cy="3928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6830" y="1794828"/>
            <a:ext cx="558357" cy="3159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95030"/>
                                        </p:tgtEl>
                                        <p:attrNameLst>
                                          <p:attrName>style.visibility</p:attrName>
                                        </p:attrNameLst>
                                      </p:cBhvr>
                                      <p:to>
                                        <p:strVal val="visible"/>
                                      </p:to>
                                    </p:set>
                                    <p:anim calcmode="lin" valueType="num">
                                      <p:cBhvr additive="base">
                                        <p:cTn id="7" dur="500" fill="hold"/>
                                        <p:tgtEl>
                                          <p:spTgt spid="895030"/>
                                        </p:tgtEl>
                                        <p:attrNameLst>
                                          <p:attrName>ppt_x</p:attrName>
                                        </p:attrNameLst>
                                      </p:cBhvr>
                                      <p:tavLst>
                                        <p:tav tm="0">
                                          <p:val>
                                            <p:strVal val="#ppt_x"/>
                                          </p:val>
                                        </p:tav>
                                        <p:tav tm="100000">
                                          <p:val>
                                            <p:strVal val="#ppt_x"/>
                                          </p:val>
                                        </p:tav>
                                      </p:tavLst>
                                    </p:anim>
                                    <p:anim calcmode="lin" valueType="num">
                                      <p:cBhvr additive="base">
                                        <p:cTn id="8" dur="500" fill="hold"/>
                                        <p:tgtEl>
                                          <p:spTgt spid="895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5030"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rPr>
              <a:t>互连的交换机</a:t>
            </a:r>
          </a:p>
        </p:txBody>
      </p:sp>
      <p:sp>
        <p:nvSpPr>
          <p:cNvPr id="68613" name="Rectangle 6"/>
          <p:cNvSpPr>
            <a:spLocks noGrp="1" noChangeArrowheads="1"/>
          </p:cNvSpPr>
          <p:nvPr>
            <p:ph type="body" idx="4294967295"/>
          </p:nvPr>
        </p:nvSpPr>
        <p:spPr>
          <a:xfrm>
            <a:off x="578169" y="1061720"/>
            <a:ext cx="7581900" cy="682625"/>
          </a:xfrm>
        </p:spPr>
        <p:txBody>
          <a:bodyPr/>
          <a:lstStyle/>
          <a:p>
            <a:pPr marL="0" indent="0">
              <a:buNone/>
              <a:defRPr/>
            </a:pPr>
            <a:r>
              <a:rPr lang="zh-CN" altLang="en-US" dirty="0"/>
              <a:t>自学习的交换机可以连接在一起</a:t>
            </a:r>
            <a:r>
              <a:rPr lang="en-US" altLang="zh-CN" dirty="0"/>
              <a:t>:</a:t>
            </a:r>
            <a:endParaRPr lang="en-US" dirty="0">
              <a:latin typeface="Gill Sans MT" charset="0"/>
              <a:cs typeface="+mn-cs"/>
            </a:endParaRPr>
          </a:p>
        </p:txBody>
      </p:sp>
      <p:sp>
        <p:nvSpPr>
          <p:cNvPr id="681030" name="Rectangle 70"/>
          <p:cNvSpPr>
            <a:spLocks noChangeArrowheads="1"/>
          </p:cNvSpPr>
          <p:nvPr/>
        </p:nvSpPr>
        <p:spPr bwMode="auto">
          <a:xfrm>
            <a:off x="618331" y="4249791"/>
            <a:ext cx="7886051" cy="167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000" indent="-342000">
              <a:spcBef>
                <a:spcPts val="600"/>
              </a:spcBef>
              <a:buClr>
                <a:srgbClr val="000099"/>
              </a:buClr>
              <a:buSzPct val="65000"/>
              <a:defRPr/>
            </a:pPr>
            <a:r>
              <a:rPr lang="en-US" sz="2400" i="0" u="sng" dirty="0">
                <a:solidFill>
                  <a:srgbClr val="CC0000"/>
                </a:solidFill>
                <a:latin typeface="+mn-lt"/>
                <a:cs typeface="+mn-cs"/>
              </a:rPr>
              <a:t>Q:</a:t>
            </a:r>
            <a:r>
              <a:rPr lang="en-US" sz="2400" i="0" dirty="0">
                <a:solidFill>
                  <a:srgbClr val="000000"/>
                </a:solidFill>
                <a:latin typeface="+mn-lt"/>
                <a:cs typeface="+mn-cs"/>
              </a:rPr>
              <a:t> sending from </a:t>
            </a:r>
            <a:r>
              <a:rPr lang="en-US" sz="2400" i="0" dirty="0">
                <a:solidFill>
                  <a:srgbClr val="FF0000"/>
                </a:solidFill>
                <a:latin typeface="+mn-lt"/>
                <a:cs typeface="+mn-cs"/>
              </a:rPr>
              <a:t>A</a:t>
            </a:r>
            <a:r>
              <a:rPr lang="en-US" sz="2400" i="0" dirty="0">
                <a:solidFill>
                  <a:srgbClr val="000000"/>
                </a:solidFill>
                <a:latin typeface="+mn-lt"/>
                <a:cs typeface="+mn-cs"/>
              </a:rPr>
              <a:t> to </a:t>
            </a:r>
            <a:r>
              <a:rPr lang="en-US" sz="2400" i="0" dirty="0">
                <a:solidFill>
                  <a:srgbClr val="FF0000"/>
                </a:solidFill>
                <a:latin typeface="+mn-lt"/>
                <a:cs typeface="+mn-cs"/>
              </a:rPr>
              <a:t>G</a:t>
            </a:r>
            <a:r>
              <a:rPr lang="en-US" sz="2400" i="0" dirty="0">
                <a:solidFill>
                  <a:srgbClr val="000000"/>
                </a:solidFill>
                <a:latin typeface="+mn-lt"/>
                <a:cs typeface="+mn-cs"/>
              </a:rPr>
              <a:t> --- how does </a:t>
            </a:r>
            <a:r>
              <a:rPr lang="en-US" sz="2400" i="0" dirty="0">
                <a:solidFill>
                  <a:srgbClr val="FF0000"/>
                </a:solidFill>
                <a:latin typeface="+mn-lt"/>
                <a:cs typeface="+mn-cs"/>
              </a:rPr>
              <a:t>S</a:t>
            </a:r>
            <a:r>
              <a:rPr lang="en-US" sz="2400" i="0" baseline="-25000" dirty="0">
                <a:solidFill>
                  <a:srgbClr val="FF0000"/>
                </a:solidFill>
                <a:latin typeface="+mn-lt"/>
                <a:cs typeface="+mn-cs"/>
              </a:rPr>
              <a:t>1</a:t>
            </a:r>
            <a:r>
              <a:rPr lang="en-US" sz="2400" i="0" dirty="0">
                <a:solidFill>
                  <a:srgbClr val="000000"/>
                </a:solidFill>
                <a:latin typeface="+mn-lt"/>
                <a:cs typeface="+mn-cs"/>
              </a:rPr>
              <a:t> know to forward frame destined to G </a:t>
            </a:r>
            <a:r>
              <a:rPr lang="en-US" sz="2400" i="0" dirty="0">
                <a:solidFill>
                  <a:srgbClr val="FF0000"/>
                </a:solidFill>
                <a:latin typeface="+mn-lt"/>
                <a:cs typeface="+mn-cs"/>
              </a:rPr>
              <a:t>via</a:t>
            </a:r>
            <a:r>
              <a:rPr lang="en-US" sz="2400" i="0" dirty="0">
                <a:solidFill>
                  <a:srgbClr val="000000"/>
                </a:solidFill>
                <a:latin typeface="+mn-lt"/>
                <a:cs typeface="+mn-cs"/>
              </a:rPr>
              <a:t> S</a:t>
            </a:r>
            <a:r>
              <a:rPr lang="en-US" sz="2400" i="0" baseline="-25000" dirty="0">
                <a:solidFill>
                  <a:srgbClr val="000000"/>
                </a:solidFill>
                <a:latin typeface="+mn-lt"/>
                <a:cs typeface="+mn-cs"/>
              </a:rPr>
              <a:t>4</a:t>
            </a:r>
            <a:r>
              <a:rPr lang="en-US" sz="2400" i="0" dirty="0">
                <a:solidFill>
                  <a:srgbClr val="000000"/>
                </a:solidFill>
                <a:latin typeface="+mn-lt"/>
                <a:cs typeface="+mn-cs"/>
              </a:rPr>
              <a:t> and S</a:t>
            </a:r>
            <a:r>
              <a:rPr lang="en-US" sz="2400" i="0" baseline="-25000" dirty="0">
                <a:solidFill>
                  <a:srgbClr val="000000"/>
                </a:solidFill>
                <a:latin typeface="+mn-lt"/>
                <a:cs typeface="+mn-cs"/>
              </a:rPr>
              <a:t>3</a:t>
            </a:r>
            <a:r>
              <a:rPr lang="en-US" sz="2400" i="0" dirty="0">
                <a:solidFill>
                  <a:srgbClr val="000000"/>
                </a:solidFill>
                <a:latin typeface="+mn-lt"/>
                <a:cs typeface="+mn-cs"/>
              </a:rPr>
              <a:t>?</a:t>
            </a:r>
          </a:p>
          <a:p>
            <a:pPr marL="342000" indent="-342000">
              <a:spcBef>
                <a:spcPts val="600"/>
              </a:spcBef>
              <a:buClr>
                <a:srgbClr val="000099"/>
              </a:buClr>
              <a:buSzPct val="65000"/>
              <a:defRPr/>
            </a:pPr>
            <a:r>
              <a:rPr lang="en-US" sz="2400" i="0" u="sng" dirty="0">
                <a:solidFill>
                  <a:srgbClr val="CC0000"/>
                </a:solidFill>
                <a:latin typeface="+mn-lt"/>
              </a:rPr>
              <a:t>A:</a:t>
            </a:r>
            <a:r>
              <a:rPr lang="en-US" sz="2400" i="0" dirty="0">
                <a:solidFill>
                  <a:srgbClr val="CC0000"/>
                </a:solidFill>
                <a:latin typeface="+mn-lt"/>
              </a:rPr>
              <a:t> self learning! </a:t>
            </a:r>
            <a:r>
              <a:rPr lang="en-US" sz="2400" i="0" dirty="0">
                <a:latin typeface="+mn-lt"/>
              </a:rPr>
              <a:t>(works exactly the same as in single-switch case!)</a:t>
            </a:r>
          </a:p>
        </p:txBody>
      </p:sp>
      <p:grpSp>
        <p:nvGrpSpPr>
          <p:cNvPr id="173062" name="Group 1"/>
          <p:cNvGrpSpPr>
            <a:grpSpLocks/>
          </p:cNvGrpSpPr>
          <p:nvPr/>
        </p:nvGrpSpPr>
        <p:grpSpPr bwMode="auto">
          <a:xfrm>
            <a:off x="958850" y="2315210"/>
            <a:ext cx="2047875" cy="1358900"/>
            <a:chOff x="958850" y="2444750"/>
            <a:chExt cx="2048416" cy="1358710"/>
          </a:xfrm>
        </p:grpSpPr>
        <p:sp>
          <p:nvSpPr>
            <p:cNvPr id="68657" name="Line 20"/>
            <p:cNvSpPr>
              <a:spLocks noChangeShapeType="1"/>
            </p:cNvSpPr>
            <p:nvPr/>
          </p:nvSpPr>
          <p:spPr bwMode="auto">
            <a:xfrm flipH="1">
              <a:off x="1582903" y="3030456"/>
              <a:ext cx="55577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58" name="Line 21"/>
            <p:cNvSpPr>
              <a:spLocks noChangeShapeType="1"/>
            </p:cNvSpPr>
            <p:nvPr/>
          </p:nvSpPr>
          <p:spPr bwMode="auto">
            <a:xfrm flipH="1">
              <a:off x="1970355" y="3078074"/>
              <a:ext cx="271534" cy="3142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59" name="Line 22"/>
            <p:cNvSpPr>
              <a:spLocks noChangeShapeType="1"/>
            </p:cNvSpPr>
            <p:nvPr/>
          </p:nvSpPr>
          <p:spPr bwMode="auto">
            <a:xfrm>
              <a:off x="2389566" y="3106645"/>
              <a:ext cx="73044" cy="29523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60" name="Text Box 64"/>
            <p:cNvSpPr txBox="1">
              <a:spLocks noChangeArrowheads="1"/>
            </p:cNvSpPr>
            <p:nvPr/>
          </p:nvSpPr>
          <p:spPr bwMode="auto">
            <a:xfrm>
              <a:off x="958850" y="2844744"/>
              <a:ext cx="350931" cy="3666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A</a:t>
              </a:r>
            </a:p>
          </p:txBody>
        </p:sp>
        <p:sp>
          <p:nvSpPr>
            <p:cNvPr id="68661" name="Text Box 65"/>
            <p:cNvSpPr txBox="1">
              <a:spLocks noChangeArrowheads="1"/>
            </p:cNvSpPr>
            <p:nvPr/>
          </p:nvSpPr>
          <p:spPr bwMode="auto">
            <a:xfrm>
              <a:off x="1408232" y="3306642"/>
              <a:ext cx="338226" cy="3698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p>
          </p:txBody>
        </p:sp>
        <p:sp>
          <p:nvSpPr>
            <p:cNvPr id="68662" name="Text Box 73"/>
            <p:cNvSpPr txBox="1">
              <a:spLocks noChangeArrowheads="1"/>
            </p:cNvSpPr>
            <p:nvPr/>
          </p:nvSpPr>
          <p:spPr bwMode="auto">
            <a:xfrm>
              <a:off x="2181548" y="2444750"/>
              <a:ext cx="423975" cy="3698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1</a:t>
              </a:r>
            </a:p>
          </p:txBody>
        </p:sp>
        <p:sp>
          <p:nvSpPr>
            <p:cNvPr id="68663" name="Text Box 66"/>
            <p:cNvSpPr txBox="1">
              <a:spLocks noChangeArrowheads="1"/>
            </p:cNvSpPr>
            <p:nvPr/>
          </p:nvSpPr>
          <p:spPr bwMode="auto">
            <a:xfrm>
              <a:off x="2656336" y="3298706"/>
              <a:ext cx="350930" cy="3698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p>
          </p:txBody>
        </p:sp>
        <p:grpSp>
          <p:nvGrpSpPr>
            <p:cNvPr id="173111" name="Group 44"/>
            <p:cNvGrpSpPr>
              <a:grpSpLocks/>
            </p:cNvGrpSpPr>
            <p:nvPr/>
          </p:nvGrpSpPr>
          <p:grpSpPr bwMode="auto">
            <a:xfrm>
              <a:off x="1127760" y="2834640"/>
              <a:ext cx="568960" cy="481140"/>
              <a:chOff x="-44" y="1473"/>
              <a:chExt cx="981" cy="1105"/>
            </a:xfrm>
          </p:grpSpPr>
          <p:pic>
            <p:nvPicPr>
              <p:cNvPr id="17311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12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3112" name="Group 44"/>
            <p:cNvGrpSpPr>
              <a:grpSpLocks/>
            </p:cNvGrpSpPr>
            <p:nvPr/>
          </p:nvGrpSpPr>
          <p:grpSpPr bwMode="auto">
            <a:xfrm>
              <a:off x="1534160" y="3291840"/>
              <a:ext cx="568960" cy="481140"/>
              <a:chOff x="-44" y="1473"/>
              <a:chExt cx="981" cy="1105"/>
            </a:xfrm>
          </p:grpSpPr>
          <p:pic>
            <p:nvPicPr>
              <p:cNvPr id="17311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11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3113" name="Group 44"/>
            <p:cNvGrpSpPr>
              <a:grpSpLocks/>
            </p:cNvGrpSpPr>
            <p:nvPr/>
          </p:nvGrpSpPr>
          <p:grpSpPr bwMode="auto">
            <a:xfrm>
              <a:off x="2062480" y="3322320"/>
              <a:ext cx="568960" cy="481140"/>
              <a:chOff x="-44" y="1473"/>
              <a:chExt cx="981" cy="1105"/>
            </a:xfrm>
          </p:grpSpPr>
          <p:pic>
            <p:nvPicPr>
              <p:cNvPr id="17311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11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686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817" y="2879664"/>
              <a:ext cx="678041" cy="299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grpSp>
        <p:nvGrpSpPr>
          <p:cNvPr id="3" name="Group 2"/>
          <p:cNvGrpSpPr>
            <a:grpSpLocks/>
          </p:cNvGrpSpPr>
          <p:nvPr/>
        </p:nvGrpSpPr>
        <p:grpSpPr bwMode="auto">
          <a:xfrm>
            <a:off x="2379663" y="1854835"/>
            <a:ext cx="4856162" cy="2044700"/>
            <a:chOff x="2379663" y="1984375"/>
            <a:chExt cx="4855711" cy="2044145"/>
          </a:xfrm>
        </p:grpSpPr>
        <p:sp>
          <p:nvSpPr>
            <p:cNvPr id="68618" name="Line 23"/>
            <p:cNvSpPr>
              <a:spLocks noChangeShapeType="1"/>
            </p:cNvSpPr>
            <p:nvPr/>
          </p:nvSpPr>
          <p:spPr bwMode="auto">
            <a:xfrm flipH="1">
              <a:off x="3635258" y="3068344"/>
              <a:ext cx="346043" cy="21584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19" name="Line 24"/>
            <p:cNvSpPr>
              <a:spLocks noChangeShapeType="1"/>
            </p:cNvSpPr>
            <p:nvPr/>
          </p:nvSpPr>
          <p:spPr bwMode="auto">
            <a:xfrm flipH="1">
              <a:off x="3949554" y="3087389"/>
              <a:ext cx="125401" cy="58721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20" name="Line 25"/>
            <p:cNvSpPr>
              <a:spLocks noChangeShapeType="1"/>
            </p:cNvSpPr>
            <p:nvPr/>
          </p:nvSpPr>
          <p:spPr bwMode="auto">
            <a:xfrm>
              <a:off x="4254326" y="3030254"/>
              <a:ext cx="230167" cy="36185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21" name="Line 26"/>
            <p:cNvSpPr>
              <a:spLocks noChangeShapeType="1"/>
            </p:cNvSpPr>
            <p:nvPr/>
          </p:nvSpPr>
          <p:spPr bwMode="auto">
            <a:xfrm flipH="1">
              <a:off x="5532145" y="3106433"/>
              <a:ext cx="428585" cy="24440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22" name="Line 27"/>
            <p:cNvSpPr>
              <a:spLocks noChangeShapeType="1"/>
            </p:cNvSpPr>
            <p:nvPr/>
          </p:nvSpPr>
          <p:spPr bwMode="auto">
            <a:xfrm flipH="1">
              <a:off x="6035335" y="3077866"/>
              <a:ext cx="9524" cy="46977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23" name="Line 35"/>
            <p:cNvSpPr>
              <a:spLocks noChangeShapeType="1"/>
            </p:cNvSpPr>
            <p:nvPr/>
          </p:nvSpPr>
          <p:spPr bwMode="auto">
            <a:xfrm flipH="1">
              <a:off x="2379663" y="2355749"/>
              <a:ext cx="1517509" cy="53642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24" name="Line 36"/>
            <p:cNvSpPr>
              <a:spLocks noChangeShapeType="1"/>
            </p:cNvSpPr>
            <p:nvPr/>
          </p:nvSpPr>
          <p:spPr bwMode="auto">
            <a:xfrm>
              <a:off x="4200356" y="2322421"/>
              <a:ext cx="0" cy="59991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25" name="Line 37"/>
            <p:cNvSpPr>
              <a:spLocks noChangeShapeType="1"/>
            </p:cNvSpPr>
            <p:nvPr/>
          </p:nvSpPr>
          <p:spPr bwMode="auto">
            <a:xfrm flipH="1" flipV="1">
              <a:off x="4449571" y="2306551"/>
              <a:ext cx="1406394" cy="68402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26" name="Line 63"/>
            <p:cNvSpPr>
              <a:spLocks noChangeShapeType="1"/>
            </p:cNvSpPr>
            <p:nvPr/>
          </p:nvSpPr>
          <p:spPr bwMode="auto">
            <a:xfrm>
              <a:off x="6411539" y="3131826"/>
              <a:ext cx="285723" cy="15870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8627" name="Text Box 67"/>
            <p:cNvSpPr txBox="1">
              <a:spLocks noChangeArrowheads="1"/>
            </p:cNvSpPr>
            <p:nvPr/>
          </p:nvSpPr>
          <p:spPr bwMode="auto">
            <a:xfrm>
              <a:off x="3620973" y="3222289"/>
              <a:ext cx="349218" cy="3666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D</a:t>
              </a:r>
            </a:p>
          </p:txBody>
        </p:sp>
        <p:sp>
          <p:nvSpPr>
            <p:cNvPr id="68628" name="Text Box 68"/>
            <p:cNvSpPr txBox="1">
              <a:spLocks noChangeArrowheads="1"/>
            </p:cNvSpPr>
            <p:nvPr/>
          </p:nvSpPr>
          <p:spPr bwMode="auto">
            <a:xfrm>
              <a:off x="4094004" y="3658733"/>
              <a:ext cx="338106" cy="3697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E</a:t>
              </a:r>
            </a:p>
          </p:txBody>
        </p:sp>
        <p:sp>
          <p:nvSpPr>
            <p:cNvPr id="68629" name="Text Box 69"/>
            <p:cNvSpPr txBox="1">
              <a:spLocks noChangeArrowheads="1"/>
            </p:cNvSpPr>
            <p:nvPr/>
          </p:nvSpPr>
          <p:spPr bwMode="auto">
            <a:xfrm>
              <a:off x="4567035" y="3057234"/>
              <a:ext cx="325407" cy="3697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F</a:t>
              </a:r>
            </a:p>
          </p:txBody>
        </p:sp>
        <p:sp>
          <p:nvSpPr>
            <p:cNvPr id="68630" name="Text Box 74"/>
            <p:cNvSpPr txBox="1">
              <a:spLocks noChangeArrowheads="1"/>
            </p:cNvSpPr>
            <p:nvPr/>
          </p:nvSpPr>
          <p:spPr bwMode="auto">
            <a:xfrm>
              <a:off x="3408267" y="2768387"/>
              <a:ext cx="436521" cy="3666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2</a:t>
              </a:r>
            </a:p>
          </p:txBody>
        </p:sp>
        <p:sp>
          <p:nvSpPr>
            <p:cNvPr id="68631" name="Text Box 75"/>
            <p:cNvSpPr txBox="1">
              <a:spLocks noChangeArrowheads="1"/>
            </p:cNvSpPr>
            <p:nvPr/>
          </p:nvSpPr>
          <p:spPr bwMode="auto">
            <a:xfrm>
              <a:off x="4635290" y="1984375"/>
              <a:ext cx="436522" cy="3666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4</a:t>
              </a:r>
            </a:p>
          </p:txBody>
        </p:sp>
        <p:sp>
          <p:nvSpPr>
            <p:cNvPr id="68632" name="Text Box 76"/>
            <p:cNvSpPr txBox="1">
              <a:spLocks noChangeArrowheads="1"/>
            </p:cNvSpPr>
            <p:nvPr/>
          </p:nvSpPr>
          <p:spPr bwMode="auto">
            <a:xfrm>
              <a:off x="6009938" y="2570004"/>
              <a:ext cx="436522" cy="3666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3</a:t>
              </a:r>
            </a:p>
          </p:txBody>
        </p:sp>
        <p:sp>
          <p:nvSpPr>
            <p:cNvPr id="68633" name="Text Box 78"/>
            <p:cNvSpPr txBox="1">
              <a:spLocks noChangeArrowheads="1"/>
            </p:cNvSpPr>
            <p:nvPr/>
          </p:nvSpPr>
          <p:spPr bwMode="auto">
            <a:xfrm>
              <a:off x="6240104" y="3541290"/>
              <a:ext cx="360329" cy="3666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H</a:t>
              </a:r>
            </a:p>
          </p:txBody>
        </p:sp>
        <p:sp>
          <p:nvSpPr>
            <p:cNvPr id="68634" name="Text Box 79"/>
            <p:cNvSpPr txBox="1">
              <a:spLocks noChangeArrowheads="1"/>
            </p:cNvSpPr>
            <p:nvPr/>
          </p:nvSpPr>
          <p:spPr bwMode="auto">
            <a:xfrm>
              <a:off x="6986160" y="3179439"/>
              <a:ext cx="249214" cy="3697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I</a:t>
              </a:r>
            </a:p>
          </p:txBody>
        </p:sp>
        <p:sp>
          <p:nvSpPr>
            <p:cNvPr id="68635" name="Text Box 80"/>
            <p:cNvSpPr txBox="1">
              <a:spLocks noChangeArrowheads="1"/>
            </p:cNvSpPr>
            <p:nvPr/>
          </p:nvSpPr>
          <p:spPr bwMode="auto">
            <a:xfrm>
              <a:off x="5103560" y="3595251"/>
              <a:ext cx="365091" cy="3697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G</a:t>
              </a:r>
            </a:p>
          </p:txBody>
        </p:sp>
        <p:pic>
          <p:nvPicPr>
            <p:cNvPr id="6863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3899" y="2930268"/>
              <a:ext cx="677799" cy="2999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73084" name="Group 44"/>
            <p:cNvGrpSpPr>
              <a:grpSpLocks/>
            </p:cNvGrpSpPr>
            <p:nvPr/>
          </p:nvGrpSpPr>
          <p:grpSpPr bwMode="auto">
            <a:xfrm>
              <a:off x="3139440" y="3180080"/>
              <a:ext cx="568960" cy="481140"/>
              <a:chOff x="-44" y="1473"/>
              <a:chExt cx="981" cy="1105"/>
            </a:xfrm>
          </p:grpSpPr>
          <p:pic>
            <p:nvPicPr>
              <p:cNvPr id="17310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10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3085" name="Group 44"/>
            <p:cNvGrpSpPr>
              <a:grpSpLocks/>
            </p:cNvGrpSpPr>
            <p:nvPr/>
          </p:nvGrpSpPr>
          <p:grpSpPr bwMode="auto">
            <a:xfrm>
              <a:off x="3576320" y="3525520"/>
              <a:ext cx="568960" cy="481140"/>
              <a:chOff x="-44" y="1473"/>
              <a:chExt cx="981" cy="1105"/>
            </a:xfrm>
          </p:grpSpPr>
          <p:pic>
            <p:nvPicPr>
              <p:cNvPr id="17310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10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3086" name="Group 44"/>
            <p:cNvGrpSpPr>
              <a:grpSpLocks/>
            </p:cNvGrpSpPr>
            <p:nvPr/>
          </p:nvGrpSpPr>
          <p:grpSpPr bwMode="auto">
            <a:xfrm>
              <a:off x="4135120" y="3281680"/>
              <a:ext cx="568960" cy="481140"/>
              <a:chOff x="-44" y="1473"/>
              <a:chExt cx="981" cy="1105"/>
            </a:xfrm>
          </p:grpSpPr>
          <p:pic>
            <p:nvPicPr>
              <p:cNvPr id="17309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09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3087" name="Group 44"/>
            <p:cNvGrpSpPr>
              <a:grpSpLocks/>
            </p:cNvGrpSpPr>
            <p:nvPr/>
          </p:nvGrpSpPr>
          <p:grpSpPr bwMode="auto">
            <a:xfrm>
              <a:off x="5049520" y="3261360"/>
              <a:ext cx="568960" cy="481140"/>
              <a:chOff x="-44" y="1473"/>
              <a:chExt cx="981" cy="1105"/>
            </a:xfrm>
          </p:grpSpPr>
          <p:pic>
            <p:nvPicPr>
              <p:cNvPr id="17309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09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3088" name="Group 44"/>
            <p:cNvGrpSpPr>
              <a:grpSpLocks/>
            </p:cNvGrpSpPr>
            <p:nvPr/>
          </p:nvGrpSpPr>
          <p:grpSpPr bwMode="auto">
            <a:xfrm>
              <a:off x="5588000" y="3434080"/>
              <a:ext cx="568960" cy="481140"/>
              <a:chOff x="-44" y="1473"/>
              <a:chExt cx="981" cy="1105"/>
            </a:xfrm>
          </p:grpSpPr>
          <p:pic>
            <p:nvPicPr>
              <p:cNvPr id="17309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09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3089" name="Group 44"/>
            <p:cNvGrpSpPr>
              <a:grpSpLocks/>
            </p:cNvGrpSpPr>
            <p:nvPr/>
          </p:nvGrpSpPr>
          <p:grpSpPr bwMode="auto">
            <a:xfrm>
              <a:off x="6380480" y="3149600"/>
              <a:ext cx="568960" cy="481140"/>
              <a:chOff x="-44" y="1473"/>
              <a:chExt cx="981" cy="1105"/>
            </a:xfrm>
          </p:grpSpPr>
          <p:pic>
            <p:nvPicPr>
              <p:cNvPr id="17309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09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686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313" y="2847741"/>
              <a:ext cx="677800" cy="3015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864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4949" y="2116102"/>
              <a:ext cx="676212" cy="3015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spTree>
    <p:extLst>
      <p:ext uri="{BB962C8B-B14F-4D97-AF65-F5344CB8AC3E}">
        <p14:creationId xmlns:p14="http://schemas.microsoft.com/office/powerpoint/2010/main" val="19732143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8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030"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Self-learning multi-switch example</a:t>
            </a:r>
            <a:endParaRPr lang="zh-CN" altLang="en-US" dirty="0">
              <a:latin typeface="+mn-lt"/>
            </a:endParaRPr>
          </a:p>
        </p:txBody>
      </p:sp>
      <p:sp>
        <p:nvSpPr>
          <p:cNvPr id="69637" name="Rectangle 3"/>
          <p:cNvSpPr>
            <a:spLocks noGrp="1" noChangeArrowheads="1"/>
          </p:cNvSpPr>
          <p:nvPr>
            <p:ph type="body" idx="4294967295"/>
          </p:nvPr>
        </p:nvSpPr>
        <p:spPr>
          <a:xfrm>
            <a:off x="629875" y="1178242"/>
            <a:ext cx="8003376" cy="4648200"/>
          </a:xfrm>
        </p:spPr>
        <p:txBody>
          <a:bodyPr/>
          <a:lstStyle/>
          <a:p>
            <a:pPr>
              <a:buFont typeface="Wingdings" charset="0"/>
              <a:buNone/>
              <a:defRPr/>
            </a:pPr>
            <a:r>
              <a:rPr lang="en-US" sz="2400" dirty="0">
                <a:cs typeface="+mn-cs"/>
              </a:rPr>
              <a:t>Suppose C sends frame to I, I responds to C</a:t>
            </a:r>
            <a:endParaRPr lang="en-US" dirty="0">
              <a:cs typeface="+mn-cs"/>
            </a:endParaRPr>
          </a:p>
        </p:txBody>
      </p:sp>
      <p:sp>
        <p:nvSpPr>
          <p:cNvPr id="69638" name="Rectangle 5"/>
          <p:cNvSpPr>
            <a:spLocks noChangeArrowheads="1"/>
          </p:cNvSpPr>
          <p:nvPr/>
        </p:nvSpPr>
        <p:spPr bwMode="auto">
          <a:xfrm>
            <a:off x="675574" y="4793011"/>
            <a:ext cx="7957677" cy="8556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000" indent="-342000">
              <a:spcBef>
                <a:spcPts val="600"/>
              </a:spcBef>
              <a:buClr>
                <a:srgbClr val="000099"/>
              </a:buClr>
              <a:buSzPct val="100000"/>
              <a:defRPr/>
            </a:pPr>
            <a:r>
              <a:rPr lang="en-US" sz="2400" i="0" u="sng" dirty="0">
                <a:solidFill>
                  <a:srgbClr val="CC0000"/>
                </a:solidFill>
                <a:latin typeface="+mn-lt"/>
                <a:cs typeface="+mn-cs"/>
              </a:rPr>
              <a:t>Q:</a:t>
            </a:r>
            <a:r>
              <a:rPr lang="en-US" sz="2400" i="0" dirty="0">
                <a:solidFill>
                  <a:srgbClr val="CC0000"/>
                </a:solidFill>
                <a:latin typeface="+mn-lt"/>
                <a:cs typeface="+mn-cs"/>
              </a:rPr>
              <a:t> </a:t>
            </a:r>
            <a:r>
              <a:rPr lang="en-US" sz="2400" i="0" dirty="0">
                <a:solidFill>
                  <a:srgbClr val="000000"/>
                </a:solidFill>
                <a:latin typeface="+mn-lt"/>
                <a:cs typeface="+mn-cs"/>
              </a:rPr>
              <a:t>show switch tables and packet forwarding in S</a:t>
            </a:r>
            <a:r>
              <a:rPr lang="en-US" sz="2400" i="0" baseline="-25000" dirty="0">
                <a:solidFill>
                  <a:srgbClr val="000000"/>
                </a:solidFill>
                <a:latin typeface="+mn-lt"/>
                <a:cs typeface="+mn-cs"/>
              </a:rPr>
              <a:t>1</a:t>
            </a:r>
            <a:r>
              <a:rPr lang="en-US" sz="2400" i="0" dirty="0">
                <a:solidFill>
                  <a:srgbClr val="000000"/>
                </a:solidFill>
                <a:latin typeface="+mn-lt"/>
                <a:cs typeface="+mn-cs"/>
              </a:rPr>
              <a:t>, S</a:t>
            </a:r>
            <a:r>
              <a:rPr lang="en-US" sz="2400" i="0" baseline="-25000" dirty="0">
                <a:solidFill>
                  <a:srgbClr val="000000"/>
                </a:solidFill>
                <a:latin typeface="+mn-lt"/>
                <a:cs typeface="+mn-cs"/>
              </a:rPr>
              <a:t>2</a:t>
            </a:r>
            <a:r>
              <a:rPr lang="en-US" sz="2400" i="0" dirty="0">
                <a:solidFill>
                  <a:srgbClr val="000000"/>
                </a:solidFill>
                <a:latin typeface="+mn-lt"/>
                <a:cs typeface="+mn-cs"/>
              </a:rPr>
              <a:t>, S</a:t>
            </a:r>
            <a:r>
              <a:rPr lang="en-US" sz="2400" i="0" baseline="-25000" dirty="0">
                <a:solidFill>
                  <a:srgbClr val="000000"/>
                </a:solidFill>
                <a:latin typeface="+mn-lt"/>
                <a:cs typeface="+mn-cs"/>
              </a:rPr>
              <a:t>3</a:t>
            </a:r>
            <a:r>
              <a:rPr lang="en-US" sz="2400" i="0" dirty="0">
                <a:solidFill>
                  <a:srgbClr val="000000"/>
                </a:solidFill>
                <a:latin typeface="+mn-lt"/>
                <a:cs typeface="+mn-cs"/>
              </a:rPr>
              <a:t>, S</a:t>
            </a:r>
            <a:r>
              <a:rPr lang="en-US" sz="2400" i="0" baseline="-25000" dirty="0">
                <a:solidFill>
                  <a:srgbClr val="000000"/>
                </a:solidFill>
                <a:latin typeface="+mn-lt"/>
                <a:cs typeface="+mn-cs"/>
              </a:rPr>
              <a:t>4</a:t>
            </a:r>
            <a:r>
              <a:rPr lang="en-US" sz="2400" i="0" dirty="0">
                <a:solidFill>
                  <a:srgbClr val="000000"/>
                </a:solidFill>
                <a:latin typeface="+mn-lt"/>
                <a:cs typeface="+mn-cs"/>
              </a:rPr>
              <a:t> </a:t>
            </a:r>
          </a:p>
        </p:txBody>
      </p:sp>
      <p:grpSp>
        <p:nvGrpSpPr>
          <p:cNvPr id="175110" name="Group 58"/>
          <p:cNvGrpSpPr>
            <a:grpSpLocks/>
          </p:cNvGrpSpPr>
          <p:nvPr/>
        </p:nvGrpSpPr>
        <p:grpSpPr bwMode="auto">
          <a:xfrm>
            <a:off x="958850" y="2444750"/>
            <a:ext cx="2047875" cy="1358900"/>
            <a:chOff x="958850" y="2444750"/>
            <a:chExt cx="2048416" cy="1358710"/>
          </a:xfrm>
        </p:grpSpPr>
        <p:sp>
          <p:nvSpPr>
            <p:cNvPr id="69681" name="Line 20"/>
            <p:cNvSpPr>
              <a:spLocks noChangeShapeType="1"/>
            </p:cNvSpPr>
            <p:nvPr/>
          </p:nvSpPr>
          <p:spPr bwMode="auto">
            <a:xfrm flipH="1">
              <a:off x="1582903" y="3030456"/>
              <a:ext cx="55577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82" name="Line 21"/>
            <p:cNvSpPr>
              <a:spLocks noChangeShapeType="1"/>
            </p:cNvSpPr>
            <p:nvPr/>
          </p:nvSpPr>
          <p:spPr bwMode="auto">
            <a:xfrm flipH="1">
              <a:off x="1970355" y="3078074"/>
              <a:ext cx="271534" cy="31428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83" name="Line 22"/>
            <p:cNvSpPr>
              <a:spLocks noChangeShapeType="1"/>
            </p:cNvSpPr>
            <p:nvPr/>
          </p:nvSpPr>
          <p:spPr bwMode="auto">
            <a:xfrm>
              <a:off x="2389566" y="3106645"/>
              <a:ext cx="73044" cy="29523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84" name="Text Box 64"/>
            <p:cNvSpPr txBox="1">
              <a:spLocks noChangeArrowheads="1"/>
            </p:cNvSpPr>
            <p:nvPr/>
          </p:nvSpPr>
          <p:spPr bwMode="auto">
            <a:xfrm>
              <a:off x="958850" y="2844744"/>
              <a:ext cx="350931" cy="3666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A</a:t>
              </a:r>
            </a:p>
          </p:txBody>
        </p:sp>
        <p:sp>
          <p:nvSpPr>
            <p:cNvPr id="69685" name="Text Box 65"/>
            <p:cNvSpPr txBox="1">
              <a:spLocks noChangeArrowheads="1"/>
            </p:cNvSpPr>
            <p:nvPr/>
          </p:nvSpPr>
          <p:spPr bwMode="auto">
            <a:xfrm>
              <a:off x="1408232" y="3306642"/>
              <a:ext cx="338226" cy="3698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B</a:t>
              </a:r>
            </a:p>
          </p:txBody>
        </p:sp>
        <p:sp>
          <p:nvSpPr>
            <p:cNvPr id="69686" name="Text Box 73"/>
            <p:cNvSpPr txBox="1">
              <a:spLocks noChangeArrowheads="1"/>
            </p:cNvSpPr>
            <p:nvPr/>
          </p:nvSpPr>
          <p:spPr bwMode="auto">
            <a:xfrm>
              <a:off x="2181548" y="2444750"/>
              <a:ext cx="423975" cy="3698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1</a:t>
              </a:r>
            </a:p>
          </p:txBody>
        </p:sp>
        <p:sp>
          <p:nvSpPr>
            <p:cNvPr id="69687" name="Text Box 66"/>
            <p:cNvSpPr txBox="1">
              <a:spLocks noChangeArrowheads="1"/>
            </p:cNvSpPr>
            <p:nvPr/>
          </p:nvSpPr>
          <p:spPr bwMode="auto">
            <a:xfrm>
              <a:off x="2656336" y="3298706"/>
              <a:ext cx="350930" cy="3698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C</a:t>
              </a:r>
            </a:p>
          </p:txBody>
        </p:sp>
        <p:grpSp>
          <p:nvGrpSpPr>
            <p:cNvPr id="175159" name="Group 44"/>
            <p:cNvGrpSpPr>
              <a:grpSpLocks/>
            </p:cNvGrpSpPr>
            <p:nvPr/>
          </p:nvGrpSpPr>
          <p:grpSpPr bwMode="auto">
            <a:xfrm>
              <a:off x="1127760" y="2834640"/>
              <a:ext cx="568960" cy="481140"/>
              <a:chOff x="-44" y="1473"/>
              <a:chExt cx="981" cy="1105"/>
            </a:xfrm>
          </p:grpSpPr>
          <p:pic>
            <p:nvPicPr>
              <p:cNvPr id="17516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16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5160" name="Group 44"/>
            <p:cNvGrpSpPr>
              <a:grpSpLocks/>
            </p:cNvGrpSpPr>
            <p:nvPr/>
          </p:nvGrpSpPr>
          <p:grpSpPr bwMode="auto">
            <a:xfrm>
              <a:off x="1534160" y="3291840"/>
              <a:ext cx="568960" cy="481140"/>
              <a:chOff x="-44" y="1473"/>
              <a:chExt cx="981" cy="1105"/>
            </a:xfrm>
          </p:grpSpPr>
          <p:pic>
            <p:nvPicPr>
              <p:cNvPr id="17516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16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5161" name="Group 44"/>
            <p:cNvGrpSpPr>
              <a:grpSpLocks/>
            </p:cNvGrpSpPr>
            <p:nvPr/>
          </p:nvGrpSpPr>
          <p:grpSpPr bwMode="auto">
            <a:xfrm>
              <a:off x="2062480" y="3322320"/>
              <a:ext cx="568960" cy="481140"/>
              <a:chOff x="-44" y="1473"/>
              <a:chExt cx="981" cy="1105"/>
            </a:xfrm>
          </p:grpSpPr>
          <p:pic>
            <p:nvPicPr>
              <p:cNvPr id="17516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16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696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817" y="2879664"/>
              <a:ext cx="678041" cy="299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grpSp>
        <p:nvGrpSpPr>
          <p:cNvPr id="175111" name="Group 76"/>
          <p:cNvGrpSpPr>
            <a:grpSpLocks/>
          </p:cNvGrpSpPr>
          <p:nvPr/>
        </p:nvGrpSpPr>
        <p:grpSpPr bwMode="auto">
          <a:xfrm>
            <a:off x="2379663" y="1984375"/>
            <a:ext cx="4856162" cy="2044700"/>
            <a:chOff x="2379663" y="1984375"/>
            <a:chExt cx="4855711" cy="2044145"/>
          </a:xfrm>
        </p:grpSpPr>
        <p:sp>
          <p:nvSpPr>
            <p:cNvPr id="69642" name="Line 23"/>
            <p:cNvSpPr>
              <a:spLocks noChangeShapeType="1"/>
            </p:cNvSpPr>
            <p:nvPr/>
          </p:nvSpPr>
          <p:spPr bwMode="auto">
            <a:xfrm flipH="1">
              <a:off x="3635258" y="3068344"/>
              <a:ext cx="346043" cy="21584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43" name="Line 24"/>
            <p:cNvSpPr>
              <a:spLocks noChangeShapeType="1"/>
            </p:cNvSpPr>
            <p:nvPr/>
          </p:nvSpPr>
          <p:spPr bwMode="auto">
            <a:xfrm flipH="1">
              <a:off x="3949554" y="3087389"/>
              <a:ext cx="125401" cy="58721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44" name="Line 25"/>
            <p:cNvSpPr>
              <a:spLocks noChangeShapeType="1"/>
            </p:cNvSpPr>
            <p:nvPr/>
          </p:nvSpPr>
          <p:spPr bwMode="auto">
            <a:xfrm>
              <a:off x="4254326" y="3030254"/>
              <a:ext cx="230167" cy="36185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45" name="Line 26"/>
            <p:cNvSpPr>
              <a:spLocks noChangeShapeType="1"/>
            </p:cNvSpPr>
            <p:nvPr/>
          </p:nvSpPr>
          <p:spPr bwMode="auto">
            <a:xfrm flipH="1">
              <a:off x="5532145" y="3106433"/>
              <a:ext cx="428585" cy="24440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46" name="Line 27"/>
            <p:cNvSpPr>
              <a:spLocks noChangeShapeType="1"/>
            </p:cNvSpPr>
            <p:nvPr/>
          </p:nvSpPr>
          <p:spPr bwMode="auto">
            <a:xfrm flipH="1">
              <a:off x="6035335" y="3077866"/>
              <a:ext cx="9524" cy="46977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47" name="Line 35"/>
            <p:cNvSpPr>
              <a:spLocks noChangeShapeType="1"/>
            </p:cNvSpPr>
            <p:nvPr/>
          </p:nvSpPr>
          <p:spPr bwMode="auto">
            <a:xfrm flipH="1">
              <a:off x="2379663" y="2355749"/>
              <a:ext cx="1517509" cy="53642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48" name="Line 36"/>
            <p:cNvSpPr>
              <a:spLocks noChangeShapeType="1"/>
            </p:cNvSpPr>
            <p:nvPr/>
          </p:nvSpPr>
          <p:spPr bwMode="auto">
            <a:xfrm>
              <a:off x="4200356" y="2322421"/>
              <a:ext cx="0" cy="59991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49" name="Line 37"/>
            <p:cNvSpPr>
              <a:spLocks noChangeShapeType="1"/>
            </p:cNvSpPr>
            <p:nvPr/>
          </p:nvSpPr>
          <p:spPr bwMode="auto">
            <a:xfrm flipH="1" flipV="1">
              <a:off x="4449571" y="2306551"/>
              <a:ext cx="1406394" cy="68402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50" name="Line 63"/>
            <p:cNvSpPr>
              <a:spLocks noChangeShapeType="1"/>
            </p:cNvSpPr>
            <p:nvPr/>
          </p:nvSpPr>
          <p:spPr bwMode="auto">
            <a:xfrm>
              <a:off x="6411539" y="3131826"/>
              <a:ext cx="285723" cy="15870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69651" name="Text Box 67"/>
            <p:cNvSpPr txBox="1">
              <a:spLocks noChangeArrowheads="1"/>
            </p:cNvSpPr>
            <p:nvPr/>
          </p:nvSpPr>
          <p:spPr bwMode="auto">
            <a:xfrm>
              <a:off x="3620973" y="3222289"/>
              <a:ext cx="349218" cy="3666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D</a:t>
              </a:r>
            </a:p>
          </p:txBody>
        </p:sp>
        <p:sp>
          <p:nvSpPr>
            <p:cNvPr id="69652" name="Text Box 68"/>
            <p:cNvSpPr txBox="1">
              <a:spLocks noChangeArrowheads="1"/>
            </p:cNvSpPr>
            <p:nvPr/>
          </p:nvSpPr>
          <p:spPr bwMode="auto">
            <a:xfrm>
              <a:off x="4094004" y="3658733"/>
              <a:ext cx="338106" cy="3697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E</a:t>
              </a:r>
            </a:p>
          </p:txBody>
        </p:sp>
        <p:sp>
          <p:nvSpPr>
            <p:cNvPr id="69653" name="Text Box 69"/>
            <p:cNvSpPr txBox="1">
              <a:spLocks noChangeArrowheads="1"/>
            </p:cNvSpPr>
            <p:nvPr/>
          </p:nvSpPr>
          <p:spPr bwMode="auto">
            <a:xfrm>
              <a:off x="4567035" y="3057234"/>
              <a:ext cx="325407" cy="3697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F</a:t>
              </a:r>
            </a:p>
          </p:txBody>
        </p:sp>
        <p:sp>
          <p:nvSpPr>
            <p:cNvPr id="69654" name="Text Box 74"/>
            <p:cNvSpPr txBox="1">
              <a:spLocks noChangeArrowheads="1"/>
            </p:cNvSpPr>
            <p:nvPr/>
          </p:nvSpPr>
          <p:spPr bwMode="auto">
            <a:xfrm>
              <a:off x="3408267" y="2768387"/>
              <a:ext cx="436521" cy="3666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2</a:t>
              </a:r>
            </a:p>
          </p:txBody>
        </p:sp>
        <p:sp>
          <p:nvSpPr>
            <p:cNvPr id="69655" name="Text Box 75"/>
            <p:cNvSpPr txBox="1">
              <a:spLocks noChangeArrowheads="1"/>
            </p:cNvSpPr>
            <p:nvPr/>
          </p:nvSpPr>
          <p:spPr bwMode="auto">
            <a:xfrm>
              <a:off x="4635290" y="1984375"/>
              <a:ext cx="436522" cy="3666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4</a:t>
              </a:r>
            </a:p>
          </p:txBody>
        </p:sp>
        <p:sp>
          <p:nvSpPr>
            <p:cNvPr id="69656" name="Text Box 76"/>
            <p:cNvSpPr txBox="1">
              <a:spLocks noChangeArrowheads="1"/>
            </p:cNvSpPr>
            <p:nvPr/>
          </p:nvSpPr>
          <p:spPr bwMode="auto">
            <a:xfrm>
              <a:off x="6009938" y="2570004"/>
              <a:ext cx="436522" cy="3666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S</a:t>
              </a:r>
              <a:r>
                <a:rPr lang="en-US" i="0" baseline="-25000" dirty="0">
                  <a:solidFill>
                    <a:srgbClr val="000000"/>
                  </a:solidFill>
                  <a:latin typeface="Arial" charset="0"/>
                  <a:cs typeface="Arial" charset="0"/>
                </a:rPr>
                <a:t>3</a:t>
              </a:r>
            </a:p>
          </p:txBody>
        </p:sp>
        <p:sp>
          <p:nvSpPr>
            <p:cNvPr id="69657" name="Text Box 78"/>
            <p:cNvSpPr txBox="1">
              <a:spLocks noChangeArrowheads="1"/>
            </p:cNvSpPr>
            <p:nvPr/>
          </p:nvSpPr>
          <p:spPr bwMode="auto">
            <a:xfrm>
              <a:off x="6240104" y="3541290"/>
              <a:ext cx="360329" cy="3666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H</a:t>
              </a:r>
            </a:p>
          </p:txBody>
        </p:sp>
        <p:sp>
          <p:nvSpPr>
            <p:cNvPr id="69658" name="Text Box 79"/>
            <p:cNvSpPr txBox="1">
              <a:spLocks noChangeArrowheads="1"/>
            </p:cNvSpPr>
            <p:nvPr/>
          </p:nvSpPr>
          <p:spPr bwMode="auto">
            <a:xfrm>
              <a:off x="6986160" y="3179439"/>
              <a:ext cx="249214" cy="3697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I</a:t>
              </a:r>
            </a:p>
          </p:txBody>
        </p:sp>
        <p:sp>
          <p:nvSpPr>
            <p:cNvPr id="69659" name="Text Box 80"/>
            <p:cNvSpPr txBox="1">
              <a:spLocks noChangeArrowheads="1"/>
            </p:cNvSpPr>
            <p:nvPr/>
          </p:nvSpPr>
          <p:spPr bwMode="auto">
            <a:xfrm>
              <a:off x="5103560" y="3595251"/>
              <a:ext cx="365091" cy="3697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FF0000"/>
                  </a:solidFill>
                  <a:latin typeface="Arial" charset="0"/>
                  <a:cs typeface="Arial" charset="0"/>
                </a:rPr>
                <a:t>G</a:t>
              </a:r>
            </a:p>
          </p:txBody>
        </p:sp>
        <p:pic>
          <p:nvPicPr>
            <p:cNvPr id="6966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3899" y="2930268"/>
              <a:ext cx="677799" cy="2999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75132" name="Group 44"/>
            <p:cNvGrpSpPr>
              <a:grpSpLocks/>
            </p:cNvGrpSpPr>
            <p:nvPr/>
          </p:nvGrpSpPr>
          <p:grpSpPr bwMode="auto">
            <a:xfrm>
              <a:off x="3139440" y="3180080"/>
              <a:ext cx="568960" cy="481140"/>
              <a:chOff x="-44" y="1473"/>
              <a:chExt cx="981" cy="1105"/>
            </a:xfrm>
          </p:grpSpPr>
          <p:pic>
            <p:nvPicPr>
              <p:cNvPr id="17515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15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5133" name="Group 44"/>
            <p:cNvGrpSpPr>
              <a:grpSpLocks/>
            </p:cNvGrpSpPr>
            <p:nvPr/>
          </p:nvGrpSpPr>
          <p:grpSpPr bwMode="auto">
            <a:xfrm>
              <a:off x="3576320" y="3525520"/>
              <a:ext cx="568960" cy="481140"/>
              <a:chOff x="-44" y="1473"/>
              <a:chExt cx="981" cy="1105"/>
            </a:xfrm>
          </p:grpSpPr>
          <p:pic>
            <p:nvPicPr>
              <p:cNvPr id="17514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149"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5134" name="Group 44"/>
            <p:cNvGrpSpPr>
              <a:grpSpLocks/>
            </p:cNvGrpSpPr>
            <p:nvPr/>
          </p:nvGrpSpPr>
          <p:grpSpPr bwMode="auto">
            <a:xfrm>
              <a:off x="4135120" y="3281680"/>
              <a:ext cx="568960" cy="481140"/>
              <a:chOff x="-44" y="1473"/>
              <a:chExt cx="981" cy="1105"/>
            </a:xfrm>
          </p:grpSpPr>
          <p:pic>
            <p:nvPicPr>
              <p:cNvPr id="17514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147"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5135" name="Group 44"/>
            <p:cNvGrpSpPr>
              <a:grpSpLocks/>
            </p:cNvGrpSpPr>
            <p:nvPr/>
          </p:nvGrpSpPr>
          <p:grpSpPr bwMode="auto">
            <a:xfrm>
              <a:off x="5049520" y="3261360"/>
              <a:ext cx="568960" cy="481140"/>
              <a:chOff x="-44" y="1473"/>
              <a:chExt cx="981" cy="1105"/>
            </a:xfrm>
          </p:grpSpPr>
          <p:pic>
            <p:nvPicPr>
              <p:cNvPr id="17514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145"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5136" name="Group 44"/>
            <p:cNvGrpSpPr>
              <a:grpSpLocks/>
            </p:cNvGrpSpPr>
            <p:nvPr/>
          </p:nvGrpSpPr>
          <p:grpSpPr bwMode="auto">
            <a:xfrm>
              <a:off x="5588000" y="3434080"/>
              <a:ext cx="568960" cy="481140"/>
              <a:chOff x="-44" y="1473"/>
              <a:chExt cx="981" cy="1105"/>
            </a:xfrm>
          </p:grpSpPr>
          <p:pic>
            <p:nvPicPr>
              <p:cNvPr id="17514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143"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5137" name="Group 44"/>
            <p:cNvGrpSpPr>
              <a:grpSpLocks/>
            </p:cNvGrpSpPr>
            <p:nvPr/>
          </p:nvGrpSpPr>
          <p:grpSpPr bwMode="auto">
            <a:xfrm>
              <a:off x="6380480" y="3149600"/>
              <a:ext cx="568960" cy="481140"/>
              <a:chOff x="-44" y="1473"/>
              <a:chExt cx="981" cy="1105"/>
            </a:xfrm>
          </p:grpSpPr>
          <p:pic>
            <p:nvPicPr>
              <p:cNvPr id="17514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141"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696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313" y="2847741"/>
              <a:ext cx="677800" cy="3015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966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4949" y="2116102"/>
              <a:ext cx="676212" cy="3015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spTree>
    <p:extLst>
      <p:ext uri="{BB962C8B-B14F-4D97-AF65-F5344CB8AC3E}">
        <p14:creationId xmlns:p14="http://schemas.microsoft.com/office/powerpoint/2010/main" val="7122436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pPr eaLnBrk="1" hangingPunct="1"/>
            <a:r>
              <a:rPr lang="zh-CN" altLang="en-US" dirty="0"/>
              <a:t>链路层交换机的性质</a:t>
            </a:r>
            <a:endParaRPr lang="zh-CN" altLang="en-US" dirty="0">
              <a:latin typeface="Gill Sans MT" panose="020B0502020104020203" pitchFamily="34" charset="0"/>
            </a:endParaRPr>
          </a:p>
        </p:txBody>
      </p:sp>
      <p:sp>
        <p:nvSpPr>
          <p:cNvPr id="160771" name="Rectangle 3"/>
          <p:cNvSpPr>
            <a:spLocks noGrp="1" noChangeArrowheads="1"/>
          </p:cNvSpPr>
          <p:nvPr>
            <p:ph type="body" idx="1"/>
          </p:nvPr>
        </p:nvSpPr>
        <p:spPr>
          <a:xfrm>
            <a:off x="303213" y="1017588"/>
            <a:ext cx="8550275" cy="5118100"/>
          </a:xfrm>
        </p:spPr>
        <p:txBody>
          <a:bodyPr/>
          <a:lstStyle/>
          <a:p>
            <a:r>
              <a:rPr lang="zh-CN" altLang="en-US" dirty="0"/>
              <a:t>在描述了链路层交换机的基本操作之后，现在让我们考虑它们的</a:t>
            </a:r>
            <a:r>
              <a:rPr lang="zh-CN" altLang="en-US" dirty="0">
                <a:solidFill>
                  <a:srgbClr val="FF0000"/>
                </a:solidFill>
              </a:rPr>
              <a:t>特色</a:t>
            </a:r>
            <a:r>
              <a:rPr lang="en-US" altLang="zh-CN" dirty="0"/>
              <a:t>(features)</a:t>
            </a:r>
            <a:r>
              <a:rPr lang="zh-CN" altLang="en-US" dirty="0"/>
              <a:t>和</a:t>
            </a:r>
            <a:r>
              <a:rPr lang="zh-CN" altLang="en-US" dirty="0">
                <a:solidFill>
                  <a:srgbClr val="FF0000"/>
                </a:solidFill>
              </a:rPr>
              <a:t>性质</a:t>
            </a:r>
            <a:r>
              <a:rPr lang="en-US" altLang="zh-CN" dirty="0"/>
              <a:t>(properties)</a:t>
            </a:r>
            <a:r>
              <a:rPr lang="zh-CN" altLang="en-US" dirty="0"/>
              <a:t>。</a:t>
            </a:r>
          </a:p>
          <a:p>
            <a:endParaRPr lang="en-US" altLang="zh-CN" dirty="0"/>
          </a:p>
          <a:p>
            <a:r>
              <a:rPr lang="zh-CN" altLang="en-US" dirty="0"/>
              <a:t>我们能够指出使用交换机的几个优点，它们不同于如总线或基于集线器的星型拓扑那样的广播链路：</a:t>
            </a:r>
          </a:p>
          <a:p>
            <a:pPr marL="0" indent="0">
              <a:buNone/>
            </a:pPr>
            <a:r>
              <a:rPr lang="en-US" altLang="zh-CN" dirty="0"/>
              <a:t>(1) </a:t>
            </a:r>
            <a:r>
              <a:rPr lang="zh-CN" altLang="en-US" dirty="0"/>
              <a:t>消除碰撞</a:t>
            </a:r>
          </a:p>
          <a:p>
            <a:pPr marL="0" indent="0">
              <a:buNone/>
            </a:pPr>
            <a:endParaRPr lang="en-US" altLang="zh-CN" dirty="0"/>
          </a:p>
          <a:p>
            <a:pPr marL="0" indent="0">
              <a:buNone/>
            </a:pPr>
            <a:r>
              <a:rPr lang="en-US" altLang="zh-CN" dirty="0"/>
              <a:t>(2) </a:t>
            </a:r>
            <a:r>
              <a:rPr lang="zh-CN" altLang="en-US" dirty="0"/>
              <a:t>异构的链路</a:t>
            </a:r>
          </a:p>
          <a:p>
            <a:pPr marL="0" indent="0">
              <a:buNone/>
            </a:pPr>
            <a:endParaRPr lang="en-US" altLang="zh-CN" dirty="0"/>
          </a:p>
          <a:p>
            <a:pPr marL="0" indent="0">
              <a:buNone/>
            </a:pPr>
            <a:r>
              <a:rPr lang="en-US" altLang="zh-CN" dirty="0"/>
              <a:t>(3) </a:t>
            </a:r>
            <a:r>
              <a:rPr lang="zh-CN" altLang="en-US" dirty="0"/>
              <a:t>管理</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4"/>
          <p:cNvSpPr>
            <a:spLocks noGrp="1" noChangeArrowheads="1"/>
          </p:cNvSpPr>
          <p:nvPr>
            <p:ph type="title"/>
          </p:nvPr>
        </p:nvSpPr>
        <p:spPr/>
        <p:txBody>
          <a:bodyPr/>
          <a:lstStyle/>
          <a:p>
            <a:pPr>
              <a:defRPr/>
            </a:pPr>
            <a:r>
              <a:rPr lang="zh-CN" altLang="en-US" dirty="0">
                <a:latin typeface="+mn-lt"/>
              </a:rPr>
              <a:t>机构网络</a:t>
            </a:r>
            <a:endParaRPr lang="en-US" dirty="0">
              <a:latin typeface="+mn-lt"/>
              <a:cs typeface="+mj-cs"/>
            </a:endParaRPr>
          </a:p>
        </p:txBody>
      </p:sp>
      <p:sp>
        <p:nvSpPr>
          <p:cNvPr id="177156" name="Freeform 81"/>
          <p:cNvSpPr>
            <a:spLocks/>
          </p:cNvSpPr>
          <p:nvPr/>
        </p:nvSpPr>
        <p:spPr bwMode="auto">
          <a:xfrm rot="5400000">
            <a:off x="2179637" y="244476"/>
            <a:ext cx="4321175" cy="7473950"/>
          </a:xfrm>
          <a:custGeom>
            <a:avLst/>
            <a:gdLst>
              <a:gd name="T0" fmla="*/ 2147483647 w 10000"/>
              <a:gd name="T1" fmla="*/ 2147483647 h 9831"/>
              <a:gd name="T2" fmla="*/ 2147483647 w 10000"/>
              <a:gd name="T3" fmla="*/ 2147483647 h 9831"/>
              <a:gd name="T4" fmla="*/ 2147483647 w 10000"/>
              <a:gd name="T5" fmla="*/ 2147483647 h 9831"/>
              <a:gd name="T6" fmla="*/ 2147483647 w 10000"/>
              <a:gd name="T7" fmla="*/ 2147483647 h 9831"/>
              <a:gd name="T8" fmla="*/ 2147483647 w 10000"/>
              <a:gd name="T9" fmla="*/ 2147483647 h 9831"/>
              <a:gd name="T10" fmla="*/ 2147483647 w 10000"/>
              <a:gd name="T11" fmla="*/ 2147483647 h 9831"/>
              <a:gd name="T12" fmla="*/ 2147483647 w 10000"/>
              <a:gd name="T13" fmla="*/ 2147483647 h 9831"/>
              <a:gd name="T14" fmla="*/ 2147483647 w 10000"/>
              <a:gd name="T15" fmla="*/ 2147483647 h 9831"/>
              <a:gd name="T16" fmla="*/ 2147483647 w 10000"/>
              <a:gd name="T17" fmla="*/ 2147483647 h 9831"/>
              <a:gd name="T18" fmla="*/ 2147483647 w 10000"/>
              <a:gd name="T19" fmla="*/ 2147483647 h 9831"/>
              <a:gd name="T20" fmla="*/ 2147483647 w 10000"/>
              <a:gd name="T21" fmla="*/ 2147483647 h 9831"/>
              <a:gd name="T22" fmla="*/ 2147483647 w 10000"/>
              <a:gd name="T23" fmla="*/ 2147483647 h 98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9831">
                <a:moveTo>
                  <a:pt x="3018" y="119"/>
                </a:moveTo>
                <a:cubicBezTo>
                  <a:pt x="2111" y="198"/>
                  <a:pt x="1047" y="-39"/>
                  <a:pt x="545" y="518"/>
                </a:cubicBezTo>
                <a:cubicBezTo>
                  <a:pt x="43" y="1076"/>
                  <a:pt x="40" y="2518"/>
                  <a:pt x="8" y="3464"/>
                </a:cubicBezTo>
                <a:cubicBezTo>
                  <a:pt x="-24" y="4411"/>
                  <a:pt x="32" y="5681"/>
                  <a:pt x="354" y="6198"/>
                </a:cubicBezTo>
                <a:cubicBezTo>
                  <a:pt x="677" y="6715"/>
                  <a:pt x="1127" y="6126"/>
                  <a:pt x="1947" y="6568"/>
                </a:cubicBezTo>
                <a:cubicBezTo>
                  <a:pt x="2769" y="7010"/>
                  <a:pt x="4247" y="8310"/>
                  <a:pt x="5285" y="8849"/>
                </a:cubicBezTo>
                <a:cubicBezTo>
                  <a:pt x="6321" y="9388"/>
                  <a:pt x="7408" y="9963"/>
                  <a:pt x="8172" y="9805"/>
                </a:cubicBezTo>
                <a:cubicBezTo>
                  <a:pt x="8934" y="9645"/>
                  <a:pt x="9588" y="8930"/>
                  <a:pt x="9864" y="7895"/>
                </a:cubicBezTo>
                <a:cubicBezTo>
                  <a:pt x="10140" y="6857"/>
                  <a:pt x="9927" y="4774"/>
                  <a:pt x="9830" y="3590"/>
                </a:cubicBezTo>
                <a:cubicBezTo>
                  <a:pt x="9733" y="2406"/>
                  <a:pt x="10004" y="1276"/>
                  <a:pt x="9282" y="788"/>
                </a:cubicBezTo>
                <a:cubicBezTo>
                  <a:pt x="8561" y="302"/>
                  <a:pt x="7028" y="160"/>
                  <a:pt x="5984" y="49"/>
                </a:cubicBezTo>
                <a:cubicBezTo>
                  <a:pt x="4940" y="-62"/>
                  <a:pt x="3924" y="41"/>
                  <a:pt x="3018" y="119"/>
                </a:cubicBezTo>
                <a:close/>
              </a:path>
            </a:pathLst>
          </a:custGeom>
          <a:solidFill>
            <a:srgbClr val="00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p>
        </p:txBody>
      </p:sp>
      <p:sp>
        <p:nvSpPr>
          <p:cNvPr id="70662" name="Line 33"/>
          <p:cNvSpPr>
            <a:spLocks noChangeShapeType="1"/>
          </p:cNvSpPr>
          <p:nvPr/>
        </p:nvSpPr>
        <p:spPr bwMode="auto">
          <a:xfrm flipH="1">
            <a:off x="2151063" y="3387725"/>
            <a:ext cx="2047875" cy="14160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63" name="Line 34"/>
          <p:cNvSpPr>
            <a:spLocks noChangeShapeType="1"/>
          </p:cNvSpPr>
          <p:nvPr/>
        </p:nvSpPr>
        <p:spPr bwMode="auto">
          <a:xfrm>
            <a:off x="4391025" y="3375025"/>
            <a:ext cx="0" cy="14668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64" name="Line 35"/>
          <p:cNvSpPr>
            <a:spLocks noChangeShapeType="1"/>
          </p:cNvSpPr>
          <p:nvPr/>
        </p:nvSpPr>
        <p:spPr bwMode="auto">
          <a:xfrm flipH="1" flipV="1">
            <a:off x="4584700" y="3309938"/>
            <a:ext cx="1841500" cy="16224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65" name="Line 59"/>
          <p:cNvSpPr>
            <a:spLocks noChangeShapeType="1"/>
          </p:cNvSpPr>
          <p:nvPr/>
        </p:nvSpPr>
        <p:spPr bwMode="auto">
          <a:xfrm flipV="1">
            <a:off x="4687888" y="2692400"/>
            <a:ext cx="1223962" cy="42386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66" name="Line 60"/>
          <p:cNvSpPr>
            <a:spLocks noChangeShapeType="1"/>
          </p:cNvSpPr>
          <p:nvPr/>
        </p:nvSpPr>
        <p:spPr bwMode="auto">
          <a:xfrm flipV="1">
            <a:off x="4481513" y="2370138"/>
            <a:ext cx="669925" cy="7588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67" name="Line 77"/>
          <p:cNvSpPr>
            <a:spLocks noChangeShapeType="1"/>
          </p:cNvSpPr>
          <p:nvPr/>
        </p:nvSpPr>
        <p:spPr bwMode="auto">
          <a:xfrm>
            <a:off x="3387725" y="2524125"/>
            <a:ext cx="862013" cy="6445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68" name="Line 78"/>
          <p:cNvSpPr>
            <a:spLocks noChangeShapeType="1"/>
          </p:cNvSpPr>
          <p:nvPr/>
        </p:nvSpPr>
        <p:spPr bwMode="auto">
          <a:xfrm flipH="1">
            <a:off x="1995488" y="2420938"/>
            <a:ext cx="8509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69" name="Text Box 79"/>
          <p:cNvSpPr txBox="1">
            <a:spLocks noChangeArrowheads="1"/>
          </p:cNvSpPr>
          <p:nvPr/>
        </p:nvSpPr>
        <p:spPr bwMode="auto">
          <a:xfrm>
            <a:off x="744538" y="2041525"/>
            <a:ext cx="1262062" cy="646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to external</a:t>
            </a:r>
          </a:p>
          <a:p>
            <a:pPr>
              <a:defRPr/>
            </a:pPr>
            <a:r>
              <a:rPr lang="en-US" i="0" dirty="0">
                <a:solidFill>
                  <a:srgbClr val="000000"/>
                </a:solidFill>
                <a:latin typeface="Arial" charset="0"/>
                <a:cs typeface="Arial" charset="0"/>
              </a:rPr>
              <a:t>network</a:t>
            </a:r>
          </a:p>
        </p:txBody>
      </p:sp>
      <p:sp>
        <p:nvSpPr>
          <p:cNvPr id="70670" name="Text Box 80"/>
          <p:cNvSpPr txBox="1">
            <a:spLocks noChangeArrowheads="1"/>
          </p:cNvSpPr>
          <p:nvPr/>
        </p:nvSpPr>
        <p:spPr bwMode="auto">
          <a:xfrm>
            <a:off x="2716213" y="2608263"/>
            <a:ext cx="787400" cy="369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router</a:t>
            </a:r>
          </a:p>
        </p:txBody>
      </p:sp>
      <p:sp>
        <p:nvSpPr>
          <p:cNvPr id="70671" name="Text Box 82"/>
          <p:cNvSpPr txBox="1">
            <a:spLocks noChangeArrowheads="1"/>
          </p:cNvSpPr>
          <p:nvPr/>
        </p:nvSpPr>
        <p:spPr bwMode="auto">
          <a:xfrm>
            <a:off x="6378575" y="3687763"/>
            <a:ext cx="1479123"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400" i="0" dirty="0">
                <a:solidFill>
                  <a:srgbClr val="CC0000"/>
                </a:solidFill>
                <a:latin typeface="Arial" charset="0"/>
                <a:cs typeface="Arial" charset="0"/>
              </a:rPr>
              <a:t>IP subnet</a:t>
            </a:r>
          </a:p>
        </p:txBody>
      </p:sp>
      <p:sp>
        <p:nvSpPr>
          <p:cNvPr id="70672" name="Text Box 83"/>
          <p:cNvSpPr txBox="1">
            <a:spLocks noChangeArrowheads="1"/>
          </p:cNvSpPr>
          <p:nvPr/>
        </p:nvSpPr>
        <p:spPr bwMode="auto">
          <a:xfrm>
            <a:off x="5432425" y="1835150"/>
            <a:ext cx="13652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mail server</a:t>
            </a:r>
          </a:p>
        </p:txBody>
      </p:sp>
      <p:sp>
        <p:nvSpPr>
          <p:cNvPr id="70673" name="Text Box 84"/>
          <p:cNvSpPr txBox="1">
            <a:spLocks noChangeArrowheads="1"/>
          </p:cNvSpPr>
          <p:nvPr/>
        </p:nvSpPr>
        <p:spPr bwMode="auto">
          <a:xfrm>
            <a:off x="6230938" y="2505075"/>
            <a:ext cx="13620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Arial" charset="0"/>
                <a:cs typeface="Arial" charset="0"/>
              </a:rPr>
              <a:t>web server</a:t>
            </a:r>
          </a:p>
        </p:txBody>
      </p:sp>
      <p:sp>
        <p:nvSpPr>
          <p:cNvPr id="70674" name="Line 20"/>
          <p:cNvSpPr>
            <a:spLocks noChangeShapeType="1"/>
          </p:cNvSpPr>
          <p:nvPr/>
        </p:nvSpPr>
        <p:spPr bwMode="auto">
          <a:xfrm flipH="1">
            <a:off x="1465263" y="4754563"/>
            <a:ext cx="55562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75" name="Line 21"/>
          <p:cNvSpPr>
            <a:spLocks noChangeShapeType="1"/>
          </p:cNvSpPr>
          <p:nvPr/>
        </p:nvSpPr>
        <p:spPr bwMode="auto">
          <a:xfrm flipH="1">
            <a:off x="1852613" y="4802188"/>
            <a:ext cx="271462" cy="3143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76" name="Line 22"/>
          <p:cNvSpPr>
            <a:spLocks noChangeShapeType="1"/>
          </p:cNvSpPr>
          <p:nvPr/>
        </p:nvSpPr>
        <p:spPr bwMode="auto">
          <a:xfrm>
            <a:off x="2271713" y="4830763"/>
            <a:ext cx="73025" cy="2952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77172" name="Group 44"/>
          <p:cNvGrpSpPr>
            <a:grpSpLocks/>
          </p:cNvGrpSpPr>
          <p:nvPr/>
        </p:nvGrpSpPr>
        <p:grpSpPr bwMode="auto">
          <a:xfrm>
            <a:off x="1009650" y="4557713"/>
            <a:ext cx="568325" cy="481012"/>
            <a:chOff x="-44" y="1473"/>
            <a:chExt cx="981" cy="1105"/>
          </a:xfrm>
        </p:grpSpPr>
        <p:pic>
          <p:nvPicPr>
            <p:cNvPr id="177301" name="Picture 45"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30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7173" name="Group 44"/>
          <p:cNvGrpSpPr>
            <a:grpSpLocks/>
          </p:cNvGrpSpPr>
          <p:nvPr/>
        </p:nvGrpSpPr>
        <p:grpSpPr bwMode="auto">
          <a:xfrm>
            <a:off x="1416050" y="5014913"/>
            <a:ext cx="568325" cy="481012"/>
            <a:chOff x="-44" y="1473"/>
            <a:chExt cx="981" cy="1105"/>
          </a:xfrm>
        </p:grpSpPr>
        <p:pic>
          <p:nvPicPr>
            <p:cNvPr id="177299" name="Picture 45"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30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7174" name="Group 44"/>
          <p:cNvGrpSpPr>
            <a:grpSpLocks/>
          </p:cNvGrpSpPr>
          <p:nvPr/>
        </p:nvGrpSpPr>
        <p:grpSpPr bwMode="auto">
          <a:xfrm>
            <a:off x="1944688" y="5046663"/>
            <a:ext cx="568325" cy="481012"/>
            <a:chOff x="-44" y="1473"/>
            <a:chExt cx="981" cy="1105"/>
          </a:xfrm>
        </p:grpSpPr>
        <p:pic>
          <p:nvPicPr>
            <p:cNvPr id="177297" name="Picture 45"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29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70680" name="Line 21"/>
          <p:cNvSpPr>
            <a:spLocks noChangeShapeType="1"/>
          </p:cNvSpPr>
          <p:nvPr/>
        </p:nvSpPr>
        <p:spPr bwMode="auto">
          <a:xfrm>
            <a:off x="2490788" y="4760913"/>
            <a:ext cx="377825" cy="3048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81" name="Line 22"/>
          <p:cNvSpPr>
            <a:spLocks noChangeShapeType="1"/>
          </p:cNvSpPr>
          <p:nvPr/>
        </p:nvSpPr>
        <p:spPr bwMode="auto">
          <a:xfrm flipH="1">
            <a:off x="2722563" y="5256213"/>
            <a:ext cx="120650" cy="2936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82" name="Line 22"/>
          <p:cNvSpPr>
            <a:spLocks noChangeShapeType="1"/>
          </p:cNvSpPr>
          <p:nvPr/>
        </p:nvSpPr>
        <p:spPr bwMode="auto">
          <a:xfrm>
            <a:off x="3127375" y="5267325"/>
            <a:ext cx="73025" cy="2952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83" name="Line 20"/>
          <p:cNvSpPr>
            <a:spLocks noChangeShapeType="1"/>
          </p:cNvSpPr>
          <p:nvPr/>
        </p:nvSpPr>
        <p:spPr bwMode="auto">
          <a:xfrm flipH="1">
            <a:off x="3025775" y="5148263"/>
            <a:ext cx="55562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77179" name="Group 44"/>
          <p:cNvGrpSpPr>
            <a:grpSpLocks/>
          </p:cNvGrpSpPr>
          <p:nvPr/>
        </p:nvGrpSpPr>
        <p:grpSpPr bwMode="auto">
          <a:xfrm>
            <a:off x="2349500" y="5419725"/>
            <a:ext cx="568325" cy="481013"/>
            <a:chOff x="-44" y="1473"/>
            <a:chExt cx="981" cy="1105"/>
          </a:xfrm>
        </p:grpSpPr>
        <p:pic>
          <p:nvPicPr>
            <p:cNvPr id="177295" name="Picture 45"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29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7180" name="Group 44"/>
          <p:cNvGrpSpPr>
            <a:grpSpLocks/>
          </p:cNvGrpSpPr>
          <p:nvPr/>
        </p:nvGrpSpPr>
        <p:grpSpPr bwMode="auto">
          <a:xfrm>
            <a:off x="2806700" y="5487988"/>
            <a:ext cx="568325" cy="481012"/>
            <a:chOff x="-44" y="1473"/>
            <a:chExt cx="981" cy="1105"/>
          </a:xfrm>
        </p:grpSpPr>
        <p:pic>
          <p:nvPicPr>
            <p:cNvPr id="177293" name="Picture 45"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29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7068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7063" y="4602163"/>
            <a:ext cx="677862" cy="301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06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7950" y="5018088"/>
            <a:ext cx="677863" cy="301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77183" name="Group 44"/>
          <p:cNvGrpSpPr>
            <a:grpSpLocks/>
          </p:cNvGrpSpPr>
          <p:nvPr/>
        </p:nvGrpSpPr>
        <p:grpSpPr bwMode="auto">
          <a:xfrm>
            <a:off x="3232150" y="4946650"/>
            <a:ext cx="568325" cy="481013"/>
            <a:chOff x="-44" y="1473"/>
            <a:chExt cx="981" cy="1105"/>
          </a:xfrm>
        </p:grpSpPr>
        <p:pic>
          <p:nvPicPr>
            <p:cNvPr id="177291" name="Picture 45"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29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70689" name="Line 20"/>
          <p:cNvSpPr>
            <a:spLocks noChangeShapeType="1"/>
          </p:cNvSpPr>
          <p:nvPr/>
        </p:nvSpPr>
        <p:spPr bwMode="auto">
          <a:xfrm flipH="1">
            <a:off x="5684838" y="5022850"/>
            <a:ext cx="55562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90" name="Line 21"/>
          <p:cNvSpPr>
            <a:spLocks noChangeShapeType="1"/>
          </p:cNvSpPr>
          <p:nvPr/>
        </p:nvSpPr>
        <p:spPr bwMode="auto">
          <a:xfrm flipH="1">
            <a:off x="6072188" y="5070475"/>
            <a:ext cx="271462" cy="3143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91" name="Line 22"/>
          <p:cNvSpPr>
            <a:spLocks noChangeShapeType="1"/>
          </p:cNvSpPr>
          <p:nvPr/>
        </p:nvSpPr>
        <p:spPr bwMode="auto">
          <a:xfrm>
            <a:off x="6491288" y="5099050"/>
            <a:ext cx="73025" cy="2952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77187" name="Group 44"/>
          <p:cNvGrpSpPr>
            <a:grpSpLocks/>
          </p:cNvGrpSpPr>
          <p:nvPr/>
        </p:nvGrpSpPr>
        <p:grpSpPr bwMode="auto">
          <a:xfrm>
            <a:off x="5376863" y="4837113"/>
            <a:ext cx="568325" cy="481012"/>
            <a:chOff x="-44" y="1473"/>
            <a:chExt cx="981" cy="1105"/>
          </a:xfrm>
        </p:grpSpPr>
        <p:pic>
          <p:nvPicPr>
            <p:cNvPr id="177289" name="Picture 45"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29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7188" name="Group 44"/>
          <p:cNvGrpSpPr>
            <a:grpSpLocks/>
          </p:cNvGrpSpPr>
          <p:nvPr/>
        </p:nvGrpSpPr>
        <p:grpSpPr bwMode="auto">
          <a:xfrm>
            <a:off x="5635625" y="5283200"/>
            <a:ext cx="569913" cy="481013"/>
            <a:chOff x="-44" y="1473"/>
            <a:chExt cx="981" cy="1105"/>
          </a:xfrm>
        </p:grpSpPr>
        <p:pic>
          <p:nvPicPr>
            <p:cNvPr id="177287" name="Picture 45"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28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7189" name="Group 44"/>
          <p:cNvGrpSpPr>
            <a:grpSpLocks/>
          </p:cNvGrpSpPr>
          <p:nvPr/>
        </p:nvGrpSpPr>
        <p:grpSpPr bwMode="auto">
          <a:xfrm>
            <a:off x="6164263" y="5313363"/>
            <a:ext cx="568325" cy="482600"/>
            <a:chOff x="-44" y="1473"/>
            <a:chExt cx="981" cy="1105"/>
          </a:xfrm>
        </p:grpSpPr>
        <p:pic>
          <p:nvPicPr>
            <p:cNvPr id="17728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28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70695" name="Line 20"/>
          <p:cNvSpPr>
            <a:spLocks noChangeShapeType="1"/>
          </p:cNvSpPr>
          <p:nvPr/>
        </p:nvSpPr>
        <p:spPr bwMode="auto">
          <a:xfrm flipH="1" flipV="1">
            <a:off x="4659313" y="5068888"/>
            <a:ext cx="606425" cy="31273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96" name="Line 21"/>
          <p:cNvSpPr>
            <a:spLocks noChangeShapeType="1"/>
          </p:cNvSpPr>
          <p:nvPr/>
        </p:nvSpPr>
        <p:spPr bwMode="auto">
          <a:xfrm flipH="1">
            <a:off x="4195763" y="5022850"/>
            <a:ext cx="271462" cy="3143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70697" name="Line 22"/>
          <p:cNvSpPr>
            <a:spLocks noChangeShapeType="1"/>
          </p:cNvSpPr>
          <p:nvPr/>
        </p:nvSpPr>
        <p:spPr bwMode="auto">
          <a:xfrm>
            <a:off x="4614863" y="5051425"/>
            <a:ext cx="73025" cy="2952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77193" name="Group 44"/>
          <p:cNvGrpSpPr>
            <a:grpSpLocks/>
          </p:cNvGrpSpPr>
          <p:nvPr/>
        </p:nvGrpSpPr>
        <p:grpSpPr bwMode="auto">
          <a:xfrm>
            <a:off x="4803775" y="5230813"/>
            <a:ext cx="569913" cy="481012"/>
            <a:chOff x="-44" y="1473"/>
            <a:chExt cx="981" cy="1105"/>
          </a:xfrm>
        </p:grpSpPr>
        <p:pic>
          <p:nvPicPr>
            <p:cNvPr id="177283" name="Picture 45"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284"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7194" name="Group 44"/>
          <p:cNvGrpSpPr>
            <a:grpSpLocks/>
          </p:cNvGrpSpPr>
          <p:nvPr/>
        </p:nvGrpSpPr>
        <p:grpSpPr bwMode="auto">
          <a:xfrm>
            <a:off x="3759200" y="5235575"/>
            <a:ext cx="569913" cy="482600"/>
            <a:chOff x="-44" y="1473"/>
            <a:chExt cx="981" cy="1105"/>
          </a:xfrm>
        </p:grpSpPr>
        <p:pic>
          <p:nvPicPr>
            <p:cNvPr id="17728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282"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7195" name="Group 44"/>
          <p:cNvGrpSpPr>
            <a:grpSpLocks/>
          </p:cNvGrpSpPr>
          <p:nvPr/>
        </p:nvGrpSpPr>
        <p:grpSpPr bwMode="auto">
          <a:xfrm>
            <a:off x="4287838" y="5267325"/>
            <a:ext cx="569912" cy="481013"/>
            <a:chOff x="-44" y="1473"/>
            <a:chExt cx="981" cy="1105"/>
          </a:xfrm>
        </p:grpSpPr>
        <p:pic>
          <p:nvPicPr>
            <p:cNvPr id="177279" name="Picture 45"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28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7070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0213" y="4822825"/>
            <a:ext cx="677862" cy="301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0702" name="Line 20"/>
          <p:cNvSpPr>
            <a:spLocks noChangeShapeType="1"/>
          </p:cNvSpPr>
          <p:nvPr/>
        </p:nvSpPr>
        <p:spPr bwMode="auto">
          <a:xfrm flipH="1">
            <a:off x="6519863" y="5100638"/>
            <a:ext cx="55562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pic>
        <p:nvPicPr>
          <p:cNvPr id="707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6638" y="4870450"/>
            <a:ext cx="677862" cy="301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77199" name="Group 44"/>
          <p:cNvGrpSpPr>
            <a:grpSpLocks/>
          </p:cNvGrpSpPr>
          <p:nvPr/>
        </p:nvGrpSpPr>
        <p:grpSpPr bwMode="auto">
          <a:xfrm>
            <a:off x="6684963" y="4884738"/>
            <a:ext cx="569912" cy="481012"/>
            <a:chOff x="-44" y="1473"/>
            <a:chExt cx="981" cy="1105"/>
          </a:xfrm>
        </p:grpSpPr>
        <p:pic>
          <p:nvPicPr>
            <p:cNvPr id="177277" name="Picture 45"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27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7070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062288"/>
            <a:ext cx="935038" cy="415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77201" name="Group 906"/>
          <p:cNvGrpSpPr>
            <a:grpSpLocks/>
          </p:cNvGrpSpPr>
          <p:nvPr/>
        </p:nvGrpSpPr>
        <p:grpSpPr bwMode="auto">
          <a:xfrm>
            <a:off x="5140325" y="2111375"/>
            <a:ext cx="366713" cy="579438"/>
            <a:chOff x="4140" y="429"/>
            <a:chExt cx="1425" cy="2396"/>
          </a:xfrm>
        </p:grpSpPr>
        <p:sp>
          <p:nvSpPr>
            <p:cNvPr id="177245" name="Freeform 907"/>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0751" name="Rectangle 908"/>
            <p:cNvSpPr>
              <a:spLocks noChangeArrowheads="1"/>
            </p:cNvSpPr>
            <p:nvPr/>
          </p:nvSpPr>
          <p:spPr bwMode="auto">
            <a:xfrm>
              <a:off x="4208" y="429"/>
              <a:ext cx="1043"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77247" name="Freeform 909"/>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177248" name="Freeform 910"/>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0754" name="Rectangle 911"/>
            <p:cNvSpPr>
              <a:spLocks noChangeArrowheads="1"/>
            </p:cNvSpPr>
            <p:nvPr/>
          </p:nvSpPr>
          <p:spPr bwMode="auto">
            <a:xfrm>
              <a:off x="4214" y="692"/>
              <a:ext cx="592"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177250" name="Group 912"/>
            <p:cNvGrpSpPr>
              <a:grpSpLocks/>
            </p:cNvGrpSpPr>
            <p:nvPr/>
          </p:nvGrpSpPr>
          <p:grpSpPr bwMode="auto">
            <a:xfrm>
              <a:off x="4749" y="668"/>
              <a:ext cx="581" cy="145"/>
              <a:chOff x="614" y="2568"/>
              <a:chExt cx="725" cy="139"/>
            </a:xfrm>
          </p:grpSpPr>
          <p:sp>
            <p:nvSpPr>
              <p:cNvPr id="70780" name="AutoShape 913"/>
              <p:cNvSpPr>
                <a:spLocks noChangeArrowheads="1"/>
              </p:cNvSpPr>
              <p:nvPr/>
            </p:nvSpPr>
            <p:spPr bwMode="auto">
              <a:xfrm>
                <a:off x="616" y="2565"/>
                <a:ext cx="724" cy="12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81" name="AutoShape 914"/>
              <p:cNvSpPr>
                <a:spLocks noChangeArrowheads="1"/>
              </p:cNvSpPr>
              <p:nvPr/>
            </p:nvSpPr>
            <p:spPr bwMode="auto">
              <a:xfrm>
                <a:off x="632" y="2584"/>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70756" name="Rectangle 915"/>
            <p:cNvSpPr>
              <a:spLocks noChangeArrowheads="1"/>
            </p:cNvSpPr>
            <p:nvPr/>
          </p:nvSpPr>
          <p:spPr bwMode="auto">
            <a:xfrm>
              <a:off x="4226" y="1020"/>
              <a:ext cx="592"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177252" name="Group 916"/>
            <p:cNvGrpSpPr>
              <a:grpSpLocks/>
            </p:cNvGrpSpPr>
            <p:nvPr/>
          </p:nvGrpSpPr>
          <p:grpSpPr bwMode="auto">
            <a:xfrm>
              <a:off x="4747" y="994"/>
              <a:ext cx="581" cy="134"/>
              <a:chOff x="614" y="2568"/>
              <a:chExt cx="725" cy="139"/>
            </a:xfrm>
          </p:grpSpPr>
          <p:sp>
            <p:nvSpPr>
              <p:cNvPr id="70778" name="AutoShape 917"/>
              <p:cNvSpPr>
                <a:spLocks noChangeArrowheads="1"/>
              </p:cNvSpPr>
              <p:nvPr/>
            </p:nvSpPr>
            <p:spPr bwMode="auto">
              <a:xfrm>
                <a:off x="611" y="2568"/>
                <a:ext cx="731"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79" name="AutoShape 918"/>
              <p:cNvSpPr>
                <a:spLocks noChangeArrowheads="1"/>
              </p:cNvSpPr>
              <p:nvPr/>
            </p:nvSpPr>
            <p:spPr bwMode="auto">
              <a:xfrm>
                <a:off x="626" y="2581"/>
                <a:ext cx="700"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70758" name="Rectangle 919"/>
            <p:cNvSpPr>
              <a:spLocks noChangeArrowheads="1"/>
            </p:cNvSpPr>
            <p:nvPr/>
          </p:nvSpPr>
          <p:spPr bwMode="auto">
            <a:xfrm>
              <a:off x="4214" y="1361"/>
              <a:ext cx="598"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59" name="Rectangle 920"/>
            <p:cNvSpPr>
              <a:spLocks noChangeArrowheads="1"/>
            </p:cNvSpPr>
            <p:nvPr/>
          </p:nvSpPr>
          <p:spPr bwMode="auto">
            <a:xfrm>
              <a:off x="4226" y="1657"/>
              <a:ext cx="598"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177255" name="Group 921"/>
            <p:cNvGrpSpPr>
              <a:grpSpLocks/>
            </p:cNvGrpSpPr>
            <p:nvPr/>
          </p:nvGrpSpPr>
          <p:grpSpPr bwMode="auto">
            <a:xfrm>
              <a:off x="4735" y="1627"/>
              <a:ext cx="582" cy="151"/>
              <a:chOff x="614" y="2568"/>
              <a:chExt cx="725" cy="139"/>
            </a:xfrm>
          </p:grpSpPr>
          <p:sp>
            <p:nvSpPr>
              <p:cNvPr id="70776" name="AutoShape 922"/>
              <p:cNvSpPr>
                <a:spLocks noChangeArrowheads="1"/>
              </p:cNvSpPr>
              <p:nvPr/>
            </p:nvSpPr>
            <p:spPr bwMode="auto">
              <a:xfrm>
                <a:off x="611" y="2571"/>
                <a:ext cx="730"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77" name="AutoShape 923"/>
              <p:cNvSpPr>
                <a:spLocks noChangeArrowheads="1"/>
              </p:cNvSpPr>
              <p:nvPr/>
            </p:nvSpPr>
            <p:spPr bwMode="auto">
              <a:xfrm>
                <a:off x="626" y="2589"/>
                <a:ext cx="699" cy="12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177256" name="Freeform 924"/>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177257" name="Group 925"/>
            <p:cNvGrpSpPr>
              <a:grpSpLocks/>
            </p:cNvGrpSpPr>
            <p:nvPr/>
          </p:nvGrpSpPr>
          <p:grpSpPr bwMode="auto">
            <a:xfrm>
              <a:off x="4739" y="1327"/>
              <a:ext cx="582" cy="139"/>
              <a:chOff x="614" y="2568"/>
              <a:chExt cx="725" cy="139"/>
            </a:xfrm>
          </p:grpSpPr>
          <p:sp>
            <p:nvSpPr>
              <p:cNvPr id="70774" name="AutoShape 926"/>
              <p:cNvSpPr>
                <a:spLocks noChangeArrowheads="1"/>
              </p:cNvSpPr>
              <p:nvPr/>
            </p:nvSpPr>
            <p:spPr bwMode="auto">
              <a:xfrm>
                <a:off x="613" y="2569"/>
                <a:ext cx="715"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75" name="AutoShape 927"/>
              <p:cNvSpPr>
                <a:spLocks noChangeArrowheads="1"/>
              </p:cNvSpPr>
              <p:nvPr/>
            </p:nvSpPr>
            <p:spPr bwMode="auto">
              <a:xfrm>
                <a:off x="629" y="2582"/>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70763" name="Rectangle 928"/>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77259" name="Freeform 929"/>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177260" name="Freeform 930"/>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0766" name="Oval 931"/>
            <p:cNvSpPr>
              <a:spLocks noChangeArrowheads="1"/>
            </p:cNvSpPr>
            <p:nvPr/>
          </p:nvSpPr>
          <p:spPr bwMode="auto">
            <a:xfrm>
              <a:off x="5516" y="2608"/>
              <a:ext cx="49"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77262" name="Freeform 932"/>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0768" name="AutoShape 933"/>
            <p:cNvSpPr>
              <a:spLocks noChangeArrowheads="1"/>
            </p:cNvSpPr>
            <p:nvPr/>
          </p:nvSpPr>
          <p:spPr bwMode="auto">
            <a:xfrm>
              <a:off x="4140" y="2681"/>
              <a:ext cx="1197"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69" name="AutoShape 934"/>
            <p:cNvSpPr>
              <a:spLocks noChangeArrowheads="1"/>
            </p:cNvSpPr>
            <p:nvPr/>
          </p:nvSpPr>
          <p:spPr bwMode="auto">
            <a:xfrm>
              <a:off x="4208" y="2713"/>
              <a:ext cx="1067"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70" name="Oval 935"/>
            <p:cNvSpPr>
              <a:spLocks noChangeArrowheads="1"/>
            </p:cNvSpPr>
            <p:nvPr/>
          </p:nvSpPr>
          <p:spPr bwMode="auto">
            <a:xfrm>
              <a:off x="4307" y="2385"/>
              <a:ext cx="160" cy="13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71" name="Oval 936"/>
            <p:cNvSpPr>
              <a:spLocks noChangeArrowheads="1"/>
            </p:cNvSpPr>
            <p:nvPr/>
          </p:nvSpPr>
          <p:spPr bwMode="auto">
            <a:xfrm>
              <a:off x="4485" y="2385"/>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i="0" dirty="0">
                <a:solidFill>
                  <a:srgbClr val="FF0000"/>
                </a:solidFill>
                <a:latin typeface="Arial" charset="0"/>
                <a:cs typeface="Arial" charset="0"/>
              </a:endParaRPr>
            </a:p>
          </p:txBody>
        </p:sp>
        <p:sp>
          <p:nvSpPr>
            <p:cNvPr id="70772" name="Oval 937"/>
            <p:cNvSpPr>
              <a:spLocks noChangeArrowheads="1"/>
            </p:cNvSpPr>
            <p:nvPr/>
          </p:nvSpPr>
          <p:spPr bwMode="auto">
            <a:xfrm>
              <a:off x="4664" y="2379"/>
              <a:ext cx="154"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73" name="Rectangle 938"/>
            <p:cNvSpPr>
              <a:spLocks noChangeArrowheads="1"/>
            </p:cNvSpPr>
            <p:nvPr/>
          </p:nvSpPr>
          <p:spPr bwMode="auto">
            <a:xfrm>
              <a:off x="5059" y="1834"/>
              <a:ext cx="86" cy="761"/>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grpSp>
        <p:nvGrpSpPr>
          <p:cNvPr id="177203" name="Group 906"/>
          <p:cNvGrpSpPr>
            <a:grpSpLocks/>
          </p:cNvGrpSpPr>
          <p:nvPr/>
        </p:nvGrpSpPr>
        <p:grpSpPr bwMode="auto">
          <a:xfrm>
            <a:off x="5745163" y="2620963"/>
            <a:ext cx="366712" cy="579437"/>
            <a:chOff x="4140" y="429"/>
            <a:chExt cx="1425" cy="2396"/>
          </a:xfrm>
        </p:grpSpPr>
        <p:sp>
          <p:nvSpPr>
            <p:cNvPr id="177205" name="Freeform 907"/>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0711" name="Rectangle 908"/>
            <p:cNvSpPr>
              <a:spLocks noChangeArrowheads="1"/>
            </p:cNvSpPr>
            <p:nvPr/>
          </p:nvSpPr>
          <p:spPr bwMode="auto">
            <a:xfrm>
              <a:off x="4208" y="429"/>
              <a:ext cx="1043"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77207" name="Freeform 909"/>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177208" name="Freeform 910"/>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0714" name="Rectangle 911"/>
            <p:cNvSpPr>
              <a:spLocks noChangeArrowheads="1"/>
            </p:cNvSpPr>
            <p:nvPr/>
          </p:nvSpPr>
          <p:spPr bwMode="auto">
            <a:xfrm>
              <a:off x="4214" y="692"/>
              <a:ext cx="592"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177210" name="Group 912"/>
            <p:cNvGrpSpPr>
              <a:grpSpLocks/>
            </p:cNvGrpSpPr>
            <p:nvPr/>
          </p:nvGrpSpPr>
          <p:grpSpPr bwMode="auto">
            <a:xfrm>
              <a:off x="4749" y="668"/>
              <a:ext cx="581" cy="145"/>
              <a:chOff x="614" y="2568"/>
              <a:chExt cx="725" cy="139"/>
            </a:xfrm>
          </p:grpSpPr>
          <p:sp>
            <p:nvSpPr>
              <p:cNvPr id="70740" name="AutoShape 913"/>
              <p:cNvSpPr>
                <a:spLocks noChangeArrowheads="1"/>
              </p:cNvSpPr>
              <p:nvPr/>
            </p:nvSpPr>
            <p:spPr bwMode="auto">
              <a:xfrm>
                <a:off x="616" y="2565"/>
                <a:ext cx="724" cy="12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41" name="AutoShape 914"/>
              <p:cNvSpPr>
                <a:spLocks noChangeArrowheads="1"/>
              </p:cNvSpPr>
              <p:nvPr/>
            </p:nvSpPr>
            <p:spPr bwMode="auto">
              <a:xfrm>
                <a:off x="632" y="2584"/>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70716" name="Rectangle 915"/>
            <p:cNvSpPr>
              <a:spLocks noChangeArrowheads="1"/>
            </p:cNvSpPr>
            <p:nvPr/>
          </p:nvSpPr>
          <p:spPr bwMode="auto">
            <a:xfrm>
              <a:off x="4226" y="1020"/>
              <a:ext cx="592"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177212" name="Group 916"/>
            <p:cNvGrpSpPr>
              <a:grpSpLocks/>
            </p:cNvGrpSpPr>
            <p:nvPr/>
          </p:nvGrpSpPr>
          <p:grpSpPr bwMode="auto">
            <a:xfrm>
              <a:off x="4747" y="994"/>
              <a:ext cx="581" cy="134"/>
              <a:chOff x="614" y="2568"/>
              <a:chExt cx="725" cy="139"/>
            </a:xfrm>
          </p:grpSpPr>
          <p:sp>
            <p:nvSpPr>
              <p:cNvPr id="70738" name="AutoShape 917"/>
              <p:cNvSpPr>
                <a:spLocks noChangeArrowheads="1"/>
              </p:cNvSpPr>
              <p:nvPr/>
            </p:nvSpPr>
            <p:spPr bwMode="auto">
              <a:xfrm>
                <a:off x="611" y="2568"/>
                <a:ext cx="731"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39" name="AutoShape 918"/>
              <p:cNvSpPr>
                <a:spLocks noChangeArrowheads="1"/>
              </p:cNvSpPr>
              <p:nvPr/>
            </p:nvSpPr>
            <p:spPr bwMode="auto">
              <a:xfrm>
                <a:off x="626" y="2581"/>
                <a:ext cx="700"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70718" name="Rectangle 919"/>
            <p:cNvSpPr>
              <a:spLocks noChangeArrowheads="1"/>
            </p:cNvSpPr>
            <p:nvPr/>
          </p:nvSpPr>
          <p:spPr bwMode="auto">
            <a:xfrm>
              <a:off x="4214" y="1361"/>
              <a:ext cx="598"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19" name="Rectangle 920"/>
            <p:cNvSpPr>
              <a:spLocks noChangeArrowheads="1"/>
            </p:cNvSpPr>
            <p:nvPr/>
          </p:nvSpPr>
          <p:spPr bwMode="auto">
            <a:xfrm>
              <a:off x="4226" y="1657"/>
              <a:ext cx="598"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177215" name="Group 921"/>
            <p:cNvGrpSpPr>
              <a:grpSpLocks/>
            </p:cNvGrpSpPr>
            <p:nvPr/>
          </p:nvGrpSpPr>
          <p:grpSpPr bwMode="auto">
            <a:xfrm>
              <a:off x="4735" y="1627"/>
              <a:ext cx="582" cy="151"/>
              <a:chOff x="614" y="2568"/>
              <a:chExt cx="725" cy="139"/>
            </a:xfrm>
          </p:grpSpPr>
          <p:sp>
            <p:nvSpPr>
              <p:cNvPr id="70736" name="AutoShape 922"/>
              <p:cNvSpPr>
                <a:spLocks noChangeArrowheads="1"/>
              </p:cNvSpPr>
              <p:nvPr/>
            </p:nvSpPr>
            <p:spPr bwMode="auto">
              <a:xfrm>
                <a:off x="611" y="2571"/>
                <a:ext cx="730"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37" name="AutoShape 923"/>
              <p:cNvSpPr>
                <a:spLocks noChangeArrowheads="1"/>
              </p:cNvSpPr>
              <p:nvPr/>
            </p:nvSpPr>
            <p:spPr bwMode="auto">
              <a:xfrm>
                <a:off x="626" y="2589"/>
                <a:ext cx="699" cy="12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177216" name="Freeform 924"/>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177217" name="Group 925"/>
            <p:cNvGrpSpPr>
              <a:grpSpLocks/>
            </p:cNvGrpSpPr>
            <p:nvPr/>
          </p:nvGrpSpPr>
          <p:grpSpPr bwMode="auto">
            <a:xfrm>
              <a:off x="4739" y="1327"/>
              <a:ext cx="582" cy="139"/>
              <a:chOff x="614" y="2568"/>
              <a:chExt cx="725" cy="139"/>
            </a:xfrm>
          </p:grpSpPr>
          <p:sp>
            <p:nvSpPr>
              <p:cNvPr id="70734" name="AutoShape 926"/>
              <p:cNvSpPr>
                <a:spLocks noChangeArrowheads="1"/>
              </p:cNvSpPr>
              <p:nvPr/>
            </p:nvSpPr>
            <p:spPr bwMode="auto">
              <a:xfrm>
                <a:off x="613" y="2569"/>
                <a:ext cx="715"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35" name="AutoShape 927"/>
              <p:cNvSpPr>
                <a:spLocks noChangeArrowheads="1"/>
              </p:cNvSpPr>
              <p:nvPr/>
            </p:nvSpPr>
            <p:spPr bwMode="auto">
              <a:xfrm>
                <a:off x="629" y="2582"/>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70723" name="Rectangle 928"/>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77219" name="Freeform 929"/>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177220" name="Freeform 930"/>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0726" name="Oval 931"/>
            <p:cNvSpPr>
              <a:spLocks noChangeArrowheads="1"/>
            </p:cNvSpPr>
            <p:nvPr/>
          </p:nvSpPr>
          <p:spPr bwMode="auto">
            <a:xfrm>
              <a:off x="5516" y="2608"/>
              <a:ext cx="49"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77222" name="Freeform 932"/>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70728" name="AutoShape 933"/>
            <p:cNvSpPr>
              <a:spLocks noChangeArrowheads="1"/>
            </p:cNvSpPr>
            <p:nvPr/>
          </p:nvSpPr>
          <p:spPr bwMode="auto">
            <a:xfrm>
              <a:off x="4140" y="2681"/>
              <a:ext cx="1197"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29" name="AutoShape 934"/>
            <p:cNvSpPr>
              <a:spLocks noChangeArrowheads="1"/>
            </p:cNvSpPr>
            <p:nvPr/>
          </p:nvSpPr>
          <p:spPr bwMode="auto">
            <a:xfrm>
              <a:off x="4208" y="2713"/>
              <a:ext cx="1067"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30" name="Oval 935"/>
            <p:cNvSpPr>
              <a:spLocks noChangeArrowheads="1"/>
            </p:cNvSpPr>
            <p:nvPr/>
          </p:nvSpPr>
          <p:spPr bwMode="auto">
            <a:xfrm>
              <a:off x="4307" y="2385"/>
              <a:ext cx="160" cy="13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31" name="Oval 936"/>
            <p:cNvSpPr>
              <a:spLocks noChangeArrowheads="1"/>
            </p:cNvSpPr>
            <p:nvPr/>
          </p:nvSpPr>
          <p:spPr bwMode="auto">
            <a:xfrm>
              <a:off x="4485" y="2385"/>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i="0" dirty="0">
                <a:solidFill>
                  <a:srgbClr val="FF0000"/>
                </a:solidFill>
                <a:latin typeface="Arial" charset="0"/>
                <a:cs typeface="Arial" charset="0"/>
              </a:endParaRPr>
            </a:p>
          </p:txBody>
        </p:sp>
        <p:sp>
          <p:nvSpPr>
            <p:cNvPr id="70732" name="Oval 937"/>
            <p:cNvSpPr>
              <a:spLocks noChangeArrowheads="1"/>
            </p:cNvSpPr>
            <p:nvPr/>
          </p:nvSpPr>
          <p:spPr bwMode="auto">
            <a:xfrm>
              <a:off x="4664" y="2379"/>
              <a:ext cx="154"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70733" name="Rectangle 938"/>
            <p:cNvSpPr>
              <a:spLocks noChangeArrowheads="1"/>
            </p:cNvSpPr>
            <p:nvPr/>
          </p:nvSpPr>
          <p:spPr bwMode="auto">
            <a:xfrm>
              <a:off x="5059" y="1834"/>
              <a:ext cx="86" cy="761"/>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grpSp>
        <p:nvGrpSpPr>
          <p:cNvPr id="154" name="Group 347"/>
          <p:cNvGrpSpPr>
            <a:grpSpLocks/>
          </p:cNvGrpSpPr>
          <p:nvPr/>
        </p:nvGrpSpPr>
        <p:grpSpPr bwMode="auto">
          <a:xfrm>
            <a:off x="2751485" y="2148330"/>
            <a:ext cx="880316" cy="510540"/>
            <a:chOff x="1871277" y="1576300"/>
            <a:chExt cx="1128371" cy="437861"/>
          </a:xfrm>
        </p:grpSpPr>
        <p:sp>
          <p:nvSpPr>
            <p:cNvPr id="155" name="Oval 154"/>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56" name="Rectangle 155"/>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7" name="Oval 156"/>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158" name="Freeform 157"/>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9" name="Freeform 158"/>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0" name="Freeform 159"/>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1" name="Freeform 160"/>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62" name="Straight Connector 161"/>
            <p:cNvCxnSpPr>
              <a:endCxn id="157"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446987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mn-lt"/>
              </a:rPr>
              <a:t>4. </a:t>
            </a:r>
            <a:r>
              <a:rPr lang="zh-CN" altLang="en-US" dirty="0">
                <a:latin typeface="+mn-lt"/>
              </a:rPr>
              <a:t>交换机和路由器比较</a:t>
            </a:r>
          </a:p>
        </p:txBody>
      </p:sp>
      <p:sp>
        <p:nvSpPr>
          <p:cNvPr id="71685" name="Rectangle 3"/>
          <p:cNvSpPr>
            <a:spLocks noGrp="1" noChangeArrowheads="1"/>
          </p:cNvSpPr>
          <p:nvPr>
            <p:ph type="body" idx="4294967295"/>
          </p:nvPr>
        </p:nvSpPr>
        <p:spPr>
          <a:xfrm>
            <a:off x="320403" y="1085215"/>
            <a:ext cx="3967163" cy="4994275"/>
          </a:xfrm>
        </p:spPr>
        <p:txBody>
          <a:bodyPr/>
          <a:lstStyle/>
          <a:p>
            <a:pPr marL="0" lvl="1" indent="0">
              <a:lnSpc>
                <a:spcPct val="80000"/>
              </a:lnSpc>
              <a:buNone/>
              <a:defRPr/>
            </a:pPr>
            <a:r>
              <a:rPr lang="zh-CN" altLang="en-US" dirty="0">
                <a:ea typeface="楷体" panose="02010609060101010101" pitchFamily="49" charset="-122"/>
                <a:cs typeface="Arial" panose="020B0604020202020204" pitchFamily="34" charset="0"/>
              </a:rPr>
              <a:t>两者都是存储转发设备</a:t>
            </a:r>
            <a:r>
              <a:rPr lang="en-US" sz="2400" dirty="0">
                <a:solidFill>
                  <a:srgbClr val="000099"/>
                </a:solidFill>
                <a:latin typeface="Gill Sans MT" charset="0"/>
                <a:cs typeface="+mn-cs"/>
              </a:rPr>
              <a:t>: </a:t>
            </a:r>
          </a:p>
          <a:p>
            <a:pPr eaLnBrk="1" hangingPunct="1">
              <a:spcBef>
                <a:spcPts val="600"/>
              </a:spcBef>
            </a:pPr>
            <a:r>
              <a:rPr lang="zh-CN" altLang="en-US" sz="2200" dirty="0">
                <a:ea typeface="楷体" panose="02010609060101010101" pitchFamily="49" charset="-122"/>
                <a:cs typeface="Arial" panose="020B0604020202020204" pitchFamily="34" charset="0"/>
              </a:rPr>
              <a:t>路由器：网络层设备 </a:t>
            </a:r>
            <a:r>
              <a:rPr lang="en-US" altLang="zh-CN" sz="2200" dirty="0">
                <a:ea typeface="楷体" panose="02010609060101010101" pitchFamily="49" charset="-122"/>
                <a:cs typeface="Arial" panose="020B0604020202020204" pitchFamily="34" charset="0"/>
              </a:rPr>
              <a:t>(</a:t>
            </a:r>
            <a:r>
              <a:rPr lang="zh-CN" altLang="en-US" sz="2200" dirty="0">
                <a:ea typeface="楷体" panose="02010609060101010101" pitchFamily="49" charset="-122"/>
                <a:cs typeface="Arial" panose="020B0604020202020204" pitchFamily="34" charset="0"/>
              </a:rPr>
              <a:t>检查网络层头部</a:t>
            </a:r>
            <a:r>
              <a:rPr lang="en-US" altLang="zh-CN" sz="2200" dirty="0">
                <a:ea typeface="楷体" panose="02010609060101010101" pitchFamily="49" charset="-122"/>
                <a:cs typeface="Arial" panose="020B0604020202020204" pitchFamily="34" charset="0"/>
              </a:rPr>
              <a:t>)</a:t>
            </a:r>
          </a:p>
          <a:p>
            <a:pPr eaLnBrk="1" hangingPunct="1">
              <a:spcBef>
                <a:spcPts val="600"/>
              </a:spcBef>
              <a:buSzPct val="100000"/>
              <a:defRPr/>
            </a:pPr>
            <a:r>
              <a:rPr lang="zh-CN" altLang="en-US" sz="2200" dirty="0">
                <a:ea typeface="楷体" panose="02010609060101010101" pitchFamily="49" charset="-122"/>
                <a:cs typeface="Arial" panose="020B0604020202020204" pitchFamily="34" charset="0"/>
              </a:rPr>
              <a:t>交换机：链路层设备</a:t>
            </a:r>
            <a:r>
              <a:rPr lang="en-US" altLang="en-US" sz="2200" dirty="0">
                <a:ea typeface="楷体" panose="02010609060101010101" pitchFamily="49" charset="-122"/>
                <a:cs typeface="Arial" panose="020B0604020202020204" pitchFamily="34" charset="0"/>
              </a:rPr>
              <a:t> (</a:t>
            </a:r>
            <a:r>
              <a:rPr lang="zh-CN" altLang="en-US" sz="2200" dirty="0">
                <a:ea typeface="楷体" panose="02010609060101010101" pitchFamily="49" charset="-122"/>
                <a:cs typeface="Arial" panose="020B0604020202020204" pitchFamily="34" charset="0"/>
              </a:rPr>
              <a:t>检查链路层头部</a:t>
            </a:r>
            <a:r>
              <a:rPr lang="en-US" altLang="en-US" sz="2200" dirty="0">
                <a:ea typeface="楷体" panose="02010609060101010101" pitchFamily="49" charset="-122"/>
                <a:cs typeface="Arial" panose="020B0604020202020204" pitchFamily="34" charset="0"/>
              </a:rPr>
              <a:t>)</a:t>
            </a:r>
          </a:p>
          <a:p>
            <a:pPr marL="0" indent="0">
              <a:lnSpc>
                <a:spcPct val="80000"/>
              </a:lnSpc>
              <a:spcBef>
                <a:spcPts val="0"/>
              </a:spcBef>
              <a:buFont typeface="Wingdings" charset="0"/>
              <a:buNone/>
              <a:defRPr/>
            </a:pPr>
            <a:endParaRPr lang="en-US" sz="2400" i="1" dirty="0">
              <a:solidFill>
                <a:srgbClr val="CC0000"/>
              </a:solidFill>
              <a:latin typeface="Gill Sans MT" charset="0"/>
              <a:cs typeface="+mn-cs"/>
            </a:endParaRPr>
          </a:p>
          <a:p>
            <a:pPr marL="0" indent="0">
              <a:lnSpc>
                <a:spcPct val="80000"/>
              </a:lnSpc>
              <a:spcBef>
                <a:spcPts val="0"/>
              </a:spcBef>
              <a:buFont typeface="Wingdings" charset="0"/>
              <a:buNone/>
              <a:defRPr/>
            </a:pPr>
            <a:endParaRPr lang="en-US" altLang="zh-CN" dirty="0">
              <a:ea typeface="楷体" panose="02010609060101010101" pitchFamily="49" charset="-122"/>
              <a:cs typeface="Arial" panose="020B0604020202020204" pitchFamily="34" charset="0"/>
            </a:endParaRPr>
          </a:p>
          <a:p>
            <a:pPr marL="0" indent="0">
              <a:lnSpc>
                <a:spcPct val="80000"/>
              </a:lnSpc>
              <a:spcBef>
                <a:spcPts val="0"/>
              </a:spcBef>
              <a:buFont typeface="Wingdings" charset="0"/>
              <a:buNone/>
              <a:defRPr/>
            </a:pPr>
            <a:r>
              <a:rPr lang="zh-CN" altLang="en-US" dirty="0">
                <a:ea typeface="楷体" panose="02010609060101010101" pitchFamily="49" charset="-122"/>
                <a:cs typeface="Arial" panose="020B0604020202020204" pitchFamily="34" charset="0"/>
              </a:rPr>
              <a:t>两者都有转发表：</a:t>
            </a:r>
            <a:endParaRPr lang="en-US" sz="2400" dirty="0">
              <a:solidFill>
                <a:srgbClr val="000099"/>
              </a:solidFill>
              <a:latin typeface="Gill Sans MT" charset="0"/>
              <a:cs typeface="+mn-cs"/>
            </a:endParaRPr>
          </a:p>
          <a:p>
            <a:pPr marL="231775" indent="-231775">
              <a:spcBef>
                <a:spcPts val="600"/>
              </a:spcBef>
              <a:buSzPct val="100000"/>
              <a:buFont typeface="Wingdings" charset="2"/>
              <a:buChar char="§"/>
              <a:defRPr/>
            </a:pPr>
            <a:r>
              <a:rPr lang="en-US" sz="2200" dirty="0">
                <a:solidFill>
                  <a:srgbClr val="CC0000"/>
                </a:solidFill>
                <a:cs typeface="+mn-cs"/>
              </a:rPr>
              <a:t>routers: </a:t>
            </a:r>
            <a:r>
              <a:rPr lang="en-US" sz="2200" dirty="0">
                <a:cs typeface="+mn-cs"/>
              </a:rPr>
              <a:t>compute tables using routing algorithms, IP addresses</a:t>
            </a:r>
          </a:p>
          <a:p>
            <a:pPr marL="231775" indent="-231775">
              <a:spcBef>
                <a:spcPts val="600"/>
              </a:spcBef>
              <a:buSzPct val="100000"/>
              <a:buFont typeface="Wingdings" charset="2"/>
              <a:buChar char="§"/>
              <a:defRPr/>
            </a:pPr>
            <a:r>
              <a:rPr lang="en-US" sz="2200" dirty="0">
                <a:solidFill>
                  <a:srgbClr val="CC0000"/>
                </a:solidFill>
                <a:cs typeface="+mn-cs"/>
              </a:rPr>
              <a:t>switches: </a:t>
            </a:r>
            <a:r>
              <a:rPr lang="en-US" sz="2200" dirty="0">
                <a:cs typeface="+mn-cs"/>
              </a:rPr>
              <a:t>learn forwarding table using flooding, learning, MAC addresses</a:t>
            </a:r>
          </a:p>
        </p:txBody>
      </p:sp>
      <p:sp>
        <p:nvSpPr>
          <p:cNvPr id="179205" name="Freeform 3"/>
          <p:cNvSpPr>
            <a:spLocks/>
          </p:cNvSpPr>
          <p:nvPr/>
        </p:nvSpPr>
        <p:spPr bwMode="auto">
          <a:xfrm flipH="1">
            <a:off x="6543675" y="2103438"/>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79206" name="Freeform 10"/>
          <p:cNvSpPr>
            <a:spLocks/>
          </p:cNvSpPr>
          <p:nvPr/>
        </p:nvSpPr>
        <p:spPr bwMode="auto">
          <a:xfrm>
            <a:off x="6530975" y="844550"/>
            <a:ext cx="360363"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79207" name="Rectangle 23"/>
          <p:cNvSpPr>
            <a:spLocks noChangeArrowheads="1"/>
          </p:cNvSpPr>
          <p:nvPr/>
        </p:nvSpPr>
        <p:spPr bwMode="auto">
          <a:xfrm>
            <a:off x="5307013" y="850900"/>
            <a:ext cx="1296987" cy="1546225"/>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sz="2400" i="0" dirty="0">
              <a:solidFill>
                <a:srgbClr val="000000"/>
              </a:solidFill>
              <a:latin typeface="Arial" charset="0"/>
              <a:cs typeface="Arial" charset="0"/>
            </a:endParaRPr>
          </a:p>
        </p:txBody>
      </p:sp>
      <p:sp>
        <p:nvSpPr>
          <p:cNvPr id="179208" name="Rectangle 24"/>
          <p:cNvSpPr>
            <a:spLocks noChangeArrowheads="1"/>
          </p:cNvSpPr>
          <p:nvPr/>
        </p:nvSpPr>
        <p:spPr bwMode="auto">
          <a:xfrm>
            <a:off x="5259388" y="922338"/>
            <a:ext cx="1273175" cy="1536700"/>
          </a:xfrm>
          <a:prstGeom prst="rect">
            <a:avLst/>
          </a:prstGeom>
          <a:solidFill>
            <a:schemeClr val="bg1"/>
          </a:solidFill>
          <a:ln w="28575">
            <a:solidFill>
              <a:schemeClr val="tx1"/>
            </a:solidFill>
            <a:miter lim="800000"/>
            <a:headEnd/>
            <a:tailEnd/>
          </a:ln>
        </p:spPr>
        <p:txBody>
          <a:bodyPr wrap="none" anchor="ctr"/>
          <a:lstStyle/>
          <a:p>
            <a:endParaRPr lang="en-US" sz="2400" i="0" dirty="0">
              <a:solidFill>
                <a:srgbClr val="000000"/>
              </a:solidFill>
              <a:latin typeface="Arial" charset="0"/>
              <a:cs typeface="Arial" charset="0"/>
            </a:endParaRPr>
          </a:p>
        </p:txBody>
      </p:sp>
      <p:sp>
        <p:nvSpPr>
          <p:cNvPr id="179209" name="Line 25"/>
          <p:cNvSpPr>
            <a:spLocks noChangeShapeType="1"/>
          </p:cNvSpPr>
          <p:nvPr/>
        </p:nvSpPr>
        <p:spPr bwMode="auto">
          <a:xfrm>
            <a:off x="5259388" y="1239838"/>
            <a:ext cx="1263650" cy="31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10" name="Text Box 26"/>
          <p:cNvSpPr txBox="1">
            <a:spLocks noChangeArrowheads="1"/>
          </p:cNvSpPr>
          <p:nvPr/>
        </p:nvSpPr>
        <p:spPr bwMode="auto">
          <a:xfrm>
            <a:off x="5216525" y="889000"/>
            <a:ext cx="1317625"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ct val="110000"/>
              </a:lnSpc>
            </a:pPr>
            <a:r>
              <a:rPr lang="en-US" sz="1800" i="0" dirty="0">
                <a:solidFill>
                  <a:srgbClr val="000000"/>
                </a:solidFill>
                <a:latin typeface="Arial" charset="0"/>
                <a:cs typeface="Arial" charset="0"/>
              </a:rPr>
              <a:t>application</a:t>
            </a:r>
          </a:p>
          <a:p>
            <a:pPr algn="ctr">
              <a:lnSpc>
                <a:spcPct val="110000"/>
              </a:lnSpc>
            </a:pPr>
            <a:r>
              <a:rPr lang="en-US" sz="1800" i="0" dirty="0">
                <a:solidFill>
                  <a:srgbClr val="000000"/>
                </a:solidFill>
                <a:latin typeface="Arial" charset="0"/>
                <a:cs typeface="Arial" charset="0"/>
              </a:rPr>
              <a:t>transport</a:t>
            </a:r>
          </a:p>
          <a:p>
            <a:pPr algn="ctr">
              <a:lnSpc>
                <a:spcPct val="110000"/>
              </a:lnSpc>
            </a:pPr>
            <a:r>
              <a:rPr lang="en-US" sz="1800" i="0" dirty="0">
                <a:solidFill>
                  <a:srgbClr val="000000"/>
                </a:solidFill>
                <a:latin typeface="Arial" charset="0"/>
                <a:cs typeface="Arial" charset="0"/>
              </a:rPr>
              <a:t>network</a:t>
            </a:r>
          </a:p>
          <a:p>
            <a:pPr algn="ctr">
              <a:lnSpc>
                <a:spcPct val="110000"/>
              </a:lnSpc>
            </a:pPr>
            <a:r>
              <a:rPr lang="en-US" sz="1800" i="0" dirty="0">
                <a:solidFill>
                  <a:srgbClr val="000000"/>
                </a:solidFill>
                <a:latin typeface="Arial" charset="0"/>
                <a:cs typeface="Arial" charset="0"/>
              </a:rPr>
              <a:t>link</a:t>
            </a:r>
          </a:p>
          <a:p>
            <a:pPr algn="ctr">
              <a:lnSpc>
                <a:spcPct val="110000"/>
              </a:lnSpc>
            </a:pPr>
            <a:r>
              <a:rPr lang="en-US" sz="1800" i="0" dirty="0">
                <a:solidFill>
                  <a:srgbClr val="000000"/>
                </a:solidFill>
                <a:latin typeface="Arial" charset="0"/>
                <a:cs typeface="Arial" charset="0"/>
              </a:rPr>
              <a:t>physical</a:t>
            </a:r>
          </a:p>
        </p:txBody>
      </p:sp>
      <p:sp>
        <p:nvSpPr>
          <p:cNvPr id="179211" name="Line 27"/>
          <p:cNvSpPr>
            <a:spLocks noChangeShapeType="1"/>
          </p:cNvSpPr>
          <p:nvPr/>
        </p:nvSpPr>
        <p:spPr bwMode="auto">
          <a:xfrm>
            <a:off x="5267325" y="1560513"/>
            <a:ext cx="1263650" cy="31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12" name="Line 28"/>
          <p:cNvSpPr>
            <a:spLocks noChangeShapeType="1"/>
          </p:cNvSpPr>
          <p:nvPr/>
        </p:nvSpPr>
        <p:spPr bwMode="auto">
          <a:xfrm>
            <a:off x="5272088" y="1841500"/>
            <a:ext cx="1263650" cy="31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13" name="Line 29"/>
          <p:cNvSpPr>
            <a:spLocks noChangeShapeType="1"/>
          </p:cNvSpPr>
          <p:nvPr/>
        </p:nvSpPr>
        <p:spPr bwMode="auto">
          <a:xfrm>
            <a:off x="5272088" y="2117725"/>
            <a:ext cx="1263650" cy="31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nvGrpSpPr>
          <p:cNvPr id="179214" name="Group 88"/>
          <p:cNvGrpSpPr>
            <a:grpSpLocks/>
          </p:cNvGrpSpPr>
          <p:nvPr/>
        </p:nvGrpSpPr>
        <p:grpSpPr bwMode="auto">
          <a:xfrm>
            <a:off x="6716713" y="3525838"/>
            <a:ext cx="1387475" cy="1035050"/>
            <a:chOff x="3601" y="168"/>
            <a:chExt cx="874" cy="652"/>
          </a:xfrm>
        </p:grpSpPr>
        <p:sp>
          <p:nvSpPr>
            <p:cNvPr id="179263" name="Rectangle 89"/>
            <p:cNvSpPr>
              <a:spLocks noChangeArrowheads="1"/>
            </p:cNvSpPr>
            <p:nvPr/>
          </p:nvSpPr>
          <p:spPr bwMode="auto">
            <a:xfrm>
              <a:off x="3658" y="168"/>
              <a:ext cx="817" cy="596"/>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sz="2400" i="0" dirty="0">
                <a:solidFill>
                  <a:srgbClr val="000000"/>
                </a:solidFill>
                <a:latin typeface="Arial" charset="0"/>
                <a:cs typeface="Arial" charset="0"/>
              </a:endParaRPr>
            </a:p>
          </p:txBody>
        </p:sp>
        <p:sp>
          <p:nvSpPr>
            <p:cNvPr id="179264"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p>
              <a:endParaRPr lang="en-US" sz="2400" i="0" dirty="0">
                <a:solidFill>
                  <a:srgbClr val="000000"/>
                </a:solidFill>
                <a:latin typeface="Arial" charset="0"/>
                <a:cs typeface="Arial" charset="0"/>
              </a:endParaRPr>
            </a:p>
          </p:txBody>
        </p:sp>
        <p:sp>
          <p:nvSpPr>
            <p:cNvPr id="179265"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66"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ct val="110000"/>
                </a:lnSpc>
              </a:pPr>
              <a:r>
                <a:rPr lang="en-US" sz="1800" i="0" dirty="0">
                  <a:solidFill>
                    <a:srgbClr val="000000"/>
                  </a:solidFill>
                  <a:latin typeface="Arial" charset="0"/>
                  <a:cs typeface="Arial" charset="0"/>
                </a:rPr>
                <a:t>network</a:t>
              </a:r>
            </a:p>
            <a:p>
              <a:pPr algn="ctr">
                <a:lnSpc>
                  <a:spcPct val="110000"/>
                </a:lnSpc>
              </a:pPr>
              <a:r>
                <a:rPr lang="en-US" sz="1800" i="0" dirty="0">
                  <a:solidFill>
                    <a:srgbClr val="000000"/>
                  </a:solidFill>
                  <a:latin typeface="Arial" charset="0"/>
                  <a:cs typeface="Arial" charset="0"/>
                </a:rPr>
                <a:t>link</a:t>
              </a:r>
            </a:p>
            <a:p>
              <a:pPr algn="ctr">
                <a:lnSpc>
                  <a:spcPct val="110000"/>
                </a:lnSpc>
              </a:pPr>
              <a:r>
                <a:rPr lang="en-US" sz="1800" i="0" dirty="0">
                  <a:solidFill>
                    <a:srgbClr val="000000"/>
                  </a:solidFill>
                  <a:latin typeface="Arial" charset="0"/>
                  <a:cs typeface="Arial" charset="0"/>
                </a:rPr>
                <a:t>physical</a:t>
              </a:r>
            </a:p>
          </p:txBody>
        </p:sp>
        <p:sp>
          <p:nvSpPr>
            <p:cNvPr id="179267"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179215" name="Group 94"/>
          <p:cNvGrpSpPr>
            <a:grpSpLocks/>
          </p:cNvGrpSpPr>
          <p:nvPr/>
        </p:nvGrpSpPr>
        <p:grpSpPr bwMode="auto">
          <a:xfrm>
            <a:off x="7054850" y="2100263"/>
            <a:ext cx="1387475" cy="733425"/>
            <a:chOff x="4696" y="597"/>
            <a:chExt cx="874" cy="462"/>
          </a:xfrm>
        </p:grpSpPr>
        <p:sp>
          <p:nvSpPr>
            <p:cNvPr id="179259" name="Rectangle 95"/>
            <p:cNvSpPr>
              <a:spLocks noChangeArrowheads="1"/>
            </p:cNvSpPr>
            <p:nvPr/>
          </p:nvSpPr>
          <p:spPr bwMode="auto">
            <a:xfrm>
              <a:off x="4753" y="597"/>
              <a:ext cx="817" cy="416"/>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sz="2400" i="0" dirty="0">
                <a:solidFill>
                  <a:srgbClr val="000000"/>
                </a:solidFill>
                <a:latin typeface="Arial" charset="0"/>
                <a:cs typeface="Arial" charset="0"/>
              </a:endParaRPr>
            </a:p>
          </p:txBody>
        </p:sp>
        <p:sp>
          <p:nvSpPr>
            <p:cNvPr id="179260"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p>
              <a:endParaRPr lang="en-US" sz="2400" i="0" dirty="0">
                <a:solidFill>
                  <a:srgbClr val="000000"/>
                </a:solidFill>
                <a:latin typeface="Arial" charset="0"/>
                <a:cs typeface="Arial" charset="0"/>
              </a:endParaRPr>
            </a:p>
          </p:txBody>
        </p:sp>
        <p:sp>
          <p:nvSpPr>
            <p:cNvPr id="179261"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62"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ct val="110000"/>
                </a:lnSpc>
              </a:pPr>
              <a:r>
                <a:rPr lang="en-US" sz="1800" i="0" dirty="0">
                  <a:solidFill>
                    <a:srgbClr val="000000"/>
                  </a:solidFill>
                  <a:latin typeface="Arial" charset="0"/>
                  <a:cs typeface="Arial" charset="0"/>
                </a:rPr>
                <a:t>link</a:t>
              </a:r>
            </a:p>
            <a:p>
              <a:pPr algn="ctr">
                <a:lnSpc>
                  <a:spcPct val="110000"/>
                </a:lnSpc>
              </a:pPr>
              <a:r>
                <a:rPr lang="en-US" sz="1800" i="0" dirty="0">
                  <a:solidFill>
                    <a:srgbClr val="000000"/>
                  </a:solidFill>
                  <a:latin typeface="Arial" charset="0"/>
                  <a:cs typeface="Arial" charset="0"/>
                </a:rPr>
                <a:t>physical</a:t>
              </a:r>
            </a:p>
          </p:txBody>
        </p:sp>
      </p:grpSp>
      <p:sp>
        <p:nvSpPr>
          <p:cNvPr id="179216" name="Text Box 167"/>
          <p:cNvSpPr txBox="1">
            <a:spLocks noChangeArrowheads="1"/>
          </p:cNvSpPr>
          <p:nvPr/>
        </p:nvSpPr>
        <p:spPr bwMode="auto">
          <a:xfrm>
            <a:off x="5854700" y="3003550"/>
            <a:ext cx="9032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eaLnBrk="1" hangingPunct="1"/>
            <a:r>
              <a:rPr lang="en-US" sz="1800" b="1" i="0" dirty="0">
                <a:solidFill>
                  <a:srgbClr val="000000"/>
                </a:solidFill>
                <a:latin typeface="Arial" charset="0"/>
                <a:cs typeface="Arial" charset="0"/>
              </a:rPr>
              <a:t>switch</a:t>
            </a:r>
          </a:p>
        </p:txBody>
      </p:sp>
      <p:grpSp>
        <p:nvGrpSpPr>
          <p:cNvPr id="179217" name="Group 39"/>
          <p:cNvGrpSpPr>
            <a:grpSpLocks/>
          </p:cNvGrpSpPr>
          <p:nvPr/>
        </p:nvGrpSpPr>
        <p:grpSpPr bwMode="auto">
          <a:xfrm>
            <a:off x="4408488" y="1562100"/>
            <a:ext cx="962025" cy="304800"/>
            <a:chOff x="1070" y="918"/>
            <a:chExt cx="606" cy="192"/>
          </a:xfrm>
        </p:grpSpPr>
        <p:sp>
          <p:nvSpPr>
            <p:cNvPr id="71738" name="Rectangle 40"/>
            <p:cNvSpPr>
              <a:spLocks noChangeArrowheads="1"/>
            </p:cNvSpPr>
            <p:nvPr/>
          </p:nvSpPr>
          <p:spPr bwMode="auto">
            <a:xfrm>
              <a:off x="1082" y="939"/>
              <a:ext cx="576"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CC0000"/>
                </a:solidFill>
                <a:latin typeface="Arial" charset="0"/>
                <a:cs typeface="Arial" charset="0"/>
              </a:endParaRPr>
            </a:p>
          </p:txBody>
        </p:sp>
        <p:sp>
          <p:nvSpPr>
            <p:cNvPr id="179258" name="Text Box 4"/>
            <p:cNvSpPr txBox="1">
              <a:spLocks noChangeArrowheads="1"/>
            </p:cNvSpPr>
            <p:nvPr/>
          </p:nvSpPr>
          <p:spPr bwMode="auto">
            <a:xfrm>
              <a:off x="1070" y="918"/>
              <a:ext cx="606"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400" i="0" dirty="0">
                  <a:solidFill>
                    <a:srgbClr val="CC0000"/>
                  </a:solidFill>
                  <a:latin typeface="Arial" charset="0"/>
                  <a:cs typeface="Arial" charset="0"/>
                </a:rPr>
                <a:t>datagram</a:t>
              </a:r>
            </a:p>
          </p:txBody>
        </p:sp>
      </p:grpSp>
      <p:sp>
        <p:nvSpPr>
          <p:cNvPr id="179218" name="Rectangle 57"/>
          <p:cNvSpPr>
            <a:spLocks noChangeArrowheads="1"/>
          </p:cNvSpPr>
          <p:nvPr/>
        </p:nvSpPr>
        <p:spPr bwMode="auto">
          <a:xfrm>
            <a:off x="5208588" y="4594225"/>
            <a:ext cx="1296987" cy="1546225"/>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sz="2400" i="0" dirty="0">
              <a:solidFill>
                <a:srgbClr val="000000"/>
              </a:solidFill>
              <a:latin typeface="Arial" charset="0"/>
              <a:cs typeface="Arial" charset="0"/>
            </a:endParaRPr>
          </a:p>
        </p:txBody>
      </p:sp>
      <p:sp>
        <p:nvSpPr>
          <p:cNvPr id="179219" name="Rectangle 58"/>
          <p:cNvSpPr>
            <a:spLocks noChangeArrowheads="1"/>
          </p:cNvSpPr>
          <p:nvPr/>
        </p:nvSpPr>
        <p:spPr bwMode="auto">
          <a:xfrm>
            <a:off x="5160963" y="4665663"/>
            <a:ext cx="1273175" cy="1536700"/>
          </a:xfrm>
          <a:prstGeom prst="rect">
            <a:avLst/>
          </a:prstGeom>
          <a:solidFill>
            <a:schemeClr val="bg1"/>
          </a:solidFill>
          <a:ln w="28575">
            <a:solidFill>
              <a:schemeClr val="tx1"/>
            </a:solidFill>
            <a:miter lim="800000"/>
            <a:headEnd/>
            <a:tailEnd/>
          </a:ln>
        </p:spPr>
        <p:txBody>
          <a:bodyPr wrap="none" anchor="ctr"/>
          <a:lstStyle/>
          <a:p>
            <a:endParaRPr lang="en-US" sz="2400" i="0" dirty="0">
              <a:solidFill>
                <a:srgbClr val="000000"/>
              </a:solidFill>
              <a:latin typeface="Arial" charset="0"/>
              <a:cs typeface="Arial" charset="0"/>
            </a:endParaRPr>
          </a:p>
        </p:txBody>
      </p:sp>
      <p:sp>
        <p:nvSpPr>
          <p:cNvPr id="179220" name="Line 59"/>
          <p:cNvSpPr>
            <a:spLocks noChangeShapeType="1"/>
          </p:cNvSpPr>
          <p:nvPr/>
        </p:nvSpPr>
        <p:spPr bwMode="auto">
          <a:xfrm>
            <a:off x="5160963" y="4983163"/>
            <a:ext cx="1263650" cy="31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21" name="Text Box 60"/>
          <p:cNvSpPr txBox="1">
            <a:spLocks noChangeArrowheads="1"/>
          </p:cNvSpPr>
          <p:nvPr/>
        </p:nvSpPr>
        <p:spPr bwMode="auto">
          <a:xfrm>
            <a:off x="5118100" y="4632325"/>
            <a:ext cx="1317625"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ct val="110000"/>
              </a:lnSpc>
            </a:pPr>
            <a:r>
              <a:rPr lang="en-US" sz="1800" i="0" dirty="0">
                <a:solidFill>
                  <a:srgbClr val="000000"/>
                </a:solidFill>
                <a:latin typeface="Arial" charset="0"/>
                <a:cs typeface="Arial" charset="0"/>
              </a:rPr>
              <a:t>application</a:t>
            </a:r>
          </a:p>
          <a:p>
            <a:pPr algn="ctr">
              <a:lnSpc>
                <a:spcPct val="110000"/>
              </a:lnSpc>
            </a:pPr>
            <a:r>
              <a:rPr lang="en-US" sz="1800" i="0" dirty="0">
                <a:solidFill>
                  <a:srgbClr val="000000"/>
                </a:solidFill>
                <a:latin typeface="Arial" charset="0"/>
                <a:cs typeface="Arial" charset="0"/>
              </a:rPr>
              <a:t>transport</a:t>
            </a:r>
          </a:p>
          <a:p>
            <a:pPr algn="ctr">
              <a:lnSpc>
                <a:spcPct val="110000"/>
              </a:lnSpc>
            </a:pPr>
            <a:r>
              <a:rPr lang="en-US" sz="1800" i="0" dirty="0">
                <a:solidFill>
                  <a:srgbClr val="000000"/>
                </a:solidFill>
                <a:latin typeface="Arial" charset="0"/>
                <a:cs typeface="Arial" charset="0"/>
              </a:rPr>
              <a:t>network</a:t>
            </a:r>
          </a:p>
          <a:p>
            <a:pPr algn="ctr">
              <a:lnSpc>
                <a:spcPct val="110000"/>
              </a:lnSpc>
            </a:pPr>
            <a:r>
              <a:rPr lang="en-US" sz="1800" i="0" dirty="0">
                <a:solidFill>
                  <a:srgbClr val="000000"/>
                </a:solidFill>
                <a:latin typeface="Arial" charset="0"/>
                <a:cs typeface="Arial" charset="0"/>
              </a:rPr>
              <a:t>link</a:t>
            </a:r>
          </a:p>
          <a:p>
            <a:pPr algn="ctr">
              <a:lnSpc>
                <a:spcPct val="110000"/>
              </a:lnSpc>
            </a:pPr>
            <a:r>
              <a:rPr lang="en-US" sz="1800" i="0" dirty="0">
                <a:solidFill>
                  <a:srgbClr val="000000"/>
                </a:solidFill>
                <a:latin typeface="Arial" charset="0"/>
                <a:cs typeface="Arial" charset="0"/>
              </a:rPr>
              <a:t>physical</a:t>
            </a:r>
          </a:p>
        </p:txBody>
      </p:sp>
      <p:sp>
        <p:nvSpPr>
          <p:cNvPr id="179222" name="Line 61"/>
          <p:cNvSpPr>
            <a:spLocks noChangeShapeType="1"/>
          </p:cNvSpPr>
          <p:nvPr/>
        </p:nvSpPr>
        <p:spPr bwMode="auto">
          <a:xfrm>
            <a:off x="5168900" y="5303838"/>
            <a:ext cx="1263650" cy="31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23" name="Line 62"/>
          <p:cNvSpPr>
            <a:spLocks noChangeShapeType="1"/>
          </p:cNvSpPr>
          <p:nvPr/>
        </p:nvSpPr>
        <p:spPr bwMode="auto">
          <a:xfrm>
            <a:off x="5173663" y="5584825"/>
            <a:ext cx="1263650" cy="31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24" name="Line 63"/>
          <p:cNvSpPr>
            <a:spLocks noChangeShapeType="1"/>
          </p:cNvSpPr>
          <p:nvPr/>
        </p:nvSpPr>
        <p:spPr bwMode="auto">
          <a:xfrm>
            <a:off x="5173663" y="5861050"/>
            <a:ext cx="1263650" cy="31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179225" name="Freeform 49"/>
          <p:cNvSpPr>
            <a:spLocks/>
          </p:cNvSpPr>
          <p:nvPr/>
        </p:nvSpPr>
        <p:spPr bwMode="auto">
          <a:xfrm>
            <a:off x="6472238" y="4600575"/>
            <a:ext cx="381000" cy="1857375"/>
          </a:xfrm>
          <a:custGeom>
            <a:avLst/>
            <a:gdLst>
              <a:gd name="T0" fmla="*/ 0 w 240"/>
              <a:gd name="T1" fmla="*/ 2147483647 h 1170"/>
              <a:gd name="T2" fmla="*/ 2147483647 w 240"/>
              <a:gd name="T3" fmla="*/ 0 h 1170"/>
              <a:gd name="T4" fmla="*/ 2147483647 w 240"/>
              <a:gd name="T5" fmla="*/ 2147483647 h 1170"/>
              <a:gd name="T6" fmla="*/ 2147483647 w 240"/>
              <a:gd name="T7" fmla="*/ 2147483647 h 1170"/>
              <a:gd name="T8" fmla="*/ 0 w 240"/>
              <a:gd name="T9" fmla="*/ 2147483647 h 1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170">
                <a:moveTo>
                  <a:pt x="0" y="960"/>
                </a:moveTo>
                <a:lnTo>
                  <a:pt x="6" y="0"/>
                </a:lnTo>
                <a:lnTo>
                  <a:pt x="240" y="1092"/>
                </a:lnTo>
                <a:lnTo>
                  <a:pt x="168" y="1170"/>
                </a:lnTo>
                <a:lnTo>
                  <a:pt x="0" y="960"/>
                </a:lnTo>
                <a:close/>
              </a:path>
            </a:pathLst>
          </a:custGeom>
          <a:gradFill rotWithShape="1">
            <a:gsLst>
              <a:gs pos="0">
                <a:srgbClr val="000099"/>
              </a:gs>
              <a:gs pos="100000">
                <a:schemeClr val="bg1"/>
              </a:gs>
            </a:gsLst>
            <a:lin ang="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nvGrpSpPr>
          <p:cNvPr id="179226" name="Group 50"/>
          <p:cNvGrpSpPr>
            <a:grpSpLocks/>
          </p:cNvGrpSpPr>
          <p:nvPr/>
        </p:nvGrpSpPr>
        <p:grpSpPr bwMode="auto">
          <a:xfrm>
            <a:off x="4294188" y="1814513"/>
            <a:ext cx="1095375" cy="338137"/>
            <a:chOff x="998" y="1077"/>
            <a:chExt cx="690" cy="213"/>
          </a:xfrm>
        </p:grpSpPr>
        <p:sp>
          <p:nvSpPr>
            <p:cNvPr id="71736" name="Rectangle 51"/>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CC0000"/>
                </a:solidFill>
                <a:latin typeface="Arial" charset="0"/>
                <a:cs typeface="Arial" charset="0"/>
              </a:endParaRPr>
            </a:p>
          </p:txBody>
        </p:sp>
        <p:sp>
          <p:nvSpPr>
            <p:cNvPr id="179256" name="Text Box 7"/>
            <p:cNvSpPr txBox="1">
              <a:spLocks noChangeArrowheads="1"/>
            </p:cNvSpPr>
            <p:nvPr/>
          </p:nvSpPr>
          <p:spPr bwMode="auto">
            <a:xfrm>
              <a:off x="1107" y="1077"/>
              <a:ext cx="448"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600" i="0" dirty="0">
                  <a:solidFill>
                    <a:srgbClr val="CC0000"/>
                  </a:solidFill>
                  <a:latin typeface="Arial" charset="0"/>
                  <a:cs typeface="Arial" charset="0"/>
                </a:rPr>
                <a:t>frame</a:t>
              </a:r>
            </a:p>
          </p:txBody>
        </p:sp>
      </p:grpSp>
      <p:sp>
        <p:nvSpPr>
          <p:cNvPr id="179227" name="Freeform 53"/>
          <p:cNvSpPr>
            <a:spLocks/>
          </p:cNvSpPr>
          <p:nvPr/>
        </p:nvSpPr>
        <p:spPr bwMode="auto">
          <a:xfrm>
            <a:off x="5281613" y="723900"/>
            <a:ext cx="2924175" cy="5314950"/>
          </a:xfrm>
          <a:custGeom>
            <a:avLst/>
            <a:gdLst>
              <a:gd name="T0" fmla="*/ 2147483647 w 1842"/>
              <a:gd name="T1" fmla="*/ 0 h 3348"/>
              <a:gd name="T2" fmla="*/ 2147483647 w 1842"/>
              <a:gd name="T3" fmla="*/ 2147483647 h 3348"/>
              <a:gd name="T4" fmla="*/ 2147483647 w 1842"/>
              <a:gd name="T5" fmla="*/ 2147483647 h 3348"/>
              <a:gd name="T6" fmla="*/ 2147483647 w 1842"/>
              <a:gd name="T7" fmla="*/ 2147483647 h 3348"/>
              <a:gd name="T8" fmla="*/ 2147483647 w 1842"/>
              <a:gd name="T9" fmla="*/ 2147483647 h 3348"/>
              <a:gd name="T10" fmla="*/ 2147483647 w 1842"/>
              <a:gd name="T11" fmla="*/ 2147483647 h 3348"/>
              <a:gd name="T12" fmla="*/ 2147483647 w 1842"/>
              <a:gd name="T13" fmla="*/ 2147483647 h 3348"/>
              <a:gd name="T14" fmla="*/ 2147483647 w 1842"/>
              <a:gd name="T15" fmla="*/ 2147483647 h 3348"/>
              <a:gd name="T16" fmla="*/ 2147483647 w 1842"/>
              <a:gd name="T17" fmla="*/ 2147483647 h 3348"/>
              <a:gd name="T18" fmla="*/ 2147483647 w 1842"/>
              <a:gd name="T19" fmla="*/ 2147483647 h 3348"/>
              <a:gd name="T20" fmla="*/ 2147483647 w 1842"/>
              <a:gd name="T21" fmla="*/ 2147483647 h 3348"/>
              <a:gd name="T22" fmla="*/ 2147483647 w 1842"/>
              <a:gd name="T23" fmla="*/ 2147483647 h 3348"/>
              <a:gd name="T24" fmla="*/ 0 w 1842"/>
              <a:gd name="T25" fmla="*/ 2147483647 h 33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42" h="3348">
                <a:moveTo>
                  <a:pt x="132" y="0"/>
                </a:moveTo>
                <a:lnTo>
                  <a:pt x="138" y="1200"/>
                </a:lnTo>
                <a:lnTo>
                  <a:pt x="1326" y="1200"/>
                </a:lnTo>
                <a:lnTo>
                  <a:pt x="1326" y="948"/>
                </a:lnTo>
                <a:lnTo>
                  <a:pt x="1830" y="948"/>
                </a:lnTo>
                <a:lnTo>
                  <a:pt x="1842" y="2496"/>
                </a:lnTo>
                <a:lnTo>
                  <a:pt x="1656" y="2340"/>
                </a:lnTo>
                <a:lnTo>
                  <a:pt x="1644" y="1896"/>
                </a:lnTo>
                <a:lnTo>
                  <a:pt x="1248" y="1902"/>
                </a:lnTo>
                <a:lnTo>
                  <a:pt x="1230" y="2430"/>
                </a:lnTo>
                <a:lnTo>
                  <a:pt x="774" y="3348"/>
                </a:lnTo>
                <a:lnTo>
                  <a:pt x="6" y="3348"/>
                </a:lnTo>
                <a:lnTo>
                  <a:pt x="0" y="2226"/>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nvGrpSpPr>
          <p:cNvPr id="179228" name="Group 54"/>
          <p:cNvGrpSpPr>
            <a:grpSpLocks/>
          </p:cNvGrpSpPr>
          <p:nvPr/>
        </p:nvGrpSpPr>
        <p:grpSpPr bwMode="auto">
          <a:xfrm>
            <a:off x="8066088" y="2166938"/>
            <a:ext cx="1095375" cy="338137"/>
            <a:chOff x="998" y="1077"/>
            <a:chExt cx="690" cy="213"/>
          </a:xfrm>
        </p:grpSpPr>
        <p:sp>
          <p:nvSpPr>
            <p:cNvPr id="71734" name="Rectangle 55"/>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CC0000"/>
                </a:solidFill>
                <a:latin typeface="Arial" charset="0"/>
                <a:cs typeface="Arial" charset="0"/>
              </a:endParaRPr>
            </a:p>
          </p:txBody>
        </p:sp>
        <p:sp>
          <p:nvSpPr>
            <p:cNvPr id="179254" name="Text Box 7"/>
            <p:cNvSpPr txBox="1">
              <a:spLocks noChangeArrowheads="1"/>
            </p:cNvSpPr>
            <p:nvPr/>
          </p:nvSpPr>
          <p:spPr bwMode="auto">
            <a:xfrm>
              <a:off x="1107" y="1077"/>
              <a:ext cx="448"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600" i="0" dirty="0">
                  <a:solidFill>
                    <a:srgbClr val="CC0000"/>
                  </a:solidFill>
                  <a:latin typeface="Arial" charset="0"/>
                  <a:cs typeface="Arial" charset="0"/>
                </a:rPr>
                <a:t>frame</a:t>
              </a:r>
            </a:p>
          </p:txBody>
        </p:sp>
      </p:grpSp>
      <p:grpSp>
        <p:nvGrpSpPr>
          <p:cNvPr id="179229" name="Group 57"/>
          <p:cNvGrpSpPr>
            <a:grpSpLocks/>
          </p:cNvGrpSpPr>
          <p:nvPr/>
        </p:nvGrpSpPr>
        <p:grpSpPr bwMode="auto">
          <a:xfrm>
            <a:off x="7742238" y="3919538"/>
            <a:ext cx="1095375" cy="338137"/>
            <a:chOff x="998" y="1077"/>
            <a:chExt cx="690" cy="213"/>
          </a:xfrm>
        </p:grpSpPr>
        <p:sp>
          <p:nvSpPr>
            <p:cNvPr id="71732" name="Rectangle 58"/>
            <p:cNvSpPr>
              <a:spLocks noChangeArrowheads="1"/>
            </p:cNvSpPr>
            <p:nvPr/>
          </p:nvSpPr>
          <p:spPr bwMode="auto">
            <a:xfrm>
              <a:off x="998" y="1113"/>
              <a:ext cx="690"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CC0000"/>
                </a:solidFill>
                <a:latin typeface="Arial" charset="0"/>
                <a:cs typeface="Arial" charset="0"/>
              </a:endParaRPr>
            </a:p>
          </p:txBody>
        </p:sp>
        <p:sp>
          <p:nvSpPr>
            <p:cNvPr id="179252" name="Text Box 7"/>
            <p:cNvSpPr txBox="1">
              <a:spLocks noChangeArrowheads="1"/>
            </p:cNvSpPr>
            <p:nvPr/>
          </p:nvSpPr>
          <p:spPr bwMode="auto">
            <a:xfrm>
              <a:off x="1107" y="1077"/>
              <a:ext cx="448"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600" i="0" dirty="0">
                  <a:solidFill>
                    <a:srgbClr val="CC0000"/>
                  </a:solidFill>
                  <a:latin typeface="Arial" charset="0"/>
                  <a:cs typeface="Arial" charset="0"/>
                </a:rPr>
                <a:t>frame</a:t>
              </a:r>
            </a:p>
          </p:txBody>
        </p:sp>
      </p:grpSp>
      <p:grpSp>
        <p:nvGrpSpPr>
          <p:cNvPr id="179230" name="Group 60"/>
          <p:cNvGrpSpPr>
            <a:grpSpLocks/>
          </p:cNvGrpSpPr>
          <p:nvPr/>
        </p:nvGrpSpPr>
        <p:grpSpPr bwMode="auto">
          <a:xfrm>
            <a:off x="7808913" y="3638550"/>
            <a:ext cx="962025" cy="304800"/>
            <a:chOff x="1070" y="918"/>
            <a:chExt cx="606" cy="192"/>
          </a:xfrm>
        </p:grpSpPr>
        <p:sp>
          <p:nvSpPr>
            <p:cNvPr id="71730" name="Rectangle 61"/>
            <p:cNvSpPr>
              <a:spLocks noChangeArrowheads="1"/>
            </p:cNvSpPr>
            <p:nvPr/>
          </p:nvSpPr>
          <p:spPr bwMode="auto">
            <a:xfrm>
              <a:off x="1082" y="939"/>
              <a:ext cx="576" cy="13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CC0000"/>
                </a:solidFill>
                <a:latin typeface="Arial" charset="0"/>
                <a:cs typeface="Arial" charset="0"/>
              </a:endParaRPr>
            </a:p>
          </p:txBody>
        </p:sp>
        <p:sp>
          <p:nvSpPr>
            <p:cNvPr id="179250" name="Text Box 4"/>
            <p:cNvSpPr txBox="1">
              <a:spLocks noChangeArrowheads="1"/>
            </p:cNvSpPr>
            <p:nvPr/>
          </p:nvSpPr>
          <p:spPr bwMode="auto">
            <a:xfrm>
              <a:off x="1070" y="918"/>
              <a:ext cx="606"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r>
                <a:rPr lang="en-US" sz="1400" i="0" dirty="0">
                  <a:solidFill>
                    <a:srgbClr val="CC0000"/>
                  </a:solidFill>
                  <a:latin typeface="Arial" charset="0"/>
                  <a:cs typeface="Arial" charset="0"/>
                </a:rPr>
                <a:t>datagram</a:t>
              </a:r>
            </a:p>
          </p:txBody>
        </p:sp>
      </p:grpSp>
      <p:sp>
        <p:nvSpPr>
          <p:cNvPr id="179231" name="Freeform 63"/>
          <p:cNvSpPr>
            <a:spLocks/>
          </p:cNvSpPr>
          <p:nvPr/>
        </p:nvSpPr>
        <p:spPr bwMode="auto">
          <a:xfrm>
            <a:off x="6424613" y="3533775"/>
            <a:ext cx="361950" cy="923925"/>
          </a:xfrm>
          <a:custGeom>
            <a:avLst/>
            <a:gdLst>
              <a:gd name="T0" fmla="*/ 2147483647 w 228"/>
              <a:gd name="T1" fmla="*/ 0 h 582"/>
              <a:gd name="T2" fmla="*/ 2147483647 w 228"/>
              <a:gd name="T3" fmla="*/ 2147483647 h 582"/>
              <a:gd name="T4" fmla="*/ 2147483647 w 228"/>
              <a:gd name="T5" fmla="*/ 2147483647 h 582"/>
              <a:gd name="T6" fmla="*/ 0 w 228"/>
              <a:gd name="T7" fmla="*/ 2147483647 h 582"/>
              <a:gd name="T8" fmla="*/ 2147483647 w 228"/>
              <a:gd name="T9" fmla="*/ 0 h 5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 h="582">
                <a:moveTo>
                  <a:pt x="228" y="0"/>
                </a:moveTo>
                <a:lnTo>
                  <a:pt x="228" y="582"/>
                </a:lnTo>
                <a:lnTo>
                  <a:pt x="12" y="360"/>
                </a:lnTo>
                <a:lnTo>
                  <a:pt x="0" y="222"/>
                </a:lnTo>
                <a:lnTo>
                  <a:pt x="228" y="0"/>
                </a:lnTo>
                <a:close/>
              </a:path>
            </a:pathLst>
          </a:custGeom>
          <a:gradFill rotWithShape="1">
            <a:gsLst>
              <a:gs pos="0">
                <a:schemeClr val="bg1"/>
              </a:gs>
              <a:gs pos="100000">
                <a:srgbClr val="000099"/>
              </a:gs>
            </a:gsLst>
            <a:lin ang="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nvGrpSpPr>
          <p:cNvPr id="179232" name="Group 44"/>
          <p:cNvGrpSpPr>
            <a:grpSpLocks/>
          </p:cNvGrpSpPr>
          <p:nvPr/>
        </p:nvGrpSpPr>
        <p:grpSpPr bwMode="auto">
          <a:xfrm>
            <a:off x="6481763" y="1347788"/>
            <a:ext cx="762000" cy="693737"/>
            <a:chOff x="-44" y="1473"/>
            <a:chExt cx="981" cy="1105"/>
          </a:xfrm>
        </p:grpSpPr>
        <p:pic>
          <p:nvPicPr>
            <p:cNvPr id="17924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9248"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9233" name="Group 44"/>
          <p:cNvGrpSpPr>
            <a:grpSpLocks/>
          </p:cNvGrpSpPr>
          <p:nvPr/>
        </p:nvGrpSpPr>
        <p:grpSpPr bwMode="auto">
          <a:xfrm>
            <a:off x="6461125" y="6002338"/>
            <a:ext cx="762000" cy="693737"/>
            <a:chOff x="-44" y="1473"/>
            <a:chExt cx="981" cy="1105"/>
          </a:xfrm>
        </p:grpSpPr>
        <p:pic>
          <p:nvPicPr>
            <p:cNvPr id="17924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9246"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pic>
        <p:nvPicPr>
          <p:cNvPr id="717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3463" y="2671763"/>
            <a:ext cx="877887" cy="390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71" name="Group 347"/>
          <p:cNvGrpSpPr>
            <a:grpSpLocks/>
          </p:cNvGrpSpPr>
          <p:nvPr/>
        </p:nvGrpSpPr>
        <p:grpSpPr bwMode="auto">
          <a:xfrm>
            <a:off x="5807754" y="3834926"/>
            <a:ext cx="781085" cy="431171"/>
            <a:chOff x="1871277" y="1576300"/>
            <a:chExt cx="1128371" cy="437861"/>
          </a:xfrm>
        </p:grpSpPr>
        <p:sp>
          <p:nvSpPr>
            <p:cNvPr id="72" name="Oval 71"/>
            <p:cNvSpPr/>
            <p:nvPr/>
          </p:nvSpPr>
          <p:spPr bwMode="auto">
            <a:xfrm flipV="1">
              <a:off x="1874446" y="1694641"/>
              <a:ext cx="1125202" cy="319520"/>
            </a:xfrm>
            <a:prstGeom prst="ellipse">
              <a:avLst/>
            </a:prstGeom>
            <a:gradFill flip="none" rotWithShape="1">
              <a:gsLst>
                <a:gs pos="0">
                  <a:schemeClr val="accent2">
                    <a:lumMod val="75000"/>
                  </a:schemeClr>
                </a:gs>
                <a:gs pos="53000">
                  <a:schemeClr val="accent2">
                    <a:lumMod val="60000"/>
                    <a:lumOff val="40000"/>
                  </a:schemeClr>
                </a:gs>
                <a:gs pos="100000">
                  <a:schemeClr val="accent2">
                    <a:lumMod val="75000"/>
                  </a:schemeClr>
                </a:gs>
              </a:gsLst>
              <a:lin ang="0" scaled="1"/>
              <a:tileRect/>
            </a:gra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73" name="Rectangle 7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4" name="Oval 73"/>
            <p:cNvSpPr/>
            <p:nvPr/>
          </p:nvSpPr>
          <p:spPr bwMode="auto">
            <a:xfrm flipV="1">
              <a:off x="1871277" y="1576300"/>
              <a:ext cx="1125200" cy="319520"/>
            </a:xfrm>
            <a:prstGeom prst="ellipse">
              <a:avLst/>
            </a:prstGeom>
            <a:solidFill>
              <a:schemeClr val="bg1">
                <a:lumMod val="7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75" name="Freeform 74"/>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6" name="Freeform 75"/>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7" name="Freeform 76"/>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8" name="Freeform 77"/>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79" name="Straight Connector 78"/>
            <p:cNvCxnSpPr>
              <a:endCxn id="74" idx="2"/>
            </p:cNvCxnSpPr>
            <p:nvPr/>
          </p:nvCxnSpPr>
          <p:spPr bwMode="auto">
            <a:xfrm flipH="1" flipV="1">
              <a:off x="1871277" y="1737243"/>
              <a:ext cx="3169"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bwMode="auto">
            <a:xfrm flipH="1" flipV="1">
              <a:off x="2996477" y="1734877"/>
              <a:ext cx="3171" cy="123074"/>
            </a:xfrm>
            <a:prstGeom prst="line">
              <a:avLst/>
            </a:prstGeom>
            <a:ln w="6350" cmpd="sng">
              <a:solidFill>
                <a:schemeClr val="tx1"/>
              </a:solidFill>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360374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流行的互联设备的典型特色的比较</a:t>
            </a:r>
          </a:p>
        </p:txBody>
      </p:sp>
      <p:pic>
        <p:nvPicPr>
          <p:cNvPr id="385025" name="Picture 1" descr="C:\Users\Administrator\AppData\Roaming\Tencent\Users\237098770\QQ\WinTemp\RichOle\CF(%9CA~H]G(J91W~VGC_@R.png"/>
          <p:cNvPicPr>
            <a:picLocks noChangeAspect="1" noChangeArrowheads="1"/>
          </p:cNvPicPr>
          <p:nvPr/>
        </p:nvPicPr>
        <p:blipFill>
          <a:blip r:embed="rId3"/>
          <a:srcRect l="2521" t="8847" r="2054"/>
          <a:stretch>
            <a:fillRect/>
          </a:stretch>
        </p:blipFill>
        <p:spPr bwMode="auto">
          <a:xfrm>
            <a:off x="457200" y="2486025"/>
            <a:ext cx="8391525" cy="2636430"/>
          </a:xfrm>
          <a:prstGeom prst="rect">
            <a:avLst/>
          </a:prstGeom>
          <a:noFill/>
        </p:spPr>
      </p:pic>
    </p:spTree>
    <p:extLst>
      <p:ext uri="{BB962C8B-B14F-4D97-AF65-F5344CB8AC3E}">
        <p14:creationId xmlns:p14="http://schemas.microsoft.com/office/powerpoint/2010/main" val="3926131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p:cNvPicPr>
            <a:picLocks noChangeAspect="1" noChangeArrowheads="1"/>
          </p:cNvPicPr>
          <p:nvPr/>
        </p:nvPicPr>
        <p:blipFill>
          <a:blip r:embed="rId3" cstate="print"/>
          <a:srcRect/>
          <a:stretch>
            <a:fillRect/>
          </a:stretch>
        </p:blipFill>
        <p:spPr bwMode="auto">
          <a:xfrm>
            <a:off x="1587954" y="1347559"/>
            <a:ext cx="6278789" cy="4357849"/>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a:t>链路层可能提供的服务</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330201" y="185738"/>
            <a:ext cx="8485188" cy="706439"/>
          </a:xfrm>
        </p:spPr>
        <p:txBody>
          <a:bodyPr/>
          <a:lstStyle/>
          <a:p>
            <a:pPr eaLnBrk="1" hangingPunct="1"/>
            <a:r>
              <a:rPr lang="zh-CN" altLang="en-US" dirty="0">
                <a:latin typeface="+mn-lt"/>
              </a:rPr>
              <a:t>流行的互联设备的典型特色的比较</a:t>
            </a:r>
            <a:endParaRPr lang="en-US" altLang="zh-CN" dirty="0">
              <a:latin typeface="+mn-lt"/>
            </a:endParaRPr>
          </a:p>
        </p:txBody>
      </p:sp>
      <p:graphicFrame>
        <p:nvGraphicFramePr>
          <p:cNvPr id="32770" name="Object 3"/>
          <p:cNvGraphicFramePr>
            <a:graphicFrameLocks noGrp="1" noChangeAspect="1"/>
          </p:cNvGraphicFramePr>
          <p:nvPr>
            <p:ph type="tbl" idx="1"/>
            <p:extLst>
              <p:ext uri="{D42A27DB-BD31-4B8C-83A1-F6EECF244321}">
                <p14:modId xmlns:p14="http://schemas.microsoft.com/office/powerpoint/2010/main" val="3916476037"/>
              </p:ext>
            </p:extLst>
          </p:nvPr>
        </p:nvGraphicFramePr>
        <p:xfrm>
          <a:off x="330200" y="1608138"/>
          <a:ext cx="8485188" cy="4171950"/>
        </p:xfrm>
        <a:graphic>
          <a:graphicData uri="http://schemas.openxmlformats.org/presentationml/2006/ole">
            <mc:AlternateContent xmlns:mc="http://schemas.openxmlformats.org/markup-compatibility/2006">
              <mc:Choice xmlns:v="urn:schemas-microsoft-com:vml" Requires="v">
                <p:oleObj name="Document" r:id="rId3" imgW="9205981" imgH="4782143" progId="Word.Document.8">
                  <p:embed/>
                </p:oleObj>
              </mc:Choice>
              <mc:Fallback>
                <p:oleObj name="Document" r:id="rId3" imgW="9205981" imgH="4782143" progId="Word.Document.8">
                  <p:embed/>
                  <p:pic>
                    <p:nvPicPr>
                      <p:cNvPr id="3277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200" y="1608138"/>
                        <a:ext cx="8485188" cy="417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72" name="Line 4"/>
          <p:cNvSpPr>
            <a:spLocks noChangeShapeType="1"/>
          </p:cNvSpPr>
          <p:nvPr/>
        </p:nvSpPr>
        <p:spPr bwMode="auto">
          <a:xfrm flipV="1">
            <a:off x="368300" y="3122613"/>
            <a:ext cx="8547100" cy="0"/>
          </a:xfrm>
          <a:prstGeom prst="line">
            <a:avLst/>
          </a:prstGeom>
          <a:noFill/>
          <a:ln w="9525">
            <a:solidFill>
              <a:schemeClr val="tx1"/>
            </a:solidFill>
            <a:round/>
            <a:headEnd/>
            <a:tailEnd/>
          </a:ln>
        </p:spPr>
        <p:txBody>
          <a:bodyPr wrap="none" anchor="ctr"/>
          <a:lstStyle/>
          <a:p>
            <a:endParaRPr lang="zh-CN" altLang="en-US" i="0">
              <a:latin typeface="+mn-lt"/>
            </a:endParaRPr>
          </a:p>
        </p:txBody>
      </p:sp>
      <p:sp>
        <p:nvSpPr>
          <p:cNvPr id="32773" name="Line 5"/>
          <p:cNvSpPr>
            <a:spLocks noChangeShapeType="1"/>
          </p:cNvSpPr>
          <p:nvPr/>
        </p:nvSpPr>
        <p:spPr bwMode="auto">
          <a:xfrm>
            <a:off x="303213" y="3838575"/>
            <a:ext cx="8597900" cy="0"/>
          </a:xfrm>
          <a:prstGeom prst="line">
            <a:avLst/>
          </a:prstGeom>
          <a:noFill/>
          <a:ln w="9525">
            <a:solidFill>
              <a:schemeClr val="tx1"/>
            </a:solidFill>
            <a:round/>
            <a:headEnd/>
            <a:tailEnd/>
          </a:ln>
        </p:spPr>
        <p:txBody>
          <a:bodyPr wrap="none" anchor="ctr"/>
          <a:lstStyle/>
          <a:p>
            <a:endParaRPr lang="zh-CN" altLang="en-US" i="0">
              <a:latin typeface="+mn-lt"/>
            </a:endParaRPr>
          </a:p>
        </p:txBody>
      </p:sp>
      <p:sp>
        <p:nvSpPr>
          <p:cNvPr id="32774" name="Line 6"/>
          <p:cNvSpPr>
            <a:spLocks noChangeShapeType="1"/>
          </p:cNvSpPr>
          <p:nvPr/>
        </p:nvSpPr>
        <p:spPr bwMode="auto">
          <a:xfrm>
            <a:off x="377825" y="4773613"/>
            <a:ext cx="8437563" cy="0"/>
          </a:xfrm>
          <a:prstGeom prst="line">
            <a:avLst/>
          </a:prstGeom>
          <a:noFill/>
          <a:ln w="9525">
            <a:solidFill>
              <a:schemeClr val="tx1"/>
            </a:solidFill>
            <a:round/>
            <a:headEnd/>
            <a:tailEnd/>
          </a:ln>
        </p:spPr>
        <p:txBody>
          <a:bodyPr wrap="none" anchor="ctr"/>
          <a:lstStyle/>
          <a:p>
            <a:endParaRPr lang="zh-CN" altLang="en-US" i="0">
              <a:latin typeface="+mn-lt"/>
            </a:endParaRPr>
          </a:p>
        </p:txBody>
      </p:sp>
      <p:sp>
        <p:nvSpPr>
          <p:cNvPr id="32775" name="Rectangle 7"/>
          <p:cNvSpPr>
            <a:spLocks noChangeArrowheads="1"/>
          </p:cNvSpPr>
          <p:nvPr/>
        </p:nvSpPr>
        <p:spPr bwMode="auto">
          <a:xfrm>
            <a:off x="319088" y="5595938"/>
            <a:ext cx="8396287" cy="733425"/>
          </a:xfrm>
          <a:prstGeom prst="rect">
            <a:avLst/>
          </a:prstGeom>
          <a:noFill/>
          <a:ln w="9525">
            <a:noFill/>
            <a:miter lim="800000"/>
            <a:headEnd/>
            <a:tailEnd/>
          </a:ln>
        </p:spPr>
        <p:txBody>
          <a:bodyPr anchor="b"/>
          <a:lstStyle/>
          <a:p>
            <a:pPr algn="ctr" eaLnBrk="1" hangingPunct="1"/>
            <a:endParaRPr lang="en-US" altLang="zh-CN" b="1" i="0">
              <a:latin typeface="+mn-lt"/>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a:t>6.1 </a:t>
            </a:r>
            <a:r>
              <a:rPr lang="zh-CN" altLang="en-US" sz="1800" dirty="0"/>
              <a:t>链路层概述</a:t>
            </a:r>
            <a:endParaRPr lang="en-US" altLang="zh-CN" sz="1800" dirty="0"/>
          </a:p>
          <a:p>
            <a:pPr eaLnBrk="1" hangingPunct="1">
              <a:lnSpc>
                <a:spcPct val="90000"/>
              </a:lnSpc>
            </a:pPr>
            <a:r>
              <a:rPr lang="zh-CN" altLang="en-US" sz="1800" dirty="0"/>
              <a:t>链路层提供的服务</a:t>
            </a:r>
            <a:endParaRPr lang="en-US" altLang="zh-CN" sz="1800" dirty="0"/>
          </a:p>
          <a:p>
            <a:pPr eaLnBrk="1" hangingPunct="1">
              <a:lnSpc>
                <a:spcPct val="90000"/>
              </a:lnSpc>
            </a:pPr>
            <a:r>
              <a:rPr lang="zh-CN" altLang="en-US" sz="1800" dirty="0"/>
              <a:t>链路层在何处实现</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6.2 </a:t>
            </a:r>
            <a:r>
              <a:rPr lang="zh-CN" altLang="en-US" sz="1800" dirty="0"/>
              <a:t>差错检测和纠正技术 </a:t>
            </a:r>
            <a:endParaRPr lang="en-US" altLang="zh-CN" sz="1800" dirty="0"/>
          </a:p>
          <a:p>
            <a:pPr eaLnBrk="1" hangingPunct="1">
              <a:lnSpc>
                <a:spcPct val="90000"/>
              </a:lnSpc>
            </a:pPr>
            <a:r>
              <a:rPr lang="zh-CN" altLang="en-US" sz="1800" dirty="0"/>
              <a:t>奇偶校验</a:t>
            </a:r>
            <a:endParaRPr lang="en-US" altLang="zh-CN" sz="1800" dirty="0"/>
          </a:p>
          <a:p>
            <a:pPr eaLnBrk="1" hangingPunct="1">
              <a:lnSpc>
                <a:spcPct val="90000"/>
              </a:lnSpc>
            </a:pPr>
            <a:r>
              <a:rPr lang="zh-CN" altLang="en-US" sz="1800" dirty="0"/>
              <a:t>校验和方法</a:t>
            </a:r>
            <a:endParaRPr lang="en-US" altLang="zh-CN" sz="1800" dirty="0"/>
          </a:p>
          <a:p>
            <a:pPr eaLnBrk="1" hangingPunct="1">
              <a:lnSpc>
                <a:spcPct val="90000"/>
              </a:lnSpc>
            </a:pPr>
            <a:r>
              <a:rPr lang="zh-CN" altLang="en-US" sz="1800" dirty="0"/>
              <a:t>循环冗余检测</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6.3 </a:t>
            </a:r>
            <a:r>
              <a:rPr lang="zh-CN" altLang="en-US" sz="1800" dirty="0"/>
              <a:t>多路访问链路和协议</a:t>
            </a:r>
            <a:endParaRPr lang="en-US" altLang="zh-CN" sz="1800" dirty="0"/>
          </a:p>
          <a:p>
            <a:pPr eaLnBrk="1" hangingPunct="1">
              <a:lnSpc>
                <a:spcPct val="90000"/>
              </a:lnSpc>
            </a:pPr>
            <a:r>
              <a:rPr lang="zh-CN" altLang="en-US" sz="1800" dirty="0"/>
              <a:t>信道划分协议</a:t>
            </a:r>
            <a:endParaRPr lang="en-US" altLang="zh-CN" sz="1800" dirty="0"/>
          </a:p>
          <a:p>
            <a:pPr eaLnBrk="1" hangingPunct="1">
              <a:lnSpc>
                <a:spcPct val="90000"/>
              </a:lnSpc>
            </a:pPr>
            <a:r>
              <a:rPr lang="zh-CN" altLang="en-US" sz="1800" dirty="0"/>
              <a:t>随机接入协议</a:t>
            </a:r>
            <a:endParaRPr lang="en-US" altLang="zh-CN" sz="1800" dirty="0"/>
          </a:p>
          <a:p>
            <a:pPr eaLnBrk="1" hangingPunct="1">
              <a:lnSpc>
                <a:spcPct val="90000"/>
              </a:lnSpc>
            </a:pPr>
            <a:r>
              <a:rPr lang="zh-CN" altLang="en-US" sz="1800" dirty="0"/>
              <a:t>轮流协议</a:t>
            </a:r>
            <a:endParaRPr lang="en-US" altLang="zh-CN" sz="1800" dirty="0"/>
          </a:p>
          <a:p>
            <a:pPr eaLnBrk="1" hangingPunct="1">
              <a:lnSpc>
                <a:spcPct val="90000"/>
              </a:lnSpc>
            </a:pPr>
            <a:r>
              <a:rPr lang="en-US" altLang="zh-CN" sz="1800" dirty="0"/>
              <a:t>DOCSIS: </a:t>
            </a:r>
            <a:r>
              <a:rPr lang="zh-CN" altLang="en-US" sz="1800" dirty="0"/>
              <a:t>用于电缆互联网接入的链路层协议</a:t>
            </a:r>
            <a:endParaRPr lang="en-US" altLang="zh-CN" sz="1800" dirty="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a:t>以太网</a:t>
            </a:r>
            <a:endParaRPr lang="en-US" altLang="zh-CN" sz="1800" dirty="0"/>
          </a:p>
          <a:p>
            <a:pPr eaLnBrk="1" hangingPunct="1">
              <a:lnSpc>
                <a:spcPct val="90000"/>
              </a:lnSpc>
            </a:pPr>
            <a:r>
              <a:rPr lang="zh-CN" altLang="en-US" sz="1800" dirty="0"/>
              <a:t>链路层交换机</a:t>
            </a:r>
            <a:endParaRPr lang="en-US" altLang="zh-CN" sz="1800" dirty="0"/>
          </a:p>
          <a:p>
            <a:pPr eaLnBrk="1" hangingPunct="1">
              <a:lnSpc>
                <a:spcPct val="90000"/>
              </a:lnSpc>
            </a:pPr>
            <a:r>
              <a:rPr lang="zh-CN" altLang="en-US" sz="1800" dirty="0">
                <a:solidFill>
                  <a:srgbClr val="FF0000"/>
                </a:solidFill>
              </a:rPr>
              <a:t>虚拟局域网 </a:t>
            </a:r>
            <a:r>
              <a:rPr lang="en-US" altLang="zh-CN" sz="1800" dirty="0">
                <a:solidFill>
                  <a:srgbClr val="FF0000"/>
                </a:solidFill>
              </a:rPr>
              <a:t>(VLANs)</a:t>
            </a:r>
          </a:p>
          <a:p>
            <a:pPr eaLnBrk="1" hangingPunct="1">
              <a:lnSpc>
                <a:spcPct val="90000"/>
              </a:lnSpc>
              <a:buFontTx/>
              <a:buNone/>
            </a:pPr>
            <a:endParaRPr lang="en-US" altLang="zh-CN" sz="1800" dirty="0"/>
          </a:p>
          <a:p>
            <a:pPr eaLnBrk="1" hangingPunct="1">
              <a:lnSpc>
                <a:spcPct val="90000"/>
              </a:lnSpc>
              <a:buFontTx/>
              <a:buNone/>
            </a:pPr>
            <a:r>
              <a:rPr lang="en-US" altLang="zh-CN" sz="1800" dirty="0"/>
              <a:t>6.5 </a:t>
            </a:r>
            <a:r>
              <a:rPr lang="zh-CN" altLang="en-US" sz="1800" dirty="0"/>
              <a:t>链路虚拟化：网络作为链路层</a:t>
            </a:r>
            <a:endParaRPr lang="en-US" altLang="zh-CN" sz="1800" dirty="0"/>
          </a:p>
          <a:p>
            <a:pPr eaLnBrk="1" hangingPunct="1">
              <a:lnSpc>
                <a:spcPct val="90000"/>
              </a:lnSpc>
            </a:pPr>
            <a:r>
              <a:rPr lang="zh-CN" altLang="en-US" sz="1800" dirty="0"/>
              <a:t>多协议标签交换 </a:t>
            </a:r>
            <a:r>
              <a:rPr lang="en-US" altLang="zh-CN" sz="1800" dirty="0"/>
              <a:t>(MPLS)</a:t>
            </a:r>
          </a:p>
          <a:p>
            <a:pPr eaLnBrk="1" hangingPunct="1">
              <a:lnSpc>
                <a:spcPct val="90000"/>
              </a:lnSpc>
              <a:buFontTx/>
              <a:buNone/>
            </a:pPr>
            <a:r>
              <a:rPr lang="en-US" altLang="zh-CN" sz="1800" dirty="0"/>
              <a:t>6.6 </a:t>
            </a:r>
            <a:r>
              <a:rPr lang="zh-CN" altLang="en-US" sz="1800" dirty="0"/>
              <a:t>数据中心网络</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6.7 </a:t>
            </a:r>
            <a:r>
              <a:rPr lang="zh-CN" altLang="en-US" sz="1800" dirty="0"/>
              <a:t>回顾：</a:t>
            </a:r>
            <a:r>
              <a:rPr lang="en-US" altLang="zh-CN" sz="1800" dirty="0"/>
              <a:t>Web</a:t>
            </a:r>
            <a:r>
              <a:rPr lang="zh-CN" altLang="en-US" sz="1800" dirty="0"/>
              <a:t>页面请求的历程</a:t>
            </a:r>
            <a:endParaRPr lang="en-US" altLang="zh-CN" sz="1800" dirty="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和以太网</a:t>
            </a:r>
            <a:endParaRPr lang="en-US" altLang="zh-CN" sz="1800" dirty="0"/>
          </a:p>
          <a:p>
            <a:pPr eaLnBrk="1" hangingPunct="1">
              <a:lnSpc>
                <a:spcPct val="90000"/>
              </a:lnSpc>
              <a:buFontTx/>
              <a:buChar char="•"/>
            </a:pPr>
            <a:r>
              <a:rPr lang="zh-CN" altLang="en-US" sz="1800" dirty="0"/>
              <a:t>仍在准备：</a:t>
            </a:r>
            <a:r>
              <a:rPr lang="en-US" altLang="zh-CN" sz="1800" dirty="0"/>
              <a:t>DNS </a:t>
            </a:r>
            <a:r>
              <a:rPr lang="zh-CN" altLang="en-US" sz="1800" dirty="0"/>
              <a:t>和 </a:t>
            </a:r>
            <a:r>
              <a:rPr lang="en-US" altLang="zh-CN" sz="1800" dirty="0"/>
              <a:t>ARP</a:t>
            </a:r>
          </a:p>
          <a:p>
            <a:pPr eaLnBrk="1" hangingPunct="1">
              <a:lnSpc>
                <a:spcPct val="90000"/>
              </a:lnSpc>
              <a:buFontTx/>
              <a:buChar char="•"/>
            </a:pPr>
            <a:r>
              <a:rPr lang="zh-CN" altLang="en-US" sz="1800" dirty="0"/>
              <a:t>仍在准备：域内路由选择到</a:t>
            </a:r>
            <a:r>
              <a:rPr lang="en-US" altLang="zh-CN" sz="1800" dirty="0"/>
              <a:t>DNS</a:t>
            </a:r>
            <a:r>
              <a:rPr lang="zh-CN" altLang="en-US" sz="1800" dirty="0"/>
              <a:t>服务器</a:t>
            </a:r>
            <a:endParaRPr lang="en-US" altLang="zh-CN" sz="1800" dirty="0"/>
          </a:p>
          <a:p>
            <a:pPr eaLnBrk="1" hangingPunct="1">
              <a:lnSpc>
                <a:spcPct val="90000"/>
              </a:lnSpc>
              <a:buFontTx/>
              <a:buChar char="•"/>
            </a:pPr>
            <a:r>
              <a:rPr lang="en-US" altLang="zh-CN" sz="1800" dirty="0"/>
              <a:t>Web </a:t>
            </a:r>
            <a:r>
              <a:rPr lang="zh-CN" altLang="en-US" sz="1800" dirty="0"/>
              <a:t>客户 </a:t>
            </a:r>
            <a:r>
              <a:rPr lang="en-US" altLang="zh-CN" sz="1800" dirty="0"/>
              <a:t>— </a:t>
            </a:r>
            <a:r>
              <a:rPr lang="zh-CN" altLang="en-US" sz="1800" dirty="0"/>
              <a:t>服务器交互：</a:t>
            </a:r>
            <a:r>
              <a:rPr lang="en-US" altLang="zh-CN" sz="1800" dirty="0"/>
              <a:t>TCP </a:t>
            </a:r>
            <a:r>
              <a:rPr lang="zh-CN" altLang="en-US" sz="1800" dirty="0"/>
              <a:t>和 </a:t>
            </a:r>
            <a:r>
              <a:rPr lang="en-US" altLang="zh-CN" sz="1800" dirty="0"/>
              <a:t>HTTP</a:t>
            </a:r>
          </a:p>
          <a:p>
            <a:pPr eaLnBrk="1" hangingPunct="1">
              <a:lnSpc>
                <a:spcPct val="90000"/>
              </a:lnSpc>
              <a:buFontTx/>
              <a:buNone/>
            </a:pPr>
            <a:endParaRPr lang="en-US" altLang="zh-CN" sz="1800" dirty="0"/>
          </a:p>
          <a:p>
            <a:pPr eaLnBrk="1" hangingPunct="1">
              <a:lnSpc>
                <a:spcPct val="90000"/>
              </a:lnSpc>
              <a:buFontTx/>
              <a:buNone/>
            </a:pPr>
            <a:r>
              <a:rPr lang="en-US" altLang="zh-CN" sz="1800" dirty="0"/>
              <a:t>6.8 </a:t>
            </a:r>
            <a:r>
              <a:rPr lang="zh-CN" altLang="en-US" sz="1800" dirty="0"/>
              <a:t>小结</a:t>
            </a:r>
          </a:p>
        </p:txBody>
      </p:sp>
      <p:sp>
        <p:nvSpPr>
          <p:cNvPr id="2" name="标题 1"/>
          <p:cNvSpPr>
            <a:spLocks noGrp="1"/>
          </p:cNvSpPr>
          <p:nvPr>
            <p:ph type="title"/>
          </p:nvPr>
        </p:nvSpPr>
        <p:spPr/>
        <p:txBody>
          <a:bodyPr/>
          <a:lstStyle/>
          <a:p>
            <a:r>
              <a:rPr lang="zh-CN" altLang="en-US" dirty="0">
                <a:latin typeface="+mn-lt"/>
              </a:rPr>
              <a:t>第 </a:t>
            </a:r>
            <a:r>
              <a:rPr lang="en-US" altLang="zh-CN" dirty="0">
                <a:latin typeface="+mn-lt"/>
              </a:rPr>
              <a:t>6 </a:t>
            </a:r>
            <a:r>
              <a:rPr lang="zh-CN" altLang="en-US" dirty="0">
                <a:latin typeface="+mn-lt"/>
              </a:rPr>
              <a:t>章 链路层和局域网</a:t>
            </a:r>
          </a:p>
        </p:txBody>
      </p:sp>
    </p:spTree>
    <p:extLst>
      <p:ext uri="{BB962C8B-B14F-4D97-AF65-F5344CB8AC3E}">
        <p14:creationId xmlns:p14="http://schemas.microsoft.com/office/powerpoint/2010/main" val="41001999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5"/>
          <p:cNvSpPr>
            <a:spLocks noGrp="1" noChangeArrowheads="1"/>
          </p:cNvSpPr>
          <p:nvPr>
            <p:ph type="title"/>
          </p:nvPr>
        </p:nvSpPr>
        <p:spPr/>
        <p:txBody>
          <a:bodyPr/>
          <a:lstStyle/>
          <a:p>
            <a:pPr eaLnBrk="1" hangingPunct="1"/>
            <a:r>
              <a:rPr lang="zh-CN" altLang="en-US" dirty="0"/>
              <a:t>利用以太网交换机可以很方便地实现虚拟局域网</a:t>
            </a:r>
          </a:p>
        </p:txBody>
      </p:sp>
      <p:sp>
        <p:nvSpPr>
          <p:cNvPr id="198659" name="Rectangle 6"/>
          <p:cNvSpPr>
            <a:spLocks noGrp="1" noChangeArrowheads="1"/>
          </p:cNvSpPr>
          <p:nvPr>
            <p:ph type="body" idx="1"/>
          </p:nvPr>
        </p:nvSpPr>
        <p:spPr>
          <a:xfrm>
            <a:off x="395287" y="1052736"/>
            <a:ext cx="6319853" cy="5112568"/>
          </a:xfrm>
        </p:spPr>
        <p:txBody>
          <a:bodyPr/>
          <a:lstStyle/>
          <a:p>
            <a:pPr marL="342000" indent="-342000" eaLnBrk="1" hangingPunct="1">
              <a:spcBef>
                <a:spcPts val="600"/>
              </a:spcBef>
            </a:pPr>
            <a:r>
              <a:rPr lang="zh-CN" altLang="en-US" dirty="0"/>
              <a:t>在</a:t>
            </a:r>
            <a:r>
              <a:rPr lang="en-US" altLang="zh-CN" dirty="0"/>
              <a:t>802.1Q</a:t>
            </a:r>
            <a:r>
              <a:rPr lang="zh-CN" altLang="en-US" dirty="0"/>
              <a:t>标准中，对虚拟局域网是这样定义的：</a:t>
            </a:r>
            <a:endParaRPr lang="en-US" altLang="zh-CN" dirty="0"/>
          </a:p>
          <a:p>
            <a:pPr marL="342000" indent="-342000" eaLnBrk="1" hangingPunct="1">
              <a:spcBef>
                <a:spcPts val="600"/>
              </a:spcBef>
            </a:pPr>
            <a:r>
              <a:rPr lang="zh-CN" altLang="en-US" dirty="0">
                <a:solidFill>
                  <a:schemeClr val="hlink"/>
                </a:solidFill>
              </a:rPr>
              <a:t>虚拟局域网</a:t>
            </a:r>
            <a:r>
              <a:rPr lang="en-US" altLang="zh-CN" dirty="0"/>
              <a:t>VLAN (Virtual LAN)</a:t>
            </a:r>
            <a:r>
              <a:rPr lang="zh-CN" altLang="en-US" dirty="0"/>
              <a:t>是由一些局域网网段构成的与物理位置无关的</a:t>
            </a:r>
            <a:r>
              <a:rPr lang="zh-CN" altLang="en-US" dirty="0">
                <a:solidFill>
                  <a:srgbClr val="FF0000"/>
                </a:solidFill>
              </a:rPr>
              <a:t>逻辑组</a:t>
            </a:r>
            <a:r>
              <a:rPr lang="zh-CN" altLang="en-US" dirty="0"/>
              <a:t>。</a:t>
            </a:r>
            <a:endParaRPr lang="en-US" altLang="zh-CN" dirty="0"/>
          </a:p>
          <a:p>
            <a:pPr marL="342000" indent="-342000" eaLnBrk="1" hangingPunct="1">
              <a:spcBef>
                <a:spcPts val="600"/>
              </a:spcBef>
              <a:buFont typeface="+mj-lt"/>
              <a:buAutoNum type="alphaLcParenR"/>
            </a:pPr>
            <a:r>
              <a:rPr lang="zh-CN" altLang="en-US" sz="2200" dirty="0"/>
              <a:t>这些网段具有某些共同的需求。</a:t>
            </a:r>
            <a:endParaRPr lang="en-US" altLang="zh-CN" sz="2200" dirty="0"/>
          </a:p>
          <a:p>
            <a:pPr eaLnBrk="1" hangingPunct="1">
              <a:spcBef>
                <a:spcPts val="600"/>
              </a:spcBef>
            </a:pPr>
            <a:endParaRPr lang="zh-CN" altLang="en-US" sz="2200" dirty="0"/>
          </a:p>
          <a:p>
            <a:pPr marL="342000" indent="-342000" eaLnBrk="1" hangingPunct="1">
              <a:spcBef>
                <a:spcPts val="600"/>
              </a:spcBef>
              <a:buFont typeface="+mj-lt"/>
              <a:buAutoNum type="alphaLcParenR" startAt="2"/>
            </a:pPr>
            <a:r>
              <a:rPr lang="zh-CN" altLang="en-US" sz="2200" dirty="0"/>
              <a:t>每一个 </a:t>
            </a:r>
            <a:r>
              <a:rPr lang="en-US" altLang="zh-CN" sz="2200" dirty="0"/>
              <a:t>VLAN </a:t>
            </a:r>
            <a:r>
              <a:rPr lang="zh-CN" altLang="en-US" sz="2200" dirty="0"/>
              <a:t>的帧都有一个明确的</a:t>
            </a:r>
            <a:r>
              <a:rPr lang="zh-CN" altLang="en-US" sz="2200" dirty="0">
                <a:solidFill>
                  <a:srgbClr val="FF0000"/>
                </a:solidFill>
              </a:rPr>
              <a:t>标识符</a:t>
            </a:r>
            <a:r>
              <a:rPr lang="zh-CN" altLang="en-US" sz="2200" dirty="0"/>
              <a:t>，指明发送这个帧的工作站是属于哪一个</a:t>
            </a:r>
            <a:r>
              <a:rPr lang="en-US" altLang="zh-CN" sz="2200" dirty="0"/>
              <a:t>VLAN</a:t>
            </a:r>
            <a:r>
              <a:rPr lang="zh-CN" altLang="en-US" sz="2200" dirty="0"/>
              <a:t>。</a:t>
            </a:r>
          </a:p>
          <a:p>
            <a:pPr marL="342000" indent="-342000" eaLnBrk="1" hangingPunct="1">
              <a:spcBef>
                <a:spcPts val="600"/>
              </a:spcBef>
            </a:pPr>
            <a:endParaRPr lang="zh-CN" altLang="en-US" dirty="0"/>
          </a:p>
          <a:p>
            <a:pPr marL="342000" indent="-342000" eaLnBrk="1" hangingPunct="1">
              <a:spcBef>
                <a:spcPts val="600"/>
              </a:spcBef>
            </a:pPr>
            <a:r>
              <a:rPr lang="zh-CN" altLang="en-US" dirty="0"/>
              <a:t>虚拟局域网其实只是</a:t>
            </a:r>
            <a:r>
              <a:rPr lang="zh-CN" altLang="en-US" dirty="0">
                <a:solidFill>
                  <a:srgbClr val="FF0000"/>
                </a:solidFill>
              </a:rPr>
              <a:t>局域网</a:t>
            </a:r>
            <a:r>
              <a:rPr lang="zh-CN" altLang="en-US" dirty="0"/>
              <a:t>给用户提供的</a:t>
            </a:r>
            <a:r>
              <a:rPr lang="zh-CN" altLang="en-US" dirty="0">
                <a:solidFill>
                  <a:srgbClr val="FF0000"/>
                </a:solidFill>
              </a:rPr>
              <a:t>一种服务</a:t>
            </a:r>
            <a:r>
              <a:rPr lang="zh-CN" altLang="en-US" dirty="0"/>
              <a:t>，而并不是一种新型局域网。</a:t>
            </a:r>
          </a:p>
        </p:txBody>
      </p:sp>
      <p:pic>
        <p:nvPicPr>
          <p:cNvPr id="413697" name="Picture 1"/>
          <p:cNvPicPr>
            <a:picLocks noChangeAspect="1" noChangeArrowheads="1"/>
          </p:cNvPicPr>
          <p:nvPr/>
        </p:nvPicPr>
        <p:blipFill>
          <a:blip r:embed="rId3"/>
          <a:srcRect/>
          <a:stretch>
            <a:fillRect/>
          </a:stretch>
        </p:blipFill>
        <p:spPr bwMode="auto">
          <a:xfrm>
            <a:off x="6572264" y="1428736"/>
            <a:ext cx="2286016" cy="4011917"/>
          </a:xfrm>
          <a:prstGeom prst="rect">
            <a:avLst/>
          </a:prstGeom>
          <a:noFill/>
          <a:ln w="9525">
            <a:noFill/>
            <a:miter lim="800000"/>
            <a:headEnd/>
            <a:tailEnd/>
          </a:ln>
          <a:effectLst/>
        </p:spPr>
      </p:pic>
    </p:spTree>
    <p:extLst>
      <p:ext uri="{BB962C8B-B14F-4D97-AF65-F5344CB8AC3E}">
        <p14:creationId xmlns:p14="http://schemas.microsoft.com/office/powerpoint/2010/main" val="177433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13697"/>
                                        </p:tgtEl>
                                        <p:attrNameLst>
                                          <p:attrName>style.visibility</p:attrName>
                                        </p:attrNameLst>
                                      </p:cBhvr>
                                      <p:to>
                                        <p:strVal val="visible"/>
                                      </p:to>
                                    </p:set>
                                    <p:animEffect transition="in" filter="wipe(up)">
                                      <p:cBhvr>
                                        <p:cTn id="7" dur="500"/>
                                        <p:tgtEl>
                                          <p:spTgt spid="41369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8659">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8659">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98659">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98659">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8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9682" name="AutoShape 2"/>
          <p:cNvSpPr>
            <a:spLocks noChangeArrowheads="1"/>
          </p:cNvSpPr>
          <p:nvPr/>
        </p:nvSpPr>
        <p:spPr bwMode="auto">
          <a:xfrm flipH="1">
            <a:off x="827088" y="4111625"/>
            <a:ext cx="7561262" cy="1398588"/>
          </a:xfrm>
          <a:prstGeom prst="cube">
            <a:avLst>
              <a:gd name="adj" fmla="val 93745"/>
            </a:avLst>
          </a:prstGeom>
          <a:solidFill>
            <a:schemeClr val="bg1"/>
          </a:solidFill>
          <a:ln w="9525">
            <a:solidFill>
              <a:schemeClr val="tx1"/>
            </a:solidFill>
            <a:miter lim="800000"/>
            <a:headEnd/>
            <a:tailEnd/>
          </a:ln>
        </p:spPr>
        <p:txBody>
          <a:bodyPr wrap="none" anchor="ctr"/>
          <a:lstStyle/>
          <a:p>
            <a:endParaRPr lang="zh-CN" altLang="en-US" i="0"/>
          </a:p>
        </p:txBody>
      </p:sp>
      <p:sp>
        <p:nvSpPr>
          <p:cNvPr id="199683" name="Line 3"/>
          <p:cNvSpPr>
            <a:spLocks noChangeShapeType="1"/>
          </p:cNvSpPr>
          <p:nvPr/>
        </p:nvSpPr>
        <p:spPr bwMode="auto">
          <a:xfrm>
            <a:off x="2247900" y="6208713"/>
            <a:ext cx="1568450" cy="0"/>
          </a:xfrm>
          <a:prstGeom prst="line">
            <a:avLst/>
          </a:prstGeom>
          <a:noFill/>
          <a:ln w="76200">
            <a:solidFill>
              <a:srgbClr val="333399"/>
            </a:solidFill>
            <a:round/>
            <a:headEnd/>
            <a:tailEnd/>
          </a:ln>
        </p:spPr>
        <p:txBody>
          <a:bodyPr wrap="none" anchor="ctr"/>
          <a:lstStyle/>
          <a:p>
            <a:endParaRPr lang="zh-CN" altLang="en-US" i="0"/>
          </a:p>
        </p:txBody>
      </p:sp>
      <p:sp>
        <p:nvSpPr>
          <p:cNvPr id="199684" name="AutoShape 4"/>
          <p:cNvSpPr>
            <a:spLocks noChangeArrowheads="1"/>
          </p:cNvSpPr>
          <p:nvPr/>
        </p:nvSpPr>
        <p:spPr bwMode="auto">
          <a:xfrm flipH="1">
            <a:off x="827088" y="2170113"/>
            <a:ext cx="7561262" cy="1397000"/>
          </a:xfrm>
          <a:prstGeom prst="cube">
            <a:avLst>
              <a:gd name="adj" fmla="val 93745"/>
            </a:avLst>
          </a:prstGeom>
          <a:solidFill>
            <a:schemeClr val="bg1"/>
          </a:solidFill>
          <a:ln w="9525">
            <a:solidFill>
              <a:schemeClr val="tx1"/>
            </a:solidFill>
            <a:miter lim="800000"/>
            <a:headEnd/>
            <a:tailEnd/>
          </a:ln>
        </p:spPr>
        <p:txBody>
          <a:bodyPr wrap="none" anchor="ctr"/>
          <a:lstStyle/>
          <a:p>
            <a:endParaRPr lang="zh-CN" altLang="en-US" i="0"/>
          </a:p>
        </p:txBody>
      </p:sp>
      <p:sp>
        <p:nvSpPr>
          <p:cNvPr id="199685" name="AutoShape 5"/>
          <p:cNvSpPr>
            <a:spLocks noChangeArrowheads="1"/>
          </p:cNvSpPr>
          <p:nvPr/>
        </p:nvSpPr>
        <p:spPr bwMode="auto">
          <a:xfrm flipH="1">
            <a:off x="901700" y="304800"/>
            <a:ext cx="7412038" cy="1398588"/>
          </a:xfrm>
          <a:prstGeom prst="cube">
            <a:avLst>
              <a:gd name="adj" fmla="val 93745"/>
            </a:avLst>
          </a:prstGeom>
          <a:solidFill>
            <a:schemeClr val="bg1"/>
          </a:solidFill>
          <a:ln w="9525">
            <a:solidFill>
              <a:schemeClr val="tx1"/>
            </a:solidFill>
            <a:miter lim="800000"/>
            <a:headEnd/>
            <a:tailEnd/>
          </a:ln>
        </p:spPr>
        <p:txBody>
          <a:bodyPr wrap="none" anchor="ctr"/>
          <a:lstStyle/>
          <a:p>
            <a:endParaRPr lang="zh-CN" altLang="en-US" i="0"/>
          </a:p>
        </p:txBody>
      </p:sp>
      <p:sp>
        <p:nvSpPr>
          <p:cNvPr id="199686" name="Line 6"/>
          <p:cNvSpPr>
            <a:spLocks noChangeShapeType="1"/>
          </p:cNvSpPr>
          <p:nvPr/>
        </p:nvSpPr>
        <p:spPr bwMode="auto">
          <a:xfrm>
            <a:off x="2679700" y="693738"/>
            <a:ext cx="3917950" cy="0"/>
          </a:xfrm>
          <a:prstGeom prst="line">
            <a:avLst/>
          </a:prstGeom>
          <a:noFill/>
          <a:ln w="28575">
            <a:solidFill>
              <a:srgbClr val="333399"/>
            </a:solidFill>
            <a:round/>
            <a:headEnd/>
            <a:tailEnd/>
          </a:ln>
        </p:spPr>
        <p:txBody>
          <a:bodyPr wrap="none" anchor="ctr"/>
          <a:lstStyle/>
          <a:p>
            <a:endParaRPr lang="zh-CN" altLang="en-US" i="0"/>
          </a:p>
        </p:txBody>
      </p:sp>
      <p:sp>
        <p:nvSpPr>
          <p:cNvPr id="199687" name="Line 7"/>
          <p:cNvSpPr>
            <a:spLocks noChangeShapeType="1"/>
          </p:cNvSpPr>
          <p:nvPr/>
        </p:nvSpPr>
        <p:spPr bwMode="auto">
          <a:xfrm>
            <a:off x="2828925" y="849313"/>
            <a:ext cx="2362200" cy="0"/>
          </a:xfrm>
          <a:prstGeom prst="line">
            <a:avLst/>
          </a:prstGeom>
          <a:noFill/>
          <a:ln w="28575">
            <a:solidFill>
              <a:srgbClr val="333399"/>
            </a:solidFill>
            <a:round/>
            <a:headEnd/>
            <a:tailEnd/>
          </a:ln>
        </p:spPr>
        <p:txBody>
          <a:bodyPr wrap="none" anchor="ctr"/>
          <a:lstStyle/>
          <a:p>
            <a:endParaRPr lang="zh-CN" altLang="en-US" i="0"/>
          </a:p>
        </p:txBody>
      </p:sp>
      <p:sp>
        <p:nvSpPr>
          <p:cNvPr id="199688" name="Line 8"/>
          <p:cNvSpPr>
            <a:spLocks noChangeShapeType="1"/>
          </p:cNvSpPr>
          <p:nvPr/>
        </p:nvSpPr>
        <p:spPr bwMode="auto">
          <a:xfrm>
            <a:off x="2976563" y="1003300"/>
            <a:ext cx="519112" cy="0"/>
          </a:xfrm>
          <a:prstGeom prst="line">
            <a:avLst/>
          </a:prstGeom>
          <a:noFill/>
          <a:ln w="28575">
            <a:solidFill>
              <a:srgbClr val="333399"/>
            </a:solidFill>
            <a:round/>
            <a:headEnd/>
            <a:tailEnd/>
          </a:ln>
        </p:spPr>
        <p:txBody>
          <a:bodyPr wrap="none" anchor="ctr"/>
          <a:lstStyle/>
          <a:p>
            <a:endParaRPr lang="zh-CN" altLang="en-US" i="0"/>
          </a:p>
        </p:txBody>
      </p:sp>
      <p:sp>
        <p:nvSpPr>
          <p:cNvPr id="199689" name="Line 9"/>
          <p:cNvSpPr>
            <a:spLocks noChangeShapeType="1"/>
          </p:cNvSpPr>
          <p:nvPr/>
        </p:nvSpPr>
        <p:spPr bwMode="auto">
          <a:xfrm>
            <a:off x="2976563" y="2946400"/>
            <a:ext cx="519112" cy="0"/>
          </a:xfrm>
          <a:prstGeom prst="line">
            <a:avLst/>
          </a:prstGeom>
          <a:noFill/>
          <a:ln w="28575">
            <a:solidFill>
              <a:srgbClr val="333399"/>
            </a:solidFill>
            <a:round/>
            <a:headEnd/>
            <a:tailEnd/>
          </a:ln>
        </p:spPr>
        <p:txBody>
          <a:bodyPr wrap="none" anchor="ctr"/>
          <a:lstStyle/>
          <a:p>
            <a:endParaRPr lang="zh-CN" altLang="en-US" i="0"/>
          </a:p>
        </p:txBody>
      </p:sp>
      <p:sp>
        <p:nvSpPr>
          <p:cNvPr id="199690" name="Line 10"/>
          <p:cNvSpPr>
            <a:spLocks noChangeShapeType="1"/>
          </p:cNvSpPr>
          <p:nvPr/>
        </p:nvSpPr>
        <p:spPr bwMode="auto">
          <a:xfrm>
            <a:off x="2828925" y="2713038"/>
            <a:ext cx="2616200" cy="0"/>
          </a:xfrm>
          <a:prstGeom prst="line">
            <a:avLst/>
          </a:prstGeom>
          <a:noFill/>
          <a:ln w="28575">
            <a:solidFill>
              <a:srgbClr val="333399"/>
            </a:solidFill>
            <a:round/>
            <a:headEnd/>
            <a:tailEnd/>
          </a:ln>
        </p:spPr>
        <p:txBody>
          <a:bodyPr wrap="none" anchor="ctr"/>
          <a:lstStyle/>
          <a:p>
            <a:endParaRPr lang="zh-CN" altLang="en-US" i="0"/>
          </a:p>
        </p:txBody>
      </p:sp>
      <p:sp>
        <p:nvSpPr>
          <p:cNvPr id="199691" name="Line 11"/>
          <p:cNvSpPr>
            <a:spLocks noChangeShapeType="1"/>
          </p:cNvSpPr>
          <p:nvPr/>
        </p:nvSpPr>
        <p:spPr bwMode="auto">
          <a:xfrm>
            <a:off x="2606675" y="2479675"/>
            <a:ext cx="3978275" cy="0"/>
          </a:xfrm>
          <a:prstGeom prst="line">
            <a:avLst/>
          </a:prstGeom>
          <a:noFill/>
          <a:ln w="28575">
            <a:solidFill>
              <a:srgbClr val="333399"/>
            </a:solidFill>
            <a:round/>
            <a:headEnd/>
            <a:tailEnd/>
          </a:ln>
        </p:spPr>
        <p:txBody>
          <a:bodyPr wrap="none" anchor="ctr"/>
          <a:lstStyle/>
          <a:p>
            <a:endParaRPr lang="zh-CN" altLang="en-US" i="0"/>
          </a:p>
        </p:txBody>
      </p:sp>
      <p:sp>
        <p:nvSpPr>
          <p:cNvPr id="199692" name="Line 12"/>
          <p:cNvSpPr>
            <a:spLocks noChangeShapeType="1"/>
          </p:cNvSpPr>
          <p:nvPr/>
        </p:nvSpPr>
        <p:spPr bwMode="auto">
          <a:xfrm>
            <a:off x="2754313" y="4732338"/>
            <a:ext cx="1408112" cy="0"/>
          </a:xfrm>
          <a:prstGeom prst="line">
            <a:avLst/>
          </a:prstGeom>
          <a:noFill/>
          <a:ln w="28575">
            <a:solidFill>
              <a:srgbClr val="333399"/>
            </a:solidFill>
            <a:round/>
            <a:headEnd/>
            <a:tailEnd/>
          </a:ln>
        </p:spPr>
        <p:txBody>
          <a:bodyPr wrap="none" anchor="ctr"/>
          <a:lstStyle/>
          <a:p>
            <a:endParaRPr lang="zh-CN" altLang="en-US" i="0"/>
          </a:p>
        </p:txBody>
      </p:sp>
      <p:sp>
        <p:nvSpPr>
          <p:cNvPr id="199693" name="Line 13"/>
          <p:cNvSpPr>
            <a:spLocks noChangeShapeType="1"/>
          </p:cNvSpPr>
          <p:nvPr/>
        </p:nvSpPr>
        <p:spPr bwMode="auto">
          <a:xfrm>
            <a:off x="2754313" y="4887913"/>
            <a:ext cx="746125" cy="0"/>
          </a:xfrm>
          <a:prstGeom prst="line">
            <a:avLst/>
          </a:prstGeom>
          <a:noFill/>
          <a:ln w="28575">
            <a:solidFill>
              <a:srgbClr val="333399"/>
            </a:solidFill>
            <a:round/>
            <a:headEnd/>
            <a:tailEnd/>
          </a:ln>
        </p:spPr>
        <p:txBody>
          <a:bodyPr wrap="none" anchor="ctr"/>
          <a:lstStyle/>
          <a:p>
            <a:endParaRPr lang="zh-CN" altLang="en-US" i="0"/>
          </a:p>
        </p:txBody>
      </p:sp>
      <p:sp>
        <p:nvSpPr>
          <p:cNvPr id="199694" name="Line 14"/>
          <p:cNvSpPr>
            <a:spLocks noChangeShapeType="1"/>
          </p:cNvSpPr>
          <p:nvPr/>
        </p:nvSpPr>
        <p:spPr bwMode="auto">
          <a:xfrm>
            <a:off x="2405063" y="4422775"/>
            <a:ext cx="4241800" cy="0"/>
          </a:xfrm>
          <a:prstGeom prst="line">
            <a:avLst/>
          </a:prstGeom>
          <a:noFill/>
          <a:ln w="28575">
            <a:solidFill>
              <a:srgbClr val="333399"/>
            </a:solidFill>
            <a:round/>
            <a:headEnd/>
            <a:tailEnd/>
          </a:ln>
        </p:spPr>
        <p:txBody>
          <a:bodyPr wrap="none" anchor="ctr"/>
          <a:lstStyle/>
          <a:p>
            <a:endParaRPr lang="zh-CN" altLang="en-US" i="0"/>
          </a:p>
        </p:txBody>
      </p:sp>
      <p:sp>
        <p:nvSpPr>
          <p:cNvPr id="199695" name="Line 15"/>
          <p:cNvSpPr>
            <a:spLocks noChangeShapeType="1"/>
          </p:cNvSpPr>
          <p:nvPr/>
        </p:nvSpPr>
        <p:spPr bwMode="auto">
          <a:xfrm>
            <a:off x="2606675" y="4578350"/>
            <a:ext cx="2643188" cy="0"/>
          </a:xfrm>
          <a:prstGeom prst="line">
            <a:avLst/>
          </a:prstGeom>
          <a:noFill/>
          <a:ln w="28575">
            <a:solidFill>
              <a:srgbClr val="333399"/>
            </a:solidFill>
            <a:round/>
            <a:headEnd/>
            <a:tailEnd/>
          </a:ln>
        </p:spPr>
        <p:txBody>
          <a:bodyPr wrap="none" anchor="ctr"/>
          <a:lstStyle/>
          <a:p>
            <a:endParaRPr lang="zh-CN" altLang="en-US" i="0"/>
          </a:p>
        </p:txBody>
      </p:sp>
      <p:sp>
        <p:nvSpPr>
          <p:cNvPr id="199696" name="AutoShape 16"/>
          <p:cNvSpPr>
            <a:spLocks noChangeArrowheads="1"/>
          </p:cNvSpPr>
          <p:nvPr/>
        </p:nvSpPr>
        <p:spPr bwMode="auto">
          <a:xfrm flipH="1">
            <a:off x="1790700" y="4189413"/>
            <a:ext cx="1185863" cy="931862"/>
          </a:xfrm>
          <a:prstGeom prst="cube">
            <a:avLst>
              <a:gd name="adj" fmla="val 28329"/>
            </a:avLst>
          </a:prstGeom>
          <a:solidFill>
            <a:srgbClr val="99FFCC"/>
          </a:solidFill>
          <a:ln w="9525">
            <a:solidFill>
              <a:schemeClr val="tx1"/>
            </a:solidFill>
            <a:miter lim="800000"/>
            <a:headEnd/>
            <a:tailEnd/>
          </a:ln>
        </p:spPr>
        <p:txBody>
          <a:bodyPr wrap="none" anchor="ctr"/>
          <a:lstStyle/>
          <a:p>
            <a:pPr algn="ctr"/>
            <a:r>
              <a:rPr kumimoji="1" lang="zh-CN" altLang="en-US" i="0">
                <a:latin typeface="Arial" pitchFamily="34" charset="0"/>
                <a:ea typeface="黑体" pitchFamily="49" charset="-122"/>
              </a:rPr>
              <a:t>以太网</a:t>
            </a:r>
          </a:p>
          <a:p>
            <a:pPr algn="ctr"/>
            <a:r>
              <a:rPr kumimoji="1" lang="zh-CN" altLang="en-US" i="0">
                <a:latin typeface="Arial" pitchFamily="34" charset="0"/>
                <a:ea typeface="黑体" pitchFamily="49" charset="-122"/>
              </a:rPr>
              <a:t>交换机</a:t>
            </a:r>
          </a:p>
        </p:txBody>
      </p:sp>
      <p:sp>
        <p:nvSpPr>
          <p:cNvPr id="199697" name="AutoShape 17"/>
          <p:cNvSpPr>
            <a:spLocks noChangeArrowheads="1"/>
          </p:cNvSpPr>
          <p:nvPr/>
        </p:nvSpPr>
        <p:spPr bwMode="auto">
          <a:xfrm>
            <a:off x="4978400" y="538163"/>
            <a:ext cx="1111250" cy="4583112"/>
          </a:xfrm>
          <a:prstGeom prst="roundRect">
            <a:avLst>
              <a:gd name="adj" fmla="val 50000"/>
            </a:avLst>
          </a:prstGeom>
          <a:solidFill>
            <a:srgbClr val="FFFF66">
              <a:alpha val="50195"/>
            </a:srgbClr>
          </a:solidFill>
          <a:ln w="19050">
            <a:solidFill>
              <a:schemeClr val="tx1"/>
            </a:solidFill>
            <a:prstDash val="dash"/>
            <a:round/>
            <a:headEnd/>
            <a:tailEnd/>
          </a:ln>
        </p:spPr>
        <p:txBody>
          <a:bodyPr wrap="none" anchor="ctr"/>
          <a:lstStyle/>
          <a:p>
            <a:endParaRPr lang="zh-CN" altLang="en-US" i="0"/>
          </a:p>
        </p:txBody>
      </p:sp>
      <p:sp>
        <p:nvSpPr>
          <p:cNvPr id="199698" name="AutoShape 18"/>
          <p:cNvSpPr>
            <a:spLocks noChangeArrowheads="1"/>
          </p:cNvSpPr>
          <p:nvPr/>
        </p:nvSpPr>
        <p:spPr bwMode="auto">
          <a:xfrm>
            <a:off x="3273425" y="538163"/>
            <a:ext cx="1557338" cy="5127625"/>
          </a:xfrm>
          <a:prstGeom prst="roundRect">
            <a:avLst>
              <a:gd name="adj" fmla="val 50000"/>
            </a:avLst>
          </a:prstGeom>
          <a:solidFill>
            <a:srgbClr val="CCECFF">
              <a:alpha val="50195"/>
            </a:srgbClr>
          </a:solidFill>
          <a:ln w="19050">
            <a:solidFill>
              <a:schemeClr val="tx1"/>
            </a:solidFill>
            <a:prstDash val="dash"/>
            <a:round/>
            <a:headEnd/>
            <a:tailEnd/>
          </a:ln>
        </p:spPr>
        <p:txBody>
          <a:bodyPr wrap="none" anchor="ctr"/>
          <a:lstStyle/>
          <a:p>
            <a:endParaRPr lang="zh-CN" altLang="en-US" i="0"/>
          </a:p>
        </p:txBody>
      </p:sp>
      <p:sp>
        <p:nvSpPr>
          <p:cNvPr id="199699" name="Text Box 19"/>
          <p:cNvSpPr txBox="1">
            <a:spLocks noChangeArrowheads="1"/>
          </p:cNvSpPr>
          <p:nvPr/>
        </p:nvSpPr>
        <p:spPr bwMode="auto">
          <a:xfrm>
            <a:off x="3838575" y="858838"/>
            <a:ext cx="423514"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A</a:t>
            </a:r>
            <a:r>
              <a:rPr kumimoji="1" lang="en-US" altLang="zh-CN" i="0" baseline="-25000">
                <a:latin typeface="Arial" pitchFamily="34" charset="0"/>
                <a:ea typeface="黑体" pitchFamily="49" charset="-122"/>
              </a:rPr>
              <a:t>4</a:t>
            </a:r>
            <a:endParaRPr kumimoji="1" lang="en-US" altLang="zh-CN" i="0">
              <a:latin typeface="Arial" pitchFamily="34" charset="0"/>
              <a:ea typeface="黑体" pitchFamily="49" charset="-122"/>
            </a:endParaRPr>
          </a:p>
        </p:txBody>
      </p:sp>
      <p:sp>
        <p:nvSpPr>
          <p:cNvPr id="199700" name="Text Box 20"/>
          <p:cNvSpPr txBox="1">
            <a:spLocks noChangeArrowheads="1"/>
          </p:cNvSpPr>
          <p:nvPr/>
        </p:nvSpPr>
        <p:spPr bwMode="auto">
          <a:xfrm>
            <a:off x="5646738" y="4457700"/>
            <a:ext cx="423514"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B</a:t>
            </a:r>
            <a:r>
              <a:rPr kumimoji="1" lang="en-US" altLang="zh-CN" i="0" baseline="-25000">
                <a:latin typeface="Arial" pitchFamily="34" charset="0"/>
                <a:ea typeface="黑体" pitchFamily="49" charset="-122"/>
              </a:rPr>
              <a:t>1</a:t>
            </a:r>
            <a:endParaRPr kumimoji="1" lang="en-US" altLang="zh-CN" i="0">
              <a:latin typeface="Arial" pitchFamily="34" charset="0"/>
              <a:ea typeface="黑体" pitchFamily="49" charset="-122"/>
            </a:endParaRPr>
          </a:p>
        </p:txBody>
      </p:sp>
      <p:sp>
        <p:nvSpPr>
          <p:cNvPr id="199701" name="AutoShape 21"/>
          <p:cNvSpPr>
            <a:spLocks noChangeArrowheads="1"/>
          </p:cNvSpPr>
          <p:nvPr/>
        </p:nvSpPr>
        <p:spPr bwMode="auto">
          <a:xfrm>
            <a:off x="6313488" y="382588"/>
            <a:ext cx="1036637" cy="4583112"/>
          </a:xfrm>
          <a:prstGeom prst="roundRect">
            <a:avLst>
              <a:gd name="adj" fmla="val 50000"/>
            </a:avLst>
          </a:prstGeom>
          <a:solidFill>
            <a:srgbClr val="FF99CC">
              <a:alpha val="50195"/>
            </a:srgbClr>
          </a:solidFill>
          <a:ln w="19050">
            <a:solidFill>
              <a:schemeClr val="tx1"/>
            </a:solidFill>
            <a:prstDash val="dash"/>
            <a:round/>
            <a:headEnd/>
            <a:tailEnd/>
          </a:ln>
        </p:spPr>
        <p:txBody>
          <a:bodyPr wrap="none" anchor="ctr"/>
          <a:lstStyle/>
          <a:p>
            <a:endParaRPr lang="zh-CN" altLang="en-US" i="0"/>
          </a:p>
        </p:txBody>
      </p:sp>
      <p:sp>
        <p:nvSpPr>
          <p:cNvPr id="199702" name="AutoShape 22"/>
          <p:cNvSpPr>
            <a:spLocks noChangeArrowheads="1"/>
          </p:cNvSpPr>
          <p:nvPr/>
        </p:nvSpPr>
        <p:spPr bwMode="auto">
          <a:xfrm flipH="1">
            <a:off x="1790700" y="382588"/>
            <a:ext cx="1185863" cy="931862"/>
          </a:xfrm>
          <a:prstGeom prst="cube">
            <a:avLst>
              <a:gd name="adj" fmla="val 28329"/>
            </a:avLst>
          </a:prstGeom>
          <a:solidFill>
            <a:srgbClr val="99FFCC"/>
          </a:solidFill>
          <a:ln w="9525">
            <a:solidFill>
              <a:schemeClr val="tx1"/>
            </a:solidFill>
            <a:miter lim="800000"/>
            <a:headEnd/>
            <a:tailEnd/>
          </a:ln>
        </p:spPr>
        <p:txBody>
          <a:bodyPr wrap="none" anchor="ctr"/>
          <a:lstStyle/>
          <a:p>
            <a:pPr algn="ctr"/>
            <a:r>
              <a:rPr kumimoji="1" lang="zh-CN" altLang="en-US" i="0">
                <a:latin typeface="Arial" pitchFamily="34" charset="0"/>
                <a:ea typeface="黑体" pitchFamily="49" charset="-122"/>
              </a:rPr>
              <a:t>以太网</a:t>
            </a:r>
          </a:p>
          <a:p>
            <a:pPr algn="ctr"/>
            <a:r>
              <a:rPr kumimoji="1" lang="zh-CN" altLang="en-US" i="0">
                <a:latin typeface="Arial" pitchFamily="34" charset="0"/>
                <a:ea typeface="黑体" pitchFamily="49" charset="-122"/>
              </a:rPr>
              <a:t>交换机</a:t>
            </a:r>
          </a:p>
        </p:txBody>
      </p:sp>
      <p:sp>
        <p:nvSpPr>
          <p:cNvPr id="199703" name="Line 23"/>
          <p:cNvSpPr>
            <a:spLocks noChangeShapeType="1"/>
          </p:cNvSpPr>
          <p:nvPr/>
        </p:nvSpPr>
        <p:spPr bwMode="auto">
          <a:xfrm>
            <a:off x="1568450" y="938213"/>
            <a:ext cx="0" cy="5037137"/>
          </a:xfrm>
          <a:prstGeom prst="line">
            <a:avLst/>
          </a:prstGeom>
          <a:noFill/>
          <a:ln w="38100">
            <a:solidFill>
              <a:srgbClr val="333399"/>
            </a:solidFill>
            <a:round/>
            <a:headEnd/>
            <a:tailEnd/>
          </a:ln>
        </p:spPr>
        <p:txBody>
          <a:bodyPr wrap="none" anchor="ctr"/>
          <a:lstStyle/>
          <a:p>
            <a:endParaRPr lang="zh-CN" altLang="en-US" i="0"/>
          </a:p>
        </p:txBody>
      </p:sp>
      <p:sp>
        <p:nvSpPr>
          <p:cNvPr id="199704" name="Line 24"/>
          <p:cNvSpPr>
            <a:spLocks noChangeShapeType="1"/>
          </p:cNvSpPr>
          <p:nvPr/>
        </p:nvSpPr>
        <p:spPr bwMode="auto">
          <a:xfrm>
            <a:off x="1554163" y="927100"/>
            <a:ext cx="458787" cy="0"/>
          </a:xfrm>
          <a:prstGeom prst="line">
            <a:avLst/>
          </a:prstGeom>
          <a:noFill/>
          <a:ln w="38100">
            <a:solidFill>
              <a:srgbClr val="333399"/>
            </a:solidFill>
            <a:round/>
            <a:headEnd/>
            <a:tailEnd/>
          </a:ln>
        </p:spPr>
        <p:txBody>
          <a:bodyPr wrap="none" anchor="ctr"/>
          <a:lstStyle/>
          <a:p>
            <a:endParaRPr lang="zh-CN" altLang="en-US" i="0"/>
          </a:p>
        </p:txBody>
      </p:sp>
      <p:sp>
        <p:nvSpPr>
          <p:cNvPr id="199705" name="Text Box 25"/>
          <p:cNvSpPr txBox="1">
            <a:spLocks noChangeArrowheads="1"/>
          </p:cNvSpPr>
          <p:nvPr/>
        </p:nvSpPr>
        <p:spPr bwMode="auto">
          <a:xfrm>
            <a:off x="6346825" y="1735138"/>
            <a:ext cx="872355"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VLAN</a:t>
            </a:r>
            <a:r>
              <a:rPr kumimoji="1" lang="en-US" altLang="zh-CN" i="0" baseline="-25000">
                <a:latin typeface="Arial" pitchFamily="34" charset="0"/>
                <a:ea typeface="黑体" pitchFamily="49" charset="-122"/>
              </a:rPr>
              <a:t>3</a:t>
            </a:r>
            <a:endParaRPr kumimoji="1" lang="en-US" altLang="zh-CN" i="0">
              <a:latin typeface="Arial" pitchFamily="34" charset="0"/>
              <a:ea typeface="黑体" pitchFamily="49" charset="-122"/>
            </a:endParaRPr>
          </a:p>
        </p:txBody>
      </p:sp>
      <p:sp>
        <p:nvSpPr>
          <p:cNvPr id="199706" name="Text Box 26"/>
          <p:cNvSpPr txBox="1">
            <a:spLocks noChangeArrowheads="1"/>
          </p:cNvSpPr>
          <p:nvPr/>
        </p:nvSpPr>
        <p:spPr bwMode="auto">
          <a:xfrm>
            <a:off x="6865938" y="455613"/>
            <a:ext cx="436338"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C</a:t>
            </a:r>
            <a:r>
              <a:rPr kumimoji="1" lang="en-US" altLang="zh-CN" i="0" baseline="-25000">
                <a:latin typeface="Arial" pitchFamily="34" charset="0"/>
                <a:ea typeface="黑体" pitchFamily="49" charset="-122"/>
              </a:rPr>
              <a:t>3</a:t>
            </a:r>
            <a:endParaRPr kumimoji="1" lang="en-US" altLang="zh-CN" i="0">
              <a:latin typeface="Arial" pitchFamily="34" charset="0"/>
              <a:ea typeface="黑体" pitchFamily="49" charset="-122"/>
            </a:endParaRPr>
          </a:p>
        </p:txBody>
      </p:sp>
      <p:sp>
        <p:nvSpPr>
          <p:cNvPr id="199707" name="Text Box 27"/>
          <p:cNvSpPr txBox="1">
            <a:spLocks noChangeArrowheads="1"/>
          </p:cNvSpPr>
          <p:nvPr/>
        </p:nvSpPr>
        <p:spPr bwMode="auto">
          <a:xfrm>
            <a:off x="5459413" y="735013"/>
            <a:ext cx="423514"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B</a:t>
            </a:r>
            <a:r>
              <a:rPr kumimoji="1" lang="en-US" altLang="zh-CN" i="0" baseline="-25000">
                <a:latin typeface="Arial" pitchFamily="34" charset="0"/>
                <a:ea typeface="黑体" pitchFamily="49" charset="-122"/>
              </a:rPr>
              <a:t>3</a:t>
            </a:r>
            <a:endParaRPr kumimoji="1" lang="en-US" altLang="zh-CN" i="0">
              <a:latin typeface="Arial" pitchFamily="34" charset="0"/>
              <a:ea typeface="黑体" pitchFamily="49" charset="-122"/>
            </a:endParaRPr>
          </a:p>
        </p:txBody>
      </p:sp>
      <p:sp>
        <p:nvSpPr>
          <p:cNvPr id="199708" name="Text Box 28"/>
          <p:cNvSpPr txBox="1">
            <a:spLocks noChangeArrowheads="1"/>
          </p:cNvSpPr>
          <p:nvPr/>
        </p:nvSpPr>
        <p:spPr bwMode="auto">
          <a:xfrm>
            <a:off x="3495675" y="1738313"/>
            <a:ext cx="872355"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VLAN</a:t>
            </a:r>
            <a:r>
              <a:rPr kumimoji="1" lang="en-US" altLang="zh-CN" i="0" baseline="-25000">
                <a:latin typeface="Arial" pitchFamily="34" charset="0"/>
                <a:ea typeface="黑体" pitchFamily="49" charset="-122"/>
              </a:rPr>
              <a:t>1</a:t>
            </a:r>
            <a:endParaRPr kumimoji="1" lang="en-US" altLang="zh-CN" i="0">
              <a:latin typeface="Arial" pitchFamily="34" charset="0"/>
              <a:ea typeface="黑体" pitchFamily="49" charset="-122"/>
            </a:endParaRPr>
          </a:p>
        </p:txBody>
      </p:sp>
      <p:sp>
        <p:nvSpPr>
          <p:cNvPr id="199709" name="Text Box 29"/>
          <p:cNvSpPr txBox="1">
            <a:spLocks noChangeArrowheads="1"/>
          </p:cNvSpPr>
          <p:nvPr/>
        </p:nvSpPr>
        <p:spPr bwMode="auto">
          <a:xfrm>
            <a:off x="5021263" y="1738313"/>
            <a:ext cx="872355"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VLAN</a:t>
            </a:r>
            <a:r>
              <a:rPr kumimoji="1" lang="en-US" altLang="zh-CN" i="0" baseline="-25000">
                <a:latin typeface="Arial" pitchFamily="34" charset="0"/>
                <a:ea typeface="黑体" pitchFamily="49" charset="-122"/>
              </a:rPr>
              <a:t>2</a:t>
            </a:r>
            <a:endParaRPr kumimoji="1" lang="en-US" altLang="zh-CN" i="0">
              <a:latin typeface="Arial" pitchFamily="34" charset="0"/>
              <a:ea typeface="黑体" pitchFamily="49" charset="-122"/>
            </a:endParaRPr>
          </a:p>
        </p:txBody>
      </p:sp>
      <p:sp>
        <p:nvSpPr>
          <p:cNvPr id="199710" name="Text Box 30"/>
          <p:cNvSpPr txBox="1">
            <a:spLocks noChangeArrowheads="1"/>
          </p:cNvSpPr>
          <p:nvPr/>
        </p:nvSpPr>
        <p:spPr bwMode="auto">
          <a:xfrm>
            <a:off x="6907213" y="4160838"/>
            <a:ext cx="436338"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C</a:t>
            </a:r>
            <a:r>
              <a:rPr kumimoji="1" lang="en-US" altLang="zh-CN" i="0" baseline="-25000">
                <a:latin typeface="Arial" pitchFamily="34" charset="0"/>
                <a:ea typeface="黑体" pitchFamily="49" charset="-122"/>
              </a:rPr>
              <a:t>1</a:t>
            </a:r>
            <a:endParaRPr kumimoji="1" lang="en-US" altLang="zh-CN" i="0">
              <a:latin typeface="Arial" pitchFamily="34" charset="0"/>
              <a:ea typeface="黑体" pitchFamily="49" charset="-122"/>
            </a:endParaRPr>
          </a:p>
        </p:txBody>
      </p:sp>
      <p:sp>
        <p:nvSpPr>
          <p:cNvPr id="199711" name="Text Box 31"/>
          <p:cNvSpPr txBox="1">
            <a:spLocks noChangeArrowheads="1"/>
          </p:cNvSpPr>
          <p:nvPr/>
        </p:nvSpPr>
        <p:spPr bwMode="auto">
          <a:xfrm>
            <a:off x="4433888" y="4573588"/>
            <a:ext cx="423514"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A</a:t>
            </a:r>
            <a:r>
              <a:rPr kumimoji="1" lang="en-US" altLang="zh-CN" i="0" baseline="-25000">
                <a:latin typeface="Arial" pitchFamily="34" charset="0"/>
                <a:ea typeface="黑体" pitchFamily="49" charset="-122"/>
              </a:rPr>
              <a:t>2</a:t>
            </a:r>
            <a:endParaRPr kumimoji="1" lang="en-US" altLang="zh-CN" i="0">
              <a:latin typeface="Arial" pitchFamily="34" charset="0"/>
              <a:ea typeface="黑体" pitchFamily="49" charset="-122"/>
            </a:endParaRPr>
          </a:p>
        </p:txBody>
      </p:sp>
      <p:sp>
        <p:nvSpPr>
          <p:cNvPr id="199712" name="Text Box 32"/>
          <p:cNvSpPr txBox="1">
            <a:spLocks noChangeArrowheads="1"/>
          </p:cNvSpPr>
          <p:nvPr/>
        </p:nvSpPr>
        <p:spPr bwMode="auto">
          <a:xfrm>
            <a:off x="3792538" y="5018088"/>
            <a:ext cx="423514"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A</a:t>
            </a:r>
            <a:r>
              <a:rPr kumimoji="1" lang="en-US" altLang="zh-CN" i="0" baseline="-25000">
                <a:latin typeface="Arial" pitchFamily="34" charset="0"/>
                <a:ea typeface="黑体" pitchFamily="49" charset="-122"/>
              </a:rPr>
              <a:t>1</a:t>
            </a:r>
            <a:endParaRPr kumimoji="1" lang="en-US" altLang="zh-CN" i="0">
              <a:latin typeface="Arial" pitchFamily="34" charset="0"/>
              <a:ea typeface="黑体" pitchFamily="49" charset="-122"/>
            </a:endParaRPr>
          </a:p>
        </p:txBody>
      </p:sp>
      <p:sp>
        <p:nvSpPr>
          <p:cNvPr id="199713" name="Text Box 33"/>
          <p:cNvSpPr txBox="1">
            <a:spLocks noChangeArrowheads="1"/>
          </p:cNvSpPr>
          <p:nvPr/>
        </p:nvSpPr>
        <p:spPr bwMode="auto">
          <a:xfrm>
            <a:off x="3822700" y="2816225"/>
            <a:ext cx="423514"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A</a:t>
            </a:r>
            <a:r>
              <a:rPr kumimoji="1" lang="en-US" altLang="zh-CN" i="0" baseline="-25000">
                <a:latin typeface="Arial" pitchFamily="34" charset="0"/>
                <a:ea typeface="黑体" pitchFamily="49" charset="-122"/>
              </a:rPr>
              <a:t>3</a:t>
            </a:r>
            <a:endParaRPr kumimoji="1" lang="en-US" altLang="zh-CN" i="0">
              <a:latin typeface="Arial" pitchFamily="34" charset="0"/>
              <a:ea typeface="黑体" pitchFamily="49" charset="-122"/>
            </a:endParaRPr>
          </a:p>
        </p:txBody>
      </p:sp>
      <p:sp>
        <p:nvSpPr>
          <p:cNvPr id="199714" name="Text Box 34"/>
          <p:cNvSpPr txBox="1">
            <a:spLocks noChangeArrowheads="1"/>
          </p:cNvSpPr>
          <p:nvPr/>
        </p:nvSpPr>
        <p:spPr bwMode="auto">
          <a:xfrm>
            <a:off x="6932613" y="2301875"/>
            <a:ext cx="436338"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C</a:t>
            </a:r>
            <a:r>
              <a:rPr kumimoji="1" lang="en-US" altLang="zh-CN" i="0" baseline="-25000">
                <a:latin typeface="Arial" pitchFamily="34" charset="0"/>
                <a:ea typeface="黑体" pitchFamily="49" charset="-122"/>
              </a:rPr>
              <a:t>2</a:t>
            </a:r>
            <a:endParaRPr kumimoji="1" lang="en-US" altLang="zh-CN" i="0">
              <a:latin typeface="Arial" pitchFamily="34" charset="0"/>
              <a:ea typeface="黑体" pitchFamily="49" charset="-122"/>
            </a:endParaRPr>
          </a:p>
        </p:txBody>
      </p:sp>
      <p:sp>
        <p:nvSpPr>
          <p:cNvPr id="199715" name="Text Box 35"/>
          <p:cNvSpPr txBox="1">
            <a:spLocks noChangeArrowheads="1"/>
          </p:cNvSpPr>
          <p:nvPr/>
        </p:nvSpPr>
        <p:spPr bwMode="auto">
          <a:xfrm>
            <a:off x="5688013" y="2454275"/>
            <a:ext cx="423514"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B</a:t>
            </a:r>
            <a:r>
              <a:rPr kumimoji="1" lang="en-US" altLang="zh-CN" i="0" baseline="-25000">
                <a:latin typeface="Arial" pitchFamily="34" charset="0"/>
                <a:ea typeface="黑体" pitchFamily="49" charset="-122"/>
              </a:rPr>
              <a:t>2</a:t>
            </a:r>
            <a:endParaRPr kumimoji="1" lang="en-US" altLang="zh-CN" i="0">
              <a:latin typeface="Arial" pitchFamily="34" charset="0"/>
              <a:ea typeface="黑体" pitchFamily="49" charset="-122"/>
            </a:endParaRPr>
          </a:p>
        </p:txBody>
      </p:sp>
      <p:pic>
        <p:nvPicPr>
          <p:cNvPr id="199716" name="Picture 36"/>
          <p:cNvPicPr>
            <a:picLocks noChangeArrowheads="1"/>
          </p:cNvPicPr>
          <p:nvPr/>
        </p:nvPicPr>
        <p:blipFill>
          <a:blip r:embed="rId3" cstate="print"/>
          <a:srcRect/>
          <a:stretch>
            <a:fillRect/>
          </a:stretch>
        </p:blipFill>
        <p:spPr bwMode="auto">
          <a:xfrm>
            <a:off x="3348038" y="927100"/>
            <a:ext cx="509587" cy="536575"/>
          </a:xfrm>
          <a:prstGeom prst="rect">
            <a:avLst/>
          </a:prstGeom>
          <a:noFill/>
          <a:ln w="9525">
            <a:noFill/>
            <a:miter lim="800000"/>
            <a:headEnd/>
            <a:tailEnd/>
          </a:ln>
        </p:spPr>
      </p:pic>
      <p:pic>
        <p:nvPicPr>
          <p:cNvPr id="199717" name="Picture 37"/>
          <p:cNvPicPr>
            <a:picLocks noChangeArrowheads="1"/>
          </p:cNvPicPr>
          <p:nvPr/>
        </p:nvPicPr>
        <p:blipFill>
          <a:blip r:embed="rId3" cstate="print"/>
          <a:srcRect/>
          <a:stretch>
            <a:fillRect/>
          </a:stretch>
        </p:blipFill>
        <p:spPr bwMode="auto">
          <a:xfrm>
            <a:off x="6461125" y="538163"/>
            <a:ext cx="509588" cy="536575"/>
          </a:xfrm>
          <a:prstGeom prst="rect">
            <a:avLst/>
          </a:prstGeom>
          <a:noFill/>
          <a:ln w="9525">
            <a:noFill/>
            <a:miter lim="800000"/>
            <a:headEnd/>
            <a:tailEnd/>
          </a:ln>
        </p:spPr>
      </p:pic>
      <p:pic>
        <p:nvPicPr>
          <p:cNvPr id="199718" name="Picture 38"/>
          <p:cNvPicPr>
            <a:picLocks noChangeArrowheads="1"/>
          </p:cNvPicPr>
          <p:nvPr/>
        </p:nvPicPr>
        <p:blipFill>
          <a:blip r:embed="rId3" cstate="print"/>
          <a:srcRect/>
          <a:stretch>
            <a:fillRect/>
          </a:stretch>
        </p:blipFill>
        <p:spPr bwMode="auto">
          <a:xfrm>
            <a:off x="5053013" y="771525"/>
            <a:ext cx="509587" cy="536575"/>
          </a:xfrm>
          <a:prstGeom prst="rect">
            <a:avLst/>
          </a:prstGeom>
          <a:noFill/>
          <a:ln w="9525">
            <a:noFill/>
            <a:miter lim="800000"/>
            <a:headEnd/>
            <a:tailEnd/>
          </a:ln>
        </p:spPr>
      </p:pic>
      <p:pic>
        <p:nvPicPr>
          <p:cNvPr id="199719" name="Picture 39"/>
          <p:cNvPicPr>
            <a:picLocks noChangeArrowheads="1"/>
          </p:cNvPicPr>
          <p:nvPr/>
        </p:nvPicPr>
        <p:blipFill>
          <a:blip r:embed="rId3" cstate="print"/>
          <a:srcRect/>
          <a:stretch>
            <a:fillRect/>
          </a:stretch>
        </p:blipFill>
        <p:spPr bwMode="auto">
          <a:xfrm>
            <a:off x="6470650" y="2324100"/>
            <a:ext cx="509588" cy="538163"/>
          </a:xfrm>
          <a:prstGeom prst="rect">
            <a:avLst/>
          </a:prstGeom>
          <a:noFill/>
          <a:ln w="9525">
            <a:noFill/>
            <a:miter lim="800000"/>
            <a:headEnd/>
            <a:tailEnd/>
          </a:ln>
        </p:spPr>
      </p:pic>
      <p:pic>
        <p:nvPicPr>
          <p:cNvPr id="199720" name="Picture 40"/>
          <p:cNvPicPr>
            <a:picLocks noChangeArrowheads="1"/>
          </p:cNvPicPr>
          <p:nvPr/>
        </p:nvPicPr>
        <p:blipFill>
          <a:blip r:embed="rId3" cstate="print"/>
          <a:srcRect/>
          <a:stretch>
            <a:fillRect/>
          </a:stretch>
        </p:blipFill>
        <p:spPr bwMode="auto">
          <a:xfrm>
            <a:off x="5284788" y="2557463"/>
            <a:ext cx="509587" cy="538162"/>
          </a:xfrm>
          <a:prstGeom prst="rect">
            <a:avLst/>
          </a:prstGeom>
          <a:noFill/>
          <a:ln w="9525">
            <a:noFill/>
            <a:miter lim="800000"/>
            <a:headEnd/>
            <a:tailEnd/>
          </a:ln>
        </p:spPr>
      </p:pic>
      <p:pic>
        <p:nvPicPr>
          <p:cNvPr id="199721" name="Picture 41"/>
          <p:cNvPicPr>
            <a:picLocks noChangeArrowheads="1"/>
          </p:cNvPicPr>
          <p:nvPr/>
        </p:nvPicPr>
        <p:blipFill>
          <a:blip r:embed="rId3" cstate="print"/>
          <a:srcRect/>
          <a:stretch>
            <a:fillRect/>
          </a:stretch>
        </p:blipFill>
        <p:spPr bwMode="auto">
          <a:xfrm>
            <a:off x="3348038" y="2790825"/>
            <a:ext cx="509587" cy="538163"/>
          </a:xfrm>
          <a:prstGeom prst="rect">
            <a:avLst/>
          </a:prstGeom>
          <a:noFill/>
          <a:ln w="9525">
            <a:noFill/>
            <a:miter lim="800000"/>
            <a:headEnd/>
            <a:tailEnd/>
          </a:ln>
        </p:spPr>
      </p:pic>
      <p:pic>
        <p:nvPicPr>
          <p:cNvPr id="199722" name="Picture 42"/>
          <p:cNvPicPr>
            <a:picLocks noChangeArrowheads="1"/>
          </p:cNvPicPr>
          <p:nvPr/>
        </p:nvPicPr>
        <p:blipFill>
          <a:blip r:embed="rId3" cstate="print"/>
          <a:srcRect/>
          <a:stretch>
            <a:fillRect/>
          </a:stretch>
        </p:blipFill>
        <p:spPr bwMode="auto">
          <a:xfrm>
            <a:off x="3348038" y="4740275"/>
            <a:ext cx="509587" cy="536575"/>
          </a:xfrm>
          <a:prstGeom prst="rect">
            <a:avLst/>
          </a:prstGeom>
          <a:noFill/>
          <a:ln w="9525">
            <a:noFill/>
            <a:miter lim="800000"/>
            <a:headEnd/>
            <a:tailEnd/>
          </a:ln>
        </p:spPr>
      </p:pic>
      <p:pic>
        <p:nvPicPr>
          <p:cNvPr id="199723" name="Picture 43"/>
          <p:cNvPicPr>
            <a:picLocks noChangeArrowheads="1"/>
          </p:cNvPicPr>
          <p:nvPr/>
        </p:nvPicPr>
        <p:blipFill>
          <a:blip r:embed="rId3" cstate="print"/>
          <a:srcRect/>
          <a:stretch>
            <a:fillRect/>
          </a:stretch>
        </p:blipFill>
        <p:spPr bwMode="auto">
          <a:xfrm>
            <a:off x="4014788" y="4578350"/>
            <a:ext cx="509587" cy="536575"/>
          </a:xfrm>
          <a:prstGeom prst="rect">
            <a:avLst/>
          </a:prstGeom>
          <a:noFill/>
          <a:ln w="9525">
            <a:noFill/>
            <a:miter lim="800000"/>
            <a:headEnd/>
            <a:tailEnd/>
          </a:ln>
        </p:spPr>
      </p:pic>
      <p:pic>
        <p:nvPicPr>
          <p:cNvPr id="199724" name="Picture 44"/>
          <p:cNvPicPr>
            <a:picLocks noChangeArrowheads="1"/>
          </p:cNvPicPr>
          <p:nvPr/>
        </p:nvPicPr>
        <p:blipFill>
          <a:blip r:embed="rId3" cstate="print"/>
          <a:srcRect/>
          <a:stretch>
            <a:fillRect/>
          </a:stretch>
        </p:blipFill>
        <p:spPr bwMode="auto">
          <a:xfrm>
            <a:off x="5126038" y="4422775"/>
            <a:ext cx="509587" cy="536575"/>
          </a:xfrm>
          <a:prstGeom prst="rect">
            <a:avLst/>
          </a:prstGeom>
          <a:noFill/>
          <a:ln w="9525">
            <a:noFill/>
            <a:miter lim="800000"/>
            <a:headEnd/>
            <a:tailEnd/>
          </a:ln>
        </p:spPr>
      </p:pic>
      <p:pic>
        <p:nvPicPr>
          <p:cNvPr id="199725" name="Picture 45"/>
          <p:cNvPicPr>
            <a:picLocks noChangeArrowheads="1"/>
          </p:cNvPicPr>
          <p:nvPr/>
        </p:nvPicPr>
        <p:blipFill>
          <a:blip r:embed="rId3" cstate="print"/>
          <a:srcRect/>
          <a:stretch>
            <a:fillRect/>
          </a:stretch>
        </p:blipFill>
        <p:spPr bwMode="auto">
          <a:xfrm>
            <a:off x="6461125" y="4267200"/>
            <a:ext cx="509588" cy="536575"/>
          </a:xfrm>
          <a:prstGeom prst="rect">
            <a:avLst/>
          </a:prstGeom>
          <a:noFill/>
          <a:ln w="9525">
            <a:noFill/>
            <a:miter lim="800000"/>
            <a:headEnd/>
            <a:tailEnd/>
          </a:ln>
        </p:spPr>
      </p:pic>
      <p:sp>
        <p:nvSpPr>
          <p:cNvPr id="199726" name="AutoShape 46"/>
          <p:cNvSpPr>
            <a:spLocks noChangeArrowheads="1"/>
          </p:cNvSpPr>
          <p:nvPr/>
        </p:nvSpPr>
        <p:spPr bwMode="auto">
          <a:xfrm flipH="1">
            <a:off x="1790700" y="2246313"/>
            <a:ext cx="1185863" cy="933450"/>
          </a:xfrm>
          <a:prstGeom prst="cube">
            <a:avLst>
              <a:gd name="adj" fmla="val 28329"/>
            </a:avLst>
          </a:prstGeom>
          <a:solidFill>
            <a:srgbClr val="99FFCC"/>
          </a:solidFill>
          <a:ln w="9525">
            <a:solidFill>
              <a:schemeClr val="tx1"/>
            </a:solidFill>
            <a:miter lim="800000"/>
            <a:headEnd/>
            <a:tailEnd/>
          </a:ln>
        </p:spPr>
        <p:txBody>
          <a:bodyPr wrap="none" anchor="ctr"/>
          <a:lstStyle/>
          <a:p>
            <a:pPr algn="ctr"/>
            <a:r>
              <a:rPr kumimoji="1" lang="zh-CN" altLang="en-US" i="0">
                <a:latin typeface="Arial" pitchFamily="34" charset="0"/>
                <a:ea typeface="黑体" pitchFamily="49" charset="-122"/>
              </a:rPr>
              <a:t>以太网</a:t>
            </a:r>
          </a:p>
          <a:p>
            <a:pPr algn="ctr"/>
            <a:r>
              <a:rPr kumimoji="1" lang="zh-CN" altLang="en-US" i="0">
                <a:latin typeface="Arial" pitchFamily="34" charset="0"/>
                <a:ea typeface="黑体" pitchFamily="49" charset="-122"/>
              </a:rPr>
              <a:t>交换机</a:t>
            </a:r>
          </a:p>
        </p:txBody>
      </p:sp>
      <p:sp>
        <p:nvSpPr>
          <p:cNvPr id="199727" name="Line 47"/>
          <p:cNvSpPr>
            <a:spLocks noChangeShapeType="1"/>
          </p:cNvSpPr>
          <p:nvPr/>
        </p:nvSpPr>
        <p:spPr bwMode="auto">
          <a:xfrm>
            <a:off x="1716088" y="2784475"/>
            <a:ext cx="0" cy="3346450"/>
          </a:xfrm>
          <a:prstGeom prst="line">
            <a:avLst/>
          </a:prstGeom>
          <a:noFill/>
          <a:ln w="38100">
            <a:solidFill>
              <a:srgbClr val="333399"/>
            </a:solidFill>
            <a:round/>
            <a:headEnd/>
            <a:tailEnd/>
          </a:ln>
        </p:spPr>
        <p:txBody>
          <a:bodyPr wrap="none" anchor="ctr"/>
          <a:lstStyle/>
          <a:p>
            <a:endParaRPr lang="zh-CN" altLang="en-US" i="0"/>
          </a:p>
        </p:txBody>
      </p:sp>
      <p:sp>
        <p:nvSpPr>
          <p:cNvPr id="199728" name="Line 48"/>
          <p:cNvSpPr>
            <a:spLocks noChangeShapeType="1"/>
          </p:cNvSpPr>
          <p:nvPr/>
        </p:nvSpPr>
        <p:spPr bwMode="auto">
          <a:xfrm>
            <a:off x="1703388" y="2790825"/>
            <a:ext cx="276225" cy="0"/>
          </a:xfrm>
          <a:prstGeom prst="line">
            <a:avLst/>
          </a:prstGeom>
          <a:noFill/>
          <a:ln w="38100">
            <a:solidFill>
              <a:srgbClr val="333399"/>
            </a:solidFill>
            <a:round/>
            <a:headEnd/>
            <a:tailEnd/>
          </a:ln>
        </p:spPr>
        <p:txBody>
          <a:bodyPr wrap="none" anchor="ctr"/>
          <a:lstStyle/>
          <a:p>
            <a:endParaRPr lang="zh-CN" altLang="en-US" i="0"/>
          </a:p>
        </p:txBody>
      </p:sp>
      <p:sp>
        <p:nvSpPr>
          <p:cNvPr id="199729" name="Line 49"/>
          <p:cNvSpPr>
            <a:spLocks noChangeShapeType="1"/>
          </p:cNvSpPr>
          <p:nvPr/>
        </p:nvSpPr>
        <p:spPr bwMode="auto">
          <a:xfrm>
            <a:off x="1865313" y="4772025"/>
            <a:ext cx="0" cy="1514475"/>
          </a:xfrm>
          <a:prstGeom prst="line">
            <a:avLst/>
          </a:prstGeom>
          <a:noFill/>
          <a:ln w="38100">
            <a:solidFill>
              <a:srgbClr val="333399"/>
            </a:solidFill>
            <a:round/>
            <a:headEnd/>
            <a:tailEnd/>
          </a:ln>
        </p:spPr>
        <p:txBody>
          <a:bodyPr wrap="none" anchor="ctr"/>
          <a:lstStyle/>
          <a:p>
            <a:endParaRPr lang="zh-CN" altLang="en-US" i="0"/>
          </a:p>
        </p:txBody>
      </p:sp>
      <p:sp>
        <p:nvSpPr>
          <p:cNvPr id="199730" name="Line 50"/>
          <p:cNvSpPr>
            <a:spLocks noChangeShapeType="1"/>
          </p:cNvSpPr>
          <p:nvPr/>
        </p:nvSpPr>
        <p:spPr bwMode="auto">
          <a:xfrm>
            <a:off x="1851025" y="4772025"/>
            <a:ext cx="152400" cy="0"/>
          </a:xfrm>
          <a:prstGeom prst="line">
            <a:avLst/>
          </a:prstGeom>
          <a:noFill/>
          <a:ln w="38100">
            <a:solidFill>
              <a:srgbClr val="333399"/>
            </a:solidFill>
            <a:round/>
            <a:headEnd/>
            <a:tailEnd/>
          </a:ln>
        </p:spPr>
        <p:txBody>
          <a:bodyPr wrap="none" anchor="ctr"/>
          <a:lstStyle/>
          <a:p>
            <a:endParaRPr lang="zh-CN" altLang="en-US" i="0"/>
          </a:p>
        </p:txBody>
      </p:sp>
      <p:sp>
        <p:nvSpPr>
          <p:cNvPr id="199731" name="AutoShape 51"/>
          <p:cNvSpPr>
            <a:spLocks noChangeArrowheads="1"/>
          </p:cNvSpPr>
          <p:nvPr/>
        </p:nvSpPr>
        <p:spPr bwMode="auto">
          <a:xfrm flipH="1">
            <a:off x="1196975" y="5665788"/>
            <a:ext cx="1187450" cy="931862"/>
          </a:xfrm>
          <a:prstGeom prst="cube">
            <a:avLst>
              <a:gd name="adj" fmla="val 28329"/>
            </a:avLst>
          </a:prstGeom>
          <a:solidFill>
            <a:srgbClr val="99FFCC"/>
          </a:solidFill>
          <a:ln w="9525">
            <a:solidFill>
              <a:schemeClr val="folHlink"/>
            </a:solidFill>
            <a:miter lim="800000"/>
            <a:headEnd/>
            <a:tailEnd/>
          </a:ln>
        </p:spPr>
        <p:txBody>
          <a:bodyPr wrap="none" anchor="ctr"/>
          <a:lstStyle/>
          <a:p>
            <a:pPr algn="ctr"/>
            <a:r>
              <a:rPr kumimoji="1" lang="zh-CN" altLang="en-US" i="0">
                <a:latin typeface="Arial" pitchFamily="34" charset="0"/>
                <a:ea typeface="黑体" pitchFamily="49" charset="-122"/>
              </a:rPr>
              <a:t>以太网</a:t>
            </a:r>
          </a:p>
          <a:p>
            <a:pPr algn="ctr"/>
            <a:r>
              <a:rPr kumimoji="1" lang="zh-CN" altLang="en-US" i="0">
                <a:latin typeface="Arial" pitchFamily="34" charset="0"/>
                <a:ea typeface="黑体" pitchFamily="49" charset="-122"/>
              </a:rPr>
              <a:t>交换机</a:t>
            </a:r>
          </a:p>
        </p:txBody>
      </p:sp>
      <p:sp>
        <p:nvSpPr>
          <p:cNvPr id="199732" name="Text Box 52"/>
          <p:cNvSpPr txBox="1">
            <a:spLocks noChangeArrowheads="1"/>
          </p:cNvSpPr>
          <p:nvPr/>
        </p:nvSpPr>
        <p:spPr bwMode="auto">
          <a:xfrm>
            <a:off x="4685182" y="5703888"/>
            <a:ext cx="3645550" cy="830997"/>
          </a:xfrm>
          <a:prstGeom prst="rect">
            <a:avLst/>
          </a:prstGeom>
          <a:noFill/>
          <a:ln w="9525">
            <a:noFill/>
            <a:miter lim="800000"/>
            <a:headEnd/>
            <a:tailEnd/>
          </a:ln>
        </p:spPr>
        <p:txBody>
          <a:bodyPr wrap="none">
            <a:spAutoFit/>
          </a:bodyPr>
          <a:lstStyle/>
          <a:p>
            <a:pPr algn="ctr"/>
            <a:r>
              <a:rPr lang="zh-CN" altLang="en-US" sz="2400" i="0" dirty="0">
                <a:latin typeface="Arial" pitchFamily="34" charset="0"/>
                <a:ea typeface="黑体" pitchFamily="49" charset="-122"/>
              </a:rPr>
              <a:t>三个虚拟局域网</a:t>
            </a:r>
            <a:r>
              <a:rPr lang="en-US" altLang="zh-CN" sz="2400" i="0" dirty="0">
                <a:latin typeface="Arial" pitchFamily="34" charset="0"/>
                <a:ea typeface="黑体" pitchFamily="49" charset="-122"/>
              </a:rPr>
              <a:t>:</a:t>
            </a:r>
          </a:p>
          <a:p>
            <a:pPr algn="ctr"/>
            <a:r>
              <a:rPr lang="en-US" altLang="zh-CN" sz="2400" i="0" dirty="0">
                <a:latin typeface="Arial" pitchFamily="34" charset="0"/>
                <a:ea typeface="黑体" pitchFamily="49" charset="-122"/>
              </a:rPr>
              <a:t> VLAN</a:t>
            </a:r>
            <a:r>
              <a:rPr lang="en-US" altLang="zh-CN" sz="2400" i="0" baseline="-25000" dirty="0">
                <a:latin typeface="Arial" pitchFamily="34" charset="0"/>
                <a:ea typeface="黑体" pitchFamily="49" charset="-122"/>
              </a:rPr>
              <a:t>1</a:t>
            </a:r>
            <a:r>
              <a:rPr lang="en-US" altLang="zh-CN" sz="2400" i="0" dirty="0">
                <a:latin typeface="Arial" pitchFamily="34" charset="0"/>
                <a:ea typeface="黑体" pitchFamily="49" charset="-122"/>
              </a:rPr>
              <a:t>, VLAN</a:t>
            </a:r>
            <a:r>
              <a:rPr lang="en-US" altLang="zh-CN" sz="2400" i="0" baseline="-25000" dirty="0">
                <a:latin typeface="Arial" pitchFamily="34" charset="0"/>
                <a:ea typeface="黑体" pitchFamily="49" charset="-122"/>
              </a:rPr>
              <a:t>2 </a:t>
            </a:r>
            <a:r>
              <a:rPr lang="zh-CN" altLang="en-US" sz="2400" i="0" dirty="0">
                <a:latin typeface="Arial" pitchFamily="34" charset="0"/>
                <a:ea typeface="黑体" pitchFamily="49" charset="-122"/>
              </a:rPr>
              <a:t>和 </a:t>
            </a:r>
            <a:r>
              <a:rPr lang="en-US" altLang="zh-CN" sz="2400" i="0" dirty="0">
                <a:latin typeface="Arial" pitchFamily="34" charset="0"/>
                <a:ea typeface="黑体" pitchFamily="49" charset="-122"/>
              </a:rPr>
              <a:t>VLAN</a:t>
            </a:r>
            <a:r>
              <a:rPr lang="en-US" altLang="zh-CN" sz="2400" i="0" baseline="-25000" dirty="0">
                <a:latin typeface="Arial" pitchFamily="34" charset="0"/>
                <a:ea typeface="黑体" pitchFamily="49" charset="-122"/>
              </a:rPr>
              <a:t>3</a:t>
            </a:r>
            <a:endParaRPr lang="en-US" altLang="zh-CN" sz="2400" i="0" dirty="0">
              <a:latin typeface="Arial" pitchFamily="34" charset="0"/>
              <a:ea typeface="黑体" pitchFamily="49" charset="-122"/>
            </a:endParaRPr>
          </a:p>
        </p:txBody>
      </p:sp>
    </p:spTree>
    <p:extLst>
      <p:ext uri="{BB962C8B-B14F-4D97-AF65-F5344CB8AC3E}">
        <p14:creationId xmlns:p14="http://schemas.microsoft.com/office/powerpoint/2010/main" val="371585033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0706" name="AutoShape 2"/>
          <p:cNvSpPr>
            <a:spLocks noChangeArrowheads="1"/>
          </p:cNvSpPr>
          <p:nvPr/>
        </p:nvSpPr>
        <p:spPr bwMode="auto">
          <a:xfrm flipH="1">
            <a:off x="827088" y="4111625"/>
            <a:ext cx="7561262" cy="1398588"/>
          </a:xfrm>
          <a:prstGeom prst="cube">
            <a:avLst>
              <a:gd name="adj" fmla="val 93745"/>
            </a:avLst>
          </a:prstGeom>
          <a:solidFill>
            <a:schemeClr val="bg1"/>
          </a:solidFill>
          <a:ln w="9525">
            <a:solidFill>
              <a:schemeClr val="tx1"/>
            </a:solidFill>
            <a:miter lim="800000"/>
            <a:headEnd/>
            <a:tailEnd/>
          </a:ln>
        </p:spPr>
        <p:txBody>
          <a:bodyPr wrap="none" anchor="ctr"/>
          <a:lstStyle/>
          <a:p>
            <a:endParaRPr lang="zh-CN" altLang="en-US" i="0"/>
          </a:p>
        </p:txBody>
      </p:sp>
      <p:sp>
        <p:nvSpPr>
          <p:cNvPr id="200707" name="Line 3"/>
          <p:cNvSpPr>
            <a:spLocks noChangeShapeType="1"/>
          </p:cNvSpPr>
          <p:nvPr/>
        </p:nvSpPr>
        <p:spPr bwMode="auto">
          <a:xfrm>
            <a:off x="2247900" y="6208713"/>
            <a:ext cx="1568450" cy="0"/>
          </a:xfrm>
          <a:prstGeom prst="line">
            <a:avLst/>
          </a:prstGeom>
          <a:noFill/>
          <a:ln w="76200">
            <a:solidFill>
              <a:srgbClr val="333399"/>
            </a:solidFill>
            <a:round/>
            <a:headEnd/>
            <a:tailEnd/>
          </a:ln>
        </p:spPr>
        <p:txBody>
          <a:bodyPr wrap="none" anchor="ctr"/>
          <a:lstStyle/>
          <a:p>
            <a:endParaRPr lang="zh-CN" altLang="en-US" i="0"/>
          </a:p>
        </p:txBody>
      </p:sp>
      <p:sp>
        <p:nvSpPr>
          <p:cNvPr id="200708" name="AutoShape 4"/>
          <p:cNvSpPr>
            <a:spLocks noChangeArrowheads="1"/>
          </p:cNvSpPr>
          <p:nvPr/>
        </p:nvSpPr>
        <p:spPr bwMode="auto">
          <a:xfrm flipH="1">
            <a:off x="827088" y="2170113"/>
            <a:ext cx="7561262" cy="1397000"/>
          </a:xfrm>
          <a:prstGeom prst="cube">
            <a:avLst>
              <a:gd name="adj" fmla="val 93745"/>
            </a:avLst>
          </a:prstGeom>
          <a:solidFill>
            <a:schemeClr val="bg1"/>
          </a:solidFill>
          <a:ln w="9525">
            <a:solidFill>
              <a:schemeClr val="tx1"/>
            </a:solidFill>
            <a:miter lim="800000"/>
            <a:headEnd/>
            <a:tailEnd/>
          </a:ln>
        </p:spPr>
        <p:txBody>
          <a:bodyPr wrap="none" anchor="ctr"/>
          <a:lstStyle/>
          <a:p>
            <a:endParaRPr lang="zh-CN" altLang="en-US" i="0"/>
          </a:p>
        </p:txBody>
      </p:sp>
      <p:sp>
        <p:nvSpPr>
          <p:cNvPr id="200709" name="AutoShape 5"/>
          <p:cNvSpPr>
            <a:spLocks noChangeArrowheads="1"/>
          </p:cNvSpPr>
          <p:nvPr/>
        </p:nvSpPr>
        <p:spPr bwMode="auto">
          <a:xfrm flipH="1">
            <a:off x="901700" y="304800"/>
            <a:ext cx="7412038" cy="1398588"/>
          </a:xfrm>
          <a:prstGeom prst="cube">
            <a:avLst>
              <a:gd name="adj" fmla="val 93745"/>
            </a:avLst>
          </a:prstGeom>
          <a:solidFill>
            <a:schemeClr val="bg1"/>
          </a:solidFill>
          <a:ln w="9525">
            <a:solidFill>
              <a:schemeClr val="tx1"/>
            </a:solidFill>
            <a:miter lim="800000"/>
            <a:headEnd/>
            <a:tailEnd/>
          </a:ln>
        </p:spPr>
        <p:txBody>
          <a:bodyPr wrap="none" anchor="ctr"/>
          <a:lstStyle/>
          <a:p>
            <a:endParaRPr lang="zh-CN" altLang="en-US" i="0"/>
          </a:p>
        </p:txBody>
      </p:sp>
      <p:sp>
        <p:nvSpPr>
          <p:cNvPr id="200710" name="Line 6"/>
          <p:cNvSpPr>
            <a:spLocks noChangeShapeType="1"/>
          </p:cNvSpPr>
          <p:nvPr/>
        </p:nvSpPr>
        <p:spPr bwMode="auto">
          <a:xfrm>
            <a:off x="2679700" y="693738"/>
            <a:ext cx="3917950" cy="0"/>
          </a:xfrm>
          <a:prstGeom prst="line">
            <a:avLst/>
          </a:prstGeom>
          <a:noFill/>
          <a:ln w="28575">
            <a:solidFill>
              <a:srgbClr val="333399"/>
            </a:solidFill>
            <a:round/>
            <a:headEnd/>
            <a:tailEnd/>
          </a:ln>
        </p:spPr>
        <p:txBody>
          <a:bodyPr wrap="none" anchor="ctr"/>
          <a:lstStyle/>
          <a:p>
            <a:endParaRPr lang="zh-CN" altLang="en-US" i="0"/>
          </a:p>
        </p:txBody>
      </p:sp>
      <p:sp>
        <p:nvSpPr>
          <p:cNvPr id="200711" name="Line 7"/>
          <p:cNvSpPr>
            <a:spLocks noChangeShapeType="1"/>
          </p:cNvSpPr>
          <p:nvPr/>
        </p:nvSpPr>
        <p:spPr bwMode="auto">
          <a:xfrm>
            <a:off x="2828925" y="849313"/>
            <a:ext cx="2362200" cy="0"/>
          </a:xfrm>
          <a:prstGeom prst="line">
            <a:avLst/>
          </a:prstGeom>
          <a:noFill/>
          <a:ln w="28575">
            <a:solidFill>
              <a:srgbClr val="333399"/>
            </a:solidFill>
            <a:round/>
            <a:headEnd/>
            <a:tailEnd/>
          </a:ln>
        </p:spPr>
        <p:txBody>
          <a:bodyPr wrap="none" anchor="ctr"/>
          <a:lstStyle/>
          <a:p>
            <a:endParaRPr lang="zh-CN" altLang="en-US" i="0"/>
          </a:p>
        </p:txBody>
      </p:sp>
      <p:sp>
        <p:nvSpPr>
          <p:cNvPr id="200712" name="Line 8"/>
          <p:cNvSpPr>
            <a:spLocks noChangeShapeType="1"/>
          </p:cNvSpPr>
          <p:nvPr/>
        </p:nvSpPr>
        <p:spPr bwMode="auto">
          <a:xfrm>
            <a:off x="2976563" y="1003300"/>
            <a:ext cx="519112" cy="0"/>
          </a:xfrm>
          <a:prstGeom prst="line">
            <a:avLst/>
          </a:prstGeom>
          <a:noFill/>
          <a:ln w="28575">
            <a:solidFill>
              <a:srgbClr val="333399"/>
            </a:solidFill>
            <a:round/>
            <a:headEnd/>
            <a:tailEnd/>
          </a:ln>
        </p:spPr>
        <p:txBody>
          <a:bodyPr wrap="none" anchor="ctr"/>
          <a:lstStyle/>
          <a:p>
            <a:endParaRPr lang="zh-CN" altLang="en-US" i="0"/>
          </a:p>
        </p:txBody>
      </p:sp>
      <p:sp>
        <p:nvSpPr>
          <p:cNvPr id="200713" name="Line 9"/>
          <p:cNvSpPr>
            <a:spLocks noChangeShapeType="1"/>
          </p:cNvSpPr>
          <p:nvPr/>
        </p:nvSpPr>
        <p:spPr bwMode="auto">
          <a:xfrm>
            <a:off x="2976563" y="2946400"/>
            <a:ext cx="519112" cy="0"/>
          </a:xfrm>
          <a:prstGeom prst="line">
            <a:avLst/>
          </a:prstGeom>
          <a:noFill/>
          <a:ln w="28575">
            <a:solidFill>
              <a:srgbClr val="333399"/>
            </a:solidFill>
            <a:round/>
            <a:headEnd/>
            <a:tailEnd/>
          </a:ln>
        </p:spPr>
        <p:txBody>
          <a:bodyPr wrap="none" anchor="ctr"/>
          <a:lstStyle/>
          <a:p>
            <a:endParaRPr lang="zh-CN" altLang="en-US" i="0"/>
          </a:p>
        </p:txBody>
      </p:sp>
      <p:sp>
        <p:nvSpPr>
          <p:cNvPr id="200714" name="Line 10"/>
          <p:cNvSpPr>
            <a:spLocks noChangeShapeType="1"/>
          </p:cNvSpPr>
          <p:nvPr/>
        </p:nvSpPr>
        <p:spPr bwMode="auto">
          <a:xfrm>
            <a:off x="2828925" y="2713038"/>
            <a:ext cx="2616200" cy="0"/>
          </a:xfrm>
          <a:prstGeom prst="line">
            <a:avLst/>
          </a:prstGeom>
          <a:noFill/>
          <a:ln w="28575">
            <a:solidFill>
              <a:srgbClr val="333399"/>
            </a:solidFill>
            <a:round/>
            <a:headEnd/>
            <a:tailEnd/>
          </a:ln>
        </p:spPr>
        <p:txBody>
          <a:bodyPr wrap="none" anchor="ctr"/>
          <a:lstStyle/>
          <a:p>
            <a:endParaRPr lang="zh-CN" altLang="en-US" i="0"/>
          </a:p>
        </p:txBody>
      </p:sp>
      <p:sp>
        <p:nvSpPr>
          <p:cNvPr id="200715" name="Line 11"/>
          <p:cNvSpPr>
            <a:spLocks noChangeShapeType="1"/>
          </p:cNvSpPr>
          <p:nvPr/>
        </p:nvSpPr>
        <p:spPr bwMode="auto">
          <a:xfrm>
            <a:off x="2606675" y="2479675"/>
            <a:ext cx="3978275" cy="0"/>
          </a:xfrm>
          <a:prstGeom prst="line">
            <a:avLst/>
          </a:prstGeom>
          <a:noFill/>
          <a:ln w="28575">
            <a:solidFill>
              <a:srgbClr val="333399"/>
            </a:solidFill>
            <a:round/>
            <a:headEnd/>
            <a:tailEnd/>
          </a:ln>
        </p:spPr>
        <p:txBody>
          <a:bodyPr wrap="none" anchor="ctr"/>
          <a:lstStyle/>
          <a:p>
            <a:endParaRPr lang="zh-CN" altLang="en-US" i="0"/>
          </a:p>
        </p:txBody>
      </p:sp>
      <p:sp>
        <p:nvSpPr>
          <p:cNvPr id="200716" name="Line 12"/>
          <p:cNvSpPr>
            <a:spLocks noChangeShapeType="1"/>
          </p:cNvSpPr>
          <p:nvPr/>
        </p:nvSpPr>
        <p:spPr bwMode="auto">
          <a:xfrm>
            <a:off x="2754313" y="4732338"/>
            <a:ext cx="1408112" cy="0"/>
          </a:xfrm>
          <a:prstGeom prst="line">
            <a:avLst/>
          </a:prstGeom>
          <a:noFill/>
          <a:ln w="28575">
            <a:solidFill>
              <a:srgbClr val="333399"/>
            </a:solidFill>
            <a:round/>
            <a:headEnd/>
            <a:tailEnd/>
          </a:ln>
        </p:spPr>
        <p:txBody>
          <a:bodyPr wrap="none" anchor="ctr"/>
          <a:lstStyle/>
          <a:p>
            <a:endParaRPr lang="zh-CN" altLang="en-US" i="0"/>
          </a:p>
        </p:txBody>
      </p:sp>
      <p:sp>
        <p:nvSpPr>
          <p:cNvPr id="200717" name="Line 13"/>
          <p:cNvSpPr>
            <a:spLocks noChangeShapeType="1"/>
          </p:cNvSpPr>
          <p:nvPr/>
        </p:nvSpPr>
        <p:spPr bwMode="auto">
          <a:xfrm>
            <a:off x="2754313" y="4887913"/>
            <a:ext cx="746125" cy="0"/>
          </a:xfrm>
          <a:prstGeom prst="line">
            <a:avLst/>
          </a:prstGeom>
          <a:noFill/>
          <a:ln w="28575">
            <a:solidFill>
              <a:srgbClr val="333399"/>
            </a:solidFill>
            <a:round/>
            <a:headEnd/>
            <a:tailEnd/>
          </a:ln>
        </p:spPr>
        <p:txBody>
          <a:bodyPr wrap="none" anchor="ctr"/>
          <a:lstStyle/>
          <a:p>
            <a:endParaRPr lang="zh-CN" altLang="en-US" i="0"/>
          </a:p>
        </p:txBody>
      </p:sp>
      <p:sp>
        <p:nvSpPr>
          <p:cNvPr id="200718" name="Line 14"/>
          <p:cNvSpPr>
            <a:spLocks noChangeShapeType="1"/>
          </p:cNvSpPr>
          <p:nvPr/>
        </p:nvSpPr>
        <p:spPr bwMode="auto">
          <a:xfrm>
            <a:off x="2405063" y="4422775"/>
            <a:ext cx="4241800" cy="0"/>
          </a:xfrm>
          <a:prstGeom prst="line">
            <a:avLst/>
          </a:prstGeom>
          <a:noFill/>
          <a:ln w="28575">
            <a:solidFill>
              <a:srgbClr val="333399"/>
            </a:solidFill>
            <a:round/>
            <a:headEnd/>
            <a:tailEnd/>
          </a:ln>
        </p:spPr>
        <p:txBody>
          <a:bodyPr wrap="none" anchor="ctr"/>
          <a:lstStyle/>
          <a:p>
            <a:endParaRPr lang="zh-CN" altLang="en-US" i="0"/>
          </a:p>
        </p:txBody>
      </p:sp>
      <p:sp>
        <p:nvSpPr>
          <p:cNvPr id="200719" name="Line 15"/>
          <p:cNvSpPr>
            <a:spLocks noChangeShapeType="1"/>
          </p:cNvSpPr>
          <p:nvPr/>
        </p:nvSpPr>
        <p:spPr bwMode="auto">
          <a:xfrm>
            <a:off x="2606675" y="4578350"/>
            <a:ext cx="2643188" cy="0"/>
          </a:xfrm>
          <a:prstGeom prst="line">
            <a:avLst/>
          </a:prstGeom>
          <a:noFill/>
          <a:ln w="28575">
            <a:solidFill>
              <a:srgbClr val="333399"/>
            </a:solidFill>
            <a:round/>
            <a:headEnd/>
            <a:tailEnd/>
          </a:ln>
        </p:spPr>
        <p:txBody>
          <a:bodyPr wrap="none" anchor="ctr"/>
          <a:lstStyle/>
          <a:p>
            <a:endParaRPr lang="zh-CN" altLang="en-US" i="0"/>
          </a:p>
        </p:txBody>
      </p:sp>
      <p:sp>
        <p:nvSpPr>
          <p:cNvPr id="200720" name="AutoShape 16"/>
          <p:cNvSpPr>
            <a:spLocks noChangeArrowheads="1"/>
          </p:cNvSpPr>
          <p:nvPr/>
        </p:nvSpPr>
        <p:spPr bwMode="auto">
          <a:xfrm flipH="1">
            <a:off x="1790700" y="4189413"/>
            <a:ext cx="1185863" cy="931862"/>
          </a:xfrm>
          <a:prstGeom prst="cube">
            <a:avLst>
              <a:gd name="adj" fmla="val 28329"/>
            </a:avLst>
          </a:prstGeom>
          <a:solidFill>
            <a:srgbClr val="99FFCC"/>
          </a:solidFill>
          <a:ln w="9525">
            <a:solidFill>
              <a:schemeClr val="tx1"/>
            </a:solidFill>
            <a:miter lim="800000"/>
            <a:headEnd/>
            <a:tailEnd/>
          </a:ln>
        </p:spPr>
        <p:txBody>
          <a:bodyPr wrap="none" anchor="ctr"/>
          <a:lstStyle/>
          <a:p>
            <a:pPr algn="ctr"/>
            <a:r>
              <a:rPr kumimoji="1" lang="zh-CN" altLang="en-US" i="0">
                <a:latin typeface="Arial" pitchFamily="34" charset="0"/>
                <a:ea typeface="黑体" pitchFamily="49" charset="-122"/>
              </a:rPr>
              <a:t>以太网</a:t>
            </a:r>
          </a:p>
          <a:p>
            <a:pPr algn="ctr"/>
            <a:r>
              <a:rPr kumimoji="1" lang="zh-CN" altLang="en-US" i="0">
                <a:latin typeface="Arial" pitchFamily="34" charset="0"/>
                <a:ea typeface="黑体" pitchFamily="49" charset="-122"/>
              </a:rPr>
              <a:t>交换机</a:t>
            </a:r>
          </a:p>
        </p:txBody>
      </p:sp>
      <p:sp>
        <p:nvSpPr>
          <p:cNvPr id="200721" name="AutoShape 17"/>
          <p:cNvSpPr>
            <a:spLocks noChangeArrowheads="1"/>
          </p:cNvSpPr>
          <p:nvPr/>
        </p:nvSpPr>
        <p:spPr bwMode="auto">
          <a:xfrm>
            <a:off x="4978400" y="538163"/>
            <a:ext cx="1111250" cy="4583112"/>
          </a:xfrm>
          <a:prstGeom prst="roundRect">
            <a:avLst>
              <a:gd name="adj" fmla="val 50000"/>
            </a:avLst>
          </a:prstGeom>
          <a:solidFill>
            <a:srgbClr val="FFFF66">
              <a:alpha val="50195"/>
            </a:srgbClr>
          </a:solidFill>
          <a:ln w="19050">
            <a:solidFill>
              <a:schemeClr val="tx1"/>
            </a:solidFill>
            <a:prstDash val="dash"/>
            <a:round/>
            <a:headEnd/>
            <a:tailEnd/>
          </a:ln>
        </p:spPr>
        <p:txBody>
          <a:bodyPr wrap="none" anchor="ctr"/>
          <a:lstStyle/>
          <a:p>
            <a:endParaRPr lang="zh-CN" altLang="en-US" i="0"/>
          </a:p>
        </p:txBody>
      </p:sp>
      <p:sp>
        <p:nvSpPr>
          <p:cNvPr id="200722" name="AutoShape 18"/>
          <p:cNvSpPr>
            <a:spLocks noChangeArrowheads="1"/>
          </p:cNvSpPr>
          <p:nvPr/>
        </p:nvSpPr>
        <p:spPr bwMode="auto">
          <a:xfrm>
            <a:off x="3273425" y="538163"/>
            <a:ext cx="1557338" cy="5127625"/>
          </a:xfrm>
          <a:prstGeom prst="roundRect">
            <a:avLst>
              <a:gd name="adj" fmla="val 50000"/>
            </a:avLst>
          </a:prstGeom>
          <a:solidFill>
            <a:srgbClr val="CCECFF">
              <a:alpha val="50195"/>
            </a:srgbClr>
          </a:solidFill>
          <a:ln w="19050">
            <a:solidFill>
              <a:schemeClr val="tx1"/>
            </a:solidFill>
            <a:prstDash val="dash"/>
            <a:round/>
            <a:headEnd/>
            <a:tailEnd/>
          </a:ln>
        </p:spPr>
        <p:txBody>
          <a:bodyPr wrap="none" anchor="ctr"/>
          <a:lstStyle/>
          <a:p>
            <a:endParaRPr lang="zh-CN" altLang="en-US" i="0"/>
          </a:p>
        </p:txBody>
      </p:sp>
      <p:sp>
        <p:nvSpPr>
          <p:cNvPr id="200723" name="Text Box 19"/>
          <p:cNvSpPr txBox="1">
            <a:spLocks noChangeArrowheads="1"/>
          </p:cNvSpPr>
          <p:nvPr/>
        </p:nvSpPr>
        <p:spPr bwMode="auto">
          <a:xfrm>
            <a:off x="3838575" y="858838"/>
            <a:ext cx="423514"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A</a:t>
            </a:r>
            <a:r>
              <a:rPr kumimoji="1" lang="en-US" altLang="zh-CN" i="0" baseline="-25000">
                <a:latin typeface="Arial" pitchFamily="34" charset="0"/>
                <a:ea typeface="黑体" pitchFamily="49" charset="-122"/>
              </a:rPr>
              <a:t>4</a:t>
            </a:r>
            <a:endParaRPr kumimoji="1" lang="en-US" altLang="zh-CN" i="0">
              <a:latin typeface="Arial" pitchFamily="34" charset="0"/>
              <a:ea typeface="黑体" pitchFamily="49" charset="-122"/>
            </a:endParaRPr>
          </a:p>
        </p:txBody>
      </p:sp>
      <p:sp>
        <p:nvSpPr>
          <p:cNvPr id="200724" name="Text Box 20"/>
          <p:cNvSpPr txBox="1">
            <a:spLocks noChangeArrowheads="1"/>
          </p:cNvSpPr>
          <p:nvPr/>
        </p:nvSpPr>
        <p:spPr bwMode="auto">
          <a:xfrm>
            <a:off x="5646738" y="4457700"/>
            <a:ext cx="423514" cy="369332"/>
          </a:xfrm>
          <a:prstGeom prst="rect">
            <a:avLst/>
          </a:prstGeom>
          <a:noFill/>
          <a:ln w="9525">
            <a:noFill/>
            <a:miter lim="800000"/>
            <a:headEnd/>
            <a:tailEnd/>
          </a:ln>
        </p:spPr>
        <p:txBody>
          <a:bodyPr wrap="none">
            <a:spAutoFit/>
          </a:bodyPr>
          <a:lstStyle/>
          <a:p>
            <a:r>
              <a:rPr kumimoji="1" lang="en-US" altLang="zh-CN" i="0" dirty="0">
                <a:solidFill>
                  <a:srgbClr val="FF0000"/>
                </a:solidFill>
                <a:latin typeface="Arial" pitchFamily="34" charset="0"/>
                <a:ea typeface="黑体" pitchFamily="49" charset="-122"/>
              </a:rPr>
              <a:t>B</a:t>
            </a:r>
            <a:r>
              <a:rPr kumimoji="1" lang="en-US" altLang="zh-CN" i="0" baseline="-25000" dirty="0">
                <a:solidFill>
                  <a:srgbClr val="FF0000"/>
                </a:solidFill>
                <a:latin typeface="Arial" pitchFamily="34" charset="0"/>
                <a:ea typeface="黑体" pitchFamily="49" charset="-122"/>
              </a:rPr>
              <a:t>1</a:t>
            </a:r>
            <a:endParaRPr kumimoji="1" lang="en-US" altLang="zh-CN" i="0" dirty="0">
              <a:solidFill>
                <a:srgbClr val="FF0000"/>
              </a:solidFill>
              <a:latin typeface="Arial" pitchFamily="34" charset="0"/>
              <a:ea typeface="黑体" pitchFamily="49" charset="-122"/>
            </a:endParaRPr>
          </a:p>
        </p:txBody>
      </p:sp>
      <p:sp>
        <p:nvSpPr>
          <p:cNvPr id="200725" name="AutoShape 21"/>
          <p:cNvSpPr>
            <a:spLocks noChangeArrowheads="1"/>
          </p:cNvSpPr>
          <p:nvPr/>
        </p:nvSpPr>
        <p:spPr bwMode="auto">
          <a:xfrm>
            <a:off x="6313488" y="382588"/>
            <a:ext cx="1036637" cy="4583112"/>
          </a:xfrm>
          <a:prstGeom prst="roundRect">
            <a:avLst>
              <a:gd name="adj" fmla="val 50000"/>
            </a:avLst>
          </a:prstGeom>
          <a:solidFill>
            <a:srgbClr val="FF99CC">
              <a:alpha val="50195"/>
            </a:srgbClr>
          </a:solidFill>
          <a:ln w="19050">
            <a:solidFill>
              <a:schemeClr val="tx1"/>
            </a:solidFill>
            <a:prstDash val="dash"/>
            <a:round/>
            <a:headEnd/>
            <a:tailEnd/>
          </a:ln>
        </p:spPr>
        <p:txBody>
          <a:bodyPr wrap="none" anchor="ctr"/>
          <a:lstStyle/>
          <a:p>
            <a:endParaRPr lang="zh-CN" altLang="en-US" i="0"/>
          </a:p>
        </p:txBody>
      </p:sp>
      <p:sp>
        <p:nvSpPr>
          <p:cNvPr id="200726" name="AutoShape 22"/>
          <p:cNvSpPr>
            <a:spLocks noChangeArrowheads="1"/>
          </p:cNvSpPr>
          <p:nvPr/>
        </p:nvSpPr>
        <p:spPr bwMode="auto">
          <a:xfrm flipH="1">
            <a:off x="1790700" y="382588"/>
            <a:ext cx="1185863" cy="931862"/>
          </a:xfrm>
          <a:prstGeom prst="cube">
            <a:avLst>
              <a:gd name="adj" fmla="val 28329"/>
            </a:avLst>
          </a:prstGeom>
          <a:solidFill>
            <a:srgbClr val="99FFCC"/>
          </a:solidFill>
          <a:ln w="9525">
            <a:solidFill>
              <a:schemeClr val="tx1"/>
            </a:solidFill>
            <a:miter lim="800000"/>
            <a:headEnd/>
            <a:tailEnd/>
          </a:ln>
        </p:spPr>
        <p:txBody>
          <a:bodyPr wrap="none" anchor="ctr"/>
          <a:lstStyle/>
          <a:p>
            <a:pPr algn="ctr"/>
            <a:r>
              <a:rPr kumimoji="1" lang="zh-CN" altLang="en-US" i="0">
                <a:latin typeface="Arial" pitchFamily="34" charset="0"/>
                <a:ea typeface="黑体" pitchFamily="49" charset="-122"/>
              </a:rPr>
              <a:t>以太网</a:t>
            </a:r>
          </a:p>
          <a:p>
            <a:pPr algn="ctr"/>
            <a:r>
              <a:rPr kumimoji="1" lang="zh-CN" altLang="en-US" i="0">
                <a:latin typeface="Arial" pitchFamily="34" charset="0"/>
                <a:ea typeface="黑体" pitchFamily="49" charset="-122"/>
              </a:rPr>
              <a:t>交换机</a:t>
            </a:r>
          </a:p>
        </p:txBody>
      </p:sp>
      <p:sp>
        <p:nvSpPr>
          <p:cNvPr id="200727" name="Line 23"/>
          <p:cNvSpPr>
            <a:spLocks noChangeShapeType="1"/>
          </p:cNvSpPr>
          <p:nvPr/>
        </p:nvSpPr>
        <p:spPr bwMode="auto">
          <a:xfrm>
            <a:off x="1568450" y="938213"/>
            <a:ext cx="0" cy="5037137"/>
          </a:xfrm>
          <a:prstGeom prst="line">
            <a:avLst/>
          </a:prstGeom>
          <a:noFill/>
          <a:ln w="38100">
            <a:solidFill>
              <a:srgbClr val="333399"/>
            </a:solidFill>
            <a:round/>
            <a:headEnd/>
            <a:tailEnd/>
          </a:ln>
        </p:spPr>
        <p:txBody>
          <a:bodyPr wrap="none" anchor="ctr"/>
          <a:lstStyle/>
          <a:p>
            <a:endParaRPr lang="zh-CN" altLang="en-US" i="0"/>
          </a:p>
        </p:txBody>
      </p:sp>
      <p:sp>
        <p:nvSpPr>
          <p:cNvPr id="200728" name="Line 24"/>
          <p:cNvSpPr>
            <a:spLocks noChangeShapeType="1"/>
          </p:cNvSpPr>
          <p:nvPr/>
        </p:nvSpPr>
        <p:spPr bwMode="auto">
          <a:xfrm>
            <a:off x="1554163" y="927100"/>
            <a:ext cx="458787" cy="0"/>
          </a:xfrm>
          <a:prstGeom prst="line">
            <a:avLst/>
          </a:prstGeom>
          <a:noFill/>
          <a:ln w="38100">
            <a:solidFill>
              <a:srgbClr val="333399"/>
            </a:solidFill>
            <a:round/>
            <a:headEnd/>
            <a:tailEnd/>
          </a:ln>
        </p:spPr>
        <p:txBody>
          <a:bodyPr wrap="none" anchor="ctr"/>
          <a:lstStyle/>
          <a:p>
            <a:endParaRPr lang="zh-CN" altLang="en-US" i="0"/>
          </a:p>
        </p:txBody>
      </p:sp>
      <p:sp>
        <p:nvSpPr>
          <p:cNvPr id="200729" name="Text Box 25"/>
          <p:cNvSpPr txBox="1">
            <a:spLocks noChangeArrowheads="1"/>
          </p:cNvSpPr>
          <p:nvPr/>
        </p:nvSpPr>
        <p:spPr bwMode="auto">
          <a:xfrm>
            <a:off x="6346825" y="1735138"/>
            <a:ext cx="872355"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VLAN</a:t>
            </a:r>
            <a:r>
              <a:rPr kumimoji="1" lang="en-US" altLang="zh-CN" i="0" baseline="-25000">
                <a:latin typeface="Arial" pitchFamily="34" charset="0"/>
                <a:ea typeface="黑体" pitchFamily="49" charset="-122"/>
              </a:rPr>
              <a:t>3</a:t>
            </a:r>
            <a:endParaRPr kumimoji="1" lang="en-US" altLang="zh-CN" i="0">
              <a:latin typeface="Arial" pitchFamily="34" charset="0"/>
              <a:ea typeface="黑体" pitchFamily="49" charset="-122"/>
            </a:endParaRPr>
          </a:p>
        </p:txBody>
      </p:sp>
      <p:sp>
        <p:nvSpPr>
          <p:cNvPr id="200730" name="Text Box 26"/>
          <p:cNvSpPr txBox="1">
            <a:spLocks noChangeArrowheads="1"/>
          </p:cNvSpPr>
          <p:nvPr/>
        </p:nvSpPr>
        <p:spPr bwMode="auto">
          <a:xfrm>
            <a:off x="6865938" y="455613"/>
            <a:ext cx="436338"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C</a:t>
            </a:r>
            <a:r>
              <a:rPr kumimoji="1" lang="en-US" altLang="zh-CN" i="0" baseline="-25000">
                <a:latin typeface="Arial" pitchFamily="34" charset="0"/>
                <a:ea typeface="黑体" pitchFamily="49" charset="-122"/>
              </a:rPr>
              <a:t>3</a:t>
            </a:r>
            <a:endParaRPr kumimoji="1" lang="en-US" altLang="zh-CN" i="0">
              <a:latin typeface="Arial" pitchFamily="34" charset="0"/>
              <a:ea typeface="黑体" pitchFamily="49" charset="-122"/>
            </a:endParaRPr>
          </a:p>
        </p:txBody>
      </p:sp>
      <p:sp>
        <p:nvSpPr>
          <p:cNvPr id="200731" name="Text Box 27"/>
          <p:cNvSpPr txBox="1">
            <a:spLocks noChangeArrowheads="1"/>
          </p:cNvSpPr>
          <p:nvPr/>
        </p:nvSpPr>
        <p:spPr bwMode="auto">
          <a:xfrm>
            <a:off x="5459413" y="735013"/>
            <a:ext cx="423514"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B</a:t>
            </a:r>
            <a:r>
              <a:rPr kumimoji="1" lang="en-US" altLang="zh-CN" i="0" baseline="-25000">
                <a:latin typeface="Arial" pitchFamily="34" charset="0"/>
                <a:ea typeface="黑体" pitchFamily="49" charset="-122"/>
              </a:rPr>
              <a:t>3</a:t>
            </a:r>
            <a:endParaRPr kumimoji="1" lang="en-US" altLang="zh-CN" i="0">
              <a:latin typeface="Arial" pitchFamily="34" charset="0"/>
              <a:ea typeface="黑体" pitchFamily="49" charset="-122"/>
            </a:endParaRPr>
          </a:p>
        </p:txBody>
      </p:sp>
      <p:sp>
        <p:nvSpPr>
          <p:cNvPr id="200732" name="Text Box 28"/>
          <p:cNvSpPr txBox="1">
            <a:spLocks noChangeArrowheads="1"/>
          </p:cNvSpPr>
          <p:nvPr/>
        </p:nvSpPr>
        <p:spPr bwMode="auto">
          <a:xfrm>
            <a:off x="3495675" y="1738313"/>
            <a:ext cx="872355"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VLAN</a:t>
            </a:r>
            <a:r>
              <a:rPr kumimoji="1" lang="en-US" altLang="zh-CN" i="0" baseline="-25000">
                <a:latin typeface="Arial" pitchFamily="34" charset="0"/>
                <a:ea typeface="黑体" pitchFamily="49" charset="-122"/>
              </a:rPr>
              <a:t>1</a:t>
            </a:r>
            <a:endParaRPr kumimoji="1" lang="en-US" altLang="zh-CN" i="0">
              <a:latin typeface="Arial" pitchFamily="34" charset="0"/>
              <a:ea typeface="黑体" pitchFamily="49" charset="-122"/>
            </a:endParaRPr>
          </a:p>
        </p:txBody>
      </p:sp>
      <p:sp>
        <p:nvSpPr>
          <p:cNvPr id="200733" name="Text Box 29"/>
          <p:cNvSpPr txBox="1">
            <a:spLocks noChangeArrowheads="1"/>
          </p:cNvSpPr>
          <p:nvPr/>
        </p:nvSpPr>
        <p:spPr bwMode="auto">
          <a:xfrm>
            <a:off x="5021263" y="1738313"/>
            <a:ext cx="872355"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VLAN</a:t>
            </a:r>
            <a:r>
              <a:rPr kumimoji="1" lang="en-US" altLang="zh-CN" i="0" baseline="-25000">
                <a:latin typeface="Arial" pitchFamily="34" charset="0"/>
                <a:ea typeface="黑体" pitchFamily="49" charset="-122"/>
              </a:rPr>
              <a:t>2</a:t>
            </a:r>
            <a:endParaRPr kumimoji="1" lang="en-US" altLang="zh-CN" i="0">
              <a:latin typeface="Arial" pitchFamily="34" charset="0"/>
              <a:ea typeface="黑体" pitchFamily="49" charset="-122"/>
            </a:endParaRPr>
          </a:p>
        </p:txBody>
      </p:sp>
      <p:sp>
        <p:nvSpPr>
          <p:cNvPr id="200734" name="Text Box 30"/>
          <p:cNvSpPr txBox="1">
            <a:spLocks noChangeArrowheads="1"/>
          </p:cNvSpPr>
          <p:nvPr/>
        </p:nvSpPr>
        <p:spPr bwMode="auto">
          <a:xfrm>
            <a:off x="6907213" y="4160838"/>
            <a:ext cx="436338"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C</a:t>
            </a:r>
            <a:r>
              <a:rPr kumimoji="1" lang="en-US" altLang="zh-CN" i="0" baseline="-25000">
                <a:latin typeface="Arial" pitchFamily="34" charset="0"/>
                <a:ea typeface="黑体" pitchFamily="49" charset="-122"/>
              </a:rPr>
              <a:t>1</a:t>
            </a:r>
            <a:endParaRPr kumimoji="1" lang="en-US" altLang="zh-CN" i="0">
              <a:latin typeface="Arial" pitchFamily="34" charset="0"/>
              <a:ea typeface="黑体" pitchFamily="49" charset="-122"/>
            </a:endParaRPr>
          </a:p>
        </p:txBody>
      </p:sp>
      <p:sp>
        <p:nvSpPr>
          <p:cNvPr id="200735" name="Text Box 31"/>
          <p:cNvSpPr txBox="1">
            <a:spLocks noChangeArrowheads="1"/>
          </p:cNvSpPr>
          <p:nvPr/>
        </p:nvSpPr>
        <p:spPr bwMode="auto">
          <a:xfrm>
            <a:off x="4433888" y="4573588"/>
            <a:ext cx="423514"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A</a:t>
            </a:r>
            <a:r>
              <a:rPr kumimoji="1" lang="en-US" altLang="zh-CN" i="0" baseline="-25000">
                <a:latin typeface="Arial" pitchFamily="34" charset="0"/>
                <a:ea typeface="黑体" pitchFamily="49" charset="-122"/>
              </a:rPr>
              <a:t>2</a:t>
            </a:r>
            <a:endParaRPr kumimoji="1" lang="en-US" altLang="zh-CN" i="0">
              <a:latin typeface="Arial" pitchFamily="34" charset="0"/>
              <a:ea typeface="黑体" pitchFamily="49" charset="-122"/>
            </a:endParaRPr>
          </a:p>
        </p:txBody>
      </p:sp>
      <p:sp>
        <p:nvSpPr>
          <p:cNvPr id="200736" name="Text Box 32"/>
          <p:cNvSpPr txBox="1">
            <a:spLocks noChangeArrowheads="1"/>
          </p:cNvSpPr>
          <p:nvPr/>
        </p:nvSpPr>
        <p:spPr bwMode="auto">
          <a:xfrm>
            <a:off x="3792538" y="5018088"/>
            <a:ext cx="423514"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A</a:t>
            </a:r>
            <a:r>
              <a:rPr kumimoji="1" lang="en-US" altLang="zh-CN" i="0" baseline="-25000">
                <a:latin typeface="Arial" pitchFamily="34" charset="0"/>
                <a:ea typeface="黑体" pitchFamily="49" charset="-122"/>
              </a:rPr>
              <a:t>1</a:t>
            </a:r>
            <a:endParaRPr kumimoji="1" lang="en-US" altLang="zh-CN" i="0">
              <a:latin typeface="Arial" pitchFamily="34" charset="0"/>
              <a:ea typeface="黑体" pitchFamily="49" charset="-122"/>
            </a:endParaRPr>
          </a:p>
        </p:txBody>
      </p:sp>
      <p:sp>
        <p:nvSpPr>
          <p:cNvPr id="200737" name="Text Box 33"/>
          <p:cNvSpPr txBox="1">
            <a:spLocks noChangeArrowheads="1"/>
          </p:cNvSpPr>
          <p:nvPr/>
        </p:nvSpPr>
        <p:spPr bwMode="auto">
          <a:xfrm>
            <a:off x="3822700" y="2816225"/>
            <a:ext cx="423514"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A</a:t>
            </a:r>
            <a:r>
              <a:rPr kumimoji="1" lang="en-US" altLang="zh-CN" i="0" baseline="-25000">
                <a:latin typeface="Arial" pitchFamily="34" charset="0"/>
                <a:ea typeface="黑体" pitchFamily="49" charset="-122"/>
              </a:rPr>
              <a:t>3</a:t>
            </a:r>
            <a:endParaRPr kumimoji="1" lang="en-US" altLang="zh-CN" i="0">
              <a:latin typeface="Arial" pitchFamily="34" charset="0"/>
              <a:ea typeface="黑体" pitchFamily="49" charset="-122"/>
            </a:endParaRPr>
          </a:p>
        </p:txBody>
      </p:sp>
      <p:sp>
        <p:nvSpPr>
          <p:cNvPr id="200738" name="Text Box 34"/>
          <p:cNvSpPr txBox="1">
            <a:spLocks noChangeArrowheads="1"/>
          </p:cNvSpPr>
          <p:nvPr/>
        </p:nvSpPr>
        <p:spPr bwMode="auto">
          <a:xfrm>
            <a:off x="6932613" y="2301875"/>
            <a:ext cx="436338"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C</a:t>
            </a:r>
            <a:r>
              <a:rPr kumimoji="1" lang="en-US" altLang="zh-CN" i="0" baseline="-25000">
                <a:latin typeface="Arial" pitchFamily="34" charset="0"/>
                <a:ea typeface="黑体" pitchFamily="49" charset="-122"/>
              </a:rPr>
              <a:t>2</a:t>
            </a:r>
            <a:endParaRPr kumimoji="1" lang="en-US" altLang="zh-CN" i="0">
              <a:latin typeface="Arial" pitchFamily="34" charset="0"/>
              <a:ea typeface="黑体" pitchFamily="49" charset="-122"/>
            </a:endParaRPr>
          </a:p>
        </p:txBody>
      </p:sp>
      <p:sp>
        <p:nvSpPr>
          <p:cNvPr id="200739" name="Text Box 35"/>
          <p:cNvSpPr txBox="1">
            <a:spLocks noChangeArrowheads="1"/>
          </p:cNvSpPr>
          <p:nvPr/>
        </p:nvSpPr>
        <p:spPr bwMode="auto">
          <a:xfrm>
            <a:off x="5688013" y="2454275"/>
            <a:ext cx="423514"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B</a:t>
            </a:r>
            <a:r>
              <a:rPr kumimoji="1" lang="en-US" altLang="zh-CN" i="0" baseline="-25000">
                <a:latin typeface="Arial" pitchFamily="34" charset="0"/>
                <a:ea typeface="黑体" pitchFamily="49" charset="-122"/>
              </a:rPr>
              <a:t>2</a:t>
            </a:r>
            <a:endParaRPr kumimoji="1" lang="en-US" altLang="zh-CN" i="0">
              <a:latin typeface="Arial" pitchFamily="34" charset="0"/>
              <a:ea typeface="黑体" pitchFamily="49" charset="-122"/>
            </a:endParaRPr>
          </a:p>
        </p:txBody>
      </p:sp>
      <p:pic>
        <p:nvPicPr>
          <p:cNvPr id="200740" name="Picture 36"/>
          <p:cNvPicPr>
            <a:picLocks noChangeArrowheads="1"/>
          </p:cNvPicPr>
          <p:nvPr/>
        </p:nvPicPr>
        <p:blipFill>
          <a:blip r:embed="rId3" cstate="print"/>
          <a:srcRect/>
          <a:stretch>
            <a:fillRect/>
          </a:stretch>
        </p:blipFill>
        <p:spPr bwMode="auto">
          <a:xfrm>
            <a:off x="3348038" y="927100"/>
            <a:ext cx="509587" cy="536575"/>
          </a:xfrm>
          <a:prstGeom prst="rect">
            <a:avLst/>
          </a:prstGeom>
          <a:noFill/>
          <a:ln w="9525">
            <a:noFill/>
            <a:miter lim="800000"/>
            <a:headEnd/>
            <a:tailEnd/>
          </a:ln>
        </p:spPr>
      </p:pic>
      <p:pic>
        <p:nvPicPr>
          <p:cNvPr id="200741" name="Picture 37"/>
          <p:cNvPicPr>
            <a:picLocks noChangeArrowheads="1"/>
          </p:cNvPicPr>
          <p:nvPr/>
        </p:nvPicPr>
        <p:blipFill>
          <a:blip r:embed="rId3" cstate="print"/>
          <a:srcRect/>
          <a:stretch>
            <a:fillRect/>
          </a:stretch>
        </p:blipFill>
        <p:spPr bwMode="auto">
          <a:xfrm>
            <a:off x="6461125" y="538163"/>
            <a:ext cx="509588" cy="536575"/>
          </a:xfrm>
          <a:prstGeom prst="rect">
            <a:avLst/>
          </a:prstGeom>
          <a:noFill/>
          <a:ln w="9525">
            <a:noFill/>
            <a:miter lim="800000"/>
            <a:headEnd/>
            <a:tailEnd/>
          </a:ln>
        </p:spPr>
      </p:pic>
      <p:pic>
        <p:nvPicPr>
          <p:cNvPr id="200742" name="Picture 38"/>
          <p:cNvPicPr>
            <a:picLocks noChangeArrowheads="1"/>
          </p:cNvPicPr>
          <p:nvPr/>
        </p:nvPicPr>
        <p:blipFill>
          <a:blip r:embed="rId3" cstate="print"/>
          <a:srcRect/>
          <a:stretch>
            <a:fillRect/>
          </a:stretch>
        </p:blipFill>
        <p:spPr bwMode="auto">
          <a:xfrm>
            <a:off x="5053013" y="771525"/>
            <a:ext cx="509587" cy="536575"/>
          </a:xfrm>
          <a:prstGeom prst="rect">
            <a:avLst/>
          </a:prstGeom>
          <a:noFill/>
          <a:ln w="9525">
            <a:noFill/>
            <a:miter lim="800000"/>
            <a:headEnd/>
            <a:tailEnd/>
          </a:ln>
        </p:spPr>
      </p:pic>
      <p:pic>
        <p:nvPicPr>
          <p:cNvPr id="200743" name="Picture 39"/>
          <p:cNvPicPr>
            <a:picLocks noChangeArrowheads="1"/>
          </p:cNvPicPr>
          <p:nvPr/>
        </p:nvPicPr>
        <p:blipFill>
          <a:blip r:embed="rId3" cstate="print"/>
          <a:srcRect/>
          <a:stretch>
            <a:fillRect/>
          </a:stretch>
        </p:blipFill>
        <p:spPr bwMode="auto">
          <a:xfrm>
            <a:off x="6470650" y="2324100"/>
            <a:ext cx="509588" cy="538163"/>
          </a:xfrm>
          <a:prstGeom prst="rect">
            <a:avLst/>
          </a:prstGeom>
          <a:noFill/>
          <a:ln w="9525">
            <a:noFill/>
            <a:miter lim="800000"/>
            <a:headEnd/>
            <a:tailEnd/>
          </a:ln>
        </p:spPr>
      </p:pic>
      <p:pic>
        <p:nvPicPr>
          <p:cNvPr id="200744" name="Picture 40"/>
          <p:cNvPicPr>
            <a:picLocks noChangeArrowheads="1"/>
          </p:cNvPicPr>
          <p:nvPr/>
        </p:nvPicPr>
        <p:blipFill>
          <a:blip r:embed="rId3" cstate="print"/>
          <a:srcRect/>
          <a:stretch>
            <a:fillRect/>
          </a:stretch>
        </p:blipFill>
        <p:spPr bwMode="auto">
          <a:xfrm>
            <a:off x="5284788" y="2557463"/>
            <a:ext cx="509587" cy="538162"/>
          </a:xfrm>
          <a:prstGeom prst="rect">
            <a:avLst/>
          </a:prstGeom>
          <a:noFill/>
          <a:ln w="9525">
            <a:noFill/>
            <a:miter lim="800000"/>
            <a:headEnd/>
            <a:tailEnd/>
          </a:ln>
        </p:spPr>
      </p:pic>
      <p:pic>
        <p:nvPicPr>
          <p:cNvPr id="200745" name="Picture 41"/>
          <p:cNvPicPr>
            <a:picLocks noChangeArrowheads="1"/>
          </p:cNvPicPr>
          <p:nvPr/>
        </p:nvPicPr>
        <p:blipFill>
          <a:blip r:embed="rId3" cstate="print"/>
          <a:srcRect/>
          <a:stretch>
            <a:fillRect/>
          </a:stretch>
        </p:blipFill>
        <p:spPr bwMode="auto">
          <a:xfrm>
            <a:off x="3348038" y="2790825"/>
            <a:ext cx="509587" cy="538163"/>
          </a:xfrm>
          <a:prstGeom prst="rect">
            <a:avLst/>
          </a:prstGeom>
          <a:noFill/>
          <a:ln w="9525">
            <a:noFill/>
            <a:miter lim="800000"/>
            <a:headEnd/>
            <a:tailEnd/>
          </a:ln>
        </p:spPr>
      </p:pic>
      <p:pic>
        <p:nvPicPr>
          <p:cNvPr id="200746" name="Picture 42"/>
          <p:cNvPicPr>
            <a:picLocks noChangeArrowheads="1"/>
          </p:cNvPicPr>
          <p:nvPr/>
        </p:nvPicPr>
        <p:blipFill>
          <a:blip r:embed="rId3" cstate="print"/>
          <a:srcRect/>
          <a:stretch>
            <a:fillRect/>
          </a:stretch>
        </p:blipFill>
        <p:spPr bwMode="auto">
          <a:xfrm>
            <a:off x="3348038" y="4740275"/>
            <a:ext cx="509587" cy="536575"/>
          </a:xfrm>
          <a:prstGeom prst="rect">
            <a:avLst/>
          </a:prstGeom>
          <a:noFill/>
          <a:ln w="9525">
            <a:noFill/>
            <a:miter lim="800000"/>
            <a:headEnd/>
            <a:tailEnd/>
          </a:ln>
        </p:spPr>
      </p:pic>
      <p:pic>
        <p:nvPicPr>
          <p:cNvPr id="200747" name="Picture 43"/>
          <p:cNvPicPr>
            <a:picLocks noChangeArrowheads="1"/>
          </p:cNvPicPr>
          <p:nvPr/>
        </p:nvPicPr>
        <p:blipFill>
          <a:blip r:embed="rId3" cstate="print"/>
          <a:srcRect/>
          <a:stretch>
            <a:fillRect/>
          </a:stretch>
        </p:blipFill>
        <p:spPr bwMode="auto">
          <a:xfrm>
            <a:off x="4014788" y="4578350"/>
            <a:ext cx="509587" cy="536575"/>
          </a:xfrm>
          <a:prstGeom prst="rect">
            <a:avLst/>
          </a:prstGeom>
          <a:noFill/>
          <a:ln w="9525">
            <a:noFill/>
            <a:miter lim="800000"/>
            <a:headEnd/>
            <a:tailEnd/>
          </a:ln>
        </p:spPr>
      </p:pic>
      <p:pic>
        <p:nvPicPr>
          <p:cNvPr id="200748" name="Picture 44"/>
          <p:cNvPicPr>
            <a:picLocks noChangeArrowheads="1"/>
          </p:cNvPicPr>
          <p:nvPr/>
        </p:nvPicPr>
        <p:blipFill>
          <a:blip r:embed="rId3" cstate="print"/>
          <a:srcRect/>
          <a:stretch>
            <a:fillRect/>
          </a:stretch>
        </p:blipFill>
        <p:spPr bwMode="auto">
          <a:xfrm>
            <a:off x="5126038" y="4422775"/>
            <a:ext cx="509587" cy="536575"/>
          </a:xfrm>
          <a:prstGeom prst="rect">
            <a:avLst/>
          </a:prstGeom>
          <a:noFill/>
          <a:ln w="9525">
            <a:noFill/>
            <a:miter lim="800000"/>
            <a:headEnd/>
            <a:tailEnd/>
          </a:ln>
        </p:spPr>
      </p:pic>
      <p:pic>
        <p:nvPicPr>
          <p:cNvPr id="200749" name="Picture 45"/>
          <p:cNvPicPr>
            <a:picLocks noChangeArrowheads="1"/>
          </p:cNvPicPr>
          <p:nvPr/>
        </p:nvPicPr>
        <p:blipFill>
          <a:blip r:embed="rId3" cstate="print"/>
          <a:srcRect/>
          <a:stretch>
            <a:fillRect/>
          </a:stretch>
        </p:blipFill>
        <p:spPr bwMode="auto">
          <a:xfrm>
            <a:off x="6461125" y="4267200"/>
            <a:ext cx="509588" cy="536575"/>
          </a:xfrm>
          <a:prstGeom prst="rect">
            <a:avLst/>
          </a:prstGeom>
          <a:noFill/>
          <a:ln w="9525">
            <a:noFill/>
            <a:miter lim="800000"/>
            <a:headEnd/>
            <a:tailEnd/>
          </a:ln>
        </p:spPr>
      </p:pic>
      <p:sp>
        <p:nvSpPr>
          <p:cNvPr id="200750" name="AutoShape 46"/>
          <p:cNvSpPr>
            <a:spLocks noChangeArrowheads="1"/>
          </p:cNvSpPr>
          <p:nvPr/>
        </p:nvSpPr>
        <p:spPr bwMode="auto">
          <a:xfrm flipH="1">
            <a:off x="1790700" y="2246313"/>
            <a:ext cx="1185863" cy="933450"/>
          </a:xfrm>
          <a:prstGeom prst="cube">
            <a:avLst>
              <a:gd name="adj" fmla="val 28329"/>
            </a:avLst>
          </a:prstGeom>
          <a:solidFill>
            <a:srgbClr val="99FFCC"/>
          </a:solidFill>
          <a:ln w="9525">
            <a:solidFill>
              <a:schemeClr val="tx1"/>
            </a:solidFill>
            <a:miter lim="800000"/>
            <a:headEnd/>
            <a:tailEnd/>
          </a:ln>
        </p:spPr>
        <p:txBody>
          <a:bodyPr wrap="none" anchor="ctr"/>
          <a:lstStyle/>
          <a:p>
            <a:pPr algn="ctr"/>
            <a:r>
              <a:rPr kumimoji="1" lang="zh-CN" altLang="en-US" i="0">
                <a:latin typeface="Arial" pitchFamily="34" charset="0"/>
                <a:ea typeface="黑体" pitchFamily="49" charset="-122"/>
              </a:rPr>
              <a:t>以太网</a:t>
            </a:r>
          </a:p>
          <a:p>
            <a:pPr algn="ctr"/>
            <a:r>
              <a:rPr kumimoji="1" lang="zh-CN" altLang="en-US" i="0">
                <a:latin typeface="Arial" pitchFamily="34" charset="0"/>
                <a:ea typeface="黑体" pitchFamily="49" charset="-122"/>
              </a:rPr>
              <a:t>交换机</a:t>
            </a:r>
          </a:p>
        </p:txBody>
      </p:sp>
      <p:sp>
        <p:nvSpPr>
          <p:cNvPr id="200751" name="Line 47"/>
          <p:cNvSpPr>
            <a:spLocks noChangeShapeType="1"/>
          </p:cNvSpPr>
          <p:nvPr/>
        </p:nvSpPr>
        <p:spPr bwMode="auto">
          <a:xfrm>
            <a:off x="1716088" y="2784475"/>
            <a:ext cx="0" cy="3346450"/>
          </a:xfrm>
          <a:prstGeom prst="line">
            <a:avLst/>
          </a:prstGeom>
          <a:noFill/>
          <a:ln w="38100">
            <a:solidFill>
              <a:srgbClr val="333399"/>
            </a:solidFill>
            <a:round/>
            <a:headEnd/>
            <a:tailEnd/>
          </a:ln>
        </p:spPr>
        <p:txBody>
          <a:bodyPr wrap="none" anchor="ctr"/>
          <a:lstStyle/>
          <a:p>
            <a:endParaRPr lang="zh-CN" altLang="en-US" i="0"/>
          </a:p>
        </p:txBody>
      </p:sp>
      <p:sp>
        <p:nvSpPr>
          <p:cNvPr id="200752" name="Line 48"/>
          <p:cNvSpPr>
            <a:spLocks noChangeShapeType="1"/>
          </p:cNvSpPr>
          <p:nvPr/>
        </p:nvSpPr>
        <p:spPr bwMode="auto">
          <a:xfrm>
            <a:off x="1703388" y="2790825"/>
            <a:ext cx="276225" cy="0"/>
          </a:xfrm>
          <a:prstGeom prst="line">
            <a:avLst/>
          </a:prstGeom>
          <a:noFill/>
          <a:ln w="38100">
            <a:solidFill>
              <a:srgbClr val="333399"/>
            </a:solidFill>
            <a:round/>
            <a:headEnd/>
            <a:tailEnd/>
          </a:ln>
        </p:spPr>
        <p:txBody>
          <a:bodyPr wrap="none" anchor="ctr"/>
          <a:lstStyle/>
          <a:p>
            <a:endParaRPr lang="zh-CN" altLang="en-US" i="0"/>
          </a:p>
        </p:txBody>
      </p:sp>
      <p:sp>
        <p:nvSpPr>
          <p:cNvPr id="200753" name="Line 49"/>
          <p:cNvSpPr>
            <a:spLocks noChangeShapeType="1"/>
          </p:cNvSpPr>
          <p:nvPr/>
        </p:nvSpPr>
        <p:spPr bwMode="auto">
          <a:xfrm>
            <a:off x="1865313" y="4772025"/>
            <a:ext cx="0" cy="1514475"/>
          </a:xfrm>
          <a:prstGeom prst="line">
            <a:avLst/>
          </a:prstGeom>
          <a:noFill/>
          <a:ln w="38100">
            <a:solidFill>
              <a:srgbClr val="333399"/>
            </a:solidFill>
            <a:round/>
            <a:headEnd/>
            <a:tailEnd/>
          </a:ln>
        </p:spPr>
        <p:txBody>
          <a:bodyPr wrap="none" anchor="ctr"/>
          <a:lstStyle/>
          <a:p>
            <a:endParaRPr lang="zh-CN" altLang="en-US" i="0"/>
          </a:p>
        </p:txBody>
      </p:sp>
      <p:sp>
        <p:nvSpPr>
          <p:cNvPr id="200754" name="Line 50"/>
          <p:cNvSpPr>
            <a:spLocks noChangeShapeType="1"/>
          </p:cNvSpPr>
          <p:nvPr/>
        </p:nvSpPr>
        <p:spPr bwMode="auto">
          <a:xfrm>
            <a:off x="1851025" y="4772025"/>
            <a:ext cx="152400" cy="0"/>
          </a:xfrm>
          <a:prstGeom prst="line">
            <a:avLst/>
          </a:prstGeom>
          <a:noFill/>
          <a:ln w="38100">
            <a:solidFill>
              <a:srgbClr val="333399"/>
            </a:solidFill>
            <a:round/>
            <a:headEnd/>
            <a:tailEnd/>
          </a:ln>
        </p:spPr>
        <p:txBody>
          <a:bodyPr wrap="none" anchor="ctr"/>
          <a:lstStyle/>
          <a:p>
            <a:endParaRPr lang="zh-CN" altLang="en-US" i="0"/>
          </a:p>
        </p:txBody>
      </p:sp>
      <p:sp>
        <p:nvSpPr>
          <p:cNvPr id="200755" name="AutoShape 51"/>
          <p:cNvSpPr>
            <a:spLocks noChangeArrowheads="1"/>
          </p:cNvSpPr>
          <p:nvPr/>
        </p:nvSpPr>
        <p:spPr bwMode="auto">
          <a:xfrm flipH="1">
            <a:off x="1196975" y="5665788"/>
            <a:ext cx="1187450" cy="931862"/>
          </a:xfrm>
          <a:prstGeom prst="cube">
            <a:avLst>
              <a:gd name="adj" fmla="val 28329"/>
            </a:avLst>
          </a:prstGeom>
          <a:solidFill>
            <a:srgbClr val="99FFCC"/>
          </a:solidFill>
          <a:ln w="9525">
            <a:solidFill>
              <a:schemeClr val="tx1"/>
            </a:solidFill>
            <a:miter lim="800000"/>
            <a:headEnd/>
            <a:tailEnd/>
          </a:ln>
        </p:spPr>
        <p:txBody>
          <a:bodyPr wrap="none" anchor="ctr"/>
          <a:lstStyle/>
          <a:p>
            <a:pPr algn="ctr"/>
            <a:r>
              <a:rPr kumimoji="1" lang="zh-CN" altLang="en-US" i="0">
                <a:latin typeface="Arial" pitchFamily="34" charset="0"/>
                <a:ea typeface="黑体" pitchFamily="49" charset="-122"/>
              </a:rPr>
              <a:t>以太网</a:t>
            </a:r>
          </a:p>
          <a:p>
            <a:pPr algn="ctr"/>
            <a:r>
              <a:rPr kumimoji="1" lang="zh-CN" altLang="en-US" i="0">
                <a:latin typeface="Arial" pitchFamily="34" charset="0"/>
                <a:ea typeface="黑体" pitchFamily="49" charset="-122"/>
              </a:rPr>
              <a:t>交换机</a:t>
            </a:r>
          </a:p>
        </p:txBody>
      </p:sp>
      <p:sp>
        <p:nvSpPr>
          <p:cNvPr id="200756" name="Text Box 52"/>
          <p:cNvSpPr txBox="1">
            <a:spLocks noChangeArrowheads="1"/>
          </p:cNvSpPr>
          <p:nvPr/>
        </p:nvSpPr>
        <p:spPr bwMode="auto">
          <a:xfrm>
            <a:off x="4286250" y="5805488"/>
            <a:ext cx="4431021" cy="830997"/>
          </a:xfrm>
          <a:prstGeom prst="rect">
            <a:avLst/>
          </a:prstGeom>
          <a:noFill/>
          <a:ln w="9525">
            <a:noFill/>
            <a:miter lim="800000"/>
            <a:headEnd/>
            <a:tailEnd/>
          </a:ln>
        </p:spPr>
        <p:txBody>
          <a:bodyPr wrap="none">
            <a:spAutoFit/>
          </a:bodyPr>
          <a:lstStyle/>
          <a:p>
            <a:pPr algn="ctr"/>
            <a:r>
              <a:rPr lang="zh-CN" altLang="en-US" sz="2400" i="0">
                <a:latin typeface="Arial" pitchFamily="34" charset="0"/>
                <a:ea typeface="黑体" pitchFamily="49" charset="-122"/>
              </a:rPr>
              <a:t>三个虚拟局域网 </a:t>
            </a:r>
            <a:r>
              <a:rPr lang="en-US" altLang="zh-CN" sz="2400" i="0">
                <a:latin typeface="Arial" pitchFamily="34" charset="0"/>
                <a:ea typeface="黑体" pitchFamily="49" charset="-122"/>
              </a:rPr>
              <a:t>VLAN</a:t>
            </a:r>
            <a:r>
              <a:rPr lang="en-US" altLang="zh-CN" sz="2400" i="0" baseline="-25000">
                <a:latin typeface="Arial" pitchFamily="34" charset="0"/>
                <a:ea typeface="黑体" pitchFamily="49" charset="-122"/>
              </a:rPr>
              <a:t>1</a:t>
            </a:r>
            <a:r>
              <a:rPr lang="en-US" altLang="zh-CN" sz="2400" i="0">
                <a:latin typeface="Arial" pitchFamily="34" charset="0"/>
                <a:ea typeface="黑体" pitchFamily="49" charset="-122"/>
              </a:rPr>
              <a:t>, VLAN</a:t>
            </a:r>
            <a:r>
              <a:rPr lang="en-US" altLang="zh-CN" sz="2400" i="0" baseline="-25000">
                <a:latin typeface="Arial" pitchFamily="34" charset="0"/>
                <a:ea typeface="黑体" pitchFamily="49" charset="-122"/>
              </a:rPr>
              <a:t>2</a:t>
            </a:r>
          </a:p>
          <a:p>
            <a:pPr algn="ctr"/>
            <a:r>
              <a:rPr lang="zh-CN" altLang="en-US" sz="2400" i="0">
                <a:latin typeface="Arial" pitchFamily="34" charset="0"/>
                <a:ea typeface="黑体" pitchFamily="49" charset="-122"/>
              </a:rPr>
              <a:t>和 </a:t>
            </a:r>
            <a:r>
              <a:rPr lang="en-US" altLang="zh-CN" sz="2400" i="0">
                <a:latin typeface="Arial" pitchFamily="34" charset="0"/>
                <a:ea typeface="黑体" pitchFamily="49" charset="-122"/>
              </a:rPr>
              <a:t>VLAN</a:t>
            </a:r>
            <a:r>
              <a:rPr lang="en-US" altLang="zh-CN" sz="2400" i="0" baseline="-25000">
                <a:latin typeface="Arial" pitchFamily="34" charset="0"/>
                <a:ea typeface="黑体" pitchFamily="49" charset="-122"/>
              </a:rPr>
              <a:t>3</a:t>
            </a:r>
            <a:r>
              <a:rPr lang="en-US" altLang="zh-CN" sz="2400" i="0">
                <a:latin typeface="Arial" pitchFamily="34" charset="0"/>
                <a:ea typeface="黑体" pitchFamily="49" charset="-122"/>
              </a:rPr>
              <a:t> </a:t>
            </a:r>
            <a:r>
              <a:rPr lang="zh-CN" altLang="en-US" sz="2400" i="0">
                <a:latin typeface="Arial" pitchFamily="34" charset="0"/>
                <a:ea typeface="黑体" pitchFamily="49" charset="-122"/>
              </a:rPr>
              <a:t>的构成 </a:t>
            </a:r>
          </a:p>
        </p:txBody>
      </p:sp>
      <p:sp>
        <p:nvSpPr>
          <p:cNvPr id="476213" name="Text Box 53"/>
          <p:cNvSpPr txBox="1">
            <a:spLocks noChangeArrowheads="1"/>
          </p:cNvSpPr>
          <p:nvPr/>
        </p:nvSpPr>
        <p:spPr bwMode="auto">
          <a:xfrm>
            <a:off x="395288" y="5692775"/>
            <a:ext cx="8353425" cy="831850"/>
          </a:xfrm>
          <a:prstGeom prst="rect">
            <a:avLst/>
          </a:prstGeom>
          <a:solidFill>
            <a:srgbClr val="FFFF99"/>
          </a:solidFill>
          <a:ln w="9525">
            <a:solidFill>
              <a:srgbClr val="333399"/>
            </a:solidFill>
            <a:miter lim="800000"/>
            <a:headEnd/>
            <a:tailEnd/>
          </a:ln>
        </p:spPr>
        <p:txBody>
          <a:bodyPr>
            <a:spAutoFit/>
          </a:bodyPr>
          <a:lstStyle/>
          <a:p>
            <a:pPr algn="ctr"/>
            <a:r>
              <a:rPr lang="zh-CN" altLang="en-US" sz="2400" i="0" dirty="0">
                <a:latin typeface="Arial" pitchFamily="34" charset="0"/>
                <a:ea typeface="黑体" pitchFamily="49" charset="-122"/>
              </a:rPr>
              <a:t>当</a:t>
            </a:r>
            <a:r>
              <a:rPr lang="en-US" altLang="zh-CN" sz="2400" i="0" dirty="0">
                <a:latin typeface="Arial" pitchFamily="34" charset="0"/>
                <a:ea typeface="黑体" pitchFamily="49" charset="-122"/>
              </a:rPr>
              <a:t>B</a:t>
            </a:r>
            <a:r>
              <a:rPr lang="en-US" altLang="zh-CN" sz="2400" i="0" baseline="-25000" dirty="0">
                <a:latin typeface="Arial" pitchFamily="34" charset="0"/>
                <a:ea typeface="黑体" pitchFamily="49" charset="-122"/>
              </a:rPr>
              <a:t>1</a:t>
            </a:r>
            <a:r>
              <a:rPr lang="zh-CN" altLang="en-US" sz="2400" i="0" dirty="0">
                <a:latin typeface="Arial" pitchFamily="34" charset="0"/>
                <a:ea typeface="黑体" pitchFamily="49" charset="-122"/>
              </a:rPr>
              <a:t>向</a:t>
            </a:r>
            <a:r>
              <a:rPr lang="en-US" altLang="zh-CN" sz="2400" i="0" dirty="0">
                <a:latin typeface="Arial" pitchFamily="34" charset="0"/>
                <a:ea typeface="黑体" pitchFamily="49" charset="-122"/>
              </a:rPr>
              <a:t>VLAN</a:t>
            </a:r>
            <a:r>
              <a:rPr lang="en-US" altLang="zh-CN" sz="2400" i="0" baseline="-25000" dirty="0">
                <a:latin typeface="Arial" pitchFamily="34" charset="0"/>
                <a:ea typeface="黑体" pitchFamily="49" charset="-122"/>
              </a:rPr>
              <a:t>2</a:t>
            </a:r>
            <a:r>
              <a:rPr lang="zh-CN" altLang="en-US" sz="2400" i="0" dirty="0">
                <a:latin typeface="Arial" pitchFamily="34" charset="0"/>
                <a:ea typeface="黑体" pitchFamily="49" charset="-122"/>
              </a:rPr>
              <a:t>工作组内成员</a:t>
            </a:r>
            <a:r>
              <a:rPr lang="zh-CN" altLang="en-US" sz="2400" i="0" dirty="0">
                <a:solidFill>
                  <a:srgbClr val="FF0000"/>
                </a:solidFill>
                <a:latin typeface="Arial" pitchFamily="34" charset="0"/>
                <a:ea typeface="黑体" pitchFamily="49" charset="-122"/>
              </a:rPr>
              <a:t>发送</a:t>
            </a:r>
            <a:r>
              <a:rPr lang="zh-CN" altLang="en-US" sz="2400" i="0" dirty="0">
                <a:latin typeface="Arial" pitchFamily="34" charset="0"/>
                <a:ea typeface="黑体" pitchFamily="49" charset="-122"/>
              </a:rPr>
              <a:t>数据时，</a:t>
            </a:r>
          </a:p>
          <a:p>
            <a:pPr algn="ctr"/>
            <a:r>
              <a:rPr lang="zh-CN" altLang="en-US" sz="2400" i="0" dirty="0">
                <a:latin typeface="Arial" pitchFamily="34" charset="0"/>
                <a:ea typeface="黑体" pitchFamily="49" charset="-122"/>
              </a:rPr>
              <a:t>工作站 </a:t>
            </a:r>
            <a:r>
              <a:rPr lang="en-US" altLang="zh-CN" sz="2400" i="0" dirty="0">
                <a:latin typeface="Arial" pitchFamily="34" charset="0"/>
                <a:ea typeface="黑体" pitchFamily="49" charset="-122"/>
              </a:rPr>
              <a:t>B</a:t>
            </a:r>
            <a:r>
              <a:rPr lang="en-US" altLang="zh-CN" sz="2400" i="0" baseline="-25000" dirty="0">
                <a:latin typeface="Arial" pitchFamily="34" charset="0"/>
                <a:ea typeface="黑体" pitchFamily="49" charset="-122"/>
              </a:rPr>
              <a:t>2 </a:t>
            </a:r>
            <a:r>
              <a:rPr lang="zh-CN" altLang="en-US" sz="2400" i="0" dirty="0">
                <a:latin typeface="Arial" pitchFamily="34" charset="0"/>
                <a:ea typeface="黑体" pitchFamily="49" charset="-122"/>
              </a:rPr>
              <a:t>和 </a:t>
            </a:r>
            <a:r>
              <a:rPr lang="en-US" altLang="zh-CN" sz="2400" i="0" dirty="0">
                <a:latin typeface="Arial" pitchFamily="34" charset="0"/>
                <a:ea typeface="黑体" pitchFamily="49" charset="-122"/>
              </a:rPr>
              <a:t>B</a:t>
            </a:r>
            <a:r>
              <a:rPr lang="en-US" altLang="zh-CN" sz="2400" i="0" baseline="-25000" dirty="0">
                <a:latin typeface="Arial" pitchFamily="34" charset="0"/>
                <a:ea typeface="黑体" pitchFamily="49" charset="-122"/>
              </a:rPr>
              <a:t>3 </a:t>
            </a:r>
            <a:r>
              <a:rPr lang="zh-CN" altLang="en-US" sz="2400" i="0" dirty="0">
                <a:latin typeface="Arial" pitchFamily="34" charset="0"/>
                <a:ea typeface="黑体" pitchFamily="49" charset="-122"/>
              </a:rPr>
              <a:t>将会收到广播的信息。</a:t>
            </a:r>
          </a:p>
        </p:txBody>
      </p:sp>
    </p:spTree>
    <p:extLst>
      <p:ext uri="{BB962C8B-B14F-4D97-AF65-F5344CB8AC3E}">
        <p14:creationId xmlns:p14="http://schemas.microsoft.com/office/powerpoint/2010/main" val="188297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76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213" grpId="0" animBg="1"/>
    </p:bldLst>
  </p:timing>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1730" name="AutoShape 2"/>
          <p:cNvSpPr>
            <a:spLocks noChangeArrowheads="1"/>
          </p:cNvSpPr>
          <p:nvPr/>
        </p:nvSpPr>
        <p:spPr bwMode="auto">
          <a:xfrm flipH="1">
            <a:off x="827088" y="4111625"/>
            <a:ext cx="7561262" cy="1398588"/>
          </a:xfrm>
          <a:prstGeom prst="cube">
            <a:avLst>
              <a:gd name="adj" fmla="val 93745"/>
            </a:avLst>
          </a:prstGeom>
          <a:solidFill>
            <a:schemeClr val="bg1"/>
          </a:solidFill>
          <a:ln w="9525">
            <a:solidFill>
              <a:schemeClr val="tx1"/>
            </a:solidFill>
            <a:miter lim="800000"/>
            <a:headEnd/>
            <a:tailEnd/>
          </a:ln>
        </p:spPr>
        <p:txBody>
          <a:bodyPr wrap="none" anchor="ctr"/>
          <a:lstStyle/>
          <a:p>
            <a:endParaRPr lang="zh-CN" altLang="en-US" i="0"/>
          </a:p>
        </p:txBody>
      </p:sp>
      <p:sp>
        <p:nvSpPr>
          <p:cNvPr id="201731" name="Line 3"/>
          <p:cNvSpPr>
            <a:spLocks noChangeShapeType="1"/>
          </p:cNvSpPr>
          <p:nvPr/>
        </p:nvSpPr>
        <p:spPr bwMode="auto">
          <a:xfrm>
            <a:off x="2247900" y="6208713"/>
            <a:ext cx="1568450" cy="0"/>
          </a:xfrm>
          <a:prstGeom prst="line">
            <a:avLst/>
          </a:prstGeom>
          <a:noFill/>
          <a:ln w="76200">
            <a:solidFill>
              <a:srgbClr val="333399"/>
            </a:solidFill>
            <a:round/>
            <a:headEnd/>
            <a:tailEnd/>
          </a:ln>
        </p:spPr>
        <p:txBody>
          <a:bodyPr wrap="none" anchor="ctr"/>
          <a:lstStyle/>
          <a:p>
            <a:endParaRPr lang="zh-CN" altLang="en-US" i="0"/>
          </a:p>
        </p:txBody>
      </p:sp>
      <p:sp>
        <p:nvSpPr>
          <p:cNvPr id="201732" name="AutoShape 4"/>
          <p:cNvSpPr>
            <a:spLocks noChangeArrowheads="1"/>
          </p:cNvSpPr>
          <p:nvPr/>
        </p:nvSpPr>
        <p:spPr bwMode="auto">
          <a:xfrm flipH="1">
            <a:off x="827088" y="2170113"/>
            <a:ext cx="7561262" cy="1397000"/>
          </a:xfrm>
          <a:prstGeom prst="cube">
            <a:avLst>
              <a:gd name="adj" fmla="val 93745"/>
            </a:avLst>
          </a:prstGeom>
          <a:solidFill>
            <a:schemeClr val="bg1"/>
          </a:solidFill>
          <a:ln w="9525">
            <a:solidFill>
              <a:schemeClr val="tx1"/>
            </a:solidFill>
            <a:miter lim="800000"/>
            <a:headEnd/>
            <a:tailEnd/>
          </a:ln>
        </p:spPr>
        <p:txBody>
          <a:bodyPr wrap="none" anchor="ctr"/>
          <a:lstStyle/>
          <a:p>
            <a:endParaRPr lang="zh-CN" altLang="en-US" i="0"/>
          </a:p>
        </p:txBody>
      </p:sp>
      <p:sp>
        <p:nvSpPr>
          <p:cNvPr id="201733" name="AutoShape 5"/>
          <p:cNvSpPr>
            <a:spLocks noChangeArrowheads="1"/>
          </p:cNvSpPr>
          <p:nvPr/>
        </p:nvSpPr>
        <p:spPr bwMode="auto">
          <a:xfrm flipH="1">
            <a:off x="901700" y="304800"/>
            <a:ext cx="7412038" cy="1398588"/>
          </a:xfrm>
          <a:prstGeom prst="cube">
            <a:avLst>
              <a:gd name="adj" fmla="val 93745"/>
            </a:avLst>
          </a:prstGeom>
          <a:solidFill>
            <a:schemeClr val="bg1"/>
          </a:solidFill>
          <a:ln w="9525">
            <a:solidFill>
              <a:schemeClr val="tx1"/>
            </a:solidFill>
            <a:miter lim="800000"/>
            <a:headEnd/>
            <a:tailEnd/>
          </a:ln>
        </p:spPr>
        <p:txBody>
          <a:bodyPr wrap="none" anchor="ctr"/>
          <a:lstStyle/>
          <a:p>
            <a:endParaRPr lang="zh-CN" altLang="en-US" i="0"/>
          </a:p>
        </p:txBody>
      </p:sp>
      <p:sp>
        <p:nvSpPr>
          <p:cNvPr id="201734" name="Line 6"/>
          <p:cNvSpPr>
            <a:spLocks noChangeShapeType="1"/>
          </p:cNvSpPr>
          <p:nvPr/>
        </p:nvSpPr>
        <p:spPr bwMode="auto">
          <a:xfrm>
            <a:off x="2679700" y="693738"/>
            <a:ext cx="3917950" cy="0"/>
          </a:xfrm>
          <a:prstGeom prst="line">
            <a:avLst/>
          </a:prstGeom>
          <a:noFill/>
          <a:ln w="28575">
            <a:solidFill>
              <a:srgbClr val="333399"/>
            </a:solidFill>
            <a:round/>
            <a:headEnd/>
            <a:tailEnd/>
          </a:ln>
        </p:spPr>
        <p:txBody>
          <a:bodyPr wrap="none" anchor="ctr"/>
          <a:lstStyle/>
          <a:p>
            <a:endParaRPr lang="zh-CN" altLang="en-US" i="0"/>
          </a:p>
        </p:txBody>
      </p:sp>
      <p:sp>
        <p:nvSpPr>
          <p:cNvPr id="201735" name="Line 7"/>
          <p:cNvSpPr>
            <a:spLocks noChangeShapeType="1"/>
          </p:cNvSpPr>
          <p:nvPr/>
        </p:nvSpPr>
        <p:spPr bwMode="auto">
          <a:xfrm>
            <a:off x="2828925" y="849313"/>
            <a:ext cx="2362200" cy="0"/>
          </a:xfrm>
          <a:prstGeom prst="line">
            <a:avLst/>
          </a:prstGeom>
          <a:noFill/>
          <a:ln w="28575">
            <a:solidFill>
              <a:srgbClr val="333399"/>
            </a:solidFill>
            <a:round/>
            <a:headEnd/>
            <a:tailEnd/>
          </a:ln>
        </p:spPr>
        <p:txBody>
          <a:bodyPr wrap="none" anchor="ctr"/>
          <a:lstStyle/>
          <a:p>
            <a:endParaRPr lang="zh-CN" altLang="en-US" i="0"/>
          </a:p>
        </p:txBody>
      </p:sp>
      <p:sp>
        <p:nvSpPr>
          <p:cNvPr id="201736" name="Line 8"/>
          <p:cNvSpPr>
            <a:spLocks noChangeShapeType="1"/>
          </p:cNvSpPr>
          <p:nvPr/>
        </p:nvSpPr>
        <p:spPr bwMode="auto">
          <a:xfrm>
            <a:off x="2976563" y="1003300"/>
            <a:ext cx="519112" cy="0"/>
          </a:xfrm>
          <a:prstGeom prst="line">
            <a:avLst/>
          </a:prstGeom>
          <a:noFill/>
          <a:ln w="28575">
            <a:solidFill>
              <a:srgbClr val="333399"/>
            </a:solidFill>
            <a:round/>
            <a:headEnd/>
            <a:tailEnd/>
          </a:ln>
        </p:spPr>
        <p:txBody>
          <a:bodyPr wrap="none" anchor="ctr"/>
          <a:lstStyle/>
          <a:p>
            <a:endParaRPr lang="zh-CN" altLang="en-US" i="0"/>
          </a:p>
        </p:txBody>
      </p:sp>
      <p:sp>
        <p:nvSpPr>
          <p:cNvPr id="201737" name="Line 9"/>
          <p:cNvSpPr>
            <a:spLocks noChangeShapeType="1"/>
          </p:cNvSpPr>
          <p:nvPr/>
        </p:nvSpPr>
        <p:spPr bwMode="auto">
          <a:xfrm>
            <a:off x="2976563" y="2946400"/>
            <a:ext cx="519112" cy="0"/>
          </a:xfrm>
          <a:prstGeom prst="line">
            <a:avLst/>
          </a:prstGeom>
          <a:noFill/>
          <a:ln w="28575">
            <a:solidFill>
              <a:srgbClr val="333399"/>
            </a:solidFill>
            <a:round/>
            <a:headEnd/>
            <a:tailEnd/>
          </a:ln>
        </p:spPr>
        <p:txBody>
          <a:bodyPr wrap="none" anchor="ctr"/>
          <a:lstStyle/>
          <a:p>
            <a:endParaRPr lang="zh-CN" altLang="en-US" i="0"/>
          </a:p>
        </p:txBody>
      </p:sp>
      <p:sp>
        <p:nvSpPr>
          <p:cNvPr id="201738" name="Line 10"/>
          <p:cNvSpPr>
            <a:spLocks noChangeShapeType="1"/>
          </p:cNvSpPr>
          <p:nvPr/>
        </p:nvSpPr>
        <p:spPr bwMode="auto">
          <a:xfrm>
            <a:off x="2828925" y="2713038"/>
            <a:ext cx="2616200" cy="0"/>
          </a:xfrm>
          <a:prstGeom prst="line">
            <a:avLst/>
          </a:prstGeom>
          <a:noFill/>
          <a:ln w="28575">
            <a:solidFill>
              <a:srgbClr val="333399"/>
            </a:solidFill>
            <a:round/>
            <a:headEnd/>
            <a:tailEnd/>
          </a:ln>
        </p:spPr>
        <p:txBody>
          <a:bodyPr wrap="none" anchor="ctr"/>
          <a:lstStyle/>
          <a:p>
            <a:endParaRPr lang="zh-CN" altLang="en-US" i="0"/>
          </a:p>
        </p:txBody>
      </p:sp>
      <p:sp>
        <p:nvSpPr>
          <p:cNvPr id="201739" name="Line 11"/>
          <p:cNvSpPr>
            <a:spLocks noChangeShapeType="1"/>
          </p:cNvSpPr>
          <p:nvPr/>
        </p:nvSpPr>
        <p:spPr bwMode="auto">
          <a:xfrm>
            <a:off x="2606675" y="2479675"/>
            <a:ext cx="3978275" cy="0"/>
          </a:xfrm>
          <a:prstGeom prst="line">
            <a:avLst/>
          </a:prstGeom>
          <a:noFill/>
          <a:ln w="28575">
            <a:solidFill>
              <a:srgbClr val="333399"/>
            </a:solidFill>
            <a:round/>
            <a:headEnd/>
            <a:tailEnd/>
          </a:ln>
        </p:spPr>
        <p:txBody>
          <a:bodyPr wrap="none" anchor="ctr"/>
          <a:lstStyle/>
          <a:p>
            <a:endParaRPr lang="zh-CN" altLang="en-US" i="0"/>
          </a:p>
        </p:txBody>
      </p:sp>
      <p:sp>
        <p:nvSpPr>
          <p:cNvPr id="201740" name="Line 12"/>
          <p:cNvSpPr>
            <a:spLocks noChangeShapeType="1"/>
          </p:cNvSpPr>
          <p:nvPr/>
        </p:nvSpPr>
        <p:spPr bwMode="auto">
          <a:xfrm>
            <a:off x="2754313" y="4732338"/>
            <a:ext cx="1408112" cy="0"/>
          </a:xfrm>
          <a:prstGeom prst="line">
            <a:avLst/>
          </a:prstGeom>
          <a:noFill/>
          <a:ln w="28575">
            <a:solidFill>
              <a:srgbClr val="333399"/>
            </a:solidFill>
            <a:round/>
            <a:headEnd/>
            <a:tailEnd/>
          </a:ln>
        </p:spPr>
        <p:txBody>
          <a:bodyPr wrap="none" anchor="ctr"/>
          <a:lstStyle/>
          <a:p>
            <a:endParaRPr lang="zh-CN" altLang="en-US" i="0"/>
          </a:p>
        </p:txBody>
      </p:sp>
      <p:sp>
        <p:nvSpPr>
          <p:cNvPr id="201741" name="Line 13"/>
          <p:cNvSpPr>
            <a:spLocks noChangeShapeType="1"/>
          </p:cNvSpPr>
          <p:nvPr/>
        </p:nvSpPr>
        <p:spPr bwMode="auto">
          <a:xfrm>
            <a:off x="2754313" y="4887913"/>
            <a:ext cx="746125" cy="0"/>
          </a:xfrm>
          <a:prstGeom prst="line">
            <a:avLst/>
          </a:prstGeom>
          <a:noFill/>
          <a:ln w="28575">
            <a:solidFill>
              <a:srgbClr val="333399"/>
            </a:solidFill>
            <a:round/>
            <a:headEnd/>
            <a:tailEnd/>
          </a:ln>
        </p:spPr>
        <p:txBody>
          <a:bodyPr wrap="none" anchor="ctr"/>
          <a:lstStyle/>
          <a:p>
            <a:endParaRPr lang="zh-CN" altLang="en-US" i="0"/>
          </a:p>
        </p:txBody>
      </p:sp>
      <p:sp>
        <p:nvSpPr>
          <p:cNvPr id="201742" name="Line 14"/>
          <p:cNvSpPr>
            <a:spLocks noChangeShapeType="1"/>
          </p:cNvSpPr>
          <p:nvPr/>
        </p:nvSpPr>
        <p:spPr bwMode="auto">
          <a:xfrm>
            <a:off x="2405063" y="4422775"/>
            <a:ext cx="4241800" cy="0"/>
          </a:xfrm>
          <a:prstGeom prst="line">
            <a:avLst/>
          </a:prstGeom>
          <a:noFill/>
          <a:ln w="28575">
            <a:solidFill>
              <a:srgbClr val="333399"/>
            </a:solidFill>
            <a:round/>
            <a:headEnd/>
            <a:tailEnd/>
          </a:ln>
        </p:spPr>
        <p:txBody>
          <a:bodyPr wrap="none" anchor="ctr"/>
          <a:lstStyle/>
          <a:p>
            <a:endParaRPr lang="zh-CN" altLang="en-US" i="0"/>
          </a:p>
        </p:txBody>
      </p:sp>
      <p:sp>
        <p:nvSpPr>
          <p:cNvPr id="201743" name="Line 15"/>
          <p:cNvSpPr>
            <a:spLocks noChangeShapeType="1"/>
          </p:cNvSpPr>
          <p:nvPr/>
        </p:nvSpPr>
        <p:spPr bwMode="auto">
          <a:xfrm>
            <a:off x="2606675" y="4578350"/>
            <a:ext cx="2643188" cy="0"/>
          </a:xfrm>
          <a:prstGeom prst="line">
            <a:avLst/>
          </a:prstGeom>
          <a:noFill/>
          <a:ln w="28575">
            <a:solidFill>
              <a:srgbClr val="333399"/>
            </a:solidFill>
            <a:round/>
            <a:headEnd/>
            <a:tailEnd/>
          </a:ln>
        </p:spPr>
        <p:txBody>
          <a:bodyPr wrap="none" anchor="ctr"/>
          <a:lstStyle/>
          <a:p>
            <a:endParaRPr lang="zh-CN" altLang="en-US" i="0"/>
          </a:p>
        </p:txBody>
      </p:sp>
      <p:sp>
        <p:nvSpPr>
          <p:cNvPr id="201744" name="AutoShape 16"/>
          <p:cNvSpPr>
            <a:spLocks noChangeArrowheads="1"/>
          </p:cNvSpPr>
          <p:nvPr/>
        </p:nvSpPr>
        <p:spPr bwMode="auto">
          <a:xfrm flipH="1">
            <a:off x="1790700" y="4189413"/>
            <a:ext cx="1185863" cy="931862"/>
          </a:xfrm>
          <a:prstGeom prst="cube">
            <a:avLst>
              <a:gd name="adj" fmla="val 28329"/>
            </a:avLst>
          </a:prstGeom>
          <a:solidFill>
            <a:srgbClr val="99FFCC"/>
          </a:solidFill>
          <a:ln w="9525">
            <a:solidFill>
              <a:schemeClr val="tx1"/>
            </a:solidFill>
            <a:miter lim="800000"/>
            <a:headEnd/>
            <a:tailEnd/>
          </a:ln>
        </p:spPr>
        <p:txBody>
          <a:bodyPr wrap="none" anchor="ctr"/>
          <a:lstStyle/>
          <a:p>
            <a:pPr algn="ctr"/>
            <a:r>
              <a:rPr kumimoji="1" lang="zh-CN" altLang="en-US" i="0">
                <a:latin typeface="Arial" pitchFamily="34" charset="0"/>
                <a:ea typeface="黑体" pitchFamily="49" charset="-122"/>
              </a:rPr>
              <a:t>以太网</a:t>
            </a:r>
          </a:p>
          <a:p>
            <a:pPr algn="ctr"/>
            <a:r>
              <a:rPr kumimoji="1" lang="zh-CN" altLang="en-US" i="0">
                <a:latin typeface="Arial" pitchFamily="34" charset="0"/>
                <a:ea typeface="黑体" pitchFamily="49" charset="-122"/>
              </a:rPr>
              <a:t>交换机</a:t>
            </a:r>
          </a:p>
        </p:txBody>
      </p:sp>
      <p:sp>
        <p:nvSpPr>
          <p:cNvPr id="201745" name="AutoShape 17"/>
          <p:cNvSpPr>
            <a:spLocks noChangeArrowheads="1"/>
          </p:cNvSpPr>
          <p:nvPr/>
        </p:nvSpPr>
        <p:spPr bwMode="auto">
          <a:xfrm>
            <a:off x="4978400" y="538163"/>
            <a:ext cx="1111250" cy="4583112"/>
          </a:xfrm>
          <a:prstGeom prst="roundRect">
            <a:avLst>
              <a:gd name="adj" fmla="val 50000"/>
            </a:avLst>
          </a:prstGeom>
          <a:solidFill>
            <a:srgbClr val="FFFF66">
              <a:alpha val="50195"/>
            </a:srgbClr>
          </a:solidFill>
          <a:ln w="19050">
            <a:solidFill>
              <a:schemeClr val="tx1"/>
            </a:solidFill>
            <a:prstDash val="dash"/>
            <a:round/>
            <a:headEnd/>
            <a:tailEnd/>
          </a:ln>
        </p:spPr>
        <p:txBody>
          <a:bodyPr wrap="none" anchor="ctr"/>
          <a:lstStyle/>
          <a:p>
            <a:endParaRPr lang="zh-CN" altLang="en-US" i="0"/>
          </a:p>
        </p:txBody>
      </p:sp>
      <p:sp>
        <p:nvSpPr>
          <p:cNvPr id="201746" name="AutoShape 18"/>
          <p:cNvSpPr>
            <a:spLocks noChangeArrowheads="1"/>
          </p:cNvSpPr>
          <p:nvPr/>
        </p:nvSpPr>
        <p:spPr bwMode="auto">
          <a:xfrm>
            <a:off x="3273425" y="538163"/>
            <a:ext cx="1557338" cy="5127625"/>
          </a:xfrm>
          <a:prstGeom prst="roundRect">
            <a:avLst>
              <a:gd name="adj" fmla="val 50000"/>
            </a:avLst>
          </a:prstGeom>
          <a:solidFill>
            <a:srgbClr val="CCECFF">
              <a:alpha val="50195"/>
            </a:srgbClr>
          </a:solidFill>
          <a:ln w="19050">
            <a:solidFill>
              <a:schemeClr val="tx1"/>
            </a:solidFill>
            <a:prstDash val="dash"/>
            <a:round/>
            <a:headEnd/>
            <a:tailEnd/>
          </a:ln>
        </p:spPr>
        <p:txBody>
          <a:bodyPr wrap="none" anchor="ctr"/>
          <a:lstStyle/>
          <a:p>
            <a:endParaRPr lang="zh-CN" altLang="en-US" i="0"/>
          </a:p>
        </p:txBody>
      </p:sp>
      <p:sp>
        <p:nvSpPr>
          <p:cNvPr id="201747" name="Text Box 19"/>
          <p:cNvSpPr txBox="1">
            <a:spLocks noChangeArrowheads="1"/>
          </p:cNvSpPr>
          <p:nvPr/>
        </p:nvSpPr>
        <p:spPr bwMode="auto">
          <a:xfrm>
            <a:off x="3838575" y="858838"/>
            <a:ext cx="423514"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A</a:t>
            </a:r>
            <a:r>
              <a:rPr kumimoji="1" lang="en-US" altLang="zh-CN" i="0" baseline="-25000">
                <a:latin typeface="Arial" pitchFamily="34" charset="0"/>
                <a:ea typeface="黑体" pitchFamily="49" charset="-122"/>
              </a:rPr>
              <a:t>4</a:t>
            </a:r>
            <a:endParaRPr kumimoji="1" lang="en-US" altLang="zh-CN" i="0">
              <a:latin typeface="Arial" pitchFamily="34" charset="0"/>
              <a:ea typeface="黑体" pitchFamily="49" charset="-122"/>
            </a:endParaRPr>
          </a:p>
        </p:txBody>
      </p:sp>
      <p:sp>
        <p:nvSpPr>
          <p:cNvPr id="201748" name="Text Box 20"/>
          <p:cNvSpPr txBox="1">
            <a:spLocks noChangeArrowheads="1"/>
          </p:cNvSpPr>
          <p:nvPr/>
        </p:nvSpPr>
        <p:spPr bwMode="auto">
          <a:xfrm>
            <a:off x="5646738" y="4457700"/>
            <a:ext cx="423514"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B</a:t>
            </a:r>
            <a:r>
              <a:rPr kumimoji="1" lang="en-US" altLang="zh-CN" i="0" baseline="-25000">
                <a:latin typeface="Arial" pitchFamily="34" charset="0"/>
                <a:ea typeface="黑体" pitchFamily="49" charset="-122"/>
              </a:rPr>
              <a:t>1</a:t>
            </a:r>
            <a:endParaRPr kumimoji="1" lang="en-US" altLang="zh-CN" i="0">
              <a:latin typeface="Arial" pitchFamily="34" charset="0"/>
              <a:ea typeface="黑体" pitchFamily="49" charset="-122"/>
            </a:endParaRPr>
          </a:p>
        </p:txBody>
      </p:sp>
      <p:sp>
        <p:nvSpPr>
          <p:cNvPr id="201749" name="AutoShape 21"/>
          <p:cNvSpPr>
            <a:spLocks noChangeArrowheads="1"/>
          </p:cNvSpPr>
          <p:nvPr/>
        </p:nvSpPr>
        <p:spPr bwMode="auto">
          <a:xfrm>
            <a:off x="6313488" y="382588"/>
            <a:ext cx="1036637" cy="4583112"/>
          </a:xfrm>
          <a:prstGeom prst="roundRect">
            <a:avLst>
              <a:gd name="adj" fmla="val 50000"/>
            </a:avLst>
          </a:prstGeom>
          <a:solidFill>
            <a:srgbClr val="FF99CC">
              <a:alpha val="50195"/>
            </a:srgbClr>
          </a:solidFill>
          <a:ln w="19050">
            <a:solidFill>
              <a:schemeClr val="tx1"/>
            </a:solidFill>
            <a:prstDash val="dash"/>
            <a:round/>
            <a:headEnd/>
            <a:tailEnd/>
          </a:ln>
        </p:spPr>
        <p:txBody>
          <a:bodyPr wrap="none" anchor="ctr"/>
          <a:lstStyle/>
          <a:p>
            <a:endParaRPr lang="zh-CN" altLang="en-US" i="0"/>
          </a:p>
        </p:txBody>
      </p:sp>
      <p:sp>
        <p:nvSpPr>
          <p:cNvPr id="201750" name="AutoShape 22"/>
          <p:cNvSpPr>
            <a:spLocks noChangeArrowheads="1"/>
          </p:cNvSpPr>
          <p:nvPr/>
        </p:nvSpPr>
        <p:spPr bwMode="auto">
          <a:xfrm flipH="1">
            <a:off x="1790700" y="382588"/>
            <a:ext cx="1185863" cy="931862"/>
          </a:xfrm>
          <a:prstGeom prst="cube">
            <a:avLst>
              <a:gd name="adj" fmla="val 28329"/>
            </a:avLst>
          </a:prstGeom>
          <a:solidFill>
            <a:srgbClr val="99FFCC"/>
          </a:solidFill>
          <a:ln w="9525">
            <a:solidFill>
              <a:schemeClr val="tx1"/>
            </a:solidFill>
            <a:miter lim="800000"/>
            <a:headEnd/>
            <a:tailEnd/>
          </a:ln>
        </p:spPr>
        <p:txBody>
          <a:bodyPr wrap="none" anchor="ctr"/>
          <a:lstStyle/>
          <a:p>
            <a:pPr algn="ctr"/>
            <a:r>
              <a:rPr kumimoji="1" lang="zh-CN" altLang="en-US" i="0">
                <a:latin typeface="Arial" pitchFamily="34" charset="0"/>
                <a:ea typeface="黑体" pitchFamily="49" charset="-122"/>
              </a:rPr>
              <a:t>以太网</a:t>
            </a:r>
          </a:p>
          <a:p>
            <a:pPr algn="ctr"/>
            <a:r>
              <a:rPr kumimoji="1" lang="zh-CN" altLang="en-US" i="0">
                <a:latin typeface="Arial" pitchFamily="34" charset="0"/>
                <a:ea typeface="黑体" pitchFamily="49" charset="-122"/>
              </a:rPr>
              <a:t>交换机</a:t>
            </a:r>
          </a:p>
        </p:txBody>
      </p:sp>
      <p:sp>
        <p:nvSpPr>
          <p:cNvPr id="201751" name="Line 23"/>
          <p:cNvSpPr>
            <a:spLocks noChangeShapeType="1"/>
          </p:cNvSpPr>
          <p:nvPr/>
        </p:nvSpPr>
        <p:spPr bwMode="auto">
          <a:xfrm>
            <a:off x="1568450" y="938213"/>
            <a:ext cx="0" cy="5037137"/>
          </a:xfrm>
          <a:prstGeom prst="line">
            <a:avLst/>
          </a:prstGeom>
          <a:noFill/>
          <a:ln w="38100">
            <a:solidFill>
              <a:srgbClr val="333399"/>
            </a:solidFill>
            <a:round/>
            <a:headEnd/>
            <a:tailEnd/>
          </a:ln>
        </p:spPr>
        <p:txBody>
          <a:bodyPr wrap="none" anchor="ctr"/>
          <a:lstStyle/>
          <a:p>
            <a:endParaRPr lang="zh-CN" altLang="en-US" i="0"/>
          </a:p>
        </p:txBody>
      </p:sp>
      <p:sp>
        <p:nvSpPr>
          <p:cNvPr id="201752" name="Line 24"/>
          <p:cNvSpPr>
            <a:spLocks noChangeShapeType="1"/>
          </p:cNvSpPr>
          <p:nvPr/>
        </p:nvSpPr>
        <p:spPr bwMode="auto">
          <a:xfrm>
            <a:off x="1554163" y="927100"/>
            <a:ext cx="458787" cy="0"/>
          </a:xfrm>
          <a:prstGeom prst="line">
            <a:avLst/>
          </a:prstGeom>
          <a:noFill/>
          <a:ln w="38100">
            <a:solidFill>
              <a:srgbClr val="333399"/>
            </a:solidFill>
            <a:round/>
            <a:headEnd/>
            <a:tailEnd/>
          </a:ln>
        </p:spPr>
        <p:txBody>
          <a:bodyPr wrap="none" anchor="ctr"/>
          <a:lstStyle/>
          <a:p>
            <a:endParaRPr lang="zh-CN" altLang="en-US" i="0"/>
          </a:p>
        </p:txBody>
      </p:sp>
      <p:sp>
        <p:nvSpPr>
          <p:cNvPr id="201753" name="Text Box 25"/>
          <p:cNvSpPr txBox="1">
            <a:spLocks noChangeArrowheads="1"/>
          </p:cNvSpPr>
          <p:nvPr/>
        </p:nvSpPr>
        <p:spPr bwMode="auto">
          <a:xfrm>
            <a:off x="6346825" y="1735138"/>
            <a:ext cx="872355"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VLAN</a:t>
            </a:r>
            <a:r>
              <a:rPr kumimoji="1" lang="en-US" altLang="zh-CN" i="0" baseline="-25000">
                <a:latin typeface="Arial" pitchFamily="34" charset="0"/>
                <a:ea typeface="黑体" pitchFamily="49" charset="-122"/>
              </a:rPr>
              <a:t>3</a:t>
            </a:r>
            <a:endParaRPr kumimoji="1" lang="en-US" altLang="zh-CN" i="0">
              <a:latin typeface="Arial" pitchFamily="34" charset="0"/>
              <a:ea typeface="黑体" pitchFamily="49" charset="-122"/>
            </a:endParaRPr>
          </a:p>
        </p:txBody>
      </p:sp>
      <p:sp>
        <p:nvSpPr>
          <p:cNvPr id="201754" name="Text Box 26"/>
          <p:cNvSpPr txBox="1">
            <a:spLocks noChangeArrowheads="1"/>
          </p:cNvSpPr>
          <p:nvPr/>
        </p:nvSpPr>
        <p:spPr bwMode="auto">
          <a:xfrm>
            <a:off x="6865938" y="455613"/>
            <a:ext cx="436338"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C</a:t>
            </a:r>
            <a:r>
              <a:rPr kumimoji="1" lang="en-US" altLang="zh-CN" i="0" baseline="-25000">
                <a:latin typeface="Arial" pitchFamily="34" charset="0"/>
                <a:ea typeface="黑体" pitchFamily="49" charset="-122"/>
              </a:rPr>
              <a:t>3</a:t>
            </a:r>
            <a:endParaRPr kumimoji="1" lang="en-US" altLang="zh-CN" i="0">
              <a:latin typeface="Arial" pitchFamily="34" charset="0"/>
              <a:ea typeface="黑体" pitchFamily="49" charset="-122"/>
            </a:endParaRPr>
          </a:p>
        </p:txBody>
      </p:sp>
      <p:sp>
        <p:nvSpPr>
          <p:cNvPr id="201755" name="Text Box 27"/>
          <p:cNvSpPr txBox="1">
            <a:spLocks noChangeArrowheads="1"/>
          </p:cNvSpPr>
          <p:nvPr/>
        </p:nvSpPr>
        <p:spPr bwMode="auto">
          <a:xfrm>
            <a:off x="5459413" y="735013"/>
            <a:ext cx="423514"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B</a:t>
            </a:r>
            <a:r>
              <a:rPr kumimoji="1" lang="en-US" altLang="zh-CN" i="0" baseline="-25000">
                <a:latin typeface="Arial" pitchFamily="34" charset="0"/>
                <a:ea typeface="黑体" pitchFamily="49" charset="-122"/>
              </a:rPr>
              <a:t>3</a:t>
            </a:r>
            <a:endParaRPr kumimoji="1" lang="en-US" altLang="zh-CN" i="0">
              <a:latin typeface="Arial" pitchFamily="34" charset="0"/>
              <a:ea typeface="黑体" pitchFamily="49" charset="-122"/>
            </a:endParaRPr>
          </a:p>
        </p:txBody>
      </p:sp>
      <p:sp>
        <p:nvSpPr>
          <p:cNvPr id="201756" name="Text Box 28"/>
          <p:cNvSpPr txBox="1">
            <a:spLocks noChangeArrowheads="1"/>
          </p:cNvSpPr>
          <p:nvPr/>
        </p:nvSpPr>
        <p:spPr bwMode="auto">
          <a:xfrm>
            <a:off x="3495675" y="1738313"/>
            <a:ext cx="872355"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VLAN</a:t>
            </a:r>
            <a:r>
              <a:rPr kumimoji="1" lang="en-US" altLang="zh-CN" i="0" baseline="-25000">
                <a:latin typeface="Arial" pitchFamily="34" charset="0"/>
                <a:ea typeface="黑体" pitchFamily="49" charset="-122"/>
              </a:rPr>
              <a:t>1</a:t>
            </a:r>
            <a:endParaRPr kumimoji="1" lang="en-US" altLang="zh-CN" i="0">
              <a:latin typeface="Arial" pitchFamily="34" charset="0"/>
              <a:ea typeface="黑体" pitchFamily="49" charset="-122"/>
            </a:endParaRPr>
          </a:p>
        </p:txBody>
      </p:sp>
      <p:sp>
        <p:nvSpPr>
          <p:cNvPr id="201757" name="Text Box 29"/>
          <p:cNvSpPr txBox="1">
            <a:spLocks noChangeArrowheads="1"/>
          </p:cNvSpPr>
          <p:nvPr/>
        </p:nvSpPr>
        <p:spPr bwMode="auto">
          <a:xfrm>
            <a:off x="5021263" y="1738313"/>
            <a:ext cx="872355"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VLAN</a:t>
            </a:r>
            <a:r>
              <a:rPr kumimoji="1" lang="en-US" altLang="zh-CN" i="0" baseline="-25000">
                <a:latin typeface="Arial" pitchFamily="34" charset="0"/>
                <a:ea typeface="黑体" pitchFamily="49" charset="-122"/>
              </a:rPr>
              <a:t>2</a:t>
            </a:r>
            <a:endParaRPr kumimoji="1" lang="en-US" altLang="zh-CN" i="0">
              <a:latin typeface="Arial" pitchFamily="34" charset="0"/>
              <a:ea typeface="黑体" pitchFamily="49" charset="-122"/>
            </a:endParaRPr>
          </a:p>
        </p:txBody>
      </p:sp>
      <p:sp>
        <p:nvSpPr>
          <p:cNvPr id="201758" name="Text Box 30"/>
          <p:cNvSpPr txBox="1">
            <a:spLocks noChangeArrowheads="1"/>
          </p:cNvSpPr>
          <p:nvPr/>
        </p:nvSpPr>
        <p:spPr bwMode="auto">
          <a:xfrm>
            <a:off x="6907213" y="4160838"/>
            <a:ext cx="436338"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C</a:t>
            </a:r>
            <a:r>
              <a:rPr kumimoji="1" lang="en-US" altLang="zh-CN" i="0" baseline="-25000">
                <a:latin typeface="Arial" pitchFamily="34" charset="0"/>
                <a:ea typeface="黑体" pitchFamily="49" charset="-122"/>
              </a:rPr>
              <a:t>1</a:t>
            </a:r>
            <a:endParaRPr kumimoji="1" lang="en-US" altLang="zh-CN" i="0">
              <a:latin typeface="Arial" pitchFamily="34" charset="0"/>
              <a:ea typeface="黑体" pitchFamily="49" charset="-122"/>
            </a:endParaRPr>
          </a:p>
        </p:txBody>
      </p:sp>
      <p:sp>
        <p:nvSpPr>
          <p:cNvPr id="201759" name="Text Box 31"/>
          <p:cNvSpPr txBox="1">
            <a:spLocks noChangeArrowheads="1"/>
          </p:cNvSpPr>
          <p:nvPr/>
        </p:nvSpPr>
        <p:spPr bwMode="auto">
          <a:xfrm>
            <a:off x="4433888" y="4573588"/>
            <a:ext cx="423514"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A</a:t>
            </a:r>
            <a:r>
              <a:rPr kumimoji="1" lang="en-US" altLang="zh-CN" i="0" baseline="-25000">
                <a:latin typeface="Arial" pitchFamily="34" charset="0"/>
                <a:ea typeface="黑体" pitchFamily="49" charset="-122"/>
              </a:rPr>
              <a:t>2</a:t>
            </a:r>
            <a:endParaRPr kumimoji="1" lang="en-US" altLang="zh-CN" i="0">
              <a:latin typeface="Arial" pitchFamily="34" charset="0"/>
              <a:ea typeface="黑体" pitchFamily="49" charset="-122"/>
            </a:endParaRPr>
          </a:p>
        </p:txBody>
      </p:sp>
      <p:sp>
        <p:nvSpPr>
          <p:cNvPr id="201760" name="Text Box 32"/>
          <p:cNvSpPr txBox="1">
            <a:spLocks noChangeArrowheads="1"/>
          </p:cNvSpPr>
          <p:nvPr/>
        </p:nvSpPr>
        <p:spPr bwMode="auto">
          <a:xfrm>
            <a:off x="3792538" y="5018088"/>
            <a:ext cx="423514"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A</a:t>
            </a:r>
            <a:r>
              <a:rPr kumimoji="1" lang="en-US" altLang="zh-CN" i="0" baseline="-25000">
                <a:latin typeface="Arial" pitchFamily="34" charset="0"/>
                <a:ea typeface="黑体" pitchFamily="49" charset="-122"/>
              </a:rPr>
              <a:t>1</a:t>
            </a:r>
            <a:endParaRPr kumimoji="1" lang="en-US" altLang="zh-CN" i="0">
              <a:latin typeface="Arial" pitchFamily="34" charset="0"/>
              <a:ea typeface="黑体" pitchFamily="49" charset="-122"/>
            </a:endParaRPr>
          </a:p>
        </p:txBody>
      </p:sp>
      <p:sp>
        <p:nvSpPr>
          <p:cNvPr id="201761" name="Text Box 33"/>
          <p:cNvSpPr txBox="1">
            <a:spLocks noChangeArrowheads="1"/>
          </p:cNvSpPr>
          <p:nvPr/>
        </p:nvSpPr>
        <p:spPr bwMode="auto">
          <a:xfrm>
            <a:off x="3822700" y="2816225"/>
            <a:ext cx="423514"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A</a:t>
            </a:r>
            <a:r>
              <a:rPr kumimoji="1" lang="en-US" altLang="zh-CN" i="0" baseline="-25000">
                <a:latin typeface="Arial" pitchFamily="34" charset="0"/>
                <a:ea typeface="黑体" pitchFamily="49" charset="-122"/>
              </a:rPr>
              <a:t>3</a:t>
            </a:r>
            <a:endParaRPr kumimoji="1" lang="en-US" altLang="zh-CN" i="0">
              <a:latin typeface="Arial" pitchFamily="34" charset="0"/>
              <a:ea typeface="黑体" pitchFamily="49" charset="-122"/>
            </a:endParaRPr>
          </a:p>
        </p:txBody>
      </p:sp>
      <p:sp>
        <p:nvSpPr>
          <p:cNvPr id="201762" name="Text Box 34"/>
          <p:cNvSpPr txBox="1">
            <a:spLocks noChangeArrowheads="1"/>
          </p:cNvSpPr>
          <p:nvPr/>
        </p:nvSpPr>
        <p:spPr bwMode="auto">
          <a:xfrm>
            <a:off x="6932613" y="2301875"/>
            <a:ext cx="436338"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C</a:t>
            </a:r>
            <a:r>
              <a:rPr kumimoji="1" lang="en-US" altLang="zh-CN" i="0" baseline="-25000">
                <a:latin typeface="Arial" pitchFamily="34" charset="0"/>
                <a:ea typeface="黑体" pitchFamily="49" charset="-122"/>
              </a:rPr>
              <a:t>2</a:t>
            </a:r>
            <a:endParaRPr kumimoji="1" lang="en-US" altLang="zh-CN" i="0">
              <a:latin typeface="Arial" pitchFamily="34" charset="0"/>
              <a:ea typeface="黑体" pitchFamily="49" charset="-122"/>
            </a:endParaRPr>
          </a:p>
        </p:txBody>
      </p:sp>
      <p:sp>
        <p:nvSpPr>
          <p:cNvPr id="201763" name="Text Box 35"/>
          <p:cNvSpPr txBox="1">
            <a:spLocks noChangeArrowheads="1"/>
          </p:cNvSpPr>
          <p:nvPr/>
        </p:nvSpPr>
        <p:spPr bwMode="auto">
          <a:xfrm>
            <a:off x="5688013" y="2454275"/>
            <a:ext cx="423514"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B</a:t>
            </a:r>
            <a:r>
              <a:rPr kumimoji="1" lang="en-US" altLang="zh-CN" i="0" baseline="-25000">
                <a:latin typeface="Arial" pitchFamily="34" charset="0"/>
                <a:ea typeface="黑体" pitchFamily="49" charset="-122"/>
              </a:rPr>
              <a:t>2</a:t>
            </a:r>
            <a:endParaRPr kumimoji="1" lang="en-US" altLang="zh-CN" i="0">
              <a:latin typeface="Arial" pitchFamily="34" charset="0"/>
              <a:ea typeface="黑体" pitchFamily="49" charset="-122"/>
            </a:endParaRPr>
          </a:p>
        </p:txBody>
      </p:sp>
      <p:pic>
        <p:nvPicPr>
          <p:cNvPr id="201764" name="Picture 36"/>
          <p:cNvPicPr>
            <a:picLocks noChangeArrowheads="1"/>
          </p:cNvPicPr>
          <p:nvPr/>
        </p:nvPicPr>
        <p:blipFill>
          <a:blip r:embed="rId3" cstate="print"/>
          <a:srcRect/>
          <a:stretch>
            <a:fillRect/>
          </a:stretch>
        </p:blipFill>
        <p:spPr bwMode="auto">
          <a:xfrm>
            <a:off x="3348038" y="927100"/>
            <a:ext cx="509587" cy="536575"/>
          </a:xfrm>
          <a:prstGeom prst="rect">
            <a:avLst/>
          </a:prstGeom>
          <a:noFill/>
          <a:ln w="9525">
            <a:noFill/>
            <a:miter lim="800000"/>
            <a:headEnd/>
            <a:tailEnd/>
          </a:ln>
        </p:spPr>
      </p:pic>
      <p:pic>
        <p:nvPicPr>
          <p:cNvPr id="201765" name="Picture 37"/>
          <p:cNvPicPr>
            <a:picLocks noChangeArrowheads="1"/>
          </p:cNvPicPr>
          <p:nvPr/>
        </p:nvPicPr>
        <p:blipFill>
          <a:blip r:embed="rId3" cstate="print"/>
          <a:srcRect/>
          <a:stretch>
            <a:fillRect/>
          </a:stretch>
        </p:blipFill>
        <p:spPr bwMode="auto">
          <a:xfrm>
            <a:off x="6461125" y="538163"/>
            <a:ext cx="509588" cy="536575"/>
          </a:xfrm>
          <a:prstGeom prst="rect">
            <a:avLst/>
          </a:prstGeom>
          <a:noFill/>
          <a:ln w="9525">
            <a:noFill/>
            <a:miter lim="800000"/>
            <a:headEnd/>
            <a:tailEnd/>
          </a:ln>
        </p:spPr>
      </p:pic>
      <p:pic>
        <p:nvPicPr>
          <p:cNvPr id="201766" name="Picture 38"/>
          <p:cNvPicPr>
            <a:picLocks noChangeArrowheads="1"/>
          </p:cNvPicPr>
          <p:nvPr/>
        </p:nvPicPr>
        <p:blipFill>
          <a:blip r:embed="rId3" cstate="print"/>
          <a:srcRect/>
          <a:stretch>
            <a:fillRect/>
          </a:stretch>
        </p:blipFill>
        <p:spPr bwMode="auto">
          <a:xfrm>
            <a:off x="5053013" y="771525"/>
            <a:ext cx="509587" cy="536575"/>
          </a:xfrm>
          <a:prstGeom prst="rect">
            <a:avLst/>
          </a:prstGeom>
          <a:noFill/>
          <a:ln w="9525">
            <a:noFill/>
            <a:miter lim="800000"/>
            <a:headEnd/>
            <a:tailEnd/>
          </a:ln>
        </p:spPr>
      </p:pic>
      <p:pic>
        <p:nvPicPr>
          <p:cNvPr id="201767" name="Picture 39"/>
          <p:cNvPicPr>
            <a:picLocks noChangeArrowheads="1"/>
          </p:cNvPicPr>
          <p:nvPr/>
        </p:nvPicPr>
        <p:blipFill>
          <a:blip r:embed="rId3" cstate="print"/>
          <a:srcRect/>
          <a:stretch>
            <a:fillRect/>
          </a:stretch>
        </p:blipFill>
        <p:spPr bwMode="auto">
          <a:xfrm>
            <a:off x="6470650" y="2324100"/>
            <a:ext cx="509588" cy="538163"/>
          </a:xfrm>
          <a:prstGeom prst="rect">
            <a:avLst/>
          </a:prstGeom>
          <a:noFill/>
          <a:ln w="9525">
            <a:noFill/>
            <a:miter lim="800000"/>
            <a:headEnd/>
            <a:tailEnd/>
          </a:ln>
        </p:spPr>
      </p:pic>
      <p:pic>
        <p:nvPicPr>
          <p:cNvPr id="201768" name="Picture 40"/>
          <p:cNvPicPr>
            <a:picLocks noChangeArrowheads="1"/>
          </p:cNvPicPr>
          <p:nvPr/>
        </p:nvPicPr>
        <p:blipFill>
          <a:blip r:embed="rId3" cstate="print"/>
          <a:srcRect/>
          <a:stretch>
            <a:fillRect/>
          </a:stretch>
        </p:blipFill>
        <p:spPr bwMode="auto">
          <a:xfrm>
            <a:off x="5284788" y="2557463"/>
            <a:ext cx="509587" cy="538162"/>
          </a:xfrm>
          <a:prstGeom prst="rect">
            <a:avLst/>
          </a:prstGeom>
          <a:noFill/>
          <a:ln w="9525">
            <a:noFill/>
            <a:miter lim="800000"/>
            <a:headEnd/>
            <a:tailEnd/>
          </a:ln>
        </p:spPr>
      </p:pic>
      <p:pic>
        <p:nvPicPr>
          <p:cNvPr id="201769" name="Picture 41"/>
          <p:cNvPicPr>
            <a:picLocks noChangeArrowheads="1"/>
          </p:cNvPicPr>
          <p:nvPr/>
        </p:nvPicPr>
        <p:blipFill>
          <a:blip r:embed="rId3" cstate="print"/>
          <a:srcRect/>
          <a:stretch>
            <a:fillRect/>
          </a:stretch>
        </p:blipFill>
        <p:spPr bwMode="auto">
          <a:xfrm>
            <a:off x="3348038" y="2790825"/>
            <a:ext cx="509587" cy="538163"/>
          </a:xfrm>
          <a:prstGeom prst="rect">
            <a:avLst/>
          </a:prstGeom>
          <a:noFill/>
          <a:ln w="9525">
            <a:noFill/>
            <a:miter lim="800000"/>
            <a:headEnd/>
            <a:tailEnd/>
          </a:ln>
        </p:spPr>
      </p:pic>
      <p:pic>
        <p:nvPicPr>
          <p:cNvPr id="201770" name="Picture 42"/>
          <p:cNvPicPr>
            <a:picLocks noChangeArrowheads="1"/>
          </p:cNvPicPr>
          <p:nvPr/>
        </p:nvPicPr>
        <p:blipFill>
          <a:blip r:embed="rId3" cstate="print"/>
          <a:srcRect/>
          <a:stretch>
            <a:fillRect/>
          </a:stretch>
        </p:blipFill>
        <p:spPr bwMode="auto">
          <a:xfrm>
            <a:off x="3348038" y="4740275"/>
            <a:ext cx="509587" cy="536575"/>
          </a:xfrm>
          <a:prstGeom prst="rect">
            <a:avLst/>
          </a:prstGeom>
          <a:noFill/>
          <a:ln w="9525">
            <a:noFill/>
            <a:miter lim="800000"/>
            <a:headEnd/>
            <a:tailEnd/>
          </a:ln>
        </p:spPr>
      </p:pic>
      <p:pic>
        <p:nvPicPr>
          <p:cNvPr id="201771" name="Picture 43"/>
          <p:cNvPicPr>
            <a:picLocks noChangeArrowheads="1"/>
          </p:cNvPicPr>
          <p:nvPr/>
        </p:nvPicPr>
        <p:blipFill>
          <a:blip r:embed="rId3" cstate="print"/>
          <a:srcRect/>
          <a:stretch>
            <a:fillRect/>
          </a:stretch>
        </p:blipFill>
        <p:spPr bwMode="auto">
          <a:xfrm>
            <a:off x="4014788" y="4578350"/>
            <a:ext cx="509587" cy="536575"/>
          </a:xfrm>
          <a:prstGeom prst="rect">
            <a:avLst/>
          </a:prstGeom>
          <a:noFill/>
          <a:ln w="9525">
            <a:noFill/>
            <a:miter lim="800000"/>
            <a:headEnd/>
            <a:tailEnd/>
          </a:ln>
        </p:spPr>
      </p:pic>
      <p:pic>
        <p:nvPicPr>
          <p:cNvPr id="201772" name="Picture 44"/>
          <p:cNvPicPr>
            <a:picLocks noChangeArrowheads="1"/>
          </p:cNvPicPr>
          <p:nvPr/>
        </p:nvPicPr>
        <p:blipFill>
          <a:blip r:embed="rId3" cstate="print"/>
          <a:srcRect/>
          <a:stretch>
            <a:fillRect/>
          </a:stretch>
        </p:blipFill>
        <p:spPr bwMode="auto">
          <a:xfrm>
            <a:off x="5126038" y="4422775"/>
            <a:ext cx="509587" cy="536575"/>
          </a:xfrm>
          <a:prstGeom prst="rect">
            <a:avLst/>
          </a:prstGeom>
          <a:noFill/>
          <a:ln w="9525">
            <a:noFill/>
            <a:miter lim="800000"/>
            <a:headEnd/>
            <a:tailEnd/>
          </a:ln>
        </p:spPr>
      </p:pic>
      <p:pic>
        <p:nvPicPr>
          <p:cNvPr id="201773" name="Picture 45"/>
          <p:cNvPicPr>
            <a:picLocks noChangeArrowheads="1"/>
          </p:cNvPicPr>
          <p:nvPr/>
        </p:nvPicPr>
        <p:blipFill>
          <a:blip r:embed="rId3" cstate="print"/>
          <a:srcRect/>
          <a:stretch>
            <a:fillRect/>
          </a:stretch>
        </p:blipFill>
        <p:spPr bwMode="auto">
          <a:xfrm>
            <a:off x="6461125" y="4267200"/>
            <a:ext cx="509588" cy="536575"/>
          </a:xfrm>
          <a:prstGeom prst="rect">
            <a:avLst/>
          </a:prstGeom>
          <a:noFill/>
          <a:ln w="9525">
            <a:noFill/>
            <a:miter lim="800000"/>
            <a:headEnd/>
            <a:tailEnd/>
          </a:ln>
        </p:spPr>
      </p:pic>
      <p:sp>
        <p:nvSpPr>
          <p:cNvPr id="201774" name="AutoShape 46"/>
          <p:cNvSpPr>
            <a:spLocks noChangeArrowheads="1"/>
          </p:cNvSpPr>
          <p:nvPr/>
        </p:nvSpPr>
        <p:spPr bwMode="auto">
          <a:xfrm flipH="1">
            <a:off x="1790700" y="2246313"/>
            <a:ext cx="1185863" cy="933450"/>
          </a:xfrm>
          <a:prstGeom prst="cube">
            <a:avLst>
              <a:gd name="adj" fmla="val 28329"/>
            </a:avLst>
          </a:prstGeom>
          <a:solidFill>
            <a:srgbClr val="99FFCC"/>
          </a:solidFill>
          <a:ln w="9525">
            <a:solidFill>
              <a:schemeClr val="tx1"/>
            </a:solidFill>
            <a:miter lim="800000"/>
            <a:headEnd/>
            <a:tailEnd/>
          </a:ln>
        </p:spPr>
        <p:txBody>
          <a:bodyPr wrap="none" anchor="ctr"/>
          <a:lstStyle/>
          <a:p>
            <a:pPr algn="ctr"/>
            <a:r>
              <a:rPr kumimoji="1" lang="zh-CN" altLang="en-US" i="0">
                <a:latin typeface="Arial" pitchFamily="34" charset="0"/>
                <a:ea typeface="黑体" pitchFamily="49" charset="-122"/>
              </a:rPr>
              <a:t>以太网</a:t>
            </a:r>
          </a:p>
          <a:p>
            <a:pPr algn="ctr"/>
            <a:r>
              <a:rPr kumimoji="1" lang="zh-CN" altLang="en-US" i="0">
                <a:latin typeface="Arial" pitchFamily="34" charset="0"/>
                <a:ea typeface="黑体" pitchFamily="49" charset="-122"/>
              </a:rPr>
              <a:t>交换机</a:t>
            </a:r>
          </a:p>
        </p:txBody>
      </p:sp>
      <p:sp>
        <p:nvSpPr>
          <p:cNvPr id="201775" name="Line 47"/>
          <p:cNvSpPr>
            <a:spLocks noChangeShapeType="1"/>
          </p:cNvSpPr>
          <p:nvPr/>
        </p:nvSpPr>
        <p:spPr bwMode="auto">
          <a:xfrm>
            <a:off x="1716088" y="2784475"/>
            <a:ext cx="0" cy="3346450"/>
          </a:xfrm>
          <a:prstGeom prst="line">
            <a:avLst/>
          </a:prstGeom>
          <a:noFill/>
          <a:ln w="38100">
            <a:solidFill>
              <a:srgbClr val="333399"/>
            </a:solidFill>
            <a:round/>
            <a:headEnd/>
            <a:tailEnd/>
          </a:ln>
        </p:spPr>
        <p:txBody>
          <a:bodyPr wrap="none" anchor="ctr"/>
          <a:lstStyle/>
          <a:p>
            <a:endParaRPr lang="zh-CN" altLang="en-US" i="0"/>
          </a:p>
        </p:txBody>
      </p:sp>
      <p:sp>
        <p:nvSpPr>
          <p:cNvPr id="201776" name="Line 48"/>
          <p:cNvSpPr>
            <a:spLocks noChangeShapeType="1"/>
          </p:cNvSpPr>
          <p:nvPr/>
        </p:nvSpPr>
        <p:spPr bwMode="auto">
          <a:xfrm>
            <a:off x="1703388" y="2790825"/>
            <a:ext cx="276225" cy="0"/>
          </a:xfrm>
          <a:prstGeom prst="line">
            <a:avLst/>
          </a:prstGeom>
          <a:noFill/>
          <a:ln w="38100">
            <a:solidFill>
              <a:srgbClr val="333399"/>
            </a:solidFill>
            <a:round/>
            <a:headEnd/>
            <a:tailEnd/>
          </a:ln>
        </p:spPr>
        <p:txBody>
          <a:bodyPr wrap="none" anchor="ctr"/>
          <a:lstStyle/>
          <a:p>
            <a:endParaRPr lang="zh-CN" altLang="en-US" i="0"/>
          </a:p>
        </p:txBody>
      </p:sp>
      <p:sp>
        <p:nvSpPr>
          <p:cNvPr id="201777" name="Line 49"/>
          <p:cNvSpPr>
            <a:spLocks noChangeShapeType="1"/>
          </p:cNvSpPr>
          <p:nvPr/>
        </p:nvSpPr>
        <p:spPr bwMode="auto">
          <a:xfrm>
            <a:off x="1865313" y="4772025"/>
            <a:ext cx="0" cy="1514475"/>
          </a:xfrm>
          <a:prstGeom prst="line">
            <a:avLst/>
          </a:prstGeom>
          <a:noFill/>
          <a:ln w="38100">
            <a:solidFill>
              <a:srgbClr val="333399"/>
            </a:solidFill>
            <a:round/>
            <a:headEnd/>
            <a:tailEnd/>
          </a:ln>
        </p:spPr>
        <p:txBody>
          <a:bodyPr wrap="none" anchor="ctr"/>
          <a:lstStyle/>
          <a:p>
            <a:endParaRPr lang="zh-CN" altLang="en-US" i="0"/>
          </a:p>
        </p:txBody>
      </p:sp>
      <p:sp>
        <p:nvSpPr>
          <p:cNvPr id="201778" name="Line 50"/>
          <p:cNvSpPr>
            <a:spLocks noChangeShapeType="1"/>
          </p:cNvSpPr>
          <p:nvPr/>
        </p:nvSpPr>
        <p:spPr bwMode="auto">
          <a:xfrm>
            <a:off x="1851025" y="4772025"/>
            <a:ext cx="152400" cy="0"/>
          </a:xfrm>
          <a:prstGeom prst="line">
            <a:avLst/>
          </a:prstGeom>
          <a:noFill/>
          <a:ln w="38100">
            <a:solidFill>
              <a:srgbClr val="333399"/>
            </a:solidFill>
            <a:round/>
            <a:headEnd/>
            <a:tailEnd/>
          </a:ln>
        </p:spPr>
        <p:txBody>
          <a:bodyPr wrap="none" anchor="ctr"/>
          <a:lstStyle/>
          <a:p>
            <a:endParaRPr lang="zh-CN" altLang="en-US" i="0"/>
          </a:p>
        </p:txBody>
      </p:sp>
      <p:sp>
        <p:nvSpPr>
          <p:cNvPr id="201779" name="AutoShape 51"/>
          <p:cNvSpPr>
            <a:spLocks noChangeArrowheads="1"/>
          </p:cNvSpPr>
          <p:nvPr/>
        </p:nvSpPr>
        <p:spPr bwMode="auto">
          <a:xfrm flipH="1">
            <a:off x="1196975" y="5665788"/>
            <a:ext cx="1187450" cy="931862"/>
          </a:xfrm>
          <a:prstGeom prst="cube">
            <a:avLst>
              <a:gd name="adj" fmla="val 28329"/>
            </a:avLst>
          </a:prstGeom>
          <a:solidFill>
            <a:srgbClr val="99FFCC"/>
          </a:solidFill>
          <a:ln w="9525">
            <a:solidFill>
              <a:schemeClr val="tx1"/>
            </a:solidFill>
            <a:miter lim="800000"/>
            <a:headEnd/>
            <a:tailEnd/>
          </a:ln>
        </p:spPr>
        <p:txBody>
          <a:bodyPr wrap="none" anchor="ctr"/>
          <a:lstStyle/>
          <a:p>
            <a:pPr algn="ctr"/>
            <a:r>
              <a:rPr kumimoji="1" lang="zh-CN" altLang="en-US" i="0">
                <a:latin typeface="Arial" pitchFamily="34" charset="0"/>
                <a:ea typeface="黑体" pitchFamily="49" charset="-122"/>
              </a:rPr>
              <a:t>以太网</a:t>
            </a:r>
          </a:p>
          <a:p>
            <a:pPr algn="ctr"/>
            <a:r>
              <a:rPr kumimoji="1" lang="zh-CN" altLang="en-US" i="0">
                <a:latin typeface="Arial" pitchFamily="34" charset="0"/>
                <a:ea typeface="黑体" pitchFamily="49" charset="-122"/>
              </a:rPr>
              <a:t>交换机</a:t>
            </a:r>
          </a:p>
        </p:txBody>
      </p:sp>
      <p:sp>
        <p:nvSpPr>
          <p:cNvPr id="201780" name="Text Box 52"/>
          <p:cNvSpPr txBox="1">
            <a:spLocks noChangeArrowheads="1"/>
          </p:cNvSpPr>
          <p:nvPr/>
        </p:nvSpPr>
        <p:spPr bwMode="auto">
          <a:xfrm>
            <a:off x="4286250" y="5805488"/>
            <a:ext cx="4431021" cy="830997"/>
          </a:xfrm>
          <a:prstGeom prst="rect">
            <a:avLst/>
          </a:prstGeom>
          <a:noFill/>
          <a:ln w="9525">
            <a:noFill/>
            <a:miter lim="800000"/>
            <a:headEnd/>
            <a:tailEnd/>
          </a:ln>
        </p:spPr>
        <p:txBody>
          <a:bodyPr wrap="none">
            <a:spAutoFit/>
          </a:bodyPr>
          <a:lstStyle/>
          <a:p>
            <a:pPr algn="ctr"/>
            <a:r>
              <a:rPr lang="zh-CN" altLang="en-US" sz="2400" i="0" dirty="0">
                <a:latin typeface="Arial" pitchFamily="34" charset="0"/>
                <a:ea typeface="黑体" pitchFamily="49" charset="-122"/>
              </a:rPr>
              <a:t>三个虚拟局域网 </a:t>
            </a:r>
            <a:r>
              <a:rPr lang="en-US" altLang="zh-CN" sz="2400" i="0" dirty="0">
                <a:latin typeface="Arial" pitchFamily="34" charset="0"/>
                <a:ea typeface="黑体" pitchFamily="49" charset="-122"/>
              </a:rPr>
              <a:t>VLAN</a:t>
            </a:r>
            <a:r>
              <a:rPr lang="en-US" altLang="zh-CN" sz="2400" i="0" baseline="-25000" dirty="0">
                <a:latin typeface="Arial" pitchFamily="34" charset="0"/>
                <a:ea typeface="黑体" pitchFamily="49" charset="-122"/>
              </a:rPr>
              <a:t>1</a:t>
            </a:r>
            <a:r>
              <a:rPr lang="en-US" altLang="zh-CN" sz="2400" i="0" dirty="0">
                <a:latin typeface="Arial" pitchFamily="34" charset="0"/>
                <a:ea typeface="黑体" pitchFamily="49" charset="-122"/>
              </a:rPr>
              <a:t>, VLAN</a:t>
            </a:r>
            <a:r>
              <a:rPr lang="en-US" altLang="zh-CN" sz="2400" i="0" baseline="-25000" dirty="0">
                <a:latin typeface="Arial" pitchFamily="34" charset="0"/>
                <a:ea typeface="黑体" pitchFamily="49" charset="-122"/>
              </a:rPr>
              <a:t>2</a:t>
            </a:r>
          </a:p>
          <a:p>
            <a:pPr algn="ctr"/>
            <a:r>
              <a:rPr lang="zh-CN" altLang="en-US" sz="2400" i="0" dirty="0">
                <a:latin typeface="Arial" pitchFamily="34" charset="0"/>
                <a:ea typeface="黑体" pitchFamily="49" charset="-122"/>
              </a:rPr>
              <a:t>和 </a:t>
            </a:r>
            <a:r>
              <a:rPr lang="en-US" altLang="zh-CN" sz="2400" i="0" dirty="0">
                <a:latin typeface="Arial" pitchFamily="34" charset="0"/>
                <a:ea typeface="黑体" pitchFamily="49" charset="-122"/>
              </a:rPr>
              <a:t>VLAN</a:t>
            </a:r>
            <a:r>
              <a:rPr lang="en-US" altLang="zh-CN" sz="2400" i="0" baseline="-25000" dirty="0">
                <a:latin typeface="Arial" pitchFamily="34" charset="0"/>
                <a:ea typeface="黑体" pitchFamily="49" charset="-122"/>
              </a:rPr>
              <a:t>3</a:t>
            </a:r>
            <a:r>
              <a:rPr lang="en-US" altLang="zh-CN" sz="2400" i="0" dirty="0">
                <a:latin typeface="Arial" pitchFamily="34" charset="0"/>
                <a:ea typeface="黑体" pitchFamily="49" charset="-122"/>
              </a:rPr>
              <a:t> </a:t>
            </a:r>
            <a:r>
              <a:rPr lang="zh-CN" altLang="en-US" sz="2400" i="0" dirty="0">
                <a:latin typeface="Arial" pitchFamily="34" charset="0"/>
                <a:ea typeface="黑体" pitchFamily="49" charset="-122"/>
              </a:rPr>
              <a:t>的构成 </a:t>
            </a:r>
          </a:p>
        </p:txBody>
      </p:sp>
      <p:sp>
        <p:nvSpPr>
          <p:cNvPr id="477237" name="Text Box 53"/>
          <p:cNvSpPr txBox="1">
            <a:spLocks noChangeArrowheads="1"/>
          </p:cNvSpPr>
          <p:nvPr/>
        </p:nvSpPr>
        <p:spPr bwMode="auto">
          <a:xfrm>
            <a:off x="395288" y="5692775"/>
            <a:ext cx="8353425" cy="831850"/>
          </a:xfrm>
          <a:prstGeom prst="rect">
            <a:avLst/>
          </a:prstGeom>
          <a:solidFill>
            <a:srgbClr val="FFFF99"/>
          </a:solidFill>
          <a:ln w="9525">
            <a:solidFill>
              <a:srgbClr val="333399"/>
            </a:solidFill>
            <a:miter lim="800000"/>
            <a:headEnd/>
            <a:tailEnd/>
          </a:ln>
        </p:spPr>
        <p:txBody>
          <a:bodyPr>
            <a:spAutoFit/>
          </a:bodyPr>
          <a:lstStyle/>
          <a:p>
            <a:pPr algn="ctr"/>
            <a:r>
              <a:rPr lang="en-US" altLang="zh-CN" sz="2400" i="0" dirty="0">
                <a:latin typeface="Arial" pitchFamily="34" charset="0"/>
                <a:ea typeface="黑体" pitchFamily="49" charset="-122"/>
              </a:rPr>
              <a:t>B</a:t>
            </a:r>
            <a:r>
              <a:rPr lang="en-US" altLang="zh-CN" sz="2400" i="0" baseline="-25000" dirty="0">
                <a:latin typeface="Arial" pitchFamily="34" charset="0"/>
                <a:ea typeface="黑体" pitchFamily="49" charset="-122"/>
              </a:rPr>
              <a:t>1 </a:t>
            </a:r>
            <a:r>
              <a:rPr lang="zh-CN" altLang="en-US" sz="2400" i="0" dirty="0">
                <a:latin typeface="Arial" pitchFamily="34" charset="0"/>
                <a:ea typeface="黑体" pitchFamily="49" charset="-122"/>
              </a:rPr>
              <a:t>发送数据时，工作站 </a:t>
            </a:r>
            <a:r>
              <a:rPr lang="en-US" altLang="zh-CN" sz="2400" i="0" dirty="0">
                <a:latin typeface="Arial" pitchFamily="34" charset="0"/>
                <a:ea typeface="黑体" pitchFamily="49" charset="-122"/>
              </a:rPr>
              <a:t>A</a:t>
            </a:r>
            <a:r>
              <a:rPr lang="en-US" altLang="zh-CN" sz="2400" i="0" baseline="-25000" dirty="0">
                <a:latin typeface="Arial" pitchFamily="34" charset="0"/>
                <a:ea typeface="黑体" pitchFamily="49" charset="-122"/>
              </a:rPr>
              <a:t>1</a:t>
            </a:r>
            <a:r>
              <a:rPr lang="en-US" altLang="zh-CN" sz="2400" i="0" dirty="0">
                <a:latin typeface="Arial" pitchFamily="34" charset="0"/>
                <a:ea typeface="黑体" pitchFamily="49" charset="-122"/>
              </a:rPr>
              <a:t>,  A</a:t>
            </a:r>
            <a:r>
              <a:rPr lang="en-US" altLang="zh-CN" sz="2400" i="0" baseline="-25000" dirty="0">
                <a:latin typeface="Arial" pitchFamily="34" charset="0"/>
                <a:ea typeface="黑体" pitchFamily="49" charset="-122"/>
              </a:rPr>
              <a:t>2 </a:t>
            </a:r>
            <a:r>
              <a:rPr lang="zh-CN" altLang="en-US" sz="2400" i="0" dirty="0">
                <a:latin typeface="Arial" pitchFamily="34" charset="0"/>
                <a:ea typeface="黑体" pitchFamily="49" charset="-122"/>
              </a:rPr>
              <a:t>和</a:t>
            </a:r>
            <a:r>
              <a:rPr lang="en-US" altLang="zh-CN" sz="2400" i="0" dirty="0">
                <a:latin typeface="Arial" pitchFamily="34" charset="0"/>
                <a:ea typeface="黑体" pitchFamily="49" charset="-122"/>
              </a:rPr>
              <a:t>C</a:t>
            </a:r>
            <a:r>
              <a:rPr lang="en-US" altLang="zh-CN" sz="2400" i="0" baseline="-25000" dirty="0">
                <a:latin typeface="Arial" pitchFamily="34" charset="0"/>
                <a:ea typeface="黑体" pitchFamily="49" charset="-122"/>
              </a:rPr>
              <a:t>1</a:t>
            </a:r>
          </a:p>
          <a:p>
            <a:pPr algn="ctr"/>
            <a:r>
              <a:rPr lang="zh-CN" altLang="en-US" sz="2400" i="0" dirty="0">
                <a:latin typeface="Arial" pitchFamily="34" charset="0"/>
                <a:ea typeface="黑体" pitchFamily="49" charset="-122"/>
              </a:rPr>
              <a:t>都不会收到</a:t>
            </a:r>
            <a:r>
              <a:rPr lang="en-US" altLang="zh-CN" sz="2400" i="0" dirty="0">
                <a:latin typeface="Arial" pitchFamily="34" charset="0"/>
                <a:ea typeface="黑体" pitchFamily="49" charset="-122"/>
              </a:rPr>
              <a:t>B</a:t>
            </a:r>
            <a:r>
              <a:rPr lang="en-US" altLang="zh-CN" sz="2400" i="0" baseline="-25000" dirty="0">
                <a:latin typeface="Arial" pitchFamily="34" charset="0"/>
                <a:ea typeface="黑体" pitchFamily="49" charset="-122"/>
              </a:rPr>
              <a:t>1</a:t>
            </a:r>
            <a:r>
              <a:rPr lang="zh-CN" altLang="en-US" sz="2400" i="0" dirty="0">
                <a:latin typeface="Arial" pitchFamily="34" charset="0"/>
                <a:ea typeface="黑体" pitchFamily="49" charset="-122"/>
              </a:rPr>
              <a:t>发出的广播信息。 </a:t>
            </a:r>
          </a:p>
        </p:txBody>
      </p:sp>
    </p:spTree>
    <p:extLst>
      <p:ext uri="{BB962C8B-B14F-4D97-AF65-F5344CB8AC3E}">
        <p14:creationId xmlns:p14="http://schemas.microsoft.com/office/powerpoint/2010/main" val="20199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77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237" grpId="0" animBg="1"/>
    </p:bld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2754" name="AutoShape 2"/>
          <p:cNvSpPr>
            <a:spLocks noChangeArrowheads="1"/>
          </p:cNvSpPr>
          <p:nvPr/>
        </p:nvSpPr>
        <p:spPr bwMode="auto">
          <a:xfrm flipH="1">
            <a:off x="827088" y="4111625"/>
            <a:ext cx="7561262" cy="1398588"/>
          </a:xfrm>
          <a:prstGeom prst="cube">
            <a:avLst>
              <a:gd name="adj" fmla="val 93745"/>
            </a:avLst>
          </a:prstGeom>
          <a:solidFill>
            <a:schemeClr val="bg1"/>
          </a:solidFill>
          <a:ln w="9525">
            <a:solidFill>
              <a:schemeClr val="tx1"/>
            </a:solidFill>
            <a:miter lim="800000"/>
            <a:headEnd/>
            <a:tailEnd/>
          </a:ln>
        </p:spPr>
        <p:txBody>
          <a:bodyPr wrap="none" anchor="ctr"/>
          <a:lstStyle/>
          <a:p>
            <a:endParaRPr lang="zh-CN" altLang="en-US" i="0"/>
          </a:p>
        </p:txBody>
      </p:sp>
      <p:sp>
        <p:nvSpPr>
          <p:cNvPr id="202755" name="Line 3"/>
          <p:cNvSpPr>
            <a:spLocks noChangeShapeType="1"/>
          </p:cNvSpPr>
          <p:nvPr/>
        </p:nvSpPr>
        <p:spPr bwMode="auto">
          <a:xfrm>
            <a:off x="2247900" y="6208713"/>
            <a:ext cx="1568450" cy="0"/>
          </a:xfrm>
          <a:prstGeom prst="line">
            <a:avLst/>
          </a:prstGeom>
          <a:noFill/>
          <a:ln w="76200">
            <a:solidFill>
              <a:srgbClr val="333399"/>
            </a:solidFill>
            <a:round/>
            <a:headEnd/>
            <a:tailEnd/>
          </a:ln>
        </p:spPr>
        <p:txBody>
          <a:bodyPr wrap="none" anchor="ctr"/>
          <a:lstStyle/>
          <a:p>
            <a:endParaRPr lang="zh-CN" altLang="en-US" i="0"/>
          </a:p>
        </p:txBody>
      </p:sp>
      <p:sp>
        <p:nvSpPr>
          <p:cNvPr id="202756" name="AutoShape 4"/>
          <p:cNvSpPr>
            <a:spLocks noChangeArrowheads="1"/>
          </p:cNvSpPr>
          <p:nvPr/>
        </p:nvSpPr>
        <p:spPr bwMode="auto">
          <a:xfrm flipH="1">
            <a:off x="827088" y="2170113"/>
            <a:ext cx="7561262" cy="1397000"/>
          </a:xfrm>
          <a:prstGeom prst="cube">
            <a:avLst>
              <a:gd name="adj" fmla="val 93745"/>
            </a:avLst>
          </a:prstGeom>
          <a:solidFill>
            <a:schemeClr val="bg1"/>
          </a:solidFill>
          <a:ln w="9525">
            <a:solidFill>
              <a:schemeClr val="tx1"/>
            </a:solidFill>
            <a:miter lim="800000"/>
            <a:headEnd/>
            <a:tailEnd/>
          </a:ln>
        </p:spPr>
        <p:txBody>
          <a:bodyPr wrap="none" anchor="ctr"/>
          <a:lstStyle/>
          <a:p>
            <a:endParaRPr lang="zh-CN" altLang="en-US" i="0"/>
          </a:p>
        </p:txBody>
      </p:sp>
      <p:sp>
        <p:nvSpPr>
          <p:cNvPr id="202757" name="AutoShape 5"/>
          <p:cNvSpPr>
            <a:spLocks noChangeArrowheads="1"/>
          </p:cNvSpPr>
          <p:nvPr/>
        </p:nvSpPr>
        <p:spPr bwMode="auto">
          <a:xfrm flipH="1">
            <a:off x="901700" y="304800"/>
            <a:ext cx="7412038" cy="1398588"/>
          </a:xfrm>
          <a:prstGeom prst="cube">
            <a:avLst>
              <a:gd name="adj" fmla="val 93745"/>
            </a:avLst>
          </a:prstGeom>
          <a:solidFill>
            <a:schemeClr val="bg1"/>
          </a:solidFill>
          <a:ln w="9525">
            <a:solidFill>
              <a:schemeClr val="tx1"/>
            </a:solidFill>
            <a:miter lim="800000"/>
            <a:headEnd/>
            <a:tailEnd/>
          </a:ln>
        </p:spPr>
        <p:txBody>
          <a:bodyPr wrap="none" anchor="ctr"/>
          <a:lstStyle/>
          <a:p>
            <a:endParaRPr lang="zh-CN" altLang="en-US" i="0"/>
          </a:p>
        </p:txBody>
      </p:sp>
      <p:sp>
        <p:nvSpPr>
          <p:cNvPr id="202758" name="Line 6"/>
          <p:cNvSpPr>
            <a:spLocks noChangeShapeType="1"/>
          </p:cNvSpPr>
          <p:nvPr/>
        </p:nvSpPr>
        <p:spPr bwMode="auto">
          <a:xfrm>
            <a:off x="2679700" y="693738"/>
            <a:ext cx="3917950" cy="0"/>
          </a:xfrm>
          <a:prstGeom prst="line">
            <a:avLst/>
          </a:prstGeom>
          <a:noFill/>
          <a:ln w="28575">
            <a:solidFill>
              <a:srgbClr val="333399"/>
            </a:solidFill>
            <a:round/>
            <a:headEnd/>
            <a:tailEnd/>
          </a:ln>
        </p:spPr>
        <p:txBody>
          <a:bodyPr wrap="none" anchor="ctr"/>
          <a:lstStyle/>
          <a:p>
            <a:endParaRPr lang="zh-CN" altLang="en-US" i="0"/>
          </a:p>
        </p:txBody>
      </p:sp>
      <p:sp>
        <p:nvSpPr>
          <p:cNvPr id="202759" name="Line 7"/>
          <p:cNvSpPr>
            <a:spLocks noChangeShapeType="1"/>
          </p:cNvSpPr>
          <p:nvPr/>
        </p:nvSpPr>
        <p:spPr bwMode="auto">
          <a:xfrm>
            <a:off x="2828925" y="849313"/>
            <a:ext cx="2362200" cy="0"/>
          </a:xfrm>
          <a:prstGeom prst="line">
            <a:avLst/>
          </a:prstGeom>
          <a:noFill/>
          <a:ln w="28575">
            <a:solidFill>
              <a:srgbClr val="333399"/>
            </a:solidFill>
            <a:round/>
            <a:headEnd/>
            <a:tailEnd/>
          </a:ln>
        </p:spPr>
        <p:txBody>
          <a:bodyPr wrap="none" anchor="ctr"/>
          <a:lstStyle/>
          <a:p>
            <a:endParaRPr lang="zh-CN" altLang="en-US" i="0"/>
          </a:p>
        </p:txBody>
      </p:sp>
      <p:sp>
        <p:nvSpPr>
          <p:cNvPr id="202760" name="Line 8"/>
          <p:cNvSpPr>
            <a:spLocks noChangeShapeType="1"/>
          </p:cNvSpPr>
          <p:nvPr/>
        </p:nvSpPr>
        <p:spPr bwMode="auto">
          <a:xfrm>
            <a:off x="2976563" y="1003300"/>
            <a:ext cx="519112" cy="0"/>
          </a:xfrm>
          <a:prstGeom prst="line">
            <a:avLst/>
          </a:prstGeom>
          <a:noFill/>
          <a:ln w="28575">
            <a:solidFill>
              <a:srgbClr val="333399"/>
            </a:solidFill>
            <a:round/>
            <a:headEnd/>
            <a:tailEnd/>
          </a:ln>
        </p:spPr>
        <p:txBody>
          <a:bodyPr wrap="none" anchor="ctr"/>
          <a:lstStyle/>
          <a:p>
            <a:endParaRPr lang="zh-CN" altLang="en-US" i="0"/>
          </a:p>
        </p:txBody>
      </p:sp>
      <p:sp>
        <p:nvSpPr>
          <p:cNvPr id="202761" name="Line 9"/>
          <p:cNvSpPr>
            <a:spLocks noChangeShapeType="1"/>
          </p:cNvSpPr>
          <p:nvPr/>
        </p:nvSpPr>
        <p:spPr bwMode="auto">
          <a:xfrm>
            <a:off x="2976563" y="2946400"/>
            <a:ext cx="519112" cy="0"/>
          </a:xfrm>
          <a:prstGeom prst="line">
            <a:avLst/>
          </a:prstGeom>
          <a:noFill/>
          <a:ln w="28575">
            <a:solidFill>
              <a:srgbClr val="333399"/>
            </a:solidFill>
            <a:round/>
            <a:headEnd/>
            <a:tailEnd/>
          </a:ln>
        </p:spPr>
        <p:txBody>
          <a:bodyPr wrap="none" anchor="ctr"/>
          <a:lstStyle/>
          <a:p>
            <a:endParaRPr lang="zh-CN" altLang="en-US" i="0"/>
          </a:p>
        </p:txBody>
      </p:sp>
      <p:sp>
        <p:nvSpPr>
          <p:cNvPr id="202762" name="Line 10"/>
          <p:cNvSpPr>
            <a:spLocks noChangeShapeType="1"/>
          </p:cNvSpPr>
          <p:nvPr/>
        </p:nvSpPr>
        <p:spPr bwMode="auto">
          <a:xfrm>
            <a:off x="2828925" y="2713038"/>
            <a:ext cx="2616200" cy="0"/>
          </a:xfrm>
          <a:prstGeom prst="line">
            <a:avLst/>
          </a:prstGeom>
          <a:noFill/>
          <a:ln w="28575">
            <a:solidFill>
              <a:srgbClr val="333399"/>
            </a:solidFill>
            <a:round/>
            <a:headEnd/>
            <a:tailEnd/>
          </a:ln>
        </p:spPr>
        <p:txBody>
          <a:bodyPr wrap="none" anchor="ctr"/>
          <a:lstStyle/>
          <a:p>
            <a:endParaRPr lang="zh-CN" altLang="en-US" i="0"/>
          </a:p>
        </p:txBody>
      </p:sp>
      <p:sp>
        <p:nvSpPr>
          <p:cNvPr id="202763" name="Line 11"/>
          <p:cNvSpPr>
            <a:spLocks noChangeShapeType="1"/>
          </p:cNvSpPr>
          <p:nvPr/>
        </p:nvSpPr>
        <p:spPr bwMode="auto">
          <a:xfrm>
            <a:off x="2606675" y="2479675"/>
            <a:ext cx="3978275" cy="0"/>
          </a:xfrm>
          <a:prstGeom prst="line">
            <a:avLst/>
          </a:prstGeom>
          <a:noFill/>
          <a:ln w="28575">
            <a:solidFill>
              <a:srgbClr val="333399"/>
            </a:solidFill>
            <a:round/>
            <a:headEnd/>
            <a:tailEnd/>
          </a:ln>
        </p:spPr>
        <p:txBody>
          <a:bodyPr wrap="none" anchor="ctr"/>
          <a:lstStyle/>
          <a:p>
            <a:endParaRPr lang="zh-CN" altLang="en-US" i="0"/>
          </a:p>
        </p:txBody>
      </p:sp>
      <p:sp>
        <p:nvSpPr>
          <p:cNvPr id="202764" name="Line 12"/>
          <p:cNvSpPr>
            <a:spLocks noChangeShapeType="1"/>
          </p:cNvSpPr>
          <p:nvPr/>
        </p:nvSpPr>
        <p:spPr bwMode="auto">
          <a:xfrm>
            <a:off x="2754313" y="4732338"/>
            <a:ext cx="1408112" cy="0"/>
          </a:xfrm>
          <a:prstGeom prst="line">
            <a:avLst/>
          </a:prstGeom>
          <a:noFill/>
          <a:ln w="28575">
            <a:solidFill>
              <a:srgbClr val="333399"/>
            </a:solidFill>
            <a:round/>
            <a:headEnd/>
            <a:tailEnd/>
          </a:ln>
        </p:spPr>
        <p:txBody>
          <a:bodyPr wrap="none" anchor="ctr"/>
          <a:lstStyle/>
          <a:p>
            <a:endParaRPr lang="zh-CN" altLang="en-US" i="0"/>
          </a:p>
        </p:txBody>
      </p:sp>
      <p:sp>
        <p:nvSpPr>
          <p:cNvPr id="202765" name="Line 13"/>
          <p:cNvSpPr>
            <a:spLocks noChangeShapeType="1"/>
          </p:cNvSpPr>
          <p:nvPr/>
        </p:nvSpPr>
        <p:spPr bwMode="auto">
          <a:xfrm>
            <a:off x="2754313" y="4887913"/>
            <a:ext cx="746125" cy="0"/>
          </a:xfrm>
          <a:prstGeom prst="line">
            <a:avLst/>
          </a:prstGeom>
          <a:noFill/>
          <a:ln w="28575">
            <a:solidFill>
              <a:srgbClr val="333399"/>
            </a:solidFill>
            <a:round/>
            <a:headEnd/>
            <a:tailEnd/>
          </a:ln>
        </p:spPr>
        <p:txBody>
          <a:bodyPr wrap="none" anchor="ctr"/>
          <a:lstStyle/>
          <a:p>
            <a:endParaRPr lang="zh-CN" altLang="en-US" i="0"/>
          </a:p>
        </p:txBody>
      </p:sp>
      <p:sp>
        <p:nvSpPr>
          <p:cNvPr id="202766" name="Line 14"/>
          <p:cNvSpPr>
            <a:spLocks noChangeShapeType="1"/>
          </p:cNvSpPr>
          <p:nvPr/>
        </p:nvSpPr>
        <p:spPr bwMode="auto">
          <a:xfrm>
            <a:off x="2405063" y="4422775"/>
            <a:ext cx="4241800" cy="0"/>
          </a:xfrm>
          <a:prstGeom prst="line">
            <a:avLst/>
          </a:prstGeom>
          <a:noFill/>
          <a:ln w="28575">
            <a:solidFill>
              <a:srgbClr val="333399"/>
            </a:solidFill>
            <a:round/>
            <a:headEnd/>
            <a:tailEnd/>
          </a:ln>
        </p:spPr>
        <p:txBody>
          <a:bodyPr wrap="none" anchor="ctr"/>
          <a:lstStyle/>
          <a:p>
            <a:endParaRPr lang="zh-CN" altLang="en-US" i="0"/>
          </a:p>
        </p:txBody>
      </p:sp>
      <p:sp>
        <p:nvSpPr>
          <p:cNvPr id="202767" name="Line 15"/>
          <p:cNvSpPr>
            <a:spLocks noChangeShapeType="1"/>
          </p:cNvSpPr>
          <p:nvPr/>
        </p:nvSpPr>
        <p:spPr bwMode="auto">
          <a:xfrm>
            <a:off x="2606675" y="4578350"/>
            <a:ext cx="2643188" cy="0"/>
          </a:xfrm>
          <a:prstGeom prst="line">
            <a:avLst/>
          </a:prstGeom>
          <a:noFill/>
          <a:ln w="28575">
            <a:solidFill>
              <a:srgbClr val="333399"/>
            </a:solidFill>
            <a:round/>
            <a:headEnd/>
            <a:tailEnd/>
          </a:ln>
        </p:spPr>
        <p:txBody>
          <a:bodyPr wrap="none" anchor="ctr"/>
          <a:lstStyle/>
          <a:p>
            <a:endParaRPr lang="zh-CN" altLang="en-US" i="0"/>
          </a:p>
        </p:txBody>
      </p:sp>
      <p:sp>
        <p:nvSpPr>
          <p:cNvPr id="202768" name="AutoShape 16"/>
          <p:cNvSpPr>
            <a:spLocks noChangeArrowheads="1"/>
          </p:cNvSpPr>
          <p:nvPr/>
        </p:nvSpPr>
        <p:spPr bwMode="auto">
          <a:xfrm flipH="1">
            <a:off x="1790700" y="4189413"/>
            <a:ext cx="1185863" cy="931862"/>
          </a:xfrm>
          <a:prstGeom prst="cube">
            <a:avLst>
              <a:gd name="adj" fmla="val 28329"/>
            </a:avLst>
          </a:prstGeom>
          <a:solidFill>
            <a:srgbClr val="99FFCC"/>
          </a:solidFill>
          <a:ln w="9525">
            <a:solidFill>
              <a:schemeClr val="tx1"/>
            </a:solidFill>
            <a:miter lim="800000"/>
            <a:headEnd/>
            <a:tailEnd/>
          </a:ln>
        </p:spPr>
        <p:txBody>
          <a:bodyPr wrap="none" anchor="ctr"/>
          <a:lstStyle/>
          <a:p>
            <a:pPr algn="ctr"/>
            <a:r>
              <a:rPr kumimoji="1" lang="zh-CN" altLang="en-US" i="0">
                <a:latin typeface="Arial" pitchFamily="34" charset="0"/>
                <a:ea typeface="黑体" pitchFamily="49" charset="-122"/>
              </a:rPr>
              <a:t>以太网</a:t>
            </a:r>
          </a:p>
          <a:p>
            <a:pPr algn="ctr"/>
            <a:r>
              <a:rPr kumimoji="1" lang="zh-CN" altLang="en-US" i="0">
                <a:latin typeface="Arial" pitchFamily="34" charset="0"/>
                <a:ea typeface="黑体" pitchFamily="49" charset="-122"/>
              </a:rPr>
              <a:t>交换机</a:t>
            </a:r>
          </a:p>
        </p:txBody>
      </p:sp>
      <p:sp>
        <p:nvSpPr>
          <p:cNvPr id="202769" name="AutoShape 17"/>
          <p:cNvSpPr>
            <a:spLocks noChangeArrowheads="1"/>
          </p:cNvSpPr>
          <p:nvPr/>
        </p:nvSpPr>
        <p:spPr bwMode="auto">
          <a:xfrm>
            <a:off x="4978400" y="538163"/>
            <a:ext cx="1111250" cy="4583112"/>
          </a:xfrm>
          <a:prstGeom prst="roundRect">
            <a:avLst>
              <a:gd name="adj" fmla="val 50000"/>
            </a:avLst>
          </a:prstGeom>
          <a:solidFill>
            <a:srgbClr val="FFFF66">
              <a:alpha val="50195"/>
            </a:srgbClr>
          </a:solidFill>
          <a:ln w="19050">
            <a:solidFill>
              <a:schemeClr val="tx1"/>
            </a:solidFill>
            <a:prstDash val="dash"/>
            <a:round/>
            <a:headEnd/>
            <a:tailEnd/>
          </a:ln>
        </p:spPr>
        <p:txBody>
          <a:bodyPr wrap="none" anchor="ctr"/>
          <a:lstStyle/>
          <a:p>
            <a:endParaRPr lang="zh-CN" altLang="en-US" i="0"/>
          </a:p>
        </p:txBody>
      </p:sp>
      <p:sp>
        <p:nvSpPr>
          <p:cNvPr id="202770" name="AutoShape 18"/>
          <p:cNvSpPr>
            <a:spLocks noChangeArrowheads="1"/>
          </p:cNvSpPr>
          <p:nvPr/>
        </p:nvSpPr>
        <p:spPr bwMode="auto">
          <a:xfrm>
            <a:off x="3273425" y="538163"/>
            <a:ext cx="1557338" cy="5127625"/>
          </a:xfrm>
          <a:prstGeom prst="roundRect">
            <a:avLst>
              <a:gd name="adj" fmla="val 50000"/>
            </a:avLst>
          </a:prstGeom>
          <a:solidFill>
            <a:srgbClr val="CCECFF">
              <a:alpha val="50195"/>
            </a:srgbClr>
          </a:solidFill>
          <a:ln w="19050">
            <a:solidFill>
              <a:schemeClr val="tx1"/>
            </a:solidFill>
            <a:prstDash val="dash"/>
            <a:round/>
            <a:headEnd/>
            <a:tailEnd/>
          </a:ln>
        </p:spPr>
        <p:txBody>
          <a:bodyPr wrap="none" anchor="ctr"/>
          <a:lstStyle/>
          <a:p>
            <a:endParaRPr lang="zh-CN" altLang="en-US" i="0"/>
          </a:p>
        </p:txBody>
      </p:sp>
      <p:sp>
        <p:nvSpPr>
          <p:cNvPr id="202771" name="Text Box 19"/>
          <p:cNvSpPr txBox="1">
            <a:spLocks noChangeArrowheads="1"/>
          </p:cNvSpPr>
          <p:nvPr/>
        </p:nvSpPr>
        <p:spPr bwMode="auto">
          <a:xfrm>
            <a:off x="3838575" y="858838"/>
            <a:ext cx="423514"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A</a:t>
            </a:r>
            <a:r>
              <a:rPr kumimoji="1" lang="en-US" altLang="zh-CN" i="0" baseline="-25000">
                <a:latin typeface="Arial" pitchFamily="34" charset="0"/>
                <a:ea typeface="黑体" pitchFamily="49" charset="-122"/>
              </a:rPr>
              <a:t>4</a:t>
            </a:r>
            <a:endParaRPr kumimoji="1" lang="en-US" altLang="zh-CN" i="0">
              <a:latin typeface="Arial" pitchFamily="34" charset="0"/>
              <a:ea typeface="黑体" pitchFamily="49" charset="-122"/>
            </a:endParaRPr>
          </a:p>
        </p:txBody>
      </p:sp>
      <p:sp>
        <p:nvSpPr>
          <p:cNvPr id="202772" name="Text Box 20"/>
          <p:cNvSpPr txBox="1">
            <a:spLocks noChangeArrowheads="1"/>
          </p:cNvSpPr>
          <p:nvPr/>
        </p:nvSpPr>
        <p:spPr bwMode="auto">
          <a:xfrm>
            <a:off x="5646738" y="4457700"/>
            <a:ext cx="423514"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B</a:t>
            </a:r>
            <a:r>
              <a:rPr kumimoji="1" lang="en-US" altLang="zh-CN" i="0" baseline="-25000">
                <a:latin typeface="Arial" pitchFamily="34" charset="0"/>
                <a:ea typeface="黑体" pitchFamily="49" charset="-122"/>
              </a:rPr>
              <a:t>1</a:t>
            </a:r>
            <a:endParaRPr kumimoji="1" lang="en-US" altLang="zh-CN" i="0">
              <a:latin typeface="Arial" pitchFamily="34" charset="0"/>
              <a:ea typeface="黑体" pitchFamily="49" charset="-122"/>
            </a:endParaRPr>
          </a:p>
        </p:txBody>
      </p:sp>
      <p:sp>
        <p:nvSpPr>
          <p:cNvPr id="202773" name="AutoShape 21"/>
          <p:cNvSpPr>
            <a:spLocks noChangeArrowheads="1"/>
          </p:cNvSpPr>
          <p:nvPr/>
        </p:nvSpPr>
        <p:spPr bwMode="auto">
          <a:xfrm>
            <a:off x="6313488" y="382588"/>
            <a:ext cx="1036637" cy="4583112"/>
          </a:xfrm>
          <a:prstGeom prst="roundRect">
            <a:avLst>
              <a:gd name="adj" fmla="val 50000"/>
            </a:avLst>
          </a:prstGeom>
          <a:solidFill>
            <a:srgbClr val="FF99CC">
              <a:alpha val="50195"/>
            </a:srgbClr>
          </a:solidFill>
          <a:ln w="19050">
            <a:solidFill>
              <a:schemeClr val="tx1"/>
            </a:solidFill>
            <a:prstDash val="dash"/>
            <a:round/>
            <a:headEnd/>
            <a:tailEnd/>
          </a:ln>
        </p:spPr>
        <p:txBody>
          <a:bodyPr wrap="none" anchor="ctr"/>
          <a:lstStyle/>
          <a:p>
            <a:endParaRPr lang="zh-CN" altLang="en-US" i="0"/>
          </a:p>
        </p:txBody>
      </p:sp>
      <p:sp>
        <p:nvSpPr>
          <p:cNvPr id="202774" name="AutoShape 22"/>
          <p:cNvSpPr>
            <a:spLocks noChangeArrowheads="1"/>
          </p:cNvSpPr>
          <p:nvPr/>
        </p:nvSpPr>
        <p:spPr bwMode="auto">
          <a:xfrm flipH="1">
            <a:off x="1790700" y="382588"/>
            <a:ext cx="1185863" cy="931862"/>
          </a:xfrm>
          <a:prstGeom prst="cube">
            <a:avLst>
              <a:gd name="adj" fmla="val 28329"/>
            </a:avLst>
          </a:prstGeom>
          <a:solidFill>
            <a:srgbClr val="99FFCC"/>
          </a:solidFill>
          <a:ln w="9525">
            <a:solidFill>
              <a:schemeClr val="tx1"/>
            </a:solidFill>
            <a:miter lim="800000"/>
            <a:headEnd/>
            <a:tailEnd/>
          </a:ln>
        </p:spPr>
        <p:txBody>
          <a:bodyPr wrap="none" anchor="ctr"/>
          <a:lstStyle/>
          <a:p>
            <a:pPr algn="ctr"/>
            <a:r>
              <a:rPr kumimoji="1" lang="zh-CN" altLang="en-US" i="0">
                <a:latin typeface="Arial" pitchFamily="34" charset="0"/>
                <a:ea typeface="黑体" pitchFamily="49" charset="-122"/>
              </a:rPr>
              <a:t>以太网</a:t>
            </a:r>
          </a:p>
          <a:p>
            <a:pPr algn="ctr"/>
            <a:r>
              <a:rPr kumimoji="1" lang="zh-CN" altLang="en-US" i="0">
                <a:latin typeface="Arial" pitchFamily="34" charset="0"/>
                <a:ea typeface="黑体" pitchFamily="49" charset="-122"/>
              </a:rPr>
              <a:t>交换机</a:t>
            </a:r>
          </a:p>
        </p:txBody>
      </p:sp>
      <p:sp>
        <p:nvSpPr>
          <p:cNvPr id="202775" name="Line 23"/>
          <p:cNvSpPr>
            <a:spLocks noChangeShapeType="1"/>
          </p:cNvSpPr>
          <p:nvPr/>
        </p:nvSpPr>
        <p:spPr bwMode="auto">
          <a:xfrm>
            <a:off x="1568450" y="938213"/>
            <a:ext cx="0" cy="5037137"/>
          </a:xfrm>
          <a:prstGeom prst="line">
            <a:avLst/>
          </a:prstGeom>
          <a:noFill/>
          <a:ln w="38100">
            <a:solidFill>
              <a:srgbClr val="333399"/>
            </a:solidFill>
            <a:round/>
            <a:headEnd/>
            <a:tailEnd/>
          </a:ln>
        </p:spPr>
        <p:txBody>
          <a:bodyPr wrap="none" anchor="ctr"/>
          <a:lstStyle/>
          <a:p>
            <a:endParaRPr lang="zh-CN" altLang="en-US" i="0"/>
          </a:p>
        </p:txBody>
      </p:sp>
      <p:sp>
        <p:nvSpPr>
          <p:cNvPr id="202776" name="Line 24"/>
          <p:cNvSpPr>
            <a:spLocks noChangeShapeType="1"/>
          </p:cNvSpPr>
          <p:nvPr/>
        </p:nvSpPr>
        <p:spPr bwMode="auto">
          <a:xfrm>
            <a:off x="1554163" y="927100"/>
            <a:ext cx="458787" cy="0"/>
          </a:xfrm>
          <a:prstGeom prst="line">
            <a:avLst/>
          </a:prstGeom>
          <a:noFill/>
          <a:ln w="38100">
            <a:solidFill>
              <a:srgbClr val="333399"/>
            </a:solidFill>
            <a:round/>
            <a:headEnd/>
            <a:tailEnd/>
          </a:ln>
        </p:spPr>
        <p:txBody>
          <a:bodyPr wrap="none" anchor="ctr"/>
          <a:lstStyle/>
          <a:p>
            <a:endParaRPr lang="zh-CN" altLang="en-US" i="0"/>
          </a:p>
        </p:txBody>
      </p:sp>
      <p:sp>
        <p:nvSpPr>
          <p:cNvPr id="202777" name="Text Box 25"/>
          <p:cNvSpPr txBox="1">
            <a:spLocks noChangeArrowheads="1"/>
          </p:cNvSpPr>
          <p:nvPr/>
        </p:nvSpPr>
        <p:spPr bwMode="auto">
          <a:xfrm>
            <a:off x="6346825" y="1735138"/>
            <a:ext cx="872355"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VLAN</a:t>
            </a:r>
            <a:r>
              <a:rPr kumimoji="1" lang="en-US" altLang="zh-CN" i="0" baseline="-25000">
                <a:latin typeface="Arial" pitchFamily="34" charset="0"/>
                <a:ea typeface="黑体" pitchFamily="49" charset="-122"/>
              </a:rPr>
              <a:t>3</a:t>
            </a:r>
            <a:endParaRPr kumimoji="1" lang="en-US" altLang="zh-CN" i="0">
              <a:latin typeface="Arial" pitchFamily="34" charset="0"/>
              <a:ea typeface="黑体" pitchFamily="49" charset="-122"/>
            </a:endParaRPr>
          </a:p>
        </p:txBody>
      </p:sp>
      <p:sp>
        <p:nvSpPr>
          <p:cNvPr id="202778" name="Text Box 26"/>
          <p:cNvSpPr txBox="1">
            <a:spLocks noChangeArrowheads="1"/>
          </p:cNvSpPr>
          <p:nvPr/>
        </p:nvSpPr>
        <p:spPr bwMode="auto">
          <a:xfrm>
            <a:off x="6865938" y="455613"/>
            <a:ext cx="436338"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C</a:t>
            </a:r>
            <a:r>
              <a:rPr kumimoji="1" lang="en-US" altLang="zh-CN" i="0" baseline="-25000">
                <a:latin typeface="Arial" pitchFamily="34" charset="0"/>
                <a:ea typeface="黑体" pitchFamily="49" charset="-122"/>
              </a:rPr>
              <a:t>3</a:t>
            </a:r>
            <a:endParaRPr kumimoji="1" lang="en-US" altLang="zh-CN" i="0">
              <a:latin typeface="Arial" pitchFamily="34" charset="0"/>
              <a:ea typeface="黑体" pitchFamily="49" charset="-122"/>
            </a:endParaRPr>
          </a:p>
        </p:txBody>
      </p:sp>
      <p:sp>
        <p:nvSpPr>
          <p:cNvPr id="202779" name="Text Box 27"/>
          <p:cNvSpPr txBox="1">
            <a:spLocks noChangeArrowheads="1"/>
          </p:cNvSpPr>
          <p:nvPr/>
        </p:nvSpPr>
        <p:spPr bwMode="auto">
          <a:xfrm>
            <a:off x="5459413" y="735013"/>
            <a:ext cx="423514"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B</a:t>
            </a:r>
            <a:r>
              <a:rPr kumimoji="1" lang="en-US" altLang="zh-CN" i="0" baseline="-25000">
                <a:latin typeface="Arial" pitchFamily="34" charset="0"/>
                <a:ea typeface="黑体" pitchFamily="49" charset="-122"/>
              </a:rPr>
              <a:t>3</a:t>
            </a:r>
            <a:endParaRPr kumimoji="1" lang="en-US" altLang="zh-CN" i="0">
              <a:latin typeface="Arial" pitchFamily="34" charset="0"/>
              <a:ea typeface="黑体" pitchFamily="49" charset="-122"/>
            </a:endParaRPr>
          </a:p>
        </p:txBody>
      </p:sp>
      <p:sp>
        <p:nvSpPr>
          <p:cNvPr id="202780" name="Text Box 28"/>
          <p:cNvSpPr txBox="1">
            <a:spLocks noChangeArrowheads="1"/>
          </p:cNvSpPr>
          <p:nvPr/>
        </p:nvSpPr>
        <p:spPr bwMode="auto">
          <a:xfrm>
            <a:off x="3495675" y="1738313"/>
            <a:ext cx="872355"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VLAN</a:t>
            </a:r>
            <a:r>
              <a:rPr kumimoji="1" lang="en-US" altLang="zh-CN" i="0" baseline="-25000">
                <a:latin typeface="Arial" pitchFamily="34" charset="0"/>
                <a:ea typeface="黑体" pitchFamily="49" charset="-122"/>
              </a:rPr>
              <a:t>1</a:t>
            </a:r>
            <a:endParaRPr kumimoji="1" lang="en-US" altLang="zh-CN" i="0">
              <a:latin typeface="Arial" pitchFamily="34" charset="0"/>
              <a:ea typeface="黑体" pitchFamily="49" charset="-122"/>
            </a:endParaRPr>
          </a:p>
        </p:txBody>
      </p:sp>
      <p:sp>
        <p:nvSpPr>
          <p:cNvPr id="202781" name="Text Box 29"/>
          <p:cNvSpPr txBox="1">
            <a:spLocks noChangeArrowheads="1"/>
          </p:cNvSpPr>
          <p:nvPr/>
        </p:nvSpPr>
        <p:spPr bwMode="auto">
          <a:xfrm>
            <a:off x="5021263" y="1738313"/>
            <a:ext cx="872355"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VLAN</a:t>
            </a:r>
            <a:r>
              <a:rPr kumimoji="1" lang="en-US" altLang="zh-CN" i="0" baseline="-25000">
                <a:latin typeface="Arial" pitchFamily="34" charset="0"/>
                <a:ea typeface="黑体" pitchFamily="49" charset="-122"/>
              </a:rPr>
              <a:t>2</a:t>
            </a:r>
            <a:endParaRPr kumimoji="1" lang="en-US" altLang="zh-CN" i="0">
              <a:latin typeface="Arial" pitchFamily="34" charset="0"/>
              <a:ea typeface="黑体" pitchFamily="49" charset="-122"/>
            </a:endParaRPr>
          </a:p>
        </p:txBody>
      </p:sp>
      <p:sp>
        <p:nvSpPr>
          <p:cNvPr id="202782" name="Text Box 30"/>
          <p:cNvSpPr txBox="1">
            <a:spLocks noChangeArrowheads="1"/>
          </p:cNvSpPr>
          <p:nvPr/>
        </p:nvSpPr>
        <p:spPr bwMode="auto">
          <a:xfrm>
            <a:off x="6907213" y="4160838"/>
            <a:ext cx="436338"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C</a:t>
            </a:r>
            <a:r>
              <a:rPr kumimoji="1" lang="en-US" altLang="zh-CN" i="0" baseline="-25000">
                <a:latin typeface="Arial" pitchFamily="34" charset="0"/>
                <a:ea typeface="黑体" pitchFamily="49" charset="-122"/>
              </a:rPr>
              <a:t>1</a:t>
            </a:r>
            <a:endParaRPr kumimoji="1" lang="en-US" altLang="zh-CN" i="0">
              <a:latin typeface="Arial" pitchFamily="34" charset="0"/>
              <a:ea typeface="黑体" pitchFamily="49" charset="-122"/>
            </a:endParaRPr>
          </a:p>
        </p:txBody>
      </p:sp>
      <p:sp>
        <p:nvSpPr>
          <p:cNvPr id="202783" name="Text Box 31"/>
          <p:cNvSpPr txBox="1">
            <a:spLocks noChangeArrowheads="1"/>
          </p:cNvSpPr>
          <p:nvPr/>
        </p:nvSpPr>
        <p:spPr bwMode="auto">
          <a:xfrm>
            <a:off x="4433888" y="4573588"/>
            <a:ext cx="423514"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A</a:t>
            </a:r>
            <a:r>
              <a:rPr kumimoji="1" lang="en-US" altLang="zh-CN" i="0" baseline="-25000">
                <a:latin typeface="Arial" pitchFamily="34" charset="0"/>
                <a:ea typeface="黑体" pitchFamily="49" charset="-122"/>
              </a:rPr>
              <a:t>2</a:t>
            </a:r>
            <a:endParaRPr kumimoji="1" lang="en-US" altLang="zh-CN" i="0">
              <a:latin typeface="Arial" pitchFamily="34" charset="0"/>
              <a:ea typeface="黑体" pitchFamily="49" charset="-122"/>
            </a:endParaRPr>
          </a:p>
        </p:txBody>
      </p:sp>
      <p:sp>
        <p:nvSpPr>
          <p:cNvPr id="202784" name="Text Box 32"/>
          <p:cNvSpPr txBox="1">
            <a:spLocks noChangeArrowheads="1"/>
          </p:cNvSpPr>
          <p:nvPr/>
        </p:nvSpPr>
        <p:spPr bwMode="auto">
          <a:xfrm>
            <a:off x="3792538" y="5018088"/>
            <a:ext cx="423514"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A</a:t>
            </a:r>
            <a:r>
              <a:rPr kumimoji="1" lang="en-US" altLang="zh-CN" i="0" baseline="-25000">
                <a:latin typeface="Arial" pitchFamily="34" charset="0"/>
                <a:ea typeface="黑体" pitchFamily="49" charset="-122"/>
              </a:rPr>
              <a:t>1</a:t>
            </a:r>
            <a:endParaRPr kumimoji="1" lang="en-US" altLang="zh-CN" i="0">
              <a:latin typeface="Arial" pitchFamily="34" charset="0"/>
              <a:ea typeface="黑体" pitchFamily="49" charset="-122"/>
            </a:endParaRPr>
          </a:p>
        </p:txBody>
      </p:sp>
      <p:sp>
        <p:nvSpPr>
          <p:cNvPr id="202785" name="Text Box 33"/>
          <p:cNvSpPr txBox="1">
            <a:spLocks noChangeArrowheads="1"/>
          </p:cNvSpPr>
          <p:nvPr/>
        </p:nvSpPr>
        <p:spPr bwMode="auto">
          <a:xfrm>
            <a:off x="3822700" y="2816225"/>
            <a:ext cx="423514"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A</a:t>
            </a:r>
            <a:r>
              <a:rPr kumimoji="1" lang="en-US" altLang="zh-CN" i="0" baseline="-25000">
                <a:latin typeface="Arial" pitchFamily="34" charset="0"/>
                <a:ea typeface="黑体" pitchFamily="49" charset="-122"/>
              </a:rPr>
              <a:t>3</a:t>
            </a:r>
            <a:endParaRPr kumimoji="1" lang="en-US" altLang="zh-CN" i="0">
              <a:latin typeface="Arial" pitchFamily="34" charset="0"/>
              <a:ea typeface="黑体" pitchFamily="49" charset="-122"/>
            </a:endParaRPr>
          </a:p>
        </p:txBody>
      </p:sp>
      <p:sp>
        <p:nvSpPr>
          <p:cNvPr id="202786" name="Text Box 34"/>
          <p:cNvSpPr txBox="1">
            <a:spLocks noChangeArrowheads="1"/>
          </p:cNvSpPr>
          <p:nvPr/>
        </p:nvSpPr>
        <p:spPr bwMode="auto">
          <a:xfrm>
            <a:off x="6932613" y="2301875"/>
            <a:ext cx="436338"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C</a:t>
            </a:r>
            <a:r>
              <a:rPr kumimoji="1" lang="en-US" altLang="zh-CN" i="0" baseline="-25000">
                <a:latin typeface="Arial" pitchFamily="34" charset="0"/>
                <a:ea typeface="黑体" pitchFamily="49" charset="-122"/>
              </a:rPr>
              <a:t>2</a:t>
            </a:r>
            <a:endParaRPr kumimoji="1" lang="en-US" altLang="zh-CN" i="0">
              <a:latin typeface="Arial" pitchFamily="34" charset="0"/>
              <a:ea typeface="黑体" pitchFamily="49" charset="-122"/>
            </a:endParaRPr>
          </a:p>
        </p:txBody>
      </p:sp>
      <p:sp>
        <p:nvSpPr>
          <p:cNvPr id="202787" name="Text Box 35"/>
          <p:cNvSpPr txBox="1">
            <a:spLocks noChangeArrowheads="1"/>
          </p:cNvSpPr>
          <p:nvPr/>
        </p:nvSpPr>
        <p:spPr bwMode="auto">
          <a:xfrm>
            <a:off x="5688013" y="2454275"/>
            <a:ext cx="423514" cy="369332"/>
          </a:xfrm>
          <a:prstGeom prst="rect">
            <a:avLst/>
          </a:prstGeom>
          <a:noFill/>
          <a:ln w="9525">
            <a:noFill/>
            <a:miter lim="800000"/>
            <a:headEnd/>
            <a:tailEnd/>
          </a:ln>
        </p:spPr>
        <p:txBody>
          <a:bodyPr wrap="none">
            <a:spAutoFit/>
          </a:bodyPr>
          <a:lstStyle/>
          <a:p>
            <a:r>
              <a:rPr kumimoji="1" lang="en-US" altLang="zh-CN" i="0">
                <a:latin typeface="Arial" pitchFamily="34" charset="0"/>
                <a:ea typeface="黑体" pitchFamily="49" charset="-122"/>
              </a:rPr>
              <a:t>B</a:t>
            </a:r>
            <a:r>
              <a:rPr kumimoji="1" lang="en-US" altLang="zh-CN" i="0" baseline="-25000">
                <a:latin typeface="Arial" pitchFamily="34" charset="0"/>
                <a:ea typeface="黑体" pitchFamily="49" charset="-122"/>
              </a:rPr>
              <a:t>2</a:t>
            </a:r>
            <a:endParaRPr kumimoji="1" lang="en-US" altLang="zh-CN" i="0">
              <a:latin typeface="Arial" pitchFamily="34" charset="0"/>
              <a:ea typeface="黑体" pitchFamily="49" charset="-122"/>
            </a:endParaRPr>
          </a:p>
        </p:txBody>
      </p:sp>
      <p:pic>
        <p:nvPicPr>
          <p:cNvPr id="202788" name="Picture 36"/>
          <p:cNvPicPr>
            <a:picLocks noChangeArrowheads="1"/>
          </p:cNvPicPr>
          <p:nvPr/>
        </p:nvPicPr>
        <p:blipFill>
          <a:blip r:embed="rId3" cstate="print"/>
          <a:srcRect/>
          <a:stretch>
            <a:fillRect/>
          </a:stretch>
        </p:blipFill>
        <p:spPr bwMode="auto">
          <a:xfrm>
            <a:off x="3348038" y="927100"/>
            <a:ext cx="509587" cy="536575"/>
          </a:xfrm>
          <a:prstGeom prst="rect">
            <a:avLst/>
          </a:prstGeom>
          <a:noFill/>
          <a:ln w="9525">
            <a:noFill/>
            <a:miter lim="800000"/>
            <a:headEnd/>
            <a:tailEnd/>
          </a:ln>
        </p:spPr>
      </p:pic>
      <p:pic>
        <p:nvPicPr>
          <p:cNvPr id="202789" name="Picture 37"/>
          <p:cNvPicPr>
            <a:picLocks noChangeArrowheads="1"/>
          </p:cNvPicPr>
          <p:nvPr/>
        </p:nvPicPr>
        <p:blipFill>
          <a:blip r:embed="rId3" cstate="print"/>
          <a:srcRect/>
          <a:stretch>
            <a:fillRect/>
          </a:stretch>
        </p:blipFill>
        <p:spPr bwMode="auto">
          <a:xfrm>
            <a:off x="6461125" y="538163"/>
            <a:ext cx="509588" cy="536575"/>
          </a:xfrm>
          <a:prstGeom prst="rect">
            <a:avLst/>
          </a:prstGeom>
          <a:noFill/>
          <a:ln w="9525">
            <a:noFill/>
            <a:miter lim="800000"/>
            <a:headEnd/>
            <a:tailEnd/>
          </a:ln>
        </p:spPr>
      </p:pic>
      <p:pic>
        <p:nvPicPr>
          <p:cNvPr id="202790" name="Picture 38"/>
          <p:cNvPicPr>
            <a:picLocks noChangeArrowheads="1"/>
          </p:cNvPicPr>
          <p:nvPr/>
        </p:nvPicPr>
        <p:blipFill>
          <a:blip r:embed="rId3" cstate="print"/>
          <a:srcRect/>
          <a:stretch>
            <a:fillRect/>
          </a:stretch>
        </p:blipFill>
        <p:spPr bwMode="auto">
          <a:xfrm>
            <a:off x="5053013" y="771525"/>
            <a:ext cx="509587" cy="536575"/>
          </a:xfrm>
          <a:prstGeom prst="rect">
            <a:avLst/>
          </a:prstGeom>
          <a:noFill/>
          <a:ln w="9525">
            <a:noFill/>
            <a:miter lim="800000"/>
            <a:headEnd/>
            <a:tailEnd/>
          </a:ln>
        </p:spPr>
      </p:pic>
      <p:pic>
        <p:nvPicPr>
          <p:cNvPr id="202791" name="Picture 39"/>
          <p:cNvPicPr>
            <a:picLocks noChangeArrowheads="1"/>
          </p:cNvPicPr>
          <p:nvPr/>
        </p:nvPicPr>
        <p:blipFill>
          <a:blip r:embed="rId3" cstate="print"/>
          <a:srcRect/>
          <a:stretch>
            <a:fillRect/>
          </a:stretch>
        </p:blipFill>
        <p:spPr bwMode="auto">
          <a:xfrm>
            <a:off x="6470650" y="2324100"/>
            <a:ext cx="509588" cy="538163"/>
          </a:xfrm>
          <a:prstGeom prst="rect">
            <a:avLst/>
          </a:prstGeom>
          <a:noFill/>
          <a:ln w="9525">
            <a:noFill/>
            <a:miter lim="800000"/>
            <a:headEnd/>
            <a:tailEnd/>
          </a:ln>
        </p:spPr>
      </p:pic>
      <p:pic>
        <p:nvPicPr>
          <p:cNvPr id="202792" name="Picture 40"/>
          <p:cNvPicPr>
            <a:picLocks noChangeArrowheads="1"/>
          </p:cNvPicPr>
          <p:nvPr/>
        </p:nvPicPr>
        <p:blipFill>
          <a:blip r:embed="rId3" cstate="print"/>
          <a:srcRect/>
          <a:stretch>
            <a:fillRect/>
          </a:stretch>
        </p:blipFill>
        <p:spPr bwMode="auto">
          <a:xfrm>
            <a:off x="5284788" y="2557463"/>
            <a:ext cx="509587" cy="538162"/>
          </a:xfrm>
          <a:prstGeom prst="rect">
            <a:avLst/>
          </a:prstGeom>
          <a:noFill/>
          <a:ln w="9525">
            <a:noFill/>
            <a:miter lim="800000"/>
            <a:headEnd/>
            <a:tailEnd/>
          </a:ln>
        </p:spPr>
      </p:pic>
      <p:pic>
        <p:nvPicPr>
          <p:cNvPr id="202793" name="Picture 41"/>
          <p:cNvPicPr>
            <a:picLocks noChangeArrowheads="1"/>
          </p:cNvPicPr>
          <p:nvPr/>
        </p:nvPicPr>
        <p:blipFill>
          <a:blip r:embed="rId3" cstate="print"/>
          <a:srcRect/>
          <a:stretch>
            <a:fillRect/>
          </a:stretch>
        </p:blipFill>
        <p:spPr bwMode="auto">
          <a:xfrm>
            <a:off x="3348038" y="2790825"/>
            <a:ext cx="509587" cy="538163"/>
          </a:xfrm>
          <a:prstGeom prst="rect">
            <a:avLst/>
          </a:prstGeom>
          <a:noFill/>
          <a:ln w="9525">
            <a:noFill/>
            <a:miter lim="800000"/>
            <a:headEnd/>
            <a:tailEnd/>
          </a:ln>
        </p:spPr>
      </p:pic>
      <p:pic>
        <p:nvPicPr>
          <p:cNvPr id="202794" name="Picture 42"/>
          <p:cNvPicPr>
            <a:picLocks noChangeArrowheads="1"/>
          </p:cNvPicPr>
          <p:nvPr/>
        </p:nvPicPr>
        <p:blipFill>
          <a:blip r:embed="rId3" cstate="print"/>
          <a:srcRect/>
          <a:stretch>
            <a:fillRect/>
          </a:stretch>
        </p:blipFill>
        <p:spPr bwMode="auto">
          <a:xfrm>
            <a:off x="3348038" y="4740275"/>
            <a:ext cx="509587" cy="536575"/>
          </a:xfrm>
          <a:prstGeom prst="rect">
            <a:avLst/>
          </a:prstGeom>
          <a:noFill/>
          <a:ln w="9525">
            <a:noFill/>
            <a:miter lim="800000"/>
            <a:headEnd/>
            <a:tailEnd/>
          </a:ln>
        </p:spPr>
      </p:pic>
      <p:pic>
        <p:nvPicPr>
          <p:cNvPr id="202795" name="Picture 43"/>
          <p:cNvPicPr>
            <a:picLocks noChangeArrowheads="1"/>
          </p:cNvPicPr>
          <p:nvPr/>
        </p:nvPicPr>
        <p:blipFill>
          <a:blip r:embed="rId3" cstate="print"/>
          <a:srcRect/>
          <a:stretch>
            <a:fillRect/>
          </a:stretch>
        </p:blipFill>
        <p:spPr bwMode="auto">
          <a:xfrm>
            <a:off x="4014788" y="4578350"/>
            <a:ext cx="509587" cy="536575"/>
          </a:xfrm>
          <a:prstGeom prst="rect">
            <a:avLst/>
          </a:prstGeom>
          <a:noFill/>
          <a:ln w="9525">
            <a:noFill/>
            <a:miter lim="800000"/>
            <a:headEnd/>
            <a:tailEnd/>
          </a:ln>
        </p:spPr>
      </p:pic>
      <p:pic>
        <p:nvPicPr>
          <p:cNvPr id="202796" name="Picture 44"/>
          <p:cNvPicPr>
            <a:picLocks noChangeArrowheads="1"/>
          </p:cNvPicPr>
          <p:nvPr/>
        </p:nvPicPr>
        <p:blipFill>
          <a:blip r:embed="rId3" cstate="print"/>
          <a:srcRect/>
          <a:stretch>
            <a:fillRect/>
          </a:stretch>
        </p:blipFill>
        <p:spPr bwMode="auto">
          <a:xfrm>
            <a:off x="5126038" y="4422775"/>
            <a:ext cx="509587" cy="536575"/>
          </a:xfrm>
          <a:prstGeom prst="rect">
            <a:avLst/>
          </a:prstGeom>
          <a:noFill/>
          <a:ln w="9525">
            <a:noFill/>
            <a:miter lim="800000"/>
            <a:headEnd/>
            <a:tailEnd/>
          </a:ln>
        </p:spPr>
      </p:pic>
      <p:pic>
        <p:nvPicPr>
          <p:cNvPr id="202797" name="Picture 45"/>
          <p:cNvPicPr>
            <a:picLocks noChangeArrowheads="1"/>
          </p:cNvPicPr>
          <p:nvPr/>
        </p:nvPicPr>
        <p:blipFill>
          <a:blip r:embed="rId3" cstate="print"/>
          <a:srcRect/>
          <a:stretch>
            <a:fillRect/>
          </a:stretch>
        </p:blipFill>
        <p:spPr bwMode="auto">
          <a:xfrm>
            <a:off x="6461125" y="4267200"/>
            <a:ext cx="509588" cy="536575"/>
          </a:xfrm>
          <a:prstGeom prst="rect">
            <a:avLst/>
          </a:prstGeom>
          <a:noFill/>
          <a:ln w="9525">
            <a:noFill/>
            <a:miter lim="800000"/>
            <a:headEnd/>
            <a:tailEnd/>
          </a:ln>
        </p:spPr>
      </p:pic>
      <p:sp>
        <p:nvSpPr>
          <p:cNvPr id="202798" name="AutoShape 46"/>
          <p:cNvSpPr>
            <a:spLocks noChangeArrowheads="1"/>
          </p:cNvSpPr>
          <p:nvPr/>
        </p:nvSpPr>
        <p:spPr bwMode="auto">
          <a:xfrm flipH="1">
            <a:off x="1790700" y="2246313"/>
            <a:ext cx="1185863" cy="933450"/>
          </a:xfrm>
          <a:prstGeom prst="cube">
            <a:avLst>
              <a:gd name="adj" fmla="val 28329"/>
            </a:avLst>
          </a:prstGeom>
          <a:solidFill>
            <a:srgbClr val="99FFCC"/>
          </a:solidFill>
          <a:ln w="9525">
            <a:solidFill>
              <a:schemeClr val="tx1"/>
            </a:solidFill>
            <a:miter lim="800000"/>
            <a:headEnd/>
            <a:tailEnd/>
          </a:ln>
        </p:spPr>
        <p:txBody>
          <a:bodyPr wrap="none" anchor="ctr"/>
          <a:lstStyle/>
          <a:p>
            <a:pPr algn="ctr"/>
            <a:r>
              <a:rPr kumimoji="1" lang="zh-CN" altLang="en-US" i="0">
                <a:latin typeface="Arial" pitchFamily="34" charset="0"/>
                <a:ea typeface="黑体" pitchFamily="49" charset="-122"/>
              </a:rPr>
              <a:t>以太网</a:t>
            </a:r>
          </a:p>
          <a:p>
            <a:pPr algn="ctr"/>
            <a:r>
              <a:rPr kumimoji="1" lang="zh-CN" altLang="en-US" i="0">
                <a:latin typeface="Arial" pitchFamily="34" charset="0"/>
                <a:ea typeface="黑体" pitchFamily="49" charset="-122"/>
              </a:rPr>
              <a:t>交换机</a:t>
            </a:r>
          </a:p>
        </p:txBody>
      </p:sp>
      <p:sp>
        <p:nvSpPr>
          <p:cNvPr id="202799" name="Line 47"/>
          <p:cNvSpPr>
            <a:spLocks noChangeShapeType="1"/>
          </p:cNvSpPr>
          <p:nvPr/>
        </p:nvSpPr>
        <p:spPr bwMode="auto">
          <a:xfrm>
            <a:off x="1716088" y="2784475"/>
            <a:ext cx="0" cy="3346450"/>
          </a:xfrm>
          <a:prstGeom prst="line">
            <a:avLst/>
          </a:prstGeom>
          <a:noFill/>
          <a:ln w="38100">
            <a:solidFill>
              <a:srgbClr val="333399"/>
            </a:solidFill>
            <a:round/>
            <a:headEnd/>
            <a:tailEnd/>
          </a:ln>
        </p:spPr>
        <p:txBody>
          <a:bodyPr wrap="none" anchor="ctr"/>
          <a:lstStyle/>
          <a:p>
            <a:endParaRPr lang="zh-CN" altLang="en-US" i="0"/>
          </a:p>
        </p:txBody>
      </p:sp>
      <p:sp>
        <p:nvSpPr>
          <p:cNvPr id="202800" name="Line 48"/>
          <p:cNvSpPr>
            <a:spLocks noChangeShapeType="1"/>
          </p:cNvSpPr>
          <p:nvPr/>
        </p:nvSpPr>
        <p:spPr bwMode="auto">
          <a:xfrm>
            <a:off x="1703388" y="2790825"/>
            <a:ext cx="276225" cy="0"/>
          </a:xfrm>
          <a:prstGeom prst="line">
            <a:avLst/>
          </a:prstGeom>
          <a:noFill/>
          <a:ln w="38100">
            <a:solidFill>
              <a:srgbClr val="333399"/>
            </a:solidFill>
            <a:round/>
            <a:headEnd/>
            <a:tailEnd/>
          </a:ln>
        </p:spPr>
        <p:txBody>
          <a:bodyPr wrap="none" anchor="ctr"/>
          <a:lstStyle/>
          <a:p>
            <a:endParaRPr lang="zh-CN" altLang="en-US" i="0"/>
          </a:p>
        </p:txBody>
      </p:sp>
      <p:sp>
        <p:nvSpPr>
          <p:cNvPr id="202801" name="Line 49"/>
          <p:cNvSpPr>
            <a:spLocks noChangeShapeType="1"/>
          </p:cNvSpPr>
          <p:nvPr/>
        </p:nvSpPr>
        <p:spPr bwMode="auto">
          <a:xfrm>
            <a:off x="1865313" y="4772025"/>
            <a:ext cx="0" cy="1514475"/>
          </a:xfrm>
          <a:prstGeom prst="line">
            <a:avLst/>
          </a:prstGeom>
          <a:noFill/>
          <a:ln w="38100">
            <a:solidFill>
              <a:srgbClr val="333399"/>
            </a:solidFill>
            <a:round/>
            <a:headEnd/>
            <a:tailEnd/>
          </a:ln>
        </p:spPr>
        <p:txBody>
          <a:bodyPr wrap="none" anchor="ctr"/>
          <a:lstStyle/>
          <a:p>
            <a:endParaRPr lang="zh-CN" altLang="en-US" i="0"/>
          </a:p>
        </p:txBody>
      </p:sp>
      <p:sp>
        <p:nvSpPr>
          <p:cNvPr id="202802" name="Line 50"/>
          <p:cNvSpPr>
            <a:spLocks noChangeShapeType="1"/>
          </p:cNvSpPr>
          <p:nvPr/>
        </p:nvSpPr>
        <p:spPr bwMode="auto">
          <a:xfrm>
            <a:off x="1851025" y="4772025"/>
            <a:ext cx="152400" cy="0"/>
          </a:xfrm>
          <a:prstGeom prst="line">
            <a:avLst/>
          </a:prstGeom>
          <a:noFill/>
          <a:ln w="38100">
            <a:solidFill>
              <a:srgbClr val="333399"/>
            </a:solidFill>
            <a:round/>
            <a:headEnd/>
            <a:tailEnd/>
          </a:ln>
        </p:spPr>
        <p:txBody>
          <a:bodyPr wrap="none" anchor="ctr"/>
          <a:lstStyle/>
          <a:p>
            <a:endParaRPr lang="zh-CN" altLang="en-US" i="0"/>
          </a:p>
        </p:txBody>
      </p:sp>
      <p:sp>
        <p:nvSpPr>
          <p:cNvPr id="202803" name="AutoShape 51"/>
          <p:cNvSpPr>
            <a:spLocks noChangeArrowheads="1"/>
          </p:cNvSpPr>
          <p:nvPr/>
        </p:nvSpPr>
        <p:spPr bwMode="auto">
          <a:xfrm flipH="1">
            <a:off x="1196975" y="5665788"/>
            <a:ext cx="1187450" cy="931862"/>
          </a:xfrm>
          <a:prstGeom prst="cube">
            <a:avLst>
              <a:gd name="adj" fmla="val 28329"/>
            </a:avLst>
          </a:prstGeom>
          <a:solidFill>
            <a:srgbClr val="99FFCC"/>
          </a:solidFill>
          <a:ln w="9525">
            <a:solidFill>
              <a:schemeClr val="tx1"/>
            </a:solidFill>
            <a:miter lim="800000"/>
            <a:headEnd/>
            <a:tailEnd/>
          </a:ln>
        </p:spPr>
        <p:txBody>
          <a:bodyPr wrap="none" anchor="ctr"/>
          <a:lstStyle/>
          <a:p>
            <a:pPr algn="ctr"/>
            <a:r>
              <a:rPr kumimoji="1" lang="zh-CN" altLang="en-US" i="0">
                <a:latin typeface="Arial" pitchFamily="34" charset="0"/>
                <a:ea typeface="黑体" pitchFamily="49" charset="-122"/>
              </a:rPr>
              <a:t>以太网</a:t>
            </a:r>
          </a:p>
          <a:p>
            <a:pPr algn="ctr"/>
            <a:r>
              <a:rPr kumimoji="1" lang="zh-CN" altLang="en-US" i="0">
                <a:latin typeface="Arial" pitchFamily="34" charset="0"/>
                <a:ea typeface="黑体" pitchFamily="49" charset="-122"/>
              </a:rPr>
              <a:t>交换机</a:t>
            </a:r>
          </a:p>
        </p:txBody>
      </p:sp>
      <p:sp>
        <p:nvSpPr>
          <p:cNvPr id="202804" name="Text Box 52"/>
          <p:cNvSpPr txBox="1">
            <a:spLocks noChangeArrowheads="1"/>
          </p:cNvSpPr>
          <p:nvPr/>
        </p:nvSpPr>
        <p:spPr bwMode="auto">
          <a:xfrm>
            <a:off x="4286250" y="5805488"/>
            <a:ext cx="4431021" cy="830997"/>
          </a:xfrm>
          <a:prstGeom prst="rect">
            <a:avLst/>
          </a:prstGeom>
          <a:noFill/>
          <a:ln w="9525">
            <a:noFill/>
            <a:miter lim="800000"/>
            <a:headEnd/>
            <a:tailEnd/>
          </a:ln>
        </p:spPr>
        <p:txBody>
          <a:bodyPr wrap="none">
            <a:spAutoFit/>
          </a:bodyPr>
          <a:lstStyle/>
          <a:p>
            <a:pPr algn="ctr"/>
            <a:r>
              <a:rPr lang="zh-CN" altLang="en-US" sz="2400" i="0" dirty="0">
                <a:latin typeface="Arial" pitchFamily="34" charset="0"/>
                <a:ea typeface="黑体" pitchFamily="49" charset="-122"/>
              </a:rPr>
              <a:t>三个虚拟局域网 </a:t>
            </a:r>
            <a:r>
              <a:rPr lang="en-US" altLang="zh-CN" sz="2400" i="0" dirty="0">
                <a:latin typeface="Arial" pitchFamily="34" charset="0"/>
                <a:ea typeface="黑体" pitchFamily="49" charset="-122"/>
              </a:rPr>
              <a:t>VLAN</a:t>
            </a:r>
            <a:r>
              <a:rPr lang="en-US" altLang="zh-CN" sz="2400" i="0" baseline="-25000" dirty="0">
                <a:latin typeface="Arial" pitchFamily="34" charset="0"/>
                <a:ea typeface="黑体" pitchFamily="49" charset="-122"/>
              </a:rPr>
              <a:t>1</a:t>
            </a:r>
            <a:r>
              <a:rPr lang="en-US" altLang="zh-CN" sz="2400" i="0" dirty="0">
                <a:latin typeface="Arial" pitchFamily="34" charset="0"/>
                <a:ea typeface="黑体" pitchFamily="49" charset="-122"/>
              </a:rPr>
              <a:t>, VLAN</a:t>
            </a:r>
            <a:r>
              <a:rPr lang="en-US" altLang="zh-CN" sz="2400" i="0" baseline="-25000" dirty="0">
                <a:latin typeface="Arial" pitchFamily="34" charset="0"/>
                <a:ea typeface="黑体" pitchFamily="49" charset="-122"/>
              </a:rPr>
              <a:t>2</a:t>
            </a:r>
          </a:p>
          <a:p>
            <a:pPr algn="ctr"/>
            <a:r>
              <a:rPr lang="zh-CN" altLang="en-US" sz="2400" i="0" dirty="0">
                <a:latin typeface="Arial" pitchFamily="34" charset="0"/>
                <a:ea typeface="黑体" pitchFamily="49" charset="-122"/>
              </a:rPr>
              <a:t>和 </a:t>
            </a:r>
            <a:r>
              <a:rPr lang="en-US" altLang="zh-CN" sz="2400" i="0" dirty="0">
                <a:latin typeface="Arial" pitchFamily="34" charset="0"/>
                <a:ea typeface="黑体" pitchFamily="49" charset="-122"/>
              </a:rPr>
              <a:t>VLAN</a:t>
            </a:r>
            <a:r>
              <a:rPr lang="en-US" altLang="zh-CN" sz="2400" i="0" baseline="-25000" dirty="0">
                <a:latin typeface="Arial" pitchFamily="34" charset="0"/>
                <a:ea typeface="黑体" pitchFamily="49" charset="-122"/>
              </a:rPr>
              <a:t>3</a:t>
            </a:r>
            <a:r>
              <a:rPr lang="en-US" altLang="zh-CN" sz="2400" i="0" dirty="0">
                <a:latin typeface="Arial" pitchFamily="34" charset="0"/>
                <a:ea typeface="黑体" pitchFamily="49" charset="-122"/>
              </a:rPr>
              <a:t> </a:t>
            </a:r>
            <a:r>
              <a:rPr lang="zh-CN" altLang="en-US" sz="2400" i="0" dirty="0">
                <a:latin typeface="Arial" pitchFamily="34" charset="0"/>
                <a:ea typeface="黑体" pitchFamily="49" charset="-122"/>
              </a:rPr>
              <a:t>的构成 </a:t>
            </a:r>
          </a:p>
        </p:txBody>
      </p:sp>
      <p:sp>
        <p:nvSpPr>
          <p:cNvPr id="478261" name="Text Box 53"/>
          <p:cNvSpPr txBox="1">
            <a:spLocks noChangeArrowheads="1"/>
          </p:cNvSpPr>
          <p:nvPr/>
        </p:nvSpPr>
        <p:spPr bwMode="auto">
          <a:xfrm>
            <a:off x="214282" y="5741275"/>
            <a:ext cx="8715436" cy="830997"/>
          </a:xfrm>
          <a:prstGeom prst="rect">
            <a:avLst/>
          </a:prstGeom>
          <a:solidFill>
            <a:srgbClr val="FFFF99"/>
          </a:solidFill>
          <a:ln w="9525">
            <a:solidFill>
              <a:srgbClr val="333399"/>
            </a:solidFill>
            <a:miter lim="800000"/>
            <a:headEnd/>
            <a:tailEnd/>
          </a:ln>
        </p:spPr>
        <p:txBody>
          <a:bodyPr wrap="square">
            <a:spAutoFit/>
          </a:bodyPr>
          <a:lstStyle/>
          <a:p>
            <a:r>
              <a:rPr lang="zh-CN" altLang="en-US" sz="2400" i="0" dirty="0">
                <a:latin typeface="黑体" pitchFamily="49" charset="-122"/>
                <a:ea typeface="黑体" pitchFamily="49" charset="-122"/>
              </a:rPr>
              <a:t>虚拟局域网</a:t>
            </a:r>
            <a:r>
              <a:rPr lang="zh-CN" altLang="en-US" sz="2400" i="0" dirty="0">
                <a:solidFill>
                  <a:srgbClr val="FF0000"/>
                </a:solidFill>
                <a:latin typeface="黑体" pitchFamily="49" charset="-122"/>
                <a:ea typeface="黑体" pitchFamily="49" charset="-122"/>
              </a:rPr>
              <a:t>限制了</a:t>
            </a:r>
            <a:r>
              <a:rPr lang="zh-CN" altLang="en-US" sz="2400" i="0" dirty="0">
                <a:latin typeface="黑体" pitchFamily="49" charset="-122"/>
                <a:ea typeface="黑体" pitchFamily="49" charset="-122"/>
              </a:rPr>
              <a:t>接收广播信息的工作站数，使得网络不会因传播过多的广播信息</a:t>
            </a:r>
            <a:r>
              <a:rPr lang="en-US" altLang="zh-CN" sz="2400" i="0" dirty="0">
                <a:latin typeface="黑体" pitchFamily="49" charset="-122"/>
                <a:ea typeface="黑体" pitchFamily="49" charset="-122"/>
              </a:rPr>
              <a:t>(</a:t>
            </a:r>
            <a:r>
              <a:rPr lang="zh-CN" altLang="en-US" sz="2400" i="0" dirty="0">
                <a:latin typeface="黑体" pitchFamily="49" charset="-122"/>
                <a:ea typeface="黑体" pitchFamily="49" charset="-122"/>
              </a:rPr>
              <a:t>即</a:t>
            </a:r>
            <a:r>
              <a:rPr lang="zh-CN" altLang="en-US" sz="2400" i="0" dirty="0">
                <a:latin typeface="Arial" pitchFamily="34" charset="0"/>
                <a:ea typeface="黑体" pitchFamily="49" charset="-122"/>
              </a:rPr>
              <a:t>“</a:t>
            </a:r>
            <a:r>
              <a:rPr lang="zh-CN" altLang="en-US" sz="2400" i="0" dirty="0">
                <a:latin typeface="黑体" pitchFamily="49" charset="-122"/>
                <a:ea typeface="黑体" pitchFamily="49" charset="-122"/>
              </a:rPr>
              <a:t>广播风暴</a:t>
            </a:r>
            <a:r>
              <a:rPr lang="zh-CN" altLang="en-US" sz="2400" i="0" dirty="0">
                <a:latin typeface="Arial" pitchFamily="34" charset="0"/>
                <a:ea typeface="黑体" pitchFamily="49" charset="-122"/>
              </a:rPr>
              <a:t>”</a:t>
            </a:r>
            <a:r>
              <a:rPr lang="en-US" altLang="zh-CN" sz="2400" i="0" dirty="0">
                <a:latin typeface="黑体" pitchFamily="49" charset="-122"/>
                <a:ea typeface="黑体" pitchFamily="49" charset="-122"/>
              </a:rPr>
              <a:t>)</a:t>
            </a:r>
            <a:r>
              <a:rPr lang="zh-CN" altLang="en-US" sz="2400" i="0" dirty="0">
                <a:latin typeface="黑体" pitchFamily="49" charset="-122"/>
                <a:ea typeface="黑体" pitchFamily="49" charset="-122"/>
              </a:rPr>
              <a:t>而引起性能恶化。 </a:t>
            </a:r>
          </a:p>
        </p:txBody>
      </p:sp>
    </p:spTree>
    <p:extLst>
      <p:ext uri="{BB962C8B-B14F-4D97-AF65-F5344CB8AC3E}">
        <p14:creationId xmlns:p14="http://schemas.microsoft.com/office/powerpoint/2010/main" val="288718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78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61"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4"/>
          <p:cNvSpPr>
            <a:spLocks noGrp="1" noChangeArrowheads="1"/>
          </p:cNvSpPr>
          <p:nvPr>
            <p:ph type="title"/>
          </p:nvPr>
        </p:nvSpPr>
        <p:spPr/>
        <p:txBody>
          <a:bodyPr/>
          <a:lstStyle/>
          <a:p>
            <a:pPr eaLnBrk="1" hangingPunct="1"/>
            <a:r>
              <a:rPr lang="zh-CN" altLang="en-US" dirty="0"/>
              <a:t>利用以太网交换机可以很方便地实现虚拟局域网</a:t>
            </a:r>
          </a:p>
        </p:txBody>
      </p:sp>
      <p:sp>
        <p:nvSpPr>
          <p:cNvPr id="203779" name="Rectangle 5"/>
          <p:cNvSpPr>
            <a:spLocks noGrp="1" noChangeArrowheads="1"/>
          </p:cNvSpPr>
          <p:nvPr>
            <p:ph type="body" idx="1"/>
          </p:nvPr>
        </p:nvSpPr>
        <p:spPr>
          <a:xfrm>
            <a:off x="330200" y="1028700"/>
            <a:ext cx="8483600" cy="5148263"/>
          </a:xfrm>
        </p:spPr>
        <p:txBody>
          <a:bodyPr/>
          <a:lstStyle/>
          <a:p>
            <a:pPr eaLnBrk="1" hangingPunct="1">
              <a:spcBef>
                <a:spcPts val="600"/>
              </a:spcBef>
            </a:pPr>
            <a:r>
              <a:rPr lang="zh-CN" altLang="en-US" dirty="0"/>
              <a:t>由于</a:t>
            </a:r>
            <a:r>
              <a:rPr lang="zh-CN" altLang="en-US" dirty="0">
                <a:solidFill>
                  <a:schemeClr val="hlink"/>
                </a:solidFill>
              </a:rPr>
              <a:t>虚拟局域网</a:t>
            </a:r>
            <a:r>
              <a:rPr lang="zh-CN" altLang="en-US" dirty="0"/>
              <a:t>是用户和网络资源的逻辑组合，因此可按照需要</a:t>
            </a:r>
            <a:r>
              <a:rPr lang="zh-CN" altLang="en-US" dirty="0">
                <a:solidFill>
                  <a:srgbClr val="FF0000"/>
                </a:solidFill>
              </a:rPr>
              <a:t>将</a:t>
            </a:r>
            <a:r>
              <a:rPr lang="zh-CN" altLang="en-US" dirty="0"/>
              <a:t>有关设备和资源非常方便地</a:t>
            </a:r>
            <a:r>
              <a:rPr lang="zh-CN" altLang="en-US" dirty="0">
                <a:solidFill>
                  <a:srgbClr val="FF0000"/>
                </a:solidFill>
              </a:rPr>
              <a:t>重新组合</a:t>
            </a:r>
            <a:r>
              <a:rPr lang="zh-CN" altLang="en-US" dirty="0"/>
              <a:t>，使用户从不同的服务器或数据库中</a:t>
            </a:r>
            <a:r>
              <a:rPr lang="zh-CN" altLang="en-US" dirty="0">
                <a:solidFill>
                  <a:srgbClr val="FF0000"/>
                </a:solidFill>
              </a:rPr>
              <a:t>存取</a:t>
            </a:r>
            <a:r>
              <a:rPr lang="zh-CN" altLang="en-US" dirty="0"/>
              <a:t>所需的资源。</a:t>
            </a:r>
          </a:p>
          <a:p>
            <a:pPr eaLnBrk="1" hangingPunct="1">
              <a:spcBef>
                <a:spcPts val="600"/>
              </a:spcBef>
            </a:pPr>
            <a:endParaRPr lang="zh-CN" altLang="en-US" dirty="0"/>
          </a:p>
          <a:p>
            <a:pPr eaLnBrk="1" hangingPunct="1">
              <a:spcBef>
                <a:spcPts val="600"/>
              </a:spcBef>
            </a:pPr>
            <a:r>
              <a:rPr lang="zh-CN" altLang="en-US" dirty="0"/>
              <a:t>以太交换机的种类很多。例如，“具有第三层特性的第二层交换机”和“多层交换机”。</a:t>
            </a:r>
          </a:p>
          <a:p>
            <a:pPr eaLnBrk="1" hangingPunct="1">
              <a:spcBef>
                <a:spcPts val="600"/>
              </a:spcBef>
            </a:pPr>
            <a:endParaRPr lang="zh-CN" altLang="en-US" dirty="0"/>
          </a:p>
          <a:p>
            <a:pPr eaLnBrk="1" hangingPunct="1">
              <a:spcBef>
                <a:spcPts val="600"/>
              </a:spcBef>
              <a:buFont typeface="Wingdings" panose="05000000000000000000" pitchFamily="2" charset="2"/>
              <a:buChar char="þ"/>
            </a:pPr>
            <a:r>
              <a:rPr lang="zh-CN" altLang="en-US" dirty="0"/>
              <a:t>前者</a:t>
            </a:r>
            <a:r>
              <a:rPr lang="zh-CN" altLang="en-US" dirty="0">
                <a:solidFill>
                  <a:srgbClr val="FF0000"/>
                </a:solidFill>
              </a:rPr>
              <a:t>具有</a:t>
            </a:r>
            <a:r>
              <a:rPr lang="zh-CN" altLang="en-US" dirty="0"/>
              <a:t>某些第三层的功能，如</a:t>
            </a:r>
            <a:r>
              <a:rPr lang="en-US" altLang="zh-CN" dirty="0"/>
              <a:t>IP</a:t>
            </a:r>
            <a:r>
              <a:rPr lang="zh-CN" altLang="en-US" dirty="0"/>
              <a:t>数据报的分片和多播通信量的管理，</a:t>
            </a:r>
          </a:p>
          <a:p>
            <a:pPr eaLnBrk="1" hangingPunct="1">
              <a:spcBef>
                <a:spcPts val="600"/>
              </a:spcBef>
            </a:pPr>
            <a:endParaRPr lang="zh-CN" altLang="en-US" dirty="0"/>
          </a:p>
          <a:p>
            <a:pPr eaLnBrk="1" hangingPunct="1">
              <a:spcBef>
                <a:spcPts val="600"/>
              </a:spcBef>
              <a:buFont typeface="Wingdings" panose="05000000000000000000" pitchFamily="2" charset="2"/>
              <a:buChar char="þ"/>
            </a:pPr>
            <a:r>
              <a:rPr lang="zh-CN" altLang="en-US" dirty="0"/>
              <a:t>而后者可根据第三层的</a:t>
            </a:r>
            <a:r>
              <a:rPr lang="en-US" altLang="zh-CN" dirty="0"/>
              <a:t>IP</a:t>
            </a:r>
            <a:r>
              <a:rPr lang="zh-CN" altLang="en-US" dirty="0"/>
              <a:t>地址对分组进行过滤。 </a:t>
            </a:r>
          </a:p>
          <a:p>
            <a:pPr eaLnBrk="1" hangingPunct="1">
              <a:spcBef>
                <a:spcPts val="600"/>
              </a:spcBef>
            </a:pPr>
            <a:endParaRPr lang="en-US" altLang="zh-CN" dirty="0"/>
          </a:p>
        </p:txBody>
      </p:sp>
    </p:spTree>
    <p:extLst>
      <p:ext uri="{BB962C8B-B14F-4D97-AF65-F5344CB8AC3E}">
        <p14:creationId xmlns:p14="http://schemas.microsoft.com/office/powerpoint/2010/main" val="35017871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idx="1"/>
          </p:nvPr>
        </p:nvSpPr>
        <p:spPr>
          <a:xfrm>
            <a:off x="323850" y="957262"/>
            <a:ext cx="8489950" cy="2232471"/>
          </a:xfrm>
        </p:spPr>
        <p:txBody>
          <a:bodyPr/>
          <a:lstStyle/>
          <a:p>
            <a:pPr eaLnBrk="1" hangingPunct="1"/>
            <a:r>
              <a:rPr lang="zh-CN" altLang="en-US" sz="2200" dirty="0"/>
              <a:t>从概念上讲，可以根据各种分组规则进行</a:t>
            </a:r>
            <a:r>
              <a:rPr lang="en-US" altLang="zh-CN" sz="2200" dirty="0"/>
              <a:t>VLAN</a:t>
            </a:r>
            <a:r>
              <a:rPr lang="zh-CN" altLang="en-US" sz="2200" dirty="0"/>
              <a:t>划分。得到实际应用的分组规则包括：</a:t>
            </a:r>
          </a:p>
          <a:p>
            <a:pPr marL="457200" indent="-457200" eaLnBrk="1" hangingPunct="1">
              <a:buAutoNum type="arabicParenBoth"/>
            </a:pPr>
            <a:r>
              <a:rPr lang="zh-CN" altLang="en-US" sz="2200" dirty="0"/>
              <a:t>根据</a:t>
            </a:r>
            <a:r>
              <a:rPr lang="en-US" altLang="zh-CN" sz="2200" dirty="0"/>
              <a:t>LAN</a:t>
            </a:r>
            <a:r>
              <a:rPr lang="zh-CN" altLang="en-US" sz="2200" dirty="0"/>
              <a:t>成员位于的交换机的端口进行分组，如图所示。</a:t>
            </a:r>
            <a:endParaRPr lang="en-US" altLang="zh-CN" sz="2200" dirty="0"/>
          </a:p>
          <a:p>
            <a:pPr eaLnBrk="1" hangingPunct="1"/>
            <a:r>
              <a:rPr lang="zh-CN" altLang="en-US" sz="2200" dirty="0"/>
              <a:t>称这种</a:t>
            </a:r>
            <a:r>
              <a:rPr lang="en-US" altLang="zh-CN" sz="2200" dirty="0"/>
              <a:t>VLAN</a:t>
            </a:r>
            <a:r>
              <a:rPr lang="zh-CN" altLang="en-US" sz="2200" dirty="0"/>
              <a:t>为基于端口的</a:t>
            </a:r>
            <a:r>
              <a:rPr lang="en-US" altLang="zh-CN" sz="2200" dirty="0"/>
              <a:t>VLAN (</a:t>
            </a:r>
            <a:r>
              <a:rPr lang="en-US" altLang="zh-CN" sz="2200" dirty="0">
                <a:solidFill>
                  <a:srgbClr val="FF0000"/>
                </a:solidFill>
              </a:rPr>
              <a:t>Port Based</a:t>
            </a:r>
            <a:r>
              <a:rPr lang="en-US" altLang="zh-CN" sz="2200" dirty="0"/>
              <a:t>)</a:t>
            </a:r>
            <a:r>
              <a:rPr lang="zh-CN" altLang="en-US" sz="2200" dirty="0"/>
              <a:t>。</a:t>
            </a:r>
            <a:r>
              <a:rPr lang="en-US" altLang="zh-CN" sz="2200" dirty="0"/>
              <a:t>VLAN x</a:t>
            </a:r>
            <a:r>
              <a:rPr lang="zh-CN" altLang="en-US" sz="2200" dirty="0"/>
              <a:t>的成员包括端口</a:t>
            </a:r>
            <a:r>
              <a:rPr lang="en-US" altLang="zh-CN" sz="2200" dirty="0"/>
              <a:t>1</a:t>
            </a:r>
            <a:r>
              <a:rPr lang="zh-CN" altLang="en-US" sz="2200" dirty="0"/>
              <a:t>、</a:t>
            </a:r>
            <a:r>
              <a:rPr lang="en-US" altLang="zh-CN" sz="2200" dirty="0"/>
              <a:t>2</a:t>
            </a:r>
            <a:r>
              <a:rPr lang="zh-CN" altLang="en-US" sz="2200" dirty="0"/>
              <a:t>和</a:t>
            </a:r>
            <a:r>
              <a:rPr lang="en-US" altLang="zh-CN" sz="2200" dirty="0"/>
              <a:t>4</a:t>
            </a:r>
            <a:r>
              <a:rPr lang="zh-CN" altLang="en-US" sz="2200" dirty="0"/>
              <a:t>，</a:t>
            </a:r>
            <a:r>
              <a:rPr lang="en-US" altLang="zh-CN" sz="2200" dirty="0"/>
              <a:t>VLAN y</a:t>
            </a:r>
            <a:r>
              <a:rPr lang="zh-CN" altLang="en-US" sz="2200" dirty="0"/>
              <a:t>的成员包括</a:t>
            </a:r>
            <a:r>
              <a:rPr lang="en-US" altLang="zh-CN" sz="2200" dirty="0"/>
              <a:t>3</a:t>
            </a:r>
            <a:r>
              <a:rPr lang="zh-CN" altLang="en-US" sz="2200" dirty="0"/>
              <a:t>、</a:t>
            </a:r>
            <a:r>
              <a:rPr lang="en-US" altLang="zh-CN" sz="2200" dirty="0"/>
              <a:t>5</a:t>
            </a:r>
            <a:r>
              <a:rPr lang="zh-CN" altLang="en-US" sz="2200" dirty="0"/>
              <a:t>、</a:t>
            </a:r>
            <a:r>
              <a:rPr lang="en-US" altLang="zh-CN" sz="2200" dirty="0"/>
              <a:t>6</a:t>
            </a:r>
            <a:r>
              <a:rPr lang="zh-CN" altLang="en-US" sz="2200" dirty="0"/>
              <a:t>、</a:t>
            </a:r>
            <a:r>
              <a:rPr lang="en-US" altLang="zh-CN" sz="2200" dirty="0"/>
              <a:t>7</a:t>
            </a:r>
            <a:r>
              <a:rPr lang="zh-CN" altLang="en-US" sz="2200" dirty="0"/>
              <a:t>和</a:t>
            </a:r>
            <a:r>
              <a:rPr lang="en-US" altLang="zh-CN" sz="2200" dirty="0"/>
              <a:t>8</a:t>
            </a:r>
            <a:r>
              <a:rPr lang="zh-CN" altLang="en-US" sz="2200" dirty="0"/>
              <a:t>。</a:t>
            </a:r>
            <a:endParaRPr lang="en-US" altLang="zh-CN" sz="2200" dirty="0"/>
          </a:p>
          <a:p>
            <a:pPr eaLnBrk="1" hangingPunct="1"/>
            <a:r>
              <a:rPr lang="zh-CN" altLang="en-US" sz="2200" dirty="0"/>
              <a:t>连接在这些端口上的主机被分配到相应的</a:t>
            </a:r>
            <a:r>
              <a:rPr lang="en-US" altLang="zh-CN" sz="2200" dirty="0"/>
              <a:t>VLAN</a:t>
            </a:r>
            <a:r>
              <a:rPr lang="zh-CN" altLang="en-US" sz="2200" dirty="0"/>
              <a:t>中。</a:t>
            </a:r>
          </a:p>
        </p:txBody>
      </p:sp>
      <p:graphicFrame>
        <p:nvGraphicFramePr>
          <p:cNvPr id="14338" name="Object 4"/>
          <p:cNvGraphicFramePr>
            <a:graphicFrameLocks noChangeAspect="1"/>
          </p:cNvGraphicFramePr>
          <p:nvPr/>
        </p:nvGraphicFramePr>
        <p:xfrm>
          <a:off x="852461" y="3195635"/>
          <a:ext cx="6929486" cy="2702529"/>
        </p:xfrm>
        <a:graphic>
          <a:graphicData uri="http://schemas.openxmlformats.org/presentationml/2006/ole">
            <mc:AlternateContent xmlns:mc="http://schemas.openxmlformats.org/markup-compatibility/2006">
              <mc:Choice xmlns:v="urn:schemas-microsoft-com:vml" Requires="v">
                <p:oleObj r:id="rId2" imgW="13487400" imgH="9067800" progId="">
                  <p:embed/>
                </p:oleObj>
              </mc:Choice>
              <mc:Fallback>
                <p:oleObj r:id="rId2" imgW="13487400" imgH="9067800" progId="">
                  <p:embed/>
                  <p:pic>
                    <p:nvPicPr>
                      <p:cNvPr id="1433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61" y="3195635"/>
                        <a:ext cx="6929486" cy="27025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0" name="Rectangle 5"/>
          <p:cNvSpPr>
            <a:spLocks noChangeArrowheads="1"/>
          </p:cNvSpPr>
          <p:nvPr/>
        </p:nvSpPr>
        <p:spPr bwMode="auto">
          <a:xfrm>
            <a:off x="714348" y="5715016"/>
            <a:ext cx="7696200" cy="450834"/>
          </a:xfrm>
          <a:prstGeom prst="rect">
            <a:avLst/>
          </a:prstGeom>
          <a:noFill/>
          <a:ln w="9525">
            <a:noFill/>
            <a:miter lim="800000"/>
            <a:headEnd/>
            <a:tailEnd/>
          </a:ln>
        </p:spPr>
        <p:txBody>
          <a:bodyPr anchor="b"/>
          <a:lstStyle/>
          <a:p>
            <a:pPr algn="ctr"/>
            <a:r>
              <a:rPr kumimoji="1" lang="zh-CN" altLang="en-US" dirty="0"/>
              <a:t>基于端口的</a:t>
            </a:r>
            <a:r>
              <a:rPr kumimoji="1" lang="en-US" altLang="zh-CN" dirty="0"/>
              <a:t>VLAN</a:t>
            </a:r>
          </a:p>
        </p:txBody>
      </p:sp>
      <p:sp>
        <p:nvSpPr>
          <p:cNvPr id="14341" name="Rectangle 6"/>
          <p:cNvSpPr>
            <a:spLocks noGrp="1" noChangeArrowheads="1"/>
          </p:cNvSpPr>
          <p:nvPr>
            <p:ph type="title"/>
          </p:nvPr>
        </p:nvSpPr>
        <p:spPr/>
        <p:txBody>
          <a:bodyPr/>
          <a:lstStyle/>
          <a:p>
            <a:pPr eaLnBrk="1" hangingPunct="1"/>
            <a:r>
              <a:rPr lang="en-US" altLang="zh-CN" dirty="0"/>
              <a:t>VLAN</a:t>
            </a:r>
            <a:r>
              <a:rPr lang="zh-CN" altLang="en-US" dirty="0"/>
              <a:t>分类</a:t>
            </a:r>
          </a:p>
        </p:txBody>
      </p:sp>
    </p:spTree>
    <p:extLst>
      <p:ext uri="{BB962C8B-B14F-4D97-AF65-F5344CB8AC3E}">
        <p14:creationId xmlns:p14="http://schemas.microsoft.com/office/powerpoint/2010/main" val="1368777701"/>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4"/>
          <p:cNvGraphicFramePr>
            <a:graphicFrameLocks noChangeAspect="1"/>
          </p:cNvGraphicFramePr>
          <p:nvPr/>
        </p:nvGraphicFramePr>
        <p:xfrm>
          <a:off x="755576" y="2878545"/>
          <a:ext cx="7086600" cy="3157537"/>
        </p:xfrm>
        <a:graphic>
          <a:graphicData uri="http://schemas.openxmlformats.org/presentationml/2006/ole">
            <mc:AlternateContent xmlns:mc="http://schemas.openxmlformats.org/markup-compatibility/2006">
              <mc:Choice xmlns:v="urn:schemas-microsoft-com:vml" Requires="v">
                <p:oleObj r:id="rId2" imgW="14516100" imgH="9782175" progId="">
                  <p:embed/>
                </p:oleObj>
              </mc:Choice>
              <mc:Fallback>
                <p:oleObj r:id="rId2" imgW="14516100" imgH="9782175" progId="">
                  <p:embed/>
                  <p:pic>
                    <p:nvPicPr>
                      <p:cNvPr id="15362"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878545"/>
                        <a:ext cx="7086600" cy="3157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3" name="Rectangle 5"/>
          <p:cNvSpPr>
            <a:spLocks noChangeArrowheads="1"/>
          </p:cNvSpPr>
          <p:nvPr/>
        </p:nvSpPr>
        <p:spPr bwMode="auto">
          <a:xfrm>
            <a:off x="971600" y="5877272"/>
            <a:ext cx="7612063" cy="373063"/>
          </a:xfrm>
          <a:prstGeom prst="rect">
            <a:avLst/>
          </a:prstGeom>
          <a:noFill/>
          <a:ln w="9525">
            <a:noFill/>
            <a:miter lim="800000"/>
            <a:headEnd/>
            <a:tailEnd/>
          </a:ln>
        </p:spPr>
        <p:txBody>
          <a:bodyPr anchor="b"/>
          <a:lstStyle/>
          <a:p>
            <a:pPr algn="ctr"/>
            <a:r>
              <a:rPr kumimoji="1" lang="zh-CN" altLang="en-US" dirty="0"/>
              <a:t>基于</a:t>
            </a:r>
            <a:r>
              <a:rPr kumimoji="1" lang="en-US" altLang="zh-CN" dirty="0"/>
              <a:t>MAC</a:t>
            </a:r>
            <a:r>
              <a:rPr kumimoji="1" lang="zh-CN" altLang="en-US" dirty="0"/>
              <a:t>地址的</a:t>
            </a:r>
            <a:r>
              <a:rPr kumimoji="1" lang="en-US" altLang="zh-CN" dirty="0"/>
              <a:t>VLAN</a:t>
            </a:r>
          </a:p>
        </p:txBody>
      </p:sp>
      <p:sp>
        <p:nvSpPr>
          <p:cNvPr id="15364" name="Rectangle 6"/>
          <p:cNvSpPr>
            <a:spLocks noGrp="1" noChangeArrowheads="1"/>
          </p:cNvSpPr>
          <p:nvPr>
            <p:ph type="body" idx="1"/>
          </p:nvPr>
        </p:nvSpPr>
        <p:spPr>
          <a:xfrm>
            <a:off x="323850" y="1052512"/>
            <a:ext cx="8489950" cy="2185988"/>
          </a:xfrm>
        </p:spPr>
        <p:txBody>
          <a:bodyPr/>
          <a:lstStyle/>
          <a:p>
            <a:pPr marL="342000" indent="-342000" eaLnBrk="1" hangingPunct="1">
              <a:buFont typeface="Wingdings" pitchFamily="2" charset="2"/>
              <a:buAutoNum type="arabicParenBoth" startAt="2"/>
            </a:pPr>
            <a:r>
              <a:rPr lang="zh-CN" altLang="en-US" sz="2200" dirty="0"/>
              <a:t> 根据网络接口的</a:t>
            </a:r>
            <a:r>
              <a:rPr lang="en-US" altLang="zh-CN" sz="2200" dirty="0"/>
              <a:t>MAC</a:t>
            </a:r>
            <a:r>
              <a:rPr lang="zh-CN" altLang="en-US" sz="2200" dirty="0"/>
              <a:t>地址进行分组，这种</a:t>
            </a:r>
            <a:r>
              <a:rPr lang="en-US" altLang="zh-CN" sz="2200" dirty="0"/>
              <a:t>VLAN</a:t>
            </a:r>
            <a:r>
              <a:rPr lang="zh-CN" altLang="en-US" sz="2200" dirty="0"/>
              <a:t>称为基于</a:t>
            </a:r>
            <a:r>
              <a:rPr lang="en-US" altLang="zh-CN" sz="2200" dirty="0"/>
              <a:t>MAC</a:t>
            </a:r>
            <a:r>
              <a:rPr lang="zh-CN" altLang="en-US" sz="2200" dirty="0"/>
              <a:t>地址的</a:t>
            </a:r>
            <a:r>
              <a:rPr lang="en-US" altLang="zh-CN" sz="2200" dirty="0"/>
              <a:t>VLAN</a:t>
            </a:r>
            <a:r>
              <a:rPr lang="zh-CN" altLang="en-US" sz="2200" dirty="0"/>
              <a:t>。如图所示。</a:t>
            </a:r>
            <a:endParaRPr lang="en-US" altLang="zh-CN" sz="2200" dirty="0"/>
          </a:p>
          <a:p>
            <a:pPr marL="342000" indent="-342000" eaLnBrk="1" hangingPunct="1">
              <a:buFontTx/>
              <a:buChar char="•"/>
            </a:pPr>
            <a:r>
              <a:rPr lang="en-US" altLang="zh-CN" sz="2200" dirty="0"/>
              <a:t>VLAN x</a:t>
            </a:r>
            <a:r>
              <a:rPr lang="zh-CN" altLang="en-US" sz="2200" dirty="0"/>
              <a:t>的成员包括</a:t>
            </a:r>
            <a:r>
              <a:rPr lang="en-US" altLang="zh-CN" sz="2200" dirty="0"/>
              <a:t>MAC</a:t>
            </a:r>
            <a:r>
              <a:rPr lang="zh-CN" altLang="en-US" sz="2200" dirty="0"/>
              <a:t>地址</a:t>
            </a:r>
            <a:r>
              <a:rPr lang="en-US" altLang="zh-CN" sz="2200" dirty="0"/>
              <a:t>A</a:t>
            </a:r>
            <a:r>
              <a:rPr lang="zh-CN" altLang="en-US" sz="2200" dirty="0"/>
              <a:t>、</a:t>
            </a:r>
            <a:r>
              <a:rPr lang="en-US" altLang="zh-CN" sz="2200" dirty="0"/>
              <a:t>B</a:t>
            </a:r>
            <a:r>
              <a:rPr lang="zh-CN" altLang="en-US" sz="2200" dirty="0"/>
              <a:t>、</a:t>
            </a:r>
            <a:r>
              <a:rPr lang="en-US" altLang="zh-CN" sz="2200" dirty="0"/>
              <a:t>C</a:t>
            </a:r>
            <a:r>
              <a:rPr lang="zh-CN" altLang="en-US" sz="2200" dirty="0"/>
              <a:t>、</a:t>
            </a:r>
            <a:r>
              <a:rPr lang="en-US" altLang="zh-CN" sz="2200" dirty="0"/>
              <a:t>E</a:t>
            </a:r>
            <a:r>
              <a:rPr lang="zh-CN" altLang="en-US" sz="2200" dirty="0"/>
              <a:t>，</a:t>
            </a:r>
            <a:r>
              <a:rPr lang="en-US" altLang="zh-CN" sz="2200" dirty="0"/>
              <a:t>VLAN y</a:t>
            </a:r>
            <a:r>
              <a:rPr lang="zh-CN" altLang="en-US" sz="2200" dirty="0"/>
              <a:t>的成员包括</a:t>
            </a:r>
            <a:r>
              <a:rPr lang="en-US" altLang="zh-CN" sz="2200" dirty="0"/>
              <a:t>D</a:t>
            </a:r>
            <a:r>
              <a:rPr lang="zh-CN" altLang="en-US" sz="2200" dirty="0"/>
              <a:t>、</a:t>
            </a:r>
            <a:r>
              <a:rPr lang="en-US" altLang="zh-CN" sz="2200" dirty="0"/>
              <a:t>F</a:t>
            </a:r>
            <a:r>
              <a:rPr lang="zh-CN" altLang="en-US" sz="2200" dirty="0"/>
              <a:t>、</a:t>
            </a:r>
            <a:r>
              <a:rPr lang="en-US" altLang="zh-CN" sz="2200" dirty="0"/>
              <a:t>G</a:t>
            </a:r>
            <a:r>
              <a:rPr lang="zh-CN" altLang="en-US" sz="2200" dirty="0"/>
              <a:t>、</a:t>
            </a:r>
            <a:r>
              <a:rPr lang="en-US" altLang="zh-CN" sz="2200" dirty="0"/>
              <a:t>H</a:t>
            </a:r>
            <a:r>
              <a:rPr lang="zh-CN" altLang="en-US" sz="2200" dirty="0"/>
              <a:t>。</a:t>
            </a:r>
            <a:endParaRPr lang="en-US" altLang="zh-CN" sz="2200" dirty="0"/>
          </a:p>
          <a:p>
            <a:pPr marL="342000" indent="-342000" eaLnBrk="1" hangingPunct="1">
              <a:buFontTx/>
              <a:buChar char="•"/>
            </a:pPr>
            <a:r>
              <a:rPr lang="zh-CN" altLang="en-US" sz="2200" dirty="0"/>
              <a:t>网络接口卡</a:t>
            </a:r>
            <a:r>
              <a:rPr lang="en-US" altLang="zh-CN" sz="2200" dirty="0"/>
              <a:t>MAC</a:t>
            </a:r>
            <a:r>
              <a:rPr lang="zh-CN" altLang="en-US" sz="2200" dirty="0"/>
              <a:t>地址是上述</a:t>
            </a:r>
            <a:r>
              <a:rPr lang="en-US" altLang="zh-CN" sz="2200" dirty="0"/>
              <a:t>MAC</a:t>
            </a:r>
            <a:r>
              <a:rPr lang="zh-CN" altLang="en-US" sz="2200" dirty="0"/>
              <a:t>地址的主机被分配到相应的</a:t>
            </a:r>
            <a:r>
              <a:rPr lang="en-US" altLang="zh-CN" sz="2200" dirty="0"/>
              <a:t>VLAN</a:t>
            </a:r>
            <a:r>
              <a:rPr lang="zh-CN" altLang="en-US" sz="2200" dirty="0"/>
              <a:t>中。</a:t>
            </a:r>
          </a:p>
        </p:txBody>
      </p:sp>
      <p:sp>
        <p:nvSpPr>
          <p:cNvPr id="15365" name="Rectangle 7"/>
          <p:cNvSpPr>
            <a:spLocks noGrp="1" noChangeArrowheads="1"/>
          </p:cNvSpPr>
          <p:nvPr>
            <p:ph type="title"/>
          </p:nvPr>
        </p:nvSpPr>
        <p:spPr/>
        <p:txBody>
          <a:bodyPr/>
          <a:lstStyle/>
          <a:p>
            <a:pPr eaLnBrk="1" hangingPunct="1"/>
            <a:r>
              <a:rPr lang="en-US" altLang="zh-CN" dirty="0"/>
              <a:t>VLAN</a:t>
            </a:r>
            <a:r>
              <a:rPr lang="zh-CN" altLang="en-US" dirty="0"/>
              <a:t>分类</a:t>
            </a:r>
          </a:p>
        </p:txBody>
      </p:sp>
    </p:spTree>
    <p:extLst>
      <p:ext uri="{BB962C8B-B14F-4D97-AF65-F5344CB8AC3E}">
        <p14:creationId xmlns:p14="http://schemas.microsoft.com/office/powerpoint/2010/main" val="179804755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a:t>6.1 </a:t>
            </a:r>
            <a:r>
              <a:rPr lang="zh-CN" altLang="en-US" sz="1800" dirty="0"/>
              <a:t>链路层概述</a:t>
            </a:r>
            <a:endParaRPr lang="en-US" altLang="zh-CN" sz="1800" dirty="0"/>
          </a:p>
          <a:p>
            <a:pPr eaLnBrk="1" hangingPunct="1">
              <a:lnSpc>
                <a:spcPct val="90000"/>
              </a:lnSpc>
            </a:pPr>
            <a:r>
              <a:rPr lang="zh-CN" altLang="en-US" sz="1800" dirty="0"/>
              <a:t>链路层提供的服务</a:t>
            </a:r>
            <a:endParaRPr lang="en-US" altLang="zh-CN" sz="1800" dirty="0"/>
          </a:p>
          <a:p>
            <a:pPr eaLnBrk="1" hangingPunct="1">
              <a:lnSpc>
                <a:spcPct val="90000"/>
              </a:lnSpc>
            </a:pPr>
            <a:r>
              <a:rPr lang="zh-CN" altLang="en-US" sz="1800" dirty="0">
                <a:solidFill>
                  <a:srgbClr val="FF0000"/>
                </a:solidFill>
              </a:rPr>
              <a:t>链路层在何处实现</a:t>
            </a:r>
            <a:endParaRPr lang="en-US" altLang="zh-CN" sz="1800" dirty="0">
              <a:solidFill>
                <a:srgbClr val="FF0000"/>
              </a:solidFill>
            </a:endParaRPr>
          </a:p>
          <a:p>
            <a:pPr eaLnBrk="1" hangingPunct="1">
              <a:lnSpc>
                <a:spcPct val="90000"/>
              </a:lnSpc>
              <a:buFontTx/>
              <a:buNone/>
            </a:pPr>
            <a:endParaRPr lang="en-US" altLang="zh-CN" sz="1800" dirty="0"/>
          </a:p>
          <a:p>
            <a:pPr eaLnBrk="1" hangingPunct="1">
              <a:lnSpc>
                <a:spcPct val="90000"/>
              </a:lnSpc>
              <a:buFontTx/>
              <a:buNone/>
            </a:pPr>
            <a:r>
              <a:rPr lang="en-US" altLang="zh-CN" sz="1800" dirty="0"/>
              <a:t>6.2 </a:t>
            </a:r>
            <a:r>
              <a:rPr lang="zh-CN" altLang="en-US" sz="1800" dirty="0"/>
              <a:t>差错检测和纠正技术 </a:t>
            </a:r>
            <a:endParaRPr lang="en-US" altLang="zh-CN" sz="1800" dirty="0"/>
          </a:p>
          <a:p>
            <a:pPr eaLnBrk="1" hangingPunct="1">
              <a:lnSpc>
                <a:spcPct val="90000"/>
              </a:lnSpc>
            </a:pPr>
            <a:r>
              <a:rPr lang="zh-CN" altLang="en-US" sz="1800" dirty="0"/>
              <a:t>奇偶校验</a:t>
            </a:r>
            <a:endParaRPr lang="en-US" altLang="zh-CN" sz="1800" dirty="0"/>
          </a:p>
          <a:p>
            <a:pPr eaLnBrk="1" hangingPunct="1">
              <a:lnSpc>
                <a:spcPct val="90000"/>
              </a:lnSpc>
            </a:pPr>
            <a:r>
              <a:rPr lang="zh-CN" altLang="en-US" sz="1800" dirty="0"/>
              <a:t>校验和方法</a:t>
            </a:r>
            <a:endParaRPr lang="en-US" altLang="zh-CN" sz="1800" dirty="0"/>
          </a:p>
          <a:p>
            <a:pPr eaLnBrk="1" hangingPunct="1">
              <a:lnSpc>
                <a:spcPct val="90000"/>
              </a:lnSpc>
            </a:pPr>
            <a:r>
              <a:rPr lang="zh-CN" altLang="en-US" sz="1800" dirty="0"/>
              <a:t>循环冗余检测</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6.3 </a:t>
            </a:r>
            <a:r>
              <a:rPr lang="zh-CN" altLang="en-US" sz="1800" dirty="0"/>
              <a:t>多路访问链路和协议</a:t>
            </a:r>
            <a:endParaRPr lang="en-US" altLang="zh-CN" sz="1800" dirty="0"/>
          </a:p>
          <a:p>
            <a:pPr eaLnBrk="1" hangingPunct="1">
              <a:lnSpc>
                <a:spcPct val="90000"/>
              </a:lnSpc>
            </a:pPr>
            <a:r>
              <a:rPr lang="zh-CN" altLang="en-US" sz="1800" dirty="0"/>
              <a:t>信道划分协议</a:t>
            </a:r>
            <a:endParaRPr lang="en-US" altLang="zh-CN" sz="1800" dirty="0"/>
          </a:p>
          <a:p>
            <a:pPr eaLnBrk="1" hangingPunct="1">
              <a:lnSpc>
                <a:spcPct val="90000"/>
              </a:lnSpc>
            </a:pPr>
            <a:r>
              <a:rPr lang="zh-CN" altLang="en-US" sz="1800" dirty="0"/>
              <a:t>随机接入协议</a:t>
            </a:r>
            <a:endParaRPr lang="en-US" altLang="zh-CN" sz="1800" dirty="0"/>
          </a:p>
          <a:p>
            <a:pPr eaLnBrk="1" hangingPunct="1">
              <a:lnSpc>
                <a:spcPct val="90000"/>
              </a:lnSpc>
            </a:pPr>
            <a:r>
              <a:rPr lang="zh-CN" altLang="en-US" sz="1800" dirty="0"/>
              <a:t>轮流协议</a:t>
            </a:r>
            <a:endParaRPr lang="en-US" altLang="zh-CN" sz="1800" dirty="0"/>
          </a:p>
          <a:p>
            <a:pPr eaLnBrk="1" hangingPunct="1">
              <a:lnSpc>
                <a:spcPct val="90000"/>
              </a:lnSpc>
            </a:pPr>
            <a:r>
              <a:rPr lang="en-US" altLang="zh-CN" sz="1800" dirty="0"/>
              <a:t>DOCSIS: </a:t>
            </a:r>
            <a:r>
              <a:rPr lang="zh-CN" altLang="en-US" sz="1800" dirty="0"/>
              <a:t>用于电缆互联网接入的链路层协议</a:t>
            </a:r>
            <a:endParaRPr lang="en-US" altLang="zh-CN" sz="1800" dirty="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a:t>以太网</a:t>
            </a:r>
            <a:endParaRPr lang="en-US" altLang="zh-CN" sz="1800" dirty="0"/>
          </a:p>
          <a:p>
            <a:pPr eaLnBrk="1" hangingPunct="1">
              <a:lnSpc>
                <a:spcPct val="90000"/>
              </a:lnSpc>
            </a:pPr>
            <a:r>
              <a:rPr lang="zh-CN" altLang="en-US" sz="1800" dirty="0"/>
              <a:t>链路层交换机</a:t>
            </a:r>
            <a:endParaRPr lang="en-US" altLang="zh-CN" sz="1800" dirty="0"/>
          </a:p>
          <a:p>
            <a:pPr eaLnBrk="1" hangingPunct="1">
              <a:lnSpc>
                <a:spcPct val="90000"/>
              </a:lnSpc>
            </a:pPr>
            <a:r>
              <a:rPr lang="zh-CN" altLang="en-US" sz="1800" dirty="0"/>
              <a:t>虚拟局域网 </a:t>
            </a:r>
            <a:r>
              <a:rPr lang="en-US" altLang="zh-CN" sz="1800" dirty="0"/>
              <a:t>(VLANs)</a:t>
            </a:r>
          </a:p>
          <a:p>
            <a:pPr eaLnBrk="1" hangingPunct="1">
              <a:lnSpc>
                <a:spcPct val="90000"/>
              </a:lnSpc>
              <a:buFontTx/>
              <a:buNone/>
            </a:pPr>
            <a:endParaRPr lang="en-US" altLang="zh-CN" sz="1800" dirty="0"/>
          </a:p>
          <a:p>
            <a:pPr eaLnBrk="1" hangingPunct="1">
              <a:lnSpc>
                <a:spcPct val="90000"/>
              </a:lnSpc>
              <a:buFontTx/>
              <a:buNone/>
            </a:pPr>
            <a:r>
              <a:rPr lang="en-US" altLang="zh-CN" sz="1800" dirty="0"/>
              <a:t>6.5 </a:t>
            </a:r>
            <a:r>
              <a:rPr lang="zh-CN" altLang="en-US" sz="1800" dirty="0"/>
              <a:t>链路虚拟化：网络作为链路层</a:t>
            </a:r>
            <a:endParaRPr lang="en-US" altLang="zh-CN" sz="1800" dirty="0"/>
          </a:p>
          <a:p>
            <a:pPr eaLnBrk="1" hangingPunct="1">
              <a:lnSpc>
                <a:spcPct val="90000"/>
              </a:lnSpc>
            </a:pPr>
            <a:r>
              <a:rPr lang="zh-CN" altLang="en-US" sz="1800" dirty="0"/>
              <a:t>多协议标签交换 </a:t>
            </a:r>
            <a:r>
              <a:rPr lang="en-US" altLang="zh-CN" sz="1800" dirty="0"/>
              <a:t>(MPLS)</a:t>
            </a:r>
          </a:p>
          <a:p>
            <a:pPr eaLnBrk="1" hangingPunct="1">
              <a:lnSpc>
                <a:spcPct val="90000"/>
              </a:lnSpc>
              <a:buFontTx/>
              <a:buNone/>
            </a:pPr>
            <a:r>
              <a:rPr lang="en-US" altLang="zh-CN" sz="1800" dirty="0"/>
              <a:t>6.6 </a:t>
            </a:r>
            <a:r>
              <a:rPr lang="zh-CN" altLang="en-US" sz="1800" dirty="0"/>
              <a:t>数据中心网络</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6.7 </a:t>
            </a:r>
            <a:r>
              <a:rPr lang="zh-CN" altLang="en-US" sz="1800" dirty="0"/>
              <a:t>回顾：</a:t>
            </a:r>
            <a:r>
              <a:rPr lang="en-US" altLang="zh-CN" sz="1800" dirty="0"/>
              <a:t>Web</a:t>
            </a:r>
            <a:r>
              <a:rPr lang="zh-CN" altLang="en-US" sz="1800" dirty="0"/>
              <a:t>页面请求的历程</a:t>
            </a:r>
            <a:endParaRPr lang="en-US" altLang="zh-CN" sz="1800" dirty="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和以太网</a:t>
            </a:r>
            <a:endParaRPr lang="en-US" altLang="zh-CN" sz="1800" dirty="0"/>
          </a:p>
          <a:p>
            <a:pPr eaLnBrk="1" hangingPunct="1">
              <a:lnSpc>
                <a:spcPct val="90000"/>
              </a:lnSpc>
              <a:buFontTx/>
              <a:buChar char="•"/>
            </a:pPr>
            <a:r>
              <a:rPr lang="zh-CN" altLang="en-US" sz="1800" dirty="0"/>
              <a:t>仍在准备：</a:t>
            </a:r>
            <a:r>
              <a:rPr lang="en-US" altLang="zh-CN" sz="1800" dirty="0"/>
              <a:t>DNS </a:t>
            </a:r>
            <a:r>
              <a:rPr lang="zh-CN" altLang="en-US" sz="1800" dirty="0"/>
              <a:t>和 </a:t>
            </a:r>
            <a:r>
              <a:rPr lang="en-US" altLang="zh-CN" sz="1800" dirty="0"/>
              <a:t>ARP</a:t>
            </a:r>
          </a:p>
          <a:p>
            <a:pPr eaLnBrk="1" hangingPunct="1">
              <a:lnSpc>
                <a:spcPct val="90000"/>
              </a:lnSpc>
              <a:buFontTx/>
              <a:buChar char="•"/>
            </a:pPr>
            <a:r>
              <a:rPr lang="zh-CN" altLang="en-US" sz="1800" dirty="0"/>
              <a:t>仍在准备：域内路由选择到</a:t>
            </a:r>
            <a:r>
              <a:rPr lang="en-US" altLang="zh-CN" sz="1800" dirty="0"/>
              <a:t>DNS</a:t>
            </a:r>
            <a:r>
              <a:rPr lang="zh-CN" altLang="en-US" sz="1800" dirty="0"/>
              <a:t>服务器</a:t>
            </a:r>
            <a:endParaRPr lang="en-US" altLang="zh-CN" sz="1800" dirty="0"/>
          </a:p>
          <a:p>
            <a:pPr eaLnBrk="1" hangingPunct="1">
              <a:lnSpc>
                <a:spcPct val="90000"/>
              </a:lnSpc>
              <a:buFontTx/>
              <a:buChar char="•"/>
            </a:pPr>
            <a:r>
              <a:rPr lang="en-US" altLang="zh-CN" sz="1800" dirty="0"/>
              <a:t>Web </a:t>
            </a:r>
            <a:r>
              <a:rPr lang="zh-CN" altLang="en-US" sz="1800" dirty="0"/>
              <a:t>客户 </a:t>
            </a:r>
            <a:r>
              <a:rPr lang="en-US" altLang="zh-CN" sz="1800" dirty="0"/>
              <a:t>— </a:t>
            </a:r>
            <a:r>
              <a:rPr lang="zh-CN" altLang="en-US" sz="1800" dirty="0"/>
              <a:t>服务器交互：</a:t>
            </a:r>
            <a:r>
              <a:rPr lang="en-US" altLang="zh-CN" sz="1800" dirty="0"/>
              <a:t>TCP </a:t>
            </a:r>
            <a:r>
              <a:rPr lang="zh-CN" altLang="en-US" sz="1800" dirty="0"/>
              <a:t>和 </a:t>
            </a:r>
            <a:r>
              <a:rPr lang="en-US" altLang="zh-CN" sz="1800" dirty="0"/>
              <a:t>HTTP</a:t>
            </a:r>
          </a:p>
          <a:p>
            <a:pPr eaLnBrk="1" hangingPunct="1">
              <a:lnSpc>
                <a:spcPct val="90000"/>
              </a:lnSpc>
              <a:buFontTx/>
              <a:buNone/>
            </a:pPr>
            <a:endParaRPr lang="en-US" altLang="zh-CN" sz="1800" dirty="0"/>
          </a:p>
          <a:p>
            <a:pPr eaLnBrk="1" hangingPunct="1">
              <a:lnSpc>
                <a:spcPct val="90000"/>
              </a:lnSpc>
              <a:buFontTx/>
              <a:buNone/>
            </a:pPr>
            <a:r>
              <a:rPr lang="en-US" altLang="zh-CN" sz="1800" dirty="0"/>
              <a:t>6.8 </a:t>
            </a:r>
            <a:r>
              <a:rPr lang="zh-CN" altLang="en-US" sz="1800" dirty="0"/>
              <a:t>小结</a:t>
            </a:r>
          </a:p>
        </p:txBody>
      </p:sp>
      <p:sp>
        <p:nvSpPr>
          <p:cNvPr id="2" name="标题 1"/>
          <p:cNvSpPr>
            <a:spLocks noGrp="1"/>
          </p:cNvSpPr>
          <p:nvPr>
            <p:ph type="title"/>
          </p:nvPr>
        </p:nvSpPr>
        <p:spPr/>
        <p:txBody>
          <a:bodyPr/>
          <a:lstStyle/>
          <a:p>
            <a:r>
              <a:rPr lang="zh-CN" altLang="en-US" dirty="0">
                <a:latin typeface="+mn-lt"/>
              </a:rPr>
              <a:t>第 </a:t>
            </a:r>
            <a:r>
              <a:rPr lang="en-US" altLang="zh-CN" dirty="0">
                <a:latin typeface="+mn-lt"/>
              </a:rPr>
              <a:t>6 </a:t>
            </a:r>
            <a:r>
              <a:rPr lang="zh-CN" altLang="en-US" dirty="0">
                <a:latin typeface="+mn-lt"/>
              </a:rPr>
              <a:t>章 链路层和局域网</a:t>
            </a:r>
          </a:p>
        </p:txBody>
      </p:sp>
    </p:spTree>
    <p:extLst>
      <p:ext uri="{BB962C8B-B14F-4D97-AF65-F5344CB8AC3E}">
        <p14:creationId xmlns:p14="http://schemas.microsoft.com/office/powerpoint/2010/main" val="178533794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4"/>
          <p:cNvGraphicFramePr>
            <a:graphicFrameLocks noChangeAspect="1"/>
          </p:cNvGraphicFramePr>
          <p:nvPr/>
        </p:nvGraphicFramePr>
        <p:xfrm>
          <a:off x="785786" y="2809870"/>
          <a:ext cx="7215238" cy="3246857"/>
        </p:xfrm>
        <a:graphic>
          <a:graphicData uri="http://schemas.openxmlformats.org/presentationml/2006/ole">
            <mc:AlternateContent xmlns:mc="http://schemas.openxmlformats.org/markup-compatibility/2006">
              <mc:Choice xmlns:v="urn:schemas-microsoft-com:vml" Requires="v">
                <p:oleObj r:id="rId2" imgW="15316200" imgH="10582275" progId="">
                  <p:embed/>
                </p:oleObj>
              </mc:Choice>
              <mc:Fallback>
                <p:oleObj r:id="rId2" imgW="15316200" imgH="10582275" progId="">
                  <p:embed/>
                  <p:pic>
                    <p:nvPicPr>
                      <p:cNvPr id="1638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786" y="2809870"/>
                        <a:ext cx="7215238" cy="32468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7" name="Rectangle 5"/>
          <p:cNvSpPr>
            <a:spLocks noChangeArrowheads="1"/>
          </p:cNvSpPr>
          <p:nvPr/>
        </p:nvSpPr>
        <p:spPr bwMode="auto">
          <a:xfrm>
            <a:off x="1547813" y="5734050"/>
            <a:ext cx="6240462" cy="449263"/>
          </a:xfrm>
          <a:prstGeom prst="rect">
            <a:avLst/>
          </a:prstGeom>
          <a:noFill/>
          <a:ln w="9525">
            <a:noFill/>
            <a:miter lim="800000"/>
            <a:headEnd/>
            <a:tailEnd/>
          </a:ln>
        </p:spPr>
        <p:txBody>
          <a:bodyPr anchor="b"/>
          <a:lstStyle/>
          <a:p>
            <a:pPr algn="ctr"/>
            <a:r>
              <a:rPr kumimoji="1" lang="zh-CN" altLang="en-US" i="0" dirty="0"/>
              <a:t>基于</a:t>
            </a:r>
            <a:r>
              <a:rPr kumimoji="1" lang="en-US" altLang="zh-CN" i="0" dirty="0"/>
              <a:t>IP</a:t>
            </a:r>
            <a:r>
              <a:rPr kumimoji="1" lang="zh-CN" altLang="en-US" i="0" dirty="0"/>
              <a:t>地址的</a:t>
            </a:r>
            <a:r>
              <a:rPr kumimoji="1" lang="en-US" altLang="zh-CN" i="0" dirty="0"/>
              <a:t>VLAN</a:t>
            </a:r>
          </a:p>
        </p:txBody>
      </p:sp>
      <p:sp>
        <p:nvSpPr>
          <p:cNvPr id="16388" name="Rectangle 6"/>
          <p:cNvSpPr>
            <a:spLocks noGrp="1" noChangeArrowheads="1"/>
          </p:cNvSpPr>
          <p:nvPr>
            <p:ph type="title"/>
          </p:nvPr>
        </p:nvSpPr>
        <p:spPr/>
        <p:txBody>
          <a:bodyPr/>
          <a:lstStyle/>
          <a:p>
            <a:pPr eaLnBrk="1" hangingPunct="1"/>
            <a:r>
              <a:rPr lang="en-US" altLang="zh-CN" dirty="0"/>
              <a:t>VLAN</a:t>
            </a:r>
            <a:r>
              <a:rPr lang="zh-CN" altLang="en-US" dirty="0"/>
              <a:t>分类</a:t>
            </a:r>
          </a:p>
        </p:txBody>
      </p:sp>
      <p:sp>
        <p:nvSpPr>
          <p:cNvPr id="16389" name="Rectangle 7"/>
          <p:cNvSpPr>
            <a:spLocks noGrp="1" noChangeArrowheads="1"/>
          </p:cNvSpPr>
          <p:nvPr>
            <p:ph type="body" idx="1"/>
          </p:nvPr>
        </p:nvSpPr>
        <p:spPr>
          <a:xfrm>
            <a:off x="330200" y="1028700"/>
            <a:ext cx="8528050" cy="1905000"/>
          </a:xfrm>
        </p:spPr>
        <p:txBody>
          <a:bodyPr/>
          <a:lstStyle/>
          <a:p>
            <a:pPr marL="342000" indent="-342000" eaLnBrk="1" hangingPunct="1">
              <a:spcBef>
                <a:spcPts val="600"/>
              </a:spcBef>
              <a:buNone/>
            </a:pPr>
            <a:r>
              <a:rPr lang="en-US" altLang="zh-CN" dirty="0">
                <a:solidFill>
                  <a:srgbClr val="FF0000"/>
                </a:solidFill>
              </a:rPr>
              <a:t>(3) </a:t>
            </a:r>
            <a:r>
              <a:rPr lang="zh-CN" altLang="en-US" sz="2200" dirty="0"/>
              <a:t>根据</a:t>
            </a:r>
            <a:r>
              <a:rPr lang="en-US" altLang="zh-CN" sz="2200" dirty="0"/>
              <a:t>IP</a:t>
            </a:r>
            <a:r>
              <a:rPr lang="zh-CN" altLang="en-US" sz="2200" dirty="0"/>
              <a:t>地址进行分组，这种</a:t>
            </a:r>
            <a:r>
              <a:rPr lang="en-US" altLang="zh-CN" sz="2200" dirty="0"/>
              <a:t>VLAN</a:t>
            </a:r>
            <a:r>
              <a:rPr lang="zh-CN" altLang="en-US" sz="2200" dirty="0"/>
              <a:t>称为基于</a:t>
            </a:r>
            <a:r>
              <a:rPr lang="en-US" altLang="zh-CN" sz="2200" dirty="0"/>
              <a:t>IP</a:t>
            </a:r>
            <a:r>
              <a:rPr lang="zh-CN" altLang="en-US" sz="2200" dirty="0"/>
              <a:t>地址的</a:t>
            </a:r>
            <a:r>
              <a:rPr lang="en-US" altLang="zh-CN" sz="2200" dirty="0"/>
              <a:t>VLAN</a:t>
            </a:r>
            <a:r>
              <a:rPr lang="zh-CN" altLang="en-US" sz="2200" dirty="0"/>
              <a:t>。</a:t>
            </a:r>
            <a:endParaRPr lang="en-US" altLang="zh-CN" sz="2200" dirty="0"/>
          </a:p>
          <a:p>
            <a:pPr marL="342000" indent="-342000" eaLnBrk="1" hangingPunct="1">
              <a:spcBef>
                <a:spcPts val="600"/>
              </a:spcBef>
              <a:buFont typeface="Arial" pitchFamily="34" charset="0"/>
              <a:buChar char="•"/>
            </a:pPr>
            <a:r>
              <a:rPr lang="zh-CN" altLang="en-US" sz="2200" dirty="0"/>
              <a:t>如图所示。</a:t>
            </a:r>
            <a:r>
              <a:rPr lang="en-US" altLang="zh-CN" sz="2200" dirty="0"/>
              <a:t>VLAN x</a:t>
            </a:r>
            <a:r>
              <a:rPr lang="zh-CN" altLang="en-US" sz="2200" dirty="0"/>
              <a:t>的成员包括</a:t>
            </a:r>
            <a:r>
              <a:rPr lang="en-US" altLang="zh-CN" sz="2200" dirty="0"/>
              <a:t>10.1.1.1</a:t>
            </a:r>
            <a:r>
              <a:rPr lang="zh-CN" altLang="en-US" sz="2200" dirty="0"/>
              <a:t>、</a:t>
            </a:r>
            <a:r>
              <a:rPr lang="en-US" altLang="zh-CN" sz="2200" dirty="0"/>
              <a:t>10.1.1.2</a:t>
            </a:r>
            <a:r>
              <a:rPr lang="zh-CN" altLang="en-US" sz="2200" dirty="0"/>
              <a:t>、</a:t>
            </a:r>
            <a:r>
              <a:rPr lang="en-US" altLang="zh-CN" sz="2200" dirty="0"/>
              <a:t>20.1.1.1</a:t>
            </a:r>
            <a:r>
              <a:rPr lang="zh-CN" altLang="en-US" sz="2200" dirty="0"/>
              <a:t>和</a:t>
            </a:r>
            <a:r>
              <a:rPr lang="en-US" altLang="zh-CN" sz="2200" dirty="0"/>
              <a:t>20.1.1.2</a:t>
            </a:r>
            <a:r>
              <a:rPr lang="zh-CN" altLang="en-US" sz="2200" dirty="0"/>
              <a:t>， </a:t>
            </a:r>
            <a:r>
              <a:rPr lang="en-US" altLang="zh-CN" sz="2200" dirty="0"/>
              <a:t>VLAN y</a:t>
            </a:r>
            <a:r>
              <a:rPr lang="zh-CN" altLang="en-US" sz="2200" dirty="0"/>
              <a:t>的成员包括</a:t>
            </a:r>
            <a:r>
              <a:rPr lang="en-US" altLang="zh-CN" sz="2200" dirty="0"/>
              <a:t>30.1.1.1</a:t>
            </a:r>
            <a:r>
              <a:rPr lang="zh-CN" altLang="en-US" sz="2200" dirty="0"/>
              <a:t>、</a:t>
            </a:r>
            <a:r>
              <a:rPr lang="en-US" altLang="zh-CN" sz="2200" dirty="0"/>
              <a:t>30.1.1.2</a:t>
            </a:r>
            <a:r>
              <a:rPr lang="zh-CN" altLang="en-US" sz="2200" dirty="0"/>
              <a:t>、</a:t>
            </a:r>
            <a:r>
              <a:rPr lang="en-US" altLang="zh-CN" sz="2200" dirty="0"/>
              <a:t>30.1.1.3</a:t>
            </a:r>
            <a:r>
              <a:rPr lang="zh-CN" altLang="en-US" sz="2200" dirty="0"/>
              <a:t>和</a:t>
            </a:r>
            <a:r>
              <a:rPr lang="en-US" altLang="zh-CN" sz="2200" dirty="0"/>
              <a:t>30.1.1.4</a:t>
            </a:r>
            <a:r>
              <a:rPr lang="zh-CN" altLang="en-US" sz="2200" dirty="0"/>
              <a:t>。</a:t>
            </a:r>
            <a:endParaRPr lang="en-US" altLang="zh-CN" sz="2200" dirty="0"/>
          </a:p>
          <a:p>
            <a:pPr marL="342000" indent="-342000" eaLnBrk="1" hangingPunct="1">
              <a:spcBef>
                <a:spcPts val="600"/>
              </a:spcBef>
              <a:buFont typeface="Arial" pitchFamily="34" charset="0"/>
              <a:buChar char="•"/>
            </a:pPr>
            <a:r>
              <a:rPr lang="zh-CN" altLang="en-US" sz="2200" dirty="0"/>
              <a:t>使用这些</a:t>
            </a:r>
            <a:r>
              <a:rPr lang="en-US" altLang="zh-CN" sz="2200" dirty="0"/>
              <a:t>IP</a:t>
            </a:r>
            <a:r>
              <a:rPr lang="zh-CN" altLang="en-US" sz="2200" dirty="0"/>
              <a:t>地址的主机被分配到相应的</a:t>
            </a:r>
            <a:r>
              <a:rPr lang="en-US" altLang="zh-CN" sz="2200" dirty="0"/>
              <a:t>VLAN</a:t>
            </a:r>
            <a:r>
              <a:rPr lang="zh-CN" altLang="en-US" sz="2200" dirty="0"/>
              <a:t>。</a:t>
            </a:r>
          </a:p>
        </p:txBody>
      </p:sp>
    </p:spTree>
    <p:extLst>
      <p:ext uri="{BB962C8B-B14F-4D97-AF65-F5344CB8AC3E}">
        <p14:creationId xmlns:p14="http://schemas.microsoft.com/office/powerpoint/2010/main" val="534810673"/>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1249" name="Group 86"/>
          <p:cNvGrpSpPr>
            <a:grpSpLocks/>
          </p:cNvGrpSpPr>
          <p:nvPr/>
        </p:nvGrpSpPr>
        <p:grpSpPr bwMode="auto">
          <a:xfrm>
            <a:off x="336550" y="1570038"/>
            <a:ext cx="4313238" cy="2789237"/>
            <a:chOff x="603606" y="1821224"/>
            <a:chExt cx="7473718" cy="4320390"/>
          </a:xfrm>
        </p:grpSpPr>
        <p:sp>
          <p:nvSpPr>
            <p:cNvPr id="181258" name="Freeform 81"/>
            <p:cNvSpPr>
              <a:spLocks/>
            </p:cNvSpPr>
            <p:nvPr/>
          </p:nvSpPr>
          <p:spPr bwMode="auto">
            <a:xfrm rot="5400000">
              <a:off x="2180270" y="244560"/>
              <a:ext cx="4320390" cy="7473718"/>
            </a:xfrm>
            <a:custGeom>
              <a:avLst/>
              <a:gdLst>
                <a:gd name="T0" fmla="*/ 2147483647 w 10000"/>
                <a:gd name="T1" fmla="*/ 2147483647 h 9831"/>
                <a:gd name="T2" fmla="*/ 2147483647 w 10000"/>
                <a:gd name="T3" fmla="*/ 2147483647 h 9831"/>
                <a:gd name="T4" fmla="*/ 2147483647 w 10000"/>
                <a:gd name="T5" fmla="*/ 2147483647 h 9831"/>
                <a:gd name="T6" fmla="*/ 2147483647 w 10000"/>
                <a:gd name="T7" fmla="*/ 2147483647 h 9831"/>
                <a:gd name="T8" fmla="*/ 2147483647 w 10000"/>
                <a:gd name="T9" fmla="*/ 2147483647 h 9831"/>
                <a:gd name="T10" fmla="*/ 2147483647 w 10000"/>
                <a:gd name="T11" fmla="*/ 2147483647 h 9831"/>
                <a:gd name="T12" fmla="*/ 2147483647 w 10000"/>
                <a:gd name="T13" fmla="*/ 2147483647 h 9831"/>
                <a:gd name="T14" fmla="*/ 2147483647 w 10000"/>
                <a:gd name="T15" fmla="*/ 2147483647 h 9831"/>
                <a:gd name="T16" fmla="*/ 2147483647 w 10000"/>
                <a:gd name="T17" fmla="*/ 2147483647 h 9831"/>
                <a:gd name="T18" fmla="*/ 2147483647 w 10000"/>
                <a:gd name="T19" fmla="*/ 2147483647 h 9831"/>
                <a:gd name="T20" fmla="*/ 2147483647 w 10000"/>
                <a:gd name="T21" fmla="*/ 2147483647 h 9831"/>
                <a:gd name="T22" fmla="*/ 2147483647 w 10000"/>
                <a:gd name="T23" fmla="*/ 2147483647 h 98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9831">
                  <a:moveTo>
                    <a:pt x="3018" y="119"/>
                  </a:moveTo>
                  <a:cubicBezTo>
                    <a:pt x="2111" y="198"/>
                    <a:pt x="1047" y="-39"/>
                    <a:pt x="545" y="518"/>
                  </a:cubicBezTo>
                  <a:cubicBezTo>
                    <a:pt x="43" y="1076"/>
                    <a:pt x="40" y="2518"/>
                    <a:pt x="8" y="3464"/>
                  </a:cubicBezTo>
                  <a:cubicBezTo>
                    <a:pt x="-24" y="4411"/>
                    <a:pt x="32" y="5681"/>
                    <a:pt x="354" y="6198"/>
                  </a:cubicBezTo>
                  <a:cubicBezTo>
                    <a:pt x="677" y="6715"/>
                    <a:pt x="1127" y="6126"/>
                    <a:pt x="1947" y="6568"/>
                  </a:cubicBezTo>
                  <a:cubicBezTo>
                    <a:pt x="2769" y="7010"/>
                    <a:pt x="4247" y="8310"/>
                    <a:pt x="5285" y="8849"/>
                  </a:cubicBezTo>
                  <a:cubicBezTo>
                    <a:pt x="6321" y="9388"/>
                    <a:pt x="7408" y="9963"/>
                    <a:pt x="8172" y="9805"/>
                  </a:cubicBezTo>
                  <a:cubicBezTo>
                    <a:pt x="8934" y="9645"/>
                    <a:pt x="9588" y="8930"/>
                    <a:pt x="9864" y="7895"/>
                  </a:cubicBezTo>
                  <a:cubicBezTo>
                    <a:pt x="10140" y="6857"/>
                    <a:pt x="9927" y="4774"/>
                    <a:pt x="9830" y="3590"/>
                  </a:cubicBezTo>
                  <a:cubicBezTo>
                    <a:pt x="9733" y="2406"/>
                    <a:pt x="10004" y="1276"/>
                    <a:pt x="9282" y="788"/>
                  </a:cubicBezTo>
                  <a:cubicBezTo>
                    <a:pt x="8561" y="302"/>
                    <a:pt x="7028" y="160"/>
                    <a:pt x="5984" y="49"/>
                  </a:cubicBezTo>
                  <a:cubicBezTo>
                    <a:pt x="4940" y="-62"/>
                    <a:pt x="3924" y="41"/>
                    <a:pt x="3018" y="119"/>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17" name="Line 33"/>
            <p:cNvSpPr>
              <a:spLocks noChangeShapeType="1"/>
            </p:cNvSpPr>
            <p:nvPr/>
          </p:nvSpPr>
          <p:spPr bwMode="auto">
            <a:xfrm flipH="1">
              <a:off x="2152264" y="3387580"/>
              <a:ext cx="2046539" cy="141636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2718" name="Line 34"/>
            <p:cNvSpPr>
              <a:spLocks noChangeShapeType="1"/>
            </p:cNvSpPr>
            <p:nvPr/>
          </p:nvSpPr>
          <p:spPr bwMode="auto">
            <a:xfrm>
              <a:off x="4391354" y="3375286"/>
              <a:ext cx="0" cy="146554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2719" name="Line 35"/>
            <p:cNvSpPr>
              <a:spLocks noChangeShapeType="1"/>
            </p:cNvSpPr>
            <p:nvPr/>
          </p:nvSpPr>
          <p:spPr bwMode="auto">
            <a:xfrm flipH="1" flipV="1">
              <a:off x="4583905" y="3308893"/>
              <a:ext cx="1842985" cy="162291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2720" name="Line 59"/>
            <p:cNvSpPr>
              <a:spLocks noChangeShapeType="1"/>
            </p:cNvSpPr>
            <p:nvPr/>
          </p:nvSpPr>
          <p:spPr bwMode="auto">
            <a:xfrm flipV="1">
              <a:off x="4688432" y="2691695"/>
              <a:ext cx="1224071" cy="42539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2721" name="Line 60"/>
            <p:cNvSpPr>
              <a:spLocks noChangeShapeType="1"/>
            </p:cNvSpPr>
            <p:nvPr/>
          </p:nvSpPr>
          <p:spPr bwMode="auto">
            <a:xfrm flipV="1">
              <a:off x="4482127" y="2369571"/>
              <a:ext cx="668427" cy="75981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2722" name="Line 77"/>
            <p:cNvSpPr>
              <a:spLocks noChangeShapeType="1"/>
            </p:cNvSpPr>
            <p:nvPr/>
          </p:nvSpPr>
          <p:spPr bwMode="auto">
            <a:xfrm>
              <a:off x="3387339" y="2524486"/>
              <a:ext cx="863727" cy="64424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2723" name="Line 78"/>
            <p:cNvSpPr>
              <a:spLocks noChangeShapeType="1"/>
            </p:cNvSpPr>
            <p:nvPr/>
          </p:nvSpPr>
          <p:spPr bwMode="auto">
            <a:xfrm flipH="1">
              <a:off x="1995472" y="2421210"/>
              <a:ext cx="8499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2724" name="Line 20"/>
            <p:cNvSpPr>
              <a:spLocks noChangeShapeType="1"/>
            </p:cNvSpPr>
            <p:nvPr/>
          </p:nvSpPr>
          <p:spPr bwMode="auto">
            <a:xfrm flipH="1">
              <a:off x="1464583" y="4754761"/>
              <a:ext cx="55564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2725" name="Line 21"/>
            <p:cNvSpPr>
              <a:spLocks noChangeShapeType="1"/>
            </p:cNvSpPr>
            <p:nvPr/>
          </p:nvSpPr>
          <p:spPr bwMode="auto">
            <a:xfrm flipH="1">
              <a:off x="1852435" y="4801482"/>
              <a:ext cx="272323" cy="31474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2726" name="Line 22"/>
            <p:cNvSpPr>
              <a:spLocks noChangeShapeType="1"/>
            </p:cNvSpPr>
            <p:nvPr/>
          </p:nvSpPr>
          <p:spPr bwMode="auto">
            <a:xfrm>
              <a:off x="2270545" y="4830990"/>
              <a:ext cx="74270" cy="2950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181269" name="Group 44"/>
            <p:cNvGrpSpPr>
              <a:grpSpLocks/>
            </p:cNvGrpSpPr>
            <p:nvPr/>
          </p:nvGrpSpPr>
          <p:grpSpPr bwMode="auto">
            <a:xfrm>
              <a:off x="1009737" y="4558335"/>
              <a:ext cx="568960" cy="481140"/>
              <a:chOff x="-44" y="1473"/>
              <a:chExt cx="981" cy="1105"/>
            </a:xfrm>
          </p:grpSpPr>
          <p:pic>
            <p:nvPicPr>
              <p:cNvPr id="18139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398"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81270" name="Group 44"/>
            <p:cNvGrpSpPr>
              <a:grpSpLocks/>
            </p:cNvGrpSpPr>
            <p:nvPr/>
          </p:nvGrpSpPr>
          <p:grpSpPr bwMode="auto">
            <a:xfrm>
              <a:off x="1416137" y="5015535"/>
              <a:ext cx="568960" cy="481140"/>
              <a:chOff x="-44" y="1473"/>
              <a:chExt cx="981" cy="1105"/>
            </a:xfrm>
          </p:grpSpPr>
          <p:pic>
            <p:nvPicPr>
              <p:cNvPr id="18139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396"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81271" name="Group 44"/>
            <p:cNvGrpSpPr>
              <a:grpSpLocks/>
            </p:cNvGrpSpPr>
            <p:nvPr/>
          </p:nvGrpSpPr>
          <p:grpSpPr bwMode="auto">
            <a:xfrm>
              <a:off x="1944457" y="5046015"/>
              <a:ext cx="568960" cy="481140"/>
              <a:chOff x="-44" y="1473"/>
              <a:chExt cx="981" cy="1105"/>
            </a:xfrm>
          </p:grpSpPr>
          <p:pic>
            <p:nvPicPr>
              <p:cNvPr id="18139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394"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2730" name="Line 21"/>
            <p:cNvSpPr>
              <a:spLocks noChangeShapeType="1"/>
            </p:cNvSpPr>
            <p:nvPr/>
          </p:nvSpPr>
          <p:spPr bwMode="auto">
            <a:xfrm>
              <a:off x="2490603" y="4762139"/>
              <a:ext cx="379600" cy="30491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2731" name="Line 22"/>
            <p:cNvSpPr>
              <a:spLocks noChangeShapeType="1"/>
            </p:cNvSpPr>
            <p:nvPr/>
          </p:nvSpPr>
          <p:spPr bwMode="auto">
            <a:xfrm flipH="1">
              <a:off x="2721663" y="5256389"/>
              <a:ext cx="121032" cy="29261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2732" name="Line 22"/>
            <p:cNvSpPr>
              <a:spLocks noChangeShapeType="1"/>
            </p:cNvSpPr>
            <p:nvPr/>
          </p:nvSpPr>
          <p:spPr bwMode="auto">
            <a:xfrm>
              <a:off x="3128771" y="5266225"/>
              <a:ext cx="71519" cy="2950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2733" name="Line 20"/>
            <p:cNvSpPr>
              <a:spLocks noChangeShapeType="1"/>
            </p:cNvSpPr>
            <p:nvPr/>
          </p:nvSpPr>
          <p:spPr bwMode="auto">
            <a:xfrm flipH="1">
              <a:off x="3024243" y="5148195"/>
              <a:ext cx="55564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181276" name="Group 44"/>
            <p:cNvGrpSpPr>
              <a:grpSpLocks/>
            </p:cNvGrpSpPr>
            <p:nvPr/>
          </p:nvGrpSpPr>
          <p:grpSpPr bwMode="auto">
            <a:xfrm>
              <a:off x="2349105" y="5419133"/>
              <a:ext cx="568960" cy="481140"/>
              <a:chOff x="-44" y="1473"/>
              <a:chExt cx="981" cy="1105"/>
            </a:xfrm>
          </p:grpSpPr>
          <p:pic>
            <p:nvPicPr>
              <p:cNvPr id="18139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392"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81277" name="Group 44"/>
            <p:cNvGrpSpPr>
              <a:grpSpLocks/>
            </p:cNvGrpSpPr>
            <p:nvPr/>
          </p:nvGrpSpPr>
          <p:grpSpPr bwMode="auto">
            <a:xfrm>
              <a:off x="2806305" y="5487451"/>
              <a:ext cx="568960" cy="481140"/>
              <a:chOff x="-44" y="1473"/>
              <a:chExt cx="981" cy="1105"/>
            </a:xfrm>
          </p:grpSpPr>
          <p:pic>
            <p:nvPicPr>
              <p:cNvPr id="18138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390"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7273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6446" y="4602306"/>
              <a:ext cx="676678" cy="3024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7273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7395" y="5017871"/>
              <a:ext cx="679428" cy="2999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81280" name="Group 44"/>
            <p:cNvGrpSpPr>
              <a:grpSpLocks/>
            </p:cNvGrpSpPr>
            <p:nvPr/>
          </p:nvGrpSpPr>
          <p:grpSpPr bwMode="auto">
            <a:xfrm>
              <a:off x="3231974" y="4946169"/>
              <a:ext cx="568960" cy="481140"/>
              <a:chOff x="-44" y="1473"/>
              <a:chExt cx="981" cy="1105"/>
            </a:xfrm>
          </p:grpSpPr>
          <p:pic>
            <p:nvPicPr>
              <p:cNvPr id="18138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388"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2739" name="Line 20"/>
            <p:cNvSpPr>
              <a:spLocks noChangeShapeType="1"/>
            </p:cNvSpPr>
            <p:nvPr/>
          </p:nvSpPr>
          <p:spPr bwMode="auto">
            <a:xfrm flipH="1">
              <a:off x="5684194" y="5022788"/>
              <a:ext cx="55564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2740" name="Line 21"/>
            <p:cNvSpPr>
              <a:spLocks noChangeShapeType="1"/>
            </p:cNvSpPr>
            <p:nvPr/>
          </p:nvSpPr>
          <p:spPr bwMode="auto">
            <a:xfrm flipH="1">
              <a:off x="6072045" y="5069508"/>
              <a:ext cx="272323" cy="31474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2741" name="Line 22"/>
            <p:cNvSpPr>
              <a:spLocks noChangeShapeType="1"/>
            </p:cNvSpPr>
            <p:nvPr/>
          </p:nvSpPr>
          <p:spPr bwMode="auto">
            <a:xfrm>
              <a:off x="6490155" y="5099015"/>
              <a:ext cx="74270" cy="2950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181284" name="Group 44"/>
            <p:cNvGrpSpPr>
              <a:grpSpLocks/>
            </p:cNvGrpSpPr>
            <p:nvPr/>
          </p:nvGrpSpPr>
          <p:grpSpPr bwMode="auto">
            <a:xfrm>
              <a:off x="5376787" y="4836859"/>
              <a:ext cx="568960" cy="481140"/>
              <a:chOff x="-44" y="1473"/>
              <a:chExt cx="981" cy="1105"/>
            </a:xfrm>
          </p:grpSpPr>
          <p:pic>
            <p:nvPicPr>
              <p:cNvPr id="18138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386"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81285" name="Group 44"/>
            <p:cNvGrpSpPr>
              <a:grpSpLocks/>
            </p:cNvGrpSpPr>
            <p:nvPr/>
          </p:nvGrpSpPr>
          <p:grpSpPr bwMode="auto">
            <a:xfrm>
              <a:off x="5636042" y="5283549"/>
              <a:ext cx="568960" cy="481140"/>
              <a:chOff x="-44" y="1473"/>
              <a:chExt cx="981" cy="1105"/>
            </a:xfrm>
          </p:grpSpPr>
          <p:pic>
            <p:nvPicPr>
              <p:cNvPr id="18138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384"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81286" name="Group 44"/>
            <p:cNvGrpSpPr>
              <a:grpSpLocks/>
            </p:cNvGrpSpPr>
            <p:nvPr/>
          </p:nvGrpSpPr>
          <p:grpSpPr bwMode="auto">
            <a:xfrm>
              <a:off x="6164362" y="5314029"/>
              <a:ext cx="568960" cy="481140"/>
              <a:chOff x="-44" y="1473"/>
              <a:chExt cx="981" cy="1105"/>
            </a:xfrm>
          </p:grpSpPr>
          <p:pic>
            <p:nvPicPr>
              <p:cNvPr id="18138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382"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2745" name="Line 20"/>
            <p:cNvSpPr>
              <a:spLocks noChangeShapeType="1"/>
            </p:cNvSpPr>
            <p:nvPr/>
          </p:nvSpPr>
          <p:spPr bwMode="auto">
            <a:xfrm flipH="1" flipV="1">
              <a:off x="4660925" y="5069508"/>
              <a:ext cx="605159" cy="312289"/>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2746" name="Line 21"/>
            <p:cNvSpPr>
              <a:spLocks noChangeShapeType="1"/>
            </p:cNvSpPr>
            <p:nvPr/>
          </p:nvSpPr>
          <p:spPr bwMode="auto">
            <a:xfrm flipH="1">
              <a:off x="4196052" y="5022788"/>
              <a:ext cx="272323" cy="31474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72747" name="Line 22"/>
            <p:cNvSpPr>
              <a:spLocks noChangeShapeType="1"/>
            </p:cNvSpPr>
            <p:nvPr/>
          </p:nvSpPr>
          <p:spPr bwMode="auto">
            <a:xfrm>
              <a:off x="4614162" y="5052296"/>
              <a:ext cx="74270" cy="2950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181290" name="Group 44"/>
            <p:cNvGrpSpPr>
              <a:grpSpLocks/>
            </p:cNvGrpSpPr>
            <p:nvPr/>
          </p:nvGrpSpPr>
          <p:grpSpPr bwMode="auto">
            <a:xfrm>
              <a:off x="4803973" y="5230996"/>
              <a:ext cx="568960" cy="481140"/>
              <a:chOff x="-44" y="1473"/>
              <a:chExt cx="981" cy="1105"/>
            </a:xfrm>
          </p:grpSpPr>
          <p:pic>
            <p:nvPicPr>
              <p:cNvPr id="18137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380"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81291" name="Group 44"/>
            <p:cNvGrpSpPr>
              <a:grpSpLocks/>
            </p:cNvGrpSpPr>
            <p:nvPr/>
          </p:nvGrpSpPr>
          <p:grpSpPr bwMode="auto">
            <a:xfrm>
              <a:off x="3759945" y="5236252"/>
              <a:ext cx="568960" cy="481140"/>
              <a:chOff x="-44" y="1473"/>
              <a:chExt cx="981" cy="1105"/>
            </a:xfrm>
          </p:grpSpPr>
          <p:pic>
            <p:nvPicPr>
              <p:cNvPr id="18137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378"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81292" name="Group 44"/>
            <p:cNvGrpSpPr>
              <a:grpSpLocks/>
            </p:cNvGrpSpPr>
            <p:nvPr/>
          </p:nvGrpSpPr>
          <p:grpSpPr bwMode="auto">
            <a:xfrm>
              <a:off x="4288265" y="5266732"/>
              <a:ext cx="568960" cy="481140"/>
              <a:chOff x="-44" y="1473"/>
              <a:chExt cx="981" cy="1105"/>
            </a:xfrm>
          </p:grpSpPr>
          <p:pic>
            <p:nvPicPr>
              <p:cNvPr id="18137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376"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727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0063" y="4823612"/>
              <a:ext cx="679430" cy="2999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72752" name="Line 20"/>
            <p:cNvSpPr>
              <a:spLocks noChangeShapeType="1"/>
            </p:cNvSpPr>
            <p:nvPr/>
          </p:nvSpPr>
          <p:spPr bwMode="auto">
            <a:xfrm flipH="1">
              <a:off x="6520414" y="5101475"/>
              <a:ext cx="55564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pic>
          <p:nvPicPr>
            <p:cNvPr id="7275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6057" y="4870333"/>
              <a:ext cx="679430" cy="3024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81296" name="Group 44"/>
            <p:cNvGrpSpPr>
              <a:grpSpLocks/>
            </p:cNvGrpSpPr>
            <p:nvPr/>
          </p:nvGrpSpPr>
          <p:grpSpPr bwMode="auto">
            <a:xfrm>
              <a:off x="6685325" y="4884156"/>
              <a:ext cx="568960" cy="481140"/>
              <a:chOff x="-44" y="1473"/>
              <a:chExt cx="981" cy="1105"/>
            </a:xfrm>
          </p:grpSpPr>
          <p:pic>
            <p:nvPicPr>
              <p:cNvPr id="18137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374"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pic>
          <p:nvPicPr>
            <p:cNvPr id="7275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241" y="3062997"/>
              <a:ext cx="935246" cy="4155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81298" name="Group 906"/>
            <p:cNvGrpSpPr>
              <a:grpSpLocks/>
            </p:cNvGrpSpPr>
            <p:nvPr/>
          </p:nvGrpSpPr>
          <p:grpSpPr bwMode="auto">
            <a:xfrm>
              <a:off x="5140161" y="2111868"/>
              <a:ext cx="367260" cy="578780"/>
              <a:chOff x="4140" y="429"/>
              <a:chExt cx="1425" cy="2396"/>
            </a:xfrm>
          </p:grpSpPr>
          <p:sp>
            <p:nvSpPr>
              <p:cNvPr id="181341" name="Freeform 907"/>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00" name="Rectangle 908"/>
              <p:cNvSpPr>
                <a:spLocks noChangeArrowheads="1"/>
              </p:cNvSpPr>
              <p:nvPr/>
            </p:nvSpPr>
            <p:spPr bwMode="auto">
              <a:xfrm>
                <a:off x="4202" y="427"/>
                <a:ext cx="1057" cy="2290"/>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181343" name="Freeform 909"/>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344" name="Freeform 910"/>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03" name="Rectangle 911"/>
              <p:cNvSpPr>
                <a:spLocks noChangeArrowheads="1"/>
              </p:cNvSpPr>
              <p:nvPr/>
            </p:nvSpPr>
            <p:spPr bwMode="auto">
              <a:xfrm>
                <a:off x="4212" y="692"/>
                <a:ext cx="598" cy="5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nvGrpSpPr>
              <p:cNvPr id="181346" name="Group 912"/>
              <p:cNvGrpSpPr>
                <a:grpSpLocks/>
              </p:cNvGrpSpPr>
              <p:nvPr/>
            </p:nvGrpSpPr>
            <p:grpSpPr bwMode="auto">
              <a:xfrm>
                <a:off x="4749" y="668"/>
                <a:ext cx="581" cy="145"/>
                <a:chOff x="614" y="2568"/>
                <a:chExt cx="725" cy="139"/>
              </a:xfrm>
            </p:grpSpPr>
            <p:sp>
              <p:nvSpPr>
                <p:cNvPr id="72829" name="AutoShape 913"/>
                <p:cNvSpPr>
                  <a:spLocks noChangeArrowheads="1"/>
                </p:cNvSpPr>
                <p:nvPr/>
              </p:nvSpPr>
              <p:spPr bwMode="auto">
                <a:xfrm>
                  <a:off x="610" y="2571"/>
                  <a:ext cx="733"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830" name="AutoShape 914"/>
                <p:cNvSpPr>
                  <a:spLocks noChangeArrowheads="1"/>
                </p:cNvSpPr>
                <p:nvPr/>
              </p:nvSpPr>
              <p:spPr bwMode="auto">
                <a:xfrm>
                  <a:off x="624" y="2591"/>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sp>
            <p:nvSpPr>
              <p:cNvPr id="72805" name="Rectangle 915"/>
              <p:cNvSpPr>
                <a:spLocks noChangeArrowheads="1"/>
              </p:cNvSpPr>
              <p:nvPr/>
            </p:nvSpPr>
            <p:spPr bwMode="auto">
              <a:xfrm>
                <a:off x="4223" y="1017"/>
                <a:ext cx="598" cy="5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nvGrpSpPr>
              <p:cNvPr id="181348" name="Group 916"/>
              <p:cNvGrpSpPr>
                <a:grpSpLocks/>
              </p:cNvGrpSpPr>
              <p:nvPr/>
            </p:nvGrpSpPr>
            <p:grpSpPr bwMode="auto">
              <a:xfrm>
                <a:off x="4747" y="994"/>
                <a:ext cx="581" cy="134"/>
                <a:chOff x="614" y="2568"/>
                <a:chExt cx="725" cy="139"/>
              </a:xfrm>
            </p:grpSpPr>
            <p:sp>
              <p:nvSpPr>
                <p:cNvPr id="72827" name="AutoShape 917"/>
                <p:cNvSpPr>
                  <a:spLocks noChangeArrowheads="1"/>
                </p:cNvSpPr>
                <p:nvPr/>
              </p:nvSpPr>
              <p:spPr bwMode="auto">
                <a:xfrm>
                  <a:off x="613" y="2571"/>
                  <a:ext cx="759" cy="137"/>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828" name="AutoShape 918"/>
                <p:cNvSpPr>
                  <a:spLocks noChangeArrowheads="1"/>
                </p:cNvSpPr>
                <p:nvPr/>
              </p:nvSpPr>
              <p:spPr bwMode="auto">
                <a:xfrm>
                  <a:off x="626" y="2582"/>
                  <a:ext cx="706"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sp>
            <p:nvSpPr>
              <p:cNvPr id="72807" name="Rectangle 919"/>
              <p:cNvSpPr>
                <a:spLocks noChangeArrowheads="1"/>
              </p:cNvSpPr>
              <p:nvPr/>
            </p:nvSpPr>
            <p:spPr bwMode="auto">
              <a:xfrm>
                <a:off x="4212" y="1363"/>
                <a:ext cx="598" cy="4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808" name="Rectangle 920"/>
              <p:cNvSpPr>
                <a:spLocks noChangeArrowheads="1"/>
              </p:cNvSpPr>
              <p:nvPr/>
            </p:nvSpPr>
            <p:spPr bwMode="auto">
              <a:xfrm>
                <a:off x="4223" y="1659"/>
                <a:ext cx="598" cy="4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nvGrpSpPr>
              <p:cNvPr id="181351" name="Group 921"/>
              <p:cNvGrpSpPr>
                <a:grpSpLocks/>
              </p:cNvGrpSpPr>
              <p:nvPr/>
            </p:nvGrpSpPr>
            <p:grpSpPr bwMode="auto">
              <a:xfrm>
                <a:off x="4735" y="1627"/>
                <a:ext cx="582" cy="151"/>
                <a:chOff x="614" y="2568"/>
                <a:chExt cx="725" cy="139"/>
              </a:xfrm>
            </p:grpSpPr>
            <p:sp>
              <p:nvSpPr>
                <p:cNvPr id="72825" name="AutoShape 922"/>
                <p:cNvSpPr>
                  <a:spLocks noChangeArrowheads="1"/>
                </p:cNvSpPr>
                <p:nvPr/>
              </p:nvSpPr>
              <p:spPr bwMode="auto">
                <a:xfrm>
                  <a:off x="614" y="2569"/>
                  <a:ext cx="731" cy="141"/>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826" name="AutoShape 923"/>
                <p:cNvSpPr>
                  <a:spLocks noChangeArrowheads="1"/>
                </p:cNvSpPr>
                <p:nvPr/>
              </p:nvSpPr>
              <p:spPr bwMode="auto">
                <a:xfrm>
                  <a:off x="628" y="2588"/>
                  <a:ext cx="731"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sp>
            <p:nvSpPr>
              <p:cNvPr id="181352" name="Freeform 924"/>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81353" name="Group 925"/>
              <p:cNvGrpSpPr>
                <a:grpSpLocks/>
              </p:cNvGrpSpPr>
              <p:nvPr/>
            </p:nvGrpSpPr>
            <p:grpSpPr bwMode="auto">
              <a:xfrm>
                <a:off x="4739" y="1327"/>
                <a:ext cx="582" cy="139"/>
                <a:chOff x="614" y="2568"/>
                <a:chExt cx="725" cy="139"/>
              </a:xfrm>
            </p:grpSpPr>
            <p:sp>
              <p:nvSpPr>
                <p:cNvPr id="72823" name="AutoShape 926"/>
                <p:cNvSpPr>
                  <a:spLocks noChangeArrowheads="1"/>
                </p:cNvSpPr>
                <p:nvPr/>
              </p:nvSpPr>
              <p:spPr bwMode="auto">
                <a:xfrm>
                  <a:off x="609" y="2564"/>
                  <a:ext cx="731" cy="143"/>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824" name="AutoShape 927"/>
                <p:cNvSpPr>
                  <a:spLocks noChangeArrowheads="1"/>
                </p:cNvSpPr>
                <p:nvPr/>
              </p:nvSpPr>
              <p:spPr bwMode="auto">
                <a:xfrm>
                  <a:off x="623" y="2584"/>
                  <a:ext cx="705"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sp>
            <p:nvSpPr>
              <p:cNvPr id="72812" name="Rectangle 928"/>
              <p:cNvSpPr>
                <a:spLocks noChangeArrowheads="1"/>
              </p:cNvSpPr>
              <p:nvPr/>
            </p:nvSpPr>
            <p:spPr bwMode="auto">
              <a:xfrm>
                <a:off x="5248" y="427"/>
                <a:ext cx="75"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181355" name="Freeform 929"/>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356" name="Freeform 930"/>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15" name="Oval 931"/>
              <p:cNvSpPr>
                <a:spLocks noChangeArrowheads="1"/>
              </p:cNvSpPr>
              <p:nvPr/>
            </p:nvSpPr>
            <p:spPr bwMode="auto">
              <a:xfrm>
                <a:off x="5514" y="2616"/>
                <a:ext cx="53" cy="92"/>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181358" name="Freeform 932"/>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817" name="AutoShape 933"/>
              <p:cNvSpPr>
                <a:spLocks noChangeArrowheads="1"/>
              </p:cNvSpPr>
              <p:nvPr/>
            </p:nvSpPr>
            <p:spPr bwMode="auto">
              <a:xfrm>
                <a:off x="4138" y="2687"/>
                <a:ext cx="1206"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818" name="AutoShape 934"/>
              <p:cNvSpPr>
                <a:spLocks noChangeArrowheads="1"/>
              </p:cNvSpPr>
              <p:nvPr/>
            </p:nvSpPr>
            <p:spPr bwMode="auto">
              <a:xfrm>
                <a:off x="4202" y="2717"/>
                <a:ext cx="1078"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819" name="Oval 935"/>
              <p:cNvSpPr>
                <a:spLocks noChangeArrowheads="1"/>
              </p:cNvSpPr>
              <p:nvPr/>
            </p:nvSpPr>
            <p:spPr bwMode="auto">
              <a:xfrm>
                <a:off x="4308" y="2381"/>
                <a:ext cx="160" cy="153"/>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820" name="Oval 936"/>
              <p:cNvSpPr>
                <a:spLocks noChangeArrowheads="1"/>
              </p:cNvSpPr>
              <p:nvPr/>
            </p:nvSpPr>
            <p:spPr bwMode="auto">
              <a:xfrm>
                <a:off x="4490" y="2392"/>
                <a:ext cx="160" cy="143"/>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0000"/>
                  </a:solidFill>
                  <a:latin typeface="Arial" panose="020B0604020202020204" pitchFamily="34" charset="0"/>
                  <a:cs typeface="Arial" panose="020B0604020202020204" pitchFamily="34" charset="0"/>
                </a:endParaRPr>
              </a:p>
            </p:txBody>
          </p:sp>
          <p:sp>
            <p:nvSpPr>
              <p:cNvPr id="72821" name="Oval 937"/>
              <p:cNvSpPr>
                <a:spLocks noChangeArrowheads="1"/>
              </p:cNvSpPr>
              <p:nvPr/>
            </p:nvSpPr>
            <p:spPr bwMode="auto">
              <a:xfrm>
                <a:off x="4661" y="2381"/>
                <a:ext cx="160" cy="143"/>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822" name="Rectangle 938"/>
              <p:cNvSpPr>
                <a:spLocks noChangeArrowheads="1"/>
              </p:cNvSpPr>
              <p:nvPr/>
            </p:nvSpPr>
            <p:spPr bwMode="auto">
              <a:xfrm>
                <a:off x="5066" y="1832"/>
                <a:ext cx="85" cy="763"/>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grpSp>
          <p:nvGrpSpPr>
            <p:cNvPr id="181299" name="Group 1108"/>
            <p:cNvGrpSpPr>
              <a:grpSpLocks/>
            </p:cNvGrpSpPr>
            <p:nvPr/>
          </p:nvGrpSpPr>
          <p:grpSpPr bwMode="auto">
            <a:xfrm>
              <a:off x="2802867" y="2278719"/>
              <a:ext cx="812691" cy="359377"/>
              <a:chOff x="2356" y="1300"/>
              <a:chExt cx="555" cy="194"/>
            </a:xfrm>
          </p:grpSpPr>
          <p:sp>
            <p:nvSpPr>
              <p:cNvPr id="18133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8133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Arial" panose="020B0604020202020204" pitchFamily="34" charset="0"/>
                  <a:cs typeface="Arial" panose="020B0604020202020204" pitchFamily="34" charset="0"/>
                </a:endParaRPr>
              </a:p>
            </p:txBody>
          </p:sp>
          <p:sp>
            <p:nvSpPr>
              <p:cNvPr id="18133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grpSp>
            <p:nvGrpSpPr>
              <p:cNvPr id="181336" name="Group 1112"/>
              <p:cNvGrpSpPr>
                <a:grpSpLocks/>
              </p:cNvGrpSpPr>
              <p:nvPr/>
            </p:nvGrpSpPr>
            <p:grpSpPr bwMode="auto">
              <a:xfrm>
                <a:off x="2468" y="1332"/>
                <a:ext cx="310" cy="60"/>
                <a:chOff x="2468" y="1332"/>
                <a:chExt cx="310" cy="60"/>
              </a:xfrm>
            </p:grpSpPr>
            <p:sp>
              <p:nvSpPr>
                <p:cNvPr id="181339" name="Freeform 111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340" name="Freeform 111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2795" name="Line 1115"/>
              <p:cNvSpPr>
                <a:spLocks noChangeShapeType="1"/>
              </p:cNvSpPr>
              <p:nvPr/>
            </p:nvSpPr>
            <p:spPr bwMode="auto">
              <a:xfrm>
                <a:off x="2363" y="1361"/>
                <a:ext cx="0" cy="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72796" name="Line 1116"/>
              <p:cNvSpPr>
                <a:spLocks noChangeShapeType="1"/>
              </p:cNvSpPr>
              <p:nvPr/>
            </p:nvSpPr>
            <p:spPr bwMode="auto">
              <a:xfrm>
                <a:off x="2907" y="1362"/>
                <a:ext cx="0" cy="8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181300" name="Group 906"/>
            <p:cNvGrpSpPr>
              <a:grpSpLocks/>
            </p:cNvGrpSpPr>
            <p:nvPr/>
          </p:nvGrpSpPr>
          <p:grpSpPr bwMode="auto">
            <a:xfrm>
              <a:off x="5744506" y="2621620"/>
              <a:ext cx="367260" cy="578780"/>
              <a:chOff x="4140" y="429"/>
              <a:chExt cx="1425" cy="2396"/>
            </a:xfrm>
          </p:grpSpPr>
          <p:sp>
            <p:nvSpPr>
              <p:cNvPr id="181301" name="Freeform 907"/>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60" name="Rectangle 908"/>
              <p:cNvSpPr>
                <a:spLocks noChangeArrowheads="1"/>
              </p:cNvSpPr>
              <p:nvPr/>
            </p:nvSpPr>
            <p:spPr bwMode="auto">
              <a:xfrm>
                <a:off x="4205" y="434"/>
                <a:ext cx="1046" cy="2280"/>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181303" name="Freeform 909"/>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304" name="Freeform 910"/>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63" name="Rectangle 911"/>
              <p:cNvSpPr>
                <a:spLocks noChangeArrowheads="1"/>
              </p:cNvSpPr>
              <p:nvPr/>
            </p:nvSpPr>
            <p:spPr bwMode="auto">
              <a:xfrm>
                <a:off x="4216" y="699"/>
                <a:ext cx="587" cy="5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nvGrpSpPr>
              <p:cNvPr id="181306" name="Group 912"/>
              <p:cNvGrpSpPr>
                <a:grpSpLocks/>
              </p:cNvGrpSpPr>
              <p:nvPr/>
            </p:nvGrpSpPr>
            <p:grpSpPr bwMode="auto">
              <a:xfrm>
                <a:off x="4749" y="668"/>
                <a:ext cx="581" cy="145"/>
                <a:chOff x="614" y="2568"/>
                <a:chExt cx="725" cy="139"/>
              </a:xfrm>
            </p:grpSpPr>
            <p:sp>
              <p:nvSpPr>
                <p:cNvPr id="72789" name="AutoShape 913"/>
                <p:cNvSpPr>
                  <a:spLocks noChangeArrowheads="1"/>
                </p:cNvSpPr>
                <p:nvPr/>
              </p:nvSpPr>
              <p:spPr bwMode="auto">
                <a:xfrm>
                  <a:off x="614" y="2568"/>
                  <a:ext cx="719" cy="16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790" name="AutoShape 914"/>
                <p:cNvSpPr>
                  <a:spLocks noChangeArrowheads="1"/>
                </p:cNvSpPr>
                <p:nvPr/>
              </p:nvSpPr>
              <p:spPr bwMode="auto">
                <a:xfrm>
                  <a:off x="628" y="2588"/>
                  <a:ext cx="693" cy="12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sp>
            <p:nvSpPr>
              <p:cNvPr id="72765" name="Rectangle 915"/>
              <p:cNvSpPr>
                <a:spLocks noChangeArrowheads="1"/>
              </p:cNvSpPr>
              <p:nvPr/>
            </p:nvSpPr>
            <p:spPr bwMode="auto">
              <a:xfrm>
                <a:off x="4226" y="1024"/>
                <a:ext cx="587" cy="4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nvGrpSpPr>
              <p:cNvPr id="181308" name="Group 916"/>
              <p:cNvGrpSpPr>
                <a:grpSpLocks/>
              </p:cNvGrpSpPr>
              <p:nvPr/>
            </p:nvGrpSpPr>
            <p:grpSpPr bwMode="auto">
              <a:xfrm>
                <a:off x="4747" y="994"/>
                <a:ext cx="581" cy="134"/>
                <a:chOff x="614" y="2568"/>
                <a:chExt cx="725" cy="139"/>
              </a:xfrm>
            </p:grpSpPr>
            <p:sp>
              <p:nvSpPr>
                <p:cNvPr id="72787" name="AutoShape 917"/>
                <p:cNvSpPr>
                  <a:spLocks noChangeArrowheads="1"/>
                </p:cNvSpPr>
                <p:nvPr/>
              </p:nvSpPr>
              <p:spPr bwMode="auto">
                <a:xfrm>
                  <a:off x="617" y="2568"/>
                  <a:ext cx="719" cy="16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788" name="AutoShape 918"/>
                <p:cNvSpPr>
                  <a:spLocks noChangeArrowheads="1"/>
                </p:cNvSpPr>
                <p:nvPr/>
              </p:nvSpPr>
              <p:spPr bwMode="auto">
                <a:xfrm>
                  <a:off x="630" y="2589"/>
                  <a:ext cx="693" cy="12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sp>
            <p:nvSpPr>
              <p:cNvPr id="72767" name="Rectangle 919"/>
              <p:cNvSpPr>
                <a:spLocks noChangeArrowheads="1"/>
              </p:cNvSpPr>
              <p:nvPr/>
            </p:nvSpPr>
            <p:spPr bwMode="auto">
              <a:xfrm>
                <a:off x="4216" y="1360"/>
                <a:ext cx="598" cy="5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768" name="Rectangle 920"/>
              <p:cNvSpPr>
                <a:spLocks noChangeArrowheads="1"/>
              </p:cNvSpPr>
              <p:nvPr/>
            </p:nvSpPr>
            <p:spPr bwMode="auto">
              <a:xfrm>
                <a:off x="4226" y="1656"/>
                <a:ext cx="598" cy="51"/>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nvGrpSpPr>
              <p:cNvPr id="181311" name="Group 921"/>
              <p:cNvGrpSpPr>
                <a:grpSpLocks/>
              </p:cNvGrpSpPr>
              <p:nvPr/>
            </p:nvGrpSpPr>
            <p:grpSpPr bwMode="auto">
              <a:xfrm>
                <a:off x="4735" y="1627"/>
                <a:ext cx="582" cy="151"/>
                <a:chOff x="614" y="2568"/>
                <a:chExt cx="725" cy="139"/>
              </a:xfrm>
            </p:grpSpPr>
            <p:sp>
              <p:nvSpPr>
                <p:cNvPr id="72785" name="AutoShape 922"/>
                <p:cNvSpPr>
                  <a:spLocks noChangeArrowheads="1"/>
                </p:cNvSpPr>
                <p:nvPr/>
              </p:nvSpPr>
              <p:spPr bwMode="auto">
                <a:xfrm>
                  <a:off x="618" y="2594"/>
                  <a:ext cx="718" cy="112"/>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786" name="AutoShape 923"/>
                <p:cNvSpPr>
                  <a:spLocks noChangeArrowheads="1"/>
                </p:cNvSpPr>
                <p:nvPr/>
              </p:nvSpPr>
              <p:spPr bwMode="auto">
                <a:xfrm>
                  <a:off x="632" y="2613"/>
                  <a:ext cx="691" cy="7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sp>
            <p:nvSpPr>
              <p:cNvPr id="181312" name="Freeform 924"/>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81313" name="Group 925"/>
              <p:cNvGrpSpPr>
                <a:grpSpLocks/>
              </p:cNvGrpSpPr>
              <p:nvPr/>
            </p:nvGrpSpPr>
            <p:grpSpPr bwMode="auto">
              <a:xfrm>
                <a:off x="4739" y="1327"/>
                <a:ext cx="582" cy="139"/>
                <a:chOff x="614" y="2568"/>
                <a:chExt cx="725" cy="139"/>
              </a:xfrm>
            </p:grpSpPr>
            <p:sp>
              <p:nvSpPr>
                <p:cNvPr id="72783" name="AutoShape 926"/>
                <p:cNvSpPr>
                  <a:spLocks noChangeArrowheads="1"/>
                </p:cNvSpPr>
                <p:nvPr/>
              </p:nvSpPr>
              <p:spPr bwMode="auto">
                <a:xfrm>
                  <a:off x="613" y="2571"/>
                  <a:ext cx="691" cy="163"/>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784" name="AutoShape 927"/>
                <p:cNvSpPr>
                  <a:spLocks noChangeArrowheads="1"/>
                </p:cNvSpPr>
                <p:nvPr/>
              </p:nvSpPr>
              <p:spPr bwMode="auto">
                <a:xfrm>
                  <a:off x="627" y="2591"/>
                  <a:ext cx="665" cy="12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sp>
            <p:nvSpPr>
              <p:cNvPr id="72772" name="Rectangle 928"/>
              <p:cNvSpPr>
                <a:spLocks noChangeArrowheads="1"/>
              </p:cNvSpPr>
              <p:nvPr/>
            </p:nvSpPr>
            <p:spPr bwMode="auto">
              <a:xfrm>
                <a:off x="5251" y="434"/>
                <a:ext cx="64"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181315" name="Freeform 929"/>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316" name="Freeform 930"/>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75" name="Oval 931"/>
              <p:cNvSpPr>
                <a:spLocks noChangeArrowheads="1"/>
              </p:cNvSpPr>
              <p:nvPr/>
            </p:nvSpPr>
            <p:spPr bwMode="auto">
              <a:xfrm>
                <a:off x="5518" y="2612"/>
                <a:ext cx="43" cy="92"/>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181318" name="Freeform 932"/>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77" name="AutoShape 933"/>
              <p:cNvSpPr>
                <a:spLocks noChangeArrowheads="1"/>
              </p:cNvSpPr>
              <p:nvPr/>
            </p:nvSpPr>
            <p:spPr bwMode="auto">
              <a:xfrm>
                <a:off x="4141" y="2684"/>
                <a:ext cx="1195" cy="143"/>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778" name="AutoShape 934"/>
              <p:cNvSpPr>
                <a:spLocks noChangeArrowheads="1"/>
              </p:cNvSpPr>
              <p:nvPr/>
            </p:nvSpPr>
            <p:spPr bwMode="auto">
              <a:xfrm>
                <a:off x="4205" y="2714"/>
                <a:ext cx="1067"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779" name="Oval 935"/>
              <p:cNvSpPr>
                <a:spLocks noChangeArrowheads="1"/>
              </p:cNvSpPr>
              <p:nvPr/>
            </p:nvSpPr>
            <p:spPr bwMode="auto">
              <a:xfrm>
                <a:off x="4312" y="2389"/>
                <a:ext cx="149" cy="143"/>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780" name="Oval 936"/>
              <p:cNvSpPr>
                <a:spLocks noChangeArrowheads="1"/>
              </p:cNvSpPr>
              <p:nvPr/>
            </p:nvSpPr>
            <p:spPr bwMode="auto">
              <a:xfrm>
                <a:off x="4482" y="2389"/>
                <a:ext cx="160" cy="143"/>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0000"/>
                  </a:solidFill>
                  <a:latin typeface="Arial" panose="020B0604020202020204" pitchFamily="34" charset="0"/>
                  <a:cs typeface="Arial" panose="020B0604020202020204" pitchFamily="34" charset="0"/>
                </a:endParaRPr>
              </a:p>
            </p:txBody>
          </p:sp>
          <p:sp>
            <p:nvSpPr>
              <p:cNvPr id="72781" name="Oval 937"/>
              <p:cNvSpPr>
                <a:spLocks noChangeArrowheads="1"/>
              </p:cNvSpPr>
              <p:nvPr/>
            </p:nvSpPr>
            <p:spPr bwMode="auto">
              <a:xfrm>
                <a:off x="4664" y="2378"/>
                <a:ext cx="149" cy="143"/>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sp>
            <p:nvSpPr>
              <p:cNvPr id="72782" name="Rectangle 938"/>
              <p:cNvSpPr>
                <a:spLocks noChangeArrowheads="1"/>
              </p:cNvSpPr>
              <p:nvPr/>
            </p:nvSpPr>
            <p:spPr bwMode="auto">
              <a:xfrm>
                <a:off x="5059" y="1839"/>
                <a:ext cx="85" cy="763"/>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Arial" panose="020B0604020202020204" pitchFamily="34" charset="0"/>
                  <a:cs typeface="Arial" panose="020B0604020202020204" pitchFamily="34" charset="0"/>
                </a:endParaRPr>
              </a:p>
            </p:txBody>
          </p:sp>
        </p:grpSp>
      </p:grpSp>
      <p:sp>
        <p:nvSpPr>
          <p:cNvPr id="72710" name="Rectangle 3"/>
          <p:cNvSpPr>
            <a:spLocks noGrp="1" noChangeArrowheads="1"/>
          </p:cNvSpPr>
          <p:nvPr>
            <p:ph type="body" idx="1"/>
          </p:nvPr>
        </p:nvSpPr>
        <p:spPr>
          <a:xfrm>
            <a:off x="4714876" y="1016794"/>
            <a:ext cx="4306462" cy="5164931"/>
          </a:xfrm>
        </p:spPr>
        <p:txBody>
          <a:bodyPr/>
          <a:lstStyle/>
          <a:p>
            <a:pPr>
              <a:buFont typeface="Wingdings" panose="05000000000000000000" pitchFamily="2" charset="2"/>
              <a:buNone/>
            </a:pPr>
            <a:r>
              <a:rPr lang="zh-CN" altLang="en-US" dirty="0">
                <a:solidFill>
                  <a:srgbClr val="FF0000"/>
                </a:solidFill>
              </a:rPr>
              <a:t>考虑</a:t>
            </a:r>
            <a:r>
              <a:rPr lang="en-US" altLang="zh-CN" dirty="0">
                <a:solidFill>
                  <a:srgbClr val="FF0000"/>
                </a:solidFill>
              </a:rPr>
              <a:t>:</a:t>
            </a:r>
          </a:p>
          <a:p>
            <a:pPr>
              <a:spcBef>
                <a:spcPts val="600"/>
              </a:spcBef>
            </a:pPr>
            <a:r>
              <a:rPr lang="en-US" altLang="zh-CN" dirty="0"/>
              <a:t>CS</a:t>
            </a:r>
            <a:r>
              <a:rPr lang="zh-CN" altLang="en-US" dirty="0"/>
              <a:t>用户将办公室移到</a:t>
            </a:r>
            <a:r>
              <a:rPr lang="en-US" altLang="zh-CN" dirty="0"/>
              <a:t>EE</a:t>
            </a:r>
            <a:r>
              <a:rPr lang="zh-CN" altLang="en-US" dirty="0"/>
              <a:t>，但想要连接到</a:t>
            </a:r>
            <a:r>
              <a:rPr lang="en-US" altLang="zh-CN" dirty="0"/>
              <a:t>CS</a:t>
            </a:r>
            <a:r>
              <a:rPr lang="zh-CN" altLang="en-US" dirty="0"/>
              <a:t>交换机</a:t>
            </a:r>
            <a:r>
              <a:rPr lang="en-US" altLang="zh-CN" sz="2400" dirty="0"/>
              <a:t>?</a:t>
            </a:r>
          </a:p>
          <a:p>
            <a:pPr>
              <a:spcBef>
                <a:spcPts val="600"/>
              </a:spcBef>
            </a:pPr>
            <a:endParaRPr lang="en-US" altLang="zh-CN" dirty="0"/>
          </a:p>
          <a:p>
            <a:pPr>
              <a:spcBef>
                <a:spcPts val="600"/>
              </a:spcBef>
            </a:pPr>
            <a:r>
              <a:rPr lang="zh-CN" altLang="en-US" dirty="0"/>
              <a:t>单一的广播域</a:t>
            </a:r>
            <a:r>
              <a:rPr lang="en-US" altLang="zh-CN" sz="2400" dirty="0"/>
              <a:t>:</a:t>
            </a:r>
          </a:p>
          <a:p>
            <a:pPr marL="180000" indent="-180000">
              <a:spcBef>
                <a:spcPts val="600"/>
              </a:spcBef>
              <a:buFont typeface="Wingdings" pitchFamily="2" charset="2"/>
              <a:buChar char="Ø"/>
            </a:pPr>
            <a:r>
              <a:rPr lang="zh-CN" altLang="en-US" dirty="0"/>
              <a:t>所有二层广播流量</a:t>
            </a:r>
            <a:r>
              <a:rPr lang="en-US" altLang="zh-CN" dirty="0"/>
              <a:t>(ARP</a:t>
            </a:r>
            <a:r>
              <a:rPr lang="zh-CN" altLang="en-US" dirty="0"/>
              <a:t>、</a:t>
            </a:r>
            <a:r>
              <a:rPr lang="en-US" altLang="zh-CN" dirty="0"/>
              <a:t>DHCP</a:t>
            </a:r>
            <a:r>
              <a:rPr lang="zh-CN" altLang="en-US" dirty="0"/>
              <a:t>、未知目的</a:t>
            </a:r>
            <a:r>
              <a:rPr lang="en-US" altLang="zh-CN" dirty="0"/>
              <a:t>MAC</a:t>
            </a:r>
            <a:r>
              <a:rPr lang="zh-CN" altLang="en-US" dirty="0"/>
              <a:t>地址</a:t>
            </a:r>
            <a:r>
              <a:rPr lang="en-US" altLang="zh-CN" dirty="0"/>
              <a:t>)</a:t>
            </a:r>
            <a:r>
              <a:rPr lang="zh-CN" altLang="en-US" dirty="0"/>
              <a:t>必须穿越整个局域网</a:t>
            </a:r>
            <a:endParaRPr lang="en-US" altLang="zh-CN" dirty="0"/>
          </a:p>
          <a:p>
            <a:pPr marL="180000" indent="-180000">
              <a:spcBef>
                <a:spcPts val="600"/>
              </a:spcBef>
              <a:buFont typeface="Wingdings" pitchFamily="2" charset="2"/>
              <a:buChar char="Ø"/>
            </a:pPr>
            <a:endParaRPr lang="en-US" altLang="zh-CN" dirty="0"/>
          </a:p>
          <a:p>
            <a:pPr marL="180000" indent="-180000">
              <a:spcBef>
                <a:spcPts val="600"/>
              </a:spcBef>
              <a:buFont typeface="Wingdings" pitchFamily="2" charset="2"/>
              <a:buChar char="Ø"/>
            </a:pPr>
            <a:r>
              <a:rPr lang="zh-CN" altLang="en-US" dirty="0"/>
              <a:t>安全</a:t>
            </a:r>
            <a:r>
              <a:rPr lang="en-US" altLang="zh-CN" dirty="0"/>
              <a:t>/</a:t>
            </a:r>
            <a:r>
              <a:rPr lang="zh-CN" altLang="en-US" dirty="0"/>
              <a:t>隐私、效率问题</a:t>
            </a:r>
            <a:endParaRPr lang="en-US" altLang="zh-CN" sz="2400" dirty="0"/>
          </a:p>
        </p:txBody>
      </p:sp>
      <p:sp>
        <p:nvSpPr>
          <p:cNvPr id="72711" name="Text Box 86"/>
          <p:cNvSpPr txBox="1">
            <a:spLocks noChangeArrowheads="1"/>
          </p:cNvSpPr>
          <p:nvPr/>
        </p:nvSpPr>
        <p:spPr bwMode="auto">
          <a:xfrm>
            <a:off x="346075" y="3976688"/>
            <a:ext cx="1019175" cy="523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en-US" altLang="zh-CN" sz="1400" i="0" dirty="0">
                <a:solidFill>
                  <a:srgbClr val="000000"/>
                </a:solidFill>
                <a:latin typeface="Arial" panose="020B0604020202020204" pitchFamily="34" charset="0"/>
                <a:cs typeface="Arial" panose="020B0604020202020204" pitchFamily="34" charset="0"/>
              </a:rPr>
              <a:t>Computer </a:t>
            </a:r>
          </a:p>
          <a:p>
            <a:r>
              <a:rPr lang="en-US" altLang="zh-CN" sz="1400" i="0" dirty="0">
                <a:solidFill>
                  <a:srgbClr val="000000"/>
                </a:solidFill>
                <a:latin typeface="Arial" panose="020B0604020202020204" pitchFamily="34" charset="0"/>
                <a:cs typeface="Arial" panose="020B0604020202020204" pitchFamily="34" charset="0"/>
              </a:rPr>
              <a:t>Science</a:t>
            </a:r>
            <a:endParaRPr lang="en-US" altLang="zh-CN" sz="1800" dirty="0">
              <a:solidFill>
                <a:srgbClr val="000000"/>
              </a:solidFill>
              <a:latin typeface="Arial" panose="020B0604020202020204" pitchFamily="34" charset="0"/>
              <a:cs typeface="Arial" panose="020B0604020202020204" pitchFamily="34" charset="0"/>
            </a:endParaRPr>
          </a:p>
        </p:txBody>
      </p:sp>
      <p:sp>
        <p:nvSpPr>
          <p:cNvPr id="72712" name="Text Box 87"/>
          <p:cNvSpPr txBox="1">
            <a:spLocks noChangeArrowheads="1"/>
          </p:cNvSpPr>
          <p:nvPr/>
        </p:nvSpPr>
        <p:spPr bwMode="auto">
          <a:xfrm>
            <a:off x="2009775" y="4227513"/>
            <a:ext cx="1141413" cy="523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en-US" altLang="zh-CN" sz="1400" i="0" dirty="0">
                <a:solidFill>
                  <a:srgbClr val="000000"/>
                </a:solidFill>
                <a:latin typeface="Arial" panose="020B0604020202020204" pitchFamily="34" charset="0"/>
                <a:cs typeface="Arial" panose="020B0604020202020204" pitchFamily="34" charset="0"/>
              </a:rPr>
              <a:t>Electrical</a:t>
            </a:r>
          </a:p>
          <a:p>
            <a:r>
              <a:rPr lang="en-US" altLang="zh-CN" sz="1400" i="0" dirty="0">
                <a:solidFill>
                  <a:srgbClr val="000000"/>
                </a:solidFill>
                <a:latin typeface="Arial" panose="020B0604020202020204" pitchFamily="34" charset="0"/>
                <a:cs typeface="Arial" panose="020B0604020202020204" pitchFamily="34" charset="0"/>
              </a:rPr>
              <a:t>Engineering</a:t>
            </a:r>
            <a:endParaRPr lang="en-US" altLang="zh-CN" sz="1800" dirty="0">
              <a:solidFill>
                <a:srgbClr val="000000"/>
              </a:solidFill>
              <a:latin typeface="Arial" panose="020B0604020202020204" pitchFamily="34" charset="0"/>
              <a:cs typeface="Arial" panose="020B0604020202020204" pitchFamily="34" charset="0"/>
            </a:endParaRPr>
          </a:p>
        </p:txBody>
      </p:sp>
      <p:sp>
        <p:nvSpPr>
          <p:cNvPr id="72713" name="Text Box 88"/>
          <p:cNvSpPr txBox="1">
            <a:spLocks noChangeArrowheads="1"/>
          </p:cNvSpPr>
          <p:nvPr/>
        </p:nvSpPr>
        <p:spPr bwMode="auto">
          <a:xfrm>
            <a:off x="3500438" y="4068763"/>
            <a:ext cx="1139825" cy="523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en-US" altLang="zh-CN" sz="1400" i="0" dirty="0">
                <a:solidFill>
                  <a:srgbClr val="000000"/>
                </a:solidFill>
                <a:latin typeface="Arial" panose="020B0604020202020204" pitchFamily="34" charset="0"/>
                <a:cs typeface="Arial" panose="020B0604020202020204" pitchFamily="34" charset="0"/>
              </a:rPr>
              <a:t>Computer</a:t>
            </a:r>
          </a:p>
          <a:p>
            <a:r>
              <a:rPr lang="en-US" altLang="zh-CN" sz="1400" i="0" dirty="0">
                <a:solidFill>
                  <a:srgbClr val="000000"/>
                </a:solidFill>
                <a:latin typeface="Arial" panose="020B0604020202020204" pitchFamily="34" charset="0"/>
                <a:cs typeface="Arial" panose="020B0604020202020204" pitchFamily="34" charset="0"/>
              </a:rPr>
              <a:t>Engineering</a:t>
            </a:r>
            <a:endParaRPr lang="en-US" altLang="zh-CN" sz="1800" dirty="0">
              <a:solidFill>
                <a:srgbClr val="000000"/>
              </a:solidFill>
              <a:latin typeface="Arial" panose="020B0604020202020204" pitchFamily="34" charset="0"/>
              <a:cs typeface="Arial" panose="020B0604020202020204" pitchFamily="34" charset="0"/>
            </a:endParaRPr>
          </a:p>
        </p:txBody>
      </p:sp>
      <p:sp>
        <p:nvSpPr>
          <p:cNvPr id="2" name="标题 1"/>
          <p:cNvSpPr>
            <a:spLocks noGrp="1"/>
          </p:cNvSpPr>
          <p:nvPr>
            <p:ph type="title"/>
          </p:nvPr>
        </p:nvSpPr>
        <p:spPr/>
        <p:txBody>
          <a:bodyPr/>
          <a:lstStyle/>
          <a:p>
            <a:r>
              <a:rPr lang="zh-CN" altLang="en-US" dirty="0">
                <a:latin typeface="+mn-ea"/>
                <a:ea typeface="+mn-ea"/>
              </a:rPr>
              <a:t>虚拟局域网：动机</a:t>
            </a:r>
          </a:p>
        </p:txBody>
      </p:sp>
    </p:spTree>
    <p:extLst>
      <p:ext uri="{BB962C8B-B14F-4D97-AF65-F5344CB8AC3E}">
        <p14:creationId xmlns:p14="http://schemas.microsoft.com/office/powerpoint/2010/main" val="333781332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2" name="Rectangle 213"/>
          <p:cNvSpPr>
            <a:spLocks noChangeArrowheads="1"/>
          </p:cNvSpPr>
          <p:nvPr/>
        </p:nvSpPr>
        <p:spPr bwMode="auto">
          <a:xfrm>
            <a:off x="7543800" y="2105025"/>
            <a:ext cx="279400" cy="2286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73736" name="Rectangle 212"/>
          <p:cNvSpPr>
            <a:spLocks noChangeArrowheads="1"/>
          </p:cNvSpPr>
          <p:nvPr/>
        </p:nvSpPr>
        <p:spPr bwMode="auto">
          <a:xfrm>
            <a:off x="5470525" y="1889125"/>
            <a:ext cx="273050" cy="196850"/>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73737" name="Rectangle 2"/>
          <p:cNvSpPr>
            <a:spLocks noGrp="1" noChangeArrowheads="1"/>
          </p:cNvSpPr>
          <p:nvPr>
            <p:ph type="title"/>
          </p:nvPr>
        </p:nvSpPr>
        <p:spPr>
          <a:xfrm>
            <a:off x="303213" y="215900"/>
            <a:ext cx="3354387" cy="639763"/>
          </a:xfrm>
        </p:spPr>
        <p:txBody>
          <a:bodyPr/>
          <a:lstStyle/>
          <a:p>
            <a:pPr>
              <a:defRPr/>
            </a:pPr>
            <a:r>
              <a:rPr lang="en-US" b="1" dirty="0">
                <a:solidFill>
                  <a:srgbClr val="FF0000"/>
                </a:solidFill>
                <a:latin typeface="+mn-lt"/>
                <a:ea typeface="ＭＳ Ｐゴシック" charset="0"/>
              </a:rPr>
              <a:t>VLANs</a:t>
            </a:r>
          </a:p>
        </p:txBody>
      </p:sp>
      <p:sp>
        <p:nvSpPr>
          <p:cNvPr id="73738" name="Rectangle 3"/>
          <p:cNvSpPr>
            <a:spLocks noGrp="1" noChangeArrowheads="1"/>
          </p:cNvSpPr>
          <p:nvPr>
            <p:ph type="body" idx="1"/>
          </p:nvPr>
        </p:nvSpPr>
        <p:spPr>
          <a:xfrm>
            <a:off x="4150397" y="139061"/>
            <a:ext cx="4926012" cy="1625600"/>
          </a:xfrm>
        </p:spPr>
        <p:txBody>
          <a:bodyPr/>
          <a:lstStyle/>
          <a:p>
            <a:pPr marL="0" indent="0">
              <a:spcBef>
                <a:spcPts val="600"/>
              </a:spcBef>
              <a:buFont typeface="Wingdings" panose="05000000000000000000" pitchFamily="2" charset="2"/>
              <a:buNone/>
            </a:pPr>
            <a:r>
              <a:rPr lang="en-US" altLang="zh-CN" sz="2400" dirty="0">
                <a:solidFill>
                  <a:srgbClr val="CC0000"/>
                </a:solidFill>
              </a:rPr>
              <a:t>port-based VLAN: </a:t>
            </a:r>
            <a:r>
              <a:rPr lang="en-US" altLang="zh-CN" sz="2400" dirty="0"/>
              <a:t>switch ports grouped (by switch management software) so that </a:t>
            </a:r>
            <a:r>
              <a:rPr lang="en-US" altLang="zh-CN" sz="2400" dirty="0">
                <a:solidFill>
                  <a:srgbClr val="CC0000"/>
                </a:solidFill>
              </a:rPr>
              <a:t>single </a:t>
            </a:r>
            <a:r>
              <a:rPr lang="en-US" altLang="zh-CN" sz="2400" dirty="0"/>
              <a:t>physical switch ……</a:t>
            </a:r>
          </a:p>
          <a:p>
            <a:endParaRPr lang="en-US" altLang="zh-CN" sz="2000" dirty="0"/>
          </a:p>
        </p:txBody>
      </p:sp>
      <p:sp>
        <p:nvSpPr>
          <p:cNvPr id="73739" name="Text Box 85"/>
          <p:cNvSpPr txBox="1">
            <a:spLocks noChangeArrowheads="1"/>
          </p:cNvSpPr>
          <p:nvPr/>
        </p:nvSpPr>
        <p:spPr bwMode="auto">
          <a:xfrm>
            <a:off x="571500" y="2303463"/>
            <a:ext cx="3054350" cy="212365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200" i="0" dirty="0">
                <a:solidFill>
                  <a:srgbClr val="FF0000"/>
                </a:solidFill>
                <a:latin typeface="+mn-lt"/>
                <a:cs typeface="Arial" charset="0"/>
              </a:rPr>
              <a:t>switch(</a:t>
            </a:r>
            <a:r>
              <a:rPr lang="en-US" sz="2200" i="0" dirty="0" err="1">
                <a:solidFill>
                  <a:srgbClr val="FF0000"/>
                </a:solidFill>
                <a:latin typeface="+mn-lt"/>
                <a:cs typeface="Arial" charset="0"/>
              </a:rPr>
              <a:t>es</a:t>
            </a:r>
            <a:r>
              <a:rPr lang="en-US" sz="2200" i="0" dirty="0">
                <a:solidFill>
                  <a:srgbClr val="FF0000"/>
                </a:solidFill>
                <a:latin typeface="+mn-lt"/>
                <a:cs typeface="Arial" charset="0"/>
              </a:rPr>
              <a:t>) </a:t>
            </a:r>
            <a:r>
              <a:rPr lang="en-US" sz="2200" i="0" dirty="0">
                <a:solidFill>
                  <a:srgbClr val="000000"/>
                </a:solidFill>
                <a:latin typeface="+mn-lt"/>
                <a:cs typeface="Arial" charset="0"/>
              </a:rPr>
              <a:t>supporting VLAN capabilities can be configured to define multiple </a:t>
            </a:r>
            <a:r>
              <a:rPr lang="en-US" sz="2200" i="0" dirty="0">
                <a:solidFill>
                  <a:srgbClr val="CC0000"/>
                </a:solidFill>
                <a:latin typeface="+mn-lt"/>
                <a:cs typeface="Arial" charset="0"/>
              </a:rPr>
              <a:t>virtual</a:t>
            </a:r>
            <a:r>
              <a:rPr lang="en-US" sz="2200" i="0" dirty="0">
                <a:solidFill>
                  <a:srgbClr val="FF0000"/>
                </a:solidFill>
                <a:latin typeface="+mn-lt"/>
                <a:cs typeface="Arial" charset="0"/>
              </a:rPr>
              <a:t> </a:t>
            </a:r>
            <a:r>
              <a:rPr lang="en-US" sz="2200" i="0" dirty="0">
                <a:solidFill>
                  <a:srgbClr val="000000"/>
                </a:solidFill>
                <a:latin typeface="+mn-lt"/>
                <a:cs typeface="Arial" charset="0"/>
              </a:rPr>
              <a:t>LANS over single physical LAN infrastructure.</a:t>
            </a:r>
          </a:p>
        </p:txBody>
      </p:sp>
      <p:sp>
        <p:nvSpPr>
          <p:cNvPr id="73740" name="Rectangle 86"/>
          <p:cNvSpPr>
            <a:spLocks noChangeArrowheads="1"/>
          </p:cNvSpPr>
          <p:nvPr/>
        </p:nvSpPr>
        <p:spPr bwMode="auto">
          <a:xfrm>
            <a:off x="482600" y="1919288"/>
            <a:ext cx="3216275" cy="2813050"/>
          </a:xfrm>
          <a:prstGeom prst="rect">
            <a:avLst/>
          </a:prstGeom>
          <a:noFill/>
          <a:ln w="1905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cs typeface="Arial" panose="020B0604020202020204" pitchFamily="34" charset="0"/>
            </a:endParaRPr>
          </a:p>
        </p:txBody>
      </p:sp>
      <p:sp>
        <p:nvSpPr>
          <p:cNvPr id="73741" name="Text Box 87"/>
          <p:cNvSpPr txBox="1">
            <a:spLocks noChangeArrowheads="1"/>
          </p:cNvSpPr>
          <p:nvPr/>
        </p:nvSpPr>
        <p:spPr bwMode="auto">
          <a:xfrm>
            <a:off x="642938" y="1543050"/>
            <a:ext cx="1723870" cy="70788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2000" i="0" dirty="0">
                <a:solidFill>
                  <a:srgbClr val="CC0000"/>
                </a:solidFill>
                <a:latin typeface="+mn-lt"/>
                <a:cs typeface="Arial" charset="0"/>
              </a:rPr>
              <a:t>Virtual Local </a:t>
            </a:r>
          </a:p>
          <a:p>
            <a:pPr>
              <a:defRPr/>
            </a:pPr>
            <a:r>
              <a:rPr lang="en-US" sz="2000" i="0" dirty="0">
                <a:solidFill>
                  <a:srgbClr val="CC0000"/>
                </a:solidFill>
                <a:latin typeface="+mn-lt"/>
                <a:cs typeface="Arial" charset="0"/>
              </a:rPr>
              <a:t>Area Network</a:t>
            </a:r>
          </a:p>
        </p:txBody>
      </p:sp>
      <p:sp>
        <p:nvSpPr>
          <p:cNvPr id="182282" name="Rectangle 80"/>
          <p:cNvSpPr>
            <a:spLocks noChangeArrowheads="1"/>
          </p:cNvSpPr>
          <p:nvPr/>
        </p:nvSpPr>
        <p:spPr bwMode="auto">
          <a:xfrm>
            <a:off x="5462588" y="2098675"/>
            <a:ext cx="290512" cy="24288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2283" name="Rectangle 77"/>
          <p:cNvSpPr>
            <a:spLocks noChangeArrowheads="1"/>
          </p:cNvSpPr>
          <p:nvPr/>
        </p:nvSpPr>
        <p:spPr bwMode="auto">
          <a:xfrm>
            <a:off x="7534275" y="1879600"/>
            <a:ext cx="290513" cy="2095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2284" name="Rectangle 76"/>
          <p:cNvSpPr>
            <a:spLocks noChangeArrowheads="1"/>
          </p:cNvSpPr>
          <p:nvPr/>
        </p:nvSpPr>
        <p:spPr bwMode="auto">
          <a:xfrm>
            <a:off x="6643688" y="1884363"/>
            <a:ext cx="890587"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2285" name="Rectangle 75"/>
          <p:cNvSpPr>
            <a:spLocks noChangeArrowheads="1"/>
          </p:cNvSpPr>
          <p:nvPr/>
        </p:nvSpPr>
        <p:spPr bwMode="auto">
          <a:xfrm>
            <a:off x="5748338" y="1884363"/>
            <a:ext cx="900112" cy="452437"/>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2286" name="Rectangle 2"/>
          <p:cNvSpPr>
            <a:spLocks noChangeArrowheads="1"/>
          </p:cNvSpPr>
          <p:nvPr/>
        </p:nvSpPr>
        <p:spPr bwMode="auto">
          <a:xfrm>
            <a:off x="5462588" y="1876425"/>
            <a:ext cx="2370137" cy="4683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2287" name="Line 3"/>
          <p:cNvSpPr>
            <a:spLocks noChangeShapeType="1"/>
          </p:cNvSpPr>
          <p:nvPr/>
        </p:nvSpPr>
        <p:spPr bwMode="auto">
          <a:xfrm>
            <a:off x="5464175" y="2092325"/>
            <a:ext cx="2351088" cy="4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2288" name="Text Box 6"/>
          <p:cNvSpPr txBox="1">
            <a:spLocks noChangeArrowheads="1"/>
          </p:cNvSpPr>
          <p:nvPr/>
        </p:nvSpPr>
        <p:spPr bwMode="auto">
          <a:xfrm>
            <a:off x="5380038" y="1835150"/>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1</a:t>
            </a:r>
          </a:p>
        </p:txBody>
      </p:sp>
      <p:sp>
        <p:nvSpPr>
          <p:cNvPr id="182289" name="Line 7"/>
          <p:cNvSpPr>
            <a:spLocks noChangeShapeType="1"/>
          </p:cNvSpPr>
          <p:nvPr/>
        </p:nvSpPr>
        <p:spPr bwMode="auto">
          <a:xfrm>
            <a:off x="6643688" y="1881188"/>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2290" name="AutoShape 8"/>
          <p:cNvSpPr>
            <a:spLocks noChangeArrowheads="1"/>
          </p:cNvSpPr>
          <p:nvPr/>
        </p:nvSpPr>
        <p:spPr bwMode="auto">
          <a:xfrm>
            <a:off x="5434013" y="1617663"/>
            <a:ext cx="3176587" cy="261937"/>
          </a:xfrm>
          <a:prstGeom prst="parallelogram">
            <a:avLst>
              <a:gd name="adj" fmla="val 303182"/>
            </a:avLst>
          </a:prstGeom>
          <a:solidFill>
            <a:schemeClr val="bg1"/>
          </a:soli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2291" name="Freeform 9"/>
          <p:cNvSpPr>
            <a:spLocks/>
          </p:cNvSpPr>
          <p:nvPr/>
        </p:nvSpPr>
        <p:spPr bwMode="auto">
          <a:xfrm>
            <a:off x="7837488" y="1620838"/>
            <a:ext cx="763587" cy="720725"/>
          </a:xfrm>
          <a:custGeom>
            <a:avLst/>
            <a:gdLst>
              <a:gd name="T0" fmla="*/ 0 w 232"/>
              <a:gd name="T1" fmla="*/ 2147483647 h 454"/>
              <a:gd name="T2" fmla="*/ 2147483647 w 232"/>
              <a:gd name="T3" fmla="*/ 2147483647 h 454"/>
              <a:gd name="T4" fmla="*/ 2147483647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latin typeface="+mn-lt"/>
            </a:endParaRPr>
          </a:p>
        </p:txBody>
      </p:sp>
      <p:sp>
        <p:nvSpPr>
          <p:cNvPr id="182292" name="Freeform 10"/>
          <p:cNvSpPr>
            <a:spLocks/>
          </p:cNvSpPr>
          <p:nvPr/>
        </p:nvSpPr>
        <p:spPr bwMode="auto">
          <a:xfrm>
            <a:off x="5835650" y="1665288"/>
            <a:ext cx="2228850" cy="150812"/>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latin typeface="+mn-lt"/>
            </a:endParaRPr>
          </a:p>
        </p:txBody>
      </p:sp>
      <p:sp>
        <p:nvSpPr>
          <p:cNvPr id="182293" name="Freeform 11"/>
          <p:cNvSpPr>
            <a:spLocks/>
          </p:cNvSpPr>
          <p:nvPr/>
        </p:nvSpPr>
        <p:spPr bwMode="auto">
          <a:xfrm>
            <a:off x="6308725" y="1665288"/>
            <a:ext cx="1420813" cy="166687"/>
          </a:xfrm>
          <a:custGeom>
            <a:avLst/>
            <a:gdLst>
              <a:gd name="T0" fmla="*/ 0 w 432"/>
              <a:gd name="T1" fmla="*/ 0 h 105"/>
              <a:gd name="T2" fmla="*/ 2147483647 w 432"/>
              <a:gd name="T3" fmla="*/ 0 h 105"/>
              <a:gd name="T4" fmla="*/ 2147483647 w 432"/>
              <a:gd name="T5" fmla="*/ 2147483647 h 105"/>
              <a:gd name="T6" fmla="*/ 2147483647 w 432"/>
              <a:gd name="T7" fmla="*/ 2147483647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latin typeface="+mn-lt"/>
            </a:endParaRPr>
          </a:p>
        </p:txBody>
      </p:sp>
      <p:sp>
        <p:nvSpPr>
          <p:cNvPr id="182294" name="Line 17"/>
          <p:cNvSpPr>
            <a:spLocks noChangeShapeType="1"/>
          </p:cNvSpPr>
          <p:nvPr/>
        </p:nvSpPr>
        <p:spPr bwMode="auto">
          <a:xfrm>
            <a:off x="7243763" y="1885950"/>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2295" name="Line 18"/>
          <p:cNvSpPr>
            <a:spLocks noChangeShapeType="1"/>
          </p:cNvSpPr>
          <p:nvPr/>
        </p:nvSpPr>
        <p:spPr bwMode="auto">
          <a:xfrm>
            <a:off x="6043613" y="1881188"/>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2296" name="Line 21"/>
          <p:cNvSpPr>
            <a:spLocks noChangeShapeType="1"/>
          </p:cNvSpPr>
          <p:nvPr/>
        </p:nvSpPr>
        <p:spPr bwMode="auto">
          <a:xfrm>
            <a:off x="5753100" y="1878013"/>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2297" name="Line 22"/>
          <p:cNvSpPr>
            <a:spLocks noChangeShapeType="1"/>
          </p:cNvSpPr>
          <p:nvPr/>
        </p:nvSpPr>
        <p:spPr bwMode="auto">
          <a:xfrm>
            <a:off x="5462588" y="1890713"/>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2298" name="Line 23"/>
          <p:cNvSpPr>
            <a:spLocks noChangeShapeType="1"/>
          </p:cNvSpPr>
          <p:nvPr/>
        </p:nvSpPr>
        <p:spPr bwMode="auto">
          <a:xfrm>
            <a:off x="6324600" y="1885950"/>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2299" name="Line 24"/>
          <p:cNvSpPr>
            <a:spLocks noChangeShapeType="1"/>
          </p:cNvSpPr>
          <p:nvPr/>
        </p:nvSpPr>
        <p:spPr bwMode="auto">
          <a:xfrm>
            <a:off x="6948488" y="1881188"/>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2300" name="Line 25"/>
          <p:cNvSpPr>
            <a:spLocks noChangeShapeType="1"/>
          </p:cNvSpPr>
          <p:nvPr/>
        </p:nvSpPr>
        <p:spPr bwMode="auto">
          <a:xfrm>
            <a:off x="7539038" y="1876425"/>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2301" name="Text Box 26"/>
          <p:cNvSpPr txBox="1">
            <a:spLocks noChangeArrowheads="1"/>
          </p:cNvSpPr>
          <p:nvPr/>
        </p:nvSpPr>
        <p:spPr bwMode="auto">
          <a:xfrm>
            <a:off x="6261100" y="2044700"/>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8</a:t>
            </a:r>
          </a:p>
        </p:txBody>
      </p:sp>
      <p:sp>
        <p:nvSpPr>
          <p:cNvPr id="182302" name="Text Box 27"/>
          <p:cNvSpPr txBox="1">
            <a:spLocks noChangeArrowheads="1"/>
          </p:cNvSpPr>
          <p:nvPr/>
        </p:nvSpPr>
        <p:spPr bwMode="auto">
          <a:xfrm>
            <a:off x="6580188" y="1830388"/>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9</a:t>
            </a:r>
          </a:p>
        </p:txBody>
      </p:sp>
      <p:sp>
        <p:nvSpPr>
          <p:cNvPr id="182303" name="Text Box 28"/>
          <p:cNvSpPr txBox="1">
            <a:spLocks noChangeArrowheads="1"/>
          </p:cNvSpPr>
          <p:nvPr/>
        </p:nvSpPr>
        <p:spPr bwMode="auto">
          <a:xfrm>
            <a:off x="7456488" y="2049463"/>
            <a:ext cx="2984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16</a:t>
            </a:r>
          </a:p>
        </p:txBody>
      </p:sp>
      <p:sp>
        <p:nvSpPr>
          <p:cNvPr id="182304" name="Text Box 29"/>
          <p:cNvSpPr txBox="1">
            <a:spLocks noChangeArrowheads="1"/>
          </p:cNvSpPr>
          <p:nvPr/>
        </p:nvSpPr>
        <p:spPr bwMode="auto">
          <a:xfrm>
            <a:off x="6561138" y="2049463"/>
            <a:ext cx="2984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10</a:t>
            </a:r>
          </a:p>
        </p:txBody>
      </p:sp>
      <p:sp>
        <p:nvSpPr>
          <p:cNvPr id="182305" name="Text Box 30"/>
          <p:cNvSpPr txBox="1">
            <a:spLocks noChangeArrowheads="1"/>
          </p:cNvSpPr>
          <p:nvPr/>
        </p:nvSpPr>
        <p:spPr bwMode="auto">
          <a:xfrm>
            <a:off x="5389563" y="2035175"/>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2</a:t>
            </a:r>
          </a:p>
        </p:txBody>
      </p:sp>
      <p:sp>
        <p:nvSpPr>
          <p:cNvPr id="182306" name="Text Box 57"/>
          <p:cNvSpPr txBox="1">
            <a:spLocks noChangeArrowheads="1"/>
          </p:cNvSpPr>
          <p:nvPr/>
        </p:nvSpPr>
        <p:spPr bwMode="auto">
          <a:xfrm>
            <a:off x="6256338" y="1830388"/>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7</a:t>
            </a:r>
          </a:p>
        </p:txBody>
      </p:sp>
      <p:sp>
        <p:nvSpPr>
          <p:cNvPr id="182307" name="Line 61"/>
          <p:cNvSpPr>
            <a:spLocks noChangeShapeType="1"/>
          </p:cNvSpPr>
          <p:nvPr/>
        </p:nvSpPr>
        <p:spPr bwMode="auto">
          <a:xfrm flipH="1">
            <a:off x="4702175" y="2211388"/>
            <a:ext cx="901700" cy="27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2308" name="Line 62"/>
          <p:cNvSpPr>
            <a:spLocks noChangeShapeType="1"/>
          </p:cNvSpPr>
          <p:nvPr/>
        </p:nvSpPr>
        <p:spPr bwMode="auto">
          <a:xfrm flipH="1">
            <a:off x="5087938" y="2211388"/>
            <a:ext cx="806450" cy="419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2309" name="Line 63"/>
          <p:cNvSpPr>
            <a:spLocks noChangeShapeType="1"/>
          </p:cNvSpPr>
          <p:nvPr/>
        </p:nvSpPr>
        <p:spPr bwMode="auto">
          <a:xfrm flipH="1">
            <a:off x="5807075" y="2227263"/>
            <a:ext cx="709613" cy="360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2310" name="Text Box 64"/>
          <p:cNvSpPr txBox="1">
            <a:spLocks noChangeArrowheads="1"/>
          </p:cNvSpPr>
          <p:nvPr/>
        </p:nvSpPr>
        <p:spPr bwMode="auto">
          <a:xfrm>
            <a:off x="7527925" y="2589213"/>
            <a:ext cx="3738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800" i="0">
                <a:solidFill>
                  <a:srgbClr val="000000"/>
                </a:solidFill>
                <a:latin typeface="+mn-lt"/>
              </a:rPr>
              <a:t>…</a:t>
            </a:r>
          </a:p>
        </p:txBody>
      </p:sp>
      <p:sp>
        <p:nvSpPr>
          <p:cNvPr id="182311" name="Line 69"/>
          <p:cNvSpPr>
            <a:spLocks noChangeShapeType="1"/>
          </p:cNvSpPr>
          <p:nvPr/>
        </p:nvSpPr>
        <p:spPr bwMode="auto">
          <a:xfrm>
            <a:off x="6815138" y="2214563"/>
            <a:ext cx="101600" cy="377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2312" name="Line 70"/>
          <p:cNvSpPr>
            <a:spLocks noChangeShapeType="1"/>
          </p:cNvSpPr>
          <p:nvPr/>
        </p:nvSpPr>
        <p:spPr bwMode="auto">
          <a:xfrm>
            <a:off x="6805613" y="2012950"/>
            <a:ext cx="479425" cy="603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2313" name="Line 71"/>
          <p:cNvSpPr>
            <a:spLocks noChangeShapeType="1"/>
          </p:cNvSpPr>
          <p:nvPr/>
        </p:nvSpPr>
        <p:spPr bwMode="auto">
          <a:xfrm>
            <a:off x="7661275" y="1957388"/>
            <a:ext cx="514350" cy="484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2314" name="Text Box 72"/>
          <p:cNvSpPr txBox="1">
            <a:spLocks noChangeArrowheads="1"/>
          </p:cNvSpPr>
          <p:nvPr/>
        </p:nvSpPr>
        <p:spPr bwMode="auto">
          <a:xfrm>
            <a:off x="4697252" y="3132138"/>
            <a:ext cx="16417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zh-CN" sz="1200" i="0" dirty="0">
                <a:solidFill>
                  <a:srgbClr val="000000"/>
                </a:solidFill>
                <a:latin typeface="+mn-lt"/>
              </a:rPr>
              <a:t>Electrical Engineering</a:t>
            </a:r>
          </a:p>
          <a:p>
            <a:pPr algn="ctr" eaLnBrk="1" hangingPunct="1"/>
            <a:r>
              <a:rPr lang="en-US" altLang="zh-CN" sz="1200" i="0" dirty="0">
                <a:solidFill>
                  <a:srgbClr val="000000"/>
                </a:solidFill>
                <a:latin typeface="+mn-lt"/>
              </a:rPr>
              <a:t>(VLAN ports 1-8)</a:t>
            </a:r>
          </a:p>
        </p:txBody>
      </p:sp>
      <p:sp>
        <p:nvSpPr>
          <p:cNvPr id="182315" name="Text Box 73"/>
          <p:cNvSpPr txBox="1">
            <a:spLocks noChangeArrowheads="1"/>
          </p:cNvSpPr>
          <p:nvPr/>
        </p:nvSpPr>
        <p:spPr bwMode="auto">
          <a:xfrm>
            <a:off x="6854825" y="3119438"/>
            <a:ext cx="1433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zh-CN" sz="1200" i="0" dirty="0">
                <a:solidFill>
                  <a:srgbClr val="000000"/>
                </a:solidFill>
                <a:latin typeface="+mn-lt"/>
              </a:rPr>
              <a:t>Computer Science</a:t>
            </a:r>
          </a:p>
          <a:p>
            <a:pPr algn="ctr" eaLnBrk="1" hangingPunct="1"/>
            <a:r>
              <a:rPr lang="en-US" altLang="zh-CN" sz="1200" i="0" dirty="0">
                <a:solidFill>
                  <a:srgbClr val="000000"/>
                </a:solidFill>
                <a:latin typeface="+mn-lt"/>
              </a:rPr>
              <a:t>(VLAN ports 9-15)</a:t>
            </a:r>
          </a:p>
        </p:txBody>
      </p:sp>
      <p:sp>
        <p:nvSpPr>
          <p:cNvPr id="182316" name="Text Box 74"/>
          <p:cNvSpPr txBox="1">
            <a:spLocks noChangeArrowheads="1"/>
          </p:cNvSpPr>
          <p:nvPr/>
        </p:nvSpPr>
        <p:spPr bwMode="auto">
          <a:xfrm>
            <a:off x="7451725" y="1825625"/>
            <a:ext cx="29845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15</a:t>
            </a:r>
          </a:p>
        </p:txBody>
      </p:sp>
      <p:sp>
        <p:nvSpPr>
          <p:cNvPr id="182317" name="Oval 81"/>
          <p:cNvSpPr>
            <a:spLocks noChangeArrowheads="1"/>
          </p:cNvSpPr>
          <p:nvPr/>
        </p:nvSpPr>
        <p:spPr bwMode="auto">
          <a:xfrm>
            <a:off x="5578475" y="2190750"/>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2318" name="Oval 82"/>
          <p:cNvSpPr>
            <a:spLocks noChangeArrowheads="1"/>
          </p:cNvSpPr>
          <p:nvPr/>
        </p:nvSpPr>
        <p:spPr bwMode="auto">
          <a:xfrm>
            <a:off x="5870575" y="2187575"/>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2319" name="Oval 83"/>
          <p:cNvSpPr>
            <a:spLocks noChangeArrowheads="1"/>
          </p:cNvSpPr>
          <p:nvPr/>
        </p:nvSpPr>
        <p:spPr bwMode="auto">
          <a:xfrm>
            <a:off x="6457950" y="2192338"/>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2320" name="Oval 84"/>
          <p:cNvSpPr>
            <a:spLocks noChangeArrowheads="1"/>
          </p:cNvSpPr>
          <p:nvPr/>
        </p:nvSpPr>
        <p:spPr bwMode="auto">
          <a:xfrm>
            <a:off x="6789738" y="2189163"/>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2321" name="Oval 85"/>
          <p:cNvSpPr>
            <a:spLocks noChangeArrowheads="1"/>
          </p:cNvSpPr>
          <p:nvPr/>
        </p:nvSpPr>
        <p:spPr bwMode="auto">
          <a:xfrm>
            <a:off x="6777038" y="1974850"/>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2322" name="Oval 86"/>
          <p:cNvSpPr>
            <a:spLocks noChangeArrowheads="1"/>
          </p:cNvSpPr>
          <p:nvPr/>
        </p:nvSpPr>
        <p:spPr bwMode="auto">
          <a:xfrm>
            <a:off x="7651750" y="1971675"/>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2323" name="Text Box 45"/>
          <p:cNvSpPr txBox="1">
            <a:spLocks noChangeArrowheads="1"/>
          </p:cNvSpPr>
          <p:nvPr/>
        </p:nvSpPr>
        <p:spPr bwMode="auto">
          <a:xfrm>
            <a:off x="5241925" y="2555875"/>
            <a:ext cx="3738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800" i="0">
                <a:solidFill>
                  <a:srgbClr val="000000"/>
                </a:solidFill>
                <a:latin typeface="+mn-lt"/>
              </a:rPr>
              <a:t>…</a:t>
            </a:r>
          </a:p>
        </p:txBody>
      </p:sp>
      <p:grpSp>
        <p:nvGrpSpPr>
          <p:cNvPr id="182324" name="Group 44"/>
          <p:cNvGrpSpPr>
            <a:grpSpLocks/>
          </p:cNvGrpSpPr>
          <p:nvPr/>
        </p:nvGrpSpPr>
        <p:grpSpPr bwMode="auto">
          <a:xfrm>
            <a:off x="4165600" y="2397125"/>
            <a:ext cx="609600" cy="558800"/>
            <a:chOff x="-44" y="1473"/>
            <a:chExt cx="981" cy="1105"/>
          </a:xfrm>
        </p:grpSpPr>
        <p:pic>
          <p:nvPicPr>
            <p:cNvPr id="18241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415"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grpSp>
      <p:grpSp>
        <p:nvGrpSpPr>
          <p:cNvPr id="182325" name="Group 44"/>
          <p:cNvGrpSpPr>
            <a:grpSpLocks/>
          </p:cNvGrpSpPr>
          <p:nvPr/>
        </p:nvGrpSpPr>
        <p:grpSpPr bwMode="auto">
          <a:xfrm>
            <a:off x="4694238" y="2489200"/>
            <a:ext cx="609600" cy="558800"/>
            <a:chOff x="-44" y="1473"/>
            <a:chExt cx="981" cy="1105"/>
          </a:xfrm>
        </p:grpSpPr>
        <p:pic>
          <p:nvPicPr>
            <p:cNvPr id="18241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413"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grpSp>
      <p:grpSp>
        <p:nvGrpSpPr>
          <p:cNvPr id="182326" name="Group 44"/>
          <p:cNvGrpSpPr>
            <a:grpSpLocks/>
          </p:cNvGrpSpPr>
          <p:nvPr/>
        </p:nvGrpSpPr>
        <p:grpSpPr bwMode="auto">
          <a:xfrm>
            <a:off x="5414963" y="2509838"/>
            <a:ext cx="609600" cy="558800"/>
            <a:chOff x="-44" y="1473"/>
            <a:chExt cx="981" cy="1105"/>
          </a:xfrm>
        </p:grpSpPr>
        <p:pic>
          <p:nvPicPr>
            <p:cNvPr id="18241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411"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grpSp>
      <p:grpSp>
        <p:nvGrpSpPr>
          <p:cNvPr id="182327" name="Group 44"/>
          <p:cNvGrpSpPr>
            <a:grpSpLocks/>
          </p:cNvGrpSpPr>
          <p:nvPr/>
        </p:nvGrpSpPr>
        <p:grpSpPr bwMode="auto">
          <a:xfrm>
            <a:off x="6430963" y="2530475"/>
            <a:ext cx="609600" cy="558800"/>
            <a:chOff x="-44" y="1473"/>
            <a:chExt cx="981" cy="1105"/>
          </a:xfrm>
        </p:grpSpPr>
        <p:pic>
          <p:nvPicPr>
            <p:cNvPr id="18240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409"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grpSp>
      <p:grpSp>
        <p:nvGrpSpPr>
          <p:cNvPr id="182328" name="Group 44"/>
          <p:cNvGrpSpPr>
            <a:grpSpLocks/>
          </p:cNvGrpSpPr>
          <p:nvPr/>
        </p:nvGrpSpPr>
        <p:grpSpPr bwMode="auto">
          <a:xfrm>
            <a:off x="6938963" y="2540000"/>
            <a:ext cx="609600" cy="558800"/>
            <a:chOff x="-44" y="1473"/>
            <a:chExt cx="981" cy="1105"/>
          </a:xfrm>
        </p:grpSpPr>
        <p:pic>
          <p:nvPicPr>
            <p:cNvPr id="18240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407"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grpSp>
      <p:grpSp>
        <p:nvGrpSpPr>
          <p:cNvPr id="182329" name="Group 44"/>
          <p:cNvGrpSpPr>
            <a:grpSpLocks/>
          </p:cNvGrpSpPr>
          <p:nvPr/>
        </p:nvGrpSpPr>
        <p:grpSpPr bwMode="auto">
          <a:xfrm>
            <a:off x="7802563" y="2357438"/>
            <a:ext cx="609600" cy="558800"/>
            <a:chOff x="-44" y="1473"/>
            <a:chExt cx="981" cy="1105"/>
          </a:xfrm>
        </p:grpSpPr>
        <p:pic>
          <p:nvPicPr>
            <p:cNvPr id="18240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405"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grpSp>
      <p:grpSp>
        <p:nvGrpSpPr>
          <p:cNvPr id="2" name="Group 1"/>
          <p:cNvGrpSpPr>
            <a:grpSpLocks/>
          </p:cNvGrpSpPr>
          <p:nvPr/>
        </p:nvGrpSpPr>
        <p:grpSpPr bwMode="auto">
          <a:xfrm>
            <a:off x="3902075" y="3629025"/>
            <a:ext cx="5241925" cy="2665115"/>
            <a:chOff x="3902075" y="3629025"/>
            <a:chExt cx="5242209" cy="2665115"/>
          </a:xfrm>
        </p:grpSpPr>
        <p:sp>
          <p:nvSpPr>
            <p:cNvPr id="182332" name="Cloud"/>
            <p:cNvSpPr>
              <a:spLocks noChangeAspect="1" noEditPoints="1" noChangeArrowheads="1"/>
            </p:cNvSpPr>
            <p:nvPr/>
          </p:nvSpPr>
          <p:spPr bwMode="auto">
            <a:xfrm>
              <a:off x="4560888" y="4090988"/>
              <a:ext cx="4516437" cy="121443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lstStyle/>
            <a:p>
              <a:endParaRPr lang="zh-CN" altLang="en-US" i="0">
                <a:latin typeface="+mn-lt"/>
              </a:endParaRPr>
            </a:p>
          </p:txBody>
        </p:sp>
        <p:sp>
          <p:nvSpPr>
            <p:cNvPr id="73734" name="Rectangle 263"/>
            <p:cNvSpPr>
              <a:spLocks noChangeArrowheads="1"/>
            </p:cNvSpPr>
            <p:nvPr/>
          </p:nvSpPr>
          <p:spPr bwMode="auto">
            <a:xfrm>
              <a:off x="5135630" y="4583113"/>
              <a:ext cx="269890" cy="204787"/>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73735" name="Rectangle 262"/>
            <p:cNvSpPr>
              <a:spLocks noChangeArrowheads="1"/>
            </p:cNvSpPr>
            <p:nvPr/>
          </p:nvSpPr>
          <p:spPr bwMode="auto">
            <a:xfrm>
              <a:off x="8064726" y="4811713"/>
              <a:ext cx="279415" cy="238125"/>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182335" name="Line 61"/>
            <p:cNvSpPr>
              <a:spLocks noChangeShapeType="1"/>
            </p:cNvSpPr>
            <p:nvPr/>
          </p:nvSpPr>
          <p:spPr bwMode="auto">
            <a:xfrm flipH="1">
              <a:off x="4364038" y="4911725"/>
              <a:ext cx="901700" cy="27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2336" name="Line 62"/>
            <p:cNvSpPr>
              <a:spLocks noChangeShapeType="1"/>
            </p:cNvSpPr>
            <p:nvPr/>
          </p:nvSpPr>
          <p:spPr bwMode="auto">
            <a:xfrm flipH="1">
              <a:off x="4749800" y="4911725"/>
              <a:ext cx="806450" cy="419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2337" name="Line 63"/>
            <p:cNvSpPr>
              <a:spLocks noChangeShapeType="1"/>
            </p:cNvSpPr>
            <p:nvPr/>
          </p:nvSpPr>
          <p:spPr bwMode="auto">
            <a:xfrm flipH="1">
              <a:off x="5468938" y="4921250"/>
              <a:ext cx="684212" cy="3667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2338" name="Text Box 72"/>
            <p:cNvSpPr txBox="1">
              <a:spLocks noChangeArrowheads="1"/>
            </p:cNvSpPr>
            <p:nvPr/>
          </p:nvSpPr>
          <p:spPr bwMode="auto">
            <a:xfrm>
              <a:off x="4359071" y="5832475"/>
              <a:ext cx="16418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zh-CN" sz="1200" i="0" dirty="0">
                  <a:solidFill>
                    <a:srgbClr val="000000"/>
                  </a:solidFill>
                  <a:latin typeface="+mn-lt"/>
                </a:rPr>
                <a:t>Electrical Engineering</a:t>
              </a:r>
            </a:p>
            <a:p>
              <a:pPr algn="ctr" eaLnBrk="1" hangingPunct="1"/>
              <a:r>
                <a:rPr lang="en-US" altLang="zh-CN" sz="1200" i="0" dirty="0">
                  <a:solidFill>
                    <a:srgbClr val="000000"/>
                  </a:solidFill>
                  <a:latin typeface="+mn-lt"/>
                </a:rPr>
                <a:t>(VLAN ports 1-8)</a:t>
              </a:r>
            </a:p>
          </p:txBody>
        </p:sp>
        <p:sp>
          <p:nvSpPr>
            <p:cNvPr id="182339" name="Text Box 45"/>
            <p:cNvSpPr txBox="1">
              <a:spLocks noChangeArrowheads="1"/>
            </p:cNvSpPr>
            <p:nvPr/>
          </p:nvSpPr>
          <p:spPr bwMode="auto">
            <a:xfrm>
              <a:off x="4903788" y="5256213"/>
              <a:ext cx="3738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800" i="0">
                  <a:solidFill>
                    <a:srgbClr val="000000"/>
                  </a:solidFill>
                  <a:latin typeface="+mn-lt"/>
                </a:rPr>
                <a:t>…</a:t>
              </a:r>
            </a:p>
          </p:txBody>
        </p:sp>
        <p:grpSp>
          <p:nvGrpSpPr>
            <p:cNvPr id="182340" name="Group 186"/>
            <p:cNvGrpSpPr>
              <a:grpSpLocks/>
            </p:cNvGrpSpPr>
            <p:nvPr/>
          </p:nvGrpSpPr>
          <p:grpSpPr bwMode="auto">
            <a:xfrm>
              <a:off x="5041900" y="4316413"/>
              <a:ext cx="1684338" cy="738187"/>
              <a:chOff x="3479" y="2610"/>
              <a:chExt cx="1061" cy="465"/>
            </a:xfrm>
          </p:grpSpPr>
          <p:sp>
            <p:nvSpPr>
              <p:cNvPr id="182385" name="Rectangle 80"/>
              <p:cNvSpPr>
                <a:spLocks noChangeArrowheads="1"/>
              </p:cNvSpPr>
              <p:nvPr/>
            </p:nvSpPr>
            <p:spPr bwMode="auto">
              <a:xfrm>
                <a:off x="3531" y="2914"/>
                <a:ext cx="183" cy="15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2386" name="Rectangle 75"/>
              <p:cNvSpPr>
                <a:spLocks noChangeArrowheads="1"/>
              </p:cNvSpPr>
              <p:nvPr/>
            </p:nvSpPr>
            <p:spPr bwMode="auto">
              <a:xfrm>
                <a:off x="3711" y="2779"/>
                <a:ext cx="567" cy="285"/>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2387" name="Rectangle 2"/>
              <p:cNvSpPr>
                <a:spLocks noChangeArrowheads="1"/>
              </p:cNvSpPr>
              <p:nvPr/>
            </p:nvSpPr>
            <p:spPr bwMode="auto">
              <a:xfrm>
                <a:off x="3531" y="2774"/>
                <a:ext cx="745" cy="29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2388" name="Line 3"/>
              <p:cNvSpPr>
                <a:spLocks noChangeShapeType="1"/>
              </p:cNvSpPr>
              <p:nvPr/>
            </p:nvSpPr>
            <p:spPr bwMode="auto">
              <a:xfrm>
                <a:off x="3532" y="2910"/>
                <a:ext cx="741"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2389" name="Text Box 6"/>
              <p:cNvSpPr txBox="1">
                <a:spLocks noChangeArrowheads="1"/>
              </p:cNvSpPr>
              <p:nvPr/>
            </p:nvSpPr>
            <p:spPr bwMode="auto">
              <a:xfrm>
                <a:off x="3479" y="2748"/>
                <a:ext cx="15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1</a:t>
                </a:r>
              </a:p>
            </p:txBody>
          </p:sp>
          <p:sp>
            <p:nvSpPr>
              <p:cNvPr id="182390" name="AutoShape 8"/>
              <p:cNvSpPr>
                <a:spLocks noChangeArrowheads="1"/>
              </p:cNvSpPr>
              <p:nvPr/>
            </p:nvSpPr>
            <p:spPr bwMode="auto">
              <a:xfrm>
                <a:off x="3513" y="2611"/>
                <a:ext cx="1027" cy="165"/>
              </a:xfrm>
              <a:prstGeom prst="parallelogram">
                <a:avLst>
                  <a:gd name="adj" fmla="val 155606"/>
                </a:avLst>
              </a:prstGeom>
              <a:solidFill>
                <a:schemeClr val="bg1"/>
              </a:soli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2391" name="Freeform 10"/>
              <p:cNvSpPr>
                <a:spLocks/>
              </p:cNvSpPr>
              <p:nvPr/>
            </p:nvSpPr>
            <p:spPr bwMode="auto">
              <a:xfrm>
                <a:off x="3628" y="2639"/>
                <a:ext cx="746" cy="105"/>
              </a:xfrm>
              <a:custGeom>
                <a:avLst/>
                <a:gdLst>
                  <a:gd name="T0" fmla="*/ 0 w 678"/>
                  <a:gd name="T1" fmla="*/ 87 h 110"/>
                  <a:gd name="T2" fmla="*/ 239 w 678"/>
                  <a:gd name="T3" fmla="*/ 86 h 110"/>
                  <a:gd name="T4" fmla="*/ 915 w 678"/>
                  <a:gd name="T5" fmla="*/ 0 h 110"/>
                  <a:gd name="T6" fmla="*/ 1094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latin typeface="+mn-lt"/>
                </a:endParaRPr>
              </a:p>
            </p:txBody>
          </p:sp>
          <p:sp>
            <p:nvSpPr>
              <p:cNvPr id="182392" name="Line 18"/>
              <p:cNvSpPr>
                <a:spLocks noChangeShapeType="1"/>
              </p:cNvSpPr>
              <p:nvPr/>
            </p:nvSpPr>
            <p:spPr bwMode="auto">
              <a:xfrm>
                <a:off x="3897" y="2777"/>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2393" name="Line 21"/>
              <p:cNvSpPr>
                <a:spLocks noChangeShapeType="1"/>
              </p:cNvSpPr>
              <p:nvPr/>
            </p:nvSpPr>
            <p:spPr bwMode="auto">
              <a:xfrm>
                <a:off x="3714" y="2775"/>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2394" name="Line 22"/>
              <p:cNvSpPr>
                <a:spLocks noChangeShapeType="1"/>
              </p:cNvSpPr>
              <p:nvPr/>
            </p:nvSpPr>
            <p:spPr bwMode="auto">
              <a:xfrm>
                <a:off x="3531" y="2783"/>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2395" name="Line 23"/>
              <p:cNvSpPr>
                <a:spLocks noChangeShapeType="1"/>
              </p:cNvSpPr>
              <p:nvPr/>
            </p:nvSpPr>
            <p:spPr bwMode="auto">
              <a:xfrm>
                <a:off x="4074" y="2780"/>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2396" name="Text Box 26"/>
              <p:cNvSpPr txBox="1">
                <a:spLocks noChangeArrowheads="1"/>
              </p:cNvSpPr>
              <p:nvPr/>
            </p:nvSpPr>
            <p:spPr bwMode="auto">
              <a:xfrm>
                <a:off x="4034" y="2880"/>
                <a:ext cx="15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8</a:t>
                </a:r>
              </a:p>
            </p:txBody>
          </p:sp>
          <p:sp>
            <p:nvSpPr>
              <p:cNvPr id="182397" name="Text Box 30"/>
              <p:cNvSpPr txBox="1">
                <a:spLocks noChangeArrowheads="1"/>
              </p:cNvSpPr>
              <p:nvPr/>
            </p:nvSpPr>
            <p:spPr bwMode="auto">
              <a:xfrm>
                <a:off x="3485" y="2874"/>
                <a:ext cx="15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2</a:t>
                </a:r>
              </a:p>
            </p:txBody>
          </p:sp>
          <p:sp>
            <p:nvSpPr>
              <p:cNvPr id="182398" name="Text Box 57"/>
              <p:cNvSpPr txBox="1">
                <a:spLocks noChangeArrowheads="1"/>
              </p:cNvSpPr>
              <p:nvPr/>
            </p:nvSpPr>
            <p:spPr bwMode="auto">
              <a:xfrm>
                <a:off x="4031" y="2745"/>
                <a:ext cx="15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7</a:t>
                </a:r>
              </a:p>
            </p:txBody>
          </p:sp>
          <p:sp>
            <p:nvSpPr>
              <p:cNvPr id="182399" name="Oval 81"/>
              <p:cNvSpPr>
                <a:spLocks noChangeArrowheads="1"/>
              </p:cNvSpPr>
              <p:nvPr/>
            </p:nvSpPr>
            <p:spPr bwMode="auto">
              <a:xfrm>
                <a:off x="3604" y="2972"/>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2400" name="Oval 82"/>
              <p:cNvSpPr>
                <a:spLocks noChangeArrowheads="1"/>
              </p:cNvSpPr>
              <p:nvPr/>
            </p:nvSpPr>
            <p:spPr bwMode="auto">
              <a:xfrm>
                <a:off x="3788" y="2970"/>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2401" name="Oval 83"/>
              <p:cNvSpPr>
                <a:spLocks noChangeArrowheads="1"/>
              </p:cNvSpPr>
              <p:nvPr/>
            </p:nvSpPr>
            <p:spPr bwMode="auto">
              <a:xfrm>
                <a:off x="4158" y="2973"/>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2402" name="Freeform 10"/>
              <p:cNvSpPr>
                <a:spLocks/>
              </p:cNvSpPr>
              <p:nvPr/>
            </p:nvSpPr>
            <p:spPr bwMode="auto">
              <a:xfrm flipV="1">
                <a:off x="3754" y="2639"/>
                <a:ext cx="550" cy="105"/>
              </a:xfrm>
              <a:custGeom>
                <a:avLst/>
                <a:gdLst>
                  <a:gd name="T0" fmla="*/ 0 w 678"/>
                  <a:gd name="T1" fmla="*/ 87 h 110"/>
                  <a:gd name="T2" fmla="*/ 52 w 678"/>
                  <a:gd name="T3" fmla="*/ 86 h 110"/>
                  <a:gd name="T4" fmla="*/ 200 w 678"/>
                  <a:gd name="T5" fmla="*/ 0 h 110"/>
                  <a:gd name="T6" fmla="*/ 238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i="0">
                  <a:latin typeface="+mn-lt"/>
                </a:endParaRPr>
              </a:p>
            </p:txBody>
          </p:sp>
          <p:sp>
            <p:nvSpPr>
              <p:cNvPr id="182403" name="Freeform 185"/>
              <p:cNvSpPr>
                <a:spLocks/>
              </p:cNvSpPr>
              <p:nvPr/>
            </p:nvSpPr>
            <p:spPr bwMode="auto">
              <a:xfrm>
                <a:off x="4274" y="2610"/>
                <a:ext cx="264" cy="456"/>
              </a:xfrm>
              <a:custGeom>
                <a:avLst/>
                <a:gdLst>
                  <a:gd name="T0" fmla="*/ 264 w 264"/>
                  <a:gd name="T1" fmla="*/ 0 h 456"/>
                  <a:gd name="T2" fmla="*/ 262 w 264"/>
                  <a:gd name="T3" fmla="*/ 248 h 456"/>
                  <a:gd name="T4" fmla="*/ 0 w 264"/>
                  <a:gd name="T5" fmla="*/ 456 h 456"/>
                  <a:gd name="T6" fmla="*/ 0 60000 65536"/>
                  <a:gd name="T7" fmla="*/ 0 60000 65536"/>
                  <a:gd name="T8" fmla="*/ 0 60000 65536"/>
                </a:gdLst>
                <a:ahLst/>
                <a:cxnLst>
                  <a:cxn ang="T6">
                    <a:pos x="T0" y="T1"/>
                  </a:cxn>
                  <a:cxn ang="T7">
                    <a:pos x="T2" y="T3"/>
                  </a:cxn>
                  <a:cxn ang="T8">
                    <a:pos x="T4" y="T5"/>
                  </a:cxn>
                </a:cxnLst>
                <a:rect l="0" t="0" r="r" b="b"/>
                <a:pathLst>
                  <a:path w="264" h="456">
                    <a:moveTo>
                      <a:pt x="264" y="0"/>
                    </a:moveTo>
                    <a:lnTo>
                      <a:pt x="262" y="248"/>
                    </a:lnTo>
                    <a:lnTo>
                      <a:pt x="0" y="456"/>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grpSp>
        <p:grpSp>
          <p:nvGrpSpPr>
            <p:cNvPr id="182341" name="Group 210"/>
            <p:cNvGrpSpPr>
              <a:grpSpLocks/>
            </p:cNvGrpSpPr>
            <p:nvPr/>
          </p:nvGrpSpPr>
          <p:grpSpPr bwMode="auto">
            <a:xfrm>
              <a:off x="7080250" y="4318000"/>
              <a:ext cx="1698625" cy="742950"/>
              <a:chOff x="1003" y="3585"/>
              <a:chExt cx="1070" cy="468"/>
            </a:xfrm>
          </p:grpSpPr>
          <p:grpSp>
            <p:nvGrpSpPr>
              <p:cNvPr id="182366" name="Group 207"/>
              <p:cNvGrpSpPr>
                <a:grpSpLocks/>
              </p:cNvGrpSpPr>
              <p:nvPr/>
            </p:nvGrpSpPr>
            <p:grpSpPr bwMode="auto">
              <a:xfrm>
                <a:off x="1003" y="3723"/>
                <a:ext cx="796" cy="330"/>
                <a:chOff x="2444" y="3759"/>
                <a:chExt cx="796" cy="330"/>
              </a:xfrm>
            </p:grpSpPr>
            <p:sp>
              <p:nvSpPr>
                <p:cNvPr id="182373" name="Rectangle 77"/>
                <p:cNvSpPr>
                  <a:spLocks noChangeArrowheads="1"/>
                </p:cNvSpPr>
                <p:nvPr/>
              </p:nvSpPr>
              <p:spPr bwMode="auto">
                <a:xfrm>
                  <a:off x="3057" y="3793"/>
                  <a:ext cx="183" cy="1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2374" name="Rectangle 76"/>
                <p:cNvSpPr>
                  <a:spLocks noChangeArrowheads="1"/>
                </p:cNvSpPr>
                <p:nvPr/>
              </p:nvSpPr>
              <p:spPr bwMode="auto">
                <a:xfrm>
                  <a:off x="2496" y="3796"/>
                  <a:ext cx="561" cy="2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2375" name="Line 17"/>
                <p:cNvSpPr>
                  <a:spLocks noChangeShapeType="1"/>
                </p:cNvSpPr>
                <p:nvPr/>
              </p:nvSpPr>
              <p:spPr bwMode="auto">
                <a:xfrm>
                  <a:off x="2874" y="3797"/>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2376" name="Line 24"/>
                <p:cNvSpPr>
                  <a:spLocks noChangeShapeType="1"/>
                </p:cNvSpPr>
                <p:nvPr/>
              </p:nvSpPr>
              <p:spPr bwMode="auto">
                <a:xfrm>
                  <a:off x="2688" y="3794"/>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2377" name="Line 25"/>
                <p:cNvSpPr>
                  <a:spLocks noChangeShapeType="1"/>
                </p:cNvSpPr>
                <p:nvPr/>
              </p:nvSpPr>
              <p:spPr bwMode="auto">
                <a:xfrm>
                  <a:off x="3060" y="3791"/>
                  <a:ext cx="0" cy="2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2378" name="Text Box 27"/>
                <p:cNvSpPr txBox="1">
                  <a:spLocks noChangeArrowheads="1"/>
                </p:cNvSpPr>
                <p:nvPr/>
              </p:nvSpPr>
              <p:spPr bwMode="auto">
                <a:xfrm>
                  <a:off x="2456" y="3762"/>
                  <a:ext cx="15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9</a:t>
                  </a:r>
                </a:p>
              </p:txBody>
            </p:sp>
            <p:sp>
              <p:nvSpPr>
                <p:cNvPr id="182379" name="Text Box 28"/>
                <p:cNvSpPr txBox="1">
                  <a:spLocks noChangeArrowheads="1"/>
                </p:cNvSpPr>
                <p:nvPr/>
              </p:nvSpPr>
              <p:spPr bwMode="auto">
                <a:xfrm>
                  <a:off x="3008" y="3900"/>
                  <a:ext cx="188"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16</a:t>
                  </a:r>
                </a:p>
              </p:txBody>
            </p:sp>
            <p:sp>
              <p:nvSpPr>
                <p:cNvPr id="182380" name="Text Box 29"/>
                <p:cNvSpPr txBox="1">
                  <a:spLocks noChangeArrowheads="1"/>
                </p:cNvSpPr>
                <p:nvPr/>
              </p:nvSpPr>
              <p:spPr bwMode="auto">
                <a:xfrm>
                  <a:off x="2444" y="3900"/>
                  <a:ext cx="188"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10</a:t>
                  </a:r>
                </a:p>
              </p:txBody>
            </p:sp>
            <p:sp>
              <p:nvSpPr>
                <p:cNvPr id="182381" name="Text Box 74"/>
                <p:cNvSpPr txBox="1">
                  <a:spLocks noChangeArrowheads="1"/>
                </p:cNvSpPr>
                <p:nvPr/>
              </p:nvSpPr>
              <p:spPr bwMode="auto">
                <a:xfrm>
                  <a:off x="3005" y="3759"/>
                  <a:ext cx="188"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15</a:t>
                  </a:r>
                </a:p>
              </p:txBody>
            </p:sp>
            <p:sp>
              <p:nvSpPr>
                <p:cNvPr id="182382" name="Oval 84"/>
                <p:cNvSpPr>
                  <a:spLocks noChangeArrowheads="1"/>
                </p:cNvSpPr>
                <p:nvPr/>
              </p:nvSpPr>
              <p:spPr bwMode="auto">
                <a:xfrm>
                  <a:off x="2588" y="3988"/>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2383" name="Oval 85"/>
                <p:cNvSpPr>
                  <a:spLocks noChangeArrowheads="1"/>
                </p:cNvSpPr>
                <p:nvPr/>
              </p:nvSpPr>
              <p:spPr bwMode="auto">
                <a:xfrm>
                  <a:off x="2580" y="3853"/>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2384" name="Oval 86"/>
                <p:cNvSpPr>
                  <a:spLocks noChangeArrowheads="1"/>
                </p:cNvSpPr>
                <p:nvPr/>
              </p:nvSpPr>
              <p:spPr bwMode="auto">
                <a:xfrm>
                  <a:off x="3131" y="3851"/>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grpSp>
          <p:sp>
            <p:nvSpPr>
              <p:cNvPr id="182367" name="AutoShape 8"/>
              <p:cNvSpPr>
                <a:spLocks noChangeArrowheads="1"/>
              </p:cNvSpPr>
              <p:nvPr/>
            </p:nvSpPr>
            <p:spPr bwMode="auto">
              <a:xfrm>
                <a:off x="1046" y="3586"/>
                <a:ext cx="1027" cy="165"/>
              </a:xfrm>
              <a:prstGeom prst="parallelogram">
                <a:avLst>
                  <a:gd name="adj" fmla="val 155606"/>
                </a:avLst>
              </a:prstGeom>
              <a:solidFill>
                <a:schemeClr val="bg1"/>
              </a:soli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2368" name="Freeform 10"/>
              <p:cNvSpPr>
                <a:spLocks/>
              </p:cNvSpPr>
              <p:nvPr/>
            </p:nvSpPr>
            <p:spPr bwMode="auto">
              <a:xfrm>
                <a:off x="1161" y="3614"/>
                <a:ext cx="746" cy="105"/>
              </a:xfrm>
              <a:custGeom>
                <a:avLst/>
                <a:gdLst>
                  <a:gd name="T0" fmla="*/ 0 w 678"/>
                  <a:gd name="T1" fmla="*/ 87 h 110"/>
                  <a:gd name="T2" fmla="*/ 239 w 678"/>
                  <a:gd name="T3" fmla="*/ 86 h 110"/>
                  <a:gd name="T4" fmla="*/ 915 w 678"/>
                  <a:gd name="T5" fmla="*/ 0 h 110"/>
                  <a:gd name="T6" fmla="*/ 1094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latin typeface="+mn-lt"/>
                </a:endParaRPr>
              </a:p>
            </p:txBody>
          </p:sp>
          <p:sp>
            <p:nvSpPr>
              <p:cNvPr id="182369" name="Freeform 10"/>
              <p:cNvSpPr>
                <a:spLocks/>
              </p:cNvSpPr>
              <p:nvPr/>
            </p:nvSpPr>
            <p:spPr bwMode="auto">
              <a:xfrm flipV="1">
                <a:off x="1287" y="3614"/>
                <a:ext cx="550" cy="105"/>
              </a:xfrm>
              <a:custGeom>
                <a:avLst/>
                <a:gdLst>
                  <a:gd name="T0" fmla="*/ 0 w 678"/>
                  <a:gd name="T1" fmla="*/ 87 h 110"/>
                  <a:gd name="T2" fmla="*/ 52 w 678"/>
                  <a:gd name="T3" fmla="*/ 86 h 110"/>
                  <a:gd name="T4" fmla="*/ 200 w 678"/>
                  <a:gd name="T5" fmla="*/ 0 h 110"/>
                  <a:gd name="T6" fmla="*/ 238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i="0">
                  <a:latin typeface="+mn-lt"/>
                </a:endParaRPr>
              </a:p>
            </p:txBody>
          </p:sp>
          <p:sp>
            <p:nvSpPr>
              <p:cNvPr id="182370" name="Freeform 206"/>
              <p:cNvSpPr>
                <a:spLocks/>
              </p:cNvSpPr>
              <p:nvPr/>
            </p:nvSpPr>
            <p:spPr bwMode="auto">
              <a:xfrm>
                <a:off x="1807" y="3585"/>
                <a:ext cx="264" cy="456"/>
              </a:xfrm>
              <a:custGeom>
                <a:avLst/>
                <a:gdLst>
                  <a:gd name="T0" fmla="*/ 264 w 264"/>
                  <a:gd name="T1" fmla="*/ 0 h 456"/>
                  <a:gd name="T2" fmla="*/ 262 w 264"/>
                  <a:gd name="T3" fmla="*/ 248 h 456"/>
                  <a:gd name="T4" fmla="*/ 0 w 264"/>
                  <a:gd name="T5" fmla="*/ 456 h 456"/>
                  <a:gd name="T6" fmla="*/ 0 60000 65536"/>
                  <a:gd name="T7" fmla="*/ 0 60000 65536"/>
                  <a:gd name="T8" fmla="*/ 0 60000 65536"/>
                </a:gdLst>
                <a:ahLst/>
                <a:cxnLst>
                  <a:cxn ang="T6">
                    <a:pos x="T0" y="T1"/>
                  </a:cxn>
                  <a:cxn ang="T7">
                    <a:pos x="T2" y="T3"/>
                  </a:cxn>
                  <a:cxn ang="T8">
                    <a:pos x="T4" y="T5"/>
                  </a:cxn>
                </a:cxnLst>
                <a:rect l="0" t="0" r="r" b="b"/>
                <a:pathLst>
                  <a:path w="264" h="456">
                    <a:moveTo>
                      <a:pt x="264" y="0"/>
                    </a:moveTo>
                    <a:lnTo>
                      <a:pt x="262" y="248"/>
                    </a:lnTo>
                    <a:lnTo>
                      <a:pt x="0" y="456"/>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sp>
            <p:nvSpPr>
              <p:cNvPr id="182371" name="Freeform 208"/>
              <p:cNvSpPr>
                <a:spLocks/>
              </p:cNvSpPr>
              <p:nvPr/>
            </p:nvSpPr>
            <p:spPr bwMode="auto">
              <a:xfrm>
                <a:off x="1044" y="3747"/>
                <a:ext cx="762" cy="303"/>
              </a:xfrm>
              <a:custGeom>
                <a:avLst/>
                <a:gdLst>
                  <a:gd name="T0" fmla="*/ 0 w 762"/>
                  <a:gd name="T1" fmla="*/ 3 h 303"/>
                  <a:gd name="T2" fmla="*/ 0 w 762"/>
                  <a:gd name="T3" fmla="*/ 303 h 303"/>
                  <a:gd name="T4" fmla="*/ 762 w 762"/>
                  <a:gd name="T5" fmla="*/ 303 h 303"/>
                  <a:gd name="T6" fmla="*/ 762 w 762"/>
                  <a:gd name="T7" fmla="*/ 0 h 3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2" h="303">
                    <a:moveTo>
                      <a:pt x="0" y="3"/>
                    </a:moveTo>
                    <a:lnTo>
                      <a:pt x="0" y="303"/>
                    </a:lnTo>
                    <a:lnTo>
                      <a:pt x="762" y="303"/>
                    </a:lnTo>
                    <a:lnTo>
                      <a:pt x="762" y="0"/>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sp>
            <p:nvSpPr>
              <p:cNvPr id="73840" name="Line 209"/>
              <p:cNvSpPr>
                <a:spLocks noChangeShapeType="1"/>
              </p:cNvSpPr>
              <p:nvPr/>
            </p:nvSpPr>
            <p:spPr bwMode="auto">
              <a:xfrm flipV="1">
                <a:off x="1044" y="3888"/>
                <a:ext cx="768" cy="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i="0">
                  <a:latin typeface="+mn-lt"/>
                  <a:ea typeface="ＭＳ Ｐゴシック" charset="0"/>
                </a:endParaRPr>
              </a:p>
            </p:txBody>
          </p:sp>
        </p:grpSp>
        <p:sp>
          <p:nvSpPr>
            <p:cNvPr id="182342" name="Text Box 64"/>
            <p:cNvSpPr txBox="1">
              <a:spLocks noChangeArrowheads="1"/>
            </p:cNvSpPr>
            <p:nvPr/>
          </p:nvSpPr>
          <p:spPr bwMode="auto">
            <a:xfrm>
              <a:off x="8037513" y="5297488"/>
              <a:ext cx="3738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800" i="0">
                  <a:solidFill>
                    <a:srgbClr val="000000"/>
                  </a:solidFill>
                  <a:latin typeface="+mn-lt"/>
                </a:rPr>
                <a:t>…</a:t>
              </a:r>
            </a:p>
          </p:txBody>
        </p:sp>
        <p:sp>
          <p:nvSpPr>
            <p:cNvPr id="182343" name="Line 69"/>
            <p:cNvSpPr>
              <a:spLocks noChangeShapeType="1"/>
            </p:cNvSpPr>
            <p:nvPr/>
          </p:nvSpPr>
          <p:spPr bwMode="auto">
            <a:xfrm>
              <a:off x="7324725" y="4922838"/>
              <a:ext cx="101600" cy="377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2344" name="Line 70"/>
            <p:cNvSpPr>
              <a:spLocks noChangeShapeType="1"/>
            </p:cNvSpPr>
            <p:nvPr/>
          </p:nvSpPr>
          <p:spPr bwMode="auto">
            <a:xfrm>
              <a:off x="7315200" y="4721225"/>
              <a:ext cx="479425" cy="603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2345" name="Line 71"/>
            <p:cNvSpPr>
              <a:spLocks noChangeShapeType="1"/>
            </p:cNvSpPr>
            <p:nvPr/>
          </p:nvSpPr>
          <p:spPr bwMode="auto">
            <a:xfrm>
              <a:off x="8170863" y="4665663"/>
              <a:ext cx="514350" cy="484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2346" name="Text Box 73"/>
            <p:cNvSpPr txBox="1">
              <a:spLocks noChangeArrowheads="1"/>
            </p:cNvSpPr>
            <p:nvPr/>
          </p:nvSpPr>
          <p:spPr bwMode="auto">
            <a:xfrm>
              <a:off x="7364413" y="5827713"/>
              <a:ext cx="1433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zh-CN" sz="1200" i="0" dirty="0">
                  <a:solidFill>
                    <a:srgbClr val="000000"/>
                  </a:solidFill>
                  <a:latin typeface="+mn-lt"/>
                </a:rPr>
                <a:t>Computer Science</a:t>
              </a:r>
            </a:p>
            <a:p>
              <a:pPr algn="ctr" eaLnBrk="1" hangingPunct="1"/>
              <a:r>
                <a:rPr lang="en-US" altLang="zh-CN" sz="1200" i="0" dirty="0">
                  <a:solidFill>
                    <a:srgbClr val="000000"/>
                  </a:solidFill>
                  <a:latin typeface="+mn-lt"/>
                </a:rPr>
                <a:t>(VLAN ports 9-16)</a:t>
              </a:r>
            </a:p>
          </p:txBody>
        </p:sp>
        <p:sp>
          <p:nvSpPr>
            <p:cNvPr id="73796" name="Rectangle 211"/>
            <p:cNvSpPr>
              <a:spLocks noChangeArrowheads="1"/>
            </p:cNvSpPr>
            <p:nvPr/>
          </p:nvSpPr>
          <p:spPr bwMode="auto">
            <a:xfrm>
              <a:off x="4003681" y="3629025"/>
              <a:ext cx="5140603" cy="628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nSpc>
                  <a:spcPct val="85000"/>
                </a:lnSpc>
                <a:spcBef>
                  <a:spcPct val="20000"/>
                </a:spcBef>
                <a:buClr>
                  <a:srgbClr val="000099"/>
                </a:buClr>
                <a:buSzPct val="65000"/>
                <a:buFont typeface="Wingdings" panose="05000000000000000000" pitchFamily="2" charset="2"/>
                <a:buNone/>
              </a:pPr>
              <a:r>
                <a:rPr lang="en-US" altLang="zh-CN" i="0" dirty="0">
                  <a:solidFill>
                    <a:srgbClr val="000000"/>
                  </a:solidFill>
                  <a:latin typeface="+mn-lt"/>
                </a:rPr>
                <a:t>… operates as </a:t>
              </a:r>
              <a:r>
                <a:rPr lang="en-US" altLang="zh-CN" i="0" dirty="0">
                  <a:solidFill>
                    <a:srgbClr val="CC0000"/>
                  </a:solidFill>
                  <a:latin typeface="+mn-lt"/>
                </a:rPr>
                <a:t>multiple </a:t>
              </a:r>
              <a:r>
                <a:rPr lang="en-US" altLang="zh-CN" i="0" dirty="0">
                  <a:solidFill>
                    <a:srgbClr val="000000"/>
                  </a:solidFill>
                  <a:latin typeface="+mn-lt"/>
                </a:rPr>
                <a:t>virtual switches</a:t>
              </a:r>
            </a:p>
            <a:p>
              <a:pPr>
                <a:lnSpc>
                  <a:spcPct val="85000"/>
                </a:lnSpc>
                <a:spcBef>
                  <a:spcPct val="20000"/>
                </a:spcBef>
                <a:buClr>
                  <a:srgbClr val="000099"/>
                </a:buClr>
                <a:buSzPct val="65000"/>
                <a:buFont typeface="Wingdings" panose="05000000000000000000" pitchFamily="2" charset="2"/>
                <a:buChar char="v"/>
              </a:pPr>
              <a:endParaRPr lang="en-US" altLang="zh-CN" sz="2000" i="0" dirty="0">
                <a:solidFill>
                  <a:srgbClr val="000000"/>
                </a:solidFill>
                <a:latin typeface="+mn-lt"/>
              </a:endParaRPr>
            </a:p>
          </p:txBody>
        </p:sp>
        <p:grpSp>
          <p:nvGrpSpPr>
            <p:cNvPr id="182348" name="Group 44"/>
            <p:cNvGrpSpPr>
              <a:grpSpLocks/>
            </p:cNvGrpSpPr>
            <p:nvPr/>
          </p:nvGrpSpPr>
          <p:grpSpPr bwMode="auto">
            <a:xfrm>
              <a:off x="3902075" y="5110163"/>
              <a:ext cx="609600" cy="558800"/>
              <a:chOff x="-44" y="1473"/>
              <a:chExt cx="981" cy="1105"/>
            </a:xfrm>
          </p:grpSpPr>
          <p:pic>
            <p:nvPicPr>
              <p:cNvPr id="18236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365"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grpSp>
        <p:grpSp>
          <p:nvGrpSpPr>
            <p:cNvPr id="182349" name="Group 44"/>
            <p:cNvGrpSpPr>
              <a:grpSpLocks/>
            </p:cNvGrpSpPr>
            <p:nvPr/>
          </p:nvGrpSpPr>
          <p:grpSpPr bwMode="auto">
            <a:xfrm>
              <a:off x="4429125" y="5202238"/>
              <a:ext cx="609600" cy="558800"/>
              <a:chOff x="-44" y="1473"/>
              <a:chExt cx="981" cy="1105"/>
            </a:xfrm>
          </p:grpSpPr>
          <p:pic>
            <p:nvPicPr>
              <p:cNvPr id="18236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363"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grpSp>
        <p:grpSp>
          <p:nvGrpSpPr>
            <p:cNvPr id="182350" name="Group 44"/>
            <p:cNvGrpSpPr>
              <a:grpSpLocks/>
            </p:cNvGrpSpPr>
            <p:nvPr/>
          </p:nvGrpSpPr>
          <p:grpSpPr bwMode="auto">
            <a:xfrm>
              <a:off x="5151438" y="5222875"/>
              <a:ext cx="609600" cy="558800"/>
              <a:chOff x="-44" y="1473"/>
              <a:chExt cx="981" cy="1105"/>
            </a:xfrm>
          </p:grpSpPr>
          <p:pic>
            <p:nvPicPr>
              <p:cNvPr id="18236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361"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grpSp>
        <p:grpSp>
          <p:nvGrpSpPr>
            <p:cNvPr id="182351" name="Group 44"/>
            <p:cNvGrpSpPr>
              <a:grpSpLocks/>
            </p:cNvGrpSpPr>
            <p:nvPr/>
          </p:nvGrpSpPr>
          <p:grpSpPr bwMode="auto">
            <a:xfrm>
              <a:off x="6969125" y="5253038"/>
              <a:ext cx="609600" cy="558800"/>
              <a:chOff x="-44" y="1473"/>
              <a:chExt cx="981" cy="1105"/>
            </a:xfrm>
          </p:grpSpPr>
          <p:pic>
            <p:nvPicPr>
              <p:cNvPr id="18235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359"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grpSp>
        <p:grpSp>
          <p:nvGrpSpPr>
            <p:cNvPr id="182352" name="Group 44"/>
            <p:cNvGrpSpPr>
              <a:grpSpLocks/>
            </p:cNvGrpSpPr>
            <p:nvPr/>
          </p:nvGrpSpPr>
          <p:grpSpPr bwMode="auto">
            <a:xfrm>
              <a:off x="7477125" y="5262563"/>
              <a:ext cx="609600" cy="558800"/>
              <a:chOff x="-44" y="1473"/>
              <a:chExt cx="981" cy="1105"/>
            </a:xfrm>
          </p:grpSpPr>
          <p:pic>
            <p:nvPicPr>
              <p:cNvPr id="18235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357"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grpSp>
        <p:grpSp>
          <p:nvGrpSpPr>
            <p:cNvPr id="182353" name="Group 44"/>
            <p:cNvGrpSpPr>
              <a:grpSpLocks/>
            </p:cNvGrpSpPr>
            <p:nvPr/>
          </p:nvGrpSpPr>
          <p:grpSpPr bwMode="auto">
            <a:xfrm>
              <a:off x="8340725" y="5080000"/>
              <a:ext cx="609600" cy="558800"/>
              <a:chOff x="-44" y="1473"/>
              <a:chExt cx="981" cy="1105"/>
            </a:xfrm>
          </p:grpSpPr>
          <p:pic>
            <p:nvPicPr>
              <p:cNvPr id="18235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355"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grpSp>
      </p:grpSp>
      <p:sp>
        <p:nvSpPr>
          <p:cNvPr id="142" name="矩形 141"/>
          <p:cNvSpPr/>
          <p:nvPr/>
        </p:nvSpPr>
        <p:spPr>
          <a:xfrm>
            <a:off x="533400" y="4972735"/>
            <a:ext cx="3190875" cy="1323439"/>
          </a:xfrm>
          <a:prstGeom prst="rect">
            <a:avLst/>
          </a:prstGeom>
        </p:spPr>
        <p:txBody>
          <a:bodyPr wrap="square">
            <a:spAutoFit/>
          </a:bodyPr>
          <a:lstStyle/>
          <a:p>
            <a:r>
              <a:rPr lang="zh-CN" altLang="en-US" sz="2000" i="0" dirty="0">
                <a:latin typeface="+mn-lt"/>
              </a:rPr>
              <a:t>支持</a:t>
            </a:r>
            <a:r>
              <a:rPr lang="en-US" altLang="zh-CN" sz="2000" i="0" dirty="0">
                <a:latin typeface="+mn-lt"/>
              </a:rPr>
              <a:t>VLAN</a:t>
            </a:r>
            <a:r>
              <a:rPr lang="zh-CN" altLang="en-US" sz="2000" i="0" dirty="0">
                <a:latin typeface="+mn-lt"/>
              </a:rPr>
              <a:t>功能的</a:t>
            </a:r>
            <a:r>
              <a:rPr lang="zh-CN" altLang="en-US" sz="2000" i="0" dirty="0">
                <a:solidFill>
                  <a:srgbClr val="FF0000"/>
                </a:solidFill>
                <a:latin typeface="+mn-lt"/>
              </a:rPr>
              <a:t>交换机</a:t>
            </a:r>
            <a:r>
              <a:rPr lang="zh-CN" altLang="en-US" sz="2000" i="0" dirty="0">
                <a:latin typeface="+mn-lt"/>
              </a:rPr>
              <a:t>可以配置为在单个物理</a:t>
            </a:r>
            <a:r>
              <a:rPr lang="en-US" altLang="zh-CN" sz="2000" i="0" dirty="0">
                <a:latin typeface="+mn-lt"/>
              </a:rPr>
              <a:t>LAN</a:t>
            </a:r>
            <a:r>
              <a:rPr lang="zh-CN" altLang="en-US" sz="2000" i="0" dirty="0">
                <a:latin typeface="+mn-lt"/>
              </a:rPr>
              <a:t>基础设施上定义多个虚拟</a:t>
            </a:r>
            <a:r>
              <a:rPr lang="en-US" altLang="zh-CN" sz="2000" i="0" dirty="0">
                <a:latin typeface="+mn-lt"/>
              </a:rPr>
              <a:t>LAN</a:t>
            </a:r>
            <a:r>
              <a:rPr lang="zh-CN" altLang="en-US" sz="2000" i="0" dirty="0">
                <a:latin typeface="+mn-lt"/>
              </a:rPr>
              <a:t>。</a:t>
            </a:r>
            <a:endParaRPr lang="zh-CN" altLang="en-US" sz="2000" dirty="0">
              <a:latin typeface="+mn-lt"/>
            </a:endParaRPr>
          </a:p>
        </p:txBody>
      </p:sp>
    </p:spTree>
    <p:extLst>
      <p:ext uri="{BB962C8B-B14F-4D97-AF65-F5344CB8AC3E}">
        <p14:creationId xmlns:p14="http://schemas.microsoft.com/office/powerpoint/2010/main" val="4811086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115"/>
          <p:cNvSpPr>
            <a:spLocks noChangeArrowheads="1"/>
          </p:cNvSpPr>
          <p:nvPr/>
        </p:nvSpPr>
        <p:spPr bwMode="auto">
          <a:xfrm>
            <a:off x="7731125" y="3063875"/>
            <a:ext cx="279400" cy="2286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74757" name="Rectangle 4"/>
          <p:cNvSpPr>
            <a:spLocks noChangeArrowheads="1"/>
          </p:cNvSpPr>
          <p:nvPr/>
        </p:nvSpPr>
        <p:spPr bwMode="auto">
          <a:xfrm>
            <a:off x="5657850" y="2847975"/>
            <a:ext cx="273050" cy="196850"/>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74758" name="Rectangle 5"/>
          <p:cNvSpPr>
            <a:spLocks noGrp="1" noChangeArrowheads="1"/>
          </p:cNvSpPr>
          <p:nvPr>
            <p:ph type="title"/>
          </p:nvPr>
        </p:nvSpPr>
        <p:spPr/>
        <p:txBody>
          <a:bodyPr/>
          <a:lstStyle/>
          <a:p>
            <a:pPr>
              <a:defRPr/>
            </a:pPr>
            <a:r>
              <a:rPr lang="en-US" dirty="0">
                <a:latin typeface="+mn-lt"/>
                <a:ea typeface="ＭＳ Ｐゴシック" charset="0"/>
              </a:rPr>
              <a:t>Port-based VLAN</a:t>
            </a:r>
          </a:p>
        </p:txBody>
      </p:sp>
      <p:sp>
        <p:nvSpPr>
          <p:cNvPr id="183302" name="Rectangle 80"/>
          <p:cNvSpPr>
            <a:spLocks noChangeArrowheads="1"/>
          </p:cNvSpPr>
          <p:nvPr/>
        </p:nvSpPr>
        <p:spPr bwMode="auto">
          <a:xfrm>
            <a:off x="5649913" y="3057525"/>
            <a:ext cx="290512" cy="24288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3303" name="Rectangle 77"/>
          <p:cNvSpPr>
            <a:spLocks noChangeArrowheads="1"/>
          </p:cNvSpPr>
          <p:nvPr/>
        </p:nvSpPr>
        <p:spPr bwMode="auto">
          <a:xfrm>
            <a:off x="7721600" y="2838450"/>
            <a:ext cx="290513" cy="2095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3304" name="Rectangle 76"/>
          <p:cNvSpPr>
            <a:spLocks noChangeArrowheads="1"/>
          </p:cNvSpPr>
          <p:nvPr/>
        </p:nvSpPr>
        <p:spPr bwMode="auto">
          <a:xfrm>
            <a:off x="6831013" y="2843213"/>
            <a:ext cx="890587"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3305" name="Rectangle 75"/>
          <p:cNvSpPr>
            <a:spLocks noChangeArrowheads="1"/>
          </p:cNvSpPr>
          <p:nvPr/>
        </p:nvSpPr>
        <p:spPr bwMode="auto">
          <a:xfrm>
            <a:off x="5935663" y="2843213"/>
            <a:ext cx="900112" cy="452437"/>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3306" name="Rectangle 2"/>
          <p:cNvSpPr>
            <a:spLocks noChangeArrowheads="1"/>
          </p:cNvSpPr>
          <p:nvPr/>
        </p:nvSpPr>
        <p:spPr bwMode="auto">
          <a:xfrm>
            <a:off x="5649913" y="2835275"/>
            <a:ext cx="2370137" cy="4683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3307" name="Line 3"/>
          <p:cNvSpPr>
            <a:spLocks noChangeShapeType="1"/>
          </p:cNvSpPr>
          <p:nvPr/>
        </p:nvSpPr>
        <p:spPr bwMode="auto">
          <a:xfrm>
            <a:off x="5651500" y="3051175"/>
            <a:ext cx="2351088" cy="4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3308" name="Text Box 6"/>
          <p:cNvSpPr txBox="1">
            <a:spLocks noChangeArrowheads="1"/>
          </p:cNvSpPr>
          <p:nvPr/>
        </p:nvSpPr>
        <p:spPr bwMode="auto">
          <a:xfrm>
            <a:off x="5567363" y="2794000"/>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1</a:t>
            </a:r>
          </a:p>
        </p:txBody>
      </p:sp>
      <p:sp>
        <p:nvSpPr>
          <p:cNvPr id="183309" name="Line 7"/>
          <p:cNvSpPr>
            <a:spLocks noChangeShapeType="1"/>
          </p:cNvSpPr>
          <p:nvPr/>
        </p:nvSpPr>
        <p:spPr bwMode="auto">
          <a:xfrm>
            <a:off x="6831013" y="2840038"/>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3310" name="AutoShape 8"/>
          <p:cNvSpPr>
            <a:spLocks noChangeArrowheads="1"/>
          </p:cNvSpPr>
          <p:nvPr/>
        </p:nvSpPr>
        <p:spPr bwMode="auto">
          <a:xfrm>
            <a:off x="5621338" y="2576513"/>
            <a:ext cx="3176587" cy="261937"/>
          </a:xfrm>
          <a:prstGeom prst="parallelogram">
            <a:avLst>
              <a:gd name="adj" fmla="val 303182"/>
            </a:avLst>
          </a:prstGeom>
          <a:solidFill>
            <a:schemeClr val="bg1"/>
          </a:soli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3311" name="Freeform 9"/>
          <p:cNvSpPr>
            <a:spLocks/>
          </p:cNvSpPr>
          <p:nvPr/>
        </p:nvSpPr>
        <p:spPr bwMode="auto">
          <a:xfrm>
            <a:off x="8024813" y="2579688"/>
            <a:ext cx="763587" cy="720725"/>
          </a:xfrm>
          <a:custGeom>
            <a:avLst/>
            <a:gdLst>
              <a:gd name="T0" fmla="*/ 0 w 232"/>
              <a:gd name="T1" fmla="*/ 2147483647 h 454"/>
              <a:gd name="T2" fmla="*/ 2147483647 w 232"/>
              <a:gd name="T3" fmla="*/ 2147483647 h 454"/>
              <a:gd name="T4" fmla="*/ 2147483647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latin typeface="+mn-lt"/>
            </a:endParaRPr>
          </a:p>
        </p:txBody>
      </p:sp>
      <p:sp>
        <p:nvSpPr>
          <p:cNvPr id="183312" name="Freeform 10"/>
          <p:cNvSpPr>
            <a:spLocks/>
          </p:cNvSpPr>
          <p:nvPr/>
        </p:nvSpPr>
        <p:spPr bwMode="auto">
          <a:xfrm>
            <a:off x="6022975" y="2624138"/>
            <a:ext cx="2228850" cy="150812"/>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latin typeface="+mn-lt"/>
            </a:endParaRPr>
          </a:p>
        </p:txBody>
      </p:sp>
      <p:sp>
        <p:nvSpPr>
          <p:cNvPr id="183313" name="Freeform 11"/>
          <p:cNvSpPr>
            <a:spLocks/>
          </p:cNvSpPr>
          <p:nvPr/>
        </p:nvSpPr>
        <p:spPr bwMode="auto">
          <a:xfrm>
            <a:off x="6496050" y="2624138"/>
            <a:ext cx="1420813" cy="166687"/>
          </a:xfrm>
          <a:custGeom>
            <a:avLst/>
            <a:gdLst>
              <a:gd name="T0" fmla="*/ 0 w 432"/>
              <a:gd name="T1" fmla="*/ 0 h 105"/>
              <a:gd name="T2" fmla="*/ 2147483647 w 432"/>
              <a:gd name="T3" fmla="*/ 0 h 105"/>
              <a:gd name="T4" fmla="*/ 2147483647 w 432"/>
              <a:gd name="T5" fmla="*/ 2147483647 h 105"/>
              <a:gd name="T6" fmla="*/ 2147483647 w 432"/>
              <a:gd name="T7" fmla="*/ 2147483647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latin typeface="+mn-lt"/>
            </a:endParaRPr>
          </a:p>
        </p:txBody>
      </p:sp>
      <p:sp>
        <p:nvSpPr>
          <p:cNvPr id="183314" name="Line 17"/>
          <p:cNvSpPr>
            <a:spLocks noChangeShapeType="1"/>
          </p:cNvSpPr>
          <p:nvPr/>
        </p:nvSpPr>
        <p:spPr bwMode="auto">
          <a:xfrm>
            <a:off x="7431088" y="2844800"/>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3315" name="Line 18"/>
          <p:cNvSpPr>
            <a:spLocks noChangeShapeType="1"/>
          </p:cNvSpPr>
          <p:nvPr/>
        </p:nvSpPr>
        <p:spPr bwMode="auto">
          <a:xfrm>
            <a:off x="6230938" y="2840038"/>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3316" name="Line 21"/>
          <p:cNvSpPr>
            <a:spLocks noChangeShapeType="1"/>
          </p:cNvSpPr>
          <p:nvPr/>
        </p:nvSpPr>
        <p:spPr bwMode="auto">
          <a:xfrm>
            <a:off x="5940425" y="2836863"/>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3317" name="Line 22"/>
          <p:cNvSpPr>
            <a:spLocks noChangeShapeType="1"/>
          </p:cNvSpPr>
          <p:nvPr/>
        </p:nvSpPr>
        <p:spPr bwMode="auto">
          <a:xfrm>
            <a:off x="5649913" y="2849563"/>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3318" name="Line 23"/>
          <p:cNvSpPr>
            <a:spLocks noChangeShapeType="1"/>
          </p:cNvSpPr>
          <p:nvPr/>
        </p:nvSpPr>
        <p:spPr bwMode="auto">
          <a:xfrm>
            <a:off x="6511925" y="2844800"/>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3319" name="Line 24"/>
          <p:cNvSpPr>
            <a:spLocks noChangeShapeType="1"/>
          </p:cNvSpPr>
          <p:nvPr/>
        </p:nvSpPr>
        <p:spPr bwMode="auto">
          <a:xfrm>
            <a:off x="7135813" y="2840038"/>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3320" name="Line 25"/>
          <p:cNvSpPr>
            <a:spLocks noChangeShapeType="1"/>
          </p:cNvSpPr>
          <p:nvPr/>
        </p:nvSpPr>
        <p:spPr bwMode="auto">
          <a:xfrm>
            <a:off x="7726363" y="2835275"/>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3321" name="Text Box 26"/>
          <p:cNvSpPr txBox="1">
            <a:spLocks noChangeArrowheads="1"/>
          </p:cNvSpPr>
          <p:nvPr/>
        </p:nvSpPr>
        <p:spPr bwMode="auto">
          <a:xfrm>
            <a:off x="6448425" y="3003550"/>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8</a:t>
            </a:r>
          </a:p>
        </p:txBody>
      </p:sp>
      <p:sp>
        <p:nvSpPr>
          <p:cNvPr id="183322" name="Text Box 27"/>
          <p:cNvSpPr txBox="1">
            <a:spLocks noChangeArrowheads="1"/>
          </p:cNvSpPr>
          <p:nvPr/>
        </p:nvSpPr>
        <p:spPr bwMode="auto">
          <a:xfrm>
            <a:off x="6767513" y="2789238"/>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9</a:t>
            </a:r>
          </a:p>
        </p:txBody>
      </p:sp>
      <p:sp>
        <p:nvSpPr>
          <p:cNvPr id="183323" name="Text Box 28"/>
          <p:cNvSpPr txBox="1">
            <a:spLocks noChangeArrowheads="1"/>
          </p:cNvSpPr>
          <p:nvPr/>
        </p:nvSpPr>
        <p:spPr bwMode="auto">
          <a:xfrm>
            <a:off x="7643813" y="3008313"/>
            <a:ext cx="2984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16</a:t>
            </a:r>
          </a:p>
        </p:txBody>
      </p:sp>
      <p:sp>
        <p:nvSpPr>
          <p:cNvPr id="183324" name="Text Box 29"/>
          <p:cNvSpPr txBox="1">
            <a:spLocks noChangeArrowheads="1"/>
          </p:cNvSpPr>
          <p:nvPr/>
        </p:nvSpPr>
        <p:spPr bwMode="auto">
          <a:xfrm>
            <a:off x="6748463" y="3008313"/>
            <a:ext cx="2984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10</a:t>
            </a:r>
          </a:p>
        </p:txBody>
      </p:sp>
      <p:sp>
        <p:nvSpPr>
          <p:cNvPr id="183325" name="Text Box 30"/>
          <p:cNvSpPr txBox="1">
            <a:spLocks noChangeArrowheads="1"/>
          </p:cNvSpPr>
          <p:nvPr/>
        </p:nvSpPr>
        <p:spPr bwMode="auto">
          <a:xfrm>
            <a:off x="5576888" y="3003550"/>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2</a:t>
            </a:r>
          </a:p>
        </p:txBody>
      </p:sp>
      <p:sp>
        <p:nvSpPr>
          <p:cNvPr id="183326" name="Text Box 57"/>
          <p:cNvSpPr txBox="1">
            <a:spLocks noChangeArrowheads="1"/>
          </p:cNvSpPr>
          <p:nvPr/>
        </p:nvSpPr>
        <p:spPr bwMode="auto">
          <a:xfrm>
            <a:off x="6443663" y="2789238"/>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7</a:t>
            </a:r>
          </a:p>
        </p:txBody>
      </p:sp>
      <p:sp>
        <p:nvSpPr>
          <p:cNvPr id="183327" name="Line 61"/>
          <p:cNvSpPr>
            <a:spLocks noChangeShapeType="1"/>
          </p:cNvSpPr>
          <p:nvPr/>
        </p:nvSpPr>
        <p:spPr bwMode="auto">
          <a:xfrm flipH="1">
            <a:off x="4889500" y="3179763"/>
            <a:ext cx="901700" cy="27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3328" name="Line 62"/>
          <p:cNvSpPr>
            <a:spLocks noChangeShapeType="1"/>
          </p:cNvSpPr>
          <p:nvPr/>
        </p:nvSpPr>
        <p:spPr bwMode="auto">
          <a:xfrm flipH="1">
            <a:off x="5275263" y="3170238"/>
            <a:ext cx="806450" cy="419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3329" name="Line 63"/>
          <p:cNvSpPr>
            <a:spLocks noChangeShapeType="1"/>
          </p:cNvSpPr>
          <p:nvPr/>
        </p:nvSpPr>
        <p:spPr bwMode="auto">
          <a:xfrm flipH="1">
            <a:off x="5994400" y="3186113"/>
            <a:ext cx="709613" cy="360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3330" name="Text Box 64"/>
          <p:cNvSpPr txBox="1">
            <a:spLocks noChangeArrowheads="1"/>
          </p:cNvSpPr>
          <p:nvPr/>
        </p:nvSpPr>
        <p:spPr bwMode="auto">
          <a:xfrm>
            <a:off x="7715250" y="3548063"/>
            <a:ext cx="3738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800" i="0">
                <a:solidFill>
                  <a:srgbClr val="000000"/>
                </a:solidFill>
                <a:latin typeface="+mn-lt"/>
              </a:rPr>
              <a:t>…</a:t>
            </a:r>
          </a:p>
        </p:txBody>
      </p:sp>
      <p:sp>
        <p:nvSpPr>
          <p:cNvPr id="183331" name="Line 69"/>
          <p:cNvSpPr>
            <a:spLocks noChangeShapeType="1"/>
          </p:cNvSpPr>
          <p:nvPr/>
        </p:nvSpPr>
        <p:spPr bwMode="auto">
          <a:xfrm>
            <a:off x="7002463" y="3173413"/>
            <a:ext cx="101600" cy="377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3332" name="Line 70"/>
          <p:cNvSpPr>
            <a:spLocks noChangeShapeType="1"/>
          </p:cNvSpPr>
          <p:nvPr/>
        </p:nvSpPr>
        <p:spPr bwMode="auto">
          <a:xfrm>
            <a:off x="6992938" y="2971800"/>
            <a:ext cx="479425" cy="603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3333" name="Line 71"/>
          <p:cNvSpPr>
            <a:spLocks noChangeShapeType="1"/>
          </p:cNvSpPr>
          <p:nvPr/>
        </p:nvSpPr>
        <p:spPr bwMode="auto">
          <a:xfrm>
            <a:off x="7848600" y="2916238"/>
            <a:ext cx="514350" cy="484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3334" name="Text Box 72"/>
          <p:cNvSpPr txBox="1">
            <a:spLocks noChangeArrowheads="1"/>
          </p:cNvSpPr>
          <p:nvPr/>
        </p:nvSpPr>
        <p:spPr bwMode="auto">
          <a:xfrm>
            <a:off x="4879975" y="4090988"/>
            <a:ext cx="165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zh-CN" sz="1200" i="0" dirty="0">
                <a:solidFill>
                  <a:srgbClr val="000000"/>
                </a:solidFill>
                <a:latin typeface="+mn-lt"/>
              </a:rPr>
              <a:t>Electrical Engineering</a:t>
            </a:r>
          </a:p>
          <a:p>
            <a:pPr algn="ctr" eaLnBrk="1" hangingPunct="1"/>
            <a:r>
              <a:rPr lang="en-US" altLang="zh-CN" sz="1200" i="0" dirty="0">
                <a:solidFill>
                  <a:srgbClr val="000000"/>
                </a:solidFill>
                <a:latin typeface="+mn-lt"/>
              </a:rPr>
              <a:t>(VLAN ports 1-8)</a:t>
            </a:r>
          </a:p>
        </p:txBody>
      </p:sp>
      <p:sp>
        <p:nvSpPr>
          <p:cNvPr id="183335" name="Text Box 73"/>
          <p:cNvSpPr txBox="1">
            <a:spLocks noChangeArrowheads="1"/>
          </p:cNvSpPr>
          <p:nvPr/>
        </p:nvSpPr>
        <p:spPr bwMode="auto">
          <a:xfrm>
            <a:off x="7042150" y="4078288"/>
            <a:ext cx="1433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zh-CN" sz="1200" i="0" dirty="0">
                <a:solidFill>
                  <a:srgbClr val="000000"/>
                </a:solidFill>
                <a:latin typeface="+mn-lt"/>
              </a:rPr>
              <a:t>Computer Science</a:t>
            </a:r>
          </a:p>
          <a:p>
            <a:pPr algn="ctr" eaLnBrk="1" hangingPunct="1"/>
            <a:r>
              <a:rPr lang="en-US" altLang="zh-CN" sz="1200" i="0" dirty="0">
                <a:solidFill>
                  <a:srgbClr val="000000"/>
                </a:solidFill>
                <a:latin typeface="+mn-lt"/>
              </a:rPr>
              <a:t>(VLAN ports 9-15)</a:t>
            </a:r>
          </a:p>
        </p:txBody>
      </p:sp>
      <p:sp>
        <p:nvSpPr>
          <p:cNvPr id="183336" name="Text Box 74"/>
          <p:cNvSpPr txBox="1">
            <a:spLocks noChangeArrowheads="1"/>
          </p:cNvSpPr>
          <p:nvPr/>
        </p:nvSpPr>
        <p:spPr bwMode="auto">
          <a:xfrm>
            <a:off x="7639050" y="2784475"/>
            <a:ext cx="29845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15</a:t>
            </a:r>
          </a:p>
        </p:txBody>
      </p:sp>
      <p:sp>
        <p:nvSpPr>
          <p:cNvPr id="183337" name="Oval 81"/>
          <p:cNvSpPr>
            <a:spLocks noChangeArrowheads="1"/>
          </p:cNvSpPr>
          <p:nvPr/>
        </p:nvSpPr>
        <p:spPr bwMode="auto">
          <a:xfrm>
            <a:off x="5765800" y="3159125"/>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3338" name="Oval 82"/>
          <p:cNvSpPr>
            <a:spLocks noChangeArrowheads="1"/>
          </p:cNvSpPr>
          <p:nvPr/>
        </p:nvSpPr>
        <p:spPr bwMode="auto">
          <a:xfrm>
            <a:off x="6057900" y="3146425"/>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3339" name="Oval 83"/>
          <p:cNvSpPr>
            <a:spLocks noChangeArrowheads="1"/>
          </p:cNvSpPr>
          <p:nvPr/>
        </p:nvSpPr>
        <p:spPr bwMode="auto">
          <a:xfrm>
            <a:off x="6645275" y="3151188"/>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3340" name="Oval 84"/>
          <p:cNvSpPr>
            <a:spLocks noChangeArrowheads="1"/>
          </p:cNvSpPr>
          <p:nvPr/>
        </p:nvSpPr>
        <p:spPr bwMode="auto">
          <a:xfrm>
            <a:off x="6977063" y="3148013"/>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3341" name="Oval 85"/>
          <p:cNvSpPr>
            <a:spLocks noChangeArrowheads="1"/>
          </p:cNvSpPr>
          <p:nvPr/>
        </p:nvSpPr>
        <p:spPr bwMode="auto">
          <a:xfrm>
            <a:off x="6964363" y="2933700"/>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3342" name="Oval 86"/>
          <p:cNvSpPr>
            <a:spLocks noChangeArrowheads="1"/>
          </p:cNvSpPr>
          <p:nvPr/>
        </p:nvSpPr>
        <p:spPr bwMode="auto">
          <a:xfrm>
            <a:off x="7839075" y="2930525"/>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3343" name="Text Box 45"/>
          <p:cNvSpPr txBox="1">
            <a:spLocks noChangeArrowheads="1"/>
          </p:cNvSpPr>
          <p:nvPr/>
        </p:nvSpPr>
        <p:spPr bwMode="auto">
          <a:xfrm>
            <a:off x="5429250" y="3524250"/>
            <a:ext cx="3738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800" i="0">
                <a:solidFill>
                  <a:srgbClr val="000000"/>
                </a:solidFill>
                <a:latin typeface="+mn-lt"/>
              </a:rPr>
              <a:t>…</a:t>
            </a:r>
          </a:p>
        </p:txBody>
      </p:sp>
      <p:sp>
        <p:nvSpPr>
          <p:cNvPr id="74801" name="Rectangle 116"/>
          <p:cNvSpPr>
            <a:spLocks noGrp="1" noChangeArrowheads="1"/>
          </p:cNvSpPr>
          <p:nvPr>
            <p:ph type="body" idx="1"/>
          </p:nvPr>
        </p:nvSpPr>
        <p:spPr>
          <a:xfrm>
            <a:off x="285751" y="1049337"/>
            <a:ext cx="4577728" cy="2026921"/>
          </a:xfrm>
        </p:spPr>
        <p:txBody>
          <a:bodyPr/>
          <a:lstStyle/>
          <a:p>
            <a:pPr>
              <a:spcBef>
                <a:spcPts val="600"/>
              </a:spcBef>
              <a:buClr>
                <a:srgbClr val="000099"/>
              </a:buClr>
              <a:buSzPct val="65000"/>
              <a:buFont typeface="Wingdings" charset="0"/>
              <a:buChar char="v"/>
              <a:defRPr/>
            </a:pPr>
            <a:r>
              <a:rPr lang="zh-CN" altLang="en-US" sz="2200" kern="1200" dirty="0">
                <a:solidFill>
                  <a:srgbClr val="CC0000"/>
                </a:solidFill>
                <a:ea typeface="ＭＳ Ｐゴシック" charset="0"/>
              </a:rPr>
              <a:t>流量隔离</a:t>
            </a:r>
            <a:r>
              <a:rPr lang="en-US" altLang="en-US" sz="2200" kern="1200" dirty="0">
                <a:solidFill>
                  <a:srgbClr val="CC0000"/>
                </a:solidFill>
                <a:ea typeface="ＭＳ Ｐゴシック" charset="0"/>
              </a:rPr>
              <a:t>: </a:t>
            </a:r>
            <a:r>
              <a:rPr lang="en-US" altLang="en-US" sz="2200" kern="1200" dirty="0">
                <a:ea typeface="ＭＳ Ｐゴシック" charset="0"/>
              </a:rPr>
              <a:t>frames to/from ports 1-8 can only reach ports 1-8</a:t>
            </a:r>
          </a:p>
          <a:p>
            <a:pPr>
              <a:spcBef>
                <a:spcPts val="600"/>
              </a:spcBef>
              <a:buFont typeface="Wingdings" charset="0"/>
              <a:buChar char="§"/>
              <a:defRPr/>
            </a:pPr>
            <a:r>
              <a:rPr lang="en-US" sz="2000" dirty="0"/>
              <a:t>can also define VLAN based on MAC addresses of endpoints, rather than switch port</a:t>
            </a:r>
          </a:p>
        </p:txBody>
      </p:sp>
      <p:sp>
        <p:nvSpPr>
          <p:cNvPr id="691317" name="Rectangle 117"/>
          <p:cNvSpPr>
            <a:spLocks noChangeArrowheads="1"/>
          </p:cNvSpPr>
          <p:nvPr/>
        </p:nvSpPr>
        <p:spPr bwMode="auto">
          <a:xfrm>
            <a:off x="306588" y="3020984"/>
            <a:ext cx="4179687" cy="10747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ts val="600"/>
              </a:spcBef>
              <a:buClr>
                <a:srgbClr val="000099"/>
              </a:buClr>
              <a:buSzPct val="65000"/>
              <a:buFont typeface="Wingdings" charset="0"/>
              <a:buChar char="v"/>
              <a:defRPr/>
            </a:pPr>
            <a:r>
              <a:rPr lang="zh-CN" altLang="en-US" sz="2200" i="0" dirty="0">
                <a:solidFill>
                  <a:srgbClr val="CC0000"/>
                </a:solidFill>
                <a:latin typeface="+mn-lt"/>
                <a:ea typeface="ＭＳ Ｐゴシック" charset="0"/>
              </a:rPr>
              <a:t>动态的成员关系</a:t>
            </a:r>
            <a:r>
              <a:rPr lang="en-US" sz="2200" i="0" dirty="0">
                <a:solidFill>
                  <a:srgbClr val="FF0000"/>
                </a:solidFill>
                <a:latin typeface="+mn-lt"/>
                <a:ea typeface="ＭＳ Ｐゴシック" charset="0"/>
              </a:rPr>
              <a:t>:</a:t>
            </a:r>
            <a:r>
              <a:rPr lang="en-US" sz="2200" i="0" dirty="0">
                <a:solidFill>
                  <a:srgbClr val="000000"/>
                </a:solidFill>
                <a:latin typeface="+mn-lt"/>
                <a:ea typeface="ＭＳ Ｐゴシック" charset="0"/>
              </a:rPr>
              <a:t> ports can be dynamically assigned among VLANs</a:t>
            </a:r>
          </a:p>
        </p:txBody>
      </p:sp>
      <p:sp>
        <p:nvSpPr>
          <p:cNvPr id="691342" name="Text Box 142"/>
          <p:cNvSpPr txBox="1">
            <a:spLocks noChangeArrowheads="1"/>
          </p:cNvSpPr>
          <p:nvPr/>
        </p:nvSpPr>
        <p:spPr bwMode="auto">
          <a:xfrm>
            <a:off x="6656388" y="1162050"/>
            <a:ext cx="80227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a:solidFill>
                  <a:srgbClr val="000000"/>
                </a:solidFill>
                <a:latin typeface="+mn-lt"/>
                <a:cs typeface="Arial" charset="0"/>
              </a:rPr>
              <a:t>router</a:t>
            </a:r>
          </a:p>
        </p:txBody>
      </p:sp>
      <p:grpSp>
        <p:nvGrpSpPr>
          <p:cNvPr id="691350" name="Group 150"/>
          <p:cNvGrpSpPr>
            <a:grpSpLocks/>
          </p:cNvGrpSpPr>
          <p:nvPr/>
        </p:nvGrpSpPr>
        <p:grpSpPr bwMode="auto">
          <a:xfrm>
            <a:off x="266700" y="1531938"/>
            <a:ext cx="7064375" cy="4524375"/>
            <a:chOff x="168" y="965"/>
            <a:chExt cx="4450" cy="2850"/>
          </a:xfrm>
        </p:grpSpPr>
        <p:sp>
          <p:nvSpPr>
            <p:cNvPr id="74832" name="Rectangle 124"/>
            <p:cNvSpPr>
              <a:spLocks noChangeArrowheads="1"/>
            </p:cNvSpPr>
            <p:nvPr/>
          </p:nvSpPr>
          <p:spPr bwMode="auto">
            <a:xfrm>
              <a:off x="168" y="2799"/>
              <a:ext cx="3148" cy="10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85000"/>
                </a:lnSpc>
                <a:spcBef>
                  <a:spcPct val="20000"/>
                </a:spcBef>
                <a:buClr>
                  <a:srgbClr val="000099"/>
                </a:buClr>
                <a:buSzPct val="65000"/>
                <a:buFont typeface="Wingdings" charset="0"/>
                <a:buChar char="v"/>
                <a:defRPr/>
              </a:pPr>
              <a:r>
                <a:rPr lang="zh-CN" altLang="en-US" sz="2200" i="0" dirty="0">
                  <a:solidFill>
                    <a:srgbClr val="CC0000"/>
                  </a:solidFill>
                  <a:latin typeface="+mn-lt"/>
                  <a:ea typeface="ＭＳ Ｐゴシック" charset="0"/>
                </a:rPr>
                <a:t>在</a:t>
              </a:r>
              <a:r>
                <a:rPr lang="en-US" altLang="zh-CN" sz="2200" i="0" dirty="0">
                  <a:solidFill>
                    <a:srgbClr val="CC0000"/>
                  </a:solidFill>
                  <a:latin typeface="+mn-lt"/>
                  <a:ea typeface="ＭＳ Ｐゴシック" charset="0"/>
                </a:rPr>
                <a:t>VLANs</a:t>
              </a:r>
              <a:r>
                <a:rPr lang="zh-CN" altLang="en-US" sz="2200" i="0" dirty="0">
                  <a:solidFill>
                    <a:srgbClr val="CC0000"/>
                  </a:solidFill>
                  <a:latin typeface="+mn-lt"/>
                  <a:ea typeface="ＭＳ Ｐゴシック" charset="0"/>
                </a:rPr>
                <a:t>间转发</a:t>
              </a:r>
              <a:r>
                <a:rPr lang="en-US" sz="2200" i="0" dirty="0">
                  <a:solidFill>
                    <a:srgbClr val="CC0000"/>
                  </a:solidFill>
                  <a:latin typeface="+mn-lt"/>
                  <a:ea typeface="ＭＳ Ｐゴシック" charset="0"/>
                </a:rPr>
                <a:t>: </a:t>
              </a:r>
              <a:r>
                <a:rPr lang="en-US" sz="2200" i="0" dirty="0">
                  <a:solidFill>
                    <a:srgbClr val="000000"/>
                  </a:solidFill>
                  <a:latin typeface="+mn-lt"/>
                  <a:ea typeface="ＭＳ Ｐゴシック" charset="0"/>
                </a:rPr>
                <a:t>done via routing (just as with separate switches)</a:t>
              </a:r>
            </a:p>
            <a:p>
              <a:pPr marL="342900" lvl="1" indent="-342900">
                <a:spcBef>
                  <a:spcPts val="600"/>
                </a:spcBef>
                <a:buClr>
                  <a:schemeClr val="hlink"/>
                </a:buClr>
                <a:buFont typeface="Wingdings" charset="0"/>
                <a:buChar char="§"/>
                <a:defRPr/>
              </a:pPr>
              <a:r>
                <a:rPr lang="en-US" sz="2000" i="0" dirty="0">
                  <a:latin typeface="+mn-lt"/>
                  <a:ea typeface="+mn-ea"/>
                </a:rPr>
                <a:t>in practice vendors sell combined switches plus routers</a:t>
              </a:r>
            </a:p>
          </p:txBody>
        </p:sp>
        <p:grpSp>
          <p:nvGrpSpPr>
            <p:cNvPr id="183376" name="Group 149"/>
            <p:cNvGrpSpPr>
              <a:grpSpLocks/>
            </p:cNvGrpSpPr>
            <p:nvPr/>
          </p:nvGrpSpPr>
          <p:grpSpPr bwMode="auto">
            <a:xfrm>
              <a:off x="3939" y="965"/>
              <a:ext cx="679" cy="910"/>
              <a:chOff x="3939" y="965"/>
              <a:chExt cx="679" cy="910"/>
            </a:xfrm>
          </p:grpSpPr>
          <p:grpSp>
            <p:nvGrpSpPr>
              <p:cNvPr id="183377" name="Group 126"/>
              <p:cNvGrpSpPr>
                <a:grpSpLocks/>
              </p:cNvGrpSpPr>
              <p:nvPr/>
            </p:nvGrpSpPr>
            <p:grpSpPr bwMode="auto">
              <a:xfrm>
                <a:off x="4259" y="965"/>
                <a:ext cx="359" cy="180"/>
                <a:chOff x="533" y="321"/>
                <a:chExt cx="359" cy="180"/>
              </a:xfrm>
            </p:grpSpPr>
            <p:grpSp>
              <p:nvGrpSpPr>
                <p:cNvPr id="183384" name="Group 127"/>
                <p:cNvGrpSpPr>
                  <a:grpSpLocks/>
                </p:cNvGrpSpPr>
                <p:nvPr/>
              </p:nvGrpSpPr>
              <p:grpSpPr bwMode="auto">
                <a:xfrm>
                  <a:off x="533" y="321"/>
                  <a:ext cx="359" cy="180"/>
                  <a:chOff x="1009" y="655"/>
                  <a:chExt cx="359" cy="180"/>
                </a:xfrm>
              </p:grpSpPr>
              <p:sp>
                <p:nvSpPr>
                  <p:cNvPr id="74843" name="Oval 128"/>
                  <p:cNvSpPr>
                    <a:spLocks noChangeArrowheads="1"/>
                  </p:cNvSpPr>
                  <p:nvPr/>
                </p:nvSpPr>
                <p:spPr bwMode="auto">
                  <a:xfrm>
                    <a:off x="1012" y="735"/>
                    <a:ext cx="356" cy="100"/>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74844" name="Line 129"/>
                  <p:cNvSpPr>
                    <a:spLocks noChangeShapeType="1"/>
                  </p:cNvSpPr>
                  <p:nvPr/>
                </p:nvSpPr>
                <p:spPr bwMode="auto">
                  <a:xfrm>
                    <a:off x="1012" y="727"/>
                    <a:ext cx="0" cy="6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74845" name="Line 130"/>
                  <p:cNvSpPr>
                    <a:spLocks noChangeShapeType="1"/>
                  </p:cNvSpPr>
                  <p:nvPr/>
                </p:nvSpPr>
                <p:spPr bwMode="auto">
                  <a:xfrm>
                    <a:off x="1368" y="727"/>
                    <a:ext cx="0" cy="6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74846" name="Rectangle 131"/>
                  <p:cNvSpPr>
                    <a:spLocks noChangeArrowheads="1"/>
                  </p:cNvSpPr>
                  <p:nvPr/>
                </p:nvSpPr>
                <p:spPr bwMode="auto">
                  <a:xfrm>
                    <a:off x="1012" y="727"/>
                    <a:ext cx="353" cy="61"/>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mn-lt"/>
                    </a:endParaRPr>
                  </a:p>
                </p:txBody>
              </p:sp>
              <p:sp>
                <p:nvSpPr>
                  <p:cNvPr id="74847" name="Oval 132"/>
                  <p:cNvSpPr>
                    <a:spLocks noChangeArrowheads="1"/>
                  </p:cNvSpPr>
                  <p:nvPr/>
                </p:nvSpPr>
                <p:spPr bwMode="auto">
                  <a:xfrm>
                    <a:off x="1009" y="655"/>
                    <a:ext cx="356" cy="116"/>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grpSp>
                <p:nvGrpSpPr>
                  <p:cNvPr id="183391" name="Group 133"/>
                  <p:cNvGrpSpPr>
                    <a:grpSpLocks/>
                  </p:cNvGrpSpPr>
                  <p:nvPr/>
                </p:nvGrpSpPr>
                <p:grpSpPr bwMode="auto">
                  <a:xfrm>
                    <a:off x="1095" y="681"/>
                    <a:ext cx="176" cy="68"/>
                    <a:chOff x="2848" y="848"/>
                    <a:chExt cx="140" cy="98"/>
                  </a:xfrm>
                </p:grpSpPr>
                <p:sp>
                  <p:nvSpPr>
                    <p:cNvPr id="74853" name="Line 134"/>
                    <p:cNvSpPr>
                      <a:spLocks noChangeShapeType="1"/>
                    </p:cNvSpPr>
                    <p:nvPr/>
                  </p:nvSpPr>
                  <p:spPr bwMode="auto">
                    <a:xfrm flipV="1">
                      <a:off x="2848" y="848"/>
                      <a:ext cx="50" cy="1"/>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74854" name="Line 135"/>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74855" name="Line 136"/>
                    <p:cNvSpPr>
                      <a:spLocks noChangeShapeType="1"/>
                    </p:cNvSpPr>
                    <p:nvPr/>
                  </p:nvSpPr>
                  <p:spPr bwMode="auto">
                    <a:xfrm>
                      <a:off x="2894" y="849"/>
                      <a:ext cx="52" cy="97"/>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nvGrpSpPr>
                  <p:cNvPr id="183392" name="Group 137"/>
                  <p:cNvGrpSpPr>
                    <a:grpSpLocks/>
                  </p:cNvGrpSpPr>
                  <p:nvPr/>
                </p:nvGrpSpPr>
                <p:grpSpPr bwMode="auto">
                  <a:xfrm flipV="1">
                    <a:off x="1095" y="680"/>
                    <a:ext cx="176" cy="68"/>
                    <a:chOff x="2848" y="848"/>
                    <a:chExt cx="140" cy="98"/>
                  </a:xfrm>
                </p:grpSpPr>
                <p:sp>
                  <p:nvSpPr>
                    <p:cNvPr id="74850" name="Line 138"/>
                    <p:cNvSpPr>
                      <a:spLocks noChangeShapeType="1"/>
                    </p:cNvSpPr>
                    <p:nvPr/>
                  </p:nvSpPr>
                  <p:spPr bwMode="auto">
                    <a:xfrm flipV="1">
                      <a:off x="2848" y="848"/>
                      <a:ext cx="50" cy="1"/>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74851" name="Line 139"/>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74852" name="Line 140"/>
                    <p:cNvSpPr>
                      <a:spLocks noChangeShapeType="1"/>
                    </p:cNvSpPr>
                    <p:nvPr/>
                  </p:nvSpPr>
                  <p:spPr bwMode="auto">
                    <a:xfrm>
                      <a:off x="2894" y="849"/>
                      <a:ext cx="52" cy="97"/>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sp>
              <p:nvSpPr>
                <p:cNvPr id="74842" name="Line 141"/>
                <p:cNvSpPr>
                  <a:spLocks noChangeShapeType="1"/>
                </p:cNvSpPr>
                <p:nvPr/>
              </p:nvSpPr>
              <p:spPr bwMode="auto">
                <a:xfrm>
                  <a:off x="535" y="368"/>
                  <a:ext cx="0" cy="6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sp>
            <p:nvSpPr>
              <p:cNvPr id="183378" name="Oval 85"/>
              <p:cNvSpPr>
                <a:spLocks noChangeArrowheads="1"/>
              </p:cNvSpPr>
              <p:nvPr/>
            </p:nvSpPr>
            <p:spPr bwMode="auto">
              <a:xfrm>
                <a:off x="4180" y="1845"/>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3379" name="Oval 85"/>
              <p:cNvSpPr>
                <a:spLocks noChangeArrowheads="1"/>
              </p:cNvSpPr>
              <p:nvPr/>
            </p:nvSpPr>
            <p:spPr bwMode="auto">
              <a:xfrm>
                <a:off x="4567" y="1845"/>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74837" name="Line 145"/>
              <p:cNvSpPr>
                <a:spLocks noChangeShapeType="1"/>
              </p:cNvSpPr>
              <p:nvPr/>
            </p:nvSpPr>
            <p:spPr bwMode="auto">
              <a:xfrm flipV="1">
                <a:off x="4188" y="1143"/>
                <a:ext cx="159" cy="71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i="0">
                  <a:latin typeface="+mn-lt"/>
                  <a:ea typeface="ＭＳ Ｐゴシック" charset="0"/>
                </a:endParaRPr>
              </a:p>
            </p:txBody>
          </p:sp>
          <p:sp>
            <p:nvSpPr>
              <p:cNvPr id="74838" name="Line 146"/>
              <p:cNvSpPr>
                <a:spLocks noChangeShapeType="1"/>
              </p:cNvSpPr>
              <p:nvPr/>
            </p:nvSpPr>
            <p:spPr bwMode="auto">
              <a:xfrm flipH="1" flipV="1">
                <a:off x="4469" y="1148"/>
                <a:ext cx="112" cy="71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i="0">
                  <a:latin typeface="+mn-lt"/>
                  <a:ea typeface="ＭＳ Ｐゴシック" charset="0"/>
                </a:endParaRPr>
              </a:p>
            </p:txBody>
          </p:sp>
          <p:sp>
            <p:nvSpPr>
              <p:cNvPr id="74839" name="Line 147"/>
              <p:cNvSpPr>
                <a:spLocks noChangeShapeType="1"/>
              </p:cNvSpPr>
              <p:nvPr/>
            </p:nvSpPr>
            <p:spPr bwMode="auto">
              <a:xfrm>
                <a:off x="4101" y="1062"/>
                <a:ext cx="159"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i="0">
                  <a:latin typeface="+mn-lt"/>
                  <a:ea typeface="ＭＳ Ｐゴシック" charset="0"/>
                </a:endParaRPr>
              </a:p>
            </p:txBody>
          </p:sp>
          <p:sp>
            <p:nvSpPr>
              <p:cNvPr id="74840" name="Line 148"/>
              <p:cNvSpPr>
                <a:spLocks noChangeShapeType="1"/>
              </p:cNvSpPr>
              <p:nvPr/>
            </p:nvSpPr>
            <p:spPr bwMode="auto">
              <a:xfrm>
                <a:off x="3939" y="1062"/>
                <a:ext cx="159" cy="0"/>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i="0">
                  <a:latin typeface="+mn-lt"/>
                  <a:ea typeface="ＭＳ Ｐゴシック" charset="0"/>
                </a:endParaRPr>
              </a:p>
            </p:txBody>
          </p:sp>
        </p:grpSp>
      </p:grpSp>
      <p:grpSp>
        <p:nvGrpSpPr>
          <p:cNvPr id="183348" name="Group 44"/>
          <p:cNvGrpSpPr>
            <a:grpSpLocks/>
          </p:cNvGrpSpPr>
          <p:nvPr/>
        </p:nvGrpSpPr>
        <p:grpSpPr bwMode="auto">
          <a:xfrm>
            <a:off x="4276725" y="3343275"/>
            <a:ext cx="722313" cy="598488"/>
            <a:chOff x="-44" y="1473"/>
            <a:chExt cx="981" cy="1105"/>
          </a:xfrm>
        </p:grpSpPr>
        <p:pic>
          <p:nvPicPr>
            <p:cNvPr id="18337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74"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grpSp>
      <p:grpSp>
        <p:nvGrpSpPr>
          <p:cNvPr id="183349" name="Group 44"/>
          <p:cNvGrpSpPr>
            <a:grpSpLocks/>
          </p:cNvGrpSpPr>
          <p:nvPr/>
        </p:nvGrpSpPr>
        <p:grpSpPr bwMode="auto">
          <a:xfrm>
            <a:off x="4724400" y="3495675"/>
            <a:ext cx="720725" cy="598488"/>
            <a:chOff x="-44" y="1473"/>
            <a:chExt cx="981" cy="1105"/>
          </a:xfrm>
        </p:grpSpPr>
        <p:pic>
          <p:nvPicPr>
            <p:cNvPr id="18337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72"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grpSp>
      <p:grpSp>
        <p:nvGrpSpPr>
          <p:cNvPr id="183350" name="Group 44"/>
          <p:cNvGrpSpPr>
            <a:grpSpLocks/>
          </p:cNvGrpSpPr>
          <p:nvPr/>
        </p:nvGrpSpPr>
        <p:grpSpPr bwMode="auto">
          <a:xfrm>
            <a:off x="5486400" y="3454400"/>
            <a:ext cx="720725" cy="600075"/>
            <a:chOff x="-44" y="1473"/>
            <a:chExt cx="981" cy="1105"/>
          </a:xfrm>
        </p:grpSpPr>
        <p:pic>
          <p:nvPicPr>
            <p:cNvPr id="18336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70"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grpSp>
      <p:grpSp>
        <p:nvGrpSpPr>
          <p:cNvPr id="183351" name="Group 44"/>
          <p:cNvGrpSpPr>
            <a:grpSpLocks/>
          </p:cNvGrpSpPr>
          <p:nvPr/>
        </p:nvGrpSpPr>
        <p:grpSpPr bwMode="auto">
          <a:xfrm>
            <a:off x="6492875" y="3444875"/>
            <a:ext cx="720725" cy="598488"/>
            <a:chOff x="-44" y="1473"/>
            <a:chExt cx="981" cy="1105"/>
          </a:xfrm>
        </p:grpSpPr>
        <p:pic>
          <p:nvPicPr>
            <p:cNvPr id="18336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68"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grpSp>
      <p:grpSp>
        <p:nvGrpSpPr>
          <p:cNvPr id="183352" name="Group 44"/>
          <p:cNvGrpSpPr>
            <a:grpSpLocks/>
          </p:cNvGrpSpPr>
          <p:nvPr/>
        </p:nvGrpSpPr>
        <p:grpSpPr bwMode="auto">
          <a:xfrm>
            <a:off x="7061200" y="3454400"/>
            <a:ext cx="720725" cy="600075"/>
            <a:chOff x="-44" y="1473"/>
            <a:chExt cx="981" cy="1105"/>
          </a:xfrm>
        </p:grpSpPr>
        <p:pic>
          <p:nvPicPr>
            <p:cNvPr id="18336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66"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grpSp>
      <p:grpSp>
        <p:nvGrpSpPr>
          <p:cNvPr id="183353" name="Group 44"/>
          <p:cNvGrpSpPr>
            <a:grpSpLocks/>
          </p:cNvGrpSpPr>
          <p:nvPr/>
        </p:nvGrpSpPr>
        <p:grpSpPr bwMode="auto">
          <a:xfrm>
            <a:off x="7915275" y="3302000"/>
            <a:ext cx="720725" cy="600075"/>
            <a:chOff x="-44" y="1473"/>
            <a:chExt cx="981" cy="1105"/>
          </a:xfrm>
        </p:grpSpPr>
        <p:pic>
          <p:nvPicPr>
            <p:cNvPr id="18336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64"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grpSp>
      <p:pic>
        <p:nvPicPr>
          <p:cNvPr id="72792" name="Picture 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1625" y="1485900"/>
            <a:ext cx="817563" cy="371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2" name="Group 1"/>
          <p:cNvGrpSpPr>
            <a:grpSpLocks/>
          </p:cNvGrpSpPr>
          <p:nvPr/>
        </p:nvGrpSpPr>
        <p:grpSpPr bwMode="auto">
          <a:xfrm>
            <a:off x="4664075" y="2549525"/>
            <a:ext cx="1550988" cy="600075"/>
            <a:chOff x="4907280" y="294640"/>
            <a:chExt cx="1551062" cy="599440"/>
          </a:xfrm>
        </p:grpSpPr>
        <p:sp>
          <p:nvSpPr>
            <p:cNvPr id="74814" name="Rectangle 118"/>
            <p:cNvSpPr>
              <a:spLocks noChangeArrowheads="1"/>
            </p:cNvSpPr>
            <p:nvPr/>
          </p:nvSpPr>
          <p:spPr bwMode="auto">
            <a:xfrm>
              <a:off x="6178929" y="589603"/>
              <a:ext cx="279413" cy="206157"/>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74815" name="Line 120"/>
            <p:cNvSpPr>
              <a:spLocks noChangeShapeType="1"/>
            </p:cNvSpPr>
            <p:nvPr/>
          </p:nvSpPr>
          <p:spPr bwMode="auto">
            <a:xfrm flipH="1" flipV="1">
              <a:off x="5507384" y="507140"/>
              <a:ext cx="793788" cy="2093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i="0">
                <a:latin typeface="+mn-lt"/>
                <a:ea typeface="ＭＳ Ｐゴシック" charset="0"/>
              </a:endParaRPr>
            </a:p>
          </p:txBody>
        </p:sp>
        <p:sp>
          <p:nvSpPr>
            <p:cNvPr id="183359" name="Oval 82"/>
            <p:cNvSpPr>
              <a:spLocks noChangeArrowheads="1"/>
            </p:cNvSpPr>
            <p:nvPr/>
          </p:nvSpPr>
          <p:spPr bwMode="auto">
            <a:xfrm>
              <a:off x="6282127" y="684530"/>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grpSp>
          <p:nvGrpSpPr>
            <p:cNvPr id="183360" name="Group 44"/>
            <p:cNvGrpSpPr>
              <a:grpSpLocks/>
            </p:cNvGrpSpPr>
            <p:nvPr/>
          </p:nvGrpSpPr>
          <p:grpSpPr bwMode="auto">
            <a:xfrm>
              <a:off x="4907280" y="294640"/>
              <a:ext cx="721360" cy="599440"/>
              <a:chOff x="-44" y="1473"/>
              <a:chExt cx="981" cy="1105"/>
            </a:xfrm>
          </p:grpSpPr>
          <p:pic>
            <p:nvPicPr>
              <p:cNvPr id="18336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62"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grpSp>
      </p:grpSp>
    </p:spTree>
    <p:extLst>
      <p:ext uri="{BB962C8B-B14F-4D97-AF65-F5344CB8AC3E}">
        <p14:creationId xmlns:p14="http://schemas.microsoft.com/office/powerpoint/2010/main" val="36148229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91317"/>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9135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7279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91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1317" grpId="0"/>
      <p:bldP spid="691342"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111"/>
          <p:cNvSpPr>
            <a:spLocks noChangeArrowheads="1"/>
          </p:cNvSpPr>
          <p:nvPr/>
        </p:nvSpPr>
        <p:spPr bwMode="auto">
          <a:xfrm>
            <a:off x="3414713" y="2103438"/>
            <a:ext cx="279400" cy="2286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184324" name="Rectangle 77"/>
          <p:cNvSpPr>
            <a:spLocks noChangeArrowheads="1"/>
          </p:cNvSpPr>
          <p:nvPr/>
        </p:nvSpPr>
        <p:spPr bwMode="auto">
          <a:xfrm>
            <a:off x="6591300" y="2108200"/>
            <a:ext cx="276225" cy="2333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4325" name="Rectangle 77"/>
          <p:cNvSpPr>
            <a:spLocks noChangeArrowheads="1"/>
          </p:cNvSpPr>
          <p:nvPr/>
        </p:nvSpPr>
        <p:spPr bwMode="auto">
          <a:xfrm>
            <a:off x="6881813" y="2108200"/>
            <a:ext cx="276225" cy="2333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4326" name="Rectangle 77"/>
          <p:cNvSpPr>
            <a:spLocks noChangeArrowheads="1"/>
          </p:cNvSpPr>
          <p:nvPr/>
        </p:nvSpPr>
        <p:spPr bwMode="auto">
          <a:xfrm>
            <a:off x="6300788" y="2112963"/>
            <a:ext cx="276225" cy="23336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75784" name="Rectangle 157"/>
          <p:cNvSpPr>
            <a:spLocks noChangeArrowheads="1"/>
          </p:cNvSpPr>
          <p:nvPr/>
        </p:nvSpPr>
        <p:spPr bwMode="auto">
          <a:xfrm>
            <a:off x="6300788" y="1881188"/>
            <a:ext cx="280987" cy="214312"/>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75785" name="Rectangle 156"/>
          <p:cNvSpPr>
            <a:spLocks noChangeArrowheads="1"/>
          </p:cNvSpPr>
          <p:nvPr/>
        </p:nvSpPr>
        <p:spPr bwMode="auto">
          <a:xfrm>
            <a:off x="5972175" y="2105025"/>
            <a:ext cx="309563" cy="233363"/>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75786" name="Rectangle 2"/>
          <p:cNvSpPr>
            <a:spLocks noGrp="1" noChangeArrowheads="1"/>
          </p:cNvSpPr>
          <p:nvPr>
            <p:ph type="title"/>
          </p:nvPr>
        </p:nvSpPr>
        <p:spPr/>
        <p:txBody>
          <a:bodyPr/>
          <a:lstStyle/>
          <a:p>
            <a:pPr>
              <a:defRPr/>
            </a:pPr>
            <a:r>
              <a:rPr lang="zh-CN" altLang="en-US" dirty="0"/>
              <a:t>跨越多个交换机的</a:t>
            </a:r>
            <a:r>
              <a:rPr lang="en-US" altLang="zh-CN" dirty="0"/>
              <a:t>VLANs</a:t>
            </a:r>
            <a:endParaRPr lang="en-US" dirty="0">
              <a:latin typeface="+mn-lt"/>
              <a:ea typeface="ＭＳ Ｐゴシック" charset="0"/>
            </a:endParaRPr>
          </a:p>
        </p:txBody>
      </p:sp>
      <p:sp>
        <p:nvSpPr>
          <p:cNvPr id="692227" name="Rectangle 3"/>
          <p:cNvSpPr>
            <a:spLocks noGrp="1" noChangeArrowheads="1"/>
          </p:cNvSpPr>
          <p:nvPr>
            <p:ph type="body" idx="1"/>
          </p:nvPr>
        </p:nvSpPr>
        <p:spPr>
          <a:xfrm>
            <a:off x="333376" y="3931444"/>
            <a:ext cx="8510587" cy="2259806"/>
          </a:xfrm>
        </p:spPr>
        <p:txBody>
          <a:bodyPr/>
          <a:lstStyle/>
          <a:p>
            <a:r>
              <a:rPr lang="zh-CN" altLang="en-US" dirty="0">
                <a:solidFill>
                  <a:srgbClr val="CC0000"/>
                </a:solidFill>
              </a:rPr>
              <a:t>主干端口</a:t>
            </a:r>
            <a:r>
              <a:rPr lang="en-US" altLang="zh-CN" sz="2400" dirty="0">
                <a:solidFill>
                  <a:srgbClr val="CC0000"/>
                </a:solidFill>
              </a:rPr>
              <a:t>: </a:t>
            </a:r>
            <a:r>
              <a:rPr lang="en-US" altLang="zh-CN" sz="2400" dirty="0"/>
              <a:t>carries frames between VLANs defined over multiple physical switches</a:t>
            </a:r>
          </a:p>
          <a:p>
            <a:pPr lvl="1"/>
            <a:r>
              <a:rPr lang="en-US" altLang="zh-CN" sz="2000" dirty="0"/>
              <a:t>frames forwarded within VLAN between switches can</a:t>
            </a:r>
            <a:r>
              <a:rPr lang="ja-JP" altLang="en-US" sz="2000" dirty="0"/>
              <a:t>’</a:t>
            </a:r>
            <a:r>
              <a:rPr lang="en-US" altLang="ja-JP" sz="2000" dirty="0"/>
              <a:t>t be vanilla 802.1 frames (must carry VLAN ID info)</a:t>
            </a:r>
          </a:p>
          <a:p>
            <a:pPr lvl="1"/>
            <a:r>
              <a:rPr lang="en-US" altLang="zh-CN" sz="2000" dirty="0">
                <a:solidFill>
                  <a:srgbClr val="FF0000"/>
                </a:solidFill>
              </a:rPr>
              <a:t>802.1Q</a:t>
            </a:r>
            <a:r>
              <a:rPr lang="en-US" altLang="zh-CN" sz="2000" dirty="0"/>
              <a:t> protocol adds/removed additional header fields for frames forwarded between trunk ports</a:t>
            </a:r>
          </a:p>
        </p:txBody>
      </p:sp>
      <p:sp>
        <p:nvSpPr>
          <p:cNvPr id="75788" name="Rectangle 62"/>
          <p:cNvSpPr>
            <a:spLocks noChangeArrowheads="1"/>
          </p:cNvSpPr>
          <p:nvPr/>
        </p:nvSpPr>
        <p:spPr bwMode="auto">
          <a:xfrm>
            <a:off x="1341438" y="1887538"/>
            <a:ext cx="273050" cy="196850"/>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184332" name="Rectangle 80"/>
          <p:cNvSpPr>
            <a:spLocks noChangeArrowheads="1"/>
          </p:cNvSpPr>
          <p:nvPr/>
        </p:nvSpPr>
        <p:spPr bwMode="auto">
          <a:xfrm>
            <a:off x="1333500" y="2097088"/>
            <a:ext cx="290513" cy="242887"/>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4333" name="Rectangle 77"/>
          <p:cNvSpPr>
            <a:spLocks noChangeArrowheads="1"/>
          </p:cNvSpPr>
          <p:nvPr/>
        </p:nvSpPr>
        <p:spPr bwMode="auto">
          <a:xfrm>
            <a:off x="3405188" y="1878013"/>
            <a:ext cx="290512" cy="2095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4334" name="Rectangle 76"/>
          <p:cNvSpPr>
            <a:spLocks noChangeArrowheads="1"/>
          </p:cNvSpPr>
          <p:nvPr/>
        </p:nvSpPr>
        <p:spPr bwMode="auto">
          <a:xfrm>
            <a:off x="2514600" y="1882775"/>
            <a:ext cx="890588"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4335" name="Rectangle 75"/>
          <p:cNvSpPr>
            <a:spLocks noChangeArrowheads="1"/>
          </p:cNvSpPr>
          <p:nvPr/>
        </p:nvSpPr>
        <p:spPr bwMode="auto">
          <a:xfrm>
            <a:off x="1619250" y="1882775"/>
            <a:ext cx="900113" cy="45243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4336" name="Rectangle 2"/>
          <p:cNvSpPr>
            <a:spLocks noChangeArrowheads="1"/>
          </p:cNvSpPr>
          <p:nvPr/>
        </p:nvSpPr>
        <p:spPr bwMode="auto">
          <a:xfrm>
            <a:off x="1333500" y="1874838"/>
            <a:ext cx="2370138" cy="4683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4337" name="Line 3"/>
          <p:cNvSpPr>
            <a:spLocks noChangeShapeType="1"/>
          </p:cNvSpPr>
          <p:nvPr/>
        </p:nvSpPr>
        <p:spPr bwMode="auto">
          <a:xfrm>
            <a:off x="1335088" y="2090738"/>
            <a:ext cx="2351087"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4338" name="Text Box 6"/>
          <p:cNvSpPr txBox="1">
            <a:spLocks noChangeArrowheads="1"/>
          </p:cNvSpPr>
          <p:nvPr/>
        </p:nvSpPr>
        <p:spPr bwMode="auto">
          <a:xfrm>
            <a:off x="1250950" y="1833563"/>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1</a:t>
            </a:r>
          </a:p>
        </p:txBody>
      </p:sp>
      <p:sp>
        <p:nvSpPr>
          <p:cNvPr id="184339" name="Line 7"/>
          <p:cNvSpPr>
            <a:spLocks noChangeShapeType="1"/>
          </p:cNvSpPr>
          <p:nvPr/>
        </p:nvSpPr>
        <p:spPr bwMode="auto">
          <a:xfrm>
            <a:off x="2514600" y="1879600"/>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4340" name="AutoShape 8"/>
          <p:cNvSpPr>
            <a:spLocks noChangeArrowheads="1"/>
          </p:cNvSpPr>
          <p:nvPr/>
        </p:nvSpPr>
        <p:spPr bwMode="auto">
          <a:xfrm>
            <a:off x="1304925" y="1616075"/>
            <a:ext cx="3176588" cy="261938"/>
          </a:xfrm>
          <a:prstGeom prst="parallelogram">
            <a:avLst>
              <a:gd name="adj" fmla="val 303181"/>
            </a:avLst>
          </a:prstGeom>
          <a:solidFill>
            <a:schemeClr val="bg1"/>
          </a:soli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4341" name="Freeform 9"/>
          <p:cNvSpPr>
            <a:spLocks/>
          </p:cNvSpPr>
          <p:nvPr/>
        </p:nvSpPr>
        <p:spPr bwMode="auto">
          <a:xfrm>
            <a:off x="3708400" y="1619250"/>
            <a:ext cx="763588" cy="720725"/>
          </a:xfrm>
          <a:custGeom>
            <a:avLst/>
            <a:gdLst>
              <a:gd name="T0" fmla="*/ 0 w 232"/>
              <a:gd name="T1" fmla="*/ 2147483647 h 454"/>
              <a:gd name="T2" fmla="*/ 2147483647 w 232"/>
              <a:gd name="T3" fmla="*/ 2147483647 h 454"/>
              <a:gd name="T4" fmla="*/ 2147483647 w 232"/>
              <a:gd name="T5" fmla="*/ 0 h 454"/>
              <a:gd name="T6" fmla="*/ 0 60000 65536"/>
              <a:gd name="T7" fmla="*/ 0 60000 65536"/>
              <a:gd name="T8" fmla="*/ 0 60000 65536"/>
              <a:gd name="T9" fmla="*/ 0 w 232"/>
              <a:gd name="T10" fmla="*/ 0 h 454"/>
              <a:gd name="T11" fmla="*/ 232 w 232"/>
              <a:gd name="T12" fmla="*/ 454 h 454"/>
            </a:gdLst>
            <a:ahLst/>
            <a:cxnLst>
              <a:cxn ang="T6">
                <a:pos x="T0" y="T1"/>
              </a:cxn>
              <a:cxn ang="T7">
                <a:pos x="T2" y="T3"/>
              </a:cxn>
              <a:cxn ang="T8">
                <a:pos x="T4" y="T5"/>
              </a:cxn>
            </a:cxnLst>
            <a:rect l="T9" t="T10" r="T11" b="T12"/>
            <a:pathLst>
              <a:path w="232" h="454">
                <a:moveTo>
                  <a:pt x="0" y="454"/>
                </a:moveTo>
                <a:lnTo>
                  <a:pt x="232" y="274"/>
                </a:lnTo>
                <a:lnTo>
                  <a:pt x="229"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latin typeface="+mn-lt"/>
            </a:endParaRPr>
          </a:p>
        </p:txBody>
      </p:sp>
      <p:sp>
        <p:nvSpPr>
          <p:cNvPr id="184342" name="Freeform 10"/>
          <p:cNvSpPr>
            <a:spLocks/>
          </p:cNvSpPr>
          <p:nvPr/>
        </p:nvSpPr>
        <p:spPr bwMode="auto">
          <a:xfrm>
            <a:off x="1706563" y="1663700"/>
            <a:ext cx="2228850" cy="150813"/>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latin typeface="+mn-lt"/>
            </a:endParaRPr>
          </a:p>
        </p:txBody>
      </p:sp>
      <p:sp>
        <p:nvSpPr>
          <p:cNvPr id="184343" name="Freeform 11"/>
          <p:cNvSpPr>
            <a:spLocks/>
          </p:cNvSpPr>
          <p:nvPr/>
        </p:nvSpPr>
        <p:spPr bwMode="auto">
          <a:xfrm>
            <a:off x="2179638" y="1663700"/>
            <a:ext cx="1420812" cy="166688"/>
          </a:xfrm>
          <a:custGeom>
            <a:avLst/>
            <a:gdLst>
              <a:gd name="T0" fmla="*/ 0 w 432"/>
              <a:gd name="T1" fmla="*/ 0 h 105"/>
              <a:gd name="T2" fmla="*/ 2147483647 w 432"/>
              <a:gd name="T3" fmla="*/ 0 h 105"/>
              <a:gd name="T4" fmla="*/ 2147483647 w 432"/>
              <a:gd name="T5" fmla="*/ 2147483647 h 105"/>
              <a:gd name="T6" fmla="*/ 2147483647 w 432"/>
              <a:gd name="T7" fmla="*/ 2147483647 h 105"/>
              <a:gd name="T8" fmla="*/ 0 60000 65536"/>
              <a:gd name="T9" fmla="*/ 0 60000 65536"/>
              <a:gd name="T10" fmla="*/ 0 60000 65536"/>
              <a:gd name="T11" fmla="*/ 0 60000 65536"/>
              <a:gd name="T12" fmla="*/ 0 w 432"/>
              <a:gd name="T13" fmla="*/ 0 h 105"/>
              <a:gd name="T14" fmla="*/ 432 w 432"/>
              <a:gd name="T15" fmla="*/ 105 h 105"/>
            </a:gdLst>
            <a:ahLst/>
            <a:cxnLst>
              <a:cxn ang="T8">
                <a:pos x="T0" y="T1"/>
              </a:cxn>
              <a:cxn ang="T9">
                <a:pos x="T2" y="T3"/>
              </a:cxn>
              <a:cxn ang="T10">
                <a:pos x="T4" y="T5"/>
              </a:cxn>
              <a:cxn ang="T11">
                <a:pos x="T6" y="T7"/>
              </a:cxn>
            </a:cxnLst>
            <a:rect l="T12" t="T13" r="T14" b="T15"/>
            <a:pathLst>
              <a:path w="432" h="105">
                <a:moveTo>
                  <a:pt x="0" y="0"/>
                </a:moveTo>
                <a:lnTo>
                  <a:pt x="85" y="0"/>
                </a:lnTo>
                <a:lnTo>
                  <a:pt x="307" y="105"/>
                </a:lnTo>
                <a:lnTo>
                  <a:pt x="432" y="105"/>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latin typeface="+mn-lt"/>
            </a:endParaRPr>
          </a:p>
        </p:txBody>
      </p:sp>
      <p:sp>
        <p:nvSpPr>
          <p:cNvPr id="184344" name="Line 17"/>
          <p:cNvSpPr>
            <a:spLocks noChangeShapeType="1"/>
          </p:cNvSpPr>
          <p:nvPr/>
        </p:nvSpPr>
        <p:spPr bwMode="auto">
          <a:xfrm>
            <a:off x="3114675" y="1884363"/>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4345" name="Line 18"/>
          <p:cNvSpPr>
            <a:spLocks noChangeShapeType="1"/>
          </p:cNvSpPr>
          <p:nvPr/>
        </p:nvSpPr>
        <p:spPr bwMode="auto">
          <a:xfrm>
            <a:off x="1914525" y="1879600"/>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4346" name="Line 21"/>
          <p:cNvSpPr>
            <a:spLocks noChangeShapeType="1"/>
          </p:cNvSpPr>
          <p:nvPr/>
        </p:nvSpPr>
        <p:spPr bwMode="auto">
          <a:xfrm>
            <a:off x="1624013" y="1876425"/>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4347" name="Line 22"/>
          <p:cNvSpPr>
            <a:spLocks noChangeShapeType="1"/>
          </p:cNvSpPr>
          <p:nvPr/>
        </p:nvSpPr>
        <p:spPr bwMode="auto">
          <a:xfrm>
            <a:off x="1333500" y="1889125"/>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4348" name="Line 23"/>
          <p:cNvSpPr>
            <a:spLocks noChangeShapeType="1"/>
          </p:cNvSpPr>
          <p:nvPr/>
        </p:nvSpPr>
        <p:spPr bwMode="auto">
          <a:xfrm>
            <a:off x="2195513" y="1884363"/>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4349" name="Line 24"/>
          <p:cNvSpPr>
            <a:spLocks noChangeShapeType="1"/>
          </p:cNvSpPr>
          <p:nvPr/>
        </p:nvSpPr>
        <p:spPr bwMode="auto">
          <a:xfrm>
            <a:off x="2819400" y="1879600"/>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4350" name="Line 25"/>
          <p:cNvSpPr>
            <a:spLocks noChangeShapeType="1"/>
          </p:cNvSpPr>
          <p:nvPr/>
        </p:nvSpPr>
        <p:spPr bwMode="auto">
          <a:xfrm>
            <a:off x="3409950" y="1874838"/>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4351" name="Text Box 26"/>
          <p:cNvSpPr txBox="1">
            <a:spLocks noChangeArrowheads="1"/>
          </p:cNvSpPr>
          <p:nvPr/>
        </p:nvSpPr>
        <p:spPr bwMode="auto">
          <a:xfrm>
            <a:off x="2132013" y="2043113"/>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8</a:t>
            </a:r>
          </a:p>
        </p:txBody>
      </p:sp>
      <p:sp>
        <p:nvSpPr>
          <p:cNvPr id="184352" name="Text Box 27"/>
          <p:cNvSpPr txBox="1">
            <a:spLocks noChangeArrowheads="1"/>
          </p:cNvSpPr>
          <p:nvPr/>
        </p:nvSpPr>
        <p:spPr bwMode="auto">
          <a:xfrm>
            <a:off x="2451100" y="1828800"/>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9</a:t>
            </a:r>
          </a:p>
        </p:txBody>
      </p:sp>
      <p:sp>
        <p:nvSpPr>
          <p:cNvPr id="184353" name="Text Box 29"/>
          <p:cNvSpPr txBox="1">
            <a:spLocks noChangeArrowheads="1"/>
          </p:cNvSpPr>
          <p:nvPr/>
        </p:nvSpPr>
        <p:spPr bwMode="auto">
          <a:xfrm>
            <a:off x="2432050" y="2047875"/>
            <a:ext cx="29845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10</a:t>
            </a:r>
          </a:p>
        </p:txBody>
      </p:sp>
      <p:sp>
        <p:nvSpPr>
          <p:cNvPr id="184354" name="Text Box 30"/>
          <p:cNvSpPr txBox="1">
            <a:spLocks noChangeArrowheads="1"/>
          </p:cNvSpPr>
          <p:nvPr/>
        </p:nvSpPr>
        <p:spPr bwMode="auto">
          <a:xfrm>
            <a:off x="1260475" y="2033588"/>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2</a:t>
            </a:r>
          </a:p>
        </p:txBody>
      </p:sp>
      <p:sp>
        <p:nvSpPr>
          <p:cNvPr id="184355" name="Text Box 57"/>
          <p:cNvSpPr txBox="1">
            <a:spLocks noChangeArrowheads="1"/>
          </p:cNvSpPr>
          <p:nvPr/>
        </p:nvSpPr>
        <p:spPr bwMode="auto">
          <a:xfrm>
            <a:off x="2127250" y="1828800"/>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7</a:t>
            </a:r>
          </a:p>
        </p:txBody>
      </p:sp>
      <p:sp>
        <p:nvSpPr>
          <p:cNvPr id="184356" name="Line 61"/>
          <p:cNvSpPr>
            <a:spLocks noChangeShapeType="1"/>
          </p:cNvSpPr>
          <p:nvPr/>
        </p:nvSpPr>
        <p:spPr bwMode="auto">
          <a:xfrm flipH="1">
            <a:off x="573088" y="2209800"/>
            <a:ext cx="901700" cy="279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4357" name="Line 62"/>
          <p:cNvSpPr>
            <a:spLocks noChangeShapeType="1"/>
          </p:cNvSpPr>
          <p:nvPr/>
        </p:nvSpPr>
        <p:spPr bwMode="auto">
          <a:xfrm flipH="1">
            <a:off x="958850" y="2209800"/>
            <a:ext cx="806450" cy="419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4358" name="Line 63"/>
          <p:cNvSpPr>
            <a:spLocks noChangeShapeType="1"/>
          </p:cNvSpPr>
          <p:nvPr/>
        </p:nvSpPr>
        <p:spPr bwMode="auto">
          <a:xfrm flipH="1">
            <a:off x="1677988" y="2225675"/>
            <a:ext cx="709612" cy="360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4359" name="Text Box 64"/>
          <p:cNvSpPr txBox="1">
            <a:spLocks noChangeArrowheads="1"/>
          </p:cNvSpPr>
          <p:nvPr/>
        </p:nvSpPr>
        <p:spPr bwMode="auto">
          <a:xfrm>
            <a:off x="3398838" y="2587625"/>
            <a:ext cx="3738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800" i="0">
                <a:solidFill>
                  <a:srgbClr val="000000"/>
                </a:solidFill>
                <a:latin typeface="+mn-lt"/>
              </a:rPr>
              <a:t>…</a:t>
            </a:r>
          </a:p>
        </p:txBody>
      </p:sp>
      <p:sp>
        <p:nvSpPr>
          <p:cNvPr id="184360" name="Line 69"/>
          <p:cNvSpPr>
            <a:spLocks noChangeShapeType="1"/>
          </p:cNvSpPr>
          <p:nvPr/>
        </p:nvSpPr>
        <p:spPr bwMode="auto">
          <a:xfrm>
            <a:off x="2686050" y="2212975"/>
            <a:ext cx="101600" cy="377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4361" name="Line 70"/>
          <p:cNvSpPr>
            <a:spLocks noChangeShapeType="1"/>
          </p:cNvSpPr>
          <p:nvPr/>
        </p:nvSpPr>
        <p:spPr bwMode="auto">
          <a:xfrm>
            <a:off x="2676525" y="2011363"/>
            <a:ext cx="479425" cy="603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4362" name="Line 71"/>
          <p:cNvSpPr>
            <a:spLocks noChangeShapeType="1"/>
          </p:cNvSpPr>
          <p:nvPr/>
        </p:nvSpPr>
        <p:spPr bwMode="auto">
          <a:xfrm>
            <a:off x="3532188" y="1955800"/>
            <a:ext cx="514350" cy="484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4363" name="Text Box 72"/>
          <p:cNvSpPr txBox="1">
            <a:spLocks noChangeArrowheads="1"/>
          </p:cNvSpPr>
          <p:nvPr/>
        </p:nvSpPr>
        <p:spPr bwMode="auto">
          <a:xfrm>
            <a:off x="563563" y="3130550"/>
            <a:ext cx="165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zh-CN" sz="1200" i="0" dirty="0">
                <a:solidFill>
                  <a:srgbClr val="000000"/>
                </a:solidFill>
                <a:latin typeface="+mn-lt"/>
              </a:rPr>
              <a:t>Electrical Engineering</a:t>
            </a:r>
          </a:p>
          <a:p>
            <a:pPr algn="ctr" eaLnBrk="1" hangingPunct="1"/>
            <a:r>
              <a:rPr lang="en-US" altLang="zh-CN" sz="1200" i="0" dirty="0">
                <a:solidFill>
                  <a:srgbClr val="000000"/>
                </a:solidFill>
                <a:latin typeface="+mn-lt"/>
              </a:rPr>
              <a:t>(VLAN ports 1-8)</a:t>
            </a:r>
          </a:p>
        </p:txBody>
      </p:sp>
      <p:sp>
        <p:nvSpPr>
          <p:cNvPr id="184364" name="Text Box 73"/>
          <p:cNvSpPr txBox="1">
            <a:spLocks noChangeArrowheads="1"/>
          </p:cNvSpPr>
          <p:nvPr/>
        </p:nvSpPr>
        <p:spPr bwMode="auto">
          <a:xfrm>
            <a:off x="2725738" y="3117850"/>
            <a:ext cx="1433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zh-CN" sz="1200" i="0" dirty="0">
                <a:solidFill>
                  <a:srgbClr val="000000"/>
                </a:solidFill>
                <a:latin typeface="+mn-lt"/>
              </a:rPr>
              <a:t>Computer Science</a:t>
            </a:r>
          </a:p>
          <a:p>
            <a:pPr algn="ctr" eaLnBrk="1" hangingPunct="1"/>
            <a:r>
              <a:rPr lang="en-US" altLang="zh-CN" sz="1200" i="0" dirty="0">
                <a:solidFill>
                  <a:srgbClr val="000000"/>
                </a:solidFill>
                <a:latin typeface="+mn-lt"/>
              </a:rPr>
              <a:t>(VLAN ports 9-15)</a:t>
            </a:r>
          </a:p>
        </p:txBody>
      </p:sp>
      <p:sp>
        <p:nvSpPr>
          <p:cNvPr id="184365" name="Text Box 74"/>
          <p:cNvSpPr txBox="1">
            <a:spLocks noChangeArrowheads="1"/>
          </p:cNvSpPr>
          <p:nvPr/>
        </p:nvSpPr>
        <p:spPr bwMode="auto">
          <a:xfrm>
            <a:off x="3322638" y="1824038"/>
            <a:ext cx="2984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15</a:t>
            </a:r>
          </a:p>
        </p:txBody>
      </p:sp>
      <p:sp>
        <p:nvSpPr>
          <p:cNvPr id="184366" name="Oval 81"/>
          <p:cNvSpPr>
            <a:spLocks noChangeArrowheads="1"/>
          </p:cNvSpPr>
          <p:nvPr/>
        </p:nvSpPr>
        <p:spPr bwMode="auto">
          <a:xfrm>
            <a:off x="1449388" y="2189163"/>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4367" name="Oval 82"/>
          <p:cNvSpPr>
            <a:spLocks noChangeArrowheads="1"/>
          </p:cNvSpPr>
          <p:nvPr/>
        </p:nvSpPr>
        <p:spPr bwMode="auto">
          <a:xfrm>
            <a:off x="1741488" y="2185988"/>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4368" name="Oval 83"/>
          <p:cNvSpPr>
            <a:spLocks noChangeArrowheads="1"/>
          </p:cNvSpPr>
          <p:nvPr/>
        </p:nvSpPr>
        <p:spPr bwMode="auto">
          <a:xfrm>
            <a:off x="2328863" y="2190750"/>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4369" name="Oval 84"/>
          <p:cNvSpPr>
            <a:spLocks noChangeArrowheads="1"/>
          </p:cNvSpPr>
          <p:nvPr/>
        </p:nvSpPr>
        <p:spPr bwMode="auto">
          <a:xfrm>
            <a:off x="2660650" y="2187575"/>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4370" name="Oval 85"/>
          <p:cNvSpPr>
            <a:spLocks noChangeArrowheads="1"/>
          </p:cNvSpPr>
          <p:nvPr/>
        </p:nvSpPr>
        <p:spPr bwMode="auto">
          <a:xfrm>
            <a:off x="2647950" y="1973263"/>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4371" name="Oval 86"/>
          <p:cNvSpPr>
            <a:spLocks noChangeArrowheads="1"/>
          </p:cNvSpPr>
          <p:nvPr/>
        </p:nvSpPr>
        <p:spPr bwMode="auto">
          <a:xfrm>
            <a:off x="3522663" y="1970088"/>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4372" name="Text Box 45"/>
          <p:cNvSpPr txBox="1">
            <a:spLocks noChangeArrowheads="1"/>
          </p:cNvSpPr>
          <p:nvPr/>
        </p:nvSpPr>
        <p:spPr bwMode="auto">
          <a:xfrm>
            <a:off x="1112838" y="2554288"/>
            <a:ext cx="3738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800" i="0">
                <a:solidFill>
                  <a:srgbClr val="000000"/>
                </a:solidFill>
                <a:latin typeface="+mn-lt"/>
              </a:rPr>
              <a:t>…</a:t>
            </a:r>
          </a:p>
        </p:txBody>
      </p:sp>
      <p:sp>
        <p:nvSpPr>
          <p:cNvPr id="75830" name="Rectangle 113"/>
          <p:cNvSpPr>
            <a:spLocks noChangeArrowheads="1"/>
          </p:cNvSpPr>
          <p:nvPr/>
        </p:nvSpPr>
        <p:spPr bwMode="auto">
          <a:xfrm>
            <a:off x="6888163" y="2105025"/>
            <a:ext cx="279400" cy="238125"/>
          </a:xfrm>
          <a:prstGeom prst="rect">
            <a:avLst/>
          </a:prstGeom>
          <a:noFill/>
          <a:ln>
            <a:noFill/>
          </a:ln>
          <a:effectLst/>
          <a:extLst>
            <a:ext uri="{909E8E84-426E-40dd-AFC4-6F175D3DCCD1}">
              <a14:hiddenFill xmlns="" xmlns:a14="http://schemas.microsoft.com/office/drawing/2010/main">
                <a:solidFill>
                  <a:srgbClr val="FF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184374" name="Rectangle 77"/>
          <p:cNvSpPr>
            <a:spLocks noChangeArrowheads="1"/>
          </p:cNvSpPr>
          <p:nvPr/>
        </p:nvSpPr>
        <p:spPr bwMode="auto">
          <a:xfrm>
            <a:off x="6877050" y="1884363"/>
            <a:ext cx="290513" cy="2095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4375" name="Rectangle 76"/>
          <p:cNvSpPr>
            <a:spLocks noChangeArrowheads="1"/>
          </p:cNvSpPr>
          <p:nvPr/>
        </p:nvSpPr>
        <p:spPr bwMode="auto">
          <a:xfrm>
            <a:off x="5986463" y="1889125"/>
            <a:ext cx="890587" cy="45720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4376" name="Line 17"/>
          <p:cNvSpPr>
            <a:spLocks noChangeShapeType="1"/>
          </p:cNvSpPr>
          <p:nvPr/>
        </p:nvSpPr>
        <p:spPr bwMode="auto">
          <a:xfrm>
            <a:off x="6586538" y="1890713"/>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4377" name="Line 24"/>
          <p:cNvSpPr>
            <a:spLocks noChangeShapeType="1"/>
          </p:cNvSpPr>
          <p:nvPr/>
        </p:nvSpPr>
        <p:spPr bwMode="auto">
          <a:xfrm>
            <a:off x="6291263" y="1885950"/>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4378" name="Line 25"/>
          <p:cNvSpPr>
            <a:spLocks noChangeShapeType="1"/>
          </p:cNvSpPr>
          <p:nvPr/>
        </p:nvSpPr>
        <p:spPr bwMode="auto">
          <a:xfrm>
            <a:off x="6881813" y="1881188"/>
            <a:ext cx="0" cy="463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4379" name="Text Box 29"/>
          <p:cNvSpPr txBox="1">
            <a:spLocks noChangeArrowheads="1"/>
          </p:cNvSpPr>
          <p:nvPr/>
        </p:nvSpPr>
        <p:spPr bwMode="auto">
          <a:xfrm>
            <a:off x="5903913" y="2054225"/>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2</a:t>
            </a:r>
          </a:p>
        </p:txBody>
      </p:sp>
      <p:sp>
        <p:nvSpPr>
          <p:cNvPr id="184380" name="Text Box 74"/>
          <p:cNvSpPr txBox="1">
            <a:spLocks noChangeArrowheads="1"/>
          </p:cNvSpPr>
          <p:nvPr/>
        </p:nvSpPr>
        <p:spPr bwMode="auto">
          <a:xfrm>
            <a:off x="6794500" y="1830388"/>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7</a:t>
            </a:r>
          </a:p>
        </p:txBody>
      </p:sp>
      <p:sp>
        <p:nvSpPr>
          <p:cNvPr id="184381" name="Oval 84"/>
          <p:cNvSpPr>
            <a:spLocks noChangeArrowheads="1"/>
          </p:cNvSpPr>
          <p:nvPr/>
        </p:nvSpPr>
        <p:spPr bwMode="auto">
          <a:xfrm>
            <a:off x="6132513" y="2193925"/>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4382" name="Oval 86"/>
          <p:cNvSpPr>
            <a:spLocks noChangeArrowheads="1"/>
          </p:cNvSpPr>
          <p:nvPr/>
        </p:nvSpPr>
        <p:spPr bwMode="auto">
          <a:xfrm>
            <a:off x="6994525" y="1976438"/>
            <a:ext cx="42863"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4383" name="AutoShape 8"/>
          <p:cNvSpPr>
            <a:spLocks noChangeArrowheads="1"/>
          </p:cNvSpPr>
          <p:nvPr/>
        </p:nvSpPr>
        <p:spPr bwMode="auto">
          <a:xfrm>
            <a:off x="5972175" y="1612900"/>
            <a:ext cx="1630363" cy="261938"/>
          </a:xfrm>
          <a:prstGeom prst="parallelogram">
            <a:avLst>
              <a:gd name="adj" fmla="val 155606"/>
            </a:avLst>
          </a:prstGeom>
          <a:solidFill>
            <a:schemeClr val="bg1"/>
          </a:soli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4384" name="Freeform 10"/>
          <p:cNvSpPr>
            <a:spLocks/>
          </p:cNvSpPr>
          <p:nvPr/>
        </p:nvSpPr>
        <p:spPr bwMode="auto">
          <a:xfrm>
            <a:off x="6154738" y="1657350"/>
            <a:ext cx="1184275" cy="166688"/>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latin typeface="+mn-lt"/>
            </a:endParaRPr>
          </a:p>
        </p:txBody>
      </p:sp>
      <p:sp>
        <p:nvSpPr>
          <p:cNvPr id="184385" name="Freeform 10"/>
          <p:cNvSpPr>
            <a:spLocks/>
          </p:cNvSpPr>
          <p:nvPr/>
        </p:nvSpPr>
        <p:spPr bwMode="auto">
          <a:xfrm flipV="1">
            <a:off x="6354763" y="1657350"/>
            <a:ext cx="873125" cy="166688"/>
          </a:xfrm>
          <a:custGeom>
            <a:avLst/>
            <a:gdLst>
              <a:gd name="T0" fmla="*/ 0 w 678"/>
              <a:gd name="T1" fmla="*/ 2147483647 h 110"/>
              <a:gd name="T2" fmla="*/ 2147483647 w 678"/>
              <a:gd name="T3" fmla="*/ 2147483647 h 110"/>
              <a:gd name="T4" fmla="*/ 2147483647 w 678"/>
              <a:gd name="T5" fmla="*/ 0 h 110"/>
              <a:gd name="T6" fmla="*/ 2147483647 w 678"/>
              <a:gd name="T7" fmla="*/ 0 h 110"/>
              <a:gd name="T8" fmla="*/ 0 60000 65536"/>
              <a:gd name="T9" fmla="*/ 0 60000 65536"/>
              <a:gd name="T10" fmla="*/ 0 60000 65536"/>
              <a:gd name="T11" fmla="*/ 0 60000 65536"/>
              <a:gd name="T12" fmla="*/ 0 w 678"/>
              <a:gd name="T13" fmla="*/ 0 h 110"/>
              <a:gd name="T14" fmla="*/ 678 w 678"/>
              <a:gd name="T15" fmla="*/ 110 h 110"/>
            </a:gdLst>
            <a:ahLst/>
            <a:cxnLst>
              <a:cxn ang="T8">
                <a:pos x="T0" y="T1"/>
              </a:cxn>
              <a:cxn ang="T9">
                <a:pos x="T2" y="T3"/>
              </a:cxn>
              <a:cxn ang="T10">
                <a:pos x="T4" y="T5"/>
              </a:cxn>
              <a:cxn ang="T11">
                <a:pos x="T6" y="T7"/>
              </a:cxn>
            </a:cxnLst>
            <a:rect l="T12" t="T13" r="T14" b="T15"/>
            <a:pathLst>
              <a:path w="678" h="110">
                <a:moveTo>
                  <a:pt x="0" y="110"/>
                </a:moveTo>
                <a:lnTo>
                  <a:pt x="148" y="108"/>
                </a:lnTo>
                <a:lnTo>
                  <a:pt x="567" y="0"/>
                </a:lnTo>
                <a:lnTo>
                  <a:pt x="67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a:lstStyle/>
          <a:p>
            <a:endParaRPr lang="zh-CN" altLang="en-US" i="0">
              <a:latin typeface="+mn-lt"/>
            </a:endParaRPr>
          </a:p>
        </p:txBody>
      </p:sp>
      <p:sp>
        <p:nvSpPr>
          <p:cNvPr id="184386" name="Freeform 131"/>
          <p:cNvSpPr>
            <a:spLocks/>
          </p:cNvSpPr>
          <p:nvPr/>
        </p:nvSpPr>
        <p:spPr bwMode="auto">
          <a:xfrm>
            <a:off x="7180263" y="1611313"/>
            <a:ext cx="419100" cy="723900"/>
          </a:xfrm>
          <a:custGeom>
            <a:avLst/>
            <a:gdLst>
              <a:gd name="T0" fmla="*/ 2147483647 w 264"/>
              <a:gd name="T1" fmla="*/ 0 h 456"/>
              <a:gd name="T2" fmla="*/ 2147483647 w 264"/>
              <a:gd name="T3" fmla="*/ 2147483647 h 456"/>
              <a:gd name="T4" fmla="*/ 0 w 264"/>
              <a:gd name="T5" fmla="*/ 2147483647 h 456"/>
              <a:gd name="T6" fmla="*/ 0 60000 65536"/>
              <a:gd name="T7" fmla="*/ 0 60000 65536"/>
              <a:gd name="T8" fmla="*/ 0 60000 65536"/>
            </a:gdLst>
            <a:ahLst/>
            <a:cxnLst>
              <a:cxn ang="T6">
                <a:pos x="T0" y="T1"/>
              </a:cxn>
              <a:cxn ang="T7">
                <a:pos x="T2" y="T3"/>
              </a:cxn>
              <a:cxn ang="T8">
                <a:pos x="T4" y="T5"/>
              </a:cxn>
            </a:cxnLst>
            <a:rect l="0" t="0" r="r" b="b"/>
            <a:pathLst>
              <a:path w="264" h="456">
                <a:moveTo>
                  <a:pt x="264" y="0"/>
                </a:moveTo>
                <a:lnTo>
                  <a:pt x="262" y="248"/>
                </a:lnTo>
                <a:lnTo>
                  <a:pt x="0" y="456"/>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sp>
        <p:nvSpPr>
          <p:cNvPr id="184387" name="Freeform 132"/>
          <p:cNvSpPr>
            <a:spLocks/>
          </p:cNvSpPr>
          <p:nvPr/>
        </p:nvSpPr>
        <p:spPr bwMode="auto">
          <a:xfrm>
            <a:off x="5969000" y="1868488"/>
            <a:ext cx="1209675" cy="481012"/>
          </a:xfrm>
          <a:custGeom>
            <a:avLst/>
            <a:gdLst>
              <a:gd name="T0" fmla="*/ 0 w 762"/>
              <a:gd name="T1" fmla="*/ 2147483647 h 303"/>
              <a:gd name="T2" fmla="*/ 0 w 762"/>
              <a:gd name="T3" fmla="*/ 2147483647 h 303"/>
              <a:gd name="T4" fmla="*/ 2147483647 w 762"/>
              <a:gd name="T5" fmla="*/ 2147483647 h 303"/>
              <a:gd name="T6" fmla="*/ 2147483647 w 762"/>
              <a:gd name="T7" fmla="*/ 0 h 3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2" h="303">
                <a:moveTo>
                  <a:pt x="0" y="3"/>
                </a:moveTo>
                <a:lnTo>
                  <a:pt x="0" y="303"/>
                </a:lnTo>
                <a:lnTo>
                  <a:pt x="762" y="303"/>
                </a:lnTo>
                <a:lnTo>
                  <a:pt x="762" y="0"/>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sp>
        <p:nvSpPr>
          <p:cNvPr id="75845" name="Line 133"/>
          <p:cNvSpPr>
            <a:spLocks noChangeShapeType="1"/>
          </p:cNvSpPr>
          <p:nvPr/>
        </p:nvSpPr>
        <p:spPr bwMode="auto">
          <a:xfrm flipV="1">
            <a:off x="5969000" y="2092325"/>
            <a:ext cx="1219200" cy="476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i="0">
              <a:latin typeface="+mn-lt"/>
              <a:ea typeface="ＭＳ Ｐゴシック" charset="0"/>
            </a:endParaRPr>
          </a:p>
        </p:txBody>
      </p:sp>
      <p:sp>
        <p:nvSpPr>
          <p:cNvPr id="184389" name="Line 69"/>
          <p:cNvSpPr>
            <a:spLocks noChangeShapeType="1"/>
          </p:cNvSpPr>
          <p:nvPr/>
        </p:nvSpPr>
        <p:spPr bwMode="auto">
          <a:xfrm flipH="1">
            <a:off x="5983288" y="2216150"/>
            <a:ext cx="165100" cy="3016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4390" name="Line 70"/>
          <p:cNvSpPr>
            <a:spLocks noChangeShapeType="1"/>
          </p:cNvSpPr>
          <p:nvPr/>
        </p:nvSpPr>
        <p:spPr bwMode="auto">
          <a:xfrm>
            <a:off x="6438900" y="1990725"/>
            <a:ext cx="179388" cy="6270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4391" name="Line 71"/>
          <p:cNvSpPr>
            <a:spLocks noChangeShapeType="1"/>
          </p:cNvSpPr>
          <p:nvPr/>
        </p:nvSpPr>
        <p:spPr bwMode="auto">
          <a:xfrm>
            <a:off x="6999288" y="1987550"/>
            <a:ext cx="509587" cy="455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latin typeface="+mn-lt"/>
            </a:endParaRPr>
          </a:p>
        </p:txBody>
      </p:sp>
      <p:sp>
        <p:nvSpPr>
          <p:cNvPr id="184392" name="Oval 85"/>
          <p:cNvSpPr>
            <a:spLocks noChangeArrowheads="1"/>
          </p:cNvSpPr>
          <p:nvPr/>
        </p:nvSpPr>
        <p:spPr bwMode="auto">
          <a:xfrm>
            <a:off x="6424613" y="1970088"/>
            <a:ext cx="42862" cy="476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4393" name="Text Box 27"/>
          <p:cNvSpPr txBox="1">
            <a:spLocks noChangeArrowheads="1"/>
          </p:cNvSpPr>
          <p:nvPr/>
        </p:nvSpPr>
        <p:spPr bwMode="auto">
          <a:xfrm>
            <a:off x="6232525" y="1835150"/>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3</a:t>
            </a:r>
          </a:p>
        </p:txBody>
      </p:sp>
      <p:sp>
        <p:nvSpPr>
          <p:cNvPr id="75851" name="Rectangle 158"/>
          <p:cNvSpPr>
            <a:spLocks noChangeArrowheads="1"/>
          </p:cNvSpPr>
          <p:nvPr/>
        </p:nvSpPr>
        <p:spPr bwMode="auto">
          <a:xfrm>
            <a:off x="6591300" y="1885950"/>
            <a:ext cx="280988" cy="204788"/>
          </a:xfrm>
          <a:prstGeom prst="rect">
            <a:avLst/>
          </a:prstGeom>
          <a:solidFill>
            <a:srgbClr val="00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184395" name="Text Box 73"/>
          <p:cNvSpPr txBox="1">
            <a:spLocks noChangeArrowheads="1"/>
          </p:cNvSpPr>
          <p:nvPr/>
        </p:nvSpPr>
        <p:spPr bwMode="auto">
          <a:xfrm>
            <a:off x="5648325" y="3124200"/>
            <a:ext cx="2408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zh-CN" sz="1200" i="0">
                <a:solidFill>
                  <a:srgbClr val="000000"/>
                </a:solidFill>
                <a:latin typeface="+mn-lt"/>
              </a:rPr>
              <a:t>Ports 2,3,5 belong to EE VLAN</a:t>
            </a:r>
          </a:p>
          <a:p>
            <a:pPr algn="ctr" eaLnBrk="1" hangingPunct="1"/>
            <a:r>
              <a:rPr lang="en-US" altLang="zh-CN" sz="1200" i="0">
                <a:solidFill>
                  <a:srgbClr val="000000"/>
                </a:solidFill>
                <a:latin typeface="+mn-lt"/>
              </a:rPr>
              <a:t>Ports 4,6,7,8 belong to CS VLAN</a:t>
            </a:r>
          </a:p>
        </p:txBody>
      </p:sp>
      <p:sp>
        <p:nvSpPr>
          <p:cNvPr id="184396" name="Text Box 27"/>
          <p:cNvSpPr txBox="1">
            <a:spLocks noChangeArrowheads="1"/>
          </p:cNvSpPr>
          <p:nvPr/>
        </p:nvSpPr>
        <p:spPr bwMode="auto">
          <a:xfrm>
            <a:off x="6513513" y="1835150"/>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5</a:t>
            </a:r>
          </a:p>
        </p:txBody>
      </p:sp>
      <p:sp>
        <p:nvSpPr>
          <p:cNvPr id="184397" name="Text Box 27"/>
          <p:cNvSpPr txBox="1">
            <a:spLocks noChangeArrowheads="1"/>
          </p:cNvSpPr>
          <p:nvPr/>
        </p:nvSpPr>
        <p:spPr bwMode="auto">
          <a:xfrm>
            <a:off x="6237288" y="2049463"/>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4</a:t>
            </a:r>
          </a:p>
        </p:txBody>
      </p:sp>
      <p:sp>
        <p:nvSpPr>
          <p:cNvPr id="184398" name="Text Box 27"/>
          <p:cNvSpPr txBox="1">
            <a:spLocks noChangeArrowheads="1"/>
          </p:cNvSpPr>
          <p:nvPr/>
        </p:nvSpPr>
        <p:spPr bwMode="auto">
          <a:xfrm>
            <a:off x="6513513" y="2049463"/>
            <a:ext cx="2413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6</a:t>
            </a:r>
          </a:p>
        </p:txBody>
      </p:sp>
      <p:sp>
        <p:nvSpPr>
          <p:cNvPr id="184399" name="Text Box 27"/>
          <p:cNvSpPr txBox="1">
            <a:spLocks noChangeArrowheads="1"/>
          </p:cNvSpPr>
          <p:nvPr/>
        </p:nvSpPr>
        <p:spPr bwMode="auto">
          <a:xfrm>
            <a:off x="6813550" y="2054225"/>
            <a:ext cx="2413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000000"/>
                </a:solidFill>
                <a:latin typeface="+mn-lt"/>
              </a:rPr>
              <a:t>8</a:t>
            </a:r>
          </a:p>
        </p:txBody>
      </p:sp>
      <p:grpSp>
        <p:nvGrpSpPr>
          <p:cNvPr id="692394" name="Group 170"/>
          <p:cNvGrpSpPr>
            <a:grpSpLocks/>
          </p:cNvGrpSpPr>
          <p:nvPr/>
        </p:nvGrpSpPr>
        <p:grpSpPr bwMode="auto">
          <a:xfrm>
            <a:off x="3327400" y="1835150"/>
            <a:ext cx="2836863" cy="427038"/>
            <a:chOff x="2096" y="1156"/>
            <a:chExt cx="1787" cy="269"/>
          </a:xfrm>
        </p:grpSpPr>
        <p:sp>
          <p:nvSpPr>
            <p:cNvPr id="184429" name="Oval 85"/>
            <p:cNvSpPr>
              <a:spLocks noChangeArrowheads="1"/>
            </p:cNvSpPr>
            <p:nvPr/>
          </p:nvSpPr>
          <p:spPr bwMode="auto">
            <a:xfrm>
              <a:off x="2215" y="1381"/>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grpSp>
          <p:nvGrpSpPr>
            <p:cNvPr id="184430" name="Group 169"/>
            <p:cNvGrpSpPr>
              <a:grpSpLocks/>
            </p:cNvGrpSpPr>
            <p:nvPr/>
          </p:nvGrpSpPr>
          <p:grpSpPr bwMode="auto">
            <a:xfrm>
              <a:off x="2096" y="1156"/>
              <a:ext cx="1787" cy="269"/>
              <a:chOff x="2096" y="1156"/>
              <a:chExt cx="1787" cy="269"/>
            </a:xfrm>
          </p:grpSpPr>
          <p:sp>
            <p:nvSpPr>
              <p:cNvPr id="184431" name="Text Box 28"/>
              <p:cNvSpPr txBox="1">
                <a:spLocks noChangeArrowheads="1"/>
              </p:cNvSpPr>
              <p:nvPr/>
            </p:nvSpPr>
            <p:spPr bwMode="auto">
              <a:xfrm>
                <a:off x="2096" y="1290"/>
                <a:ext cx="188"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FF0000"/>
                    </a:solidFill>
                    <a:latin typeface="+mn-lt"/>
                  </a:rPr>
                  <a:t>16</a:t>
                </a:r>
              </a:p>
            </p:txBody>
          </p:sp>
          <p:sp>
            <p:nvSpPr>
              <p:cNvPr id="184432" name="Text Box 27"/>
              <p:cNvSpPr txBox="1">
                <a:spLocks noChangeArrowheads="1"/>
              </p:cNvSpPr>
              <p:nvPr/>
            </p:nvSpPr>
            <p:spPr bwMode="auto">
              <a:xfrm>
                <a:off x="3731" y="1156"/>
                <a:ext cx="15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800" i="0">
                    <a:solidFill>
                      <a:srgbClr val="FF0000"/>
                    </a:solidFill>
                    <a:latin typeface="+mn-lt"/>
                  </a:rPr>
                  <a:t>1</a:t>
                </a:r>
              </a:p>
            </p:txBody>
          </p:sp>
          <p:sp>
            <p:nvSpPr>
              <p:cNvPr id="184433" name="Oval 85"/>
              <p:cNvSpPr>
                <a:spLocks noChangeArrowheads="1"/>
              </p:cNvSpPr>
              <p:nvPr/>
            </p:nvSpPr>
            <p:spPr bwMode="auto">
              <a:xfrm>
                <a:off x="3855" y="1247"/>
                <a:ext cx="27"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mn-lt"/>
                </a:endParaRPr>
              </a:p>
            </p:txBody>
          </p:sp>
          <p:sp>
            <p:nvSpPr>
              <p:cNvPr id="184434" name="Freeform 168"/>
              <p:cNvSpPr>
                <a:spLocks/>
              </p:cNvSpPr>
              <p:nvPr/>
            </p:nvSpPr>
            <p:spPr bwMode="auto">
              <a:xfrm>
                <a:off x="2226" y="1260"/>
                <a:ext cx="1644" cy="135"/>
              </a:xfrm>
              <a:custGeom>
                <a:avLst/>
                <a:gdLst>
                  <a:gd name="T0" fmla="*/ 0 w 1644"/>
                  <a:gd name="T1" fmla="*/ 135 h 135"/>
                  <a:gd name="T2" fmla="*/ 852 w 1644"/>
                  <a:gd name="T3" fmla="*/ 132 h 135"/>
                  <a:gd name="T4" fmla="*/ 1050 w 1644"/>
                  <a:gd name="T5" fmla="*/ 0 h 135"/>
                  <a:gd name="T6" fmla="*/ 1644 w 1644"/>
                  <a:gd name="T7" fmla="*/ 0 h 13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44" h="135">
                    <a:moveTo>
                      <a:pt x="0" y="135"/>
                    </a:moveTo>
                    <a:lnTo>
                      <a:pt x="852" y="132"/>
                    </a:lnTo>
                    <a:lnTo>
                      <a:pt x="1050" y="0"/>
                    </a:lnTo>
                    <a:lnTo>
                      <a:pt x="1644" y="0"/>
                    </a:lnTo>
                  </a:path>
                </a:pathLst>
              </a:custGeom>
              <a:noFill/>
              <a:ln w="28575"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grpSp>
      </p:grpSp>
      <p:grpSp>
        <p:nvGrpSpPr>
          <p:cNvPr id="184401" name="Group 44"/>
          <p:cNvGrpSpPr>
            <a:grpSpLocks/>
          </p:cNvGrpSpPr>
          <p:nvPr/>
        </p:nvGrpSpPr>
        <p:grpSpPr bwMode="auto">
          <a:xfrm>
            <a:off x="254000" y="2316163"/>
            <a:ext cx="538163" cy="558800"/>
            <a:chOff x="-44" y="1473"/>
            <a:chExt cx="981" cy="1105"/>
          </a:xfrm>
        </p:grpSpPr>
        <p:pic>
          <p:nvPicPr>
            <p:cNvPr id="18442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28"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grpSp>
      <p:grpSp>
        <p:nvGrpSpPr>
          <p:cNvPr id="184402" name="Group 44"/>
          <p:cNvGrpSpPr>
            <a:grpSpLocks/>
          </p:cNvGrpSpPr>
          <p:nvPr/>
        </p:nvGrpSpPr>
        <p:grpSpPr bwMode="auto">
          <a:xfrm>
            <a:off x="619125" y="2519363"/>
            <a:ext cx="539750" cy="558800"/>
            <a:chOff x="-44" y="1473"/>
            <a:chExt cx="981" cy="1105"/>
          </a:xfrm>
        </p:grpSpPr>
        <p:pic>
          <p:nvPicPr>
            <p:cNvPr id="18442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26"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grpSp>
      <p:grpSp>
        <p:nvGrpSpPr>
          <p:cNvPr id="184403" name="Group 44"/>
          <p:cNvGrpSpPr>
            <a:grpSpLocks/>
          </p:cNvGrpSpPr>
          <p:nvPr/>
        </p:nvGrpSpPr>
        <p:grpSpPr bwMode="auto">
          <a:xfrm>
            <a:off x="1290638" y="2479675"/>
            <a:ext cx="538162" cy="558800"/>
            <a:chOff x="-44" y="1473"/>
            <a:chExt cx="981" cy="1105"/>
          </a:xfrm>
        </p:grpSpPr>
        <p:pic>
          <p:nvPicPr>
            <p:cNvPr id="18442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24"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grpSp>
      <p:grpSp>
        <p:nvGrpSpPr>
          <p:cNvPr id="184404" name="Group 44"/>
          <p:cNvGrpSpPr>
            <a:grpSpLocks/>
          </p:cNvGrpSpPr>
          <p:nvPr/>
        </p:nvGrpSpPr>
        <p:grpSpPr bwMode="auto">
          <a:xfrm>
            <a:off x="2417763" y="2498725"/>
            <a:ext cx="538162" cy="558800"/>
            <a:chOff x="-44" y="1473"/>
            <a:chExt cx="981" cy="1105"/>
          </a:xfrm>
        </p:grpSpPr>
        <p:pic>
          <p:nvPicPr>
            <p:cNvPr id="18442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22"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grpSp>
      <p:grpSp>
        <p:nvGrpSpPr>
          <p:cNvPr id="184405" name="Group 44"/>
          <p:cNvGrpSpPr>
            <a:grpSpLocks/>
          </p:cNvGrpSpPr>
          <p:nvPr/>
        </p:nvGrpSpPr>
        <p:grpSpPr bwMode="auto">
          <a:xfrm>
            <a:off x="2854325" y="2479675"/>
            <a:ext cx="539750" cy="558800"/>
            <a:chOff x="-44" y="1473"/>
            <a:chExt cx="981" cy="1105"/>
          </a:xfrm>
        </p:grpSpPr>
        <p:pic>
          <p:nvPicPr>
            <p:cNvPr id="18441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20"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grpSp>
      <p:grpSp>
        <p:nvGrpSpPr>
          <p:cNvPr id="184406" name="Group 44"/>
          <p:cNvGrpSpPr>
            <a:grpSpLocks/>
          </p:cNvGrpSpPr>
          <p:nvPr/>
        </p:nvGrpSpPr>
        <p:grpSpPr bwMode="auto">
          <a:xfrm>
            <a:off x="3708400" y="2327275"/>
            <a:ext cx="538163" cy="558800"/>
            <a:chOff x="-44" y="1473"/>
            <a:chExt cx="981" cy="1105"/>
          </a:xfrm>
        </p:grpSpPr>
        <p:pic>
          <p:nvPicPr>
            <p:cNvPr id="184417"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18"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grpSp>
      <p:grpSp>
        <p:nvGrpSpPr>
          <p:cNvPr id="184407" name="Group 44"/>
          <p:cNvGrpSpPr>
            <a:grpSpLocks/>
          </p:cNvGrpSpPr>
          <p:nvPr/>
        </p:nvGrpSpPr>
        <p:grpSpPr bwMode="auto">
          <a:xfrm>
            <a:off x="5557838" y="2428875"/>
            <a:ext cx="538162" cy="558800"/>
            <a:chOff x="-44" y="1473"/>
            <a:chExt cx="981" cy="1105"/>
          </a:xfrm>
        </p:grpSpPr>
        <p:pic>
          <p:nvPicPr>
            <p:cNvPr id="184415"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16"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grpSp>
      <p:grpSp>
        <p:nvGrpSpPr>
          <p:cNvPr id="184408" name="Group 44"/>
          <p:cNvGrpSpPr>
            <a:grpSpLocks/>
          </p:cNvGrpSpPr>
          <p:nvPr/>
        </p:nvGrpSpPr>
        <p:grpSpPr bwMode="auto">
          <a:xfrm>
            <a:off x="7183438" y="2357438"/>
            <a:ext cx="538162" cy="558800"/>
            <a:chOff x="-44" y="1473"/>
            <a:chExt cx="981" cy="1105"/>
          </a:xfrm>
        </p:grpSpPr>
        <p:pic>
          <p:nvPicPr>
            <p:cNvPr id="184413"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14"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grpSp>
      <p:grpSp>
        <p:nvGrpSpPr>
          <p:cNvPr id="184409" name="Group 44"/>
          <p:cNvGrpSpPr>
            <a:grpSpLocks/>
          </p:cNvGrpSpPr>
          <p:nvPr/>
        </p:nvGrpSpPr>
        <p:grpSpPr bwMode="auto">
          <a:xfrm>
            <a:off x="6257925" y="2438400"/>
            <a:ext cx="539750" cy="558800"/>
            <a:chOff x="-44" y="1473"/>
            <a:chExt cx="981" cy="1105"/>
          </a:xfrm>
        </p:grpSpPr>
        <p:pic>
          <p:nvPicPr>
            <p:cNvPr id="184411"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12" name="Freeform 46"/>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grpSp>
    </p:spTree>
    <p:extLst>
      <p:ext uri="{BB962C8B-B14F-4D97-AF65-F5344CB8AC3E}">
        <p14:creationId xmlns:p14="http://schemas.microsoft.com/office/powerpoint/2010/main" val="26696046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23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222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222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22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227" grpId="0" build="p"/>
    </p:bld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5347" name="Text Box 9"/>
          <p:cNvSpPr txBox="1">
            <a:spLocks noChangeArrowheads="1"/>
          </p:cNvSpPr>
          <p:nvPr/>
        </p:nvSpPr>
        <p:spPr bwMode="auto">
          <a:xfrm>
            <a:off x="3384550" y="1428750"/>
            <a:ext cx="5229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400" i="0">
                <a:solidFill>
                  <a:srgbClr val="000000"/>
                </a:solidFill>
                <a:latin typeface="+mn-lt"/>
              </a:rPr>
              <a:t>type</a:t>
            </a:r>
          </a:p>
        </p:txBody>
      </p:sp>
      <p:sp>
        <p:nvSpPr>
          <p:cNvPr id="185348" name="Line 10"/>
          <p:cNvSpPr>
            <a:spLocks noChangeShapeType="1"/>
          </p:cNvSpPr>
          <p:nvPr/>
        </p:nvSpPr>
        <p:spPr bwMode="auto">
          <a:xfrm>
            <a:off x="3559175" y="1636713"/>
            <a:ext cx="0" cy="17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i="0">
              <a:latin typeface="+mn-lt"/>
            </a:endParaRPr>
          </a:p>
        </p:txBody>
      </p:sp>
      <p:sp>
        <p:nvSpPr>
          <p:cNvPr id="185349" name="Line 31"/>
          <p:cNvSpPr>
            <a:spLocks noChangeShapeType="1"/>
          </p:cNvSpPr>
          <p:nvPr/>
        </p:nvSpPr>
        <p:spPr bwMode="auto">
          <a:xfrm>
            <a:off x="1000125" y="2200275"/>
            <a:ext cx="0" cy="7715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400" i="0">
              <a:latin typeface="+mn-lt"/>
            </a:endParaRPr>
          </a:p>
        </p:txBody>
      </p:sp>
      <p:sp>
        <p:nvSpPr>
          <p:cNvPr id="185350" name="Line 34"/>
          <p:cNvSpPr>
            <a:spLocks noChangeShapeType="1"/>
          </p:cNvSpPr>
          <p:nvPr/>
        </p:nvSpPr>
        <p:spPr bwMode="auto">
          <a:xfrm>
            <a:off x="3424238" y="2171700"/>
            <a:ext cx="0" cy="7715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400" i="0">
              <a:latin typeface="+mn-lt"/>
            </a:endParaRPr>
          </a:p>
        </p:txBody>
      </p:sp>
      <p:sp>
        <p:nvSpPr>
          <p:cNvPr id="185351" name="Line 36"/>
          <p:cNvSpPr>
            <a:spLocks noChangeShapeType="1"/>
          </p:cNvSpPr>
          <p:nvPr/>
        </p:nvSpPr>
        <p:spPr bwMode="auto">
          <a:xfrm>
            <a:off x="3457575" y="2176463"/>
            <a:ext cx="742950" cy="8096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400" i="0">
              <a:latin typeface="+mn-lt"/>
            </a:endParaRPr>
          </a:p>
        </p:txBody>
      </p:sp>
      <p:sp>
        <p:nvSpPr>
          <p:cNvPr id="185352" name="Line 37"/>
          <p:cNvSpPr>
            <a:spLocks noChangeShapeType="1"/>
          </p:cNvSpPr>
          <p:nvPr/>
        </p:nvSpPr>
        <p:spPr bwMode="auto">
          <a:xfrm>
            <a:off x="6167438" y="2185988"/>
            <a:ext cx="700087" cy="79533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400" i="0">
              <a:latin typeface="+mn-lt"/>
            </a:endParaRPr>
          </a:p>
        </p:txBody>
      </p:sp>
      <p:sp>
        <p:nvSpPr>
          <p:cNvPr id="185353" name="Line 40"/>
          <p:cNvSpPr>
            <a:spLocks noChangeShapeType="1"/>
          </p:cNvSpPr>
          <p:nvPr/>
        </p:nvSpPr>
        <p:spPr bwMode="auto">
          <a:xfrm>
            <a:off x="3600450" y="3328988"/>
            <a:ext cx="0" cy="857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i="0">
              <a:latin typeface="+mn-lt"/>
            </a:endParaRPr>
          </a:p>
        </p:txBody>
      </p:sp>
      <p:sp>
        <p:nvSpPr>
          <p:cNvPr id="185354" name="Rectangle 41"/>
          <p:cNvSpPr>
            <a:spLocks noChangeArrowheads="1"/>
          </p:cNvSpPr>
          <p:nvPr/>
        </p:nvSpPr>
        <p:spPr bwMode="auto">
          <a:xfrm>
            <a:off x="3476625" y="4054803"/>
            <a:ext cx="28390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ko-KR" sz="1400" i="0" dirty="0">
                <a:solidFill>
                  <a:srgbClr val="000000"/>
                </a:solidFill>
                <a:latin typeface="+mn-lt"/>
                <a:ea typeface="Gulim" panose="020B0600000101010101" pitchFamily="34" charset="-127"/>
              </a:rPr>
              <a:t>2-byte Tag Protocol Identifier</a:t>
            </a:r>
          </a:p>
          <a:p>
            <a:pPr eaLnBrk="1" hangingPunct="1"/>
            <a:r>
              <a:rPr lang="en-US" altLang="ko-KR" sz="1400" i="0" dirty="0">
                <a:solidFill>
                  <a:srgbClr val="000000"/>
                </a:solidFill>
                <a:latin typeface="+mn-lt"/>
                <a:ea typeface="Gulim" panose="020B0600000101010101" pitchFamily="34" charset="-127"/>
              </a:rPr>
              <a:t>                        (value: 0x8100) </a:t>
            </a:r>
          </a:p>
        </p:txBody>
      </p:sp>
      <p:sp>
        <p:nvSpPr>
          <p:cNvPr id="185355" name="Rectangle 42"/>
          <p:cNvSpPr>
            <a:spLocks noChangeArrowheads="1"/>
          </p:cNvSpPr>
          <p:nvPr/>
        </p:nvSpPr>
        <p:spPr bwMode="auto">
          <a:xfrm>
            <a:off x="3814763" y="5203825"/>
            <a:ext cx="40541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ko-KR" sz="1400" i="0" dirty="0">
                <a:solidFill>
                  <a:srgbClr val="000000"/>
                </a:solidFill>
                <a:latin typeface="+mn-lt"/>
                <a:ea typeface="Gulim" panose="020B0600000101010101" pitchFamily="34" charset="-127"/>
              </a:rPr>
              <a:t>Tag Control Information (12 bit VLAN ID field, </a:t>
            </a:r>
          </a:p>
          <a:p>
            <a:pPr eaLnBrk="1" hangingPunct="1"/>
            <a:r>
              <a:rPr lang="en-US" altLang="ko-KR" sz="1400" i="0" dirty="0">
                <a:solidFill>
                  <a:srgbClr val="000000"/>
                </a:solidFill>
                <a:latin typeface="+mn-lt"/>
                <a:ea typeface="Gulim" panose="020B0600000101010101" pitchFamily="34" charset="-127"/>
              </a:rPr>
              <a:t>                          3 bit priority field like IP TOS) </a:t>
            </a:r>
          </a:p>
        </p:txBody>
      </p:sp>
      <p:sp>
        <p:nvSpPr>
          <p:cNvPr id="185356" name="Line 43"/>
          <p:cNvSpPr>
            <a:spLocks noChangeShapeType="1"/>
          </p:cNvSpPr>
          <p:nvPr/>
        </p:nvSpPr>
        <p:spPr bwMode="auto">
          <a:xfrm>
            <a:off x="4059238" y="3409950"/>
            <a:ext cx="9525" cy="1741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i="0">
              <a:latin typeface="+mn-lt"/>
            </a:endParaRPr>
          </a:p>
        </p:txBody>
      </p:sp>
      <p:sp>
        <p:nvSpPr>
          <p:cNvPr id="185357" name="Line 44"/>
          <p:cNvSpPr>
            <a:spLocks noChangeShapeType="1"/>
          </p:cNvSpPr>
          <p:nvPr/>
        </p:nvSpPr>
        <p:spPr bwMode="auto">
          <a:xfrm>
            <a:off x="6562725" y="3319463"/>
            <a:ext cx="0" cy="857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i="0">
              <a:latin typeface="+mn-lt"/>
            </a:endParaRPr>
          </a:p>
        </p:txBody>
      </p:sp>
      <p:sp>
        <p:nvSpPr>
          <p:cNvPr id="185358" name="Line 47"/>
          <p:cNvSpPr>
            <a:spLocks noChangeShapeType="1"/>
          </p:cNvSpPr>
          <p:nvPr/>
        </p:nvSpPr>
        <p:spPr bwMode="auto">
          <a:xfrm flipH="1">
            <a:off x="6767513" y="3076575"/>
            <a:ext cx="14287" cy="523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i="0">
              <a:latin typeface="+mn-lt"/>
            </a:endParaRPr>
          </a:p>
        </p:txBody>
      </p:sp>
      <p:sp>
        <p:nvSpPr>
          <p:cNvPr id="185359" name="Rectangle 48"/>
          <p:cNvSpPr>
            <a:spLocks noChangeArrowheads="1"/>
          </p:cNvSpPr>
          <p:nvPr/>
        </p:nvSpPr>
        <p:spPr bwMode="auto">
          <a:xfrm>
            <a:off x="6105525" y="4175125"/>
            <a:ext cx="1249060"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lnSpc>
                <a:spcPct val="80000"/>
              </a:lnSpc>
            </a:pPr>
            <a:r>
              <a:rPr lang="en-US" altLang="ko-KR" sz="1400" i="0" dirty="0">
                <a:solidFill>
                  <a:srgbClr val="FF0000"/>
                </a:solidFill>
                <a:latin typeface="+mn-lt"/>
                <a:ea typeface="Gulim" panose="020B0600000101010101" pitchFamily="34" charset="-127"/>
              </a:rPr>
              <a:t>Recomputed </a:t>
            </a:r>
          </a:p>
          <a:p>
            <a:pPr algn="ctr" eaLnBrk="1" hangingPunct="1">
              <a:lnSpc>
                <a:spcPct val="80000"/>
              </a:lnSpc>
            </a:pPr>
            <a:r>
              <a:rPr lang="en-US" altLang="ko-KR" sz="1400" i="0" dirty="0">
                <a:solidFill>
                  <a:srgbClr val="FF0000"/>
                </a:solidFill>
                <a:latin typeface="+mn-lt"/>
                <a:ea typeface="Gulim" panose="020B0600000101010101" pitchFamily="34" charset="-127"/>
              </a:rPr>
              <a:t>CRC </a:t>
            </a:r>
          </a:p>
        </p:txBody>
      </p:sp>
      <p:sp>
        <p:nvSpPr>
          <p:cNvPr id="76818" name="Text Box 28"/>
          <p:cNvSpPr txBox="1">
            <a:spLocks noChangeArrowheads="1"/>
          </p:cNvSpPr>
          <p:nvPr/>
        </p:nvSpPr>
        <p:spPr bwMode="auto">
          <a:xfrm>
            <a:off x="7100888" y="1801813"/>
            <a:ext cx="141577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mn-lt"/>
                <a:cs typeface="Arial" charset="0"/>
              </a:rPr>
              <a:t>802.1 frame</a:t>
            </a:r>
          </a:p>
        </p:txBody>
      </p:sp>
      <p:sp>
        <p:nvSpPr>
          <p:cNvPr id="76819" name="Text Box 29"/>
          <p:cNvSpPr txBox="1">
            <a:spLocks noChangeArrowheads="1"/>
          </p:cNvSpPr>
          <p:nvPr/>
        </p:nvSpPr>
        <p:spPr bwMode="auto">
          <a:xfrm>
            <a:off x="7104063" y="2967038"/>
            <a:ext cx="1595309"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solidFill>
                  <a:srgbClr val="000000"/>
                </a:solidFill>
                <a:latin typeface="+mn-lt"/>
                <a:cs typeface="Arial" charset="0"/>
              </a:rPr>
              <a:t>802.1Q frame</a:t>
            </a:r>
          </a:p>
        </p:txBody>
      </p:sp>
      <p:sp>
        <p:nvSpPr>
          <p:cNvPr id="185364" name="Rectangle 1"/>
          <p:cNvSpPr>
            <a:spLocks noChangeArrowheads="1"/>
          </p:cNvSpPr>
          <p:nvPr/>
        </p:nvSpPr>
        <p:spPr bwMode="auto">
          <a:xfrm>
            <a:off x="965200" y="1709738"/>
            <a:ext cx="5140325" cy="406400"/>
          </a:xfrm>
          <a:prstGeom prst="rect">
            <a:avLst/>
          </a:prstGeom>
          <a:solidFill>
            <a:srgbClr val="006633"/>
          </a:solidFill>
          <a:ln w="9525">
            <a:solidFill>
              <a:schemeClr val="bg1"/>
            </a:solidFill>
            <a:round/>
            <a:headEnd/>
            <a:tailEnd/>
          </a:ln>
        </p:spPr>
        <p:txBody>
          <a:bodyPr wrap="none"/>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400" i="0">
              <a:latin typeface="+mn-lt"/>
            </a:endParaRPr>
          </a:p>
        </p:txBody>
      </p:sp>
      <p:cxnSp>
        <p:nvCxnSpPr>
          <p:cNvPr id="76822" name="Straight Connector 3"/>
          <p:cNvCxnSpPr>
            <a:cxnSpLocks noChangeShapeType="1"/>
          </p:cNvCxnSpPr>
          <p:nvPr/>
        </p:nvCxnSpPr>
        <p:spPr bwMode="auto">
          <a:xfrm>
            <a:off x="1958975" y="1700213"/>
            <a:ext cx="0" cy="428625"/>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6823" name="Straight Connector 32"/>
          <p:cNvCxnSpPr>
            <a:cxnSpLocks noChangeShapeType="1"/>
          </p:cNvCxnSpPr>
          <p:nvPr/>
        </p:nvCxnSpPr>
        <p:spPr bwMode="auto">
          <a:xfrm>
            <a:off x="2689225" y="1703388"/>
            <a:ext cx="0" cy="428625"/>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6824" name="Straight Connector 33"/>
          <p:cNvCxnSpPr>
            <a:cxnSpLocks noChangeShapeType="1"/>
          </p:cNvCxnSpPr>
          <p:nvPr/>
        </p:nvCxnSpPr>
        <p:spPr bwMode="auto">
          <a:xfrm>
            <a:off x="3417888" y="1708150"/>
            <a:ext cx="0" cy="427038"/>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6825" name="Straight Connector 34"/>
          <p:cNvCxnSpPr>
            <a:cxnSpLocks noChangeShapeType="1"/>
          </p:cNvCxnSpPr>
          <p:nvPr/>
        </p:nvCxnSpPr>
        <p:spPr bwMode="auto">
          <a:xfrm>
            <a:off x="3671888" y="1703388"/>
            <a:ext cx="0" cy="428625"/>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6826" name="Straight Connector 35"/>
          <p:cNvCxnSpPr>
            <a:cxnSpLocks noChangeShapeType="1"/>
          </p:cNvCxnSpPr>
          <p:nvPr/>
        </p:nvCxnSpPr>
        <p:spPr bwMode="auto">
          <a:xfrm>
            <a:off x="5638800" y="1689100"/>
            <a:ext cx="0" cy="428625"/>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5370" name="TextBox 5"/>
          <p:cNvSpPr txBox="1">
            <a:spLocks noChangeArrowheads="1"/>
          </p:cNvSpPr>
          <p:nvPr/>
        </p:nvSpPr>
        <p:spPr bwMode="auto">
          <a:xfrm>
            <a:off x="1957388" y="1722438"/>
            <a:ext cx="8210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lnSpc>
                <a:spcPts val="1200"/>
              </a:lnSpc>
            </a:pPr>
            <a:r>
              <a:rPr lang="en-US" altLang="zh-CN" sz="1400" i="0">
                <a:solidFill>
                  <a:schemeClr val="bg1"/>
                </a:solidFill>
                <a:latin typeface="+mn-lt"/>
                <a:cs typeface="Arial" panose="020B0604020202020204" pitchFamily="34" charset="0"/>
              </a:rPr>
              <a:t>dest.</a:t>
            </a:r>
          </a:p>
          <a:p>
            <a:pPr algn="ctr">
              <a:lnSpc>
                <a:spcPts val="1200"/>
              </a:lnSpc>
            </a:pPr>
            <a:r>
              <a:rPr lang="en-US" altLang="zh-CN" sz="1400" i="0">
                <a:solidFill>
                  <a:schemeClr val="bg1"/>
                </a:solidFill>
                <a:latin typeface="+mn-lt"/>
                <a:cs typeface="Arial" panose="020B0604020202020204" pitchFamily="34" charset="0"/>
              </a:rPr>
              <a:t>address</a:t>
            </a:r>
          </a:p>
        </p:txBody>
      </p:sp>
      <p:sp>
        <p:nvSpPr>
          <p:cNvPr id="185371" name="TextBox 37"/>
          <p:cNvSpPr txBox="1">
            <a:spLocks noChangeArrowheads="1"/>
          </p:cNvSpPr>
          <p:nvPr/>
        </p:nvSpPr>
        <p:spPr bwMode="auto">
          <a:xfrm>
            <a:off x="2697163" y="1719263"/>
            <a:ext cx="8210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lnSpc>
                <a:spcPts val="1200"/>
              </a:lnSpc>
            </a:pPr>
            <a:r>
              <a:rPr lang="en-US" altLang="zh-CN" sz="1400" i="0">
                <a:solidFill>
                  <a:schemeClr val="bg1"/>
                </a:solidFill>
                <a:latin typeface="+mn-lt"/>
                <a:cs typeface="Arial" panose="020B0604020202020204" pitchFamily="34" charset="0"/>
              </a:rPr>
              <a:t>source</a:t>
            </a:r>
          </a:p>
          <a:p>
            <a:pPr algn="ctr">
              <a:lnSpc>
                <a:spcPts val="1200"/>
              </a:lnSpc>
            </a:pPr>
            <a:r>
              <a:rPr lang="en-US" altLang="zh-CN" sz="1400" i="0">
                <a:solidFill>
                  <a:schemeClr val="bg1"/>
                </a:solidFill>
                <a:latin typeface="+mn-lt"/>
                <a:cs typeface="Arial" panose="020B0604020202020204" pitchFamily="34" charset="0"/>
              </a:rPr>
              <a:t>address</a:t>
            </a:r>
          </a:p>
        </p:txBody>
      </p:sp>
      <p:sp>
        <p:nvSpPr>
          <p:cNvPr id="185372" name="TextBox 38"/>
          <p:cNvSpPr txBox="1">
            <a:spLocks noChangeArrowheads="1"/>
          </p:cNvSpPr>
          <p:nvPr/>
        </p:nvSpPr>
        <p:spPr bwMode="auto">
          <a:xfrm>
            <a:off x="4041775" y="1790700"/>
            <a:ext cx="13424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lnSpc>
                <a:spcPts val="1200"/>
              </a:lnSpc>
            </a:pPr>
            <a:r>
              <a:rPr lang="en-US" altLang="zh-CN" sz="1400" i="0" dirty="0">
                <a:solidFill>
                  <a:schemeClr val="bg1"/>
                </a:solidFill>
                <a:latin typeface="+mn-lt"/>
                <a:cs typeface="Arial" panose="020B0604020202020204" pitchFamily="34" charset="0"/>
              </a:rPr>
              <a:t>data (payload)</a:t>
            </a:r>
          </a:p>
        </p:txBody>
      </p:sp>
      <p:sp>
        <p:nvSpPr>
          <p:cNvPr id="185373" name="TextBox 39"/>
          <p:cNvSpPr txBox="1">
            <a:spLocks noChangeArrowheads="1"/>
          </p:cNvSpPr>
          <p:nvPr/>
        </p:nvSpPr>
        <p:spPr bwMode="auto">
          <a:xfrm>
            <a:off x="5611813" y="1809750"/>
            <a:ext cx="51167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lnSpc>
                <a:spcPts val="1200"/>
              </a:lnSpc>
            </a:pPr>
            <a:r>
              <a:rPr lang="en-US" altLang="zh-CN" sz="1400" i="0">
                <a:solidFill>
                  <a:schemeClr val="bg1"/>
                </a:solidFill>
                <a:latin typeface="+mn-lt"/>
                <a:cs typeface="Arial" panose="020B0604020202020204" pitchFamily="34" charset="0"/>
              </a:rPr>
              <a:t>CRC</a:t>
            </a:r>
          </a:p>
        </p:txBody>
      </p:sp>
      <p:sp>
        <p:nvSpPr>
          <p:cNvPr id="185374" name="TextBox 40"/>
          <p:cNvSpPr txBox="1">
            <a:spLocks noChangeArrowheads="1"/>
          </p:cNvSpPr>
          <p:nvPr/>
        </p:nvSpPr>
        <p:spPr bwMode="auto">
          <a:xfrm>
            <a:off x="1047750" y="1787525"/>
            <a:ext cx="9300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lnSpc>
                <a:spcPts val="1200"/>
              </a:lnSpc>
            </a:pPr>
            <a:r>
              <a:rPr lang="en-US" altLang="zh-CN" sz="1400" i="0">
                <a:solidFill>
                  <a:schemeClr val="bg1"/>
                </a:solidFill>
                <a:latin typeface="+mn-lt"/>
                <a:cs typeface="Arial" panose="020B0604020202020204" pitchFamily="34" charset="0"/>
              </a:rPr>
              <a:t>preamble</a:t>
            </a:r>
          </a:p>
        </p:txBody>
      </p:sp>
      <p:grpSp>
        <p:nvGrpSpPr>
          <p:cNvPr id="173087" name="Group 6"/>
          <p:cNvGrpSpPr>
            <a:grpSpLocks/>
          </p:cNvGrpSpPr>
          <p:nvPr/>
        </p:nvGrpSpPr>
        <p:grpSpPr bwMode="auto">
          <a:xfrm>
            <a:off x="992826" y="2949575"/>
            <a:ext cx="2533833" cy="436563"/>
            <a:chOff x="340454" y="5667110"/>
            <a:chExt cx="2533617" cy="435435"/>
          </a:xfrm>
          <a:solidFill>
            <a:srgbClr val="006633"/>
          </a:solidFill>
        </p:grpSpPr>
        <p:sp>
          <p:nvSpPr>
            <p:cNvPr id="173097" name="Rectangle 42"/>
            <p:cNvSpPr>
              <a:spLocks noChangeArrowheads="1"/>
            </p:cNvSpPr>
            <p:nvPr/>
          </p:nvSpPr>
          <p:spPr bwMode="auto">
            <a:xfrm>
              <a:off x="340454" y="5676543"/>
              <a:ext cx="2448560" cy="406400"/>
            </a:xfrm>
            <a:prstGeom prst="rect">
              <a:avLst/>
            </a:prstGeom>
            <a:grpFill/>
            <a:ln w="9525">
              <a:solidFill>
                <a:schemeClr val="bg1"/>
              </a:solidFill>
              <a:round/>
              <a:headEnd/>
              <a:tailEnd/>
            </a:ln>
          </p:spPr>
          <p:txBody>
            <a:bodyPr wrap="none"/>
            <a:lstStyle/>
            <a:p>
              <a:pPr>
                <a:defRPr/>
              </a:pPr>
              <a:endParaRPr lang="en-US" sz="1400" i="0">
                <a:latin typeface="+mn-lt"/>
                <a:ea typeface="ＭＳ Ｐゴシック" charset="0"/>
                <a:cs typeface="ＭＳ Ｐゴシック" charset="0"/>
              </a:endParaRPr>
            </a:p>
          </p:txBody>
        </p:sp>
        <p:cxnSp>
          <p:nvCxnSpPr>
            <p:cNvPr id="76843" name="Straight Connector 43"/>
            <p:cNvCxnSpPr>
              <a:cxnSpLocks noChangeShapeType="1"/>
            </p:cNvCxnSpPr>
            <p:nvPr/>
          </p:nvCxnSpPr>
          <p:spPr bwMode="auto">
            <a:xfrm>
              <a:off x="1314457" y="5667110"/>
              <a:ext cx="0" cy="427518"/>
            </a:xfrm>
            <a:prstGeom prst="line">
              <a:avLst/>
            </a:prstGeom>
            <a:grp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6844" name="Straight Connector 44"/>
            <p:cNvCxnSpPr>
              <a:cxnSpLocks noChangeShapeType="1"/>
            </p:cNvCxnSpPr>
            <p:nvPr/>
          </p:nvCxnSpPr>
          <p:spPr bwMode="auto">
            <a:xfrm>
              <a:off x="2044645" y="5670277"/>
              <a:ext cx="0" cy="429101"/>
            </a:xfrm>
            <a:prstGeom prst="line">
              <a:avLst/>
            </a:prstGeom>
            <a:grp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6845" name="Straight Connector 45"/>
            <p:cNvCxnSpPr>
              <a:cxnSpLocks noChangeShapeType="1"/>
            </p:cNvCxnSpPr>
            <p:nvPr/>
          </p:nvCxnSpPr>
          <p:spPr bwMode="auto">
            <a:xfrm>
              <a:off x="2773245" y="5675027"/>
              <a:ext cx="0" cy="427518"/>
            </a:xfrm>
            <a:prstGeom prst="line">
              <a:avLst/>
            </a:prstGeom>
            <a:grp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3101" name="TextBox 48"/>
            <p:cNvSpPr txBox="1">
              <a:spLocks noChangeArrowheads="1"/>
            </p:cNvSpPr>
            <p:nvPr/>
          </p:nvSpPr>
          <p:spPr bwMode="auto">
            <a:xfrm>
              <a:off x="1312853" y="5688880"/>
              <a:ext cx="820989" cy="399076"/>
            </a:xfrm>
            <a:prstGeom prst="rect">
              <a:avLst/>
            </a:prstGeom>
            <a:gr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defRPr/>
              </a:pPr>
              <a:r>
                <a:rPr lang="en-US" sz="1400" i="0" dirty="0" err="1">
                  <a:solidFill>
                    <a:schemeClr val="bg1"/>
                  </a:solidFill>
                  <a:latin typeface="+mn-lt"/>
                  <a:cs typeface="Arial" charset="0"/>
                </a:rPr>
                <a:t>dest</a:t>
              </a:r>
              <a:r>
                <a:rPr lang="en-US" sz="1400" i="0" dirty="0">
                  <a:solidFill>
                    <a:schemeClr val="bg1"/>
                  </a:solidFill>
                  <a:latin typeface="+mn-lt"/>
                  <a:cs typeface="Arial" charset="0"/>
                </a:rPr>
                <a:t>.</a:t>
              </a:r>
            </a:p>
            <a:p>
              <a:pPr algn="ctr">
                <a:lnSpc>
                  <a:spcPts val="1200"/>
                </a:lnSpc>
                <a:defRPr/>
              </a:pPr>
              <a:r>
                <a:rPr lang="en-US" sz="1400" i="0" dirty="0">
                  <a:solidFill>
                    <a:schemeClr val="bg1"/>
                  </a:solidFill>
                  <a:latin typeface="+mn-lt"/>
                  <a:cs typeface="Arial" charset="0"/>
                </a:rPr>
                <a:t>address</a:t>
              </a:r>
            </a:p>
          </p:txBody>
        </p:sp>
        <p:sp>
          <p:nvSpPr>
            <p:cNvPr id="173102" name="TextBox 49"/>
            <p:cNvSpPr txBox="1">
              <a:spLocks noChangeArrowheads="1"/>
            </p:cNvSpPr>
            <p:nvPr/>
          </p:nvSpPr>
          <p:spPr bwMode="auto">
            <a:xfrm>
              <a:off x="2053082" y="5685251"/>
              <a:ext cx="820989" cy="399076"/>
            </a:xfrm>
            <a:prstGeom prst="rect">
              <a:avLst/>
            </a:prstGeom>
            <a:gr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defRPr/>
              </a:pPr>
              <a:r>
                <a:rPr lang="en-US" sz="1400" i="0">
                  <a:solidFill>
                    <a:schemeClr val="bg1"/>
                  </a:solidFill>
                  <a:latin typeface="+mn-lt"/>
                  <a:cs typeface="Arial" charset="0"/>
                </a:rPr>
                <a:t>source</a:t>
              </a:r>
            </a:p>
            <a:p>
              <a:pPr algn="ctr">
                <a:lnSpc>
                  <a:spcPts val="1200"/>
                </a:lnSpc>
                <a:defRPr/>
              </a:pPr>
              <a:r>
                <a:rPr lang="en-US" sz="1400" i="0">
                  <a:solidFill>
                    <a:schemeClr val="bg1"/>
                  </a:solidFill>
                  <a:latin typeface="+mn-lt"/>
                  <a:cs typeface="Arial" charset="0"/>
                </a:rPr>
                <a:t>address</a:t>
              </a:r>
            </a:p>
          </p:txBody>
        </p:sp>
        <p:sp>
          <p:nvSpPr>
            <p:cNvPr id="173103" name="TextBox 52"/>
            <p:cNvSpPr txBox="1">
              <a:spLocks noChangeArrowheads="1"/>
            </p:cNvSpPr>
            <p:nvPr/>
          </p:nvSpPr>
          <p:spPr bwMode="auto">
            <a:xfrm>
              <a:off x="402711" y="5754221"/>
              <a:ext cx="929984" cy="245585"/>
            </a:xfrm>
            <a:prstGeom prst="rect">
              <a:avLst/>
            </a:prstGeom>
            <a:gr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defRPr/>
              </a:pPr>
              <a:r>
                <a:rPr lang="en-US" sz="1400" i="0">
                  <a:solidFill>
                    <a:schemeClr val="bg1"/>
                  </a:solidFill>
                  <a:latin typeface="+mn-lt"/>
                  <a:cs typeface="Arial" charset="0"/>
                </a:rPr>
                <a:t>preamble</a:t>
              </a:r>
            </a:p>
          </p:txBody>
        </p:sp>
      </p:grpSp>
      <p:sp>
        <p:nvSpPr>
          <p:cNvPr id="185376" name="Rectangle 56"/>
          <p:cNvSpPr>
            <a:spLocks noChangeArrowheads="1"/>
          </p:cNvSpPr>
          <p:nvPr/>
        </p:nvSpPr>
        <p:spPr bwMode="auto">
          <a:xfrm>
            <a:off x="4187825" y="2959100"/>
            <a:ext cx="2659063" cy="406400"/>
          </a:xfrm>
          <a:prstGeom prst="rect">
            <a:avLst/>
          </a:prstGeom>
          <a:solidFill>
            <a:srgbClr val="006633"/>
          </a:solidFill>
          <a:ln w="9525">
            <a:solidFill>
              <a:schemeClr val="bg1"/>
            </a:solidFill>
            <a:round/>
            <a:headEnd/>
            <a:tailEnd/>
          </a:ln>
        </p:spPr>
        <p:txBody>
          <a:bodyPr wrap="none"/>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400" i="0">
              <a:latin typeface="+mn-lt"/>
            </a:endParaRPr>
          </a:p>
        </p:txBody>
      </p:sp>
      <p:cxnSp>
        <p:nvCxnSpPr>
          <p:cNvPr id="76834" name="Straight Connector 60"/>
          <p:cNvCxnSpPr>
            <a:cxnSpLocks noChangeShapeType="1"/>
          </p:cNvCxnSpPr>
          <p:nvPr/>
        </p:nvCxnSpPr>
        <p:spPr bwMode="auto">
          <a:xfrm>
            <a:off x="4411663" y="2954338"/>
            <a:ext cx="0" cy="427037"/>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6835" name="Straight Connector 61"/>
          <p:cNvCxnSpPr>
            <a:cxnSpLocks noChangeShapeType="1"/>
          </p:cNvCxnSpPr>
          <p:nvPr/>
        </p:nvCxnSpPr>
        <p:spPr bwMode="auto">
          <a:xfrm>
            <a:off x="6378575" y="2938463"/>
            <a:ext cx="0" cy="428625"/>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5379" name="TextBox 64"/>
          <p:cNvSpPr txBox="1">
            <a:spLocks noChangeArrowheads="1"/>
          </p:cNvSpPr>
          <p:nvPr/>
        </p:nvSpPr>
        <p:spPr bwMode="auto">
          <a:xfrm>
            <a:off x="4783138" y="3040063"/>
            <a:ext cx="13424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lnSpc>
                <a:spcPts val="1200"/>
              </a:lnSpc>
            </a:pPr>
            <a:r>
              <a:rPr lang="en-US" altLang="zh-CN" sz="1400" i="0" dirty="0">
                <a:solidFill>
                  <a:schemeClr val="bg1"/>
                </a:solidFill>
                <a:latin typeface="+mn-lt"/>
                <a:cs typeface="Arial" panose="020B0604020202020204" pitchFamily="34" charset="0"/>
              </a:rPr>
              <a:t>data (payload)</a:t>
            </a:r>
          </a:p>
        </p:txBody>
      </p:sp>
      <p:sp>
        <p:nvSpPr>
          <p:cNvPr id="185380" name="TextBox 65"/>
          <p:cNvSpPr txBox="1">
            <a:spLocks noChangeArrowheads="1"/>
          </p:cNvSpPr>
          <p:nvPr/>
        </p:nvSpPr>
        <p:spPr bwMode="auto">
          <a:xfrm>
            <a:off x="6303963" y="3059113"/>
            <a:ext cx="6014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lnSpc>
                <a:spcPts val="1200"/>
              </a:lnSpc>
            </a:pPr>
            <a:r>
              <a:rPr lang="en-US" altLang="zh-CN" sz="1400" i="0" dirty="0">
                <a:solidFill>
                  <a:srgbClr val="FF0000"/>
                </a:solidFill>
                <a:latin typeface="+mn-lt"/>
                <a:cs typeface="Arial" panose="020B0604020202020204" pitchFamily="34" charset="0"/>
              </a:rPr>
              <a:t>CRC</a:t>
            </a:r>
            <a:r>
              <a:rPr lang="zh-CN" altLang="en-US" sz="1400" i="0" dirty="0">
                <a:solidFill>
                  <a:srgbClr val="FF0000"/>
                </a:solidFill>
                <a:latin typeface="+mn-lt"/>
                <a:cs typeface="Arial" panose="020B0604020202020204" pitchFamily="34" charset="0"/>
              </a:rPr>
              <a:t>‘</a:t>
            </a:r>
            <a:endParaRPr lang="en-US" altLang="zh-CN" sz="1400" i="0" dirty="0">
              <a:solidFill>
                <a:srgbClr val="FF0000"/>
              </a:solidFill>
              <a:latin typeface="+mn-lt"/>
              <a:cs typeface="Arial" panose="020B0604020202020204" pitchFamily="34" charset="0"/>
            </a:endParaRPr>
          </a:p>
        </p:txBody>
      </p:sp>
      <p:sp>
        <p:nvSpPr>
          <p:cNvPr id="185381" name="Text Box 9"/>
          <p:cNvSpPr txBox="1">
            <a:spLocks noChangeArrowheads="1"/>
          </p:cNvSpPr>
          <p:nvPr/>
        </p:nvSpPr>
        <p:spPr bwMode="auto">
          <a:xfrm>
            <a:off x="4095750" y="2659063"/>
            <a:ext cx="5229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400" i="0">
                <a:solidFill>
                  <a:srgbClr val="000000"/>
                </a:solidFill>
                <a:latin typeface="+mn-lt"/>
              </a:rPr>
              <a:t>type</a:t>
            </a:r>
          </a:p>
        </p:txBody>
      </p:sp>
      <p:sp>
        <p:nvSpPr>
          <p:cNvPr id="185382" name="Line 10"/>
          <p:cNvSpPr>
            <a:spLocks noChangeShapeType="1"/>
          </p:cNvSpPr>
          <p:nvPr/>
        </p:nvSpPr>
        <p:spPr bwMode="auto">
          <a:xfrm>
            <a:off x="4300538" y="2887663"/>
            <a:ext cx="0" cy="17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i="0">
              <a:latin typeface="+mn-lt"/>
            </a:endParaRPr>
          </a:p>
        </p:txBody>
      </p:sp>
      <p:sp>
        <p:nvSpPr>
          <p:cNvPr id="185383" name="Rectangle 67"/>
          <p:cNvSpPr>
            <a:spLocks noChangeArrowheads="1"/>
          </p:cNvSpPr>
          <p:nvPr/>
        </p:nvSpPr>
        <p:spPr bwMode="auto">
          <a:xfrm>
            <a:off x="3429000" y="2963863"/>
            <a:ext cx="735013" cy="406400"/>
          </a:xfrm>
          <a:prstGeom prst="rect">
            <a:avLst/>
          </a:prstGeom>
          <a:solidFill>
            <a:srgbClr val="006633"/>
          </a:solidFill>
          <a:ln w="9525">
            <a:solidFill>
              <a:schemeClr val="bg1"/>
            </a:solidFill>
            <a:round/>
            <a:headEnd/>
            <a:tailEnd/>
          </a:ln>
        </p:spPr>
        <p:txBody>
          <a:bodyPr wrap="none"/>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400" i="0">
              <a:latin typeface="+mn-lt"/>
            </a:endParaRPr>
          </a:p>
        </p:txBody>
      </p:sp>
      <p:cxnSp>
        <p:nvCxnSpPr>
          <p:cNvPr id="76841" name="Straight Connector 68"/>
          <p:cNvCxnSpPr>
            <a:cxnSpLocks noChangeShapeType="1"/>
          </p:cNvCxnSpPr>
          <p:nvPr/>
        </p:nvCxnSpPr>
        <p:spPr bwMode="auto">
          <a:xfrm>
            <a:off x="3797300" y="2962275"/>
            <a:ext cx="0" cy="427038"/>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 name="标题 1"/>
          <p:cNvSpPr>
            <a:spLocks noGrp="1"/>
          </p:cNvSpPr>
          <p:nvPr>
            <p:ph type="title"/>
          </p:nvPr>
        </p:nvSpPr>
        <p:spPr/>
        <p:txBody>
          <a:bodyPr/>
          <a:lstStyle/>
          <a:p>
            <a:r>
              <a:rPr lang="en-US" altLang="zh-CN" dirty="0">
                <a:latin typeface="+mn-lt"/>
                <a:ea typeface="ＭＳ Ｐゴシック" charset="0"/>
              </a:rPr>
              <a:t>802.1Q VLAN frame format</a:t>
            </a:r>
            <a:endParaRPr lang="zh-CN" altLang="en-US" dirty="0">
              <a:latin typeface="+mn-lt"/>
            </a:endParaRPr>
          </a:p>
        </p:txBody>
      </p:sp>
    </p:spTree>
    <p:extLst>
      <p:ext uri="{BB962C8B-B14F-4D97-AF65-F5344CB8AC3E}">
        <p14:creationId xmlns:p14="http://schemas.microsoft.com/office/powerpoint/2010/main" val="263221977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5" name="Rectangle 3"/>
          <p:cNvSpPr>
            <a:spLocks noGrp="1" noChangeArrowheads="1"/>
          </p:cNvSpPr>
          <p:nvPr>
            <p:ph type="title"/>
          </p:nvPr>
        </p:nvSpPr>
        <p:spPr/>
        <p:txBody>
          <a:bodyPr/>
          <a:lstStyle/>
          <a:p>
            <a:pPr algn="ctr"/>
            <a:r>
              <a:rPr lang="zh-CN" altLang="en-US" dirty="0">
                <a:latin typeface="+mn-lt"/>
              </a:rPr>
              <a:t>虚拟局域网使用的以太网帧格式</a:t>
            </a:r>
          </a:p>
        </p:txBody>
      </p:sp>
      <p:sp>
        <p:nvSpPr>
          <p:cNvPr id="5" name="矩形 4"/>
          <p:cNvSpPr/>
          <p:nvPr/>
        </p:nvSpPr>
        <p:spPr>
          <a:xfrm>
            <a:off x="1783136" y="5711026"/>
            <a:ext cx="5458891" cy="461665"/>
          </a:xfrm>
          <a:prstGeom prst="rect">
            <a:avLst/>
          </a:prstGeom>
        </p:spPr>
        <p:txBody>
          <a:bodyPr wrap="square">
            <a:spAutoFit/>
          </a:bodyPr>
          <a:lstStyle/>
          <a:p>
            <a:pPr algn="ctr"/>
            <a:r>
              <a:rPr lang="zh-CN" altLang="zh-CN" sz="2400" i="0" dirty="0">
                <a:latin typeface="+mn-lt"/>
                <a:ea typeface="黑体" pitchFamily="2" charset="-122"/>
              </a:rPr>
              <a:t>插入</a:t>
            </a:r>
            <a:r>
              <a:rPr lang="en-US" altLang="zh-CN" sz="2400" i="0" dirty="0">
                <a:latin typeface="+mn-lt"/>
                <a:ea typeface="黑体" pitchFamily="2" charset="-122"/>
              </a:rPr>
              <a:t>VLAN</a:t>
            </a:r>
            <a:r>
              <a:rPr lang="zh-CN" altLang="zh-CN" sz="2400" i="0" dirty="0">
                <a:latin typeface="+mn-lt"/>
                <a:ea typeface="黑体" pitchFamily="2" charset="-122"/>
              </a:rPr>
              <a:t>标记后变成了</a:t>
            </a:r>
            <a:r>
              <a:rPr lang="en-US" altLang="zh-CN" sz="2400" i="0" dirty="0">
                <a:latin typeface="+mn-lt"/>
                <a:ea typeface="黑体" pitchFamily="2" charset="-122"/>
              </a:rPr>
              <a:t>802.1Q</a:t>
            </a:r>
            <a:r>
              <a:rPr lang="zh-CN" altLang="zh-CN" sz="2400" i="0" dirty="0">
                <a:latin typeface="+mn-lt"/>
                <a:ea typeface="黑体" pitchFamily="2" charset="-122"/>
              </a:rPr>
              <a:t>帧</a:t>
            </a:r>
            <a:endParaRPr lang="zh-CN" altLang="en-US" sz="2400" i="0" dirty="0">
              <a:latin typeface="+mn-lt"/>
              <a:ea typeface="黑体" pitchFamily="2" charset="-122"/>
            </a:endParaRPr>
          </a:p>
        </p:txBody>
      </p:sp>
      <p:grpSp>
        <p:nvGrpSpPr>
          <p:cNvPr id="2" name="组合 7"/>
          <p:cNvGrpSpPr/>
          <p:nvPr/>
        </p:nvGrpSpPr>
        <p:grpSpPr>
          <a:xfrm>
            <a:off x="298939" y="1071546"/>
            <a:ext cx="8557490" cy="4572856"/>
            <a:chOff x="539874" y="1133925"/>
            <a:chExt cx="9270616" cy="4572856"/>
          </a:xfrm>
        </p:grpSpPr>
        <p:grpSp>
          <p:nvGrpSpPr>
            <p:cNvPr id="3" name="组合 3"/>
            <p:cNvGrpSpPr/>
            <p:nvPr/>
          </p:nvGrpSpPr>
          <p:grpSpPr>
            <a:xfrm>
              <a:off x="539874" y="1546339"/>
              <a:ext cx="9270616" cy="4160442"/>
              <a:chOff x="539874" y="1484784"/>
              <a:chExt cx="9270616" cy="4160442"/>
            </a:xfrm>
          </p:grpSpPr>
          <p:sp>
            <p:nvSpPr>
              <p:cNvPr id="45" name="Rectangle 4"/>
              <p:cNvSpPr>
                <a:spLocks noChangeArrowheads="1"/>
              </p:cNvSpPr>
              <p:nvPr/>
            </p:nvSpPr>
            <p:spPr bwMode="auto">
              <a:xfrm>
                <a:off x="539874" y="1878484"/>
                <a:ext cx="948178" cy="720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spcBef>
                    <a:spcPts val="600"/>
                  </a:spcBef>
                </a:pPr>
                <a:r>
                  <a:rPr kumimoji="1" lang="zh-CN" altLang="en-US" i="0" dirty="0">
                    <a:solidFill>
                      <a:srgbClr val="0000CC"/>
                    </a:solidFill>
                    <a:latin typeface="+mn-lt"/>
                    <a:ea typeface="黑体" pitchFamily="2" charset="-122"/>
                  </a:rPr>
                  <a:t>以太网</a:t>
                </a:r>
                <a:endParaRPr kumimoji="1" lang="en-US" altLang="zh-CN" i="0" dirty="0">
                  <a:solidFill>
                    <a:srgbClr val="0000CC"/>
                  </a:solidFill>
                  <a:latin typeface="+mn-lt"/>
                  <a:ea typeface="黑体" pitchFamily="2" charset="-122"/>
                </a:endParaRPr>
              </a:p>
              <a:p>
                <a:pPr algn="ctr" defTabSz="762000">
                  <a:spcBef>
                    <a:spcPts val="600"/>
                  </a:spcBef>
                </a:pPr>
                <a:r>
                  <a:rPr kumimoji="1" lang="en-US" altLang="zh-CN" i="0" dirty="0">
                    <a:solidFill>
                      <a:srgbClr val="0000CC"/>
                    </a:solidFill>
                    <a:latin typeface="+mn-lt"/>
                    <a:ea typeface="黑体" pitchFamily="2" charset="-122"/>
                  </a:rPr>
                  <a:t>MAC</a:t>
                </a:r>
                <a:r>
                  <a:rPr kumimoji="1" lang="zh-CN" altLang="en-US" i="0" dirty="0">
                    <a:solidFill>
                      <a:srgbClr val="0000CC"/>
                    </a:solidFill>
                    <a:latin typeface="+mn-lt"/>
                    <a:ea typeface="黑体" pitchFamily="2" charset="-122"/>
                  </a:rPr>
                  <a:t>帧</a:t>
                </a:r>
              </a:p>
            </p:txBody>
          </p:sp>
          <p:sp>
            <p:nvSpPr>
              <p:cNvPr id="46" name="Rectangle 5"/>
              <p:cNvSpPr>
                <a:spLocks noChangeArrowheads="1"/>
              </p:cNvSpPr>
              <p:nvPr/>
            </p:nvSpPr>
            <p:spPr bwMode="auto">
              <a:xfrm>
                <a:off x="915312" y="1495237"/>
                <a:ext cx="701582" cy="311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80000"/>
                  </a:lnSpc>
                </a:pPr>
                <a:r>
                  <a:rPr kumimoji="1" lang="zh-CN" altLang="en-US" i="0" dirty="0">
                    <a:solidFill>
                      <a:srgbClr val="0000CC"/>
                    </a:solidFill>
                    <a:latin typeface="+mn-lt"/>
                    <a:ea typeface="黑体" pitchFamily="2" charset="-122"/>
                  </a:rPr>
                  <a:t>字节</a:t>
                </a:r>
                <a:endParaRPr kumimoji="1" lang="en-US" altLang="zh-CN" i="0" dirty="0">
                  <a:solidFill>
                    <a:srgbClr val="0000CC"/>
                  </a:solidFill>
                  <a:latin typeface="+mn-lt"/>
                  <a:ea typeface="黑体" pitchFamily="2" charset="-122"/>
                </a:endParaRPr>
              </a:p>
            </p:txBody>
          </p:sp>
          <p:sp>
            <p:nvSpPr>
              <p:cNvPr id="47" name="Rectangle 6"/>
              <p:cNvSpPr>
                <a:spLocks noChangeArrowheads="1"/>
              </p:cNvSpPr>
              <p:nvPr/>
            </p:nvSpPr>
            <p:spPr bwMode="auto">
              <a:xfrm>
                <a:off x="1963963" y="1487959"/>
                <a:ext cx="349055"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80000"/>
                  </a:lnSpc>
                </a:pPr>
                <a:r>
                  <a:rPr kumimoji="1" lang="en-US" altLang="zh-CN" sz="2000" i="0" dirty="0">
                    <a:solidFill>
                      <a:srgbClr val="0000CC"/>
                    </a:solidFill>
                    <a:latin typeface="+mn-lt"/>
                    <a:ea typeface="黑体" pitchFamily="2" charset="-122"/>
                  </a:rPr>
                  <a:t>6</a:t>
                </a:r>
                <a:endParaRPr kumimoji="1" lang="en-US" altLang="zh-CN" i="0" dirty="0">
                  <a:solidFill>
                    <a:srgbClr val="0000CC"/>
                  </a:solidFill>
                  <a:latin typeface="+mn-lt"/>
                  <a:ea typeface="黑体" pitchFamily="2" charset="-122"/>
                </a:endParaRPr>
              </a:p>
            </p:txBody>
          </p:sp>
          <p:sp>
            <p:nvSpPr>
              <p:cNvPr id="48" name="Rectangle 7"/>
              <p:cNvSpPr>
                <a:spLocks noChangeArrowheads="1"/>
              </p:cNvSpPr>
              <p:nvPr/>
            </p:nvSpPr>
            <p:spPr bwMode="auto">
              <a:xfrm>
                <a:off x="3182395" y="1487959"/>
                <a:ext cx="335162" cy="311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80000"/>
                  </a:lnSpc>
                </a:pPr>
                <a:r>
                  <a:rPr kumimoji="1" lang="en-US" altLang="zh-CN" i="0" dirty="0">
                    <a:solidFill>
                      <a:srgbClr val="0000CC"/>
                    </a:solidFill>
                    <a:latin typeface="+mn-lt"/>
                    <a:ea typeface="黑体" pitchFamily="2" charset="-122"/>
                  </a:rPr>
                  <a:t>6</a:t>
                </a:r>
              </a:p>
            </p:txBody>
          </p:sp>
          <p:sp>
            <p:nvSpPr>
              <p:cNvPr id="49" name="Rectangle 8"/>
              <p:cNvSpPr>
                <a:spLocks noChangeArrowheads="1"/>
              </p:cNvSpPr>
              <p:nvPr/>
            </p:nvSpPr>
            <p:spPr bwMode="auto">
              <a:xfrm>
                <a:off x="5544595" y="1487959"/>
                <a:ext cx="335162" cy="311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80000"/>
                  </a:lnSpc>
                </a:pPr>
                <a:r>
                  <a:rPr kumimoji="1" lang="en-US" altLang="zh-CN" i="0" dirty="0">
                    <a:solidFill>
                      <a:srgbClr val="0000CC"/>
                    </a:solidFill>
                    <a:latin typeface="+mn-lt"/>
                    <a:ea typeface="黑体" pitchFamily="2" charset="-122"/>
                  </a:rPr>
                  <a:t>2</a:t>
                </a:r>
              </a:p>
            </p:txBody>
          </p:sp>
          <p:sp>
            <p:nvSpPr>
              <p:cNvPr id="50" name="Rectangle 9"/>
              <p:cNvSpPr>
                <a:spLocks noChangeArrowheads="1"/>
              </p:cNvSpPr>
              <p:nvPr/>
            </p:nvSpPr>
            <p:spPr bwMode="auto">
              <a:xfrm>
                <a:off x="6649863" y="1487959"/>
                <a:ext cx="1373641" cy="311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80000"/>
                  </a:lnSpc>
                </a:pPr>
                <a:r>
                  <a:rPr kumimoji="1" lang="en-US" altLang="zh-CN" i="0" dirty="0">
                    <a:solidFill>
                      <a:srgbClr val="0000CC"/>
                    </a:solidFill>
                    <a:latin typeface="+mn-lt"/>
                    <a:ea typeface="黑体" pitchFamily="2" charset="-122"/>
                  </a:rPr>
                  <a:t>46 ~ 1500</a:t>
                </a:r>
              </a:p>
            </p:txBody>
          </p:sp>
          <p:sp>
            <p:nvSpPr>
              <p:cNvPr id="51" name="Rectangle 10"/>
              <p:cNvSpPr>
                <a:spLocks noChangeArrowheads="1"/>
              </p:cNvSpPr>
              <p:nvPr/>
            </p:nvSpPr>
            <p:spPr bwMode="auto">
              <a:xfrm>
                <a:off x="8664603" y="1487959"/>
                <a:ext cx="335162" cy="311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80000"/>
                  </a:lnSpc>
                </a:pPr>
                <a:r>
                  <a:rPr kumimoji="1" lang="en-US" altLang="zh-CN" i="0" dirty="0">
                    <a:solidFill>
                      <a:srgbClr val="0000CC"/>
                    </a:solidFill>
                    <a:latin typeface="+mn-lt"/>
                    <a:ea typeface="黑体" pitchFamily="2" charset="-122"/>
                  </a:rPr>
                  <a:t>4</a:t>
                </a:r>
              </a:p>
            </p:txBody>
          </p:sp>
          <p:sp>
            <p:nvSpPr>
              <p:cNvPr id="52" name="Freeform 11"/>
              <p:cNvSpPr>
                <a:spLocks/>
              </p:cNvSpPr>
              <p:nvPr/>
            </p:nvSpPr>
            <p:spPr bwMode="auto">
              <a:xfrm>
                <a:off x="1564134" y="2555776"/>
                <a:ext cx="6302375" cy="604838"/>
              </a:xfrm>
              <a:custGeom>
                <a:avLst/>
                <a:gdLst>
                  <a:gd name="T0" fmla="*/ 2147483647 w 3970"/>
                  <a:gd name="T1" fmla="*/ 10080633 h 381"/>
                  <a:gd name="T2" fmla="*/ 2147483647 w 3970"/>
                  <a:gd name="T3" fmla="*/ 0 h 381"/>
                  <a:gd name="T4" fmla="*/ 2147483647 w 3970"/>
                  <a:gd name="T5" fmla="*/ 960181119 h 381"/>
                  <a:gd name="T6" fmla="*/ 0 w 3970"/>
                  <a:gd name="T7" fmla="*/ 960181119 h 381"/>
                  <a:gd name="T8" fmla="*/ 2147483647 w 3970"/>
                  <a:gd name="T9" fmla="*/ 10080633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0" h="381">
                    <a:moveTo>
                      <a:pt x="1543" y="4"/>
                    </a:moveTo>
                    <a:lnTo>
                      <a:pt x="2242" y="0"/>
                    </a:lnTo>
                    <a:lnTo>
                      <a:pt x="3970" y="381"/>
                    </a:lnTo>
                    <a:lnTo>
                      <a:pt x="0" y="381"/>
                    </a:lnTo>
                    <a:lnTo>
                      <a:pt x="1543" y="4"/>
                    </a:lnTo>
                    <a:close/>
                  </a:path>
                </a:pathLst>
              </a:custGeom>
              <a:gradFill rotWithShape="1">
                <a:gsLst>
                  <a:gs pos="0">
                    <a:srgbClr val="FFFF00"/>
                  </a:gs>
                  <a:gs pos="100000">
                    <a:srgbClr val="CCFF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i="0">
                  <a:latin typeface="+mn-lt"/>
                </a:endParaRPr>
              </a:p>
            </p:txBody>
          </p:sp>
          <p:sp>
            <p:nvSpPr>
              <p:cNvPr id="54" name="Rectangle 13"/>
              <p:cNvSpPr>
                <a:spLocks noChangeArrowheads="1"/>
              </p:cNvSpPr>
              <p:nvPr/>
            </p:nvSpPr>
            <p:spPr bwMode="auto">
              <a:xfrm>
                <a:off x="6794239" y="4439015"/>
                <a:ext cx="3016251" cy="643766"/>
              </a:xfrm>
              <a:prstGeom prst="rect">
                <a:avLst/>
              </a:prstGeom>
              <a:noFill/>
              <a:ln w="127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a:r>
                  <a:rPr lang="en-US" altLang="zh-CN" i="0" dirty="0">
                    <a:solidFill>
                      <a:srgbClr val="0000CC"/>
                    </a:solidFill>
                    <a:latin typeface="+mn-lt"/>
                    <a:ea typeface="黑体" pitchFamily="2" charset="-122"/>
                  </a:rPr>
                  <a:t>VLAN </a:t>
                </a:r>
                <a:r>
                  <a:rPr lang="zh-CN" altLang="zh-CN" i="0" dirty="0">
                    <a:solidFill>
                      <a:srgbClr val="0000CC"/>
                    </a:solidFill>
                    <a:latin typeface="+mn-lt"/>
                    <a:ea typeface="黑体" pitchFamily="2" charset="-122"/>
                  </a:rPr>
                  <a:t>标识符</a:t>
                </a:r>
                <a:endParaRPr lang="en-US" altLang="zh-CN" i="0" dirty="0">
                  <a:solidFill>
                    <a:srgbClr val="0000CC"/>
                  </a:solidFill>
                  <a:latin typeface="+mn-lt"/>
                  <a:ea typeface="黑体" pitchFamily="2" charset="-122"/>
                </a:endParaRPr>
              </a:p>
              <a:p>
                <a:pPr algn="ctr" defTabSz="762000"/>
                <a:r>
                  <a:rPr kumimoji="1" lang="en-US" altLang="zh-CN" i="0" dirty="0">
                    <a:solidFill>
                      <a:srgbClr val="0000CC"/>
                    </a:solidFill>
                    <a:latin typeface="+mn-lt"/>
                    <a:ea typeface="黑体" pitchFamily="2" charset="-122"/>
                  </a:rPr>
                  <a:t>12</a:t>
                </a:r>
                <a:r>
                  <a:rPr kumimoji="1" lang="zh-CN" altLang="en-US" i="0" dirty="0">
                    <a:solidFill>
                      <a:srgbClr val="0000CC"/>
                    </a:solidFill>
                    <a:latin typeface="+mn-lt"/>
                    <a:ea typeface="黑体" pitchFamily="2" charset="-122"/>
                  </a:rPr>
                  <a:t>位</a:t>
                </a:r>
                <a:r>
                  <a:rPr kumimoji="1" lang="en-US" altLang="zh-CN" i="0" dirty="0">
                    <a:solidFill>
                      <a:srgbClr val="0000CC"/>
                    </a:solidFill>
                    <a:latin typeface="+mn-lt"/>
                    <a:ea typeface="黑体" pitchFamily="2" charset="-122"/>
                  </a:rPr>
                  <a:t> (4096</a:t>
                </a:r>
                <a:r>
                  <a:rPr kumimoji="1" lang="zh-CN" altLang="en-US" i="0" dirty="0">
                    <a:solidFill>
                      <a:srgbClr val="0000CC"/>
                    </a:solidFill>
                    <a:latin typeface="+mn-lt"/>
                    <a:ea typeface="黑体" pitchFamily="2" charset="-122"/>
                  </a:rPr>
                  <a:t>个</a:t>
                </a:r>
                <a:r>
                  <a:rPr kumimoji="1" lang="en-US" altLang="zh-CN" i="0" dirty="0">
                    <a:solidFill>
                      <a:srgbClr val="0000CC"/>
                    </a:solidFill>
                    <a:latin typeface="+mn-lt"/>
                    <a:ea typeface="黑体" pitchFamily="2" charset="-122"/>
                  </a:rPr>
                  <a:t>VLAN)</a:t>
                </a:r>
              </a:p>
            </p:txBody>
          </p:sp>
          <p:sp>
            <p:nvSpPr>
              <p:cNvPr id="55" name="Rectangle 14"/>
              <p:cNvSpPr>
                <a:spLocks noChangeArrowheads="1"/>
              </p:cNvSpPr>
              <p:nvPr/>
            </p:nvSpPr>
            <p:spPr bwMode="auto">
              <a:xfrm>
                <a:off x="4325393" y="1484784"/>
                <a:ext cx="335162" cy="311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80000"/>
                  </a:lnSpc>
                </a:pPr>
                <a:r>
                  <a:rPr kumimoji="1" lang="en-US" altLang="zh-CN" i="0" dirty="0">
                    <a:solidFill>
                      <a:srgbClr val="0000CC"/>
                    </a:solidFill>
                    <a:latin typeface="+mn-lt"/>
                    <a:ea typeface="黑体" pitchFamily="2" charset="-122"/>
                  </a:rPr>
                  <a:t>4</a:t>
                </a:r>
              </a:p>
            </p:txBody>
          </p:sp>
          <p:sp>
            <p:nvSpPr>
              <p:cNvPr id="59" name="Rectangle 18"/>
              <p:cNvSpPr>
                <a:spLocks noChangeArrowheads="1"/>
              </p:cNvSpPr>
              <p:nvPr/>
            </p:nvSpPr>
            <p:spPr bwMode="auto">
              <a:xfrm>
                <a:off x="3226318" y="4429956"/>
                <a:ext cx="1456998" cy="643766"/>
              </a:xfrm>
              <a:prstGeom prst="rect">
                <a:avLst/>
              </a:prstGeom>
              <a:noFill/>
              <a:ln w="127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r>
                  <a:rPr kumimoji="1" lang="zh-CN" altLang="en-US" i="0" dirty="0">
                    <a:solidFill>
                      <a:srgbClr val="0000CC"/>
                    </a:solidFill>
                    <a:latin typeface="+mn-lt"/>
                    <a:ea typeface="黑体" pitchFamily="2" charset="-122"/>
                  </a:rPr>
                  <a:t>用户优先级</a:t>
                </a:r>
                <a:endParaRPr kumimoji="1" lang="en-US" altLang="zh-CN" i="0" dirty="0">
                  <a:solidFill>
                    <a:srgbClr val="0000CC"/>
                  </a:solidFill>
                  <a:latin typeface="+mn-lt"/>
                  <a:ea typeface="黑体" pitchFamily="2" charset="-122"/>
                </a:endParaRPr>
              </a:p>
              <a:p>
                <a:pPr algn="ctr" defTabSz="762000"/>
                <a:r>
                  <a:rPr kumimoji="1" lang="en-US" altLang="zh-CN" i="0" dirty="0">
                    <a:solidFill>
                      <a:srgbClr val="0000CC"/>
                    </a:solidFill>
                    <a:latin typeface="+mn-lt"/>
                    <a:ea typeface="黑体" pitchFamily="2" charset="-122"/>
                  </a:rPr>
                  <a:t>3 </a:t>
                </a:r>
                <a:r>
                  <a:rPr kumimoji="1" lang="zh-CN" altLang="en-US" i="0" dirty="0">
                    <a:solidFill>
                      <a:srgbClr val="0000CC"/>
                    </a:solidFill>
                    <a:latin typeface="+mn-lt"/>
                    <a:ea typeface="黑体" pitchFamily="2" charset="-122"/>
                  </a:rPr>
                  <a:t>位</a:t>
                </a:r>
                <a:endParaRPr kumimoji="1" lang="en-US" altLang="zh-CN" i="0" dirty="0">
                  <a:solidFill>
                    <a:srgbClr val="0000CC"/>
                  </a:solidFill>
                  <a:latin typeface="+mn-lt"/>
                  <a:ea typeface="黑体" pitchFamily="2" charset="-122"/>
                </a:endParaRPr>
              </a:p>
            </p:txBody>
          </p:sp>
          <p:sp>
            <p:nvSpPr>
              <p:cNvPr id="62" name="Rectangle 21"/>
              <p:cNvSpPr>
                <a:spLocks noChangeArrowheads="1"/>
              </p:cNvSpPr>
              <p:nvPr/>
            </p:nvSpPr>
            <p:spPr bwMode="auto">
              <a:xfrm>
                <a:off x="3930766" y="5001460"/>
                <a:ext cx="3095647" cy="643766"/>
              </a:xfrm>
              <a:prstGeom prst="rect">
                <a:avLst/>
              </a:prstGeom>
              <a:noFill/>
              <a:ln w="127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a:r>
                  <a:rPr lang="zh-CN" altLang="zh-CN" i="0" dirty="0">
                    <a:solidFill>
                      <a:srgbClr val="0000CC"/>
                    </a:solidFill>
                    <a:latin typeface="+mn-lt"/>
                    <a:ea typeface="黑体" pitchFamily="2" charset="-122"/>
                  </a:rPr>
                  <a:t>规范格式指示符</a:t>
                </a:r>
                <a:r>
                  <a:rPr kumimoji="1" lang="en-US" altLang="zh-CN" i="0" dirty="0">
                    <a:solidFill>
                      <a:srgbClr val="0000CC"/>
                    </a:solidFill>
                    <a:latin typeface="+mn-lt"/>
                    <a:ea typeface="黑体" pitchFamily="2" charset="-122"/>
                  </a:rPr>
                  <a:t>(CFI)</a:t>
                </a:r>
              </a:p>
              <a:p>
                <a:pPr algn="ctr" defTabSz="762000"/>
                <a:r>
                  <a:rPr kumimoji="1" lang="en-US" altLang="zh-CN" i="0" dirty="0">
                    <a:solidFill>
                      <a:srgbClr val="FF0000"/>
                    </a:solidFill>
                    <a:latin typeface="+mn-lt"/>
                    <a:ea typeface="黑体" pitchFamily="2" charset="-122"/>
                  </a:rPr>
                  <a:t>1 </a:t>
                </a:r>
                <a:r>
                  <a:rPr kumimoji="1" lang="zh-CN" altLang="en-US" i="0" dirty="0">
                    <a:solidFill>
                      <a:srgbClr val="FF0000"/>
                    </a:solidFill>
                    <a:latin typeface="+mn-lt"/>
                    <a:ea typeface="黑体" pitchFamily="2" charset="-122"/>
                  </a:rPr>
                  <a:t>位</a:t>
                </a:r>
                <a:r>
                  <a:rPr kumimoji="1" lang="en-US" altLang="zh-CN" i="0" dirty="0">
                    <a:solidFill>
                      <a:srgbClr val="FF0000"/>
                    </a:solidFill>
                    <a:latin typeface="+mn-lt"/>
                    <a:ea typeface="黑体" pitchFamily="2" charset="-122"/>
                  </a:rPr>
                  <a:t> </a:t>
                </a:r>
              </a:p>
            </p:txBody>
          </p:sp>
          <p:sp>
            <p:nvSpPr>
              <p:cNvPr id="63" name="Rectangle 22"/>
              <p:cNvSpPr>
                <a:spLocks noChangeArrowheads="1"/>
              </p:cNvSpPr>
              <p:nvPr/>
            </p:nvSpPr>
            <p:spPr bwMode="auto">
              <a:xfrm>
                <a:off x="1590900" y="1869976"/>
                <a:ext cx="1197196" cy="6858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i="0" dirty="0">
                    <a:solidFill>
                      <a:srgbClr val="0000CC"/>
                    </a:solidFill>
                    <a:latin typeface="+mn-lt"/>
                    <a:ea typeface="黑体" pitchFamily="2" charset="-122"/>
                  </a:rPr>
                  <a:t>目地地址</a:t>
                </a:r>
              </a:p>
            </p:txBody>
          </p:sp>
          <p:sp>
            <p:nvSpPr>
              <p:cNvPr id="64" name="Rectangle 23"/>
              <p:cNvSpPr>
                <a:spLocks noChangeArrowheads="1"/>
              </p:cNvSpPr>
              <p:nvPr/>
            </p:nvSpPr>
            <p:spPr bwMode="auto">
              <a:xfrm>
                <a:off x="2788096" y="1869976"/>
                <a:ext cx="1143000" cy="6858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a:lnSpc>
                    <a:spcPct val="80000"/>
                  </a:lnSpc>
                </a:pPr>
                <a:r>
                  <a:rPr kumimoji="1" lang="zh-CN" altLang="en-US" i="0" dirty="0">
                    <a:solidFill>
                      <a:srgbClr val="0000CC"/>
                    </a:solidFill>
                    <a:latin typeface="+mn-lt"/>
                    <a:ea typeface="黑体" pitchFamily="2" charset="-122"/>
                  </a:rPr>
                  <a:t>源地址</a:t>
                </a:r>
              </a:p>
            </p:txBody>
          </p:sp>
          <p:sp>
            <p:nvSpPr>
              <p:cNvPr id="65" name="Rectangle 24"/>
              <p:cNvSpPr>
                <a:spLocks noChangeArrowheads="1"/>
              </p:cNvSpPr>
              <p:nvPr/>
            </p:nvSpPr>
            <p:spPr bwMode="auto">
              <a:xfrm>
                <a:off x="3931096" y="1869976"/>
                <a:ext cx="1219200" cy="685800"/>
              </a:xfrm>
              <a:prstGeom prst="rect">
                <a:avLst/>
              </a:prstGeom>
              <a:solidFill>
                <a:srgbClr val="FFFF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a:lnSpc>
                    <a:spcPct val="80000"/>
                  </a:lnSpc>
                </a:pPr>
                <a:r>
                  <a:rPr kumimoji="1" lang="en-US" altLang="zh-CN" i="0" dirty="0">
                    <a:solidFill>
                      <a:srgbClr val="0000CC"/>
                    </a:solidFill>
                    <a:latin typeface="+mn-lt"/>
                    <a:ea typeface="黑体" pitchFamily="2" charset="-122"/>
                  </a:rPr>
                  <a:t>802.1Q</a:t>
                </a:r>
              </a:p>
              <a:p>
                <a:pPr algn="ctr" defTabSz="762000">
                  <a:lnSpc>
                    <a:spcPct val="80000"/>
                  </a:lnSpc>
                </a:pPr>
                <a:r>
                  <a:rPr kumimoji="1" lang="zh-CN" altLang="en-US" i="0" dirty="0">
                    <a:solidFill>
                      <a:srgbClr val="0000CC"/>
                    </a:solidFill>
                    <a:latin typeface="+mn-lt"/>
                    <a:ea typeface="黑体" pitchFamily="2" charset="-122"/>
                  </a:rPr>
                  <a:t>标记</a:t>
                </a:r>
                <a:endParaRPr kumimoji="1" lang="en-US" altLang="zh-CN" i="0" dirty="0">
                  <a:solidFill>
                    <a:srgbClr val="0000CC"/>
                  </a:solidFill>
                  <a:latin typeface="+mn-lt"/>
                  <a:ea typeface="黑体" pitchFamily="2" charset="-122"/>
                </a:endParaRPr>
              </a:p>
            </p:txBody>
          </p:sp>
          <p:sp>
            <p:nvSpPr>
              <p:cNvPr id="66" name="Rectangle 25"/>
              <p:cNvSpPr>
                <a:spLocks noChangeArrowheads="1"/>
              </p:cNvSpPr>
              <p:nvPr/>
            </p:nvSpPr>
            <p:spPr bwMode="auto">
              <a:xfrm>
                <a:off x="5150296" y="1869976"/>
                <a:ext cx="1291208" cy="6858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a:lnSpc>
                    <a:spcPct val="80000"/>
                  </a:lnSpc>
                </a:pPr>
                <a:r>
                  <a:rPr kumimoji="1" lang="zh-CN" altLang="en-US" i="0" dirty="0">
                    <a:solidFill>
                      <a:srgbClr val="0000CC"/>
                    </a:solidFill>
                    <a:latin typeface="+mn-lt"/>
                    <a:ea typeface="黑体" pitchFamily="2" charset="-122"/>
                  </a:rPr>
                  <a:t>长度</a:t>
                </a:r>
                <a:r>
                  <a:rPr kumimoji="1" lang="en-US" altLang="zh-CN" i="0" dirty="0">
                    <a:solidFill>
                      <a:srgbClr val="0000CC"/>
                    </a:solidFill>
                    <a:latin typeface="+mn-lt"/>
                    <a:ea typeface="黑体" pitchFamily="2" charset="-122"/>
                  </a:rPr>
                  <a:t>/</a:t>
                </a:r>
                <a:r>
                  <a:rPr kumimoji="1" lang="zh-CN" altLang="en-US" i="0" dirty="0">
                    <a:solidFill>
                      <a:srgbClr val="0000CC"/>
                    </a:solidFill>
                    <a:latin typeface="+mn-lt"/>
                    <a:ea typeface="黑体" pitchFamily="2" charset="-122"/>
                  </a:rPr>
                  <a:t>类型</a:t>
                </a:r>
              </a:p>
            </p:txBody>
          </p:sp>
          <p:sp>
            <p:nvSpPr>
              <p:cNvPr id="67" name="Rectangle 26"/>
              <p:cNvSpPr>
                <a:spLocks noChangeArrowheads="1"/>
              </p:cNvSpPr>
              <p:nvPr/>
            </p:nvSpPr>
            <p:spPr bwMode="auto">
              <a:xfrm>
                <a:off x="6441504" y="1869976"/>
                <a:ext cx="1828800" cy="6858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CC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a:lnSpc>
                    <a:spcPct val="80000"/>
                  </a:lnSpc>
                </a:pPr>
                <a:r>
                  <a:rPr kumimoji="1" lang="zh-CN" altLang="en-US" i="0" dirty="0">
                    <a:solidFill>
                      <a:srgbClr val="0000CC"/>
                    </a:solidFill>
                    <a:latin typeface="+mn-lt"/>
                    <a:ea typeface="黑体" pitchFamily="2" charset="-122"/>
                  </a:rPr>
                  <a:t>数      据</a:t>
                </a:r>
              </a:p>
            </p:txBody>
          </p:sp>
          <p:sp>
            <p:nvSpPr>
              <p:cNvPr id="68" name="Rectangle 27"/>
              <p:cNvSpPr>
                <a:spLocks noChangeArrowheads="1"/>
              </p:cNvSpPr>
              <p:nvPr/>
            </p:nvSpPr>
            <p:spPr bwMode="auto">
              <a:xfrm>
                <a:off x="8270304" y="1869976"/>
                <a:ext cx="1219200" cy="685800"/>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a:lnSpc>
                    <a:spcPct val="80000"/>
                  </a:lnSpc>
                </a:pPr>
                <a:r>
                  <a:rPr kumimoji="1" lang="en-US" altLang="zh-CN" i="0" dirty="0">
                    <a:solidFill>
                      <a:srgbClr val="0000CC"/>
                    </a:solidFill>
                    <a:latin typeface="+mn-lt"/>
                    <a:ea typeface="黑体" pitchFamily="2" charset="-122"/>
                  </a:rPr>
                  <a:t>FCS</a:t>
                </a:r>
              </a:p>
            </p:txBody>
          </p:sp>
          <p:sp>
            <p:nvSpPr>
              <p:cNvPr id="74" name="Rectangle 33"/>
              <p:cNvSpPr>
                <a:spLocks noChangeArrowheads="1"/>
              </p:cNvSpPr>
              <p:nvPr/>
            </p:nvSpPr>
            <p:spPr bwMode="auto">
              <a:xfrm>
                <a:off x="2864768" y="2815431"/>
                <a:ext cx="1015905"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i="0" dirty="0">
                    <a:solidFill>
                      <a:srgbClr val="CC0000"/>
                    </a:solidFill>
                    <a:latin typeface="+mn-lt"/>
                    <a:ea typeface="黑体" pitchFamily="2" charset="-122"/>
                  </a:rPr>
                  <a:t>2 </a:t>
                </a:r>
                <a:r>
                  <a:rPr kumimoji="1" lang="zh-CN" altLang="en-US" sz="2000" i="0" dirty="0">
                    <a:solidFill>
                      <a:srgbClr val="CC0000"/>
                    </a:solidFill>
                    <a:latin typeface="+mn-lt"/>
                    <a:ea typeface="黑体" pitchFamily="2" charset="-122"/>
                  </a:rPr>
                  <a:t>字节</a:t>
                </a:r>
                <a:endParaRPr kumimoji="1" lang="en-US" altLang="zh-CN" sz="2000" i="0" dirty="0">
                  <a:solidFill>
                    <a:srgbClr val="CC0000"/>
                  </a:solidFill>
                  <a:latin typeface="+mn-lt"/>
                  <a:ea typeface="黑体" pitchFamily="2" charset="-122"/>
                </a:endParaRPr>
              </a:p>
            </p:txBody>
          </p:sp>
          <p:sp>
            <p:nvSpPr>
              <p:cNvPr id="75" name="Rectangle 34"/>
              <p:cNvSpPr>
                <a:spLocks noChangeArrowheads="1"/>
              </p:cNvSpPr>
              <p:nvPr/>
            </p:nvSpPr>
            <p:spPr bwMode="auto">
              <a:xfrm>
                <a:off x="5743434" y="2815431"/>
                <a:ext cx="1015905"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2000" i="0" dirty="0">
                    <a:solidFill>
                      <a:srgbClr val="CC0000"/>
                    </a:solidFill>
                    <a:latin typeface="+mn-lt"/>
                    <a:ea typeface="黑体" pitchFamily="2" charset="-122"/>
                  </a:rPr>
                  <a:t>2 </a:t>
                </a:r>
                <a:r>
                  <a:rPr kumimoji="1" lang="zh-CN" altLang="en-US" sz="2000" i="0" dirty="0">
                    <a:solidFill>
                      <a:srgbClr val="CC0000"/>
                    </a:solidFill>
                    <a:latin typeface="+mn-lt"/>
                    <a:ea typeface="黑体" pitchFamily="2" charset="-122"/>
                  </a:rPr>
                  <a:t>字节</a:t>
                </a:r>
                <a:endParaRPr kumimoji="1" lang="en-US" altLang="zh-CN" sz="2000" i="0" dirty="0">
                  <a:solidFill>
                    <a:srgbClr val="CC0000"/>
                  </a:solidFill>
                  <a:latin typeface="+mn-lt"/>
                  <a:ea typeface="黑体" pitchFamily="2" charset="-122"/>
                </a:endParaRPr>
              </a:p>
            </p:txBody>
          </p:sp>
          <p:grpSp>
            <p:nvGrpSpPr>
              <p:cNvPr id="4" name="组合 1"/>
              <p:cNvGrpSpPr/>
              <p:nvPr/>
            </p:nvGrpSpPr>
            <p:grpSpPr>
              <a:xfrm>
                <a:off x="1557784" y="3165376"/>
                <a:ext cx="6307137" cy="1086552"/>
                <a:chOff x="1557784" y="3165376"/>
                <a:chExt cx="6307137" cy="1086552"/>
              </a:xfrm>
            </p:grpSpPr>
            <p:sp>
              <p:nvSpPr>
                <p:cNvPr id="44" name="Rectangle 3"/>
                <p:cNvSpPr>
                  <a:spLocks noChangeArrowheads="1"/>
                </p:cNvSpPr>
                <p:nvPr/>
              </p:nvSpPr>
              <p:spPr bwMode="auto">
                <a:xfrm>
                  <a:off x="1568896" y="3165376"/>
                  <a:ext cx="6286500" cy="1066800"/>
                </a:xfrm>
                <a:prstGeom prst="rect">
                  <a:avLst/>
                </a:prstGeom>
                <a:solidFill>
                  <a:srgbClr val="CCFF99"/>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sz="1600" i="0">
                    <a:latin typeface="+mn-lt"/>
                    <a:ea typeface="宋体" pitchFamily="2" charset="-122"/>
                  </a:endParaRPr>
                </a:p>
              </p:txBody>
            </p:sp>
            <p:sp>
              <p:nvSpPr>
                <p:cNvPr id="53" name="Line 12"/>
                <p:cNvSpPr>
                  <a:spLocks noChangeShapeType="1"/>
                </p:cNvSpPr>
                <p:nvPr/>
              </p:nvSpPr>
              <p:spPr bwMode="auto">
                <a:xfrm>
                  <a:off x="4816921" y="3165376"/>
                  <a:ext cx="0" cy="1066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i="0">
                    <a:latin typeface="+mn-lt"/>
                  </a:endParaRPr>
                </a:p>
              </p:txBody>
            </p:sp>
            <p:sp>
              <p:nvSpPr>
                <p:cNvPr id="56" name="Line 15"/>
                <p:cNvSpPr>
                  <a:spLocks noChangeShapeType="1"/>
                </p:cNvSpPr>
                <p:nvPr/>
              </p:nvSpPr>
              <p:spPr bwMode="auto">
                <a:xfrm>
                  <a:off x="1568896" y="3645024"/>
                  <a:ext cx="62960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i="0">
                    <a:latin typeface="+mn-lt"/>
                  </a:endParaRPr>
                </a:p>
              </p:txBody>
            </p:sp>
            <p:sp>
              <p:nvSpPr>
                <p:cNvPr id="57" name="Line 16"/>
                <p:cNvSpPr>
                  <a:spLocks noChangeShapeType="1"/>
                </p:cNvSpPr>
                <p:nvPr/>
              </p:nvSpPr>
              <p:spPr bwMode="auto">
                <a:xfrm flipH="1">
                  <a:off x="5534470" y="3645024"/>
                  <a:ext cx="3175" cy="5871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i="0">
                    <a:latin typeface="+mn-lt"/>
                  </a:endParaRPr>
                </a:p>
              </p:txBody>
            </p:sp>
            <p:sp>
              <p:nvSpPr>
                <p:cNvPr id="58" name="Line 17"/>
                <p:cNvSpPr>
                  <a:spLocks noChangeShapeType="1"/>
                </p:cNvSpPr>
                <p:nvPr/>
              </p:nvSpPr>
              <p:spPr bwMode="auto">
                <a:xfrm>
                  <a:off x="5321746" y="3645024"/>
                  <a:ext cx="0" cy="5871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i="0">
                    <a:latin typeface="+mn-lt"/>
                  </a:endParaRPr>
                </a:p>
              </p:txBody>
            </p:sp>
            <p:sp>
              <p:nvSpPr>
                <p:cNvPr id="69" name="Text Box 28"/>
                <p:cNvSpPr txBox="1">
                  <a:spLocks noChangeArrowheads="1"/>
                </p:cNvSpPr>
                <p:nvPr/>
              </p:nvSpPr>
              <p:spPr bwMode="auto">
                <a:xfrm>
                  <a:off x="2288704" y="3212976"/>
                  <a:ext cx="228222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2000" i="0" dirty="0">
                      <a:latin typeface="+mn-lt"/>
                      <a:ea typeface="宋体" pitchFamily="2" charset="-122"/>
                    </a:rPr>
                    <a:t>802.1Q </a:t>
                  </a:r>
                  <a:r>
                    <a:rPr lang="zh-CN" altLang="en-US" sz="2000" i="0" dirty="0">
                      <a:latin typeface="+mn-lt"/>
                      <a:ea typeface="宋体" pitchFamily="2" charset="-122"/>
                    </a:rPr>
                    <a:t>标记类型</a:t>
                  </a:r>
                  <a:endParaRPr lang="en-US" altLang="zh-CN" sz="2000" i="0" dirty="0">
                    <a:latin typeface="+mn-lt"/>
                    <a:ea typeface="宋体" pitchFamily="2" charset="-122"/>
                  </a:endParaRPr>
                </a:p>
              </p:txBody>
            </p:sp>
            <p:sp>
              <p:nvSpPr>
                <p:cNvPr id="70" name="Text Box 29"/>
                <p:cNvSpPr txBox="1">
                  <a:spLocks noChangeArrowheads="1"/>
                </p:cNvSpPr>
                <p:nvPr/>
              </p:nvSpPr>
              <p:spPr bwMode="auto">
                <a:xfrm>
                  <a:off x="1557784" y="3620986"/>
                  <a:ext cx="3338284"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2000" i="0" dirty="0">
                      <a:latin typeface="+mn-lt"/>
                    </a:rPr>
                    <a:t>0</a:t>
                  </a:r>
                  <a:r>
                    <a:rPr lang="en-US" altLang="zh-CN" sz="1600" i="0" dirty="0">
                      <a:latin typeface="+mn-lt"/>
                    </a:rPr>
                    <a:t>X</a:t>
                  </a:r>
                  <a:r>
                    <a:rPr lang="en-US" altLang="zh-CN" sz="2000" i="0" dirty="0">
                      <a:latin typeface="+mn-lt"/>
                    </a:rPr>
                    <a:t>8100</a:t>
                  </a:r>
                </a:p>
                <a:p>
                  <a:pPr algn="ctr"/>
                  <a:r>
                    <a:rPr kumimoji="1" lang="en-US" altLang="zh-CN" sz="1500" i="0" dirty="0">
                      <a:solidFill>
                        <a:srgbClr val="000099"/>
                      </a:solidFill>
                      <a:latin typeface="+mn-lt"/>
                      <a:ea typeface="黑体" pitchFamily="2" charset="-122"/>
                    </a:rPr>
                    <a:t>(1 0 0 0 </a:t>
                  </a:r>
                  <a:r>
                    <a:rPr kumimoji="1" lang="en-US" altLang="zh-CN" sz="1500" i="0" dirty="0">
                      <a:solidFill>
                        <a:srgbClr val="FF0000"/>
                      </a:solidFill>
                      <a:latin typeface="+mn-lt"/>
                      <a:ea typeface="黑体" pitchFamily="2" charset="-122"/>
                    </a:rPr>
                    <a:t>0 0 0 1  </a:t>
                  </a:r>
                  <a:r>
                    <a:rPr kumimoji="1" lang="en-US" altLang="zh-CN" sz="1500" i="0" dirty="0">
                      <a:solidFill>
                        <a:srgbClr val="000099"/>
                      </a:solidFill>
                      <a:latin typeface="+mn-lt"/>
                      <a:ea typeface="黑体" pitchFamily="2" charset="-122"/>
                    </a:rPr>
                    <a:t>0 0 0 0 </a:t>
                  </a:r>
                  <a:r>
                    <a:rPr kumimoji="1" lang="en-US" altLang="zh-CN" sz="1500" i="0" dirty="0">
                      <a:solidFill>
                        <a:srgbClr val="FF0000"/>
                      </a:solidFill>
                      <a:latin typeface="+mn-lt"/>
                      <a:ea typeface="黑体" pitchFamily="2" charset="-122"/>
                    </a:rPr>
                    <a:t>0 0 0 0</a:t>
                  </a:r>
                  <a:r>
                    <a:rPr kumimoji="1" lang="en-US" altLang="zh-CN" sz="1500" i="0" dirty="0">
                      <a:solidFill>
                        <a:srgbClr val="000099"/>
                      </a:solidFill>
                      <a:latin typeface="+mn-lt"/>
                      <a:ea typeface="黑体" pitchFamily="2" charset="-122"/>
                    </a:rPr>
                    <a:t>)</a:t>
                  </a:r>
                  <a:endParaRPr lang="en-US" altLang="zh-CN" sz="1500" i="0" dirty="0">
                    <a:latin typeface="+mn-lt"/>
                  </a:endParaRPr>
                </a:p>
              </p:txBody>
            </p:sp>
            <p:sp>
              <p:nvSpPr>
                <p:cNvPr id="71" name="Text Box 30"/>
                <p:cNvSpPr txBox="1">
                  <a:spLocks noChangeArrowheads="1"/>
                </p:cNvSpPr>
                <p:nvPr/>
              </p:nvSpPr>
              <p:spPr bwMode="auto">
                <a:xfrm>
                  <a:off x="4736976" y="3717032"/>
                  <a:ext cx="6289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2000" i="0" dirty="0">
                      <a:latin typeface="+mn-lt"/>
                      <a:ea typeface="宋体" pitchFamily="2" charset="-122"/>
                    </a:rPr>
                    <a:t>PRI</a:t>
                  </a:r>
                </a:p>
              </p:txBody>
            </p:sp>
            <p:sp>
              <p:nvSpPr>
                <p:cNvPr id="72" name="Text Box 31"/>
                <p:cNvSpPr txBox="1">
                  <a:spLocks noChangeArrowheads="1"/>
                </p:cNvSpPr>
                <p:nvPr/>
              </p:nvSpPr>
              <p:spPr bwMode="auto">
                <a:xfrm>
                  <a:off x="5985754" y="3717032"/>
                  <a:ext cx="12312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2000" i="0" dirty="0">
                      <a:latin typeface="+mn-lt"/>
                      <a:ea typeface="宋体" pitchFamily="2" charset="-122"/>
                    </a:rPr>
                    <a:t>VLAN ID</a:t>
                  </a:r>
                </a:p>
              </p:txBody>
            </p:sp>
            <p:sp>
              <p:nvSpPr>
                <p:cNvPr id="76" name="Text Box 35"/>
                <p:cNvSpPr txBox="1">
                  <a:spLocks noChangeArrowheads="1"/>
                </p:cNvSpPr>
                <p:nvPr/>
              </p:nvSpPr>
              <p:spPr bwMode="auto">
                <a:xfrm>
                  <a:off x="4921696" y="3212976"/>
                  <a:ext cx="2695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2000" i="0" dirty="0">
                      <a:latin typeface="+mn-lt"/>
                      <a:ea typeface="宋体" pitchFamily="2" charset="-122"/>
                    </a:rPr>
                    <a:t>TCI (</a:t>
                  </a:r>
                  <a:r>
                    <a:rPr lang="zh-CN" altLang="en-US" sz="2000" i="0" dirty="0">
                      <a:latin typeface="+mn-lt"/>
                      <a:ea typeface="宋体" pitchFamily="2" charset="-122"/>
                    </a:rPr>
                    <a:t>标记控制信息</a:t>
                  </a:r>
                  <a:r>
                    <a:rPr lang="en-US" altLang="zh-CN" sz="2000" i="0" dirty="0">
                      <a:latin typeface="+mn-lt"/>
                      <a:ea typeface="宋体" pitchFamily="2" charset="-122"/>
                    </a:rPr>
                    <a:t>)</a:t>
                  </a:r>
                </a:p>
              </p:txBody>
            </p:sp>
          </p:grpSp>
          <p:sp>
            <p:nvSpPr>
              <p:cNvPr id="61" name="Line 20"/>
              <p:cNvSpPr>
                <a:spLocks noChangeShapeType="1"/>
              </p:cNvSpPr>
              <p:nvPr/>
            </p:nvSpPr>
            <p:spPr bwMode="auto">
              <a:xfrm flipV="1">
                <a:off x="5150296" y="4084190"/>
                <a:ext cx="286544" cy="939438"/>
              </a:xfrm>
              <a:prstGeom prst="line">
                <a:avLst/>
              </a:prstGeom>
              <a:noFill/>
              <a:ln w="12700">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i="0">
                  <a:latin typeface="+mn-lt"/>
                </a:endParaRPr>
              </a:p>
            </p:txBody>
          </p:sp>
          <p:sp>
            <p:nvSpPr>
              <p:cNvPr id="73" name="Line 32"/>
              <p:cNvSpPr>
                <a:spLocks noChangeShapeType="1"/>
              </p:cNvSpPr>
              <p:nvPr/>
            </p:nvSpPr>
            <p:spPr bwMode="auto">
              <a:xfrm flipH="1" flipV="1">
                <a:off x="7181195" y="4081825"/>
                <a:ext cx="508109" cy="467092"/>
              </a:xfrm>
              <a:prstGeom prst="line">
                <a:avLst/>
              </a:prstGeom>
              <a:noFill/>
              <a:ln w="12700">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i="0">
                  <a:latin typeface="+mn-lt"/>
                </a:endParaRPr>
              </a:p>
            </p:txBody>
          </p:sp>
          <p:sp>
            <p:nvSpPr>
              <p:cNvPr id="60" name="Line 19"/>
              <p:cNvSpPr>
                <a:spLocks noChangeShapeType="1"/>
              </p:cNvSpPr>
              <p:nvPr/>
            </p:nvSpPr>
            <p:spPr bwMode="auto">
              <a:xfrm flipV="1">
                <a:off x="4540696" y="4077071"/>
                <a:ext cx="439882" cy="442501"/>
              </a:xfrm>
              <a:prstGeom prst="line">
                <a:avLst/>
              </a:prstGeom>
              <a:noFill/>
              <a:ln w="12700">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i="0">
                  <a:latin typeface="+mn-lt"/>
                </a:endParaRPr>
              </a:p>
            </p:txBody>
          </p:sp>
        </p:grpSp>
        <p:grpSp>
          <p:nvGrpSpPr>
            <p:cNvPr id="6" name="组合 6"/>
            <p:cNvGrpSpPr/>
            <p:nvPr/>
          </p:nvGrpSpPr>
          <p:grpSpPr>
            <a:xfrm>
              <a:off x="1568624" y="1133925"/>
              <a:ext cx="7920880" cy="311367"/>
              <a:chOff x="1568624" y="1133925"/>
              <a:chExt cx="7920880" cy="311367"/>
            </a:xfrm>
          </p:grpSpPr>
          <p:cxnSp>
            <p:nvCxnSpPr>
              <p:cNvPr id="80" name="直接连接符 43"/>
              <p:cNvCxnSpPr>
                <a:cxnSpLocks noChangeShapeType="1"/>
              </p:cNvCxnSpPr>
              <p:nvPr/>
            </p:nvCxnSpPr>
            <p:spPr bwMode="auto">
              <a:xfrm>
                <a:off x="1568624" y="1313334"/>
                <a:ext cx="7920880" cy="0"/>
              </a:xfrm>
              <a:prstGeom prst="line">
                <a:avLst/>
              </a:prstGeom>
              <a:noFill/>
              <a:ln w="19050" algn="ctr">
                <a:solidFill>
                  <a:schemeClr val="tx1"/>
                </a:solidFill>
                <a:round/>
                <a:headEnd type="triangle" w="med" len="lg"/>
                <a:tailEnd type="triangle" w="med" len="lg"/>
              </a:ln>
            </p:spPr>
          </p:cxnSp>
          <p:sp>
            <p:nvSpPr>
              <p:cNvPr id="81" name="Rectangle 50"/>
              <p:cNvSpPr>
                <a:spLocks noChangeArrowheads="1"/>
              </p:cNvSpPr>
              <p:nvPr/>
            </p:nvSpPr>
            <p:spPr bwMode="auto">
              <a:xfrm>
                <a:off x="4740279" y="1133925"/>
                <a:ext cx="1375378" cy="31136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lnSpc>
                    <a:spcPct val="80000"/>
                  </a:lnSpc>
                </a:pPr>
                <a:r>
                  <a:rPr kumimoji="1" lang="en-US" altLang="zh-CN" i="0" dirty="0">
                    <a:solidFill>
                      <a:srgbClr val="0000CC"/>
                    </a:solidFill>
                    <a:latin typeface="+mn-lt"/>
                    <a:ea typeface="黑体" pitchFamily="2" charset="-122"/>
                  </a:rPr>
                  <a:t>802.1Q </a:t>
                </a:r>
                <a:r>
                  <a:rPr kumimoji="1" lang="zh-CN" altLang="en-US" i="0" dirty="0">
                    <a:solidFill>
                      <a:srgbClr val="0000CC"/>
                    </a:solidFill>
                    <a:latin typeface="+mn-lt"/>
                    <a:ea typeface="黑体" pitchFamily="2" charset="-122"/>
                  </a:rPr>
                  <a:t>帧</a:t>
                </a:r>
              </a:p>
            </p:txBody>
          </p:sp>
        </p:grpSp>
      </p:grpSp>
      <p:sp>
        <p:nvSpPr>
          <p:cNvPr id="9" name="矩形 8"/>
          <p:cNvSpPr/>
          <p:nvPr/>
        </p:nvSpPr>
        <p:spPr>
          <a:xfrm>
            <a:off x="7178644" y="2938432"/>
            <a:ext cx="1965356" cy="1261884"/>
          </a:xfrm>
          <a:prstGeom prst="rect">
            <a:avLst/>
          </a:prstGeom>
          <a:solidFill>
            <a:schemeClr val="bg1"/>
          </a:solidFill>
        </p:spPr>
        <p:txBody>
          <a:bodyPr wrap="square">
            <a:spAutoFit/>
          </a:bodyPr>
          <a:lstStyle/>
          <a:p>
            <a:r>
              <a:rPr lang="zh-CN" altLang="zh-CN" sz="1900" i="0" dirty="0">
                <a:solidFill>
                  <a:srgbClr val="000099"/>
                </a:solidFill>
                <a:latin typeface="+mn-lt"/>
                <a:ea typeface="黑体" pitchFamily="2" charset="-122"/>
              </a:rPr>
              <a:t>以太网</a:t>
            </a:r>
            <a:r>
              <a:rPr lang="en-US" altLang="zh-CN" sz="1900" i="0" dirty="0">
                <a:solidFill>
                  <a:srgbClr val="000099"/>
                </a:solidFill>
                <a:latin typeface="+mn-lt"/>
                <a:ea typeface="黑体" pitchFamily="2" charset="-122"/>
              </a:rPr>
              <a:t> MAC </a:t>
            </a:r>
            <a:r>
              <a:rPr lang="zh-CN" altLang="en-US" sz="1900" i="0" dirty="0">
                <a:solidFill>
                  <a:srgbClr val="000099"/>
                </a:solidFill>
                <a:latin typeface="+mn-lt"/>
                <a:ea typeface="黑体" pitchFamily="2" charset="-122"/>
              </a:rPr>
              <a:t>帧</a:t>
            </a:r>
            <a:r>
              <a:rPr lang="zh-CN" altLang="zh-CN" sz="1900" i="0" dirty="0">
                <a:solidFill>
                  <a:srgbClr val="000099"/>
                </a:solidFill>
                <a:latin typeface="+mn-lt"/>
                <a:ea typeface="黑体" pitchFamily="2" charset="-122"/>
              </a:rPr>
              <a:t>的最大帧长从原来的</a:t>
            </a:r>
            <a:r>
              <a:rPr lang="en-US" altLang="zh-CN" sz="1900" i="0" dirty="0">
                <a:solidFill>
                  <a:srgbClr val="000099"/>
                </a:solidFill>
                <a:latin typeface="+mn-lt"/>
                <a:ea typeface="黑体" pitchFamily="2" charset="-122"/>
              </a:rPr>
              <a:t>1518</a:t>
            </a:r>
            <a:r>
              <a:rPr lang="zh-CN" altLang="zh-CN" sz="1900" i="0" dirty="0">
                <a:solidFill>
                  <a:srgbClr val="000099"/>
                </a:solidFill>
                <a:latin typeface="+mn-lt"/>
                <a:ea typeface="黑体" pitchFamily="2" charset="-122"/>
              </a:rPr>
              <a:t>字节变为</a:t>
            </a:r>
            <a:r>
              <a:rPr lang="en-US" altLang="zh-CN" sz="1900" i="0" dirty="0">
                <a:solidFill>
                  <a:srgbClr val="FF0000"/>
                </a:solidFill>
                <a:latin typeface="+mn-lt"/>
                <a:ea typeface="黑体" pitchFamily="2" charset="-122"/>
              </a:rPr>
              <a:t>1522</a:t>
            </a:r>
            <a:r>
              <a:rPr lang="zh-CN" altLang="zh-CN" sz="1900" i="0" dirty="0">
                <a:solidFill>
                  <a:srgbClr val="000099"/>
                </a:solidFill>
                <a:latin typeface="+mn-lt"/>
                <a:ea typeface="黑体" pitchFamily="2" charset="-122"/>
              </a:rPr>
              <a:t>字节</a:t>
            </a:r>
            <a:r>
              <a:rPr lang="zh-CN" altLang="en-US" sz="1900" i="0" dirty="0">
                <a:solidFill>
                  <a:srgbClr val="000099"/>
                </a:solidFill>
                <a:latin typeface="+mn-lt"/>
                <a:ea typeface="黑体" pitchFamily="2" charset="-122"/>
              </a:rPr>
              <a:t>。</a:t>
            </a:r>
          </a:p>
        </p:txBody>
      </p:sp>
    </p:spTree>
    <p:extLst>
      <p:ext uri="{BB962C8B-B14F-4D97-AF65-F5344CB8AC3E}">
        <p14:creationId xmlns:p14="http://schemas.microsoft.com/office/powerpoint/2010/main" val="13436565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4962" y="203200"/>
            <a:ext cx="8440738" cy="627063"/>
          </a:xfrm>
        </p:spPr>
        <p:txBody>
          <a:bodyPr/>
          <a:lstStyle/>
          <a:p>
            <a:r>
              <a:rPr lang="en-US" altLang="zh-CN" sz="2400" kern="1200" dirty="0">
                <a:latin typeface="Arial" charset="0"/>
                <a:ea typeface="宋体" pitchFamily="2" charset="-122"/>
              </a:rPr>
              <a:t>VLAN</a:t>
            </a:r>
            <a:r>
              <a:rPr lang="zh-CN" altLang="en-US" sz="2400" kern="1200" dirty="0">
                <a:latin typeface="Arial" charset="0"/>
                <a:ea typeface="宋体" pitchFamily="2" charset="-122"/>
              </a:rPr>
              <a:t>举例：当用户主机 </a:t>
            </a:r>
            <a:r>
              <a:rPr lang="en-US" altLang="zh-CN" sz="2400" kern="1200" dirty="0">
                <a:latin typeface="Arial" charset="0"/>
                <a:ea typeface="宋体" pitchFamily="2" charset="-122"/>
              </a:rPr>
              <a:t>Host A </a:t>
            </a:r>
            <a:r>
              <a:rPr lang="zh-CN" altLang="en-US" sz="2400" kern="1200" dirty="0">
                <a:latin typeface="Arial" charset="0"/>
                <a:ea typeface="宋体" pitchFamily="2" charset="-122"/>
              </a:rPr>
              <a:t>发送数据给用户主机 </a:t>
            </a:r>
            <a:r>
              <a:rPr lang="en-US" altLang="zh-CN" sz="2400" kern="1200" dirty="0">
                <a:latin typeface="Arial" charset="0"/>
                <a:ea typeface="宋体" pitchFamily="2" charset="-122"/>
              </a:rPr>
              <a:t>Host B </a:t>
            </a:r>
            <a:r>
              <a:rPr lang="zh-CN" altLang="en-US" sz="2400" kern="1200" dirty="0">
                <a:latin typeface="Arial" charset="0"/>
                <a:ea typeface="宋体" pitchFamily="2" charset="-122"/>
              </a:rPr>
              <a:t>时，数据帧的发送过程如下</a:t>
            </a:r>
            <a:endParaRPr lang="en-US" altLang="zh-CN" sz="2400" kern="1200" dirty="0">
              <a:latin typeface="Arial" charset="0"/>
              <a:ea typeface="宋体" pitchFamily="2" charset="-122"/>
            </a:endParaRPr>
          </a:p>
        </p:txBody>
      </p:sp>
      <p:sp>
        <p:nvSpPr>
          <p:cNvPr id="4" name="内容占位符 3">
            <a:extLst>
              <a:ext uri="{FF2B5EF4-FFF2-40B4-BE49-F238E27FC236}">
                <a16:creationId xmlns:a16="http://schemas.microsoft.com/office/drawing/2014/main" id="{A176C0AF-492F-4130-8DDD-95A23945A323}"/>
              </a:ext>
            </a:extLst>
          </p:cNvPr>
          <p:cNvSpPr>
            <a:spLocks noGrp="1"/>
          </p:cNvSpPr>
          <p:nvPr>
            <p:ph sz="half" idx="2"/>
          </p:nvPr>
        </p:nvSpPr>
        <p:spPr>
          <a:xfrm>
            <a:off x="4716016" y="1028700"/>
            <a:ext cx="4248472" cy="5148263"/>
          </a:xfrm>
        </p:spPr>
        <p:txBody>
          <a:bodyPr/>
          <a:lstStyle/>
          <a:p>
            <a:pPr marL="0" indent="0">
              <a:spcBef>
                <a:spcPts val="600"/>
              </a:spcBef>
              <a:buNone/>
            </a:pPr>
            <a:r>
              <a:rPr lang="en-US" altLang="zh-CN" sz="2000" kern="1200" dirty="0">
                <a:latin typeface="Arial" charset="0"/>
                <a:ea typeface="宋体" pitchFamily="2" charset="-122"/>
              </a:rPr>
              <a:t>(1) </a:t>
            </a:r>
            <a:r>
              <a:rPr lang="zh-CN" altLang="en-US" sz="2000" kern="1200" dirty="0">
                <a:latin typeface="Arial" charset="0"/>
                <a:ea typeface="宋体" pitchFamily="2" charset="-122"/>
              </a:rPr>
              <a:t>数据帧首先到达 </a:t>
            </a:r>
            <a:r>
              <a:rPr lang="en-US" altLang="zh-CN" sz="2000" kern="1200" dirty="0">
                <a:latin typeface="Arial" charset="0"/>
                <a:ea typeface="宋体" pitchFamily="2" charset="-122"/>
              </a:rPr>
              <a:t>Device A </a:t>
            </a:r>
            <a:r>
              <a:rPr lang="zh-CN" altLang="en-US" sz="2000" kern="1200" dirty="0">
                <a:latin typeface="Arial" charset="0"/>
                <a:ea typeface="宋体" pitchFamily="2" charset="-122"/>
              </a:rPr>
              <a:t>的接口 </a:t>
            </a:r>
            <a:r>
              <a:rPr lang="en-US" altLang="zh-CN" sz="2000" kern="1200" dirty="0">
                <a:latin typeface="Arial" charset="0"/>
                <a:ea typeface="宋体" pitchFamily="2" charset="-122"/>
              </a:rPr>
              <a:t>Port4</a:t>
            </a:r>
            <a:r>
              <a:rPr lang="zh-CN" altLang="en-US" sz="2000" kern="1200" dirty="0">
                <a:latin typeface="Arial" charset="0"/>
                <a:ea typeface="宋体" pitchFamily="2" charset="-122"/>
              </a:rPr>
              <a:t>。 </a:t>
            </a:r>
            <a:endParaRPr lang="en-US" altLang="zh-CN" sz="2000" kern="1200" dirty="0">
              <a:latin typeface="Arial" charset="0"/>
              <a:ea typeface="宋体" pitchFamily="2" charset="-122"/>
            </a:endParaRPr>
          </a:p>
          <a:p>
            <a:pPr marL="0" indent="0">
              <a:spcBef>
                <a:spcPts val="600"/>
              </a:spcBef>
              <a:buNone/>
            </a:pPr>
            <a:endParaRPr lang="en-US" altLang="zh-CN" sz="2000" kern="1200" dirty="0">
              <a:latin typeface="Arial" charset="0"/>
              <a:ea typeface="宋体" pitchFamily="2" charset="-122"/>
            </a:endParaRPr>
          </a:p>
          <a:p>
            <a:pPr marL="0" indent="0">
              <a:spcBef>
                <a:spcPts val="600"/>
              </a:spcBef>
              <a:buNone/>
            </a:pPr>
            <a:r>
              <a:rPr lang="en-US" altLang="zh-CN" sz="2000" kern="1200" dirty="0">
                <a:latin typeface="Arial" charset="0"/>
                <a:ea typeface="宋体" pitchFamily="2" charset="-122"/>
              </a:rPr>
              <a:t>(2) </a:t>
            </a:r>
            <a:r>
              <a:rPr lang="zh-CN" altLang="en-US" sz="2000" kern="1200" dirty="0">
                <a:latin typeface="Arial" charset="0"/>
                <a:ea typeface="宋体" pitchFamily="2" charset="-122"/>
              </a:rPr>
              <a:t>接口 </a:t>
            </a:r>
            <a:r>
              <a:rPr lang="en-US" altLang="zh-CN" sz="2000" kern="1200" dirty="0">
                <a:latin typeface="Arial" charset="0"/>
                <a:ea typeface="宋体" pitchFamily="2" charset="-122"/>
              </a:rPr>
              <a:t>Port4 </a:t>
            </a:r>
            <a:r>
              <a:rPr lang="zh-CN" altLang="en-US" sz="2000" kern="1200" dirty="0">
                <a:latin typeface="Arial" charset="0"/>
                <a:ea typeface="宋体" pitchFamily="2" charset="-122"/>
              </a:rPr>
              <a:t>给数据帧加上</a:t>
            </a:r>
            <a:r>
              <a:rPr lang="en-US" altLang="zh-CN" sz="2000" kern="1200" dirty="0">
                <a:latin typeface="Arial" charset="0"/>
                <a:ea typeface="宋体" pitchFamily="2" charset="-122"/>
              </a:rPr>
              <a:t>Tag</a:t>
            </a:r>
            <a:r>
              <a:rPr lang="zh-CN" altLang="en-US" sz="2000" kern="1200" dirty="0">
                <a:latin typeface="Arial" charset="0"/>
                <a:ea typeface="宋体" pitchFamily="2" charset="-122"/>
              </a:rPr>
              <a:t>，</a:t>
            </a:r>
            <a:r>
              <a:rPr lang="en-US" altLang="zh-CN" sz="2000" kern="1200" dirty="0">
                <a:latin typeface="Arial" charset="0"/>
                <a:ea typeface="宋体" pitchFamily="2" charset="-122"/>
              </a:rPr>
              <a:t>Tag</a:t>
            </a:r>
            <a:r>
              <a:rPr lang="zh-CN" altLang="en-US" sz="2000" kern="1200" dirty="0">
                <a:latin typeface="Arial" charset="0"/>
                <a:ea typeface="宋体" pitchFamily="2" charset="-122"/>
              </a:rPr>
              <a:t>的</a:t>
            </a:r>
            <a:r>
              <a:rPr lang="en-US" altLang="zh-CN" sz="2000" kern="1200" dirty="0">
                <a:latin typeface="Arial" charset="0"/>
                <a:ea typeface="宋体" pitchFamily="2" charset="-122"/>
              </a:rPr>
              <a:t>VID</a:t>
            </a:r>
            <a:r>
              <a:rPr lang="zh-CN" altLang="en-US" sz="2000" kern="1200" dirty="0">
                <a:latin typeface="Arial" charset="0"/>
                <a:ea typeface="宋体" pitchFamily="2" charset="-122"/>
              </a:rPr>
              <a:t>字段</a:t>
            </a:r>
            <a:r>
              <a:rPr lang="zh-CN" altLang="en-US" sz="2000" kern="1200" dirty="0">
                <a:solidFill>
                  <a:srgbClr val="FF0000"/>
                </a:solidFill>
                <a:latin typeface="Arial" charset="0"/>
                <a:ea typeface="宋体" pitchFamily="2" charset="-122"/>
              </a:rPr>
              <a:t>填入</a:t>
            </a:r>
            <a:r>
              <a:rPr lang="zh-CN" altLang="en-US" sz="2000" kern="1200" dirty="0">
                <a:latin typeface="Arial" charset="0"/>
                <a:ea typeface="宋体" pitchFamily="2" charset="-122"/>
              </a:rPr>
              <a:t>该接口所属的 </a:t>
            </a:r>
            <a:r>
              <a:rPr lang="en-US" altLang="zh-CN" sz="2000" kern="1200" dirty="0">
                <a:latin typeface="Arial" charset="0"/>
                <a:ea typeface="宋体" pitchFamily="2" charset="-122"/>
              </a:rPr>
              <a:t>VLAN </a:t>
            </a:r>
            <a:r>
              <a:rPr lang="zh-CN" altLang="en-US" sz="2000" kern="1200" dirty="0">
                <a:latin typeface="Arial" charset="0"/>
                <a:ea typeface="宋体" pitchFamily="2" charset="-122"/>
              </a:rPr>
              <a:t>的编号 </a:t>
            </a:r>
            <a:r>
              <a:rPr lang="en-US" altLang="zh-CN" sz="2000" kern="1200" dirty="0">
                <a:latin typeface="Arial" charset="0"/>
                <a:ea typeface="宋体" pitchFamily="2" charset="-122"/>
              </a:rPr>
              <a:t>2</a:t>
            </a:r>
            <a:r>
              <a:rPr lang="zh-CN" altLang="en-US" sz="2000" kern="1200" dirty="0">
                <a:latin typeface="Arial" charset="0"/>
                <a:ea typeface="宋体" pitchFamily="2" charset="-122"/>
              </a:rPr>
              <a:t>。 </a:t>
            </a:r>
            <a:endParaRPr lang="en-US" altLang="zh-CN" sz="2000" kern="1200" dirty="0">
              <a:latin typeface="Arial" charset="0"/>
              <a:ea typeface="宋体" pitchFamily="2" charset="-122"/>
            </a:endParaRPr>
          </a:p>
          <a:p>
            <a:pPr marL="0" indent="0">
              <a:spcBef>
                <a:spcPts val="600"/>
              </a:spcBef>
              <a:buNone/>
            </a:pPr>
            <a:endParaRPr lang="en-US" altLang="zh-CN" sz="2000" kern="1200" dirty="0">
              <a:latin typeface="Arial" charset="0"/>
              <a:ea typeface="宋体" pitchFamily="2" charset="-122"/>
            </a:endParaRPr>
          </a:p>
          <a:p>
            <a:pPr marL="0" indent="0">
              <a:spcBef>
                <a:spcPts val="600"/>
              </a:spcBef>
              <a:buNone/>
            </a:pPr>
            <a:r>
              <a:rPr lang="en-US" altLang="zh-CN" sz="2000" kern="1200" dirty="0">
                <a:latin typeface="Arial" charset="0"/>
                <a:ea typeface="宋体" pitchFamily="2" charset="-122"/>
              </a:rPr>
              <a:t>(3) Device A </a:t>
            </a:r>
            <a:r>
              <a:rPr lang="zh-CN" altLang="en-US" sz="2000" kern="1200" dirty="0">
                <a:latin typeface="Arial" charset="0"/>
                <a:ea typeface="宋体" pitchFamily="2" charset="-122"/>
              </a:rPr>
              <a:t>查询自己的 </a:t>
            </a:r>
            <a:r>
              <a:rPr lang="en-US" altLang="zh-CN" sz="2000" kern="1200" dirty="0">
                <a:latin typeface="Arial" charset="0"/>
                <a:ea typeface="宋体" pitchFamily="2" charset="-122"/>
              </a:rPr>
              <a:t>MAC </a:t>
            </a:r>
            <a:r>
              <a:rPr lang="zh-CN" altLang="en-US" sz="2000" kern="1200" dirty="0">
                <a:latin typeface="Arial" charset="0"/>
                <a:ea typeface="宋体" pitchFamily="2" charset="-122"/>
              </a:rPr>
              <a:t>地址表中</a:t>
            </a:r>
            <a:r>
              <a:rPr lang="zh-CN" altLang="en-US" sz="2000" kern="1200" dirty="0">
                <a:solidFill>
                  <a:srgbClr val="FF0000"/>
                </a:solidFill>
                <a:latin typeface="Arial" charset="0"/>
                <a:ea typeface="宋体" pitchFamily="2" charset="-122"/>
              </a:rPr>
              <a:t>是否存在</a:t>
            </a:r>
            <a:r>
              <a:rPr lang="zh-CN" altLang="en-US" sz="2000" kern="1200" dirty="0">
                <a:latin typeface="Arial" charset="0"/>
                <a:ea typeface="宋体" pitchFamily="2" charset="-122"/>
              </a:rPr>
              <a:t>目的地址为 </a:t>
            </a:r>
            <a:r>
              <a:rPr lang="en-US" altLang="zh-CN" sz="2000" kern="1200" dirty="0">
                <a:latin typeface="Arial" charset="0"/>
                <a:ea typeface="宋体" pitchFamily="2" charset="-122"/>
              </a:rPr>
              <a:t>Device B </a:t>
            </a:r>
            <a:r>
              <a:rPr lang="zh-CN" altLang="en-US" sz="2000" kern="1200" dirty="0">
                <a:latin typeface="Arial" charset="0"/>
                <a:ea typeface="宋体" pitchFamily="2" charset="-122"/>
              </a:rPr>
              <a:t>的 </a:t>
            </a:r>
            <a:r>
              <a:rPr lang="en-US" altLang="zh-CN" sz="2000" kern="1200" dirty="0">
                <a:latin typeface="Arial" charset="0"/>
                <a:ea typeface="宋体" pitchFamily="2" charset="-122"/>
              </a:rPr>
              <a:t>MAC </a:t>
            </a:r>
            <a:r>
              <a:rPr lang="zh-CN" altLang="en-US" sz="2000" kern="1200" dirty="0">
                <a:latin typeface="Arial" charset="0"/>
                <a:ea typeface="宋体" pitchFamily="2" charset="-122"/>
              </a:rPr>
              <a:t>地址的转发表项。</a:t>
            </a:r>
            <a:endParaRPr lang="en-US" altLang="zh-CN" sz="2000" kern="1200" dirty="0">
              <a:latin typeface="Arial" charset="0"/>
              <a:ea typeface="宋体" pitchFamily="2" charset="-122"/>
            </a:endParaRPr>
          </a:p>
          <a:p>
            <a:pPr>
              <a:spcBef>
                <a:spcPts val="600"/>
              </a:spcBef>
            </a:pPr>
            <a:r>
              <a:rPr lang="zh-CN" altLang="en-US" sz="2000" kern="1200" dirty="0">
                <a:latin typeface="Arial" charset="0"/>
                <a:ea typeface="宋体" pitchFamily="2" charset="-122"/>
              </a:rPr>
              <a:t>如果存在，</a:t>
            </a:r>
            <a:r>
              <a:rPr lang="en-US" altLang="zh-CN" sz="2000" kern="1200" dirty="0">
                <a:latin typeface="Arial" charset="0"/>
                <a:ea typeface="宋体" pitchFamily="2" charset="-122"/>
              </a:rPr>
              <a:t>Device A </a:t>
            </a:r>
            <a:r>
              <a:rPr lang="zh-CN" altLang="en-US" sz="2000" kern="1200" dirty="0">
                <a:latin typeface="Arial" charset="0"/>
                <a:ea typeface="宋体" pitchFamily="2" charset="-122"/>
              </a:rPr>
              <a:t>将数据帧转发给接口</a:t>
            </a:r>
            <a:r>
              <a:rPr lang="en-US" altLang="zh-CN" sz="2000" kern="1200" dirty="0">
                <a:latin typeface="Arial" charset="0"/>
                <a:ea typeface="宋体" pitchFamily="2" charset="-122"/>
              </a:rPr>
              <a:t>Port2</a:t>
            </a:r>
            <a:r>
              <a:rPr lang="zh-CN" altLang="en-US" sz="2000" kern="1200" dirty="0">
                <a:latin typeface="Arial" charset="0"/>
                <a:ea typeface="宋体" pitchFamily="2" charset="-122"/>
              </a:rPr>
              <a:t>。 </a:t>
            </a:r>
            <a:endParaRPr lang="en-US" altLang="zh-CN" sz="2000" kern="1200" dirty="0">
              <a:latin typeface="Arial" charset="0"/>
              <a:ea typeface="宋体" pitchFamily="2" charset="-122"/>
            </a:endParaRPr>
          </a:p>
          <a:p>
            <a:pPr>
              <a:spcBef>
                <a:spcPts val="600"/>
              </a:spcBef>
            </a:pPr>
            <a:r>
              <a:rPr lang="zh-CN" altLang="en-US" sz="2000" kern="1200" dirty="0">
                <a:latin typeface="Arial" charset="0"/>
                <a:ea typeface="宋体" pitchFamily="2" charset="-122"/>
              </a:rPr>
              <a:t>如果不存在，</a:t>
            </a:r>
            <a:r>
              <a:rPr lang="en-US" altLang="zh-CN" sz="2000" kern="1200" dirty="0">
                <a:latin typeface="Arial" charset="0"/>
                <a:ea typeface="宋体" pitchFamily="2" charset="-122"/>
              </a:rPr>
              <a:t>Device A </a:t>
            </a:r>
            <a:r>
              <a:rPr lang="zh-CN" altLang="en-US" sz="2000" kern="1200" dirty="0">
                <a:latin typeface="Arial" charset="0"/>
                <a:ea typeface="宋体" pitchFamily="2" charset="-122"/>
              </a:rPr>
              <a:t>会将数据帧发送到本设备上除 </a:t>
            </a:r>
            <a:r>
              <a:rPr lang="en-US" altLang="zh-CN" sz="2000" kern="1200" dirty="0">
                <a:latin typeface="Arial" charset="0"/>
                <a:ea typeface="宋体" pitchFamily="2" charset="-122"/>
              </a:rPr>
              <a:t>port4 </a:t>
            </a:r>
            <a:r>
              <a:rPr lang="zh-CN" altLang="en-US" sz="2000" kern="1200" dirty="0">
                <a:latin typeface="Arial" charset="0"/>
                <a:ea typeface="宋体" pitchFamily="2" charset="-122"/>
              </a:rPr>
              <a:t>接口外的</a:t>
            </a:r>
            <a:r>
              <a:rPr lang="zh-CN" altLang="en-US" sz="2000" kern="1200" dirty="0">
                <a:solidFill>
                  <a:srgbClr val="FF0000"/>
                </a:solidFill>
                <a:latin typeface="Arial" charset="0"/>
                <a:ea typeface="宋体" pitchFamily="2" charset="-122"/>
              </a:rPr>
              <a:t>所有属于</a:t>
            </a:r>
            <a:r>
              <a:rPr lang="en-US" altLang="zh-CN" sz="2000" kern="1200" dirty="0">
                <a:solidFill>
                  <a:srgbClr val="FF0000"/>
                </a:solidFill>
                <a:latin typeface="Arial" charset="0"/>
                <a:ea typeface="宋体" pitchFamily="2" charset="-122"/>
              </a:rPr>
              <a:t>VLAN 2</a:t>
            </a:r>
            <a:r>
              <a:rPr lang="zh-CN" altLang="en-US" sz="2000" kern="1200" dirty="0">
                <a:solidFill>
                  <a:srgbClr val="FF0000"/>
                </a:solidFill>
                <a:latin typeface="Arial" charset="0"/>
                <a:ea typeface="宋体" pitchFamily="2" charset="-122"/>
              </a:rPr>
              <a:t>的</a:t>
            </a:r>
            <a:r>
              <a:rPr lang="zh-CN" altLang="en-US" sz="2000" kern="1200" dirty="0">
                <a:latin typeface="Arial" charset="0"/>
                <a:ea typeface="宋体" pitchFamily="2" charset="-122"/>
              </a:rPr>
              <a:t>接口。</a:t>
            </a:r>
            <a:endParaRPr lang="en-US" altLang="zh-CN" sz="2000" kern="1200" dirty="0">
              <a:latin typeface="Arial" charset="0"/>
              <a:ea typeface="宋体" pitchFamily="2" charset="-122"/>
            </a:endParaRPr>
          </a:p>
          <a:p>
            <a:pPr marL="0" indent="0">
              <a:spcBef>
                <a:spcPts val="600"/>
              </a:spcBef>
              <a:buNone/>
            </a:pPr>
            <a:r>
              <a:rPr lang="zh-CN" altLang="en-US" sz="2000" kern="1200" dirty="0">
                <a:latin typeface="Arial" charset="0"/>
                <a:ea typeface="宋体" pitchFamily="2" charset="-122"/>
              </a:rPr>
              <a:t> </a:t>
            </a:r>
            <a:endParaRPr lang="en-US" altLang="zh-CN" sz="2000" kern="1200" dirty="0">
              <a:latin typeface="Arial" charset="0"/>
              <a:ea typeface="宋体" pitchFamily="2" charset="-122"/>
            </a:endParaRPr>
          </a:p>
          <a:p>
            <a:endParaRPr lang="zh-CN" altLang="en-US" sz="2000" dirty="0"/>
          </a:p>
        </p:txBody>
      </p:sp>
      <p:pic>
        <p:nvPicPr>
          <p:cNvPr id="530434" name="Picture 2" descr="https://gss0.baidu.com/9vo3dSag_xI4khGko9WTAnF6hhy/zhidao/wh%3D600%2C800/sign=30008369b73533faf5e39b2898e3d127/96dda144ad3459829b6feff50af431adcaef84eb.jpg"/>
          <p:cNvPicPr>
            <a:picLocks noChangeAspect="1" noChangeArrowheads="1"/>
          </p:cNvPicPr>
          <p:nvPr/>
        </p:nvPicPr>
        <p:blipFill>
          <a:blip r:embed="rId3"/>
          <a:srcRect l="4854" r="9709"/>
          <a:stretch>
            <a:fillRect/>
          </a:stretch>
        </p:blipFill>
        <p:spPr bwMode="auto">
          <a:xfrm>
            <a:off x="251520" y="1844824"/>
            <a:ext cx="4464496" cy="3600400"/>
          </a:xfrm>
          <a:prstGeom prst="rect">
            <a:avLst/>
          </a:prstGeom>
          <a:noFill/>
        </p:spPr>
      </p:pic>
    </p:spTree>
    <p:extLst>
      <p:ext uri="{BB962C8B-B14F-4D97-AF65-F5344CB8AC3E}">
        <p14:creationId xmlns:p14="http://schemas.microsoft.com/office/powerpoint/2010/main" val="308334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kern="1200" dirty="0">
                <a:latin typeface="Arial" charset="0"/>
                <a:ea typeface="宋体" pitchFamily="2" charset="-122"/>
              </a:rPr>
              <a:t>VLAN</a:t>
            </a:r>
            <a:r>
              <a:rPr lang="zh-CN" altLang="en-US" sz="2400" kern="1200" dirty="0">
                <a:latin typeface="Arial" charset="0"/>
                <a:ea typeface="宋体" pitchFamily="2" charset="-122"/>
              </a:rPr>
              <a:t>举例：当用户主机 </a:t>
            </a:r>
            <a:r>
              <a:rPr lang="en-US" altLang="zh-CN" sz="2400" kern="1200" dirty="0">
                <a:latin typeface="Arial" charset="0"/>
                <a:ea typeface="宋体" pitchFamily="2" charset="-122"/>
              </a:rPr>
              <a:t>Host A </a:t>
            </a:r>
            <a:r>
              <a:rPr lang="zh-CN" altLang="en-US" sz="2400" kern="1200" dirty="0">
                <a:latin typeface="Arial" charset="0"/>
                <a:ea typeface="宋体" pitchFamily="2" charset="-122"/>
              </a:rPr>
              <a:t>发送数据给用户主机 </a:t>
            </a:r>
            <a:r>
              <a:rPr lang="en-US" altLang="zh-CN" sz="2400" kern="1200" dirty="0">
                <a:latin typeface="Arial" charset="0"/>
                <a:ea typeface="宋体" pitchFamily="2" charset="-122"/>
              </a:rPr>
              <a:t>Host B </a:t>
            </a:r>
            <a:r>
              <a:rPr lang="zh-CN" altLang="en-US" sz="2400" kern="1200" dirty="0">
                <a:latin typeface="Arial" charset="0"/>
                <a:ea typeface="宋体" pitchFamily="2" charset="-122"/>
              </a:rPr>
              <a:t>时，数据帧的发送过程如下：</a:t>
            </a:r>
            <a:endParaRPr lang="en-US" altLang="zh-CN" sz="2400" kern="1200" dirty="0">
              <a:latin typeface="Arial" charset="0"/>
              <a:ea typeface="宋体" pitchFamily="2" charset="-122"/>
            </a:endParaRPr>
          </a:p>
        </p:txBody>
      </p:sp>
      <p:sp>
        <p:nvSpPr>
          <p:cNvPr id="4" name="内容占位符 3">
            <a:extLst>
              <a:ext uri="{FF2B5EF4-FFF2-40B4-BE49-F238E27FC236}">
                <a16:creationId xmlns:a16="http://schemas.microsoft.com/office/drawing/2014/main" id="{A176C0AF-492F-4130-8DDD-95A23945A323}"/>
              </a:ext>
            </a:extLst>
          </p:cNvPr>
          <p:cNvSpPr>
            <a:spLocks noGrp="1"/>
          </p:cNvSpPr>
          <p:nvPr>
            <p:ph sz="half" idx="2"/>
          </p:nvPr>
        </p:nvSpPr>
        <p:spPr/>
        <p:txBody>
          <a:bodyPr/>
          <a:lstStyle/>
          <a:p>
            <a:pPr marL="0" indent="0">
              <a:spcBef>
                <a:spcPts val="600"/>
              </a:spcBef>
              <a:buNone/>
            </a:pPr>
            <a:r>
              <a:rPr lang="en-US" altLang="zh-CN" sz="2000" kern="1200" dirty="0">
                <a:latin typeface="Arial" charset="0"/>
                <a:ea typeface="宋体" pitchFamily="2" charset="-122"/>
              </a:rPr>
              <a:t>(4) </a:t>
            </a:r>
            <a:r>
              <a:rPr lang="zh-CN" altLang="en-US" sz="2000" kern="1200" dirty="0">
                <a:latin typeface="Arial" charset="0"/>
                <a:ea typeface="宋体" pitchFamily="2" charset="-122"/>
              </a:rPr>
              <a:t>接口 </a:t>
            </a:r>
            <a:r>
              <a:rPr lang="en-US" altLang="zh-CN" sz="2000" kern="1200" dirty="0">
                <a:latin typeface="Arial" charset="0"/>
                <a:ea typeface="宋体" pitchFamily="2" charset="-122"/>
              </a:rPr>
              <a:t>Port2 </a:t>
            </a:r>
            <a:r>
              <a:rPr lang="zh-CN" altLang="en-US" sz="2000" kern="1200" dirty="0">
                <a:latin typeface="Arial" charset="0"/>
                <a:ea typeface="宋体" pitchFamily="2" charset="-122"/>
              </a:rPr>
              <a:t>将帧转发到 </a:t>
            </a:r>
            <a:r>
              <a:rPr lang="en-US" altLang="zh-CN" sz="2000" kern="1200" dirty="0">
                <a:latin typeface="Arial" charset="0"/>
                <a:ea typeface="宋体" pitchFamily="2" charset="-122"/>
              </a:rPr>
              <a:t>Device B </a:t>
            </a:r>
            <a:r>
              <a:rPr lang="zh-CN" altLang="en-US" sz="2000" kern="1200" dirty="0">
                <a:latin typeface="Arial" charset="0"/>
                <a:ea typeface="宋体" pitchFamily="2" charset="-122"/>
              </a:rPr>
              <a:t>上。</a:t>
            </a:r>
            <a:endParaRPr lang="en-US" altLang="zh-CN" sz="2000" kern="1200" dirty="0">
              <a:latin typeface="Arial" charset="0"/>
              <a:ea typeface="宋体" pitchFamily="2" charset="-122"/>
            </a:endParaRPr>
          </a:p>
          <a:p>
            <a:pPr marL="0" indent="0">
              <a:spcBef>
                <a:spcPts val="600"/>
              </a:spcBef>
              <a:buNone/>
            </a:pPr>
            <a:endParaRPr lang="en-US" altLang="zh-CN" sz="2000" kern="1200" dirty="0">
              <a:latin typeface="Arial" charset="0"/>
              <a:ea typeface="宋体" pitchFamily="2" charset="-122"/>
            </a:endParaRPr>
          </a:p>
          <a:p>
            <a:pPr marL="0" indent="0">
              <a:spcBef>
                <a:spcPts val="600"/>
              </a:spcBef>
              <a:buNone/>
            </a:pPr>
            <a:r>
              <a:rPr lang="en-US" altLang="zh-CN" sz="2000" kern="1200" dirty="0">
                <a:latin typeface="Arial" charset="0"/>
                <a:ea typeface="宋体" pitchFamily="2" charset="-122"/>
              </a:rPr>
              <a:t>(5) Device B </a:t>
            </a:r>
            <a:r>
              <a:rPr lang="zh-CN" altLang="en-US" sz="2000" kern="1200" dirty="0">
                <a:latin typeface="Arial" charset="0"/>
                <a:ea typeface="宋体" pitchFamily="2" charset="-122"/>
              </a:rPr>
              <a:t>收到数据帧后，会查询自己的</a:t>
            </a:r>
            <a:r>
              <a:rPr lang="en-US" altLang="zh-CN" sz="2000" kern="1200" dirty="0">
                <a:latin typeface="Arial" charset="0"/>
                <a:ea typeface="宋体" pitchFamily="2" charset="-122"/>
              </a:rPr>
              <a:t>MAC</a:t>
            </a:r>
            <a:r>
              <a:rPr lang="zh-CN" altLang="en-US" sz="2000" kern="1200" dirty="0">
                <a:latin typeface="Arial" charset="0"/>
                <a:ea typeface="宋体" pitchFamily="2" charset="-122"/>
              </a:rPr>
              <a:t>地址表中</a:t>
            </a:r>
            <a:r>
              <a:rPr lang="zh-CN" altLang="en-US" sz="2000" kern="1200" dirty="0">
                <a:solidFill>
                  <a:srgbClr val="FF0000"/>
                </a:solidFill>
                <a:latin typeface="Arial" charset="0"/>
                <a:ea typeface="宋体" pitchFamily="2" charset="-122"/>
              </a:rPr>
              <a:t>是否存在</a:t>
            </a:r>
            <a:r>
              <a:rPr lang="zh-CN" altLang="en-US" sz="2000" kern="1200" dirty="0">
                <a:latin typeface="Arial" charset="0"/>
                <a:ea typeface="宋体" pitchFamily="2" charset="-122"/>
              </a:rPr>
              <a:t>目的地址为 </a:t>
            </a:r>
            <a:r>
              <a:rPr lang="en-US" altLang="zh-CN" sz="2000" kern="1200" dirty="0">
                <a:latin typeface="Arial" charset="0"/>
                <a:ea typeface="宋体" pitchFamily="2" charset="-122"/>
              </a:rPr>
              <a:t>Host B </a:t>
            </a:r>
            <a:r>
              <a:rPr lang="zh-CN" altLang="en-US" sz="2000" kern="1200" dirty="0">
                <a:latin typeface="Arial" charset="0"/>
                <a:ea typeface="宋体" pitchFamily="2" charset="-122"/>
              </a:rPr>
              <a:t>的 </a:t>
            </a:r>
            <a:r>
              <a:rPr lang="en-US" altLang="zh-CN" sz="2000" kern="1200" dirty="0">
                <a:latin typeface="Arial" charset="0"/>
                <a:ea typeface="宋体" pitchFamily="2" charset="-122"/>
              </a:rPr>
              <a:t>MAC</a:t>
            </a:r>
            <a:r>
              <a:rPr lang="zh-CN" altLang="en-US" sz="2000" kern="1200" dirty="0">
                <a:latin typeface="Arial" charset="0"/>
                <a:ea typeface="宋体" pitchFamily="2" charset="-122"/>
              </a:rPr>
              <a:t>地址的转发表项。 </a:t>
            </a:r>
            <a:endParaRPr lang="en-US" altLang="zh-CN" sz="2000" kern="1200" dirty="0">
              <a:latin typeface="Arial" charset="0"/>
              <a:ea typeface="宋体" pitchFamily="2" charset="-122"/>
            </a:endParaRPr>
          </a:p>
          <a:p>
            <a:pPr>
              <a:spcBef>
                <a:spcPts val="600"/>
              </a:spcBef>
            </a:pPr>
            <a:r>
              <a:rPr lang="zh-CN" altLang="en-US" sz="2000" kern="1200" dirty="0">
                <a:latin typeface="Arial" charset="0"/>
                <a:ea typeface="宋体" pitchFamily="2" charset="-122"/>
              </a:rPr>
              <a:t>如果存在，</a:t>
            </a:r>
            <a:r>
              <a:rPr lang="en-US" altLang="zh-CN" sz="2000" kern="1200" dirty="0">
                <a:latin typeface="Arial" charset="0"/>
                <a:ea typeface="宋体" pitchFamily="2" charset="-122"/>
              </a:rPr>
              <a:t>Device B </a:t>
            </a:r>
            <a:r>
              <a:rPr lang="zh-CN" altLang="en-US" sz="2000" kern="1200" dirty="0">
                <a:latin typeface="Arial" charset="0"/>
                <a:ea typeface="宋体" pitchFamily="2" charset="-122"/>
              </a:rPr>
              <a:t>会将数据帧发送给出接口 </a:t>
            </a:r>
            <a:r>
              <a:rPr lang="en-US" altLang="zh-CN" sz="2000" kern="1200" dirty="0">
                <a:latin typeface="Arial" charset="0"/>
                <a:ea typeface="宋体" pitchFamily="2" charset="-122"/>
              </a:rPr>
              <a:t>Port3</a:t>
            </a:r>
            <a:r>
              <a:rPr lang="zh-CN" altLang="en-US" sz="2000" kern="1200" dirty="0">
                <a:latin typeface="Arial" charset="0"/>
                <a:ea typeface="宋体" pitchFamily="2" charset="-122"/>
              </a:rPr>
              <a:t>。</a:t>
            </a:r>
            <a:endParaRPr lang="en-US" altLang="zh-CN" sz="2000" kern="1200" dirty="0">
              <a:latin typeface="Arial" charset="0"/>
              <a:ea typeface="宋体" pitchFamily="2" charset="-122"/>
            </a:endParaRPr>
          </a:p>
          <a:p>
            <a:pPr>
              <a:spcBef>
                <a:spcPts val="600"/>
              </a:spcBef>
            </a:pPr>
            <a:r>
              <a:rPr lang="zh-CN" altLang="en-US" sz="2000" kern="1200" dirty="0">
                <a:latin typeface="Arial" charset="0"/>
                <a:ea typeface="宋体" pitchFamily="2" charset="-122"/>
              </a:rPr>
              <a:t>如果不存在，</a:t>
            </a:r>
            <a:r>
              <a:rPr lang="en-US" altLang="zh-CN" sz="2000" kern="1200" dirty="0">
                <a:latin typeface="Arial" charset="0"/>
                <a:ea typeface="宋体" pitchFamily="2" charset="-122"/>
              </a:rPr>
              <a:t>Device B </a:t>
            </a:r>
            <a:r>
              <a:rPr lang="zh-CN" altLang="en-US" sz="2000" kern="1200" dirty="0">
                <a:latin typeface="Arial" charset="0"/>
                <a:ea typeface="宋体" pitchFamily="2" charset="-122"/>
              </a:rPr>
              <a:t>会将数据帧发送到本设备上除</a:t>
            </a:r>
            <a:r>
              <a:rPr lang="en-US" altLang="zh-CN" sz="2000" kern="1200" dirty="0">
                <a:latin typeface="Arial" charset="0"/>
                <a:ea typeface="宋体" pitchFamily="2" charset="-122"/>
              </a:rPr>
              <a:t>port1</a:t>
            </a:r>
            <a:r>
              <a:rPr lang="zh-CN" altLang="en-US" sz="2000" kern="1200" dirty="0">
                <a:latin typeface="Arial" charset="0"/>
                <a:ea typeface="宋体" pitchFamily="2" charset="-122"/>
              </a:rPr>
              <a:t>接口外的</a:t>
            </a:r>
            <a:r>
              <a:rPr lang="zh-CN" altLang="en-US" sz="2000" kern="1200" dirty="0">
                <a:solidFill>
                  <a:srgbClr val="FF0000"/>
                </a:solidFill>
                <a:latin typeface="Arial" charset="0"/>
                <a:ea typeface="宋体" pitchFamily="2" charset="-122"/>
              </a:rPr>
              <a:t>所有属于</a:t>
            </a:r>
            <a:r>
              <a:rPr lang="en-US" altLang="zh-CN" sz="2000" kern="1200" dirty="0">
                <a:solidFill>
                  <a:srgbClr val="FF0000"/>
                </a:solidFill>
                <a:latin typeface="Arial" charset="0"/>
                <a:ea typeface="宋体" pitchFamily="2" charset="-122"/>
              </a:rPr>
              <a:t>VLAN2</a:t>
            </a:r>
            <a:r>
              <a:rPr lang="zh-CN" altLang="en-US" sz="2000" kern="1200" dirty="0">
                <a:solidFill>
                  <a:srgbClr val="FF0000"/>
                </a:solidFill>
                <a:latin typeface="Arial" charset="0"/>
                <a:ea typeface="宋体" pitchFamily="2" charset="-122"/>
              </a:rPr>
              <a:t>的</a:t>
            </a:r>
            <a:r>
              <a:rPr lang="zh-CN" altLang="en-US" sz="2000" kern="1200" dirty="0">
                <a:latin typeface="Arial" charset="0"/>
                <a:ea typeface="宋体" pitchFamily="2" charset="-122"/>
              </a:rPr>
              <a:t>接口。</a:t>
            </a:r>
            <a:endParaRPr lang="en-US" altLang="zh-CN" sz="2000" kern="1200" dirty="0">
              <a:latin typeface="Arial" charset="0"/>
              <a:ea typeface="宋体" pitchFamily="2" charset="-122"/>
            </a:endParaRPr>
          </a:p>
          <a:p>
            <a:pPr marL="0" indent="0">
              <a:spcBef>
                <a:spcPts val="600"/>
              </a:spcBef>
              <a:buNone/>
            </a:pPr>
            <a:endParaRPr lang="en-US" altLang="zh-CN" sz="2000" kern="1200" dirty="0">
              <a:latin typeface="Arial" charset="0"/>
              <a:ea typeface="宋体" pitchFamily="2" charset="-122"/>
            </a:endParaRPr>
          </a:p>
          <a:p>
            <a:pPr marL="0" indent="0">
              <a:spcBef>
                <a:spcPts val="600"/>
              </a:spcBef>
              <a:buNone/>
            </a:pPr>
            <a:r>
              <a:rPr lang="en-US" altLang="zh-CN" sz="2000" kern="1200" dirty="0">
                <a:latin typeface="Arial" charset="0"/>
                <a:ea typeface="宋体" pitchFamily="2" charset="-122"/>
              </a:rPr>
              <a:t>(6) </a:t>
            </a:r>
            <a:r>
              <a:rPr lang="zh-CN" altLang="en-US" sz="2000" kern="1200" dirty="0">
                <a:latin typeface="Arial" charset="0"/>
                <a:ea typeface="宋体" pitchFamily="2" charset="-122"/>
              </a:rPr>
              <a:t>接口 </a:t>
            </a:r>
            <a:r>
              <a:rPr lang="en-US" altLang="zh-CN" sz="2000" kern="1200" dirty="0">
                <a:latin typeface="Arial" charset="0"/>
                <a:ea typeface="宋体" pitchFamily="2" charset="-122"/>
              </a:rPr>
              <a:t>Port3 </a:t>
            </a:r>
            <a:r>
              <a:rPr lang="zh-CN" altLang="en-US" sz="2000" kern="1200" dirty="0">
                <a:latin typeface="Arial" charset="0"/>
                <a:ea typeface="宋体" pitchFamily="2" charset="-122"/>
              </a:rPr>
              <a:t>将数据帧发送给主机 </a:t>
            </a:r>
            <a:r>
              <a:rPr lang="en-US" altLang="zh-CN" sz="2000" kern="1200" dirty="0">
                <a:latin typeface="Arial" charset="0"/>
                <a:ea typeface="宋体" pitchFamily="2" charset="-122"/>
              </a:rPr>
              <a:t>Host B</a:t>
            </a:r>
            <a:r>
              <a:rPr lang="zh-CN" altLang="en-US" sz="2000" kern="1200" dirty="0">
                <a:latin typeface="Arial" charset="0"/>
                <a:ea typeface="宋体" pitchFamily="2" charset="-122"/>
              </a:rPr>
              <a:t>。</a:t>
            </a:r>
            <a:r>
              <a:rPr lang="en-US" altLang="zh-CN" sz="2000" kern="1200" dirty="0">
                <a:latin typeface="Arial" charset="0"/>
                <a:ea typeface="宋体" pitchFamily="2" charset="-122"/>
              </a:rPr>
              <a:t>[Device B</a:t>
            </a:r>
            <a:r>
              <a:rPr lang="zh-CN" altLang="en-US" sz="2000" kern="1200" dirty="0">
                <a:latin typeface="Arial" charset="0"/>
                <a:ea typeface="宋体" pitchFamily="2" charset="-122"/>
              </a:rPr>
              <a:t>会</a:t>
            </a:r>
            <a:r>
              <a:rPr lang="en-US" altLang="zh-CN" sz="2000" kern="1200" dirty="0">
                <a:latin typeface="Arial" charset="0"/>
                <a:ea typeface="宋体" pitchFamily="2" charset="-122"/>
              </a:rPr>
              <a:t>remove tag]</a:t>
            </a:r>
            <a:endParaRPr lang="zh-CN" altLang="en-US" sz="2000" dirty="0"/>
          </a:p>
          <a:p>
            <a:endParaRPr lang="zh-CN" altLang="en-US" sz="2000" dirty="0"/>
          </a:p>
        </p:txBody>
      </p:sp>
      <p:pic>
        <p:nvPicPr>
          <p:cNvPr id="530434" name="Picture 2" descr="https://gss0.baidu.com/9vo3dSag_xI4khGko9WTAnF6hhy/zhidao/wh%3D600%2C800/sign=30008369b73533faf5e39b2898e3d127/96dda144ad3459829b6feff50af431adcaef84eb.jpg"/>
          <p:cNvPicPr>
            <a:picLocks noChangeAspect="1" noChangeArrowheads="1"/>
          </p:cNvPicPr>
          <p:nvPr/>
        </p:nvPicPr>
        <p:blipFill>
          <a:blip r:embed="rId3"/>
          <a:srcRect l="4854" r="9709"/>
          <a:stretch>
            <a:fillRect/>
          </a:stretch>
        </p:blipFill>
        <p:spPr bwMode="auto">
          <a:xfrm>
            <a:off x="330200" y="1844824"/>
            <a:ext cx="4241800" cy="3600400"/>
          </a:xfrm>
          <a:prstGeom prst="rect">
            <a:avLst/>
          </a:prstGeom>
          <a:noFill/>
        </p:spPr>
      </p:pic>
    </p:spTree>
    <p:extLst>
      <p:ext uri="{BB962C8B-B14F-4D97-AF65-F5344CB8AC3E}">
        <p14:creationId xmlns:p14="http://schemas.microsoft.com/office/powerpoint/2010/main" val="54014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a:t>6.1 </a:t>
            </a:r>
            <a:r>
              <a:rPr lang="zh-CN" altLang="en-US" sz="1800" dirty="0"/>
              <a:t>链路层概述</a:t>
            </a:r>
            <a:endParaRPr lang="en-US" altLang="zh-CN" sz="1800" dirty="0"/>
          </a:p>
          <a:p>
            <a:pPr eaLnBrk="1" hangingPunct="1">
              <a:lnSpc>
                <a:spcPct val="90000"/>
              </a:lnSpc>
            </a:pPr>
            <a:r>
              <a:rPr lang="zh-CN" altLang="en-US" sz="1800" dirty="0"/>
              <a:t>链路层提供的服务</a:t>
            </a:r>
            <a:endParaRPr lang="en-US" altLang="zh-CN" sz="1800" dirty="0"/>
          </a:p>
          <a:p>
            <a:pPr eaLnBrk="1" hangingPunct="1">
              <a:lnSpc>
                <a:spcPct val="90000"/>
              </a:lnSpc>
            </a:pPr>
            <a:r>
              <a:rPr lang="zh-CN" altLang="en-US" sz="1800" dirty="0"/>
              <a:t>链路层在何处实现</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6.2 </a:t>
            </a:r>
            <a:r>
              <a:rPr lang="zh-CN" altLang="en-US" sz="1800" dirty="0"/>
              <a:t>差错检测和纠正技术 </a:t>
            </a:r>
            <a:endParaRPr lang="en-US" altLang="zh-CN" sz="1800" dirty="0"/>
          </a:p>
          <a:p>
            <a:pPr eaLnBrk="1" hangingPunct="1">
              <a:lnSpc>
                <a:spcPct val="90000"/>
              </a:lnSpc>
            </a:pPr>
            <a:r>
              <a:rPr lang="zh-CN" altLang="en-US" sz="1800" dirty="0"/>
              <a:t>奇偶校验</a:t>
            </a:r>
            <a:endParaRPr lang="en-US" altLang="zh-CN" sz="1800" dirty="0"/>
          </a:p>
          <a:p>
            <a:pPr eaLnBrk="1" hangingPunct="1">
              <a:lnSpc>
                <a:spcPct val="90000"/>
              </a:lnSpc>
            </a:pPr>
            <a:r>
              <a:rPr lang="zh-CN" altLang="en-US" sz="1800" dirty="0"/>
              <a:t>校验和方法</a:t>
            </a:r>
            <a:endParaRPr lang="en-US" altLang="zh-CN" sz="1800" dirty="0"/>
          </a:p>
          <a:p>
            <a:pPr eaLnBrk="1" hangingPunct="1">
              <a:lnSpc>
                <a:spcPct val="90000"/>
              </a:lnSpc>
            </a:pPr>
            <a:r>
              <a:rPr lang="zh-CN" altLang="en-US" sz="1800" dirty="0"/>
              <a:t>循环冗余检测</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6.3 </a:t>
            </a:r>
            <a:r>
              <a:rPr lang="zh-CN" altLang="en-US" sz="1800" dirty="0"/>
              <a:t>多路访问链路和协议</a:t>
            </a:r>
            <a:endParaRPr lang="en-US" altLang="zh-CN" sz="1800" dirty="0"/>
          </a:p>
          <a:p>
            <a:pPr eaLnBrk="1" hangingPunct="1">
              <a:lnSpc>
                <a:spcPct val="90000"/>
              </a:lnSpc>
            </a:pPr>
            <a:r>
              <a:rPr lang="zh-CN" altLang="en-US" sz="1800" dirty="0"/>
              <a:t>信道划分协议</a:t>
            </a:r>
            <a:endParaRPr lang="en-US" altLang="zh-CN" sz="1800" dirty="0"/>
          </a:p>
          <a:p>
            <a:pPr eaLnBrk="1" hangingPunct="1">
              <a:lnSpc>
                <a:spcPct val="90000"/>
              </a:lnSpc>
            </a:pPr>
            <a:r>
              <a:rPr lang="zh-CN" altLang="en-US" sz="1800" dirty="0"/>
              <a:t>随机接入协议</a:t>
            </a:r>
            <a:endParaRPr lang="en-US" altLang="zh-CN" sz="1800" dirty="0"/>
          </a:p>
          <a:p>
            <a:pPr eaLnBrk="1" hangingPunct="1">
              <a:lnSpc>
                <a:spcPct val="90000"/>
              </a:lnSpc>
            </a:pPr>
            <a:r>
              <a:rPr lang="zh-CN" altLang="en-US" sz="1800" dirty="0"/>
              <a:t>轮流协议</a:t>
            </a:r>
            <a:endParaRPr lang="en-US" altLang="zh-CN" sz="1800" dirty="0"/>
          </a:p>
          <a:p>
            <a:pPr eaLnBrk="1" hangingPunct="1">
              <a:lnSpc>
                <a:spcPct val="90000"/>
              </a:lnSpc>
            </a:pPr>
            <a:r>
              <a:rPr lang="en-US" altLang="zh-CN" sz="1800" dirty="0"/>
              <a:t>DOCSIS: </a:t>
            </a:r>
            <a:r>
              <a:rPr lang="zh-CN" altLang="en-US" sz="1800" dirty="0"/>
              <a:t>用于电缆互联网接入的链路层协议</a:t>
            </a:r>
            <a:endParaRPr lang="en-US" altLang="zh-CN" sz="1800" dirty="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a:t>以太网</a:t>
            </a:r>
            <a:endParaRPr lang="en-US" altLang="zh-CN" sz="1800" dirty="0"/>
          </a:p>
          <a:p>
            <a:pPr eaLnBrk="1" hangingPunct="1">
              <a:lnSpc>
                <a:spcPct val="90000"/>
              </a:lnSpc>
            </a:pPr>
            <a:r>
              <a:rPr lang="zh-CN" altLang="en-US" sz="1800" dirty="0"/>
              <a:t>链路层交换机</a:t>
            </a:r>
            <a:endParaRPr lang="en-US" altLang="zh-CN" sz="1800" dirty="0"/>
          </a:p>
          <a:p>
            <a:pPr eaLnBrk="1" hangingPunct="1">
              <a:lnSpc>
                <a:spcPct val="90000"/>
              </a:lnSpc>
            </a:pPr>
            <a:r>
              <a:rPr lang="zh-CN" altLang="en-US" sz="1800" dirty="0"/>
              <a:t>虚拟局域网 </a:t>
            </a:r>
            <a:r>
              <a:rPr lang="en-US" altLang="zh-CN" sz="1800" dirty="0"/>
              <a:t>(VLANs)</a:t>
            </a:r>
          </a:p>
          <a:p>
            <a:pPr eaLnBrk="1" hangingPunct="1">
              <a:lnSpc>
                <a:spcPct val="90000"/>
              </a:lnSpc>
              <a:buFontTx/>
              <a:buNone/>
            </a:pPr>
            <a:endParaRPr lang="en-US" altLang="zh-CN" sz="1800" dirty="0"/>
          </a:p>
          <a:p>
            <a:pPr eaLnBrk="1" hangingPunct="1">
              <a:lnSpc>
                <a:spcPct val="90000"/>
              </a:lnSpc>
              <a:buFontTx/>
              <a:buNone/>
            </a:pPr>
            <a:r>
              <a:rPr lang="en-US" altLang="zh-CN" sz="1800" dirty="0"/>
              <a:t>6.5 </a:t>
            </a:r>
            <a:r>
              <a:rPr lang="zh-CN" altLang="en-US" sz="1800" dirty="0">
                <a:solidFill>
                  <a:srgbClr val="FF0000"/>
                </a:solidFill>
              </a:rPr>
              <a:t>链路虚拟化：网络作为链路层</a:t>
            </a:r>
            <a:endParaRPr lang="en-US" altLang="zh-CN" sz="1800" dirty="0">
              <a:solidFill>
                <a:srgbClr val="FF0000"/>
              </a:solidFill>
            </a:endParaRPr>
          </a:p>
          <a:p>
            <a:pPr eaLnBrk="1" hangingPunct="1">
              <a:lnSpc>
                <a:spcPct val="90000"/>
              </a:lnSpc>
            </a:pPr>
            <a:r>
              <a:rPr lang="zh-CN" altLang="en-US" sz="1800" dirty="0"/>
              <a:t>多协议标签交换 </a:t>
            </a:r>
            <a:r>
              <a:rPr lang="en-US" altLang="zh-CN" sz="1800" dirty="0"/>
              <a:t>(MPLS)</a:t>
            </a:r>
          </a:p>
          <a:p>
            <a:pPr eaLnBrk="1" hangingPunct="1">
              <a:lnSpc>
                <a:spcPct val="90000"/>
              </a:lnSpc>
              <a:buFontTx/>
              <a:buNone/>
            </a:pPr>
            <a:r>
              <a:rPr lang="en-US" altLang="zh-CN" sz="1800" dirty="0"/>
              <a:t>6.6 </a:t>
            </a:r>
            <a:r>
              <a:rPr lang="zh-CN" altLang="en-US" sz="1800" dirty="0"/>
              <a:t>数据中心网络</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6.7 </a:t>
            </a:r>
            <a:r>
              <a:rPr lang="zh-CN" altLang="en-US" sz="1800" dirty="0"/>
              <a:t>回顾：</a:t>
            </a:r>
            <a:r>
              <a:rPr lang="en-US" altLang="zh-CN" sz="1800" dirty="0"/>
              <a:t>Web</a:t>
            </a:r>
            <a:r>
              <a:rPr lang="zh-CN" altLang="en-US" sz="1800" dirty="0"/>
              <a:t>页面请求的历程</a:t>
            </a:r>
            <a:endParaRPr lang="en-US" altLang="zh-CN" sz="1800" dirty="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和以太网</a:t>
            </a:r>
            <a:endParaRPr lang="en-US" altLang="zh-CN" sz="1800" dirty="0"/>
          </a:p>
          <a:p>
            <a:pPr eaLnBrk="1" hangingPunct="1">
              <a:lnSpc>
                <a:spcPct val="90000"/>
              </a:lnSpc>
              <a:buFontTx/>
              <a:buChar char="•"/>
            </a:pPr>
            <a:r>
              <a:rPr lang="zh-CN" altLang="en-US" sz="1800" dirty="0"/>
              <a:t>仍在准备：</a:t>
            </a:r>
            <a:r>
              <a:rPr lang="en-US" altLang="zh-CN" sz="1800" dirty="0"/>
              <a:t>DNS </a:t>
            </a:r>
            <a:r>
              <a:rPr lang="zh-CN" altLang="en-US" sz="1800" dirty="0"/>
              <a:t>和 </a:t>
            </a:r>
            <a:r>
              <a:rPr lang="en-US" altLang="zh-CN" sz="1800" dirty="0"/>
              <a:t>ARP</a:t>
            </a:r>
          </a:p>
          <a:p>
            <a:pPr eaLnBrk="1" hangingPunct="1">
              <a:lnSpc>
                <a:spcPct val="90000"/>
              </a:lnSpc>
              <a:buFontTx/>
              <a:buChar char="•"/>
            </a:pPr>
            <a:r>
              <a:rPr lang="zh-CN" altLang="en-US" sz="1800" dirty="0"/>
              <a:t>仍在准备：域内路由选择到</a:t>
            </a:r>
            <a:r>
              <a:rPr lang="en-US" altLang="zh-CN" sz="1800" dirty="0"/>
              <a:t>DNS</a:t>
            </a:r>
            <a:r>
              <a:rPr lang="zh-CN" altLang="en-US" sz="1800" dirty="0"/>
              <a:t>服务器</a:t>
            </a:r>
            <a:endParaRPr lang="en-US" altLang="zh-CN" sz="1800" dirty="0"/>
          </a:p>
          <a:p>
            <a:pPr eaLnBrk="1" hangingPunct="1">
              <a:lnSpc>
                <a:spcPct val="90000"/>
              </a:lnSpc>
              <a:buFontTx/>
              <a:buChar char="•"/>
            </a:pPr>
            <a:r>
              <a:rPr lang="en-US" altLang="zh-CN" sz="1800" dirty="0"/>
              <a:t>Web </a:t>
            </a:r>
            <a:r>
              <a:rPr lang="zh-CN" altLang="en-US" sz="1800" dirty="0"/>
              <a:t>客户 </a:t>
            </a:r>
            <a:r>
              <a:rPr lang="en-US" altLang="zh-CN" sz="1800" dirty="0"/>
              <a:t>— </a:t>
            </a:r>
            <a:r>
              <a:rPr lang="zh-CN" altLang="en-US" sz="1800" dirty="0"/>
              <a:t>服务器交互：</a:t>
            </a:r>
            <a:r>
              <a:rPr lang="en-US" altLang="zh-CN" sz="1800" dirty="0"/>
              <a:t>TCP </a:t>
            </a:r>
            <a:r>
              <a:rPr lang="zh-CN" altLang="en-US" sz="1800" dirty="0"/>
              <a:t>和 </a:t>
            </a:r>
            <a:r>
              <a:rPr lang="en-US" altLang="zh-CN" sz="1800" dirty="0"/>
              <a:t>HTTP</a:t>
            </a:r>
          </a:p>
          <a:p>
            <a:pPr eaLnBrk="1" hangingPunct="1">
              <a:lnSpc>
                <a:spcPct val="90000"/>
              </a:lnSpc>
              <a:buFontTx/>
              <a:buNone/>
            </a:pPr>
            <a:endParaRPr lang="en-US" altLang="zh-CN" sz="1800" dirty="0"/>
          </a:p>
          <a:p>
            <a:pPr eaLnBrk="1" hangingPunct="1">
              <a:lnSpc>
                <a:spcPct val="90000"/>
              </a:lnSpc>
              <a:buFontTx/>
              <a:buNone/>
            </a:pPr>
            <a:r>
              <a:rPr lang="en-US" altLang="zh-CN" sz="1800" dirty="0"/>
              <a:t>6.8 </a:t>
            </a:r>
            <a:r>
              <a:rPr lang="zh-CN" altLang="en-US" sz="1800" dirty="0"/>
              <a:t>小结</a:t>
            </a:r>
          </a:p>
        </p:txBody>
      </p:sp>
      <p:sp>
        <p:nvSpPr>
          <p:cNvPr id="2" name="标题 1"/>
          <p:cNvSpPr>
            <a:spLocks noGrp="1"/>
          </p:cNvSpPr>
          <p:nvPr>
            <p:ph type="title"/>
          </p:nvPr>
        </p:nvSpPr>
        <p:spPr/>
        <p:txBody>
          <a:bodyPr/>
          <a:lstStyle/>
          <a:p>
            <a:r>
              <a:rPr lang="zh-CN" altLang="en-US" dirty="0">
                <a:latin typeface="+mn-lt"/>
              </a:rPr>
              <a:t>第 </a:t>
            </a:r>
            <a:r>
              <a:rPr lang="en-US" altLang="zh-CN" dirty="0">
                <a:latin typeface="+mn-lt"/>
              </a:rPr>
              <a:t>6 </a:t>
            </a:r>
            <a:r>
              <a:rPr lang="zh-CN" altLang="en-US" dirty="0">
                <a:latin typeface="+mn-lt"/>
              </a:rPr>
              <a:t>章 链路层和局域网</a:t>
            </a:r>
          </a:p>
        </p:txBody>
      </p:sp>
    </p:spTree>
    <p:extLst>
      <p:ext uri="{BB962C8B-B14F-4D97-AF65-F5344CB8AC3E}">
        <p14:creationId xmlns:p14="http://schemas.microsoft.com/office/powerpoint/2010/main" val="2262329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pPr eaLnBrk="1" hangingPunct="1">
              <a:lnSpc>
                <a:spcPct val="90000"/>
              </a:lnSpc>
            </a:pPr>
            <a:r>
              <a:rPr lang="zh-CN" altLang="en-US" dirty="0"/>
              <a:t>链路层在何处实现</a:t>
            </a:r>
            <a:endParaRPr lang="en-US" altLang="zh-CN" dirty="0"/>
          </a:p>
        </p:txBody>
      </p:sp>
      <p:sp>
        <p:nvSpPr>
          <p:cNvPr id="20483" name="内容占位符 2"/>
          <p:cNvSpPr>
            <a:spLocks noGrp="1"/>
          </p:cNvSpPr>
          <p:nvPr>
            <p:ph idx="1"/>
          </p:nvPr>
        </p:nvSpPr>
        <p:spPr>
          <a:xfrm>
            <a:off x="303213" y="981075"/>
            <a:ext cx="4516441" cy="5137785"/>
          </a:xfrm>
        </p:spPr>
        <p:txBody>
          <a:bodyPr/>
          <a:lstStyle/>
          <a:p>
            <a:pPr marL="0" indent="0">
              <a:buNone/>
            </a:pPr>
            <a:r>
              <a:rPr lang="zh-CN" altLang="en-US" sz="2200" dirty="0">
                <a:solidFill>
                  <a:srgbClr val="FF0000"/>
                </a:solidFill>
                <a:ea typeface="楷体" panose="02010609060101010101" pitchFamily="49" charset="-122"/>
                <a:cs typeface="Arial" panose="020B0604020202020204" pitchFamily="34" charset="0"/>
              </a:rPr>
              <a:t>链路层的实现</a:t>
            </a:r>
            <a:endParaRPr lang="en-US" altLang="zh-CN" sz="2200" dirty="0">
              <a:solidFill>
                <a:srgbClr val="FF0000"/>
              </a:solidFill>
              <a:ea typeface="楷体" panose="02010609060101010101" pitchFamily="49" charset="-122"/>
              <a:cs typeface="Arial" panose="020B0604020202020204" pitchFamily="34" charset="0"/>
            </a:endParaRPr>
          </a:p>
          <a:p>
            <a:pPr>
              <a:spcBef>
                <a:spcPts val="600"/>
              </a:spcBef>
            </a:pPr>
            <a:r>
              <a:rPr lang="zh-CN" altLang="en-US" sz="2200" dirty="0">
                <a:ea typeface="楷体" panose="02010609060101010101" pitchFamily="49" charset="-122"/>
                <a:cs typeface="Arial" panose="020B0604020202020204" pitchFamily="34" charset="0"/>
              </a:rPr>
              <a:t>在每一台设备上 </a:t>
            </a:r>
            <a:r>
              <a:rPr lang="en-US" altLang="zh-CN" sz="2200" dirty="0">
                <a:ea typeface="楷体" panose="02010609060101010101" pitchFamily="49" charset="-122"/>
                <a:cs typeface="Arial" panose="020B0604020202020204" pitchFamily="34" charset="0"/>
              </a:rPr>
              <a:t>(</a:t>
            </a:r>
            <a:r>
              <a:rPr lang="zh-CN" altLang="en-US" sz="2200" dirty="0">
                <a:ea typeface="楷体" panose="02010609060101010101" pitchFamily="49" charset="-122"/>
                <a:cs typeface="Arial" panose="020B0604020202020204" pitchFamily="34" charset="0"/>
              </a:rPr>
              <a:t>主机、交换机、路由器</a:t>
            </a:r>
            <a:r>
              <a:rPr lang="en-US" altLang="zh-CN" sz="2200" dirty="0">
                <a:ea typeface="楷体" panose="02010609060101010101" pitchFamily="49" charset="-122"/>
                <a:cs typeface="Arial" panose="020B0604020202020204" pitchFamily="34" charset="0"/>
              </a:rPr>
              <a:t>)</a:t>
            </a:r>
          </a:p>
          <a:p>
            <a:pPr>
              <a:spcBef>
                <a:spcPts val="600"/>
              </a:spcBef>
            </a:pPr>
            <a:endParaRPr lang="en-US" altLang="zh-CN" sz="2200" dirty="0">
              <a:ea typeface="楷体" panose="02010609060101010101" pitchFamily="49" charset="-122"/>
              <a:cs typeface="Arial" panose="020B0604020202020204" pitchFamily="34" charset="0"/>
            </a:endParaRPr>
          </a:p>
          <a:p>
            <a:pPr>
              <a:spcBef>
                <a:spcPts val="600"/>
              </a:spcBef>
            </a:pPr>
            <a:r>
              <a:rPr lang="zh-CN" altLang="en-US" sz="2200" dirty="0">
                <a:ea typeface="楷体" panose="02010609060101010101" pitchFamily="49" charset="-122"/>
                <a:cs typeface="Arial" panose="020B0604020202020204" pitchFamily="34" charset="0"/>
              </a:rPr>
              <a:t>链路层在“适配器”</a:t>
            </a:r>
            <a:r>
              <a:rPr lang="en-US" altLang="zh-CN" sz="2200" dirty="0">
                <a:ea typeface="楷体" panose="02010609060101010101" pitchFamily="49" charset="-122"/>
                <a:cs typeface="Arial" panose="020B0604020202020204" pitchFamily="34" charset="0"/>
              </a:rPr>
              <a:t>(</a:t>
            </a:r>
            <a:r>
              <a:rPr lang="zh-CN" altLang="en-US" sz="2200" dirty="0">
                <a:ea typeface="楷体" panose="02010609060101010101" pitchFamily="49" charset="-122"/>
                <a:cs typeface="Arial" panose="020B0604020202020204" pitchFamily="34" charset="0"/>
              </a:rPr>
              <a:t>网卡</a:t>
            </a:r>
            <a:r>
              <a:rPr lang="en-US" altLang="zh-CN" sz="2200" dirty="0">
                <a:ea typeface="楷体" panose="02010609060101010101" pitchFamily="49" charset="-122"/>
                <a:cs typeface="Arial" panose="020B0604020202020204" pitchFamily="34" charset="0"/>
              </a:rPr>
              <a:t>NIC)</a:t>
            </a:r>
            <a:r>
              <a:rPr lang="zh-CN" altLang="en-US" sz="2200" dirty="0">
                <a:ea typeface="楷体" panose="02010609060101010101" pitchFamily="49" charset="-122"/>
                <a:cs typeface="Arial" panose="020B0604020202020204" pitchFamily="34" charset="0"/>
              </a:rPr>
              <a:t>或者芯片上实现</a:t>
            </a:r>
            <a:endParaRPr lang="en-US" altLang="zh-CN" sz="2200" dirty="0">
              <a:ea typeface="楷体" panose="02010609060101010101" pitchFamily="49" charset="-122"/>
              <a:cs typeface="Arial" panose="020B0604020202020204" pitchFamily="34" charset="0"/>
            </a:endParaRPr>
          </a:p>
          <a:p>
            <a:pPr lvl="1">
              <a:spcBef>
                <a:spcPts val="600"/>
              </a:spcBef>
            </a:pPr>
            <a:r>
              <a:rPr lang="zh-CN" altLang="en-US" sz="2200" dirty="0"/>
              <a:t>以太网卡、</a:t>
            </a:r>
            <a:r>
              <a:rPr lang="en-US" altLang="zh-CN" sz="2200" dirty="0"/>
              <a:t>802.11</a:t>
            </a:r>
            <a:r>
              <a:rPr lang="zh-CN" altLang="en-US" sz="2200" dirty="0"/>
              <a:t>卡和以太网芯片</a:t>
            </a:r>
          </a:p>
          <a:p>
            <a:pPr lvl="1">
              <a:spcBef>
                <a:spcPts val="600"/>
              </a:spcBef>
            </a:pPr>
            <a:r>
              <a:rPr lang="zh-CN" altLang="en-US" sz="2200" dirty="0"/>
              <a:t>实现链路层和物理层</a:t>
            </a:r>
            <a:endParaRPr lang="en-US" altLang="zh-CN" sz="2200" dirty="0"/>
          </a:p>
          <a:p>
            <a:pPr lvl="1">
              <a:spcBef>
                <a:spcPts val="600"/>
              </a:spcBef>
            </a:pPr>
            <a:r>
              <a:rPr lang="zh-CN" altLang="en-US" sz="2200" dirty="0">
                <a:ea typeface="楷体" panose="02010609060101010101" pitchFamily="49" charset="-122"/>
                <a:cs typeface="Arial" panose="020B0604020202020204" pitchFamily="34" charset="0"/>
              </a:rPr>
              <a:t>直接与主机的系统总线相连</a:t>
            </a:r>
            <a:endParaRPr lang="en-US" altLang="zh-CN" sz="2200" dirty="0">
              <a:ea typeface="楷体" panose="02010609060101010101" pitchFamily="49" charset="-122"/>
              <a:cs typeface="Arial" panose="020B0604020202020204" pitchFamily="34" charset="0"/>
            </a:endParaRPr>
          </a:p>
          <a:p>
            <a:pPr>
              <a:spcBef>
                <a:spcPts val="600"/>
              </a:spcBef>
            </a:pPr>
            <a:endParaRPr lang="en-US" altLang="zh-CN" sz="2200" dirty="0">
              <a:ea typeface="楷体" panose="02010609060101010101" pitchFamily="49" charset="-122"/>
              <a:cs typeface="Arial" panose="020B0604020202020204" pitchFamily="34" charset="0"/>
            </a:endParaRPr>
          </a:p>
          <a:p>
            <a:pPr>
              <a:spcBef>
                <a:spcPts val="600"/>
              </a:spcBef>
            </a:pPr>
            <a:r>
              <a:rPr lang="zh-CN" altLang="en-US" sz="2200" dirty="0">
                <a:ea typeface="楷体" panose="02010609060101010101" pitchFamily="49" charset="-122"/>
                <a:cs typeface="Arial" panose="020B0604020202020204" pitchFamily="34" charset="0"/>
              </a:rPr>
              <a:t>是硬件、软件和固件的结合体</a:t>
            </a:r>
          </a:p>
        </p:txBody>
      </p:sp>
      <p:sp>
        <p:nvSpPr>
          <p:cNvPr id="6" name="Freeform 92"/>
          <p:cNvSpPr>
            <a:spLocks/>
          </p:cNvSpPr>
          <p:nvPr/>
        </p:nvSpPr>
        <p:spPr bwMode="auto">
          <a:xfrm>
            <a:off x="5656263" y="2474913"/>
            <a:ext cx="2308225" cy="3028950"/>
          </a:xfrm>
          <a:custGeom>
            <a:avLst/>
            <a:gdLst>
              <a:gd name="T0" fmla="*/ 0 w 1454"/>
              <a:gd name="T1" fmla="*/ 2147483647 h 1908"/>
              <a:gd name="T2" fmla="*/ 50403125 w 1454"/>
              <a:gd name="T3" fmla="*/ 2147483647 h 1908"/>
              <a:gd name="T4" fmla="*/ 708164700 w 1454"/>
              <a:gd name="T5" fmla="*/ 0 h 1908"/>
              <a:gd name="T6" fmla="*/ 2147483647 w 1454"/>
              <a:gd name="T7" fmla="*/ 758567825 h 1908"/>
              <a:gd name="T8" fmla="*/ 2147483647 w 1454"/>
              <a:gd name="T9" fmla="*/ 2147483647 h 1908"/>
              <a:gd name="T10" fmla="*/ 624998750 w 1454"/>
              <a:gd name="T11" fmla="*/ 2147483647 h 1908"/>
              <a:gd name="T12" fmla="*/ 0 w 1454"/>
              <a:gd name="T13" fmla="*/ 2147483647 h 19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54" h="1908">
                <a:moveTo>
                  <a:pt x="0" y="1728"/>
                </a:moveTo>
                <a:cubicBezTo>
                  <a:pt x="15" y="1684"/>
                  <a:pt x="4" y="1697"/>
                  <a:pt x="20" y="1681"/>
                </a:cubicBezTo>
                <a:lnTo>
                  <a:pt x="281" y="0"/>
                </a:lnTo>
                <a:lnTo>
                  <a:pt x="1246" y="301"/>
                </a:lnTo>
                <a:lnTo>
                  <a:pt x="1454" y="1493"/>
                </a:lnTo>
                <a:lnTo>
                  <a:pt x="248" y="1908"/>
                </a:lnTo>
                <a:lnTo>
                  <a:pt x="0" y="1728"/>
                </a:lnTo>
                <a:close/>
              </a:path>
            </a:pathLst>
          </a:custGeom>
          <a:gradFill rotWithShape="1">
            <a:gsLst>
              <a:gs pos="0">
                <a:srgbClr val="000099"/>
              </a:gs>
              <a:gs pos="50000">
                <a:schemeClr val="bg1"/>
              </a:gs>
              <a:gs pos="100000">
                <a:srgbClr val="000099"/>
              </a:gs>
            </a:gsLst>
            <a:lin ang="18900000" scaled="1"/>
          </a:gradFill>
          <a:ln w="9525" cap="flat" cmpd="sng">
            <a:noFill/>
            <a:prstDash val="solid"/>
            <a:round/>
            <a:headEnd/>
            <a:tailEnd/>
          </a:ln>
          <a:effectLst/>
        </p:spPr>
        <p:txBody>
          <a:bodyPr wrap="none"/>
          <a:lstStyle/>
          <a:p>
            <a:pPr>
              <a:defRPr/>
            </a:pPr>
            <a:endParaRPr lang="en-US"/>
          </a:p>
        </p:txBody>
      </p:sp>
      <p:sp>
        <p:nvSpPr>
          <p:cNvPr id="20487" name="Rectangle 42"/>
          <p:cNvSpPr>
            <a:spLocks noChangeArrowheads="1"/>
          </p:cNvSpPr>
          <p:nvPr/>
        </p:nvSpPr>
        <p:spPr bwMode="auto">
          <a:xfrm>
            <a:off x="6129338" y="2473325"/>
            <a:ext cx="1836737" cy="2401888"/>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ＭＳ Ｐゴシック" panose="020B0600070205080204" pitchFamily="34" charset="-128"/>
            </a:endParaRPr>
          </a:p>
        </p:txBody>
      </p:sp>
      <p:sp>
        <p:nvSpPr>
          <p:cNvPr id="20488" name="Rectangle 44"/>
          <p:cNvSpPr>
            <a:spLocks noChangeArrowheads="1"/>
          </p:cNvSpPr>
          <p:nvPr/>
        </p:nvSpPr>
        <p:spPr bwMode="auto">
          <a:xfrm>
            <a:off x="6578600" y="4411663"/>
            <a:ext cx="666750" cy="282575"/>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ＭＳ Ｐゴシック" panose="020B0600070205080204" pitchFamily="34" charset="-128"/>
            </a:endParaRPr>
          </a:p>
        </p:txBody>
      </p:sp>
      <p:sp>
        <p:nvSpPr>
          <p:cNvPr id="20489" name="Rectangle 45"/>
          <p:cNvSpPr>
            <a:spLocks noChangeArrowheads="1"/>
          </p:cNvSpPr>
          <p:nvPr/>
        </p:nvSpPr>
        <p:spPr bwMode="auto">
          <a:xfrm>
            <a:off x="6578600" y="3824288"/>
            <a:ext cx="657225" cy="51911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100" dirty="0">
                <a:ea typeface="ＭＳ Ｐゴシック" panose="020B0600070205080204" pitchFamily="34" charset="-128"/>
              </a:rPr>
              <a:t>控制器</a:t>
            </a:r>
            <a:endParaRPr lang="en-US" altLang="zh-CN" sz="1100" dirty="0">
              <a:ea typeface="ＭＳ Ｐゴシック" panose="020B0600070205080204" pitchFamily="34" charset="-128"/>
            </a:endParaRPr>
          </a:p>
        </p:txBody>
      </p:sp>
      <p:sp>
        <p:nvSpPr>
          <p:cNvPr id="20490" name="Text Box 46"/>
          <p:cNvSpPr txBox="1">
            <a:spLocks noChangeArrowheads="1"/>
          </p:cNvSpPr>
          <p:nvPr/>
        </p:nvSpPr>
        <p:spPr bwMode="auto">
          <a:xfrm>
            <a:off x="6537513" y="4367670"/>
            <a:ext cx="74892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100" dirty="0">
                <a:ea typeface="ＭＳ Ｐゴシック" panose="020B0600070205080204" pitchFamily="34" charset="-128"/>
              </a:rPr>
              <a:t>物理</a:t>
            </a:r>
            <a:endParaRPr lang="en-US" altLang="zh-CN" sz="1100" dirty="0">
              <a:ea typeface="ＭＳ Ｐゴシック" panose="020B0600070205080204" pitchFamily="34" charset="-128"/>
            </a:endParaRPr>
          </a:p>
          <a:p>
            <a:pPr algn="ctr" eaLnBrk="1" hangingPunct="1"/>
            <a:r>
              <a:rPr lang="zh-CN" altLang="en-US" sz="1100" dirty="0">
                <a:ea typeface="ＭＳ Ｐゴシック" panose="020B0600070205080204" pitchFamily="34" charset="-128"/>
              </a:rPr>
              <a:t>传输接口</a:t>
            </a:r>
            <a:endParaRPr lang="en-US" altLang="zh-CN" sz="1100" dirty="0">
              <a:ea typeface="ＭＳ Ｐゴシック" panose="020B0600070205080204" pitchFamily="34" charset="-128"/>
            </a:endParaRPr>
          </a:p>
        </p:txBody>
      </p:sp>
      <p:sp>
        <p:nvSpPr>
          <p:cNvPr id="20491" name="Freeform 47"/>
          <p:cNvSpPr>
            <a:spLocks/>
          </p:cNvSpPr>
          <p:nvPr/>
        </p:nvSpPr>
        <p:spPr bwMode="auto">
          <a:xfrm>
            <a:off x="6630988" y="3343275"/>
            <a:ext cx="200025" cy="460375"/>
          </a:xfrm>
          <a:custGeom>
            <a:avLst/>
            <a:gdLst>
              <a:gd name="T0" fmla="*/ 0 w 361"/>
              <a:gd name="T1" fmla="*/ 0 h 478"/>
              <a:gd name="T2" fmla="*/ 0 w 361"/>
              <a:gd name="T3" fmla="*/ 2147483646 h 478"/>
              <a:gd name="T4" fmla="*/ 2147483646 w 361"/>
              <a:gd name="T5" fmla="*/ 2147483646 h 478"/>
              <a:gd name="T6" fmla="*/ 2147483646 w 361"/>
              <a:gd name="T7" fmla="*/ 2147483646 h 478"/>
              <a:gd name="T8" fmla="*/ 0 60000 65536"/>
              <a:gd name="T9" fmla="*/ 0 60000 65536"/>
              <a:gd name="T10" fmla="*/ 0 60000 65536"/>
              <a:gd name="T11" fmla="*/ 0 60000 65536"/>
              <a:gd name="T12" fmla="*/ 0 w 361"/>
              <a:gd name="T13" fmla="*/ 0 h 478"/>
              <a:gd name="T14" fmla="*/ 361 w 361"/>
              <a:gd name="T15" fmla="*/ 478 h 478"/>
            </a:gdLst>
            <a:ahLst/>
            <a:cxnLst>
              <a:cxn ang="T8">
                <a:pos x="T0" y="T1"/>
              </a:cxn>
              <a:cxn ang="T9">
                <a:pos x="T2" y="T3"/>
              </a:cxn>
              <a:cxn ang="T10">
                <a:pos x="T4" y="T5"/>
              </a:cxn>
              <a:cxn ang="T11">
                <a:pos x="T6" y="T7"/>
              </a:cxn>
            </a:cxnLst>
            <a:rect l="T12" t="T13" r="T14" b="T15"/>
            <a:pathLst>
              <a:path w="361" h="478">
                <a:moveTo>
                  <a:pt x="0" y="0"/>
                </a:moveTo>
                <a:lnTo>
                  <a:pt x="0" y="230"/>
                </a:lnTo>
                <a:lnTo>
                  <a:pt x="361" y="230"/>
                </a:lnTo>
                <a:lnTo>
                  <a:pt x="359" y="478"/>
                </a:lnTo>
              </a:path>
            </a:pathLst>
          </a:custGeom>
          <a:noFill/>
          <a:ln w="38100" cmpd="sng">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492" name="Line 48"/>
          <p:cNvSpPr>
            <a:spLocks noChangeShapeType="1"/>
          </p:cNvSpPr>
          <p:nvPr/>
        </p:nvSpPr>
        <p:spPr bwMode="auto">
          <a:xfrm>
            <a:off x="6496050" y="3516313"/>
            <a:ext cx="13589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3" name="Line 49"/>
          <p:cNvSpPr>
            <a:spLocks noChangeShapeType="1"/>
          </p:cNvSpPr>
          <p:nvPr/>
        </p:nvSpPr>
        <p:spPr bwMode="auto">
          <a:xfrm flipV="1">
            <a:off x="6891338" y="3524250"/>
            <a:ext cx="0" cy="3000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4" name="Rectangle 50"/>
          <p:cNvSpPr>
            <a:spLocks noChangeArrowheads="1"/>
          </p:cNvSpPr>
          <p:nvPr/>
        </p:nvSpPr>
        <p:spPr bwMode="auto">
          <a:xfrm>
            <a:off x="6384925" y="2825750"/>
            <a:ext cx="657225" cy="519113"/>
          </a:xfrm>
          <a:prstGeom prst="rect">
            <a:avLst/>
          </a:prstGeom>
          <a:solidFill>
            <a:schemeClr val="bg1"/>
          </a:solidFill>
          <a:ln w="28575">
            <a:solidFill>
              <a:srgbClr val="FF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i="0" dirty="0">
                <a:ea typeface="ＭＳ Ｐゴシック" panose="020B0600070205080204" pitchFamily="34" charset="-128"/>
              </a:rPr>
              <a:t>CPU</a:t>
            </a:r>
          </a:p>
        </p:txBody>
      </p:sp>
      <p:sp>
        <p:nvSpPr>
          <p:cNvPr id="20495" name="Rectangle 51"/>
          <p:cNvSpPr>
            <a:spLocks noChangeArrowheads="1"/>
          </p:cNvSpPr>
          <p:nvPr/>
        </p:nvSpPr>
        <p:spPr bwMode="auto">
          <a:xfrm>
            <a:off x="7204075" y="2827338"/>
            <a:ext cx="657225" cy="51911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b="1" i="0" dirty="0">
                <a:ea typeface="ＭＳ Ｐゴシック" panose="020B0600070205080204" pitchFamily="34" charset="-128"/>
              </a:rPr>
              <a:t>内存</a:t>
            </a:r>
            <a:endParaRPr lang="en-US" altLang="zh-CN" sz="1200" b="1" i="0" dirty="0">
              <a:ea typeface="ＭＳ Ｐゴシック" panose="020B0600070205080204" pitchFamily="34" charset="-128"/>
            </a:endParaRPr>
          </a:p>
        </p:txBody>
      </p:sp>
      <p:sp>
        <p:nvSpPr>
          <p:cNvPr id="20496" name="Line 52"/>
          <p:cNvSpPr>
            <a:spLocks noChangeShapeType="1"/>
          </p:cNvSpPr>
          <p:nvPr/>
        </p:nvSpPr>
        <p:spPr bwMode="auto">
          <a:xfrm flipH="1" flipV="1">
            <a:off x="6688138" y="3346450"/>
            <a:ext cx="1587" cy="1698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7" name="Line 53"/>
          <p:cNvSpPr>
            <a:spLocks noChangeShapeType="1"/>
          </p:cNvSpPr>
          <p:nvPr/>
        </p:nvSpPr>
        <p:spPr bwMode="auto">
          <a:xfrm flipH="1" flipV="1">
            <a:off x="7561263" y="3348038"/>
            <a:ext cx="1587"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8" name="Text Box 54"/>
          <p:cNvSpPr txBox="1">
            <a:spLocks noChangeArrowheads="1"/>
          </p:cNvSpPr>
          <p:nvPr/>
        </p:nvSpPr>
        <p:spPr bwMode="auto">
          <a:xfrm>
            <a:off x="8008938" y="3644900"/>
            <a:ext cx="915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i="0" dirty="0">
                <a:ea typeface="ＭＳ Ｐゴシック" panose="020B0600070205080204" pitchFamily="34" charset="-128"/>
              </a:rPr>
              <a:t>主机总线</a:t>
            </a:r>
            <a:r>
              <a:rPr lang="en-US" altLang="zh-CN" sz="1200" i="0" dirty="0">
                <a:ea typeface="ＭＳ Ｐゴシック" panose="020B0600070205080204" pitchFamily="34" charset="-128"/>
              </a:rPr>
              <a:t>(</a:t>
            </a:r>
            <a:r>
              <a:rPr lang="zh-CN" altLang="en-US" sz="1200" i="0" dirty="0">
                <a:ea typeface="ＭＳ Ｐゴシック" panose="020B0600070205080204" pitchFamily="34" charset="-128"/>
              </a:rPr>
              <a:t>如：</a:t>
            </a:r>
            <a:r>
              <a:rPr lang="en-US" altLang="zh-CN" sz="1200" i="0" dirty="0">
                <a:ea typeface="ＭＳ Ｐゴシック" panose="020B0600070205080204" pitchFamily="34" charset="-128"/>
              </a:rPr>
              <a:t>PCI)</a:t>
            </a:r>
          </a:p>
        </p:txBody>
      </p:sp>
      <p:sp>
        <p:nvSpPr>
          <p:cNvPr id="20499" name="Line 55"/>
          <p:cNvSpPr>
            <a:spLocks noChangeShapeType="1"/>
          </p:cNvSpPr>
          <p:nvPr/>
        </p:nvSpPr>
        <p:spPr bwMode="auto">
          <a:xfrm flipH="1">
            <a:off x="6891338" y="4132263"/>
            <a:ext cx="12700" cy="339725"/>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00" name="Line 56"/>
          <p:cNvSpPr>
            <a:spLocks noChangeShapeType="1"/>
          </p:cNvSpPr>
          <p:nvPr/>
        </p:nvSpPr>
        <p:spPr bwMode="auto">
          <a:xfrm>
            <a:off x="6889750" y="4665663"/>
            <a:ext cx="0" cy="366712"/>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501" name="Line 57"/>
          <p:cNvSpPr>
            <a:spLocks noChangeShapeType="1"/>
          </p:cNvSpPr>
          <p:nvPr/>
        </p:nvSpPr>
        <p:spPr bwMode="auto">
          <a:xfrm flipH="1" flipV="1">
            <a:off x="7686675" y="3521075"/>
            <a:ext cx="382588" cy="268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2" name="Text Box 58"/>
          <p:cNvSpPr txBox="1">
            <a:spLocks noChangeArrowheads="1"/>
          </p:cNvSpPr>
          <p:nvPr/>
        </p:nvSpPr>
        <p:spPr bwMode="auto">
          <a:xfrm>
            <a:off x="7515225" y="5226050"/>
            <a:ext cx="492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i="0" dirty="0">
                <a:ea typeface="ＭＳ Ｐゴシック" panose="020B0600070205080204" pitchFamily="34" charset="-128"/>
              </a:rPr>
              <a:t>网卡</a:t>
            </a:r>
            <a:endParaRPr lang="en-US" altLang="zh-CN" sz="1200" i="0" dirty="0">
              <a:ea typeface="ＭＳ Ｐゴシック" panose="020B0600070205080204" pitchFamily="34" charset="-128"/>
            </a:endParaRPr>
          </a:p>
        </p:txBody>
      </p:sp>
      <p:sp>
        <p:nvSpPr>
          <p:cNvPr id="20503" name="Line 59"/>
          <p:cNvSpPr>
            <a:spLocks noChangeShapeType="1"/>
          </p:cNvSpPr>
          <p:nvPr/>
        </p:nvSpPr>
        <p:spPr bwMode="auto">
          <a:xfrm flipH="1" flipV="1">
            <a:off x="7504113" y="4538663"/>
            <a:ext cx="271462" cy="750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4" name="Rectangle 43"/>
          <p:cNvSpPr>
            <a:spLocks noChangeArrowheads="1"/>
          </p:cNvSpPr>
          <p:nvPr/>
        </p:nvSpPr>
        <p:spPr bwMode="auto">
          <a:xfrm>
            <a:off x="6351588" y="3713163"/>
            <a:ext cx="1122362" cy="1082675"/>
          </a:xfrm>
          <a:prstGeom prst="rect">
            <a:avLst/>
          </a:prstGeom>
          <a:noFill/>
          <a:ln w="2857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ＭＳ Ｐゴシック" panose="020B0600070205080204" pitchFamily="34" charset="-128"/>
            </a:endParaRPr>
          </a:p>
        </p:txBody>
      </p:sp>
      <p:grpSp>
        <p:nvGrpSpPr>
          <p:cNvPr id="25" name="Group 84"/>
          <p:cNvGrpSpPr>
            <a:grpSpLocks/>
          </p:cNvGrpSpPr>
          <p:nvPr/>
        </p:nvGrpSpPr>
        <p:grpSpPr bwMode="auto">
          <a:xfrm>
            <a:off x="5070477" y="2601913"/>
            <a:ext cx="1487488" cy="2065337"/>
            <a:chOff x="2678" y="1728"/>
            <a:chExt cx="937" cy="1301"/>
          </a:xfrm>
        </p:grpSpPr>
        <p:sp>
          <p:nvSpPr>
            <p:cNvPr id="20511" name="Freeform 62"/>
            <p:cNvSpPr>
              <a:spLocks/>
            </p:cNvSpPr>
            <p:nvPr/>
          </p:nvSpPr>
          <p:spPr bwMode="auto">
            <a:xfrm>
              <a:off x="3225" y="2509"/>
              <a:ext cx="390" cy="520"/>
            </a:xfrm>
            <a:custGeom>
              <a:avLst/>
              <a:gdLst>
                <a:gd name="T0" fmla="*/ 390 w 390"/>
                <a:gd name="T1" fmla="*/ 0 h 520"/>
                <a:gd name="T2" fmla="*/ 0 w 390"/>
                <a:gd name="T3" fmla="*/ 221 h 520"/>
                <a:gd name="T4" fmla="*/ 3 w 390"/>
                <a:gd name="T5" fmla="*/ 433 h 520"/>
                <a:gd name="T6" fmla="*/ 388 w 390"/>
                <a:gd name="T7" fmla="*/ 520 h 520"/>
                <a:gd name="T8" fmla="*/ 390 w 390"/>
                <a:gd name="T9" fmla="*/ 0 h 520"/>
                <a:gd name="T10" fmla="*/ 0 60000 65536"/>
                <a:gd name="T11" fmla="*/ 0 60000 65536"/>
                <a:gd name="T12" fmla="*/ 0 60000 65536"/>
                <a:gd name="T13" fmla="*/ 0 60000 65536"/>
                <a:gd name="T14" fmla="*/ 0 60000 65536"/>
                <a:gd name="T15" fmla="*/ 0 w 390"/>
                <a:gd name="T16" fmla="*/ 0 h 520"/>
                <a:gd name="T17" fmla="*/ 390 w 390"/>
                <a:gd name="T18" fmla="*/ 520 h 520"/>
              </a:gdLst>
              <a:ahLst/>
              <a:cxnLst>
                <a:cxn ang="T10">
                  <a:pos x="T0" y="T1"/>
                </a:cxn>
                <a:cxn ang="T11">
                  <a:pos x="T2" y="T3"/>
                </a:cxn>
                <a:cxn ang="T12">
                  <a:pos x="T4" y="T5"/>
                </a:cxn>
                <a:cxn ang="T13">
                  <a:pos x="T6" y="T7"/>
                </a:cxn>
                <a:cxn ang="T14">
                  <a:pos x="T8" y="T9"/>
                </a:cxn>
              </a:cxnLst>
              <a:rect l="T15" t="T16" r="T17" b="T18"/>
              <a:pathLst>
                <a:path w="390" h="520">
                  <a:moveTo>
                    <a:pt x="390" y="0"/>
                  </a:moveTo>
                  <a:lnTo>
                    <a:pt x="0" y="221"/>
                  </a:lnTo>
                  <a:lnTo>
                    <a:pt x="3" y="433"/>
                  </a:lnTo>
                  <a:lnTo>
                    <a:pt x="388" y="520"/>
                  </a:lnTo>
                  <a:lnTo>
                    <a:pt x="390" y="0"/>
                  </a:lnTo>
                  <a:close/>
                </a:path>
              </a:pathLst>
            </a:custGeom>
            <a:gradFill rotWithShape="1">
              <a:gsLst>
                <a:gs pos="0">
                  <a:srgbClr val="FF0000"/>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p>
          </p:txBody>
        </p:sp>
        <p:sp>
          <p:nvSpPr>
            <p:cNvPr id="20512" name="Freeform 63"/>
            <p:cNvSpPr>
              <a:spLocks/>
            </p:cNvSpPr>
            <p:nvPr/>
          </p:nvSpPr>
          <p:spPr bwMode="auto">
            <a:xfrm>
              <a:off x="3222" y="1767"/>
              <a:ext cx="275" cy="443"/>
            </a:xfrm>
            <a:custGeom>
              <a:avLst/>
              <a:gdLst>
                <a:gd name="T0" fmla="*/ 264 w 275"/>
                <a:gd name="T1" fmla="*/ 108 h 443"/>
                <a:gd name="T2" fmla="*/ 0 w 275"/>
                <a:gd name="T3" fmla="*/ 0 h 443"/>
                <a:gd name="T4" fmla="*/ 2 w 275"/>
                <a:gd name="T5" fmla="*/ 443 h 443"/>
                <a:gd name="T6" fmla="*/ 275 w 275"/>
                <a:gd name="T7" fmla="*/ 412 h 443"/>
                <a:gd name="T8" fmla="*/ 264 w 275"/>
                <a:gd name="T9" fmla="*/ 108 h 443"/>
                <a:gd name="T10" fmla="*/ 0 60000 65536"/>
                <a:gd name="T11" fmla="*/ 0 60000 65536"/>
                <a:gd name="T12" fmla="*/ 0 60000 65536"/>
                <a:gd name="T13" fmla="*/ 0 60000 65536"/>
                <a:gd name="T14" fmla="*/ 0 60000 65536"/>
                <a:gd name="T15" fmla="*/ 0 w 275"/>
                <a:gd name="T16" fmla="*/ 0 h 443"/>
                <a:gd name="T17" fmla="*/ 275 w 275"/>
                <a:gd name="T18" fmla="*/ 443 h 443"/>
              </a:gdLst>
              <a:ahLst/>
              <a:cxnLst>
                <a:cxn ang="T10">
                  <a:pos x="T0" y="T1"/>
                </a:cxn>
                <a:cxn ang="T11">
                  <a:pos x="T2" y="T3"/>
                </a:cxn>
                <a:cxn ang="T12">
                  <a:pos x="T4" y="T5"/>
                </a:cxn>
                <a:cxn ang="T13">
                  <a:pos x="T6" y="T7"/>
                </a:cxn>
                <a:cxn ang="T14">
                  <a:pos x="T8" y="T9"/>
                </a:cxn>
              </a:cxnLst>
              <a:rect l="T15" t="T16" r="T17" b="T18"/>
              <a:pathLst>
                <a:path w="275" h="443">
                  <a:moveTo>
                    <a:pt x="264" y="108"/>
                  </a:moveTo>
                  <a:lnTo>
                    <a:pt x="0" y="0"/>
                  </a:lnTo>
                  <a:lnTo>
                    <a:pt x="2" y="443"/>
                  </a:lnTo>
                  <a:lnTo>
                    <a:pt x="275" y="412"/>
                  </a:lnTo>
                  <a:lnTo>
                    <a:pt x="264" y="108"/>
                  </a:lnTo>
                  <a:close/>
                </a:path>
              </a:pathLst>
            </a:custGeom>
            <a:gradFill rotWithShape="1">
              <a:gsLst>
                <a:gs pos="0">
                  <a:srgbClr val="FF0000"/>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a:p>
          </p:txBody>
        </p:sp>
        <p:sp>
          <p:nvSpPr>
            <p:cNvPr id="20513" name="Rectangle 64"/>
            <p:cNvSpPr>
              <a:spLocks noChangeArrowheads="1"/>
            </p:cNvSpPr>
            <p:nvPr/>
          </p:nvSpPr>
          <p:spPr bwMode="auto">
            <a:xfrm>
              <a:off x="2737" y="1775"/>
              <a:ext cx="489" cy="523"/>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1200" i="1">
                <a:latin typeface="Comic Sans MS" panose="030F0702030302020204" pitchFamily="66" charset="0"/>
                <a:ea typeface="ＭＳ Ｐゴシック" panose="020B0600070205080204" pitchFamily="34" charset="-128"/>
              </a:endParaRPr>
            </a:p>
          </p:txBody>
        </p:sp>
        <p:sp>
          <p:nvSpPr>
            <p:cNvPr id="20514" name="Text Box 65"/>
            <p:cNvSpPr txBox="1">
              <a:spLocks noChangeArrowheads="1"/>
            </p:cNvSpPr>
            <p:nvPr/>
          </p:nvSpPr>
          <p:spPr bwMode="auto">
            <a:xfrm>
              <a:off x="2678" y="1728"/>
              <a:ext cx="601"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ea typeface="ＭＳ Ｐゴシック" panose="020B0600070205080204" pitchFamily="34" charset="-128"/>
                </a:rPr>
                <a:t>应用层</a:t>
              </a:r>
              <a:endParaRPr lang="en-US" altLang="zh-CN" sz="1200" dirty="0">
                <a:ea typeface="ＭＳ Ｐゴシック" panose="020B0600070205080204" pitchFamily="34" charset="-128"/>
              </a:endParaRPr>
            </a:p>
            <a:p>
              <a:pPr algn="ctr" eaLnBrk="1" hangingPunct="1"/>
              <a:r>
                <a:rPr lang="zh-CN" altLang="en-US" sz="1200" dirty="0">
                  <a:ea typeface="ＭＳ Ｐゴシック" panose="020B0600070205080204" pitchFamily="34" charset="-128"/>
                </a:rPr>
                <a:t>传输层</a:t>
              </a:r>
              <a:endParaRPr lang="en-US" altLang="zh-CN" sz="1200" dirty="0">
                <a:ea typeface="ＭＳ Ｐゴシック" panose="020B0600070205080204" pitchFamily="34" charset="-128"/>
              </a:endParaRPr>
            </a:p>
            <a:p>
              <a:pPr algn="ctr" eaLnBrk="1" hangingPunct="1"/>
              <a:r>
                <a:rPr lang="zh-CN" altLang="en-US" sz="1200" dirty="0">
                  <a:ea typeface="ＭＳ Ｐゴシック" panose="020B0600070205080204" pitchFamily="34" charset="-128"/>
                </a:rPr>
                <a:t>网络层</a:t>
              </a:r>
              <a:endParaRPr lang="en-US" altLang="zh-CN" sz="1200" dirty="0">
                <a:ea typeface="ＭＳ Ｐゴシック" panose="020B0600070205080204" pitchFamily="34" charset="-128"/>
              </a:endParaRPr>
            </a:p>
            <a:p>
              <a:pPr algn="ctr" eaLnBrk="1" hangingPunct="1"/>
              <a:r>
                <a:rPr lang="zh-CN" altLang="en-US" sz="1200" dirty="0">
                  <a:ea typeface="ＭＳ Ｐゴシック" panose="020B0600070205080204" pitchFamily="34" charset="-128"/>
                </a:rPr>
                <a:t>数据链路层</a:t>
              </a:r>
              <a:endParaRPr lang="en-US" altLang="zh-CN" sz="1200" dirty="0">
                <a:ea typeface="ＭＳ Ｐゴシック" panose="020B0600070205080204" pitchFamily="34" charset="-128"/>
              </a:endParaRPr>
            </a:p>
          </p:txBody>
        </p:sp>
        <p:sp>
          <p:nvSpPr>
            <p:cNvPr id="20515" name="Line 66"/>
            <p:cNvSpPr>
              <a:spLocks noChangeShapeType="1"/>
            </p:cNvSpPr>
            <p:nvPr/>
          </p:nvSpPr>
          <p:spPr bwMode="auto">
            <a:xfrm>
              <a:off x="2737" y="1886"/>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a:p>
          </p:txBody>
        </p:sp>
        <p:sp>
          <p:nvSpPr>
            <p:cNvPr id="20516" name="Line 67"/>
            <p:cNvSpPr>
              <a:spLocks noChangeShapeType="1"/>
            </p:cNvSpPr>
            <p:nvPr/>
          </p:nvSpPr>
          <p:spPr bwMode="auto">
            <a:xfrm>
              <a:off x="2737" y="1991"/>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a:p>
          </p:txBody>
        </p:sp>
        <p:sp>
          <p:nvSpPr>
            <p:cNvPr id="20517" name="Line 68"/>
            <p:cNvSpPr>
              <a:spLocks noChangeShapeType="1"/>
            </p:cNvSpPr>
            <p:nvPr/>
          </p:nvSpPr>
          <p:spPr bwMode="auto">
            <a:xfrm>
              <a:off x="2735" y="209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a:p>
          </p:txBody>
        </p:sp>
        <p:sp>
          <p:nvSpPr>
            <p:cNvPr id="20518" name="Line 69"/>
            <p:cNvSpPr>
              <a:spLocks noChangeShapeType="1"/>
            </p:cNvSpPr>
            <p:nvPr/>
          </p:nvSpPr>
          <p:spPr bwMode="auto">
            <a:xfrm>
              <a:off x="2738" y="2206"/>
              <a:ext cx="4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a:p>
          </p:txBody>
        </p:sp>
        <p:sp>
          <p:nvSpPr>
            <p:cNvPr id="20519" name="Rectangle 70"/>
            <p:cNvSpPr>
              <a:spLocks noChangeArrowheads="1"/>
            </p:cNvSpPr>
            <p:nvPr/>
          </p:nvSpPr>
          <p:spPr bwMode="auto">
            <a:xfrm>
              <a:off x="2695" y="2212"/>
              <a:ext cx="552" cy="11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1200" i="1">
                <a:latin typeface="Comic Sans MS" panose="030F0702030302020204" pitchFamily="66" charset="0"/>
                <a:ea typeface="ＭＳ Ｐゴシック" panose="020B0600070205080204" pitchFamily="34" charset="-128"/>
              </a:endParaRPr>
            </a:p>
          </p:txBody>
        </p:sp>
        <p:sp>
          <p:nvSpPr>
            <p:cNvPr id="20520" name="Line 71"/>
            <p:cNvSpPr>
              <a:spLocks noChangeShapeType="1"/>
            </p:cNvSpPr>
            <p:nvPr/>
          </p:nvSpPr>
          <p:spPr bwMode="auto">
            <a:xfrm>
              <a:off x="2738" y="2224"/>
              <a:ext cx="0" cy="6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200"/>
            </a:p>
          </p:txBody>
        </p:sp>
        <p:sp>
          <p:nvSpPr>
            <p:cNvPr id="20521" name="Line 72"/>
            <p:cNvSpPr>
              <a:spLocks noChangeShapeType="1"/>
            </p:cNvSpPr>
            <p:nvPr/>
          </p:nvSpPr>
          <p:spPr bwMode="auto">
            <a:xfrm>
              <a:off x="3225" y="2218"/>
              <a:ext cx="0" cy="6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200"/>
            </a:p>
          </p:txBody>
        </p:sp>
        <p:sp>
          <p:nvSpPr>
            <p:cNvPr id="20522" name="Rectangle 73"/>
            <p:cNvSpPr>
              <a:spLocks noChangeArrowheads="1"/>
            </p:cNvSpPr>
            <p:nvPr/>
          </p:nvSpPr>
          <p:spPr bwMode="auto">
            <a:xfrm>
              <a:off x="2737" y="2415"/>
              <a:ext cx="489" cy="525"/>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1200" i="1">
                <a:latin typeface="Comic Sans MS" panose="030F0702030302020204" pitchFamily="66" charset="0"/>
                <a:ea typeface="ＭＳ Ｐゴシック" panose="020B0600070205080204" pitchFamily="34" charset="-128"/>
              </a:endParaRPr>
            </a:p>
          </p:txBody>
        </p:sp>
        <p:sp>
          <p:nvSpPr>
            <p:cNvPr id="20523" name="Text Box 74"/>
            <p:cNvSpPr txBox="1">
              <a:spLocks noChangeArrowheads="1"/>
            </p:cNvSpPr>
            <p:nvPr/>
          </p:nvSpPr>
          <p:spPr bwMode="auto">
            <a:xfrm>
              <a:off x="2695" y="2345"/>
              <a:ext cx="561" cy="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200" dirty="0">
                <a:ea typeface="ＭＳ Ｐゴシック" panose="020B0600070205080204" pitchFamily="34" charset="-128"/>
              </a:endParaRPr>
            </a:p>
            <a:p>
              <a:pPr algn="ctr" eaLnBrk="1" hangingPunct="1"/>
              <a:endParaRPr lang="en-US" altLang="zh-CN" sz="1200" dirty="0">
                <a:ea typeface="ＭＳ Ｐゴシック" panose="020B0600070205080204" pitchFamily="34" charset="-128"/>
              </a:endParaRPr>
            </a:p>
            <a:p>
              <a:pPr algn="ctr" eaLnBrk="1" hangingPunct="1"/>
              <a:endParaRPr lang="en-US" altLang="zh-CN" sz="1200" dirty="0">
                <a:ea typeface="ＭＳ Ｐゴシック" panose="020B0600070205080204" pitchFamily="34" charset="-128"/>
              </a:endParaRPr>
            </a:p>
            <a:p>
              <a:pPr algn="ctr" eaLnBrk="1" hangingPunct="1"/>
              <a:r>
                <a:rPr lang="zh-CN" altLang="en-US" sz="1100" dirty="0">
                  <a:ea typeface="ＭＳ Ｐゴシック" panose="020B0600070205080204" pitchFamily="34" charset="-128"/>
                </a:rPr>
                <a:t>数据链路层</a:t>
              </a:r>
              <a:endParaRPr lang="en-US" altLang="zh-CN" sz="1100" dirty="0">
                <a:ea typeface="ＭＳ Ｐゴシック" panose="020B0600070205080204" pitchFamily="34" charset="-128"/>
              </a:endParaRPr>
            </a:p>
            <a:p>
              <a:pPr algn="ctr" eaLnBrk="1" hangingPunct="1"/>
              <a:r>
                <a:rPr lang="zh-CN" altLang="en-US" sz="1100" dirty="0">
                  <a:ea typeface="ＭＳ Ｐゴシック" panose="020B0600070205080204" pitchFamily="34" charset="-128"/>
                </a:rPr>
                <a:t>物理层</a:t>
              </a:r>
              <a:endParaRPr lang="en-US" altLang="zh-CN" sz="1100" dirty="0">
                <a:ea typeface="ＭＳ Ｐゴシック" panose="020B0600070205080204" pitchFamily="34" charset="-128"/>
              </a:endParaRPr>
            </a:p>
          </p:txBody>
        </p:sp>
        <p:sp>
          <p:nvSpPr>
            <p:cNvPr id="20524" name="Line 75"/>
            <p:cNvSpPr>
              <a:spLocks noChangeShapeType="1"/>
            </p:cNvSpPr>
            <p:nvPr/>
          </p:nvSpPr>
          <p:spPr bwMode="auto">
            <a:xfrm>
              <a:off x="2737" y="2526"/>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a:p>
          </p:txBody>
        </p:sp>
        <p:sp>
          <p:nvSpPr>
            <p:cNvPr id="20525" name="Line 76"/>
            <p:cNvSpPr>
              <a:spLocks noChangeShapeType="1"/>
            </p:cNvSpPr>
            <p:nvPr/>
          </p:nvSpPr>
          <p:spPr bwMode="auto">
            <a:xfrm>
              <a:off x="2737" y="2632"/>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a:p>
          </p:txBody>
        </p:sp>
        <p:sp>
          <p:nvSpPr>
            <p:cNvPr id="20526" name="Line 77"/>
            <p:cNvSpPr>
              <a:spLocks noChangeShapeType="1"/>
            </p:cNvSpPr>
            <p:nvPr/>
          </p:nvSpPr>
          <p:spPr bwMode="auto">
            <a:xfrm>
              <a:off x="2735" y="2721"/>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a:p>
          </p:txBody>
        </p:sp>
        <p:sp>
          <p:nvSpPr>
            <p:cNvPr id="20527" name="Line 78"/>
            <p:cNvSpPr>
              <a:spLocks noChangeShapeType="1"/>
            </p:cNvSpPr>
            <p:nvPr/>
          </p:nvSpPr>
          <p:spPr bwMode="auto">
            <a:xfrm>
              <a:off x="2733" y="2836"/>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a:p>
          </p:txBody>
        </p:sp>
        <p:sp>
          <p:nvSpPr>
            <p:cNvPr id="20528" name="Rectangle 79"/>
            <p:cNvSpPr>
              <a:spLocks noChangeArrowheads="1"/>
            </p:cNvSpPr>
            <p:nvPr/>
          </p:nvSpPr>
          <p:spPr bwMode="auto">
            <a:xfrm>
              <a:off x="2719" y="2390"/>
              <a:ext cx="518" cy="2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1200" i="1">
                <a:latin typeface="Comic Sans MS" panose="030F0702030302020204" pitchFamily="66" charset="0"/>
                <a:ea typeface="ＭＳ Ｐゴシック" panose="020B0600070205080204" pitchFamily="34" charset="-128"/>
              </a:endParaRPr>
            </a:p>
          </p:txBody>
        </p:sp>
        <p:sp>
          <p:nvSpPr>
            <p:cNvPr id="20529" name="Line 80"/>
            <p:cNvSpPr>
              <a:spLocks noChangeShapeType="1"/>
            </p:cNvSpPr>
            <p:nvPr/>
          </p:nvSpPr>
          <p:spPr bwMode="auto">
            <a:xfrm>
              <a:off x="2737" y="2614"/>
              <a:ext cx="0" cy="6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200"/>
            </a:p>
          </p:txBody>
        </p:sp>
        <p:sp>
          <p:nvSpPr>
            <p:cNvPr id="20530" name="Line 81"/>
            <p:cNvSpPr>
              <a:spLocks noChangeShapeType="1"/>
            </p:cNvSpPr>
            <p:nvPr/>
          </p:nvSpPr>
          <p:spPr bwMode="auto">
            <a:xfrm>
              <a:off x="3226" y="2614"/>
              <a:ext cx="0" cy="6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200"/>
            </a:p>
          </p:txBody>
        </p:sp>
        <p:sp>
          <p:nvSpPr>
            <p:cNvPr id="20531" name="Rectangle 82"/>
            <p:cNvSpPr>
              <a:spLocks noChangeArrowheads="1"/>
            </p:cNvSpPr>
            <p:nvPr/>
          </p:nvSpPr>
          <p:spPr bwMode="auto">
            <a:xfrm>
              <a:off x="2736" y="1778"/>
              <a:ext cx="490" cy="431"/>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1200" i="1">
                <a:latin typeface="Comic Sans MS" panose="030F0702030302020204" pitchFamily="66" charset="0"/>
                <a:ea typeface="ＭＳ Ｐゴシック" panose="020B0600070205080204" pitchFamily="34" charset="-128"/>
              </a:endParaRPr>
            </a:p>
          </p:txBody>
        </p:sp>
        <p:sp>
          <p:nvSpPr>
            <p:cNvPr id="20532" name="Rectangle 83"/>
            <p:cNvSpPr>
              <a:spLocks noChangeArrowheads="1"/>
            </p:cNvSpPr>
            <p:nvPr/>
          </p:nvSpPr>
          <p:spPr bwMode="auto">
            <a:xfrm>
              <a:off x="2733" y="2721"/>
              <a:ext cx="489" cy="219"/>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1200" i="1">
                <a:latin typeface="Comic Sans MS" panose="030F0702030302020204" pitchFamily="66" charset="0"/>
                <a:ea typeface="ＭＳ Ｐゴシック" panose="020B0600070205080204" pitchFamily="34" charset="-128"/>
              </a:endParaRPr>
            </a:p>
          </p:txBody>
        </p:sp>
      </p:grpSp>
      <p:pic>
        <p:nvPicPr>
          <p:cNvPr id="20506" name="Picture 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3300" y="981075"/>
            <a:ext cx="1350963" cy="135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7" name="Picture 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1176338"/>
            <a:ext cx="1143000"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08" name="Group 89"/>
          <p:cNvGrpSpPr>
            <a:grpSpLocks/>
          </p:cNvGrpSpPr>
          <p:nvPr/>
        </p:nvGrpSpPr>
        <p:grpSpPr bwMode="auto">
          <a:xfrm>
            <a:off x="5062538" y="5110163"/>
            <a:ext cx="1109662" cy="1095375"/>
            <a:chOff x="-44" y="1473"/>
            <a:chExt cx="981" cy="1105"/>
          </a:xfrm>
        </p:grpSpPr>
        <p:pic>
          <p:nvPicPr>
            <p:cNvPr id="20509" name="Picture 9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0" name="Freeform 91"/>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7" name="组合 6">
            <a:extLst>
              <a:ext uri="{FF2B5EF4-FFF2-40B4-BE49-F238E27FC236}">
                <a16:creationId xmlns:a16="http://schemas.microsoft.com/office/drawing/2014/main" id="{495CE291-67D9-4BF3-B57A-4327F19DCF32}"/>
              </a:ext>
            </a:extLst>
          </p:cNvPr>
          <p:cNvGrpSpPr/>
          <p:nvPr/>
        </p:nvGrpSpPr>
        <p:grpSpPr>
          <a:xfrm>
            <a:off x="901019" y="1715498"/>
            <a:ext cx="3529800" cy="135360"/>
            <a:chOff x="901019" y="1715498"/>
            <a:chExt cx="3529800" cy="135360"/>
          </a:xfrm>
        </p:grpSpPr>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48E927C8-0D92-4361-B4E1-262861A39643}"/>
                    </a:ext>
                  </a:extLst>
                </p14:cNvPr>
                <p14:cNvContentPartPr/>
                <p14:nvPr/>
              </p14:nvContentPartPr>
              <p14:xfrm>
                <a:off x="901019" y="1715498"/>
                <a:ext cx="1926000" cy="135360"/>
              </p14:xfrm>
            </p:contentPart>
          </mc:Choice>
          <mc:Fallback xmlns="">
            <p:pic>
              <p:nvPicPr>
                <p:cNvPr id="2" name="墨迹 1">
                  <a:extLst>
                    <a:ext uri="{FF2B5EF4-FFF2-40B4-BE49-F238E27FC236}">
                      <a16:creationId xmlns:a16="http://schemas.microsoft.com/office/drawing/2014/main" id="{48E927C8-0D92-4361-B4E1-262861A39643}"/>
                    </a:ext>
                  </a:extLst>
                </p:cNvPr>
                <p:cNvPicPr/>
                <p:nvPr/>
              </p:nvPicPr>
              <p:blipFill>
                <a:blip r:embed="rId7"/>
                <a:stretch>
                  <a:fillRect/>
                </a:stretch>
              </p:blipFill>
              <p:spPr>
                <a:xfrm>
                  <a:off x="883379" y="1697498"/>
                  <a:ext cx="19616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墨迹 2">
                  <a:extLst>
                    <a:ext uri="{FF2B5EF4-FFF2-40B4-BE49-F238E27FC236}">
                      <a16:creationId xmlns:a16="http://schemas.microsoft.com/office/drawing/2014/main" id="{F45DBA6D-AFC1-4F23-B607-A2936C316A33}"/>
                    </a:ext>
                  </a:extLst>
                </p14:cNvPr>
                <p14:cNvContentPartPr/>
                <p14:nvPr/>
              </p14:nvContentPartPr>
              <p14:xfrm>
                <a:off x="3091979" y="1757258"/>
                <a:ext cx="472680" cy="43200"/>
              </p14:xfrm>
            </p:contentPart>
          </mc:Choice>
          <mc:Fallback xmlns="">
            <p:pic>
              <p:nvPicPr>
                <p:cNvPr id="3" name="墨迹 2">
                  <a:extLst>
                    <a:ext uri="{FF2B5EF4-FFF2-40B4-BE49-F238E27FC236}">
                      <a16:creationId xmlns:a16="http://schemas.microsoft.com/office/drawing/2014/main" id="{F45DBA6D-AFC1-4F23-B607-A2936C316A33}"/>
                    </a:ext>
                  </a:extLst>
                </p:cNvPr>
                <p:cNvPicPr/>
                <p:nvPr/>
              </p:nvPicPr>
              <p:blipFill>
                <a:blip r:embed="rId9"/>
                <a:stretch>
                  <a:fillRect/>
                </a:stretch>
              </p:blipFill>
              <p:spPr>
                <a:xfrm>
                  <a:off x="3073979" y="1739258"/>
                  <a:ext cx="5083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墨迹 3">
                  <a:extLst>
                    <a:ext uri="{FF2B5EF4-FFF2-40B4-BE49-F238E27FC236}">
                      <a16:creationId xmlns:a16="http://schemas.microsoft.com/office/drawing/2014/main" id="{DCD19DAE-E01D-4FCA-9836-B85E9CCAEBFE}"/>
                    </a:ext>
                  </a:extLst>
                </p14:cNvPr>
                <p14:cNvContentPartPr/>
                <p14:nvPr/>
              </p14:nvContentPartPr>
              <p14:xfrm>
                <a:off x="3990899" y="1727018"/>
                <a:ext cx="439920" cy="78120"/>
              </p14:xfrm>
            </p:contentPart>
          </mc:Choice>
          <mc:Fallback xmlns="">
            <p:pic>
              <p:nvPicPr>
                <p:cNvPr id="4" name="墨迹 3">
                  <a:extLst>
                    <a:ext uri="{FF2B5EF4-FFF2-40B4-BE49-F238E27FC236}">
                      <a16:creationId xmlns:a16="http://schemas.microsoft.com/office/drawing/2014/main" id="{DCD19DAE-E01D-4FCA-9836-B85E9CCAEBFE}"/>
                    </a:ext>
                  </a:extLst>
                </p:cNvPr>
                <p:cNvPicPr/>
                <p:nvPr/>
              </p:nvPicPr>
              <p:blipFill>
                <a:blip r:embed="rId11"/>
                <a:stretch>
                  <a:fillRect/>
                </a:stretch>
              </p:blipFill>
              <p:spPr>
                <a:xfrm>
                  <a:off x="3973259" y="1709378"/>
                  <a:ext cx="475560" cy="113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5" name="墨迹 4">
                <a:extLst>
                  <a:ext uri="{FF2B5EF4-FFF2-40B4-BE49-F238E27FC236}">
                    <a16:creationId xmlns:a16="http://schemas.microsoft.com/office/drawing/2014/main" id="{833B2340-907B-4AD5-8FA5-32E2CF9A548D}"/>
                  </a:ext>
                </a:extLst>
              </p14:cNvPr>
              <p14:cNvContentPartPr/>
              <p14:nvPr/>
            </p14:nvContentPartPr>
            <p14:xfrm>
              <a:off x="1019099" y="1987298"/>
              <a:ext cx="896400" cy="64800"/>
            </p14:xfrm>
          </p:contentPart>
        </mc:Choice>
        <mc:Fallback xmlns="">
          <p:pic>
            <p:nvPicPr>
              <p:cNvPr id="5" name="墨迹 4">
                <a:extLst>
                  <a:ext uri="{FF2B5EF4-FFF2-40B4-BE49-F238E27FC236}">
                    <a16:creationId xmlns:a16="http://schemas.microsoft.com/office/drawing/2014/main" id="{833B2340-907B-4AD5-8FA5-32E2CF9A548D}"/>
                  </a:ext>
                </a:extLst>
              </p:cNvPr>
              <p:cNvPicPr/>
              <p:nvPr/>
            </p:nvPicPr>
            <p:blipFill>
              <a:blip r:embed="rId13"/>
              <a:stretch>
                <a:fillRect/>
              </a:stretch>
            </p:blipFill>
            <p:spPr>
              <a:xfrm>
                <a:off x="1001099" y="1969298"/>
                <a:ext cx="9320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墨迹 7">
                <a:extLst>
                  <a:ext uri="{FF2B5EF4-FFF2-40B4-BE49-F238E27FC236}">
                    <a16:creationId xmlns:a16="http://schemas.microsoft.com/office/drawing/2014/main" id="{63C82BF0-06A0-417B-B154-A502E587D020}"/>
                  </a:ext>
                </a:extLst>
              </p14:cNvPr>
              <p14:cNvContentPartPr/>
              <p14:nvPr/>
            </p14:nvContentPartPr>
            <p14:xfrm>
              <a:off x="2079659" y="2864258"/>
              <a:ext cx="2062440" cy="118080"/>
            </p14:xfrm>
          </p:contentPart>
        </mc:Choice>
        <mc:Fallback xmlns="">
          <p:pic>
            <p:nvPicPr>
              <p:cNvPr id="8" name="墨迹 7">
                <a:extLst>
                  <a:ext uri="{FF2B5EF4-FFF2-40B4-BE49-F238E27FC236}">
                    <a16:creationId xmlns:a16="http://schemas.microsoft.com/office/drawing/2014/main" id="{63C82BF0-06A0-417B-B154-A502E587D020}"/>
                  </a:ext>
                </a:extLst>
              </p:cNvPr>
              <p:cNvPicPr/>
              <p:nvPr/>
            </p:nvPicPr>
            <p:blipFill>
              <a:blip r:embed="rId15"/>
              <a:stretch>
                <a:fillRect/>
              </a:stretch>
            </p:blipFill>
            <p:spPr>
              <a:xfrm>
                <a:off x="2061659" y="2846258"/>
                <a:ext cx="20980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墨迹 8">
                <a:extLst>
                  <a:ext uri="{FF2B5EF4-FFF2-40B4-BE49-F238E27FC236}">
                    <a16:creationId xmlns:a16="http://schemas.microsoft.com/office/drawing/2014/main" id="{66FC1572-D79D-410A-9465-C6BCA205909C}"/>
                  </a:ext>
                </a:extLst>
              </p14:cNvPr>
              <p14:cNvContentPartPr/>
              <p14:nvPr/>
            </p14:nvContentPartPr>
            <p14:xfrm>
              <a:off x="1186499" y="3231098"/>
              <a:ext cx="1477080" cy="93240"/>
            </p14:xfrm>
          </p:contentPart>
        </mc:Choice>
        <mc:Fallback xmlns="">
          <p:pic>
            <p:nvPicPr>
              <p:cNvPr id="9" name="墨迹 8">
                <a:extLst>
                  <a:ext uri="{FF2B5EF4-FFF2-40B4-BE49-F238E27FC236}">
                    <a16:creationId xmlns:a16="http://schemas.microsoft.com/office/drawing/2014/main" id="{66FC1572-D79D-410A-9465-C6BCA205909C}"/>
                  </a:ext>
                </a:extLst>
              </p:cNvPr>
              <p:cNvPicPr/>
              <p:nvPr/>
            </p:nvPicPr>
            <p:blipFill>
              <a:blip r:embed="rId17"/>
              <a:stretch>
                <a:fillRect/>
              </a:stretch>
            </p:blipFill>
            <p:spPr>
              <a:xfrm>
                <a:off x="1168859" y="3213098"/>
                <a:ext cx="15127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墨迹 11">
                <a:extLst>
                  <a:ext uri="{FF2B5EF4-FFF2-40B4-BE49-F238E27FC236}">
                    <a16:creationId xmlns:a16="http://schemas.microsoft.com/office/drawing/2014/main" id="{44AB7DE4-FA4E-4653-B247-37A632AD26F5}"/>
                  </a:ext>
                </a:extLst>
              </p14:cNvPr>
              <p14:cNvContentPartPr/>
              <p14:nvPr/>
            </p14:nvContentPartPr>
            <p14:xfrm>
              <a:off x="1294859" y="3913298"/>
              <a:ext cx="888480" cy="88560"/>
            </p14:xfrm>
          </p:contentPart>
        </mc:Choice>
        <mc:Fallback xmlns="">
          <p:pic>
            <p:nvPicPr>
              <p:cNvPr id="12" name="墨迹 11">
                <a:extLst>
                  <a:ext uri="{FF2B5EF4-FFF2-40B4-BE49-F238E27FC236}">
                    <a16:creationId xmlns:a16="http://schemas.microsoft.com/office/drawing/2014/main" id="{44AB7DE4-FA4E-4653-B247-37A632AD26F5}"/>
                  </a:ext>
                </a:extLst>
              </p:cNvPr>
              <p:cNvPicPr/>
              <p:nvPr/>
            </p:nvPicPr>
            <p:blipFill>
              <a:blip r:embed="rId19"/>
              <a:stretch>
                <a:fillRect/>
              </a:stretch>
            </p:blipFill>
            <p:spPr>
              <a:xfrm>
                <a:off x="1276859" y="3895298"/>
                <a:ext cx="924120" cy="124200"/>
              </a:xfrm>
              <a:prstGeom prst="rect">
                <a:avLst/>
              </a:prstGeom>
            </p:spPr>
          </p:pic>
        </mc:Fallback>
      </mc:AlternateContent>
      <p:grpSp>
        <p:nvGrpSpPr>
          <p:cNvPr id="14" name="组合 13">
            <a:extLst>
              <a:ext uri="{FF2B5EF4-FFF2-40B4-BE49-F238E27FC236}">
                <a16:creationId xmlns:a16="http://schemas.microsoft.com/office/drawing/2014/main" id="{204D62C5-5774-418F-8F13-7FEDF9F1A850}"/>
              </a:ext>
            </a:extLst>
          </p:cNvPr>
          <p:cNvGrpSpPr/>
          <p:nvPr/>
        </p:nvGrpSpPr>
        <p:grpSpPr>
          <a:xfrm>
            <a:off x="1306379" y="3620258"/>
            <a:ext cx="3142440" cy="83520"/>
            <a:chOff x="1306379" y="3620258"/>
            <a:chExt cx="3142440" cy="83520"/>
          </a:xfrm>
        </p:grpSpPr>
        <mc:AlternateContent xmlns:mc="http://schemas.openxmlformats.org/markup-compatibility/2006" xmlns:p14="http://schemas.microsoft.com/office/powerpoint/2010/main">
          <mc:Choice Requires="p14">
            <p:contentPart p14:bwMode="auto" r:id="rId20">
              <p14:nvContentPartPr>
                <p14:cNvPr id="10" name="墨迹 9">
                  <a:extLst>
                    <a:ext uri="{FF2B5EF4-FFF2-40B4-BE49-F238E27FC236}">
                      <a16:creationId xmlns:a16="http://schemas.microsoft.com/office/drawing/2014/main" id="{A038BFAC-743E-48EC-A01E-A6E642A11C16}"/>
                    </a:ext>
                  </a:extLst>
                </p14:cNvPr>
                <p14:cNvContentPartPr/>
                <p14:nvPr/>
              </p14:nvContentPartPr>
              <p14:xfrm>
                <a:off x="1306379" y="3620258"/>
                <a:ext cx="928080" cy="83520"/>
              </p14:xfrm>
            </p:contentPart>
          </mc:Choice>
          <mc:Fallback xmlns="">
            <p:pic>
              <p:nvPicPr>
                <p:cNvPr id="10" name="墨迹 9">
                  <a:extLst>
                    <a:ext uri="{FF2B5EF4-FFF2-40B4-BE49-F238E27FC236}">
                      <a16:creationId xmlns:a16="http://schemas.microsoft.com/office/drawing/2014/main" id="{A038BFAC-743E-48EC-A01E-A6E642A11C16}"/>
                    </a:ext>
                  </a:extLst>
                </p:cNvPr>
                <p:cNvPicPr/>
                <p:nvPr/>
              </p:nvPicPr>
              <p:blipFill>
                <a:blip r:embed="rId21"/>
                <a:stretch>
                  <a:fillRect/>
                </a:stretch>
              </p:blipFill>
              <p:spPr>
                <a:xfrm>
                  <a:off x="1288379" y="3602258"/>
                  <a:ext cx="9637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 name="墨迹 10">
                  <a:extLst>
                    <a:ext uri="{FF2B5EF4-FFF2-40B4-BE49-F238E27FC236}">
                      <a16:creationId xmlns:a16="http://schemas.microsoft.com/office/drawing/2014/main" id="{BC599D26-8C7D-4735-8B64-6E3ABC42C94E}"/>
                    </a:ext>
                  </a:extLst>
                </p14:cNvPr>
                <p14:cNvContentPartPr/>
                <p14:nvPr/>
              </p14:nvContentPartPr>
              <p14:xfrm>
                <a:off x="2666099" y="3645098"/>
                <a:ext cx="994320" cy="56880"/>
              </p14:xfrm>
            </p:contentPart>
          </mc:Choice>
          <mc:Fallback xmlns="">
            <p:pic>
              <p:nvPicPr>
                <p:cNvPr id="11" name="墨迹 10">
                  <a:extLst>
                    <a:ext uri="{FF2B5EF4-FFF2-40B4-BE49-F238E27FC236}">
                      <a16:creationId xmlns:a16="http://schemas.microsoft.com/office/drawing/2014/main" id="{BC599D26-8C7D-4735-8B64-6E3ABC42C94E}"/>
                    </a:ext>
                  </a:extLst>
                </p:cNvPr>
                <p:cNvPicPr/>
                <p:nvPr/>
              </p:nvPicPr>
              <p:blipFill>
                <a:blip r:embed="rId23"/>
                <a:stretch>
                  <a:fillRect/>
                </a:stretch>
              </p:blipFill>
              <p:spPr>
                <a:xfrm>
                  <a:off x="2648459" y="3627098"/>
                  <a:ext cx="102996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墨迹 12">
                  <a:extLst>
                    <a:ext uri="{FF2B5EF4-FFF2-40B4-BE49-F238E27FC236}">
                      <a16:creationId xmlns:a16="http://schemas.microsoft.com/office/drawing/2014/main" id="{43D1BD12-6F8B-47F8-A65D-F6FD0E469E8D}"/>
                    </a:ext>
                  </a:extLst>
                </p14:cNvPr>
                <p14:cNvContentPartPr/>
                <p14:nvPr/>
              </p14:nvContentPartPr>
              <p14:xfrm>
                <a:off x="4213019" y="3620978"/>
                <a:ext cx="235800" cy="39960"/>
              </p14:xfrm>
            </p:contentPart>
          </mc:Choice>
          <mc:Fallback xmlns="">
            <p:pic>
              <p:nvPicPr>
                <p:cNvPr id="13" name="墨迹 12">
                  <a:extLst>
                    <a:ext uri="{FF2B5EF4-FFF2-40B4-BE49-F238E27FC236}">
                      <a16:creationId xmlns:a16="http://schemas.microsoft.com/office/drawing/2014/main" id="{43D1BD12-6F8B-47F8-A65D-F6FD0E469E8D}"/>
                    </a:ext>
                  </a:extLst>
                </p:cNvPr>
                <p:cNvPicPr/>
                <p:nvPr/>
              </p:nvPicPr>
              <p:blipFill>
                <a:blip r:embed="rId25"/>
                <a:stretch>
                  <a:fillRect/>
                </a:stretch>
              </p:blipFill>
              <p:spPr>
                <a:xfrm>
                  <a:off x="4195019" y="3602978"/>
                  <a:ext cx="271440" cy="75600"/>
                </a:xfrm>
                <a:prstGeom prst="rect">
                  <a:avLst/>
                </a:prstGeom>
              </p:spPr>
            </p:pic>
          </mc:Fallback>
        </mc:AlternateContent>
      </p:grpSp>
      <p:grpSp>
        <p:nvGrpSpPr>
          <p:cNvPr id="18" name="组合 17">
            <a:extLst>
              <a:ext uri="{FF2B5EF4-FFF2-40B4-BE49-F238E27FC236}">
                <a16:creationId xmlns:a16="http://schemas.microsoft.com/office/drawing/2014/main" id="{31589E77-3308-4B50-8A39-CA696F404768}"/>
              </a:ext>
            </a:extLst>
          </p:cNvPr>
          <p:cNvGrpSpPr/>
          <p:nvPr/>
        </p:nvGrpSpPr>
        <p:grpSpPr>
          <a:xfrm>
            <a:off x="604379" y="5063498"/>
            <a:ext cx="4024080" cy="997920"/>
            <a:chOff x="604379" y="5063498"/>
            <a:chExt cx="4024080" cy="997920"/>
          </a:xfrm>
        </p:grpSpPr>
        <mc:AlternateContent xmlns:mc="http://schemas.openxmlformats.org/markup-compatibility/2006" xmlns:p14="http://schemas.microsoft.com/office/powerpoint/2010/main">
          <mc:Choice Requires="p14">
            <p:contentPart p14:bwMode="auto" r:id="rId26">
              <p14:nvContentPartPr>
                <p14:cNvPr id="16" name="墨迹 15">
                  <a:extLst>
                    <a:ext uri="{FF2B5EF4-FFF2-40B4-BE49-F238E27FC236}">
                      <a16:creationId xmlns:a16="http://schemas.microsoft.com/office/drawing/2014/main" id="{051A16E3-CD1E-49E1-B74E-F1C6613AF798}"/>
                    </a:ext>
                  </a:extLst>
                </p14:cNvPr>
                <p14:cNvContentPartPr/>
                <p14:nvPr/>
              </p14:nvContentPartPr>
              <p14:xfrm>
                <a:off x="781859" y="5695658"/>
                <a:ext cx="3733560" cy="66960"/>
              </p14:xfrm>
            </p:contentPart>
          </mc:Choice>
          <mc:Fallback xmlns="">
            <p:pic>
              <p:nvPicPr>
                <p:cNvPr id="16" name="墨迹 15">
                  <a:extLst>
                    <a:ext uri="{FF2B5EF4-FFF2-40B4-BE49-F238E27FC236}">
                      <a16:creationId xmlns:a16="http://schemas.microsoft.com/office/drawing/2014/main" id="{051A16E3-CD1E-49E1-B74E-F1C6613AF798}"/>
                    </a:ext>
                  </a:extLst>
                </p:cNvPr>
                <p:cNvPicPr/>
                <p:nvPr/>
              </p:nvPicPr>
              <p:blipFill>
                <a:blip r:embed="rId27"/>
                <a:stretch>
                  <a:fillRect/>
                </a:stretch>
              </p:blipFill>
              <p:spPr>
                <a:xfrm>
                  <a:off x="764219" y="5678018"/>
                  <a:ext cx="37692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墨迹 16">
                  <a:extLst>
                    <a:ext uri="{FF2B5EF4-FFF2-40B4-BE49-F238E27FC236}">
                      <a16:creationId xmlns:a16="http://schemas.microsoft.com/office/drawing/2014/main" id="{CB0E3438-5D58-428F-8AAB-2D5C887D8AB8}"/>
                    </a:ext>
                  </a:extLst>
                </p14:cNvPr>
                <p14:cNvContentPartPr/>
                <p14:nvPr/>
              </p14:nvContentPartPr>
              <p14:xfrm>
                <a:off x="604379" y="5063498"/>
                <a:ext cx="4024080" cy="997920"/>
              </p14:xfrm>
            </p:contentPart>
          </mc:Choice>
          <mc:Fallback xmlns="">
            <p:pic>
              <p:nvPicPr>
                <p:cNvPr id="17" name="墨迹 16">
                  <a:extLst>
                    <a:ext uri="{FF2B5EF4-FFF2-40B4-BE49-F238E27FC236}">
                      <a16:creationId xmlns:a16="http://schemas.microsoft.com/office/drawing/2014/main" id="{CB0E3438-5D58-428F-8AAB-2D5C887D8AB8}"/>
                    </a:ext>
                  </a:extLst>
                </p:cNvPr>
                <p:cNvPicPr/>
                <p:nvPr/>
              </p:nvPicPr>
              <p:blipFill>
                <a:blip r:embed="rId29"/>
                <a:stretch>
                  <a:fillRect/>
                </a:stretch>
              </p:blipFill>
              <p:spPr>
                <a:xfrm>
                  <a:off x="586379" y="5045498"/>
                  <a:ext cx="4059720" cy="1033560"/>
                </a:xfrm>
                <a:prstGeom prst="rect">
                  <a:avLst/>
                </a:prstGeom>
              </p:spPr>
            </p:pic>
          </mc:Fallback>
        </mc:AlternateContent>
      </p:grpSp>
    </p:spTree>
    <p:extLst>
      <p:ext uri="{BB962C8B-B14F-4D97-AF65-F5344CB8AC3E}">
        <p14:creationId xmlns:p14="http://schemas.microsoft.com/office/powerpoint/2010/main" val="27069741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eaLnBrk="1" hangingPunct="1">
              <a:lnSpc>
                <a:spcPct val="90000"/>
              </a:lnSpc>
              <a:buFontTx/>
              <a:buNone/>
            </a:pPr>
            <a:r>
              <a:rPr lang="zh-CN" altLang="en-US" dirty="0"/>
              <a:t>链路虚拟化：网络作为链路层</a:t>
            </a:r>
            <a:endParaRPr lang="en-US" altLang="zh-CN" dirty="0"/>
          </a:p>
        </p:txBody>
      </p:sp>
      <p:sp>
        <p:nvSpPr>
          <p:cNvPr id="206851" name="Rectangle 3"/>
          <p:cNvSpPr>
            <a:spLocks noGrp="1" noChangeArrowheads="1"/>
          </p:cNvSpPr>
          <p:nvPr>
            <p:ph idx="1"/>
          </p:nvPr>
        </p:nvSpPr>
        <p:spPr>
          <a:xfrm>
            <a:off x="303214" y="1017588"/>
            <a:ext cx="8540750" cy="5181600"/>
          </a:xfrm>
        </p:spPr>
        <p:txBody>
          <a:bodyPr/>
          <a:lstStyle/>
          <a:p>
            <a:pPr marL="0" indent="0">
              <a:buNone/>
            </a:pPr>
            <a:r>
              <a:rPr lang="zh-CN" altLang="en-US" dirty="0">
                <a:solidFill>
                  <a:srgbClr val="FF0000"/>
                </a:solidFill>
              </a:rPr>
              <a:t>对链路的理解</a:t>
            </a:r>
            <a:endParaRPr lang="en-US" altLang="zh-CN" dirty="0">
              <a:solidFill>
                <a:srgbClr val="FF0000"/>
              </a:solidFill>
            </a:endParaRPr>
          </a:p>
          <a:p>
            <a:r>
              <a:rPr lang="zh-CN" altLang="en-US" dirty="0"/>
              <a:t>在本章开始时，我们把链路看作连接两台通信主机的</a:t>
            </a:r>
            <a:r>
              <a:rPr lang="zh-CN" altLang="en-US" dirty="0">
                <a:solidFill>
                  <a:srgbClr val="FF0000"/>
                </a:solidFill>
              </a:rPr>
              <a:t>物理线路</a:t>
            </a:r>
            <a:r>
              <a:rPr lang="en-US" altLang="zh-CN" dirty="0">
                <a:solidFill>
                  <a:srgbClr val="FF0000"/>
                </a:solidFill>
              </a:rPr>
              <a:t> </a:t>
            </a:r>
            <a:r>
              <a:rPr lang="en-US" altLang="zh-CN" dirty="0"/>
              <a:t>[1]</a:t>
            </a:r>
            <a:r>
              <a:rPr lang="zh-CN" altLang="en-US" dirty="0"/>
              <a:t>。</a:t>
            </a:r>
            <a:endParaRPr lang="en-US" altLang="zh-CN" dirty="0"/>
          </a:p>
          <a:p>
            <a:endParaRPr lang="zh-CN" altLang="en-US" dirty="0"/>
          </a:p>
          <a:p>
            <a:r>
              <a:rPr lang="zh-CN" altLang="en-US" dirty="0"/>
              <a:t>在学习多路访问协议时，我们看到了多台主机能够通过一条</a:t>
            </a:r>
            <a:r>
              <a:rPr lang="zh-CN" altLang="en-US" dirty="0">
                <a:solidFill>
                  <a:srgbClr val="FF0000"/>
                </a:solidFill>
              </a:rPr>
              <a:t>共享的线路</a:t>
            </a:r>
            <a:r>
              <a:rPr lang="en-US" altLang="zh-CN" dirty="0"/>
              <a:t>[2]</a:t>
            </a:r>
            <a:r>
              <a:rPr lang="zh-CN" altLang="en-US" dirty="0"/>
              <a:t>连接起来，并且连接主机的这种“线路”能够</a:t>
            </a:r>
            <a:r>
              <a:rPr lang="zh-CN" altLang="en-US" dirty="0">
                <a:solidFill>
                  <a:srgbClr val="FF0000"/>
                </a:solidFill>
              </a:rPr>
              <a:t>是</a:t>
            </a:r>
            <a:r>
              <a:rPr lang="zh-CN" altLang="en-US" dirty="0"/>
              <a:t>无线电频谱或其他媒体。</a:t>
            </a:r>
          </a:p>
          <a:p>
            <a:endParaRPr lang="en-US" altLang="zh-CN" dirty="0"/>
          </a:p>
          <a:p>
            <a:r>
              <a:rPr lang="zh-CN" altLang="en-US" dirty="0"/>
              <a:t>这使我们将链路更多地</a:t>
            </a:r>
            <a:r>
              <a:rPr lang="zh-CN" altLang="en-US" dirty="0">
                <a:solidFill>
                  <a:srgbClr val="FF0000"/>
                </a:solidFill>
              </a:rPr>
              <a:t>抽象为</a:t>
            </a:r>
            <a:r>
              <a:rPr lang="zh-CN" altLang="en-US" dirty="0"/>
              <a:t>一条信道，而不是作为一条线路。</a:t>
            </a:r>
          </a:p>
          <a:p>
            <a:pPr eaLnBrk="1" hangingPunct="1">
              <a:spcBef>
                <a:spcPts val="600"/>
              </a:spcBef>
            </a:pPr>
            <a:endParaRPr lang="en-US" altLang="zh-CN" dirty="0">
              <a:latin typeface="Gill Sans MT" panose="020B0502020104020203" pitchFamily="34" charset="0"/>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pPr eaLnBrk="1" hangingPunct="1"/>
            <a:r>
              <a:rPr lang="zh-CN" altLang="en-US" dirty="0"/>
              <a:t>链路虚拟化：网络作为链路层</a:t>
            </a:r>
            <a:endParaRPr lang="en-US" altLang="zh-CN" dirty="0">
              <a:latin typeface="Gill Sans MT" panose="020B0502020104020203" pitchFamily="34" charset="0"/>
            </a:endParaRPr>
          </a:p>
        </p:txBody>
      </p:sp>
      <p:sp>
        <p:nvSpPr>
          <p:cNvPr id="4" name="内容占位符 3"/>
          <p:cNvSpPr>
            <a:spLocks noGrp="1"/>
          </p:cNvSpPr>
          <p:nvPr>
            <p:ph idx="1"/>
          </p:nvPr>
        </p:nvSpPr>
        <p:spPr>
          <a:xfrm>
            <a:off x="303214" y="1017588"/>
            <a:ext cx="8540750" cy="5181600"/>
          </a:xfrm>
        </p:spPr>
        <p:txBody>
          <a:bodyPr/>
          <a:lstStyle/>
          <a:p>
            <a:pPr>
              <a:spcBef>
                <a:spcPts val="600"/>
              </a:spcBef>
            </a:pPr>
            <a:r>
              <a:rPr lang="zh-CN" altLang="en-US" dirty="0"/>
              <a:t>在我们学习以太网局域网时，我们看到互连媒体实际上能够是一个相当复杂的</a:t>
            </a:r>
            <a:r>
              <a:rPr lang="zh-CN" altLang="en-US" dirty="0">
                <a:solidFill>
                  <a:srgbClr val="FF0000"/>
                </a:solidFill>
              </a:rPr>
              <a:t>交换基础设施</a:t>
            </a:r>
            <a:r>
              <a:rPr lang="en-US" altLang="zh-CN" dirty="0"/>
              <a:t>[3]</a:t>
            </a:r>
            <a:r>
              <a:rPr lang="zh-CN" altLang="en-US" dirty="0"/>
              <a:t>。</a:t>
            </a:r>
          </a:p>
          <a:p>
            <a:pPr>
              <a:spcBef>
                <a:spcPts val="600"/>
              </a:spcBef>
            </a:pPr>
            <a:endParaRPr lang="en-US" altLang="zh-CN" dirty="0"/>
          </a:p>
          <a:p>
            <a:pPr>
              <a:spcBef>
                <a:spcPts val="600"/>
              </a:spcBef>
            </a:pPr>
            <a:r>
              <a:rPr lang="zh-CN" altLang="en-US" dirty="0"/>
              <a:t>然而，经过这种演化，主机本身维持这样的视图，即互联媒体只是连接两台或多台主机的链路层信道。</a:t>
            </a:r>
          </a:p>
          <a:p>
            <a:pPr>
              <a:spcBef>
                <a:spcPts val="600"/>
              </a:spcBef>
            </a:pPr>
            <a:endParaRPr lang="en-US" altLang="zh-CN" dirty="0"/>
          </a:p>
          <a:p>
            <a:pPr>
              <a:spcBef>
                <a:spcPts val="600"/>
              </a:spcBef>
            </a:pPr>
            <a:r>
              <a:rPr lang="zh-CN" altLang="en-US" dirty="0"/>
              <a:t>例如，一台以太网主机不知道它是通过单一的短的</a:t>
            </a:r>
            <a:r>
              <a:rPr lang="zh-CN" altLang="en-US" dirty="0">
                <a:solidFill>
                  <a:srgbClr val="FF0000"/>
                </a:solidFill>
              </a:rPr>
              <a:t>局域网网段</a:t>
            </a:r>
            <a:r>
              <a:rPr lang="zh-CN" altLang="en-US" dirty="0"/>
              <a:t>还是通过地理上分布式的</a:t>
            </a:r>
            <a:r>
              <a:rPr lang="zh-CN" altLang="en-US" dirty="0">
                <a:solidFill>
                  <a:srgbClr val="FF0000"/>
                </a:solidFill>
              </a:rPr>
              <a:t>交换局域网</a:t>
            </a:r>
            <a:r>
              <a:rPr lang="zh-CN" altLang="en-US" dirty="0"/>
              <a:t>或通过</a:t>
            </a:r>
            <a:r>
              <a:rPr lang="en-US" altLang="zh-CN" dirty="0">
                <a:solidFill>
                  <a:srgbClr val="FF0000"/>
                </a:solidFill>
              </a:rPr>
              <a:t>VLAN</a:t>
            </a:r>
            <a:r>
              <a:rPr lang="zh-CN" altLang="en-US" dirty="0"/>
              <a:t>与其它局域网主机进行连接。 </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304800" y="304800"/>
            <a:ext cx="8509000" cy="533400"/>
          </a:xfrm>
        </p:spPr>
        <p:txBody>
          <a:bodyPr/>
          <a:lstStyle/>
          <a:p>
            <a:pPr eaLnBrk="1" hangingPunct="1"/>
            <a:r>
              <a:rPr lang="zh-CN" altLang="en-US" dirty="0"/>
              <a:t>链路虚拟化：网络作为链路层</a:t>
            </a:r>
            <a:endParaRPr lang="en-US" altLang="zh-CN" dirty="0">
              <a:latin typeface="Gill Sans MT" panose="020B0502020104020203" pitchFamily="34" charset="0"/>
            </a:endParaRPr>
          </a:p>
        </p:txBody>
      </p:sp>
      <p:sp>
        <p:nvSpPr>
          <p:cNvPr id="208899" name="Rectangle 3"/>
          <p:cNvSpPr>
            <a:spLocks noGrp="1" noChangeArrowheads="1"/>
          </p:cNvSpPr>
          <p:nvPr>
            <p:ph type="body" idx="1"/>
          </p:nvPr>
        </p:nvSpPr>
        <p:spPr>
          <a:xfrm>
            <a:off x="366713" y="1021080"/>
            <a:ext cx="8426767" cy="5171758"/>
          </a:xfrm>
        </p:spPr>
        <p:txBody>
          <a:bodyPr/>
          <a:lstStyle/>
          <a:p>
            <a:pPr>
              <a:spcBef>
                <a:spcPts val="600"/>
              </a:spcBef>
            </a:pPr>
            <a:r>
              <a:rPr lang="zh-CN" altLang="en-US" dirty="0"/>
              <a:t>在两个主机之间的拨号调制解调器连接情况下，连接两个主机的链路实际上是</a:t>
            </a:r>
            <a:r>
              <a:rPr lang="zh-CN" altLang="en-US" dirty="0">
                <a:solidFill>
                  <a:srgbClr val="FF0000"/>
                </a:solidFill>
              </a:rPr>
              <a:t>电话网络</a:t>
            </a:r>
            <a:r>
              <a:rPr lang="en-US" altLang="zh-CN" dirty="0"/>
              <a:t>[4]</a:t>
            </a:r>
            <a:r>
              <a:rPr lang="zh-CN" altLang="en-US" dirty="0"/>
              <a:t>。</a:t>
            </a:r>
            <a:endParaRPr lang="en-US" altLang="zh-CN" dirty="0"/>
          </a:p>
          <a:p>
            <a:pPr>
              <a:spcBef>
                <a:spcPts val="600"/>
              </a:spcBef>
            </a:pPr>
            <a:endParaRPr lang="zh-CN" altLang="en-US" dirty="0"/>
          </a:p>
          <a:p>
            <a:pPr>
              <a:spcBef>
                <a:spcPts val="600"/>
              </a:spcBef>
            </a:pPr>
            <a:r>
              <a:rPr lang="zh-CN" altLang="en-US" dirty="0"/>
              <a:t>这是一个逻辑分离的、全球性的电信网络，它有自己的用于数据传输和信令的交换机、链路和协议栈。</a:t>
            </a:r>
            <a:endParaRPr lang="en-US" altLang="zh-CN" dirty="0"/>
          </a:p>
          <a:p>
            <a:pPr>
              <a:spcBef>
                <a:spcPts val="600"/>
              </a:spcBef>
            </a:pPr>
            <a:endParaRPr lang="zh-CN" altLang="en-US" dirty="0"/>
          </a:p>
          <a:p>
            <a:pPr>
              <a:spcBef>
                <a:spcPts val="600"/>
              </a:spcBef>
            </a:pPr>
            <a:r>
              <a:rPr lang="zh-CN" altLang="en-US" dirty="0"/>
              <a:t>然而，从互联网链路层的观点来看，通过电话网络的拨号连接被看作一根简单的“线路”。</a:t>
            </a:r>
            <a:endParaRPr lang="en-US" altLang="zh-CN" dirty="0"/>
          </a:p>
          <a:p>
            <a:pPr>
              <a:spcBef>
                <a:spcPts val="600"/>
              </a:spcBef>
            </a:pPr>
            <a:endParaRPr lang="en-US" altLang="zh-CN" dirty="0"/>
          </a:p>
          <a:p>
            <a:pPr>
              <a:spcBef>
                <a:spcPts val="600"/>
              </a:spcBef>
            </a:pPr>
            <a:r>
              <a:rPr lang="zh-CN" altLang="en-US" dirty="0"/>
              <a:t>从这个意义上说，互联网</a:t>
            </a:r>
            <a:r>
              <a:rPr lang="zh-CN" altLang="en-US" dirty="0">
                <a:solidFill>
                  <a:srgbClr val="FF0000"/>
                </a:solidFill>
              </a:rPr>
              <a:t>虚拟化了</a:t>
            </a:r>
            <a:r>
              <a:rPr lang="zh-CN" altLang="en-US" dirty="0"/>
              <a:t>电话网络，把电话网络看作一条链路 </a:t>
            </a:r>
            <a:r>
              <a:rPr lang="en-US" altLang="zh-CN" dirty="0"/>
              <a:t>—— </a:t>
            </a:r>
            <a:r>
              <a:rPr lang="zh-CN" altLang="en-US" dirty="0"/>
              <a:t>一种提供两个互联网主机之间</a:t>
            </a:r>
            <a:r>
              <a:rPr lang="zh-CN" altLang="en-US" b="1" dirty="0">
                <a:solidFill>
                  <a:srgbClr val="00B050"/>
                </a:solidFill>
              </a:rPr>
              <a:t>链路层连接</a:t>
            </a:r>
            <a:r>
              <a:rPr lang="zh-CN" altLang="en-US" dirty="0"/>
              <a:t>的</a:t>
            </a:r>
            <a:r>
              <a:rPr lang="zh-CN" altLang="en-US" dirty="0">
                <a:solidFill>
                  <a:srgbClr val="FF0000"/>
                </a:solidFill>
              </a:rPr>
              <a:t>链路层技术</a:t>
            </a:r>
            <a:r>
              <a:rPr lang="zh-CN" altLang="en-US" dirty="0"/>
              <a:t>。</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1190" name="Picture 6"/>
          <p:cNvPicPr>
            <a:picLocks noChangeAspect="1" noChangeArrowheads="1"/>
          </p:cNvPicPr>
          <p:nvPr/>
        </p:nvPicPr>
        <p:blipFill>
          <a:blip r:embed="rId3" cstate="print"/>
          <a:srcRect/>
          <a:stretch>
            <a:fillRect/>
          </a:stretch>
        </p:blipFill>
        <p:spPr bwMode="auto">
          <a:xfrm>
            <a:off x="914400" y="1716088"/>
            <a:ext cx="6873875" cy="4075112"/>
          </a:xfrm>
          <a:prstGeom prst="rect">
            <a:avLst/>
          </a:prstGeom>
          <a:noFill/>
          <a:ln w="9525">
            <a:noFill/>
            <a:miter lim="800000"/>
            <a:headEnd/>
            <a:tailEnd/>
          </a:ln>
          <a:effectLst/>
        </p:spPr>
      </p:pic>
      <p:sp>
        <p:nvSpPr>
          <p:cNvPr id="861193" name="Rectangle 9"/>
          <p:cNvSpPr>
            <a:spLocks noGrp="1" noChangeArrowheads="1"/>
          </p:cNvSpPr>
          <p:nvPr>
            <p:ph type="title"/>
          </p:nvPr>
        </p:nvSpPr>
        <p:spPr/>
        <p:txBody>
          <a:bodyPr/>
          <a:lstStyle/>
          <a:p>
            <a:r>
              <a:rPr lang="zh-CN" altLang="en-US" dirty="0"/>
              <a:t>链路虚拟化：网络作为链路层</a:t>
            </a:r>
          </a:p>
        </p:txBody>
      </p:sp>
    </p:spTree>
    <p:extLst>
      <p:ext uri="{BB962C8B-B14F-4D97-AF65-F5344CB8AC3E}">
        <p14:creationId xmlns:p14="http://schemas.microsoft.com/office/powerpoint/2010/main" val="128430774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3"/>
          <p:cNvSpPr>
            <a:spLocks noGrp="1" noChangeArrowheads="1"/>
          </p:cNvSpPr>
          <p:nvPr>
            <p:ph type="body" idx="1"/>
          </p:nvPr>
        </p:nvSpPr>
        <p:spPr>
          <a:xfrm>
            <a:off x="303213" y="1062038"/>
            <a:ext cx="8499475" cy="5121048"/>
          </a:xfrm>
        </p:spPr>
        <p:txBody>
          <a:bodyPr/>
          <a:lstStyle/>
          <a:p>
            <a:pPr>
              <a:spcBef>
                <a:spcPts val="600"/>
              </a:spcBef>
            </a:pPr>
            <a:r>
              <a:rPr lang="zh-CN" altLang="en-US" dirty="0"/>
              <a:t>在本节中，我们将考虑多协议标签交换</a:t>
            </a:r>
            <a:r>
              <a:rPr lang="en-US" altLang="zh-CN" dirty="0"/>
              <a:t>(MPLS)</a:t>
            </a:r>
            <a:r>
              <a:rPr lang="zh-CN" altLang="en-US" dirty="0"/>
              <a:t>网络。</a:t>
            </a:r>
          </a:p>
          <a:p>
            <a:pPr>
              <a:spcBef>
                <a:spcPts val="600"/>
              </a:spcBef>
            </a:pPr>
            <a:endParaRPr lang="en-US" altLang="zh-CN" dirty="0"/>
          </a:p>
          <a:p>
            <a:pPr>
              <a:spcBef>
                <a:spcPts val="600"/>
              </a:spcBef>
            </a:pPr>
            <a:r>
              <a:rPr lang="zh-CN" altLang="en-US" dirty="0"/>
              <a:t>与电路交换电话网不同，</a:t>
            </a:r>
            <a:r>
              <a:rPr lang="en-US" altLang="zh-CN" dirty="0"/>
              <a:t>MPLS</a:t>
            </a:r>
            <a:r>
              <a:rPr lang="zh-CN" altLang="en-US" dirty="0"/>
              <a:t>客观上是一个分组交换的虚电路网络。</a:t>
            </a:r>
          </a:p>
          <a:p>
            <a:pPr>
              <a:spcBef>
                <a:spcPts val="600"/>
              </a:spcBef>
            </a:pPr>
            <a:endParaRPr lang="en-US" altLang="zh-CN" dirty="0"/>
          </a:p>
          <a:p>
            <a:pPr>
              <a:spcBef>
                <a:spcPts val="600"/>
              </a:spcBef>
            </a:pPr>
            <a:r>
              <a:rPr lang="zh-CN" altLang="en-US" dirty="0"/>
              <a:t>它们有自己的分组格式和转发行为。</a:t>
            </a:r>
          </a:p>
          <a:p>
            <a:pPr>
              <a:spcBef>
                <a:spcPts val="600"/>
              </a:spcBef>
            </a:pPr>
            <a:endParaRPr lang="en-US" altLang="zh-CN" dirty="0"/>
          </a:p>
          <a:p>
            <a:pPr>
              <a:spcBef>
                <a:spcPts val="600"/>
              </a:spcBef>
            </a:pPr>
            <a:r>
              <a:rPr lang="zh-CN" altLang="en-US" dirty="0"/>
              <a:t>因此，从教学法的角度来看，有关</a:t>
            </a:r>
            <a:r>
              <a:rPr lang="en-US" altLang="zh-CN" dirty="0"/>
              <a:t>MPLS</a:t>
            </a:r>
            <a:r>
              <a:rPr lang="zh-CN" altLang="en-US" dirty="0"/>
              <a:t>的讨论</a:t>
            </a:r>
            <a:r>
              <a:rPr lang="zh-CN" altLang="en-US" dirty="0">
                <a:solidFill>
                  <a:srgbClr val="FF0000"/>
                </a:solidFill>
              </a:rPr>
              <a:t>既适合</a:t>
            </a:r>
            <a:r>
              <a:rPr lang="zh-CN" altLang="en-US" dirty="0"/>
              <a:t>放在网络层的学习中，也适合放在链路层的学习中。</a:t>
            </a:r>
            <a:endParaRPr lang="en-US" altLang="zh-CN" dirty="0"/>
          </a:p>
          <a:p>
            <a:pPr>
              <a:spcBef>
                <a:spcPts val="600"/>
              </a:spcBef>
            </a:pPr>
            <a:endParaRPr lang="en-US" altLang="zh-CN" dirty="0"/>
          </a:p>
          <a:p>
            <a:pPr>
              <a:spcBef>
                <a:spcPts val="600"/>
              </a:spcBef>
            </a:pPr>
            <a:r>
              <a:rPr lang="zh-CN" altLang="en-US" dirty="0"/>
              <a:t>从互联网的角度来看，可以把</a:t>
            </a:r>
            <a:r>
              <a:rPr lang="en-US" altLang="zh-CN" dirty="0"/>
              <a:t>MPLS</a:t>
            </a:r>
            <a:r>
              <a:rPr lang="zh-CN" altLang="en-US" dirty="0"/>
              <a:t>看作是链路层技术，就像电话网络和交换以太网一样，用于</a:t>
            </a:r>
            <a:r>
              <a:rPr lang="en-US" altLang="zh-CN" dirty="0"/>
              <a:t>IP</a:t>
            </a:r>
            <a:r>
              <a:rPr lang="zh-CN" altLang="en-US" dirty="0"/>
              <a:t>设备之间的</a:t>
            </a:r>
            <a:r>
              <a:rPr lang="zh-CN" altLang="en-US" b="1" dirty="0">
                <a:solidFill>
                  <a:srgbClr val="FF0000"/>
                </a:solidFill>
              </a:rPr>
              <a:t>互连</a:t>
            </a:r>
            <a:r>
              <a:rPr lang="zh-CN" altLang="en-US" dirty="0"/>
              <a:t>。</a:t>
            </a:r>
          </a:p>
        </p:txBody>
      </p:sp>
      <p:sp>
        <p:nvSpPr>
          <p:cNvPr id="210947" name="Rectangle 4"/>
          <p:cNvSpPr>
            <a:spLocks noGrp="1" noChangeArrowheads="1"/>
          </p:cNvSpPr>
          <p:nvPr>
            <p:ph type="title"/>
          </p:nvPr>
        </p:nvSpPr>
        <p:spPr>
          <a:xfrm>
            <a:off x="303213" y="215900"/>
            <a:ext cx="8540750" cy="669471"/>
          </a:xfrm>
        </p:spPr>
        <p:txBody>
          <a:bodyPr/>
          <a:lstStyle/>
          <a:p>
            <a:pPr eaLnBrk="1" hangingPunct="1"/>
            <a:r>
              <a:rPr lang="zh-CN" altLang="en-US" dirty="0"/>
              <a:t>链路虚拟化：网络作为链路层</a:t>
            </a:r>
            <a:endParaRPr lang="zh-CN" altLang="en-US" dirty="0">
              <a:latin typeface="Gill Sans MT" panose="020B0502020104020203" pitchFamily="34" charset="0"/>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a:t>6.1 </a:t>
            </a:r>
            <a:r>
              <a:rPr lang="zh-CN" altLang="en-US" sz="1800" dirty="0"/>
              <a:t>链路层概述</a:t>
            </a:r>
            <a:endParaRPr lang="en-US" altLang="zh-CN" sz="1800" dirty="0"/>
          </a:p>
          <a:p>
            <a:pPr eaLnBrk="1" hangingPunct="1">
              <a:lnSpc>
                <a:spcPct val="90000"/>
              </a:lnSpc>
            </a:pPr>
            <a:r>
              <a:rPr lang="zh-CN" altLang="en-US" sz="1800" dirty="0"/>
              <a:t>链路层提供的服务</a:t>
            </a:r>
            <a:endParaRPr lang="en-US" altLang="zh-CN" sz="1800" dirty="0"/>
          </a:p>
          <a:p>
            <a:pPr eaLnBrk="1" hangingPunct="1">
              <a:lnSpc>
                <a:spcPct val="90000"/>
              </a:lnSpc>
            </a:pPr>
            <a:r>
              <a:rPr lang="zh-CN" altLang="en-US" sz="1800" dirty="0"/>
              <a:t>链路层在何处实现</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6.2 </a:t>
            </a:r>
            <a:r>
              <a:rPr lang="zh-CN" altLang="en-US" sz="1800" dirty="0"/>
              <a:t>差错检测和纠正技术 </a:t>
            </a:r>
            <a:endParaRPr lang="en-US" altLang="zh-CN" sz="1800" dirty="0"/>
          </a:p>
          <a:p>
            <a:pPr eaLnBrk="1" hangingPunct="1">
              <a:lnSpc>
                <a:spcPct val="90000"/>
              </a:lnSpc>
            </a:pPr>
            <a:r>
              <a:rPr lang="zh-CN" altLang="en-US" sz="1800" dirty="0"/>
              <a:t>奇偶校验</a:t>
            </a:r>
            <a:endParaRPr lang="en-US" altLang="zh-CN" sz="1800" dirty="0"/>
          </a:p>
          <a:p>
            <a:pPr eaLnBrk="1" hangingPunct="1">
              <a:lnSpc>
                <a:spcPct val="90000"/>
              </a:lnSpc>
            </a:pPr>
            <a:r>
              <a:rPr lang="zh-CN" altLang="en-US" sz="1800" dirty="0"/>
              <a:t>校验和方法</a:t>
            </a:r>
            <a:endParaRPr lang="en-US" altLang="zh-CN" sz="1800" dirty="0"/>
          </a:p>
          <a:p>
            <a:pPr eaLnBrk="1" hangingPunct="1">
              <a:lnSpc>
                <a:spcPct val="90000"/>
              </a:lnSpc>
            </a:pPr>
            <a:r>
              <a:rPr lang="zh-CN" altLang="en-US" sz="1800" dirty="0"/>
              <a:t>循环冗余检测</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6.3 </a:t>
            </a:r>
            <a:r>
              <a:rPr lang="zh-CN" altLang="en-US" sz="1800" dirty="0"/>
              <a:t>多路访问链路和协议</a:t>
            </a:r>
            <a:endParaRPr lang="en-US" altLang="zh-CN" sz="1800" dirty="0"/>
          </a:p>
          <a:p>
            <a:pPr eaLnBrk="1" hangingPunct="1">
              <a:lnSpc>
                <a:spcPct val="90000"/>
              </a:lnSpc>
            </a:pPr>
            <a:r>
              <a:rPr lang="zh-CN" altLang="en-US" sz="1800" dirty="0"/>
              <a:t>信道划分协议</a:t>
            </a:r>
            <a:endParaRPr lang="en-US" altLang="zh-CN" sz="1800" dirty="0"/>
          </a:p>
          <a:p>
            <a:pPr eaLnBrk="1" hangingPunct="1">
              <a:lnSpc>
                <a:spcPct val="90000"/>
              </a:lnSpc>
            </a:pPr>
            <a:r>
              <a:rPr lang="zh-CN" altLang="en-US" sz="1800" dirty="0"/>
              <a:t>随机接入协议</a:t>
            </a:r>
            <a:endParaRPr lang="en-US" altLang="zh-CN" sz="1800" dirty="0"/>
          </a:p>
          <a:p>
            <a:pPr eaLnBrk="1" hangingPunct="1">
              <a:lnSpc>
                <a:spcPct val="90000"/>
              </a:lnSpc>
            </a:pPr>
            <a:r>
              <a:rPr lang="zh-CN" altLang="en-US" sz="1800" dirty="0"/>
              <a:t>轮流协议</a:t>
            </a:r>
            <a:endParaRPr lang="en-US" altLang="zh-CN" sz="1800" dirty="0"/>
          </a:p>
          <a:p>
            <a:pPr eaLnBrk="1" hangingPunct="1">
              <a:lnSpc>
                <a:spcPct val="90000"/>
              </a:lnSpc>
            </a:pPr>
            <a:r>
              <a:rPr lang="en-US" altLang="zh-CN" sz="1800" dirty="0"/>
              <a:t>DOCSIS: </a:t>
            </a:r>
            <a:r>
              <a:rPr lang="zh-CN" altLang="en-US" sz="1800" dirty="0"/>
              <a:t>用于电缆互联网接入的链路层协议</a:t>
            </a:r>
            <a:endParaRPr lang="en-US" altLang="zh-CN" sz="1800" dirty="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a:t>以太网</a:t>
            </a:r>
            <a:endParaRPr lang="en-US" altLang="zh-CN" sz="1800" dirty="0"/>
          </a:p>
          <a:p>
            <a:pPr eaLnBrk="1" hangingPunct="1">
              <a:lnSpc>
                <a:spcPct val="90000"/>
              </a:lnSpc>
            </a:pPr>
            <a:r>
              <a:rPr lang="zh-CN" altLang="en-US" sz="1800" dirty="0"/>
              <a:t>链路层交换机</a:t>
            </a:r>
            <a:endParaRPr lang="en-US" altLang="zh-CN" sz="1800" dirty="0"/>
          </a:p>
          <a:p>
            <a:pPr eaLnBrk="1" hangingPunct="1">
              <a:lnSpc>
                <a:spcPct val="90000"/>
              </a:lnSpc>
            </a:pPr>
            <a:r>
              <a:rPr lang="zh-CN" altLang="en-US" sz="1800" dirty="0"/>
              <a:t>虚拟局域网 </a:t>
            </a:r>
            <a:r>
              <a:rPr lang="en-US" altLang="zh-CN" sz="1800" dirty="0"/>
              <a:t>(VLANs)</a:t>
            </a:r>
          </a:p>
          <a:p>
            <a:pPr eaLnBrk="1" hangingPunct="1">
              <a:lnSpc>
                <a:spcPct val="90000"/>
              </a:lnSpc>
              <a:buFontTx/>
              <a:buNone/>
            </a:pPr>
            <a:endParaRPr lang="en-US" altLang="zh-CN" sz="1800" dirty="0"/>
          </a:p>
          <a:p>
            <a:pPr eaLnBrk="1" hangingPunct="1">
              <a:lnSpc>
                <a:spcPct val="90000"/>
              </a:lnSpc>
              <a:buFontTx/>
              <a:buNone/>
            </a:pPr>
            <a:r>
              <a:rPr lang="en-US" altLang="zh-CN" sz="1800" dirty="0"/>
              <a:t>6.5 </a:t>
            </a:r>
            <a:r>
              <a:rPr lang="zh-CN" altLang="en-US" sz="1800" dirty="0"/>
              <a:t>链路虚拟化：网络作为链路层</a:t>
            </a:r>
            <a:endParaRPr lang="en-US" altLang="zh-CN" sz="1800" dirty="0"/>
          </a:p>
          <a:p>
            <a:pPr eaLnBrk="1" hangingPunct="1">
              <a:lnSpc>
                <a:spcPct val="90000"/>
              </a:lnSpc>
            </a:pPr>
            <a:r>
              <a:rPr lang="zh-CN" altLang="en-US" sz="1800" dirty="0">
                <a:solidFill>
                  <a:srgbClr val="FF0000"/>
                </a:solidFill>
              </a:rPr>
              <a:t>多协议标签交换 </a:t>
            </a:r>
            <a:r>
              <a:rPr lang="en-US" altLang="zh-CN" sz="1800" dirty="0">
                <a:solidFill>
                  <a:srgbClr val="FF0000"/>
                </a:solidFill>
              </a:rPr>
              <a:t>(MPLS)</a:t>
            </a:r>
          </a:p>
          <a:p>
            <a:pPr eaLnBrk="1" hangingPunct="1">
              <a:lnSpc>
                <a:spcPct val="90000"/>
              </a:lnSpc>
              <a:buFontTx/>
              <a:buNone/>
            </a:pPr>
            <a:r>
              <a:rPr lang="en-US" altLang="zh-CN" sz="1800" dirty="0"/>
              <a:t>6.6 </a:t>
            </a:r>
            <a:r>
              <a:rPr lang="zh-CN" altLang="en-US" sz="1800" dirty="0"/>
              <a:t>数据中心网络</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6.7 </a:t>
            </a:r>
            <a:r>
              <a:rPr lang="zh-CN" altLang="en-US" sz="1800" dirty="0"/>
              <a:t>回顾：</a:t>
            </a:r>
            <a:r>
              <a:rPr lang="en-US" altLang="zh-CN" sz="1800" dirty="0"/>
              <a:t>Web</a:t>
            </a:r>
            <a:r>
              <a:rPr lang="zh-CN" altLang="en-US" sz="1800" dirty="0"/>
              <a:t>页面请求的历程</a:t>
            </a:r>
            <a:endParaRPr lang="en-US" altLang="zh-CN" sz="1800" dirty="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和以太网</a:t>
            </a:r>
            <a:endParaRPr lang="en-US" altLang="zh-CN" sz="1800" dirty="0"/>
          </a:p>
          <a:p>
            <a:pPr eaLnBrk="1" hangingPunct="1">
              <a:lnSpc>
                <a:spcPct val="90000"/>
              </a:lnSpc>
              <a:buFontTx/>
              <a:buChar char="•"/>
            </a:pPr>
            <a:r>
              <a:rPr lang="zh-CN" altLang="en-US" sz="1800" dirty="0"/>
              <a:t>仍在准备：</a:t>
            </a:r>
            <a:r>
              <a:rPr lang="en-US" altLang="zh-CN" sz="1800" dirty="0"/>
              <a:t>DNS </a:t>
            </a:r>
            <a:r>
              <a:rPr lang="zh-CN" altLang="en-US" sz="1800" dirty="0"/>
              <a:t>和 </a:t>
            </a:r>
            <a:r>
              <a:rPr lang="en-US" altLang="zh-CN" sz="1800" dirty="0"/>
              <a:t>ARP</a:t>
            </a:r>
          </a:p>
          <a:p>
            <a:pPr eaLnBrk="1" hangingPunct="1">
              <a:lnSpc>
                <a:spcPct val="90000"/>
              </a:lnSpc>
              <a:buFontTx/>
              <a:buChar char="•"/>
            </a:pPr>
            <a:r>
              <a:rPr lang="zh-CN" altLang="en-US" sz="1800" dirty="0"/>
              <a:t>仍在准备：域内路由选择到</a:t>
            </a:r>
            <a:r>
              <a:rPr lang="en-US" altLang="zh-CN" sz="1800" dirty="0"/>
              <a:t>DNS</a:t>
            </a:r>
            <a:r>
              <a:rPr lang="zh-CN" altLang="en-US" sz="1800" dirty="0"/>
              <a:t>服务器</a:t>
            </a:r>
            <a:endParaRPr lang="en-US" altLang="zh-CN" sz="1800" dirty="0"/>
          </a:p>
          <a:p>
            <a:pPr eaLnBrk="1" hangingPunct="1">
              <a:lnSpc>
                <a:spcPct val="90000"/>
              </a:lnSpc>
              <a:buFontTx/>
              <a:buChar char="•"/>
            </a:pPr>
            <a:r>
              <a:rPr lang="en-US" altLang="zh-CN" sz="1800" dirty="0"/>
              <a:t>Web </a:t>
            </a:r>
            <a:r>
              <a:rPr lang="zh-CN" altLang="en-US" sz="1800" dirty="0"/>
              <a:t>客户 </a:t>
            </a:r>
            <a:r>
              <a:rPr lang="en-US" altLang="zh-CN" sz="1800" dirty="0"/>
              <a:t>— </a:t>
            </a:r>
            <a:r>
              <a:rPr lang="zh-CN" altLang="en-US" sz="1800" dirty="0"/>
              <a:t>服务器交互：</a:t>
            </a:r>
            <a:r>
              <a:rPr lang="en-US" altLang="zh-CN" sz="1800" dirty="0"/>
              <a:t>TCP </a:t>
            </a:r>
            <a:r>
              <a:rPr lang="zh-CN" altLang="en-US" sz="1800" dirty="0"/>
              <a:t>和 </a:t>
            </a:r>
            <a:r>
              <a:rPr lang="en-US" altLang="zh-CN" sz="1800" dirty="0"/>
              <a:t>HTTP</a:t>
            </a:r>
          </a:p>
          <a:p>
            <a:pPr eaLnBrk="1" hangingPunct="1">
              <a:lnSpc>
                <a:spcPct val="90000"/>
              </a:lnSpc>
              <a:buFontTx/>
              <a:buNone/>
            </a:pPr>
            <a:endParaRPr lang="en-US" altLang="zh-CN" sz="1800" dirty="0"/>
          </a:p>
          <a:p>
            <a:pPr eaLnBrk="1" hangingPunct="1">
              <a:lnSpc>
                <a:spcPct val="90000"/>
              </a:lnSpc>
              <a:buFontTx/>
              <a:buNone/>
            </a:pPr>
            <a:r>
              <a:rPr lang="en-US" altLang="zh-CN" sz="1800" dirty="0"/>
              <a:t>6.8 </a:t>
            </a:r>
            <a:r>
              <a:rPr lang="zh-CN" altLang="en-US" sz="1800" dirty="0"/>
              <a:t>小结</a:t>
            </a:r>
          </a:p>
        </p:txBody>
      </p:sp>
      <p:sp>
        <p:nvSpPr>
          <p:cNvPr id="2" name="标题 1"/>
          <p:cNvSpPr>
            <a:spLocks noGrp="1"/>
          </p:cNvSpPr>
          <p:nvPr>
            <p:ph type="title"/>
          </p:nvPr>
        </p:nvSpPr>
        <p:spPr/>
        <p:txBody>
          <a:bodyPr/>
          <a:lstStyle/>
          <a:p>
            <a:r>
              <a:rPr lang="zh-CN" altLang="en-US" dirty="0">
                <a:latin typeface="+mn-lt"/>
              </a:rPr>
              <a:t>第 </a:t>
            </a:r>
            <a:r>
              <a:rPr lang="en-US" altLang="zh-CN" dirty="0">
                <a:latin typeface="+mn-lt"/>
              </a:rPr>
              <a:t>6 </a:t>
            </a:r>
            <a:r>
              <a:rPr lang="zh-CN" altLang="en-US" dirty="0">
                <a:latin typeface="+mn-lt"/>
              </a:rPr>
              <a:t>章 链路层和局域网</a:t>
            </a:r>
          </a:p>
        </p:txBody>
      </p:sp>
    </p:spTree>
    <p:extLst>
      <p:ext uri="{BB962C8B-B14F-4D97-AF65-F5344CB8AC3E}">
        <p14:creationId xmlns:p14="http://schemas.microsoft.com/office/powerpoint/2010/main" val="261286868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1" name="Oval 3"/>
          <p:cNvSpPr>
            <a:spLocks noChangeArrowheads="1"/>
          </p:cNvSpPr>
          <p:nvPr/>
        </p:nvSpPr>
        <p:spPr bwMode="auto">
          <a:xfrm>
            <a:off x="1905000" y="1374775"/>
            <a:ext cx="5334000" cy="3048000"/>
          </a:xfrm>
          <a:prstGeom prst="ellipse">
            <a:avLst/>
          </a:prstGeom>
          <a:solidFill>
            <a:srgbClr val="FFFF99"/>
          </a:solidFill>
          <a:ln w="19050">
            <a:solidFill>
              <a:srgbClr val="333399"/>
            </a:solidFill>
            <a:prstDash val="dash"/>
            <a:round/>
            <a:headEnd/>
            <a:tailEnd/>
          </a:ln>
        </p:spPr>
        <p:txBody>
          <a:bodyPr/>
          <a:lstStyle/>
          <a:p>
            <a:endParaRPr lang="zh-CN" altLang="en-US"/>
          </a:p>
        </p:txBody>
      </p:sp>
      <p:sp>
        <p:nvSpPr>
          <p:cNvPr id="217092" name="Line 4"/>
          <p:cNvSpPr>
            <a:spLocks noChangeShapeType="1"/>
          </p:cNvSpPr>
          <p:nvPr/>
        </p:nvSpPr>
        <p:spPr bwMode="auto">
          <a:xfrm>
            <a:off x="4157663" y="2366963"/>
            <a:ext cx="446087" cy="1681162"/>
          </a:xfrm>
          <a:prstGeom prst="line">
            <a:avLst/>
          </a:prstGeom>
          <a:noFill/>
          <a:ln w="38100">
            <a:solidFill>
              <a:srgbClr val="333399"/>
            </a:solidFill>
            <a:round/>
            <a:headEnd/>
            <a:tailEnd/>
          </a:ln>
        </p:spPr>
        <p:txBody>
          <a:bodyPr wrap="none" anchor="ctr"/>
          <a:lstStyle/>
          <a:p>
            <a:endParaRPr lang="zh-CN" altLang="en-US"/>
          </a:p>
        </p:txBody>
      </p:sp>
      <p:sp>
        <p:nvSpPr>
          <p:cNvPr id="217093" name="Line 5"/>
          <p:cNvSpPr>
            <a:spLocks noChangeShapeType="1"/>
          </p:cNvSpPr>
          <p:nvPr/>
        </p:nvSpPr>
        <p:spPr bwMode="auto">
          <a:xfrm>
            <a:off x="7202488" y="2855913"/>
            <a:ext cx="1341437" cy="4762"/>
          </a:xfrm>
          <a:prstGeom prst="line">
            <a:avLst/>
          </a:prstGeom>
          <a:noFill/>
          <a:ln w="28575">
            <a:solidFill>
              <a:srgbClr val="333399"/>
            </a:solidFill>
            <a:round/>
            <a:headEnd/>
            <a:tailEnd/>
          </a:ln>
        </p:spPr>
        <p:txBody>
          <a:bodyPr wrap="none" anchor="ctr"/>
          <a:lstStyle/>
          <a:p>
            <a:endParaRPr lang="zh-CN" altLang="en-US"/>
          </a:p>
        </p:txBody>
      </p:sp>
      <p:sp>
        <p:nvSpPr>
          <p:cNvPr id="217094" name="Line 6"/>
          <p:cNvSpPr>
            <a:spLocks noChangeShapeType="1"/>
          </p:cNvSpPr>
          <p:nvPr/>
        </p:nvSpPr>
        <p:spPr bwMode="auto">
          <a:xfrm>
            <a:off x="552450" y="2971800"/>
            <a:ext cx="1352550" cy="3175"/>
          </a:xfrm>
          <a:prstGeom prst="line">
            <a:avLst/>
          </a:prstGeom>
          <a:noFill/>
          <a:ln w="28575">
            <a:solidFill>
              <a:srgbClr val="333399"/>
            </a:solidFill>
            <a:round/>
            <a:headEnd/>
            <a:tailEnd/>
          </a:ln>
        </p:spPr>
        <p:txBody>
          <a:bodyPr wrap="none" anchor="ctr"/>
          <a:lstStyle/>
          <a:p>
            <a:endParaRPr lang="zh-CN" altLang="en-US"/>
          </a:p>
        </p:txBody>
      </p:sp>
      <p:sp>
        <p:nvSpPr>
          <p:cNvPr id="217095" name="Line 7"/>
          <p:cNvSpPr>
            <a:spLocks noChangeShapeType="1"/>
          </p:cNvSpPr>
          <p:nvPr/>
        </p:nvSpPr>
        <p:spPr bwMode="auto">
          <a:xfrm>
            <a:off x="5808663" y="2825750"/>
            <a:ext cx="1582737" cy="73025"/>
          </a:xfrm>
          <a:prstGeom prst="line">
            <a:avLst/>
          </a:prstGeom>
          <a:noFill/>
          <a:ln w="57150">
            <a:solidFill>
              <a:srgbClr val="333399"/>
            </a:solidFill>
            <a:round/>
            <a:headEnd/>
            <a:tailEnd/>
          </a:ln>
        </p:spPr>
        <p:txBody>
          <a:bodyPr wrap="none" anchor="ctr"/>
          <a:lstStyle/>
          <a:p>
            <a:endParaRPr lang="zh-CN" altLang="en-US"/>
          </a:p>
        </p:txBody>
      </p:sp>
      <p:sp>
        <p:nvSpPr>
          <p:cNvPr id="217096" name="Line 8"/>
          <p:cNvSpPr>
            <a:spLocks noChangeShapeType="1"/>
          </p:cNvSpPr>
          <p:nvPr/>
        </p:nvSpPr>
        <p:spPr bwMode="auto">
          <a:xfrm>
            <a:off x="4227513" y="2335213"/>
            <a:ext cx="1395412" cy="444500"/>
          </a:xfrm>
          <a:prstGeom prst="line">
            <a:avLst/>
          </a:prstGeom>
          <a:noFill/>
          <a:ln w="57150">
            <a:solidFill>
              <a:srgbClr val="333399"/>
            </a:solidFill>
            <a:round/>
            <a:headEnd/>
            <a:tailEnd/>
          </a:ln>
        </p:spPr>
        <p:txBody>
          <a:bodyPr wrap="none" anchor="ctr"/>
          <a:lstStyle/>
          <a:p>
            <a:endParaRPr lang="zh-CN" altLang="en-US"/>
          </a:p>
        </p:txBody>
      </p:sp>
      <p:sp>
        <p:nvSpPr>
          <p:cNvPr id="217097" name="Line 9"/>
          <p:cNvSpPr>
            <a:spLocks noChangeShapeType="1"/>
          </p:cNvSpPr>
          <p:nvPr/>
        </p:nvSpPr>
        <p:spPr bwMode="auto">
          <a:xfrm>
            <a:off x="2057400" y="2974975"/>
            <a:ext cx="1219200" cy="990600"/>
          </a:xfrm>
          <a:prstGeom prst="line">
            <a:avLst/>
          </a:prstGeom>
          <a:noFill/>
          <a:ln w="38100">
            <a:solidFill>
              <a:srgbClr val="333399"/>
            </a:solidFill>
            <a:round/>
            <a:headEnd/>
            <a:tailEnd/>
          </a:ln>
        </p:spPr>
        <p:txBody>
          <a:bodyPr wrap="none" anchor="ctr"/>
          <a:lstStyle/>
          <a:p>
            <a:endParaRPr lang="zh-CN" altLang="en-US"/>
          </a:p>
        </p:txBody>
      </p:sp>
      <p:sp>
        <p:nvSpPr>
          <p:cNvPr id="217098" name="Line 10"/>
          <p:cNvSpPr>
            <a:spLocks noChangeShapeType="1"/>
          </p:cNvSpPr>
          <p:nvPr/>
        </p:nvSpPr>
        <p:spPr bwMode="auto">
          <a:xfrm flipH="1">
            <a:off x="2198688" y="2365375"/>
            <a:ext cx="1916112" cy="544513"/>
          </a:xfrm>
          <a:prstGeom prst="line">
            <a:avLst/>
          </a:prstGeom>
          <a:noFill/>
          <a:ln w="57150">
            <a:solidFill>
              <a:srgbClr val="333399"/>
            </a:solidFill>
            <a:round/>
            <a:headEnd/>
            <a:tailEnd/>
          </a:ln>
        </p:spPr>
        <p:txBody>
          <a:bodyPr wrap="none" anchor="ctr"/>
          <a:lstStyle/>
          <a:p>
            <a:endParaRPr lang="zh-CN" altLang="en-US"/>
          </a:p>
        </p:txBody>
      </p:sp>
      <p:sp>
        <p:nvSpPr>
          <p:cNvPr id="217099" name="Line 11"/>
          <p:cNvSpPr>
            <a:spLocks noChangeShapeType="1"/>
          </p:cNvSpPr>
          <p:nvPr/>
        </p:nvSpPr>
        <p:spPr bwMode="auto">
          <a:xfrm>
            <a:off x="3524250" y="4003675"/>
            <a:ext cx="1047750" cy="114300"/>
          </a:xfrm>
          <a:prstGeom prst="line">
            <a:avLst/>
          </a:prstGeom>
          <a:noFill/>
          <a:ln w="38100">
            <a:solidFill>
              <a:srgbClr val="333399"/>
            </a:solidFill>
            <a:round/>
            <a:headEnd/>
            <a:tailEnd/>
          </a:ln>
        </p:spPr>
        <p:txBody>
          <a:bodyPr wrap="none" anchor="ctr"/>
          <a:lstStyle/>
          <a:p>
            <a:endParaRPr lang="zh-CN" altLang="en-US"/>
          </a:p>
        </p:txBody>
      </p:sp>
      <p:sp>
        <p:nvSpPr>
          <p:cNvPr id="217100" name="Line 12"/>
          <p:cNvSpPr>
            <a:spLocks noChangeShapeType="1"/>
          </p:cNvSpPr>
          <p:nvPr/>
        </p:nvSpPr>
        <p:spPr bwMode="auto">
          <a:xfrm flipH="1">
            <a:off x="4699000" y="2852738"/>
            <a:ext cx="1049338" cy="1262062"/>
          </a:xfrm>
          <a:prstGeom prst="line">
            <a:avLst/>
          </a:prstGeom>
          <a:noFill/>
          <a:ln w="38100">
            <a:solidFill>
              <a:srgbClr val="333399"/>
            </a:solidFill>
            <a:round/>
            <a:headEnd/>
            <a:tailEnd/>
          </a:ln>
        </p:spPr>
        <p:txBody>
          <a:bodyPr wrap="none" anchor="ctr"/>
          <a:lstStyle/>
          <a:p>
            <a:endParaRPr lang="zh-CN" altLang="en-US"/>
          </a:p>
        </p:txBody>
      </p:sp>
      <p:sp>
        <p:nvSpPr>
          <p:cNvPr id="217101" name="Line 13"/>
          <p:cNvSpPr>
            <a:spLocks noChangeShapeType="1"/>
          </p:cNvSpPr>
          <p:nvPr/>
        </p:nvSpPr>
        <p:spPr bwMode="auto">
          <a:xfrm rot="-5340818">
            <a:off x="3152775" y="2755900"/>
            <a:ext cx="76200" cy="304800"/>
          </a:xfrm>
          <a:prstGeom prst="line">
            <a:avLst/>
          </a:prstGeom>
          <a:noFill/>
          <a:ln w="28575">
            <a:solidFill>
              <a:srgbClr val="333399"/>
            </a:solidFill>
            <a:round/>
            <a:headEnd/>
            <a:tailEnd type="triangle" w="med" len="lg"/>
          </a:ln>
        </p:spPr>
        <p:txBody>
          <a:bodyPr wrap="none" anchor="ctr"/>
          <a:lstStyle/>
          <a:p>
            <a:endParaRPr lang="zh-CN" altLang="en-US"/>
          </a:p>
        </p:txBody>
      </p:sp>
      <p:sp>
        <p:nvSpPr>
          <p:cNvPr id="217102" name="Line 14"/>
          <p:cNvSpPr>
            <a:spLocks noChangeShapeType="1"/>
          </p:cNvSpPr>
          <p:nvPr/>
        </p:nvSpPr>
        <p:spPr bwMode="auto">
          <a:xfrm flipV="1">
            <a:off x="3505200" y="2822575"/>
            <a:ext cx="2133600" cy="1143000"/>
          </a:xfrm>
          <a:prstGeom prst="line">
            <a:avLst/>
          </a:prstGeom>
          <a:noFill/>
          <a:ln w="38100">
            <a:solidFill>
              <a:srgbClr val="333399"/>
            </a:solidFill>
            <a:round/>
            <a:headEnd/>
            <a:tailEnd/>
          </a:ln>
        </p:spPr>
        <p:txBody>
          <a:bodyPr wrap="none" anchor="ctr"/>
          <a:lstStyle/>
          <a:p>
            <a:endParaRPr lang="zh-CN" altLang="en-US"/>
          </a:p>
        </p:txBody>
      </p:sp>
      <p:sp>
        <p:nvSpPr>
          <p:cNvPr id="217103" name="Rectangle 15"/>
          <p:cNvSpPr>
            <a:spLocks noChangeArrowheads="1"/>
          </p:cNvSpPr>
          <p:nvPr/>
        </p:nvSpPr>
        <p:spPr bwMode="auto">
          <a:xfrm rot="5400000">
            <a:off x="456406" y="2324894"/>
            <a:ext cx="422275" cy="115888"/>
          </a:xfrm>
          <a:prstGeom prst="rect">
            <a:avLst/>
          </a:prstGeom>
          <a:solidFill>
            <a:srgbClr val="CCECFF"/>
          </a:solidFill>
          <a:ln w="9525">
            <a:solidFill>
              <a:srgbClr val="333399"/>
            </a:solidFill>
            <a:miter lim="800000"/>
            <a:headEnd/>
            <a:tailEnd/>
          </a:ln>
        </p:spPr>
        <p:txBody>
          <a:bodyPr rot="10800000" vert="eaVert" wrap="none" anchor="ctr"/>
          <a:lstStyle/>
          <a:p>
            <a:pPr algn="ctr" eaLnBrk="1" hangingPunct="1"/>
            <a:endParaRPr kumimoji="1" lang="zh-CN" altLang="en-US" i="0">
              <a:latin typeface="Arial" charset="0"/>
              <a:ea typeface="黑体" pitchFamily="49" charset="-122"/>
            </a:endParaRPr>
          </a:p>
        </p:txBody>
      </p:sp>
      <p:sp>
        <p:nvSpPr>
          <p:cNvPr id="217104" name="Line 16"/>
          <p:cNvSpPr>
            <a:spLocks noChangeShapeType="1"/>
          </p:cNvSpPr>
          <p:nvPr/>
        </p:nvSpPr>
        <p:spPr bwMode="auto">
          <a:xfrm>
            <a:off x="533400" y="1831975"/>
            <a:ext cx="0" cy="1066800"/>
          </a:xfrm>
          <a:prstGeom prst="line">
            <a:avLst/>
          </a:prstGeom>
          <a:noFill/>
          <a:ln w="28575">
            <a:solidFill>
              <a:srgbClr val="333399"/>
            </a:solidFill>
            <a:round/>
            <a:headEnd/>
            <a:tailEnd/>
          </a:ln>
        </p:spPr>
        <p:txBody>
          <a:bodyPr/>
          <a:lstStyle/>
          <a:p>
            <a:endParaRPr lang="zh-CN" altLang="en-US"/>
          </a:p>
        </p:txBody>
      </p:sp>
      <p:sp>
        <p:nvSpPr>
          <p:cNvPr id="217105" name="Rectangle 17"/>
          <p:cNvSpPr>
            <a:spLocks noChangeArrowheads="1"/>
          </p:cNvSpPr>
          <p:nvPr/>
        </p:nvSpPr>
        <p:spPr bwMode="auto">
          <a:xfrm rot="10800000">
            <a:off x="990600" y="3051175"/>
            <a:ext cx="422275" cy="115888"/>
          </a:xfrm>
          <a:prstGeom prst="rect">
            <a:avLst/>
          </a:prstGeom>
          <a:solidFill>
            <a:srgbClr val="CCECFF"/>
          </a:solidFill>
          <a:ln w="9525">
            <a:solidFill>
              <a:srgbClr val="333399"/>
            </a:solidFill>
            <a:miter lim="800000"/>
            <a:headEnd/>
            <a:tailEnd/>
          </a:ln>
        </p:spPr>
        <p:txBody>
          <a:bodyPr rot="10800000" wrap="none" anchor="ctr"/>
          <a:lstStyle/>
          <a:p>
            <a:pPr algn="ctr" eaLnBrk="1" hangingPunct="1"/>
            <a:endParaRPr kumimoji="1" lang="zh-CN" altLang="en-US" i="0">
              <a:latin typeface="Arial" charset="0"/>
              <a:ea typeface="黑体" pitchFamily="49" charset="-122"/>
            </a:endParaRPr>
          </a:p>
        </p:txBody>
      </p:sp>
      <p:sp>
        <p:nvSpPr>
          <p:cNvPr id="217106" name="Rectangle 18"/>
          <p:cNvSpPr>
            <a:spLocks noChangeArrowheads="1"/>
          </p:cNvSpPr>
          <p:nvPr/>
        </p:nvSpPr>
        <p:spPr bwMode="auto">
          <a:xfrm rot="9904847">
            <a:off x="2933700" y="2708275"/>
            <a:ext cx="422275" cy="115888"/>
          </a:xfrm>
          <a:prstGeom prst="rect">
            <a:avLst/>
          </a:prstGeom>
          <a:solidFill>
            <a:srgbClr val="CCECFF"/>
          </a:solidFill>
          <a:ln w="9525">
            <a:solidFill>
              <a:srgbClr val="333399"/>
            </a:solidFill>
            <a:miter lim="800000"/>
            <a:headEnd/>
            <a:tailEnd/>
          </a:ln>
        </p:spPr>
        <p:txBody>
          <a:bodyPr rot="10800000" wrap="none" anchor="ctr"/>
          <a:lstStyle/>
          <a:p>
            <a:pPr algn="ctr" eaLnBrk="1" hangingPunct="1"/>
            <a:endParaRPr kumimoji="1" lang="zh-CN" altLang="en-US" i="0">
              <a:latin typeface="Arial" charset="0"/>
              <a:ea typeface="黑体" pitchFamily="49" charset="-122"/>
            </a:endParaRPr>
          </a:p>
        </p:txBody>
      </p:sp>
      <p:sp>
        <p:nvSpPr>
          <p:cNvPr id="217107" name="Rectangle 19"/>
          <p:cNvSpPr>
            <a:spLocks noChangeArrowheads="1"/>
          </p:cNvSpPr>
          <p:nvPr/>
        </p:nvSpPr>
        <p:spPr bwMode="auto">
          <a:xfrm rot="-895153">
            <a:off x="3159125" y="2690813"/>
            <a:ext cx="95250" cy="114300"/>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217108" name="Rectangle 20"/>
          <p:cNvSpPr>
            <a:spLocks noChangeArrowheads="1"/>
          </p:cNvSpPr>
          <p:nvPr/>
        </p:nvSpPr>
        <p:spPr bwMode="auto">
          <a:xfrm rot="10800000">
            <a:off x="7715250" y="2917825"/>
            <a:ext cx="422275" cy="115888"/>
          </a:xfrm>
          <a:prstGeom prst="rect">
            <a:avLst/>
          </a:prstGeom>
          <a:solidFill>
            <a:srgbClr val="CCECFF"/>
          </a:solidFill>
          <a:ln w="9525">
            <a:solidFill>
              <a:srgbClr val="333399"/>
            </a:solidFill>
            <a:miter lim="800000"/>
            <a:headEnd/>
            <a:tailEnd/>
          </a:ln>
        </p:spPr>
        <p:txBody>
          <a:bodyPr rot="10800000" wrap="none" anchor="ctr"/>
          <a:lstStyle/>
          <a:p>
            <a:pPr algn="ctr" eaLnBrk="1" hangingPunct="1"/>
            <a:endParaRPr kumimoji="1" lang="zh-CN" altLang="en-US" i="0">
              <a:latin typeface="Arial" charset="0"/>
              <a:ea typeface="黑体" pitchFamily="49" charset="-122"/>
            </a:endParaRPr>
          </a:p>
        </p:txBody>
      </p:sp>
      <p:sp>
        <p:nvSpPr>
          <p:cNvPr id="217109" name="Line 21"/>
          <p:cNvSpPr>
            <a:spLocks noChangeShapeType="1"/>
          </p:cNvSpPr>
          <p:nvPr/>
        </p:nvSpPr>
        <p:spPr bwMode="auto">
          <a:xfrm flipV="1">
            <a:off x="2286000" y="2254250"/>
            <a:ext cx="1628775" cy="476250"/>
          </a:xfrm>
          <a:prstGeom prst="line">
            <a:avLst/>
          </a:prstGeom>
          <a:noFill/>
          <a:ln w="28575">
            <a:solidFill>
              <a:srgbClr val="333399"/>
            </a:solidFill>
            <a:prstDash val="dash"/>
            <a:round/>
            <a:headEnd type="triangle" w="sm" len="med"/>
            <a:tailEnd type="triangle" w="sm" len="med"/>
          </a:ln>
        </p:spPr>
        <p:txBody>
          <a:bodyPr/>
          <a:lstStyle/>
          <a:p>
            <a:endParaRPr lang="zh-CN" altLang="en-US"/>
          </a:p>
        </p:txBody>
      </p:sp>
      <p:sp>
        <p:nvSpPr>
          <p:cNvPr id="217110" name="Line 22"/>
          <p:cNvSpPr>
            <a:spLocks noChangeShapeType="1"/>
          </p:cNvSpPr>
          <p:nvPr/>
        </p:nvSpPr>
        <p:spPr bwMode="auto">
          <a:xfrm>
            <a:off x="5965825" y="2701925"/>
            <a:ext cx="1076325" cy="28575"/>
          </a:xfrm>
          <a:prstGeom prst="line">
            <a:avLst/>
          </a:prstGeom>
          <a:noFill/>
          <a:ln w="28575">
            <a:solidFill>
              <a:srgbClr val="333399"/>
            </a:solidFill>
            <a:prstDash val="dash"/>
            <a:round/>
            <a:headEnd type="triangle" w="sm" len="med"/>
            <a:tailEnd type="triangle" w="sm" len="med"/>
          </a:ln>
        </p:spPr>
        <p:txBody>
          <a:bodyPr/>
          <a:lstStyle/>
          <a:p>
            <a:endParaRPr lang="zh-CN" altLang="en-US"/>
          </a:p>
        </p:txBody>
      </p:sp>
      <p:sp>
        <p:nvSpPr>
          <p:cNvPr id="217111" name="Line 23"/>
          <p:cNvSpPr>
            <a:spLocks noChangeShapeType="1"/>
          </p:cNvSpPr>
          <p:nvPr/>
        </p:nvSpPr>
        <p:spPr bwMode="auto">
          <a:xfrm>
            <a:off x="4410075" y="2225675"/>
            <a:ext cx="1143000" cy="381000"/>
          </a:xfrm>
          <a:prstGeom prst="line">
            <a:avLst/>
          </a:prstGeom>
          <a:noFill/>
          <a:ln w="28575">
            <a:solidFill>
              <a:srgbClr val="333399"/>
            </a:solidFill>
            <a:prstDash val="dash"/>
            <a:round/>
            <a:headEnd type="triangle" w="sm" len="med"/>
            <a:tailEnd type="triangle" w="sm" len="med"/>
          </a:ln>
        </p:spPr>
        <p:txBody>
          <a:bodyPr/>
          <a:lstStyle/>
          <a:p>
            <a:endParaRPr lang="zh-CN" altLang="en-US"/>
          </a:p>
        </p:txBody>
      </p:sp>
      <p:sp>
        <p:nvSpPr>
          <p:cNvPr id="217112" name="Text Box 24"/>
          <p:cNvSpPr txBox="1">
            <a:spLocks noChangeArrowheads="1"/>
          </p:cNvSpPr>
          <p:nvPr/>
        </p:nvSpPr>
        <p:spPr bwMode="auto">
          <a:xfrm>
            <a:off x="4098925" y="1525588"/>
            <a:ext cx="1098550" cy="311150"/>
          </a:xfrm>
          <a:prstGeom prst="rect">
            <a:avLst/>
          </a:prstGeom>
          <a:solidFill>
            <a:schemeClr val="bg1"/>
          </a:solidFill>
          <a:ln w="9525">
            <a:noFill/>
            <a:miter lim="800000"/>
            <a:headEnd/>
            <a:tailEnd/>
          </a:ln>
        </p:spPr>
        <p:txBody>
          <a:bodyPr wrap="none">
            <a:spAutoFit/>
          </a:bodyPr>
          <a:lstStyle/>
          <a:p>
            <a:pPr eaLnBrk="1" hangingPunct="1">
              <a:lnSpc>
                <a:spcPct val="80000"/>
              </a:lnSpc>
            </a:pPr>
            <a:r>
              <a:rPr kumimoji="1" lang="en-US" altLang="zh-CN" i="0">
                <a:latin typeface="Arial" charset="0"/>
                <a:ea typeface="黑体" pitchFamily="49" charset="-122"/>
              </a:rPr>
              <a:t>MPLS </a:t>
            </a:r>
            <a:r>
              <a:rPr kumimoji="1" lang="zh-CN" altLang="en-US" i="0">
                <a:latin typeface="Arial" charset="0"/>
                <a:ea typeface="黑体" pitchFamily="49" charset="-122"/>
              </a:rPr>
              <a:t>域</a:t>
            </a:r>
          </a:p>
        </p:txBody>
      </p:sp>
      <p:sp>
        <p:nvSpPr>
          <p:cNvPr id="217113" name="Rectangle 25"/>
          <p:cNvSpPr>
            <a:spLocks noChangeArrowheads="1"/>
          </p:cNvSpPr>
          <p:nvPr/>
        </p:nvSpPr>
        <p:spPr bwMode="auto">
          <a:xfrm rot="-10634475">
            <a:off x="6257925" y="2927350"/>
            <a:ext cx="422275" cy="115888"/>
          </a:xfrm>
          <a:prstGeom prst="rect">
            <a:avLst/>
          </a:prstGeom>
          <a:solidFill>
            <a:srgbClr val="CCECFF"/>
          </a:solidFill>
          <a:ln w="9525">
            <a:solidFill>
              <a:srgbClr val="333399"/>
            </a:solidFill>
            <a:miter lim="800000"/>
            <a:headEnd/>
            <a:tailEnd/>
          </a:ln>
        </p:spPr>
        <p:txBody>
          <a:bodyPr rot="10800000" wrap="none" anchor="ctr"/>
          <a:lstStyle/>
          <a:p>
            <a:pPr algn="ctr" eaLnBrk="1" hangingPunct="1"/>
            <a:endParaRPr kumimoji="1" lang="zh-CN" altLang="en-US" i="0">
              <a:latin typeface="Arial" charset="0"/>
              <a:ea typeface="黑体" pitchFamily="49" charset="-122"/>
            </a:endParaRPr>
          </a:p>
        </p:txBody>
      </p:sp>
      <p:sp>
        <p:nvSpPr>
          <p:cNvPr id="217114" name="Rectangle 26"/>
          <p:cNvSpPr>
            <a:spLocks noChangeArrowheads="1"/>
          </p:cNvSpPr>
          <p:nvPr/>
        </p:nvSpPr>
        <p:spPr bwMode="auto">
          <a:xfrm rot="165525">
            <a:off x="6486525" y="2928938"/>
            <a:ext cx="95250" cy="114300"/>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217115" name="Rectangle 27"/>
          <p:cNvSpPr>
            <a:spLocks noChangeArrowheads="1"/>
          </p:cNvSpPr>
          <p:nvPr/>
        </p:nvSpPr>
        <p:spPr bwMode="auto">
          <a:xfrm rot="-9683968">
            <a:off x="4610100" y="2613025"/>
            <a:ext cx="422275" cy="115888"/>
          </a:xfrm>
          <a:prstGeom prst="rect">
            <a:avLst/>
          </a:prstGeom>
          <a:solidFill>
            <a:srgbClr val="CCECFF"/>
          </a:solidFill>
          <a:ln w="9525">
            <a:solidFill>
              <a:srgbClr val="333399"/>
            </a:solidFill>
            <a:miter lim="800000"/>
            <a:headEnd/>
            <a:tailEnd/>
          </a:ln>
        </p:spPr>
        <p:txBody>
          <a:bodyPr rot="10800000" wrap="none" anchor="ctr"/>
          <a:lstStyle/>
          <a:p>
            <a:pPr algn="ctr" eaLnBrk="1" hangingPunct="1"/>
            <a:endParaRPr kumimoji="1" lang="zh-CN" altLang="en-US" i="0">
              <a:latin typeface="Arial" charset="0"/>
              <a:ea typeface="黑体" pitchFamily="49" charset="-122"/>
            </a:endParaRPr>
          </a:p>
        </p:txBody>
      </p:sp>
      <p:sp>
        <p:nvSpPr>
          <p:cNvPr id="217116" name="Rectangle 28"/>
          <p:cNvSpPr>
            <a:spLocks noChangeArrowheads="1"/>
          </p:cNvSpPr>
          <p:nvPr/>
        </p:nvSpPr>
        <p:spPr bwMode="auto">
          <a:xfrm rot="1116032">
            <a:off x="4835525" y="2633663"/>
            <a:ext cx="95250" cy="114300"/>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217117" name="Rectangle 29"/>
          <p:cNvSpPr>
            <a:spLocks noChangeArrowheads="1"/>
          </p:cNvSpPr>
          <p:nvPr/>
        </p:nvSpPr>
        <p:spPr bwMode="auto">
          <a:xfrm rot="10800000">
            <a:off x="1533525" y="4727575"/>
            <a:ext cx="422275" cy="115888"/>
          </a:xfrm>
          <a:prstGeom prst="rect">
            <a:avLst/>
          </a:prstGeom>
          <a:solidFill>
            <a:srgbClr val="CCECFF"/>
          </a:solidFill>
          <a:ln w="9525">
            <a:solidFill>
              <a:srgbClr val="333399"/>
            </a:solidFill>
            <a:miter lim="800000"/>
            <a:headEnd/>
            <a:tailEnd/>
          </a:ln>
        </p:spPr>
        <p:txBody>
          <a:bodyPr rot="10800000" wrap="none" anchor="ctr"/>
          <a:lstStyle/>
          <a:p>
            <a:pPr algn="ctr" eaLnBrk="1" hangingPunct="1"/>
            <a:endParaRPr kumimoji="1" lang="zh-CN" altLang="en-US" i="0">
              <a:latin typeface="Arial" charset="0"/>
              <a:ea typeface="黑体" pitchFamily="49" charset="-122"/>
            </a:endParaRPr>
          </a:p>
        </p:txBody>
      </p:sp>
      <p:sp>
        <p:nvSpPr>
          <p:cNvPr id="217118" name="Text Box 30"/>
          <p:cNvSpPr txBox="1">
            <a:spLocks noChangeArrowheads="1"/>
          </p:cNvSpPr>
          <p:nvPr/>
        </p:nvSpPr>
        <p:spPr bwMode="auto">
          <a:xfrm>
            <a:off x="2055813" y="4602163"/>
            <a:ext cx="1579562" cy="366712"/>
          </a:xfrm>
          <a:prstGeom prst="rect">
            <a:avLst/>
          </a:prstGeom>
          <a:noFill/>
          <a:ln w="9525">
            <a:noFill/>
            <a:miter lim="800000"/>
            <a:headEnd/>
            <a:tailEnd/>
          </a:ln>
        </p:spPr>
        <p:txBody>
          <a:bodyPr wrap="none">
            <a:spAutoFit/>
          </a:bodyPr>
          <a:lstStyle/>
          <a:p>
            <a:pPr algn="ctr" eaLnBrk="1" hangingPunct="1">
              <a:lnSpc>
                <a:spcPct val="90000"/>
              </a:lnSpc>
            </a:pPr>
            <a:r>
              <a:rPr kumimoji="1" lang="zh-CN" altLang="en-US" sz="2000" i="0">
                <a:latin typeface="Arial" charset="0"/>
                <a:ea typeface="黑体" pitchFamily="49" charset="-122"/>
              </a:rPr>
              <a:t>普通 </a:t>
            </a:r>
            <a:r>
              <a:rPr kumimoji="1" lang="en-US" altLang="zh-CN" sz="2000" i="0">
                <a:latin typeface="Arial" charset="0"/>
                <a:ea typeface="黑体" pitchFamily="49" charset="-122"/>
              </a:rPr>
              <a:t>IP </a:t>
            </a:r>
            <a:r>
              <a:rPr kumimoji="1" lang="zh-CN" altLang="en-US" sz="2000" i="0">
                <a:latin typeface="Arial" charset="0"/>
                <a:ea typeface="黑体" pitchFamily="49" charset="-122"/>
              </a:rPr>
              <a:t>分组</a:t>
            </a:r>
          </a:p>
        </p:txBody>
      </p:sp>
      <p:grpSp>
        <p:nvGrpSpPr>
          <p:cNvPr id="217119" name="Group 31"/>
          <p:cNvGrpSpPr>
            <a:grpSpLocks/>
          </p:cNvGrpSpPr>
          <p:nvPr/>
        </p:nvGrpSpPr>
        <p:grpSpPr bwMode="auto">
          <a:xfrm>
            <a:off x="5222875" y="4727575"/>
            <a:ext cx="422275" cy="115888"/>
            <a:chOff x="1837" y="2738"/>
            <a:chExt cx="266" cy="73"/>
          </a:xfrm>
        </p:grpSpPr>
        <p:sp>
          <p:nvSpPr>
            <p:cNvPr id="217162" name="Rectangle 32"/>
            <p:cNvSpPr>
              <a:spLocks noChangeArrowheads="1"/>
            </p:cNvSpPr>
            <p:nvPr/>
          </p:nvSpPr>
          <p:spPr bwMode="auto">
            <a:xfrm rot="10800000">
              <a:off x="1837" y="2738"/>
              <a:ext cx="266" cy="73"/>
            </a:xfrm>
            <a:prstGeom prst="rect">
              <a:avLst/>
            </a:prstGeom>
            <a:solidFill>
              <a:srgbClr val="CCECFF"/>
            </a:solidFill>
            <a:ln w="9525">
              <a:solidFill>
                <a:schemeClr val="tx1"/>
              </a:solidFill>
              <a:miter lim="800000"/>
              <a:headEnd/>
              <a:tailEnd/>
            </a:ln>
          </p:spPr>
          <p:txBody>
            <a:bodyPr rot="10800000" wrap="none" anchor="ctr"/>
            <a:lstStyle/>
            <a:p>
              <a:pPr algn="ctr" eaLnBrk="1" hangingPunct="1"/>
              <a:endParaRPr kumimoji="1" lang="zh-CN" altLang="en-US" i="0">
                <a:latin typeface="Arial" charset="0"/>
                <a:ea typeface="黑体" pitchFamily="49" charset="-122"/>
              </a:endParaRPr>
            </a:p>
          </p:txBody>
        </p:sp>
        <p:sp>
          <p:nvSpPr>
            <p:cNvPr id="217163" name="Rectangle 33"/>
            <p:cNvSpPr>
              <a:spLocks noChangeArrowheads="1"/>
            </p:cNvSpPr>
            <p:nvPr/>
          </p:nvSpPr>
          <p:spPr bwMode="auto">
            <a:xfrm>
              <a:off x="1987" y="2738"/>
              <a:ext cx="60" cy="72"/>
            </a:xfrm>
            <a:prstGeom prst="rect">
              <a:avLst/>
            </a:prstGeom>
            <a:solidFill>
              <a:schemeClr val="bg1"/>
            </a:solidFill>
            <a:ln w="9525">
              <a:solidFill>
                <a:schemeClr val="tx1"/>
              </a:solidFill>
              <a:miter lim="800000"/>
              <a:headEnd/>
              <a:tailEnd/>
            </a:ln>
          </p:spPr>
          <p:txBody>
            <a:bodyPr wrap="none" anchor="ctr"/>
            <a:lstStyle/>
            <a:p>
              <a:endParaRPr lang="zh-CN" altLang="en-US"/>
            </a:p>
          </p:txBody>
        </p:sp>
      </p:grpSp>
      <p:pic>
        <p:nvPicPr>
          <p:cNvPr id="217120" name="Picture 34"/>
          <p:cNvPicPr>
            <a:picLocks noChangeArrowheads="1"/>
          </p:cNvPicPr>
          <p:nvPr/>
        </p:nvPicPr>
        <p:blipFill>
          <a:blip r:embed="rId3" cstate="print"/>
          <a:srcRect/>
          <a:stretch>
            <a:fillRect/>
          </a:stretch>
        </p:blipFill>
        <p:spPr bwMode="auto">
          <a:xfrm>
            <a:off x="304800" y="2822575"/>
            <a:ext cx="522288" cy="266700"/>
          </a:xfrm>
          <a:prstGeom prst="rect">
            <a:avLst/>
          </a:prstGeom>
          <a:noFill/>
          <a:ln w="12699">
            <a:noFill/>
            <a:miter lim="800000"/>
            <a:headEnd/>
            <a:tailEnd/>
          </a:ln>
        </p:spPr>
      </p:pic>
      <p:pic>
        <p:nvPicPr>
          <p:cNvPr id="217121" name="Picture 35"/>
          <p:cNvPicPr>
            <a:picLocks noChangeArrowheads="1"/>
          </p:cNvPicPr>
          <p:nvPr/>
        </p:nvPicPr>
        <p:blipFill>
          <a:blip r:embed="rId3" cstate="print"/>
          <a:srcRect/>
          <a:stretch>
            <a:fillRect/>
          </a:stretch>
        </p:blipFill>
        <p:spPr bwMode="auto">
          <a:xfrm>
            <a:off x="1552575" y="5178425"/>
            <a:ext cx="503238" cy="287338"/>
          </a:xfrm>
          <a:prstGeom prst="rect">
            <a:avLst/>
          </a:prstGeom>
          <a:noFill/>
          <a:ln w="12699">
            <a:noFill/>
            <a:miter lim="800000"/>
            <a:headEnd/>
            <a:tailEnd/>
          </a:ln>
        </p:spPr>
      </p:pic>
      <p:sp>
        <p:nvSpPr>
          <p:cNvPr id="217122" name="Line 36"/>
          <p:cNvSpPr>
            <a:spLocks noChangeShapeType="1"/>
          </p:cNvSpPr>
          <p:nvPr/>
        </p:nvSpPr>
        <p:spPr bwMode="auto">
          <a:xfrm>
            <a:off x="1009650" y="3251200"/>
            <a:ext cx="381000" cy="0"/>
          </a:xfrm>
          <a:prstGeom prst="line">
            <a:avLst/>
          </a:prstGeom>
          <a:noFill/>
          <a:ln w="19050">
            <a:solidFill>
              <a:srgbClr val="333399"/>
            </a:solidFill>
            <a:round/>
            <a:headEnd/>
            <a:tailEnd type="triangle" w="sm" len="med"/>
          </a:ln>
        </p:spPr>
        <p:txBody>
          <a:bodyPr wrap="none" anchor="ctr"/>
          <a:lstStyle/>
          <a:p>
            <a:endParaRPr lang="zh-CN" altLang="en-US"/>
          </a:p>
        </p:txBody>
      </p:sp>
      <p:sp>
        <p:nvSpPr>
          <p:cNvPr id="217123" name="Line 37"/>
          <p:cNvSpPr>
            <a:spLocks noChangeShapeType="1"/>
          </p:cNvSpPr>
          <p:nvPr/>
        </p:nvSpPr>
        <p:spPr bwMode="auto">
          <a:xfrm rot="5400000">
            <a:off x="609600" y="2422525"/>
            <a:ext cx="381000" cy="0"/>
          </a:xfrm>
          <a:prstGeom prst="line">
            <a:avLst/>
          </a:prstGeom>
          <a:noFill/>
          <a:ln w="19050">
            <a:solidFill>
              <a:srgbClr val="333399"/>
            </a:solidFill>
            <a:round/>
            <a:headEnd/>
            <a:tailEnd type="triangle" w="sm" len="med"/>
          </a:ln>
        </p:spPr>
        <p:txBody>
          <a:bodyPr wrap="none" anchor="ctr"/>
          <a:lstStyle/>
          <a:p>
            <a:endParaRPr lang="zh-CN" altLang="en-US"/>
          </a:p>
        </p:txBody>
      </p:sp>
      <p:sp>
        <p:nvSpPr>
          <p:cNvPr id="217124" name="Line 38"/>
          <p:cNvSpPr>
            <a:spLocks noChangeShapeType="1"/>
          </p:cNvSpPr>
          <p:nvPr/>
        </p:nvSpPr>
        <p:spPr bwMode="auto">
          <a:xfrm>
            <a:off x="7772400" y="3127375"/>
            <a:ext cx="381000" cy="0"/>
          </a:xfrm>
          <a:prstGeom prst="line">
            <a:avLst/>
          </a:prstGeom>
          <a:noFill/>
          <a:ln w="19050">
            <a:solidFill>
              <a:srgbClr val="333399"/>
            </a:solidFill>
            <a:round/>
            <a:headEnd/>
            <a:tailEnd type="triangle" w="sm" len="med"/>
          </a:ln>
        </p:spPr>
        <p:txBody>
          <a:bodyPr wrap="none" anchor="ctr"/>
          <a:lstStyle/>
          <a:p>
            <a:endParaRPr lang="zh-CN" altLang="en-US"/>
          </a:p>
        </p:txBody>
      </p:sp>
      <p:sp>
        <p:nvSpPr>
          <p:cNvPr id="217125" name="Line 39"/>
          <p:cNvSpPr>
            <a:spLocks noChangeShapeType="1"/>
          </p:cNvSpPr>
          <p:nvPr/>
        </p:nvSpPr>
        <p:spPr bwMode="auto">
          <a:xfrm rot="-3503404">
            <a:off x="4743450" y="2651125"/>
            <a:ext cx="76200" cy="304800"/>
          </a:xfrm>
          <a:prstGeom prst="line">
            <a:avLst/>
          </a:prstGeom>
          <a:noFill/>
          <a:ln w="9525">
            <a:solidFill>
              <a:schemeClr val="tx1"/>
            </a:solidFill>
            <a:round/>
            <a:headEnd/>
            <a:tailEnd type="triangle" w="sm" len="med"/>
          </a:ln>
        </p:spPr>
        <p:txBody>
          <a:bodyPr wrap="none" anchor="ctr"/>
          <a:lstStyle/>
          <a:p>
            <a:endParaRPr lang="zh-CN" altLang="en-US"/>
          </a:p>
        </p:txBody>
      </p:sp>
      <p:sp>
        <p:nvSpPr>
          <p:cNvPr id="217126" name="Line 40"/>
          <p:cNvSpPr>
            <a:spLocks noChangeShapeType="1"/>
          </p:cNvSpPr>
          <p:nvPr/>
        </p:nvSpPr>
        <p:spPr bwMode="auto">
          <a:xfrm rot="-4394424">
            <a:off x="6448425" y="2974975"/>
            <a:ext cx="76200" cy="304800"/>
          </a:xfrm>
          <a:prstGeom prst="line">
            <a:avLst/>
          </a:prstGeom>
          <a:noFill/>
          <a:ln w="28575">
            <a:solidFill>
              <a:srgbClr val="333399"/>
            </a:solidFill>
            <a:round/>
            <a:headEnd/>
            <a:tailEnd type="triangle" w="med" len="lg"/>
          </a:ln>
        </p:spPr>
        <p:txBody>
          <a:bodyPr wrap="none" anchor="ctr"/>
          <a:lstStyle/>
          <a:p>
            <a:endParaRPr lang="zh-CN" altLang="en-US"/>
          </a:p>
        </p:txBody>
      </p:sp>
      <p:sp>
        <p:nvSpPr>
          <p:cNvPr id="217127" name="Text Box 41"/>
          <p:cNvSpPr txBox="1">
            <a:spLocks noChangeArrowheads="1"/>
          </p:cNvSpPr>
          <p:nvPr/>
        </p:nvSpPr>
        <p:spPr bwMode="auto">
          <a:xfrm rot="-931211">
            <a:off x="2700338" y="2174875"/>
            <a:ext cx="628650" cy="339725"/>
          </a:xfrm>
          <a:prstGeom prst="rect">
            <a:avLst/>
          </a:prstGeom>
          <a:noFill/>
          <a:ln w="9525">
            <a:noFill/>
            <a:miter lim="800000"/>
            <a:headEnd/>
            <a:tailEnd/>
          </a:ln>
        </p:spPr>
        <p:txBody>
          <a:bodyPr wrap="none">
            <a:spAutoFit/>
          </a:bodyPr>
          <a:lstStyle/>
          <a:p>
            <a:pPr eaLnBrk="1" hangingPunct="1">
              <a:lnSpc>
                <a:spcPct val="90000"/>
              </a:lnSpc>
            </a:pPr>
            <a:r>
              <a:rPr kumimoji="1" lang="en-US" altLang="zh-CN" i="0">
                <a:latin typeface="Arial" charset="0"/>
                <a:ea typeface="黑体" pitchFamily="49" charset="-122"/>
              </a:rPr>
              <a:t>LDP</a:t>
            </a:r>
          </a:p>
        </p:txBody>
      </p:sp>
      <p:sp>
        <p:nvSpPr>
          <p:cNvPr id="217128" name="Text Box 42"/>
          <p:cNvSpPr txBox="1">
            <a:spLocks noChangeArrowheads="1"/>
          </p:cNvSpPr>
          <p:nvPr/>
        </p:nvSpPr>
        <p:spPr bwMode="auto">
          <a:xfrm rot="1038311">
            <a:off x="4686300" y="2101850"/>
            <a:ext cx="628650" cy="339725"/>
          </a:xfrm>
          <a:prstGeom prst="rect">
            <a:avLst/>
          </a:prstGeom>
          <a:noFill/>
          <a:ln w="9525">
            <a:noFill/>
            <a:miter lim="800000"/>
            <a:headEnd/>
            <a:tailEnd/>
          </a:ln>
        </p:spPr>
        <p:txBody>
          <a:bodyPr wrap="none">
            <a:spAutoFit/>
          </a:bodyPr>
          <a:lstStyle/>
          <a:p>
            <a:pPr eaLnBrk="1" hangingPunct="1">
              <a:lnSpc>
                <a:spcPct val="90000"/>
              </a:lnSpc>
            </a:pPr>
            <a:r>
              <a:rPr kumimoji="1" lang="en-US" altLang="zh-CN" i="0">
                <a:latin typeface="Arial" charset="0"/>
                <a:ea typeface="黑体" pitchFamily="49" charset="-122"/>
              </a:rPr>
              <a:t>LDP</a:t>
            </a:r>
          </a:p>
        </p:txBody>
      </p:sp>
      <p:sp>
        <p:nvSpPr>
          <p:cNvPr id="217129" name="Text Box 43"/>
          <p:cNvSpPr txBox="1">
            <a:spLocks noChangeArrowheads="1"/>
          </p:cNvSpPr>
          <p:nvPr/>
        </p:nvSpPr>
        <p:spPr bwMode="auto">
          <a:xfrm rot="107100">
            <a:off x="6227763" y="2390775"/>
            <a:ext cx="628650" cy="339725"/>
          </a:xfrm>
          <a:prstGeom prst="rect">
            <a:avLst/>
          </a:prstGeom>
          <a:noFill/>
          <a:ln w="9525">
            <a:noFill/>
            <a:miter lim="800000"/>
            <a:headEnd/>
            <a:tailEnd/>
          </a:ln>
        </p:spPr>
        <p:txBody>
          <a:bodyPr wrap="none">
            <a:spAutoFit/>
          </a:bodyPr>
          <a:lstStyle/>
          <a:p>
            <a:pPr eaLnBrk="1" hangingPunct="1">
              <a:lnSpc>
                <a:spcPct val="90000"/>
              </a:lnSpc>
            </a:pPr>
            <a:r>
              <a:rPr kumimoji="1" lang="en-US" altLang="zh-CN" i="0">
                <a:latin typeface="Arial" charset="0"/>
                <a:ea typeface="黑体" pitchFamily="49" charset="-122"/>
              </a:rPr>
              <a:t>LDP</a:t>
            </a:r>
          </a:p>
        </p:txBody>
      </p:sp>
      <p:pic>
        <p:nvPicPr>
          <p:cNvPr id="217130" name="Picture 44"/>
          <p:cNvPicPr>
            <a:picLocks noChangeArrowheads="1"/>
          </p:cNvPicPr>
          <p:nvPr/>
        </p:nvPicPr>
        <p:blipFill>
          <a:blip r:embed="rId4" cstate="print"/>
          <a:srcRect/>
          <a:stretch>
            <a:fillRect/>
          </a:stretch>
        </p:blipFill>
        <p:spPr bwMode="auto">
          <a:xfrm>
            <a:off x="304800" y="1527175"/>
            <a:ext cx="423863" cy="400050"/>
          </a:xfrm>
          <a:prstGeom prst="rect">
            <a:avLst/>
          </a:prstGeom>
          <a:noFill/>
          <a:ln w="9525">
            <a:noFill/>
            <a:miter lim="800000"/>
            <a:headEnd/>
            <a:tailEnd/>
          </a:ln>
        </p:spPr>
      </p:pic>
      <p:sp>
        <p:nvSpPr>
          <p:cNvPr id="217131" name="Text Box 45"/>
          <p:cNvSpPr txBox="1">
            <a:spLocks noChangeArrowheads="1"/>
          </p:cNvSpPr>
          <p:nvPr/>
        </p:nvSpPr>
        <p:spPr bwMode="auto">
          <a:xfrm>
            <a:off x="957263" y="3665538"/>
            <a:ext cx="1416050" cy="587375"/>
          </a:xfrm>
          <a:prstGeom prst="rect">
            <a:avLst/>
          </a:prstGeom>
          <a:noFill/>
          <a:ln w="9525">
            <a:noFill/>
            <a:miter lim="800000"/>
            <a:headEnd/>
            <a:tailEnd/>
          </a:ln>
        </p:spPr>
        <p:txBody>
          <a:bodyPr wrap="none">
            <a:spAutoFit/>
          </a:bodyPr>
          <a:lstStyle/>
          <a:p>
            <a:pPr algn="ctr" eaLnBrk="1" hangingPunct="1">
              <a:lnSpc>
                <a:spcPct val="90000"/>
              </a:lnSpc>
            </a:pPr>
            <a:r>
              <a:rPr kumimoji="1" lang="en-US" altLang="zh-CN" i="0" dirty="0">
                <a:latin typeface="Arial" charset="0"/>
                <a:ea typeface="黑体" pitchFamily="49" charset="-122"/>
              </a:rPr>
              <a:t>MPLS</a:t>
            </a:r>
          </a:p>
          <a:p>
            <a:pPr algn="ctr" eaLnBrk="1" hangingPunct="1">
              <a:lnSpc>
                <a:spcPct val="90000"/>
              </a:lnSpc>
            </a:pPr>
            <a:r>
              <a:rPr kumimoji="1" lang="en-US" altLang="zh-CN" i="0" dirty="0">
                <a:latin typeface="Arial" charset="0"/>
                <a:ea typeface="黑体" pitchFamily="49" charset="-122"/>
              </a:rPr>
              <a:t>entry router </a:t>
            </a:r>
          </a:p>
        </p:txBody>
      </p:sp>
      <p:sp>
        <p:nvSpPr>
          <p:cNvPr id="1009710" name="AutoShape 46"/>
          <p:cNvSpPr>
            <a:spLocks noChangeArrowheads="1"/>
          </p:cNvSpPr>
          <p:nvPr/>
        </p:nvSpPr>
        <p:spPr bwMode="auto">
          <a:xfrm>
            <a:off x="1003300" y="1679575"/>
            <a:ext cx="990600" cy="393700"/>
          </a:xfrm>
          <a:prstGeom prst="wedgeRoundRectCallout">
            <a:avLst>
              <a:gd name="adj1" fmla="val 52403"/>
              <a:gd name="adj2" fmla="val 186292"/>
              <a:gd name="adj3" fmla="val 16667"/>
            </a:avLst>
          </a:prstGeom>
          <a:solidFill>
            <a:schemeClr val="bg1"/>
          </a:solidFill>
          <a:ln w="9525">
            <a:solidFill>
              <a:schemeClr val="tx1"/>
            </a:solidFill>
            <a:miter lim="800000"/>
            <a:headEnd/>
            <a:tailEnd/>
          </a:ln>
          <a:effectLst>
            <a:outerShdw dist="35921" dir="2700000" algn="ctr" rotWithShape="0">
              <a:schemeClr val="bg2"/>
            </a:outerShdw>
          </a:effectLst>
        </p:spPr>
        <p:txBody>
          <a:bodyPr/>
          <a:lstStyle/>
          <a:p>
            <a:pPr algn="ctr" eaLnBrk="1" hangingPunct="1">
              <a:defRPr/>
            </a:pPr>
            <a:endParaRPr kumimoji="1" lang="zh-CN" altLang="en-US" sz="2800" i="0">
              <a:latin typeface="Arial" charset="0"/>
              <a:ea typeface="黑体" pitchFamily="49" charset="-122"/>
            </a:endParaRPr>
          </a:p>
        </p:txBody>
      </p:sp>
      <p:sp>
        <p:nvSpPr>
          <p:cNvPr id="217133" name="Text Box 47"/>
          <p:cNvSpPr txBox="1">
            <a:spLocks noChangeArrowheads="1"/>
          </p:cNvSpPr>
          <p:nvPr/>
        </p:nvSpPr>
        <p:spPr bwMode="auto">
          <a:xfrm>
            <a:off x="962025" y="1676400"/>
            <a:ext cx="1098550" cy="366713"/>
          </a:xfrm>
          <a:prstGeom prst="rect">
            <a:avLst/>
          </a:prstGeom>
          <a:noFill/>
          <a:ln w="9525">
            <a:noFill/>
            <a:miter lim="800000"/>
            <a:headEnd/>
            <a:tailEnd/>
          </a:ln>
        </p:spPr>
        <p:txBody>
          <a:bodyPr wrap="none">
            <a:spAutoFit/>
          </a:bodyPr>
          <a:lstStyle/>
          <a:p>
            <a:pPr algn="ctr" eaLnBrk="1" hangingPunct="1"/>
            <a:r>
              <a:rPr kumimoji="1" lang="zh-CN" altLang="en-US" i="0" dirty="0">
                <a:latin typeface="Arial" charset="0"/>
                <a:ea typeface="黑体" pitchFamily="49" charset="-122"/>
              </a:rPr>
              <a:t>打上标记</a:t>
            </a:r>
          </a:p>
        </p:txBody>
      </p:sp>
      <p:sp>
        <p:nvSpPr>
          <p:cNvPr id="1009712" name="AutoShape 48"/>
          <p:cNvSpPr>
            <a:spLocks noChangeArrowheads="1"/>
          </p:cNvSpPr>
          <p:nvPr/>
        </p:nvSpPr>
        <p:spPr bwMode="auto">
          <a:xfrm flipH="1">
            <a:off x="7239000" y="1679575"/>
            <a:ext cx="990600" cy="393700"/>
          </a:xfrm>
          <a:prstGeom prst="wedgeRoundRectCallout">
            <a:avLst>
              <a:gd name="adj1" fmla="val 51278"/>
              <a:gd name="adj2" fmla="val 181852"/>
              <a:gd name="adj3" fmla="val 16667"/>
            </a:avLst>
          </a:prstGeom>
          <a:solidFill>
            <a:schemeClr val="bg1"/>
          </a:solidFill>
          <a:ln w="9525">
            <a:solidFill>
              <a:schemeClr val="tx1"/>
            </a:solidFill>
            <a:miter lim="800000"/>
            <a:headEnd/>
            <a:tailEnd/>
          </a:ln>
          <a:effectLst>
            <a:outerShdw dist="35921" dir="2700000" algn="ctr" rotWithShape="0">
              <a:schemeClr val="bg2"/>
            </a:outerShdw>
          </a:effectLst>
        </p:spPr>
        <p:txBody>
          <a:bodyPr/>
          <a:lstStyle/>
          <a:p>
            <a:pPr algn="ctr" eaLnBrk="1" hangingPunct="1">
              <a:defRPr/>
            </a:pPr>
            <a:endParaRPr kumimoji="1" lang="zh-CN" altLang="en-US" sz="2800" i="0">
              <a:latin typeface="Arial" charset="0"/>
              <a:ea typeface="黑体" pitchFamily="49" charset="-122"/>
            </a:endParaRPr>
          </a:p>
        </p:txBody>
      </p:sp>
      <p:sp>
        <p:nvSpPr>
          <p:cNvPr id="217135" name="Text Box 49"/>
          <p:cNvSpPr txBox="1">
            <a:spLocks noChangeArrowheads="1"/>
          </p:cNvSpPr>
          <p:nvPr/>
        </p:nvSpPr>
        <p:spPr bwMode="auto">
          <a:xfrm>
            <a:off x="7181850" y="1690688"/>
            <a:ext cx="1098550" cy="366712"/>
          </a:xfrm>
          <a:prstGeom prst="rect">
            <a:avLst/>
          </a:prstGeom>
          <a:noFill/>
          <a:ln w="9525">
            <a:noFill/>
            <a:miter lim="800000"/>
            <a:headEnd/>
            <a:tailEnd/>
          </a:ln>
        </p:spPr>
        <p:txBody>
          <a:bodyPr wrap="none">
            <a:spAutoFit/>
          </a:bodyPr>
          <a:lstStyle/>
          <a:p>
            <a:pPr algn="ctr" eaLnBrk="1" hangingPunct="1"/>
            <a:r>
              <a:rPr kumimoji="1" lang="zh-CN" altLang="en-US" i="0" dirty="0">
                <a:latin typeface="Arial" charset="0"/>
                <a:ea typeface="黑体" pitchFamily="49" charset="-122"/>
              </a:rPr>
              <a:t>去除标记</a:t>
            </a:r>
          </a:p>
        </p:txBody>
      </p:sp>
      <p:sp>
        <p:nvSpPr>
          <p:cNvPr id="217136" name="Text Box 50"/>
          <p:cNvSpPr txBox="1">
            <a:spLocks noChangeArrowheads="1"/>
          </p:cNvSpPr>
          <p:nvPr/>
        </p:nvSpPr>
        <p:spPr bwMode="auto">
          <a:xfrm>
            <a:off x="6946900" y="3638550"/>
            <a:ext cx="1263650" cy="587375"/>
          </a:xfrm>
          <a:prstGeom prst="rect">
            <a:avLst/>
          </a:prstGeom>
          <a:noFill/>
          <a:ln w="9525">
            <a:noFill/>
            <a:miter lim="800000"/>
            <a:headEnd/>
            <a:tailEnd/>
          </a:ln>
        </p:spPr>
        <p:txBody>
          <a:bodyPr wrap="none">
            <a:spAutoFit/>
          </a:bodyPr>
          <a:lstStyle/>
          <a:p>
            <a:pPr algn="ctr" eaLnBrk="1" hangingPunct="1">
              <a:lnSpc>
                <a:spcPct val="90000"/>
              </a:lnSpc>
            </a:pPr>
            <a:r>
              <a:rPr kumimoji="1" lang="en-US" altLang="zh-CN" i="0">
                <a:latin typeface="Arial" charset="0"/>
                <a:ea typeface="黑体" pitchFamily="49" charset="-122"/>
              </a:rPr>
              <a:t>MPLS</a:t>
            </a:r>
          </a:p>
          <a:p>
            <a:pPr algn="ctr" eaLnBrk="1" hangingPunct="1">
              <a:lnSpc>
                <a:spcPct val="90000"/>
              </a:lnSpc>
            </a:pPr>
            <a:r>
              <a:rPr kumimoji="1" lang="en-US" altLang="zh-CN" i="0">
                <a:latin typeface="Arial" charset="0"/>
                <a:ea typeface="黑体" pitchFamily="49" charset="-122"/>
              </a:rPr>
              <a:t>exit router </a:t>
            </a:r>
          </a:p>
        </p:txBody>
      </p:sp>
      <p:sp>
        <p:nvSpPr>
          <p:cNvPr id="217137" name="Line 51"/>
          <p:cNvSpPr>
            <a:spLocks noChangeShapeType="1"/>
          </p:cNvSpPr>
          <p:nvPr/>
        </p:nvSpPr>
        <p:spPr bwMode="auto">
          <a:xfrm flipV="1">
            <a:off x="1692275" y="3114675"/>
            <a:ext cx="174625" cy="550863"/>
          </a:xfrm>
          <a:prstGeom prst="line">
            <a:avLst/>
          </a:prstGeom>
          <a:noFill/>
          <a:ln w="9525">
            <a:solidFill>
              <a:srgbClr val="333399"/>
            </a:solidFill>
            <a:round/>
            <a:headEnd/>
            <a:tailEnd/>
          </a:ln>
        </p:spPr>
        <p:txBody>
          <a:bodyPr/>
          <a:lstStyle/>
          <a:p>
            <a:endParaRPr lang="zh-CN" altLang="en-US"/>
          </a:p>
        </p:txBody>
      </p:sp>
      <p:sp>
        <p:nvSpPr>
          <p:cNvPr id="217138" name="Line 52"/>
          <p:cNvSpPr>
            <a:spLocks noChangeShapeType="1"/>
          </p:cNvSpPr>
          <p:nvPr/>
        </p:nvSpPr>
        <p:spPr bwMode="auto">
          <a:xfrm flipH="1" flipV="1">
            <a:off x="7315200" y="3089275"/>
            <a:ext cx="228600" cy="571500"/>
          </a:xfrm>
          <a:prstGeom prst="line">
            <a:avLst/>
          </a:prstGeom>
          <a:noFill/>
          <a:ln w="19050">
            <a:solidFill>
              <a:srgbClr val="333399"/>
            </a:solidFill>
            <a:round/>
            <a:headEnd/>
            <a:tailEnd/>
          </a:ln>
        </p:spPr>
        <p:txBody>
          <a:bodyPr/>
          <a:lstStyle/>
          <a:p>
            <a:endParaRPr lang="zh-CN" altLang="en-US"/>
          </a:p>
        </p:txBody>
      </p:sp>
      <p:sp>
        <p:nvSpPr>
          <p:cNvPr id="217139" name="Text Box 53"/>
          <p:cNvSpPr txBox="1">
            <a:spLocks noChangeArrowheads="1"/>
          </p:cNvSpPr>
          <p:nvPr/>
        </p:nvSpPr>
        <p:spPr bwMode="auto">
          <a:xfrm>
            <a:off x="5981700" y="3170238"/>
            <a:ext cx="1098550" cy="311150"/>
          </a:xfrm>
          <a:prstGeom prst="rect">
            <a:avLst/>
          </a:prstGeom>
          <a:noFill/>
          <a:ln w="9525">
            <a:noFill/>
            <a:miter lim="800000"/>
            <a:headEnd/>
            <a:tailEnd/>
          </a:ln>
        </p:spPr>
        <p:txBody>
          <a:bodyPr wrap="none">
            <a:spAutoFit/>
          </a:bodyPr>
          <a:lstStyle/>
          <a:p>
            <a:pPr eaLnBrk="1" hangingPunct="1">
              <a:lnSpc>
                <a:spcPct val="80000"/>
              </a:lnSpc>
            </a:pPr>
            <a:r>
              <a:rPr kumimoji="1" lang="zh-CN" altLang="en-US" i="0">
                <a:latin typeface="Arial" charset="0"/>
                <a:ea typeface="黑体" pitchFamily="49" charset="-122"/>
              </a:rPr>
              <a:t>标记交换</a:t>
            </a:r>
          </a:p>
        </p:txBody>
      </p:sp>
      <p:sp>
        <p:nvSpPr>
          <p:cNvPr id="217140" name="Text Box 54"/>
          <p:cNvSpPr txBox="1">
            <a:spLocks noChangeArrowheads="1"/>
          </p:cNvSpPr>
          <p:nvPr/>
        </p:nvSpPr>
        <p:spPr bwMode="auto">
          <a:xfrm rot="-869333">
            <a:off x="2752725" y="2928938"/>
            <a:ext cx="1098550" cy="311150"/>
          </a:xfrm>
          <a:prstGeom prst="rect">
            <a:avLst/>
          </a:prstGeom>
          <a:noFill/>
          <a:ln w="9525">
            <a:noFill/>
            <a:miter lim="800000"/>
            <a:headEnd/>
            <a:tailEnd/>
          </a:ln>
        </p:spPr>
        <p:txBody>
          <a:bodyPr wrap="none">
            <a:spAutoFit/>
          </a:bodyPr>
          <a:lstStyle/>
          <a:p>
            <a:pPr eaLnBrk="1" hangingPunct="1">
              <a:lnSpc>
                <a:spcPct val="80000"/>
              </a:lnSpc>
            </a:pPr>
            <a:r>
              <a:rPr kumimoji="1" lang="zh-CN" altLang="en-US" i="0">
                <a:latin typeface="Arial" charset="0"/>
                <a:ea typeface="黑体" pitchFamily="49" charset="-122"/>
              </a:rPr>
              <a:t>标记交换</a:t>
            </a:r>
          </a:p>
        </p:txBody>
      </p:sp>
      <p:sp>
        <p:nvSpPr>
          <p:cNvPr id="217141" name="Text Box 55"/>
          <p:cNvSpPr txBox="1">
            <a:spLocks noChangeArrowheads="1"/>
          </p:cNvSpPr>
          <p:nvPr/>
        </p:nvSpPr>
        <p:spPr bwMode="auto">
          <a:xfrm rot="1131701">
            <a:off x="4216400" y="2792413"/>
            <a:ext cx="1098550" cy="311150"/>
          </a:xfrm>
          <a:prstGeom prst="rect">
            <a:avLst/>
          </a:prstGeom>
          <a:noFill/>
          <a:ln w="9525">
            <a:noFill/>
            <a:miter lim="800000"/>
            <a:headEnd/>
            <a:tailEnd/>
          </a:ln>
        </p:spPr>
        <p:txBody>
          <a:bodyPr wrap="none">
            <a:spAutoFit/>
          </a:bodyPr>
          <a:lstStyle/>
          <a:p>
            <a:pPr eaLnBrk="1" hangingPunct="1">
              <a:lnSpc>
                <a:spcPct val="80000"/>
              </a:lnSpc>
            </a:pPr>
            <a:r>
              <a:rPr kumimoji="1" lang="zh-CN" altLang="en-US" i="0">
                <a:latin typeface="Arial" charset="0"/>
                <a:ea typeface="黑体" pitchFamily="49" charset="-122"/>
              </a:rPr>
              <a:t>标记交换</a:t>
            </a:r>
          </a:p>
        </p:txBody>
      </p:sp>
      <p:sp>
        <p:nvSpPr>
          <p:cNvPr id="217142" name="Line 56"/>
          <p:cNvSpPr>
            <a:spLocks noChangeShapeType="1"/>
          </p:cNvSpPr>
          <p:nvPr/>
        </p:nvSpPr>
        <p:spPr bwMode="auto">
          <a:xfrm>
            <a:off x="8610600" y="1908175"/>
            <a:ext cx="0" cy="914400"/>
          </a:xfrm>
          <a:prstGeom prst="line">
            <a:avLst/>
          </a:prstGeom>
          <a:noFill/>
          <a:ln w="28575">
            <a:solidFill>
              <a:srgbClr val="333399"/>
            </a:solidFill>
            <a:round/>
            <a:headEnd/>
            <a:tailEnd/>
          </a:ln>
        </p:spPr>
        <p:txBody>
          <a:bodyPr/>
          <a:lstStyle/>
          <a:p>
            <a:endParaRPr lang="zh-CN" altLang="en-US"/>
          </a:p>
        </p:txBody>
      </p:sp>
      <p:pic>
        <p:nvPicPr>
          <p:cNvPr id="217143" name="Picture 57"/>
          <p:cNvPicPr>
            <a:picLocks noChangeArrowheads="1"/>
          </p:cNvPicPr>
          <p:nvPr/>
        </p:nvPicPr>
        <p:blipFill>
          <a:blip r:embed="rId4" cstate="print"/>
          <a:srcRect/>
          <a:stretch>
            <a:fillRect/>
          </a:stretch>
        </p:blipFill>
        <p:spPr bwMode="auto">
          <a:xfrm>
            <a:off x="8453438" y="1616075"/>
            <a:ext cx="423862" cy="400050"/>
          </a:xfrm>
          <a:prstGeom prst="rect">
            <a:avLst/>
          </a:prstGeom>
          <a:noFill/>
          <a:ln w="9525">
            <a:noFill/>
            <a:miter lim="800000"/>
            <a:headEnd/>
            <a:tailEnd/>
          </a:ln>
        </p:spPr>
      </p:pic>
      <p:sp>
        <p:nvSpPr>
          <p:cNvPr id="217144" name="Rectangle 58"/>
          <p:cNvSpPr>
            <a:spLocks noChangeArrowheads="1"/>
          </p:cNvSpPr>
          <p:nvPr/>
        </p:nvSpPr>
        <p:spPr bwMode="auto">
          <a:xfrm rot="5400000">
            <a:off x="8570119" y="2366169"/>
            <a:ext cx="422275" cy="115887"/>
          </a:xfrm>
          <a:prstGeom prst="rect">
            <a:avLst/>
          </a:prstGeom>
          <a:solidFill>
            <a:srgbClr val="CCECFF"/>
          </a:solidFill>
          <a:ln w="9525">
            <a:solidFill>
              <a:srgbClr val="333399"/>
            </a:solidFill>
            <a:miter lim="800000"/>
            <a:headEnd/>
            <a:tailEnd/>
          </a:ln>
        </p:spPr>
        <p:txBody>
          <a:bodyPr rot="10800000" vert="eaVert" wrap="none" anchor="ctr"/>
          <a:lstStyle/>
          <a:p>
            <a:pPr algn="ctr" eaLnBrk="1" hangingPunct="1"/>
            <a:endParaRPr kumimoji="1" lang="zh-CN" altLang="en-US" i="0">
              <a:latin typeface="Arial" charset="0"/>
              <a:ea typeface="黑体" pitchFamily="49" charset="-122"/>
            </a:endParaRPr>
          </a:p>
        </p:txBody>
      </p:sp>
      <p:sp>
        <p:nvSpPr>
          <p:cNvPr id="217145" name="Line 59"/>
          <p:cNvSpPr>
            <a:spLocks noChangeShapeType="1"/>
          </p:cNvSpPr>
          <p:nvPr/>
        </p:nvSpPr>
        <p:spPr bwMode="auto">
          <a:xfrm rot="16200000" flipV="1">
            <a:off x="8763000" y="2416175"/>
            <a:ext cx="381000" cy="0"/>
          </a:xfrm>
          <a:prstGeom prst="line">
            <a:avLst/>
          </a:prstGeom>
          <a:noFill/>
          <a:ln w="19050">
            <a:solidFill>
              <a:srgbClr val="333399"/>
            </a:solidFill>
            <a:round/>
            <a:headEnd/>
            <a:tailEnd type="triangle" w="sm" len="med"/>
          </a:ln>
        </p:spPr>
        <p:txBody>
          <a:bodyPr wrap="none" anchor="ctr"/>
          <a:lstStyle/>
          <a:p>
            <a:endParaRPr lang="zh-CN" altLang="en-US"/>
          </a:p>
        </p:txBody>
      </p:sp>
      <p:sp>
        <p:nvSpPr>
          <p:cNvPr id="217146" name="Text Box 60"/>
          <p:cNvSpPr txBox="1">
            <a:spLocks noChangeArrowheads="1"/>
          </p:cNvSpPr>
          <p:nvPr/>
        </p:nvSpPr>
        <p:spPr bwMode="auto">
          <a:xfrm>
            <a:off x="1955800" y="2389188"/>
            <a:ext cx="336550" cy="339725"/>
          </a:xfrm>
          <a:prstGeom prst="rect">
            <a:avLst/>
          </a:prstGeom>
          <a:noFill/>
          <a:ln w="9525">
            <a:noFill/>
            <a:miter lim="800000"/>
            <a:headEnd/>
            <a:tailEnd/>
          </a:ln>
        </p:spPr>
        <p:txBody>
          <a:bodyPr wrap="none">
            <a:spAutoFit/>
          </a:bodyPr>
          <a:lstStyle/>
          <a:p>
            <a:pPr algn="ctr" eaLnBrk="1" hangingPunct="1">
              <a:lnSpc>
                <a:spcPct val="90000"/>
              </a:lnSpc>
            </a:pPr>
            <a:r>
              <a:rPr kumimoji="1" lang="en-US" altLang="zh-CN" i="0">
                <a:latin typeface="Arial" charset="0"/>
                <a:ea typeface="黑体" pitchFamily="49" charset="-122"/>
              </a:rPr>
              <a:t>A</a:t>
            </a:r>
          </a:p>
        </p:txBody>
      </p:sp>
      <p:sp>
        <p:nvSpPr>
          <p:cNvPr id="217147" name="Text Box 61"/>
          <p:cNvSpPr txBox="1">
            <a:spLocks noChangeArrowheads="1"/>
          </p:cNvSpPr>
          <p:nvPr/>
        </p:nvSpPr>
        <p:spPr bwMode="auto">
          <a:xfrm>
            <a:off x="3949700" y="1804988"/>
            <a:ext cx="336550" cy="339725"/>
          </a:xfrm>
          <a:prstGeom prst="rect">
            <a:avLst/>
          </a:prstGeom>
          <a:noFill/>
          <a:ln w="9525">
            <a:noFill/>
            <a:miter lim="800000"/>
            <a:headEnd/>
            <a:tailEnd/>
          </a:ln>
        </p:spPr>
        <p:txBody>
          <a:bodyPr wrap="none">
            <a:spAutoFit/>
          </a:bodyPr>
          <a:lstStyle/>
          <a:p>
            <a:pPr algn="ctr" eaLnBrk="1" hangingPunct="1">
              <a:lnSpc>
                <a:spcPct val="90000"/>
              </a:lnSpc>
            </a:pPr>
            <a:r>
              <a:rPr kumimoji="1" lang="en-US" altLang="zh-CN" i="0">
                <a:latin typeface="Arial" charset="0"/>
                <a:ea typeface="黑体" pitchFamily="49" charset="-122"/>
              </a:rPr>
              <a:t>B</a:t>
            </a:r>
          </a:p>
        </p:txBody>
      </p:sp>
      <p:sp>
        <p:nvSpPr>
          <p:cNvPr id="217148" name="Text Box 62"/>
          <p:cNvSpPr txBox="1">
            <a:spLocks noChangeArrowheads="1"/>
          </p:cNvSpPr>
          <p:nvPr/>
        </p:nvSpPr>
        <p:spPr bwMode="auto">
          <a:xfrm>
            <a:off x="5556250" y="2262188"/>
            <a:ext cx="349250" cy="339725"/>
          </a:xfrm>
          <a:prstGeom prst="rect">
            <a:avLst/>
          </a:prstGeom>
          <a:noFill/>
          <a:ln w="9525">
            <a:noFill/>
            <a:miter lim="800000"/>
            <a:headEnd/>
            <a:tailEnd/>
          </a:ln>
        </p:spPr>
        <p:txBody>
          <a:bodyPr wrap="none">
            <a:spAutoFit/>
          </a:bodyPr>
          <a:lstStyle/>
          <a:p>
            <a:pPr algn="ctr" eaLnBrk="1" hangingPunct="1">
              <a:lnSpc>
                <a:spcPct val="90000"/>
              </a:lnSpc>
            </a:pPr>
            <a:r>
              <a:rPr kumimoji="1" lang="en-US" altLang="zh-CN" i="0">
                <a:latin typeface="Arial" charset="0"/>
                <a:ea typeface="黑体" pitchFamily="49" charset="-122"/>
              </a:rPr>
              <a:t>C</a:t>
            </a:r>
          </a:p>
        </p:txBody>
      </p:sp>
      <p:sp>
        <p:nvSpPr>
          <p:cNvPr id="217149" name="Text Box 63"/>
          <p:cNvSpPr txBox="1">
            <a:spLocks noChangeArrowheads="1"/>
          </p:cNvSpPr>
          <p:nvPr/>
        </p:nvSpPr>
        <p:spPr bwMode="auto">
          <a:xfrm>
            <a:off x="6899275" y="2389188"/>
            <a:ext cx="349250" cy="339725"/>
          </a:xfrm>
          <a:prstGeom prst="rect">
            <a:avLst/>
          </a:prstGeom>
          <a:noFill/>
          <a:ln w="9525">
            <a:noFill/>
            <a:miter lim="800000"/>
            <a:headEnd/>
            <a:tailEnd/>
          </a:ln>
        </p:spPr>
        <p:txBody>
          <a:bodyPr wrap="none">
            <a:spAutoFit/>
          </a:bodyPr>
          <a:lstStyle/>
          <a:p>
            <a:pPr algn="ctr" eaLnBrk="1" hangingPunct="1">
              <a:lnSpc>
                <a:spcPct val="90000"/>
              </a:lnSpc>
            </a:pPr>
            <a:r>
              <a:rPr kumimoji="1" lang="en-US" altLang="zh-CN" i="0">
                <a:latin typeface="Arial" charset="0"/>
                <a:ea typeface="黑体" pitchFamily="49" charset="-122"/>
              </a:rPr>
              <a:t>D</a:t>
            </a:r>
          </a:p>
        </p:txBody>
      </p:sp>
      <p:pic>
        <p:nvPicPr>
          <p:cNvPr id="217150" name="Picture 64"/>
          <p:cNvPicPr>
            <a:picLocks noChangeArrowheads="1"/>
          </p:cNvPicPr>
          <p:nvPr/>
        </p:nvPicPr>
        <p:blipFill>
          <a:blip r:embed="rId5" cstate="print"/>
          <a:srcRect/>
          <a:stretch>
            <a:fillRect/>
          </a:stretch>
        </p:blipFill>
        <p:spPr bwMode="auto">
          <a:xfrm>
            <a:off x="5213350" y="5105400"/>
            <a:ext cx="388938" cy="465138"/>
          </a:xfrm>
          <a:prstGeom prst="rect">
            <a:avLst/>
          </a:prstGeom>
          <a:noFill/>
          <a:ln w="9525">
            <a:noFill/>
            <a:miter lim="800000"/>
            <a:headEnd/>
            <a:tailEnd/>
          </a:ln>
        </p:spPr>
      </p:pic>
      <p:pic>
        <p:nvPicPr>
          <p:cNvPr id="217151" name="Picture 65"/>
          <p:cNvPicPr>
            <a:picLocks noChangeArrowheads="1"/>
          </p:cNvPicPr>
          <p:nvPr/>
        </p:nvPicPr>
        <p:blipFill>
          <a:blip r:embed="rId5" cstate="print"/>
          <a:srcRect/>
          <a:stretch>
            <a:fillRect/>
          </a:stretch>
        </p:blipFill>
        <p:spPr bwMode="auto">
          <a:xfrm>
            <a:off x="7061200" y="2593975"/>
            <a:ext cx="388938" cy="465138"/>
          </a:xfrm>
          <a:prstGeom prst="rect">
            <a:avLst/>
          </a:prstGeom>
          <a:noFill/>
          <a:ln w="9525">
            <a:noFill/>
            <a:miter lim="800000"/>
            <a:headEnd/>
            <a:tailEnd/>
          </a:ln>
        </p:spPr>
      </p:pic>
      <p:pic>
        <p:nvPicPr>
          <p:cNvPr id="217152" name="Picture 66"/>
          <p:cNvPicPr>
            <a:picLocks noChangeArrowheads="1"/>
          </p:cNvPicPr>
          <p:nvPr/>
        </p:nvPicPr>
        <p:blipFill>
          <a:blip r:embed="rId5" cstate="print"/>
          <a:srcRect/>
          <a:stretch>
            <a:fillRect/>
          </a:stretch>
        </p:blipFill>
        <p:spPr bwMode="auto">
          <a:xfrm>
            <a:off x="5549900" y="2517775"/>
            <a:ext cx="388938" cy="465138"/>
          </a:xfrm>
          <a:prstGeom prst="rect">
            <a:avLst/>
          </a:prstGeom>
          <a:noFill/>
          <a:ln w="9525">
            <a:noFill/>
            <a:miter lim="800000"/>
            <a:headEnd/>
            <a:tailEnd/>
          </a:ln>
        </p:spPr>
      </p:pic>
      <p:pic>
        <p:nvPicPr>
          <p:cNvPr id="217153" name="Picture 67"/>
          <p:cNvPicPr>
            <a:picLocks noChangeArrowheads="1"/>
          </p:cNvPicPr>
          <p:nvPr/>
        </p:nvPicPr>
        <p:blipFill>
          <a:blip r:embed="rId5" cstate="print"/>
          <a:srcRect/>
          <a:stretch>
            <a:fillRect/>
          </a:stretch>
        </p:blipFill>
        <p:spPr bwMode="auto">
          <a:xfrm>
            <a:off x="3962400" y="2060575"/>
            <a:ext cx="388938" cy="465138"/>
          </a:xfrm>
          <a:prstGeom prst="rect">
            <a:avLst/>
          </a:prstGeom>
          <a:noFill/>
          <a:ln w="9525">
            <a:noFill/>
            <a:miter lim="800000"/>
            <a:headEnd/>
            <a:tailEnd/>
          </a:ln>
        </p:spPr>
      </p:pic>
      <p:pic>
        <p:nvPicPr>
          <p:cNvPr id="217154" name="Picture 68"/>
          <p:cNvPicPr>
            <a:picLocks noChangeArrowheads="1"/>
          </p:cNvPicPr>
          <p:nvPr/>
        </p:nvPicPr>
        <p:blipFill>
          <a:blip r:embed="rId5" cstate="print"/>
          <a:srcRect/>
          <a:stretch>
            <a:fillRect/>
          </a:stretch>
        </p:blipFill>
        <p:spPr bwMode="auto">
          <a:xfrm>
            <a:off x="1828800" y="2670175"/>
            <a:ext cx="388938" cy="465138"/>
          </a:xfrm>
          <a:prstGeom prst="rect">
            <a:avLst/>
          </a:prstGeom>
          <a:noFill/>
          <a:ln w="9525">
            <a:noFill/>
            <a:miter lim="800000"/>
            <a:headEnd/>
            <a:tailEnd/>
          </a:ln>
        </p:spPr>
      </p:pic>
      <p:pic>
        <p:nvPicPr>
          <p:cNvPr id="217155" name="Picture 69"/>
          <p:cNvPicPr>
            <a:picLocks noChangeArrowheads="1"/>
          </p:cNvPicPr>
          <p:nvPr/>
        </p:nvPicPr>
        <p:blipFill>
          <a:blip r:embed="rId5" cstate="print"/>
          <a:srcRect/>
          <a:stretch>
            <a:fillRect/>
          </a:stretch>
        </p:blipFill>
        <p:spPr bwMode="auto">
          <a:xfrm>
            <a:off x="4419600" y="3889375"/>
            <a:ext cx="388938" cy="465138"/>
          </a:xfrm>
          <a:prstGeom prst="rect">
            <a:avLst/>
          </a:prstGeom>
          <a:noFill/>
          <a:ln w="9525">
            <a:noFill/>
            <a:miter lim="800000"/>
            <a:headEnd/>
            <a:tailEnd/>
          </a:ln>
        </p:spPr>
      </p:pic>
      <p:pic>
        <p:nvPicPr>
          <p:cNvPr id="217156" name="Picture 70"/>
          <p:cNvPicPr>
            <a:picLocks noChangeArrowheads="1"/>
          </p:cNvPicPr>
          <p:nvPr/>
        </p:nvPicPr>
        <p:blipFill>
          <a:blip r:embed="rId5" cstate="print"/>
          <a:srcRect/>
          <a:stretch>
            <a:fillRect/>
          </a:stretch>
        </p:blipFill>
        <p:spPr bwMode="auto">
          <a:xfrm>
            <a:off x="3200400" y="3660775"/>
            <a:ext cx="388938" cy="465138"/>
          </a:xfrm>
          <a:prstGeom prst="rect">
            <a:avLst/>
          </a:prstGeom>
          <a:noFill/>
          <a:ln w="9525">
            <a:noFill/>
            <a:miter lim="800000"/>
            <a:headEnd/>
            <a:tailEnd/>
          </a:ln>
        </p:spPr>
      </p:pic>
      <p:sp>
        <p:nvSpPr>
          <p:cNvPr id="217157" name="Text Box 71"/>
          <p:cNvSpPr txBox="1">
            <a:spLocks noChangeArrowheads="1"/>
          </p:cNvSpPr>
          <p:nvPr/>
        </p:nvSpPr>
        <p:spPr bwMode="auto">
          <a:xfrm>
            <a:off x="2128838" y="5105400"/>
            <a:ext cx="1454150" cy="396875"/>
          </a:xfrm>
          <a:prstGeom prst="rect">
            <a:avLst/>
          </a:prstGeom>
          <a:noFill/>
          <a:ln w="9525">
            <a:noFill/>
            <a:miter lim="800000"/>
            <a:headEnd/>
            <a:tailEnd/>
          </a:ln>
        </p:spPr>
        <p:txBody>
          <a:bodyPr wrap="none">
            <a:spAutoFit/>
          </a:bodyPr>
          <a:lstStyle/>
          <a:p>
            <a:pPr eaLnBrk="1" hangingPunct="1"/>
            <a:r>
              <a:rPr kumimoji="1" lang="zh-CN" altLang="en-US" sz="2000" i="0">
                <a:latin typeface="Arial" charset="0"/>
                <a:ea typeface="黑体" pitchFamily="49" charset="-122"/>
              </a:rPr>
              <a:t>普通路由器</a:t>
            </a:r>
          </a:p>
        </p:txBody>
      </p:sp>
      <p:sp>
        <p:nvSpPr>
          <p:cNvPr id="217158" name="Text Box 72"/>
          <p:cNvSpPr txBox="1">
            <a:spLocks noChangeArrowheads="1"/>
          </p:cNvSpPr>
          <p:nvPr/>
        </p:nvSpPr>
        <p:spPr bwMode="auto">
          <a:xfrm>
            <a:off x="5645150" y="5178425"/>
            <a:ext cx="2527300" cy="396875"/>
          </a:xfrm>
          <a:prstGeom prst="rect">
            <a:avLst/>
          </a:prstGeom>
          <a:noFill/>
          <a:ln w="9525">
            <a:noFill/>
            <a:miter lim="800000"/>
            <a:headEnd/>
            <a:tailEnd/>
          </a:ln>
        </p:spPr>
        <p:txBody>
          <a:bodyPr wrap="none">
            <a:spAutoFit/>
          </a:bodyPr>
          <a:lstStyle/>
          <a:p>
            <a:pPr eaLnBrk="1" hangingPunct="1"/>
            <a:r>
              <a:rPr kumimoji="1" lang="zh-CN" altLang="en-US" sz="2000" i="0">
                <a:latin typeface="Arial" charset="0"/>
                <a:ea typeface="黑体" pitchFamily="49" charset="-122"/>
              </a:rPr>
              <a:t>标记交换路由器 </a:t>
            </a:r>
            <a:r>
              <a:rPr kumimoji="1" lang="en-US" altLang="zh-CN" sz="2000" i="0">
                <a:latin typeface="Arial" charset="0"/>
                <a:ea typeface="黑体" pitchFamily="49" charset="-122"/>
              </a:rPr>
              <a:t>LSR</a:t>
            </a:r>
          </a:p>
        </p:txBody>
      </p:sp>
      <p:sp>
        <p:nvSpPr>
          <p:cNvPr id="217159" name="Text Box 73"/>
          <p:cNvSpPr txBox="1">
            <a:spLocks noChangeArrowheads="1"/>
          </p:cNvSpPr>
          <p:nvPr/>
        </p:nvSpPr>
        <p:spPr bwMode="auto">
          <a:xfrm>
            <a:off x="5718175" y="4602163"/>
            <a:ext cx="1962150" cy="366712"/>
          </a:xfrm>
          <a:prstGeom prst="rect">
            <a:avLst/>
          </a:prstGeom>
          <a:noFill/>
          <a:ln w="9525">
            <a:noFill/>
            <a:miter lim="800000"/>
            <a:headEnd/>
            <a:tailEnd/>
          </a:ln>
        </p:spPr>
        <p:txBody>
          <a:bodyPr wrap="none">
            <a:spAutoFit/>
          </a:bodyPr>
          <a:lstStyle/>
          <a:p>
            <a:pPr eaLnBrk="1" hangingPunct="1">
              <a:lnSpc>
                <a:spcPct val="90000"/>
              </a:lnSpc>
            </a:pPr>
            <a:r>
              <a:rPr kumimoji="1" lang="zh-CN" altLang="en-US" sz="2000" i="0">
                <a:latin typeface="Arial" charset="0"/>
                <a:ea typeface="黑体" pitchFamily="49" charset="-122"/>
              </a:rPr>
              <a:t>打上标记的分组</a:t>
            </a:r>
            <a:endParaRPr kumimoji="1" lang="zh-CN" altLang="en-US" sz="1600" i="0">
              <a:latin typeface="Arial" charset="0"/>
              <a:ea typeface="黑体" pitchFamily="49" charset="-122"/>
            </a:endParaRPr>
          </a:p>
        </p:txBody>
      </p:sp>
      <p:pic>
        <p:nvPicPr>
          <p:cNvPr id="217160" name="Picture 74"/>
          <p:cNvPicPr>
            <a:picLocks noChangeArrowheads="1"/>
          </p:cNvPicPr>
          <p:nvPr/>
        </p:nvPicPr>
        <p:blipFill>
          <a:blip r:embed="rId3" cstate="print"/>
          <a:srcRect/>
          <a:stretch>
            <a:fillRect/>
          </a:stretch>
        </p:blipFill>
        <p:spPr bwMode="auto">
          <a:xfrm>
            <a:off x="8388350" y="2730500"/>
            <a:ext cx="522288" cy="266700"/>
          </a:xfrm>
          <a:prstGeom prst="rect">
            <a:avLst/>
          </a:prstGeom>
          <a:noFill/>
          <a:ln w="12699">
            <a:noFill/>
            <a:miter lim="800000"/>
            <a:headEnd/>
            <a:tailEnd/>
          </a:ln>
        </p:spPr>
      </p:pic>
      <p:sp>
        <p:nvSpPr>
          <p:cNvPr id="217161" name="Rectangle 75"/>
          <p:cNvSpPr>
            <a:spLocks noChangeArrowheads="1"/>
          </p:cNvSpPr>
          <p:nvPr/>
        </p:nvSpPr>
        <p:spPr bwMode="auto">
          <a:xfrm>
            <a:off x="381000" y="212725"/>
            <a:ext cx="8396288" cy="640715"/>
          </a:xfrm>
          <a:prstGeom prst="rect">
            <a:avLst/>
          </a:prstGeom>
          <a:noFill/>
          <a:ln w="9525">
            <a:noFill/>
            <a:miter lim="800000"/>
            <a:headEnd/>
            <a:tailEnd/>
          </a:ln>
        </p:spPr>
        <p:txBody>
          <a:bodyPr anchor="b"/>
          <a:lstStyle/>
          <a:p>
            <a:pPr algn="ctr" eaLnBrk="1" hangingPunct="1"/>
            <a:r>
              <a:rPr lang="en-US" altLang="zh-CN" sz="2800" i="0" dirty="0">
                <a:latin typeface="+mn-lt"/>
              </a:rPr>
              <a:t>MPLS </a:t>
            </a:r>
            <a:r>
              <a:rPr lang="zh-CN" altLang="en-US" sz="2800" i="0" dirty="0">
                <a:latin typeface="+mn-lt"/>
              </a:rPr>
              <a:t>协议的基本原理 </a:t>
            </a:r>
            <a:endParaRPr lang="en-US" altLang="zh-CN" sz="2800" i="0" dirty="0">
              <a:latin typeface="+mn-lt"/>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3" name="Rectangle 3"/>
          <p:cNvSpPr>
            <a:spLocks noGrp="1" noChangeArrowheads="1"/>
          </p:cNvSpPr>
          <p:nvPr>
            <p:ph type="body" idx="1"/>
          </p:nvPr>
        </p:nvSpPr>
        <p:spPr>
          <a:xfrm>
            <a:off x="350837" y="1001347"/>
            <a:ext cx="8402637" cy="2515576"/>
          </a:xfrm>
        </p:spPr>
        <p:txBody>
          <a:bodyPr/>
          <a:lstStyle/>
          <a:p>
            <a:pPr>
              <a:spcBef>
                <a:spcPts val="600"/>
              </a:spcBef>
            </a:pPr>
            <a:r>
              <a:rPr lang="zh-CN" altLang="en-US" dirty="0"/>
              <a:t>初始目标</a:t>
            </a:r>
            <a:r>
              <a:rPr lang="en-US" altLang="zh-CN" dirty="0"/>
              <a:t>:</a:t>
            </a:r>
            <a:r>
              <a:rPr lang="zh-CN" altLang="en-US" dirty="0"/>
              <a:t>使用固定长度标签</a:t>
            </a:r>
            <a:r>
              <a:rPr lang="en-US" altLang="zh-CN" dirty="0"/>
              <a:t>(</a:t>
            </a:r>
            <a:r>
              <a:rPr lang="zh-CN" altLang="en-US" dirty="0"/>
              <a:t>而不是</a:t>
            </a:r>
            <a:r>
              <a:rPr lang="en-US" altLang="zh-CN" dirty="0"/>
              <a:t>IP</a:t>
            </a:r>
            <a:r>
              <a:rPr lang="zh-CN" altLang="en-US" dirty="0"/>
              <a:t>地址</a:t>
            </a:r>
            <a:r>
              <a:rPr lang="en-US" altLang="zh-CN" dirty="0"/>
              <a:t>)</a:t>
            </a:r>
            <a:r>
              <a:rPr lang="zh-CN" altLang="en-US" dirty="0"/>
              <a:t>高速的</a:t>
            </a:r>
            <a:r>
              <a:rPr lang="en-US" altLang="zh-CN" dirty="0"/>
              <a:t>IP</a:t>
            </a:r>
            <a:r>
              <a:rPr lang="zh-CN" altLang="en-US" dirty="0"/>
              <a:t>转发</a:t>
            </a:r>
            <a:endParaRPr lang="en-US" altLang="zh-CN" dirty="0"/>
          </a:p>
          <a:p>
            <a:pPr marL="342000" indent="-342000">
              <a:spcBef>
                <a:spcPts val="600"/>
              </a:spcBef>
              <a:buFont typeface="+mj-ea"/>
              <a:buAutoNum type="circleNumDbPlain"/>
            </a:pPr>
            <a:r>
              <a:rPr lang="en-US" altLang="zh-CN" dirty="0"/>
              <a:t> fast lookup using fixed length identifier (rather than shortest prefix matching)</a:t>
            </a:r>
          </a:p>
          <a:p>
            <a:pPr marL="342000" indent="-342000">
              <a:spcBef>
                <a:spcPts val="600"/>
              </a:spcBef>
              <a:buFont typeface="+mj-ea"/>
              <a:buAutoNum type="circleNumDbPlain"/>
            </a:pPr>
            <a:r>
              <a:rPr lang="en-US" altLang="zh-CN" dirty="0"/>
              <a:t> Borrowing ideas from Virtual Circuit (VC) approach</a:t>
            </a:r>
          </a:p>
          <a:p>
            <a:pPr marL="342000" indent="-342000">
              <a:spcBef>
                <a:spcPts val="600"/>
              </a:spcBef>
              <a:buFont typeface="+mj-ea"/>
              <a:buAutoNum type="circleNumDbPlain"/>
            </a:pPr>
            <a:r>
              <a:rPr lang="en-US" altLang="zh-CN" dirty="0"/>
              <a:t> but IP datagram still keeps IP address!</a:t>
            </a:r>
          </a:p>
          <a:p>
            <a:pPr lvl="1"/>
            <a:endParaRPr lang="en-US" altLang="zh-CN" dirty="0"/>
          </a:p>
        </p:txBody>
      </p:sp>
      <p:sp>
        <p:nvSpPr>
          <p:cNvPr id="188421" name="Freeform 4"/>
          <p:cNvSpPr>
            <a:spLocks/>
          </p:cNvSpPr>
          <p:nvPr/>
        </p:nvSpPr>
        <p:spPr bwMode="auto">
          <a:xfrm>
            <a:off x="2052638" y="4379295"/>
            <a:ext cx="3108325" cy="1084263"/>
          </a:xfrm>
          <a:custGeom>
            <a:avLst/>
            <a:gdLst>
              <a:gd name="T0" fmla="*/ 2147483647 w 1958"/>
              <a:gd name="T1" fmla="*/ 0 h 683"/>
              <a:gd name="T2" fmla="*/ 0 w 1958"/>
              <a:gd name="T3" fmla="*/ 2147483647 h 683"/>
              <a:gd name="T4" fmla="*/ 2147483647 w 1958"/>
              <a:gd name="T5" fmla="*/ 2147483647 h 683"/>
              <a:gd name="T6" fmla="*/ 2147483647 w 1958"/>
              <a:gd name="T7" fmla="*/ 0 h 68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58" h="683">
                <a:moveTo>
                  <a:pt x="337" y="0"/>
                </a:moveTo>
                <a:lnTo>
                  <a:pt x="0" y="683"/>
                </a:lnTo>
                <a:lnTo>
                  <a:pt x="1958" y="683"/>
                </a:lnTo>
                <a:lnTo>
                  <a:pt x="1382" y="0"/>
                </a:lnTo>
              </a:path>
            </a:pathLst>
          </a:custGeom>
          <a:gradFill rotWithShape="1">
            <a:gsLst>
              <a:gs pos="0">
                <a:schemeClr val="bg2"/>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78855" name="Rectangle 5"/>
          <p:cNvSpPr>
            <a:spLocks noChangeArrowheads="1"/>
          </p:cNvSpPr>
          <p:nvPr/>
        </p:nvSpPr>
        <p:spPr bwMode="auto">
          <a:xfrm>
            <a:off x="706438" y="3752233"/>
            <a:ext cx="8047037" cy="639762"/>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mn-lt"/>
            </a:endParaRPr>
          </a:p>
        </p:txBody>
      </p:sp>
      <p:sp>
        <p:nvSpPr>
          <p:cNvPr id="78856" name="Text Box 6"/>
          <p:cNvSpPr txBox="1">
            <a:spLocks noChangeArrowheads="1"/>
          </p:cNvSpPr>
          <p:nvPr/>
        </p:nvSpPr>
        <p:spPr bwMode="auto">
          <a:xfrm>
            <a:off x="719138" y="3756995"/>
            <a:ext cx="18986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i="0">
                <a:solidFill>
                  <a:srgbClr val="000000"/>
                </a:solidFill>
                <a:latin typeface="+mn-lt"/>
              </a:rPr>
              <a:t>PPP or Ethernet </a:t>
            </a:r>
          </a:p>
          <a:p>
            <a:pPr algn="ctr" eaLnBrk="1" hangingPunct="1">
              <a:defRPr/>
            </a:pPr>
            <a:r>
              <a:rPr lang="en-US" i="0">
                <a:solidFill>
                  <a:srgbClr val="000000"/>
                </a:solidFill>
                <a:latin typeface="+mn-lt"/>
              </a:rPr>
              <a:t>header</a:t>
            </a:r>
          </a:p>
        </p:txBody>
      </p:sp>
      <p:sp>
        <p:nvSpPr>
          <p:cNvPr id="78857" name="Text Box 8"/>
          <p:cNvSpPr txBox="1">
            <a:spLocks noChangeArrowheads="1"/>
          </p:cNvSpPr>
          <p:nvPr/>
        </p:nvSpPr>
        <p:spPr bwMode="auto">
          <a:xfrm>
            <a:off x="4376738" y="3879233"/>
            <a:ext cx="1174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i="0">
                <a:solidFill>
                  <a:srgbClr val="000000"/>
                </a:solidFill>
                <a:latin typeface="+mn-lt"/>
              </a:rPr>
              <a:t>IP header</a:t>
            </a:r>
          </a:p>
        </p:txBody>
      </p:sp>
      <p:sp>
        <p:nvSpPr>
          <p:cNvPr id="78858" name="Line 9"/>
          <p:cNvSpPr>
            <a:spLocks noChangeShapeType="1"/>
          </p:cNvSpPr>
          <p:nvPr/>
        </p:nvSpPr>
        <p:spPr bwMode="auto">
          <a:xfrm>
            <a:off x="2587625" y="3739533"/>
            <a:ext cx="0" cy="65246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mn-lt"/>
              <a:ea typeface="ＭＳ Ｐゴシック" charset="0"/>
            </a:endParaRPr>
          </a:p>
        </p:txBody>
      </p:sp>
      <p:sp>
        <p:nvSpPr>
          <p:cNvPr id="78859" name="Line 10"/>
          <p:cNvSpPr>
            <a:spLocks noChangeShapeType="1"/>
          </p:cNvSpPr>
          <p:nvPr/>
        </p:nvSpPr>
        <p:spPr bwMode="auto">
          <a:xfrm>
            <a:off x="4241800" y="3734770"/>
            <a:ext cx="0" cy="65246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mn-lt"/>
              <a:ea typeface="ＭＳ Ｐゴシック" charset="0"/>
            </a:endParaRPr>
          </a:p>
        </p:txBody>
      </p:sp>
      <p:sp>
        <p:nvSpPr>
          <p:cNvPr id="78860" name="Line 11"/>
          <p:cNvSpPr>
            <a:spLocks noChangeShapeType="1"/>
          </p:cNvSpPr>
          <p:nvPr/>
        </p:nvSpPr>
        <p:spPr bwMode="auto">
          <a:xfrm>
            <a:off x="5588000" y="3736358"/>
            <a:ext cx="0" cy="65246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mn-lt"/>
              <a:ea typeface="ＭＳ Ｐゴシック" charset="0"/>
            </a:endParaRPr>
          </a:p>
        </p:txBody>
      </p:sp>
      <p:sp>
        <p:nvSpPr>
          <p:cNvPr id="78861" name="Text Box 12"/>
          <p:cNvSpPr txBox="1">
            <a:spLocks noChangeArrowheads="1"/>
          </p:cNvSpPr>
          <p:nvPr/>
        </p:nvSpPr>
        <p:spPr bwMode="auto">
          <a:xfrm>
            <a:off x="5618163" y="3888758"/>
            <a:ext cx="31382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a:solidFill>
                  <a:srgbClr val="000000"/>
                </a:solidFill>
                <a:latin typeface="+mn-lt"/>
              </a:rPr>
              <a:t>remainder of link-layer frame</a:t>
            </a:r>
          </a:p>
        </p:txBody>
      </p:sp>
      <p:sp>
        <p:nvSpPr>
          <p:cNvPr id="78862" name="Rectangle 25"/>
          <p:cNvSpPr>
            <a:spLocks noChangeArrowheads="1"/>
          </p:cNvSpPr>
          <p:nvPr/>
        </p:nvSpPr>
        <p:spPr bwMode="auto">
          <a:xfrm>
            <a:off x="2576513" y="3737945"/>
            <a:ext cx="1660525" cy="639763"/>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latin typeface="+mn-lt"/>
            </a:endParaRPr>
          </a:p>
        </p:txBody>
      </p:sp>
      <p:sp>
        <p:nvSpPr>
          <p:cNvPr id="78863" name="Text Box 7"/>
          <p:cNvSpPr txBox="1">
            <a:spLocks noChangeArrowheads="1"/>
          </p:cNvSpPr>
          <p:nvPr/>
        </p:nvSpPr>
        <p:spPr bwMode="auto">
          <a:xfrm>
            <a:off x="2580065" y="3896695"/>
            <a:ext cx="169469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1" hangingPunct="1">
              <a:defRPr/>
            </a:pPr>
            <a:r>
              <a:rPr lang="en-US" b="1" i="0" dirty="0">
                <a:solidFill>
                  <a:srgbClr val="FFFFFF"/>
                </a:solidFill>
                <a:latin typeface="+mn-lt"/>
              </a:rPr>
              <a:t>MPLS header</a:t>
            </a:r>
          </a:p>
        </p:txBody>
      </p:sp>
      <p:sp>
        <p:nvSpPr>
          <p:cNvPr id="78864" name="Rectangle 27"/>
          <p:cNvSpPr>
            <a:spLocks noChangeArrowheads="1"/>
          </p:cNvSpPr>
          <p:nvPr/>
        </p:nvSpPr>
        <p:spPr bwMode="auto">
          <a:xfrm>
            <a:off x="2155825" y="5123833"/>
            <a:ext cx="3122613" cy="679450"/>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000000"/>
              </a:solidFill>
              <a:latin typeface="+mn-lt"/>
            </a:endParaRPr>
          </a:p>
        </p:txBody>
      </p:sp>
      <p:sp>
        <p:nvSpPr>
          <p:cNvPr id="78865" name="Text Box 28"/>
          <p:cNvSpPr txBox="1">
            <a:spLocks noChangeArrowheads="1"/>
          </p:cNvSpPr>
          <p:nvPr/>
        </p:nvSpPr>
        <p:spPr bwMode="auto">
          <a:xfrm>
            <a:off x="2668588" y="5292108"/>
            <a:ext cx="666750" cy="366712"/>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a:solidFill>
                  <a:srgbClr val="FFFFFF"/>
                </a:solidFill>
                <a:latin typeface="+mn-lt"/>
              </a:rPr>
              <a:t>label</a:t>
            </a:r>
          </a:p>
        </p:txBody>
      </p:sp>
      <p:sp>
        <p:nvSpPr>
          <p:cNvPr id="78866" name="Text Box 29"/>
          <p:cNvSpPr txBox="1">
            <a:spLocks noChangeArrowheads="1"/>
          </p:cNvSpPr>
          <p:nvPr/>
        </p:nvSpPr>
        <p:spPr bwMode="auto">
          <a:xfrm>
            <a:off x="3851275" y="5300045"/>
            <a:ext cx="577850" cy="366713"/>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a:solidFill>
                  <a:srgbClr val="FFFFFF"/>
                </a:solidFill>
                <a:latin typeface="+mn-lt"/>
              </a:rPr>
              <a:t>Exp</a:t>
            </a:r>
          </a:p>
        </p:txBody>
      </p:sp>
      <p:sp>
        <p:nvSpPr>
          <p:cNvPr id="78867" name="Text Box 30"/>
          <p:cNvSpPr txBox="1">
            <a:spLocks noChangeArrowheads="1"/>
          </p:cNvSpPr>
          <p:nvPr/>
        </p:nvSpPr>
        <p:spPr bwMode="auto">
          <a:xfrm>
            <a:off x="4408488" y="5307983"/>
            <a:ext cx="312906" cy="369332"/>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a:solidFill>
                  <a:srgbClr val="FFFFFF"/>
                </a:solidFill>
                <a:latin typeface="+mn-lt"/>
              </a:rPr>
              <a:t>S</a:t>
            </a:r>
          </a:p>
        </p:txBody>
      </p:sp>
      <p:sp>
        <p:nvSpPr>
          <p:cNvPr id="78868" name="Text Box 31"/>
          <p:cNvSpPr txBox="1">
            <a:spLocks noChangeArrowheads="1"/>
          </p:cNvSpPr>
          <p:nvPr/>
        </p:nvSpPr>
        <p:spPr bwMode="auto">
          <a:xfrm>
            <a:off x="4678363" y="5304808"/>
            <a:ext cx="558102" cy="369332"/>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a:solidFill>
                  <a:srgbClr val="FFFFFF"/>
                </a:solidFill>
                <a:latin typeface="+mn-lt"/>
              </a:rPr>
              <a:t>TTL</a:t>
            </a:r>
          </a:p>
        </p:txBody>
      </p:sp>
      <p:sp>
        <p:nvSpPr>
          <p:cNvPr id="78869" name="Line 32"/>
          <p:cNvSpPr>
            <a:spLocks noChangeShapeType="1"/>
          </p:cNvSpPr>
          <p:nvPr/>
        </p:nvSpPr>
        <p:spPr bwMode="auto">
          <a:xfrm>
            <a:off x="3887788" y="5133358"/>
            <a:ext cx="0" cy="65246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mn-lt"/>
              <a:ea typeface="ＭＳ Ｐゴシック" charset="0"/>
            </a:endParaRPr>
          </a:p>
        </p:txBody>
      </p:sp>
      <p:sp>
        <p:nvSpPr>
          <p:cNvPr id="78870" name="Line 33"/>
          <p:cNvSpPr>
            <a:spLocks noChangeShapeType="1"/>
          </p:cNvSpPr>
          <p:nvPr/>
        </p:nvSpPr>
        <p:spPr bwMode="auto">
          <a:xfrm>
            <a:off x="4457700" y="5153995"/>
            <a:ext cx="0" cy="65246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mn-lt"/>
              <a:ea typeface="ＭＳ Ｐゴシック" charset="0"/>
            </a:endParaRPr>
          </a:p>
        </p:txBody>
      </p:sp>
      <p:sp>
        <p:nvSpPr>
          <p:cNvPr id="78871" name="Line 34"/>
          <p:cNvSpPr>
            <a:spLocks noChangeShapeType="1"/>
          </p:cNvSpPr>
          <p:nvPr/>
        </p:nvSpPr>
        <p:spPr bwMode="auto">
          <a:xfrm>
            <a:off x="4727575" y="5149233"/>
            <a:ext cx="0" cy="65246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mn-lt"/>
              <a:ea typeface="ＭＳ Ｐゴシック" charset="0"/>
            </a:endParaRPr>
          </a:p>
        </p:txBody>
      </p:sp>
      <p:sp>
        <p:nvSpPr>
          <p:cNvPr id="78872" name="Text Box 35"/>
          <p:cNvSpPr txBox="1">
            <a:spLocks noChangeArrowheads="1"/>
          </p:cNvSpPr>
          <p:nvPr/>
        </p:nvSpPr>
        <p:spPr bwMode="auto">
          <a:xfrm>
            <a:off x="2827338" y="5800108"/>
            <a:ext cx="4095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i="0">
                <a:solidFill>
                  <a:srgbClr val="000000"/>
                </a:solidFill>
                <a:latin typeface="+mn-lt"/>
              </a:rPr>
              <a:t>20</a:t>
            </a:r>
          </a:p>
        </p:txBody>
      </p:sp>
      <p:sp>
        <p:nvSpPr>
          <p:cNvPr id="78873" name="Text Box 36"/>
          <p:cNvSpPr txBox="1">
            <a:spLocks noChangeArrowheads="1"/>
          </p:cNvSpPr>
          <p:nvPr/>
        </p:nvSpPr>
        <p:spPr bwMode="auto">
          <a:xfrm>
            <a:off x="3998913" y="5795345"/>
            <a:ext cx="2968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i="0">
                <a:solidFill>
                  <a:srgbClr val="000000"/>
                </a:solidFill>
                <a:latin typeface="+mn-lt"/>
              </a:rPr>
              <a:t>3</a:t>
            </a:r>
          </a:p>
        </p:txBody>
      </p:sp>
      <p:sp>
        <p:nvSpPr>
          <p:cNvPr id="78874" name="Text Box 37"/>
          <p:cNvSpPr txBox="1">
            <a:spLocks noChangeArrowheads="1"/>
          </p:cNvSpPr>
          <p:nvPr/>
        </p:nvSpPr>
        <p:spPr bwMode="auto">
          <a:xfrm>
            <a:off x="4425950" y="5792170"/>
            <a:ext cx="296863"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i="0">
                <a:solidFill>
                  <a:srgbClr val="000000"/>
                </a:solidFill>
                <a:latin typeface="+mn-lt"/>
              </a:rPr>
              <a:t>1</a:t>
            </a:r>
          </a:p>
        </p:txBody>
      </p:sp>
      <p:sp>
        <p:nvSpPr>
          <p:cNvPr id="78875" name="Text Box 38"/>
          <p:cNvSpPr txBox="1">
            <a:spLocks noChangeArrowheads="1"/>
          </p:cNvSpPr>
          <p:nvPr/>
        </p:nvSpPr>
        <p:spPr bwMode="auto">
          <a:xfrm>
            <a:off x="4865688" y="5787408"/>
            <a:ext cx="2968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sz="1600" i="0">
                <a:solidFill>
                  <a:srgbClr val="000000"/>
                </a:solidFill>
                <a:latin typeface="+mn-lt"/>
              </a:rPr>
              <a:t>5</a:t>
            </a:r>
          </a:p>
        </p:txBody>
      </p:sp>
      <p:sp>
        <p:nvSpPr>
          <p:cNvPr id="2" name="标题 1"/>
          <p:cNvSpPr>
            <a:spLocks noGrp="1"/>
          </p:cNvSpPr>
          <p:nvPr>
            <p:ph type="title"/>
          </p:nvPr>
        </p:nvSpPr>
        <p:spPr/>
        <p:txBody>
          <a:bodyPr/>
          <a:lstStyle/>
          <a:p>
            <a:r>
              <a:rPr lang="zh-CN" altLang="en-US" dirty="0"/>
              <a:t>多协议标签交换 </a:t>
            </a:r>
            <a:r>
              <a:rPr lang="en-US" altLang="zh-CN" dirty="0"/>
              <a:t>(MPLS)</a:t>
            </a:r>
            <a:endParaRPr lang="zh-CN" altLang="en-US" dirty="0">
              <a:latin typeface="+mn-lt"/>
            </a:endParaRPr>
          </a:p>
        </p:txBody>
      </p:sp>
    </p:spTree>
    <p:extLst>
      <p:ext uri="{BB962C8B-B14F-4D97-AF65-F5344CB8AC3E}">
        <p14:creationId xmlns:p14="http://schemas.microsoft.com/office/powerpoint/2010/main" val="32695707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2"/>
          <p:cNvSpPr>
            <a:spLocks noGrp="1" noChangeArrowheads="1"/>
          </p:cNvSpPr>
          <p:nvPr>
            <p:ph type="title"/>
          </p:nvPr>
        </p:nvSpPr>
        <p:spPr/>
        <p:txBody>
          <a:bodyPr/>
          <a:lstStyle/>
          <a:p>
            <a:pPr>
              <a:defRPr/>
            </a:pPr>
            <a:r>
              <a:rPr lang="en-US" dirty="0"/>
              <a:t>MPLS</a:t>
            </a:r>
            <a:r>
              <a:rPr lang="zh-CN" altLang="en-US" dirty="0"/>
              <a:t>使能路由器</a:t>
            </a:r>
            <a:endParaRPr lang="en-US" dirty="0">
              <a:latin typeface="+mn-lt"/>
              <a:ea typeface="ＭＳ Ｐゴシック" charset="0"/>
              <a:cs typeface="+mj-cs"/>
            </a:endParaRPr>
          </a:p>
        </p:txBody>
      </p:sp>
      <p:sp>
        <p:nvSpPr>
          <p:cNvPr id="79877" name="Rectangle 3"/>
          <p:cNvSpPr>
            <a:spLocks noGrp="1" noChangeArrowheads="1"/>
          </p:cNvSpPr>
          <p:nvPr>
            <p:ph type="body" idx="1"/>
          </p:nvPr>
        </p:nvSpPr>
        <p:spPr>
          <a:xfrm>
            <a:off x="303214" y="995289"/>
            <a:ext cx="8540750" cy="5220316"/>
          </a:xfrm>
        </p:spPr>
        <p:txBody>
          <a:bodyPr/>
          <a:lstStyle/>
          <a:p>
            <a:r>
              <a:rPr lang="en-US" altLang="zh-CN" dirty="0"/>
              <a:t>a.k.a. label-switched router</a:t>
            </a:r>
          </a:p>
          <a:p>
            <a:endParaRPr lang="en-US" altLang="zh-CN" dirty="0"/>
          </a:p>
          <a:p>
            <a:r>
              <a:rPr lang="en-US" altLang="zh-CN" dirty="0"/>
              <a:t>forward packets to outgoing interface based only on label value (don</a:t>
            </a:r>
            <a:r>
              <a:rPr lang="en-US" altLang="ja-JP" dirty="0"/>
              <a:t>’t inspect IP address)</a:t>
            </a:r>
          </a:p>
          <a:p>
            <a:pPr lvl="1"/>
            <a:r>
              <a:rPr lang="en-US" altLang="zh-CN" sz="2200" dirty="0"/>
              <a:t>MPLS forwarding table distinct from IP forwarding tables</a:t>
            </a:r>
          </a:p>
          <a:p>
            <a:endParaRPr lang="en-US" altLang="zh-CN" i="1" dirty="0">
              <a:solidFill>
                <a:srgbClr val="CC0000"/>
              </a:solidFill>
            </a:endParaRPr>
          </a:p>
          <a:p>
            <a:r>
              <a:rPr lang="en-US" altLang="zh-CN" dirty="0">
                <a:solidFill>
                  <a:srgbClr val="CC0000"/>
                </a:solidFill>
              </a:rPr>
              <a:t>flexibility: </a:t>
            </a:r>
            <a:r>
              <a:rPr lang="en-US" altLang="zh-CN" dirty="0"/>
              <a:t>MPLS forwarding decisions can differ from those of IP</a:t>
            </a:r>
          </a:p>
          <a:p>
            <a:pPr lvl="1"/>
            <a:r>
              <a:rPr lang="en-US" altLang="zh-CN" sz="2200" dirty="0"/>
              <a:t>use destination and source addresses to route flows to the same destination differently (</a:t>
            </a:r>
            <a:r>
              <a:rPr lang="en-US" altLang="zh-CN" sz="2200" dirty="0">
                <a:solidFill>
                  <a:srgbClr val="FF0000"/>
                </a:solidFill>
              </a:rPr>
              <a:t>traffic engineering</a:t>
            </a:r>
            <a:r>
              <a:rPr lang="en-US" altLang="zh-CN" sz="2200" dirty="0"/>
              <a:t>)</a:t>
            </a:r>
          </a:p>
          <a:p>
            <a:pPr lvl="1"/>
            <a:endParaRPr lang="en-US" altLang="zh-CN" sz="2200" dirty="0"/>
          </a:p>
          <a:p>
            <a:pPr lvl="1"/>
            <a:r>
              <a:rPr lang="en-US" altLang="zh-CN" sz="2200" dirty="0"/>
              <a:t>re-route flows quickly if link fails: pre-computed backup paths (</a:t>
            </a:r>
            <a:r>
              <a:rPr lang="en-US" altLang="zh-CN" sz="2200" dirty="0">
                <a:solidFill>
                  <a:srgbClr val="FF0000"/>
                </a:solidFill>
              </a:rPr>
              <a:t>useful for VoIP</a:t>
            </a:r>
            <a:r>
              <a:rPr lang="en-US" altLang="zh-CN" sz="2200" dirty="0"/>
              <a:t>)</a:t>
            </a:r>
          </a:p>
          <a:p>
            <a:endParaRPr lang="en-US" altLang="zh-CN" dirty="0"/>
          </a:p>
        </p:txBody>
      </p:sp>
    </p:spTree>
    <p:extLst>
      <p:ext uri="{BB962C8B-B14F-4D97-AF65-F5344CB8AC3E}">
        <p14:creationId xmlns:p14="http://schemas.microsoft.com/office/powerpoint/2010/main" val="144802086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2515" name="Group 6"/>
          <p:cNvGrpSpPr>
            <a:grpSpLocks/>
          </p:cNvGrpSpPr>
          <p:nvPr/>
        </p:nvGrpSpPr>
        <p:grpSpPr bwMode="auto">
          <a:xfrm>
            <a:off x="5795963" y="3160713"/>
            <a:ext cx="766762" cy="433387"/>
            <a:chOff x="3600" y="219"/>
            <a:chExt cx="360" cy="175"/>
          </a:xfrm>
        </p:grpSpPr>
        <p:sp>
          <p:nvSpPr>
            <p:cNvPr id="81062" name="Oval 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81063" name="Line 8"/>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64" name="Line 9"/>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65" name="Rectangle 10"/>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mn-lt"/>
              </a:endParaRPr>
            </a:p>
          </p:txBody>
        </p:sp>
        <p:sp>
          <p:nvSpPr>
            <p:cNvPr id="81066" name="Oval 1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grpSp>
          <p:nvGrpSpPr>
            <p:cNvPr id="192682" name="Group 12"/>
            <p:cNvGrpSpPr>
              <a:grpSpLocks/>
            </p:cNvGrpSpPr>
            <p:nvPr/>
          </p:nvGrpSpPr>
          <p:grpSpPr bwMode="auto">
            <a:xfrm>
              <a:off x="3686" y="244"/>
              <a:ext cx="177" cy="66"/>
              <a:chOff x="2848" y="848"/>
              <a:chExt cx="140" cy="98"/>
            </a:xfrm>
          </p:grpSpPr>
          <p:sp>
            <p:nvSpPr>
              <p:cNvPr id="81072" name="Line 1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73" name="Line 1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74" name="Line 1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nvGrpSpPr>
            <p:cNvPr id="192683" name="Group 16"/>
            <p:cNvGrpSpPr>
              <a:grpSpLocks/>
            </p:cNvGrpSpPr>
            <p:nvPr/>
          </p:nvGrpSpPr>
          <p:grpSpPr bwMode="auto">
            <a:xfrm flipV="1">
              <a:off x="3686" y="243"/>
              <a:ext cx="177" cy="66"/>
              <a:chOff x="2848" y="848"/>
              <a:chExt cx="140" cy="98"/>
            </a:xfrm>
          </p:grpSpPr>
          <p:sp>
            <p:nvSpPr>
              <p:cNvPr id="81069" name="Line 1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70" name="Line 1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71" name="Line 1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grpSp>
        <p:nvGrpSpPr>
          <p:cNvPr id="192516" name="Group 20"/>
          <p:cNvGrpSpPr>
            <a:grpSpLocks/>
          </p:cNvGrpSpPr>
          <p:nvPr/>
        </p:nvGrpSpPr>
        <p:grpSpPr bwMode="auto">
          <a:xfrm>
            <a:off x="3970338" y="3155950"/>
            <a:ext cx="766762" cy="433388"/>
            <a:chOff x="3600" y="219"/>
            <a:chExt cx="360" cy="175"/>
          </a:xfrm>
        </p:grpSpPr>
        <p:sp>
          <p:nvSpPr>
            <p:cNvPr id="81049" name="Oval 2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81050" name="Line 22"/>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51" name="Line 23"/>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52" name="Rectangle 24"/>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mn-lt"/>
              </a:endParaRPr>
            </a:p>
          </p:txBody>
        </p:sp>
        <p:sp>
          <p:nvSpPr>
            <p:cNvPr id="81053" name="Oval 2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grpSp>
          <p:nvGrpSpPr>
            <p:cNvPr id="192669" name="Group 26"/>
            <p:cNvGrpSpPr>
              <a:grpSpLocks/>
            </p:cNvGrpSpPr>
            <p:nvPr/>
          </p:nvGrpSpPr>
          <p:grpSpPr bwMode="auto">
            <a:xfrm>
              <a:off x="3686" y="244"/>
              <a:ext cx="177" cy="66"/>
              <a:chOff x="2848" y="848"/>
              <a:chExt cx="140" cy="98"/>
            </a:xfrm>
          </p:grpSpPr>
          <p:sp>
            <p:nvSpPr>
              <p:cNvPr id="81059" name="Line 2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60" name="Line 2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61" name="Line 2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nvGrpSpPr>
            <p:cNvPr id="192670" name="Group 30"/>
            <p:cNvGrpSpPr>
              <a:grpSpLocks/>
            </p:cNvGrpSpPr>
            <p:nvPr/>
          </p:nvGrpSpPr>
          <p:grpSpPr bwMode="auto">
            <a:xfrm flipV="1">
              <a:off x="3686" y="243"/>
              <a:ext cx="177" cy="66"/>
              <a:chOff x="2848" y="848"/>
              <a:chExt cx="140" cy="98"/>
            </a:xfrm>
          </p:grpSpPr>
          <p:sp>
            <p:nvSpPr>
              <p:cNvPr id="81056" name="Line 3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57" name="Line 3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58" name="Line 3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grpSp>
        <p:nvGrpSpPr>
          <p:cNvPr id="192517" name="Group 34"/>
          <p:cNvGrpSpPr>
            <a:grpSpLocks/>
          </p:cNvGrpSpPr>
          <p:nvPr/>
        </p:nvGrpSpPr>
        <p:grpSpPr bwMode="auto">
          <a:xfrm>
            <a:off x="4324350" y="2138363"/>
            <a:ext cx="766763" cy="433387"/>
            <a:chOff x="3600" y="219"/>
            <a:chExt cx="360" cy="175"/>
          </a:xfrm>
        </p:grpSpPr>
        <p:sp>
          <p:nvSpPr>
            <p:cNvPr id="81036" name="Oval 3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81037" name="Line 36"/>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38" name="Line 37"/>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39" name="Rectangle 38"/>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mn-lt"/>
              </a:endParaRPr>
            </a:p>
          </p:txBody>
        </p:sp>
        <p:sp>
          <p:nvSpPr>
            <p:cNvPr id="81040" name="Oval 3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grpSp>
          <p:nvGrpSpPr>
            <p:cNvPr id="192656" name="Group 40"/>
            <p:cNvGrpSpPr>
              <a:grpSpLocks/>
            </p:cNvGrpSpPr>
            <p:nvPr/>
          </p:nvGrpSpPr>
          <p:grpSpPr bwMode="auto">
            <a:xfrm>
              <a:off x="3686" y="244"/>
              <a:ext cx="177" cy="66"/>
              <a:chOff x="2848" y="848"/>
              <a:chExt cx="140" cy="98"/>
            </a:xfrm>
          </p:grpSpPr>
          <p:sp>
            <p:nvSpPr>
              <p:cNvPr id="81046" name="Line 4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47" name="Line 4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48" name="Line 4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nvGrpSpPr>
            <p:cNvPr id="192657" name="Group 44"/>
            <p:cNvGrpSpPr>
              <a:grpSpLocks/>
            </p:cNvGrpSpPr>
            <p:nvPr/>
          </p:nvGrpSpPr>
          <p:grpSpPr bwMode="auto">
            <a:xfrm flipV="1">
              <a:off x="3686" y="243"/>
              <a:ext cx="177" cy="66"/>
              <a:chOff x="2848" y="848"/>
              <a:chExt cx="140" cy="98"/>
            </a:xfrm>
          </p:grpSpPr>
          <p:sp>
            <p:nvSpPr>
              <p:cNvPr id="81043" name="Line 4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44" name="Line 4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45" name="Line 4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grpSp>
        <p:nvGrpSpPr>
          <p:cNvPr id="192518" name="Group 48"/>
          <p:cNvGrpSpPr>
            <a:grpSpLocks/>
          </p:cNvGrpSpPr>
          <p:nvPr/>
        </p:nvGrpSpPr>
        <p:grpSpPr bwMode="auto">
          <a:xfrm>
            <a:off x="2897188" y="2133600"/>
            <a:ext cx="766762" cy="433388"/>
            <a:chOff x="3600" y="219"/>
            <a:chExt cx="360" cy="175"/>
          </a:xfrm>
        </p:grpSpPr>
        <p:sp>
          <p:nvSpPr>
            <p:cNvPr id="81023"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81024"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25"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26" name="Rectangle 52"/>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mn-lt"/>
              </a:endParaRPr>
            </a:p>
          </p:txBody>
        </p:sp>
        <p:sp>
          <p:nvSpPr>
            <p:cNvPr id="81027"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grpSp>
          <p:nvGrpSpPr>
            <p:cNvPr id="192643" name="Group 54"/>
            <p:cNvGrpSpPr>
              <a:grpSpLocks/>
            </p:cNvGrpSpPr>
            <p:nvPr/>
          </p:nvGrpSpPr>
          <p:grpSpPr bwMode="auto">
            <a:xfrm>
              <a:off x="3686" y="244"/>
              <a:ext cx="177" cy="66"/>
              <a:chOff x="2848" y="848"/>
              <a:chExt cx="140" cy="98"/>
            </a:xfrm>
          </p:grpSpPr>
          <p:sp>
            <p:nvSpPr>
              <p:cNvPr id="81033"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34"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35"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nvGrpSpPr>
            <p:cNvPr id="192644" name="Group 58"/>
            <p:cNvGrpSpPr>
              <a:grpSpLocks/>
            </p:cNvGrpSpPr>
            <p:nvPr/>
          </p:nvGrpSpPr>
          <p:grpSpPr bwMode="auto">
            <a:xfrm flipV="1">
              <a:off x="3686" y="243"/>
              <a:ext cx="177" cy="66"/>
              <a:chOff x="2848" y="848"/>
              <a:chExt cx="140" cy="98"/>
            </a:xfrm>
          </p:grpSpPr>
          <p:sp>
            <p:nvSpPr>
              <p:cNvPr id="81030"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31"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32" name="Line 6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grpSp>
        <p:nvGrpSpPr>
          <p:cNvPr id="192519" name="Group 62"/>
          <p:cNvGrpSpPr>
            <a:grpSpLocks/>
          </p:cNvGrpSpPr>
          <p:nvPr/>
        </p:nvGrpSpPr>
        <p:grpSpPr bwMode="auto">
          <a:xfrm>
            <a:off x="1377950" y="1427163"/>
            <a:ext cx="766763" cy="433387"/>
            <a:chOff x="589" y="1281"/>
            <a:chExt cx="483" cy="273"/>
          </a:xfrm>
        </p:grpSpPr>
        <p:sp>
          <p:nvSpPr>
            <p:cNvPr id="81010" name="Oval 63"/>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81011" name="Line 64"/>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12" name="Line 65"/>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13" name="Rectangle 66"/>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mn-lt"/>
              </a:endParaRPr>
            </a:p>
          </p:txBody>
        </p:sp>
        <p:sp>
          <p:nvSpPr>
            <p:cNvPr id="81014" name="Oval 67"/>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grpSp>
          <p:nvGrpSpPr>
            <p:cNvPr id="192630" name="Group 68"/>
            <p:cNvGrpSpPr>
              <a:grpSpLocks/>
            </p:cNvGrpSpPr>
            <p:nvPr/>
          </p:nvGrpSpPr>
          <p:grpSpPr bwMode="auto">
            <a:xfrm>
              <a:off x="704" y="1320"/>
              <a:ext cx="238" cy="103"/>
              <a:chOff x="2848" y="848"/>
              <a:chExt cx="140" cy="98"/>
            </a:xfrm>
          </p:grpSpPr>
          <p:sp>
            <p:nvSpPr>
              <p:cNvPr id="81020" name="Line 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21" name="Line 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22" name="Line 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nvGrpSpPr>
            <p:cNvPr id="192631" name="Group 72"/>
            <p:cNvGrpSpPr>
              <a:grpSpLocks/>
            </p:cNvGrpSpPr>
            <p:nvPr/>
          </p:nvGrpSpPr>
          <p:grpSpPr bwMode="auto">
            <a:xfrm flipV="1">
              <a:off x="704" y="1318"/>
              <a:ext cx="238" cy="103"/>
              <a:chOff x="2848" y="848"/>
              <a:chExt cx="140" cy="98"/>
            </a:xfrm>
          </p:grpSpPr>
          <p:sp>
            <p:nvSpPr>
              <p:cNvPr id="81017" name="Line 7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18" name="Line 7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19" name="Line 7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sp>
        <p:nvSpPr>
          <p:cNvPr id="80905" name="Line 76"/>
          <p:cNvSpPr>
            <a:spLocks noChangeShapeType="1"/>
          </p:cNvSpPr>
          <p:nvPr/>
        </p:nvSpPr>
        <p:spPr bwMode="auto">
          <a:xfrm>
            <a:off x="2147888" y="1670050"/>
            <a:ext cx="762000" cy="5238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i="0">
              <a:latin typeface="+mn-lt"/>
              <a:ea typeface="ＭＳ Ｐゴシック" charset="0"/>
            </a:endParaRPr>
          </a:p>
        </p:txBody>
      </p:sp>
      <p:sp>
        <p:nvSpPr>
          <p:cNvPr id="80906" name="Line 77"/>
          <p:cNvSpPr>
            <a:spLocks noChangeShapeType="1"/>
          </p:cNvSpPr>
          <p:nvPr/>
        </p:nvSpPr>
        <p:spPr bwMode="auto">
          <a:xfrm flipV="1">
            <a:off x="2195513" y="2374900"/>
            <a:ext cx="733425" cy="2286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i="0">
              <a:latin typeface="+mn-lt"/>
              <a:ea typeface="ＭＳ Ｐゴシック" charset="0"/>
            </a:endParaRPr>
          </a:p>
        </p:txBody>
      </p:sp>
      <p:sp>
        <p:nvSpPr>
          <p:cNvPr id="80907" name="Line 78"/>
          <p:cNvSpPr>
            <a:spLocks noChangeShapeType="1"/>
          </p:cNvSpPr>
          <p:nvPr/>
        </p:nvSpPr>
        <p:spPr bwMode="auto">
          <a:xfrm flipV="1">
            <a:off x="3662363" y="2374900"/>
            <a:ext cx="66675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i="0">
              <a:latin typeface="+mn-lt"/>
              <a:ea typeface="ＭＳ Ｐゴシック" charset="0"/>
            </a:endParaRPr>
          </a:p>
        </p:txBody>
      </p:sp>
      <p:sp>
        <p:nvSpPr>
          <p:cNvPr id="80908" name="Line 79"/>
          <p:cNvSpPr>
            <a:spLocks noChangeShapeType="1"/>
          </p:cNvSpPr>
          <p:nvPr/>
        </p:nvSpPr>
        <p:spPr bwMode="auto">
          <a:xfrm>
            <a:off x="3509963" y="2536825"/>
            <a:ext cx="561975" cy="6572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i="0">
              <a:latin typeface="+mn-lt"/>
              <a:ea typeface="ＭＳ Ｐゴシック" charset="0"/>
            </a:endParaRPr>
          </a:p>
        </p:txBody>
      </p:sp>
      <p:sp>
        <p:nvSpPr>
          <p:cNvPr id="80909" name="Line 80"/>
          <p:cNvSpPr>
            <a:spLocks noChangeShapeType="1"/>
          </p:cNvSpPr>
          <p:nvPr/>
        </p:nvSpPr>
        <p:spPr bwMode="auto">
          <a:xfrm>
            <a:off x="4767263" y="3413125"/>
            <a:ext cx="10382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i="0">
              <a:latin typeface="+mn-lt"/>
              <a:ea typeface="ＭＳ Ｐゴシック" charset="0"/>
            </a:endParaRPr>
          </a:p>
        </p:txBody>
      </p:sp>
      <p:sp>
        <p:nvSpPr>
          <p:cNvPr id="80910" name="Line 81"/>
          <p:cNvSpPr>
            <a:spLocks noChangeShapeType="1"/>
          </p:cNvSpPr>
          <p:nvPr/>
        </p:nvSpPr>
        <p:spPr bwMode="auto">
          <a:xfrm>
            <a:off x="5053013" y="2489200"/>
            <a:ext cx="838200" cy="7143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i="0">
              <a:latin typeface="+mn-lt"/>
              <a:ea typeface="ＭＳ Ｐゴシック" charset="0"/>
            </a:endParaRPr>
          </a:p>
        </p:txBody>
      </p:sp>
      <p:sp>
        <p:nvSpPr>
          <p:cNvPr id="80911" name="Line 82"/>
          <p:cNvSpPr>
            <a:spLocks noChangeShapeType="1"/>
          </p:cNvSpPr>
          <p:nvPr/>
        </p:nvSpPr>
        <p:spPr bwMode="auto">
          <a:xfrm>
            <a:off x="6567488" y="3394075"/>
            <a:ext cx="7016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i="0">
              <a:latin typeface="+mn-lt"/>
              <a:ea typeface="ＭＳ Ｐゴシック" charset="0"/>
            </a:endParaRPr>
          </a:p>
        </p:txBody>
      </p:sp>
      <p:sp>
        <p:nvSpPr>
          <p:cNvPr id="80912" name="Text Box 84"/>
          <p:cNvSpPr txBox="1">
            <a:spLocks noChangeArrowheads="1"/>
          </p:cNvSpPr>
          <p:nvPr/>
        </p:nvSpPr>
        <p:spPr bwMode="auto">
          <a:xfrm>
            <a:off x="4152900" y="3571875"/>
            <a:ext cx="45397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a:solidFill>
                  <a:srgbClr val="000000"/>
                </a:solidFill>
                <a:latin typeface="+mn-lt"/>
              </a:rPr>
              <a:t>R2</a:t>
            </a:r>
          </a:p>
        </p:txBody>
      </p:sp>
      <p:sp>
        <p:nvSpPr>
          <p:cNvPr id="80913" name="Text Box 85"/>
          <p:cNvSpPr txBox="1">
            <a:spLocks noChangeArrowheads="1"/>
          </p:cNvSpPr>
          <p:nvPr/>
        </p:nvSpPr>
        <p:spPr bwMode="auto">
          <a:xfrm>
            <a:off x="6075363" y="2192338"/>
            <a:ext cx="3492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a:solidFill>
                  <a:srgbClr val="000000"/>
                </a:solidFill>
                <a:latin typeface="+mn-lt"/>
              </a:rPr>
              <a:t>D</a:t>
            </a:r>
          </a:p>
        </p:txBody>
      </p:sp>
      <p:sp>
        <p:nvSpPr>
          <p:cNvPr id="80914" name="Text Box 86"/>
          <p:cNvSpPr txBox="1">
            <a:spLocks noChangeArrowheads="1"/>
          </p:cNvSpPr>
          <p:nvPr/>
        </p:nvSpPr>
        <p:spPr bwMode="auto">
          <a:xfrm>
            <a:off x="4538663" y="2570163"/>
            <a:ext cx="45397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a:solidFill>
                  <a:srgbClr val="000000"/>
                </a:solidFill>
                <a:latin typeface="+mn-lt"/>
              </a:rPr>
              <a:t>R3</a:t>
            </a:r>
          </a:p>
        </p:txBody>
      </p:sp>
      <p:grpSp>
        <p:nvGrpSpPr>
          <p:cNvPr id="192530" name="Group 88"/>
          <p:cNvGrpSpPr>
            <a:grpSpLocks/>
          </p:cNvGrpSpPr>
          <p:nvPr/>
        </p:nvGrpSpPr>
        <p:grpSpPr bwMode="auto">
          <a:xfrm>
            <a:off x="1423988" y="2373313"/>
            <a:ext cx="766762" cy="433387"/>
            <a:chOff x="589" y="1281"/>
            <a:chExt cx="483" cy="273"/>
          </a:xfrm>
        </p:grpSpPr>
        <p:sp>
          <p:nvSpPr>
            <p:cNvPr id="80997" name="Oval 89"/>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80998" name="Line 90"/>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0999" name="Line 91"/>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00" name="Rectangle 92"/>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mn-lt"/>
              </a:endParaRPr>
            </a:p>
          </p:txBody>
        </p:sp>
        <p:sp>
          <p:nvSpPr>
            <p:cNvPr id="81001" name="Oval 93"/>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grpSp>
          <p:nvGrpSpPr>
            <p:cNvPr id="192617" name="Group 94"/>
            <p:cNvGrpSpPr>
              <a:grpSpLocks/>
            </p:cNvGrpSpPr>
            <p:nvPr/>
          </p:nvGrpSpPr>
          <p:grpSpPr bwMode="auto">
            <a:xfrm>
              <a:off x="704" y="1320"/>
              <a:ext cx="238" cy="103"/>
              <a:chOff x="2848" y="848"/>
              <a:chExt cx="140" cy="98"/>
            </a:xfrm>
          </p:grpSpPr>
          <p:sp>
            <p:nvSpPr>
              <p:cNvPr id="81007" name="Line 9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08" name="Line 9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09" name="Line 9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nvGrpSpPr>
            <p:cNvPr id="192618" name="Group 98"/>
            <p:cNvGrpSpPr>
              <a:grpSpLocks/>
            </p:cNvGrpSpPr>
            <p:nvPr/>
          </p:nvGrpSpPr>
          <p:grpSpPr bwMode="auto">
            <a:xfrm flipV="1">
              <a:off x="704" y="1318"/>
              <a:ext cx="238" cy="103"/>
              <a:chOff x="2848" y="848"/>
              <a:chExt cx="140" cy="98"/>
            </a:xfrm>
          </p:grpSpPr>
          <p:sp>
            <p:nvSpPr>
              <p:cNvPr id="81004" name="Line 9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05" name="Line 10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006" name="Line 10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sp>
        <p:nvSpPr>
          <p:cNvPr id="80916" name="Text Box 102"/>
          <p:cNvSpPr txBox="1">
            <a:spLocks noChangeArrowheads="1"/>
          </p:cNvSpPr>
          <p:nvPr/>
        </p:nvSpPr>
        <p:spPr bwMode="auto">
          <a:xfrm>
            <a:off x="1616075" y="2806700"/>
            <a:ext cx="45397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a:solidFill>
                  <a:srgbClr val="000000"/>
                </a:solidFill>
                <a:latin typeface="+mn-lt"/>
              </a:rPr>
              <a:t>R5</a:t>
            </a:r>
          </a:p>
        </p:txBody>
      </p:sp>
      <p:sp>
        <p:nvSpPr>
          <p:cNvPr id="80917" name="Line 106"/>
          <p:cNvSpPr>
            <a:spLocks noChangeShapeType="1"/>
          </p:cNvSpPr>
          <p:nvPr/>
        </p:nvSpPr>
        <p:spPr bwMode="auto">
          <a:xfrm>
            <a:off x="5095875" y="2365375"/>
            <a:ext cx="9683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i="0">
              <a:latin typeface="+mn-lt"/>
              <a:ea typeface="ＭＳ Ｐゴシック" charset="0"/>
            </a:endParaRPr>
          </a:p>
        </p:txBody>
      </p:sp>
      <p:sp>
        <p:nvSpPr>
          <p:cNvPr id="80918" name="Text Box 108"/>
          <p:cNvSpPr txBox="1">
            <a:spLocks noChangeArrowheads="1"/>
          </p:cNvSpPr>
          <p:nvPr/>
        </p:nvSpPr>
        <p:spPr bwMode="auto">
          <a:xfrm>
            <a:off x="7229475" y="3211513"/>
            <a:ext cx="32252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a:solidFill>
                  <a:srgbClr val="000000"/>
                </a:solidFill>
                <a:latin typeface="+mn-lt"/>
              </a:rPr>
              <a:t>A</a:t>
            </a:r>
          </a:p>
        </p:txBody>
      </p:sp>
      <p:sp>
        <p:nvSpPr>
          <p:cNvPr id="80919" name="Text Box 109"/>
          <p:cNvSpPr txBox="1">
            <a:spLocks noChangeArrowheads="1"/>
          </p:cNvSpPr>
          <p:nvPr/>
        </p:nvSpPr>
        <p:spPr bwMode="auto">
          <a:xfrm>
            <a:off x="1579563" y="1857375"/>
            <a:ext cx="45397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a:solidFill>
                  <a:srgbClr val="000000"/>
                </a:solidFill>
                <a:latin typeface="+mn-lt"/>
              </a:rPr>
              <a:t>R6</a:t>
            </a:r>
          </a:p>
        </p:txBody>
      </p:sp>
      <p:grpSp>
        <p:nvGrpSpPr>
          <p:cNvPr id="192536" name="Group 62"/>
          <p:cNvGrpSpPr>
            <a:grpSpLocks/>
          </p:cNvGrpSpPr>
          <p:nvPr/>
        </p:nvGrpSpPr>
        <p:grpSpPr bwMode="auto">
          <a:xfrm>
            <a:off x="4325938" y="2136775"/>
            <a:ext cx="766762" cy="433388"/>
            <a:chOff x="589" y="1281"/>
            <a:chExt cx="483" cy="273"/>
          </a:xfrm>
        </p:grpSpPr>
        <p:sp>
          <p:nvSpPr>
            <p:cNvPr id="80984" name="Oval 63"/>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80985" name="Line 64"/>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0986" name="Line 65"/>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0987" name="Rectangle 66"/>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mn-lt"/>
              </a:endParaRPr>
            </a:p>
          </p:txBody>
        </p:sp>
        <p:sp>
          <p:nvSpPr>
            <p:cNvPr id="80988" name="Oval 67"/>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grpSp>
          <p:nvGrpSpPr>
            <p:cNvPr id="192604" name="Group 68"/>
            <p:cNvGrpSpPr>
              <a:grpSpLocks/>
            </p:cNvGrpSpPr>
            <p:nvPr/>
          </p:nvGrpSpPr>
          <p:grpSpPr bwMode="auto">
            <a:xfrm>
              <a:off x="704" y="1320"/>
              <a:ext cx="238" cy="103"/>
              <a:chOff x="2848" y="848"/>
              <a:chExt cx="140" cy="98"/>
            </a:xfrm>
          </p:grpSpPr>
          <p:sp>
            <p:nvSpPr>
              <p:cNvPr id="80994" name="Line 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0995" name="Line 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0996" name="Line 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nvGrpSpPr>
            <p:cNvPr id="192605" name="Group 72"/>
            <p:cNvGrpSpPr>
              <a:grpSpLocks/>
            </p:cNvGrpSpPr>
            <p:nvPr/>
          </p:nvGrpSpPr>
          <p:grpSpPr bwMode="auto">
            <a:xfrm flipV="1">
              <a:off x="704" y="1318"/>
              <a:ext cx="238" cy="103"/>
              <a:chOff x="2848" y="848"/>
              <a:chExt cx="140" cy="98"/>
            </a:xfrm>
          </p:grpSpPr>
          <p:sp>
            <p:nvSpPr>
              <p:cNvPr id="80991" name="Line 7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0992" name="Line 7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0993" name="Line 7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grpSp>
        <p:nvGrpSpPr>
          <p:cNvPr id="192537" name="Group 62"/>
          <p:cNvGrpSpPr>
            <a:grpSpLocks/>
          </p:cNvGrpSpPr>
          <p:nvPr/>
        </p:nvGrpSpPr>
        <p:grpSpPr bwMode="auto">
          <a:xfrm>
            <a:off x="5800725" y="3162300"/>
            <a:ext cx="766763" cy="433388"/>
            <a:chOff x="589" y="1281"/>
            <a:chExt cx="483" cy="273"/>
          </a:xfrm>
        </p:grpSpPr>
        <p:sp>
          <p:nvSpPr>
            <p:cNvPr id="80971" name="Oval 63"/>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80972" name="Line 64"/>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0973" name="Line 65"/>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0974" name="Rectangle 66"/>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mn-lt"/>
              </a:endParaRPr>
            </a:p>
          </p:txBody>
        </p:sp>
        <p:sp>
          <p:nvSpPr>
            <p:cNvPr id="80975" name="Oval 67"/>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grpSp>
          <p:nvGrpSpPr>
            <p:cNvPr id="192591" name="Group 68"/>
            <p:cNvGrpSpPr>
              <a:grpSpLocks/>
            </p:cNvGrpSpPr>
            <p:nvPr/>
          </p:nvGrpSpPr>
          <p:grpSpPr bwMode="auto">
            <a:xfrm>
              <a:off x="704" y="1320"/>
              <a:ext cx="238" cy="103"/>
              <a:chOff x="2848" y="848"/>
              <a:chExt cx="140" cy="98"/>
            </a:xfrm>
          </p:grpSpPr>
          <p:sp>
            <p:nvSpPr>
              <p:cNvPr id="80981" name="Line 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0982" name="Line 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0983" name="Line 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nvGrpSpPr>
            <p:cNvPr id="192592" name="Group 72"/>
            <p:cNvGrpSpPr>
              <a:grpSpLocks/>
            </p:cNvGrpSpPr>
            <p:nvPr/>
          </p:nvGrpSpPr>
          <p:grpSpPr bwMode="auto">
            <a:xfrm flipV="1">
              <a:off x="704" y="1318"/>
              <a:ext cx="238" cy="103"/>
              <a:chOff x="2848" y="848"/>
              <a:chExt cx="140" cy="98"/>
            </a:xfrm>
          </p:grpSpPr>
          <p:sp>
            <p:nvSpPr>
              <p:cNvPr id="80978" name="Line 7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0979" name="Line 7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0980" name="Line 7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grpSp>
        <p:nvGrpSpPr>
          <p:cNvPr id="192538" name="Group 62"/>
          <p:cNvGrpSpPr>
            <a:grpSpLocks/>
          </p:cNvGrpSpPr>
          <p:nvPr/>
        </p:nvGrpSpPr>
        <p:grpSpPr bwMode="auto">
          <a:xfrm>
            <a:off x="2894013" y="2130425"/>
            <a:ext cx="766762" cy="433388"/>
            <a:chOff x="589" y="1281"/>
            <a:chExt cx="483" cy="273"/>
          </a:xfrm>
        </p:grpSpPr>
        <p:sp>
          <p:nvSpPr>
            <p:cNvPr id="80958" name="Oval 63"/>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80959" name="Line 64"/>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0960" name="Line 65"/>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0961" name="Rectangle 66"/>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mn-lt"/>
              </a:endParaRPr>
            </a:p>
          </p:txBody>
        </p:sp>
        <p:sp>
          <p:nvSpPr>
            <p:cNvPr id="80962" name="Oval 67"/>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grpSp>
          <p:nvGrpSpPr>
            <p:cNvPr id="192578" name="Group 68"/>
            <p:cNvGrpSpPr>
              <a:grpSpLocks/>
            </p:cNvGrpSpPr>
            <p:nvPr/>
          </p:nvGrpSpPr>
          <p:grpSpPr bwMode="auto">
            <a:xfrm>
              <a:off x="704" y="1320"/>
              <a:ext cx="238" cy="103"/>
              <a:chOff x="2848" y="848"/>
              <a:chExt cx="140" cy="98"/>
            </a:xfrm>
          </p:grpSpPr>
          <p:sp>
            <p:nvSpPr>
              <p:cNvPr id="80968" name="Line 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0969" name="Line 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0970" name="Line 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nvGrpSpPr>
            <p:cNvPr id="192579" name="Group 72"/>
            <p:cNvGrpSpPr>
              <a:grpSpLocks/>
            </p:cNvGrpSpPr>
            <p:nvPr/>
          </p:nvGrpSpPr>
          <p:grpSpPr bwMode="auto">
            <a:xfrm flipV="1">
              <a:off x="704" y="1318"/>
              <a:ext cx="238" cy="103"/>
              <a:chOff x="2848" y="848"/>
              <a:chExt cx="140" cy="98"/>
            </a:xfrm>
          </p:grpSpPr>
          <p:sp>
            <p:nvSpPr>
              <p:cNvPr id="80965" name="Line 7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0966" name="Line 7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0967" name="Line 7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grpSp>
        <p:nvGrpSpPr>
          <p:cNvPr id="192539" name="Group 62"/>
          <p:cNvGrpSpPr>
            <a:grpSpLocks/>
          </p:cNvGrpSpPr>
          <p:nvPr/>
        </p:nvGrpSpPr>
        <p:grpSpPr bwMode="auto">
          <a:xfrm>
            <a:off x="3975100" y="3154363"/>
            <a:ext cx="766763" cy="433387"/>
            <a:chOff x="589" y="1281"/>
            <a:chExt cx="483" cy="273"/>
          </a:xfrm>
        </p:grpSpPr>
        <p:sp>
          <p:nvSpPr>
            <p:cNvPr id="80945" name="Oval 63"/>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80946" name="Line 64"/>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0947" name="Line 65"/>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0948" name="Rectangle 66"/>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mn-lt"/>
              </a:endParaRPr>
            </a:p>
          </p:txBody>
        </p:sp>
        <p:sp>
          <p:nvSpPr>
            <p:cNvPr id="80949" name="Oval 67"/>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grpSp>
          <p:nvGrpSpPr>
            <p:cNvPr id="192565" name="Group 68"/>
            <p:cNvGrpSpPr>
              <a:grpSpLocks/>
            </p:cNvGrpSpPr>
            <p:nvPr/>
          </p:nvGrpSpPr>
          <p:grpSpPr bwMode="auto">
            <a:xfrm>
              <a:off x="704" y="1320"/>
              <a:ext cx="238" cy="103"/>
              <a:chOff x="2848" y="848"/>
              <a:chExt cx="140" cy="98"/>
            </a:xfrm>
          </p:grpSpPr>
          <p:sp>
            <p:nvSpPr>
              <p:cNvPr id="80955" name="Line 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0956" name="Line 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0957" name="Line 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nvGrpSpPr>
            <p:cNvPr id="192566" name="Group 72"/>
            <p:cNvGrpSpPr>
              <a:grpSpLocks/>
            </p:cNvGrpSpPr>
            <p:nvPr/>
          </p:nvGrpSpPr>
          <p:grpSpPr bwMode="auto">
            <a:xfrm flipV="1">
              <a:off x="704" y="1318"/>
              <a:ext cx="238" cy="103"/>
              <a:chOff x="2848" y="848"/>
              <a:chExt cx="140" cy="98"/>
            </a:xfrm>
          </p:grpSpPr>
          <p:sp>
            <p:nvSpPr>
              <p:cNvPr id="80952" name="Line 7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0953" name="Line 7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0954" name="Line 7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sp>
        <p:nvSpPr>
          <p:cNvPr id="192540" name="Freeform 1"/>
          <p:cNvSpPr>
            <a:spLocks/>
          </p:cNvSpPr>
          <p:nvPr/>
        </p:nvSpPr>
        <p:spPr bwMode="auto">
          <a:xfrm>
            <a:off x="2205038" y="1568450"/>
            <a:ext cx="4927600" cy="1717675"/>
          </a:xfrm>
          <a:custGeom>
            <a:avLst/>
            <a:gdLst>
              <a:gd name="T0" fmla="*/ 0 w 4927600"/>
              <a:gd name="T1" fmla="*/ 0 h 1717040"/>
              <a:gd name="T2" fmla="*/ 1219200 w 4927600"/>
              <a:gd name="T3" fmla="*/ 732333 h 1717040"/>
              <a:gd name="T4" fmla="*/ 2092960 w 4927600"/>
              <a:gd name="T5" fmla="*/ 1718945 h 1717040"/>
              <a:gd name="T6" fmla="*/ 4927600 w 4927600"/>
              <a:gd name="T7" fmla="*/ 1718945 h 17170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27600" h="1717040">
                <a:moveTo>
                  <a:pt x="0" y="0"/>
                </a:moveTo>
                <a:lnTo>
                  <a:pt x="1219200" y="731520"/>
                </a:lnTo>
                <a:lnTo>
                  <a:pt x="2092960" y="1717040"/>
                </a:lnTo>
                <a:lnTo>
                  <a:pt x="4927600" y="1717040"/>
                </a:lnTo>
              </a:path>
            </a:pathLst>
          </a:custGeom>
          <a:noFill/>
          <a:ln w="38100" cap="flat" cmpd="sng">
            <a:solidFill>
              <a:srgbClr val="0070C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sp>
        <p:nvSpPr>
          <p:cNvPr id="192541" name="Freeform 149"/>
          <p:cNvSpPr>
            <a:spLocks/>
          </p:cNvSpPr>
          <p:nvPr/>
        </p:nvSpPr>
        <p:spPr bwMode="auto">
          <a:xfrm>
            <a:off x="2052638" y="2452688"/>
            <a:ext cx="5038725" cy="1036637"/>
          </a:xfrm>
          <a:custGeom>
            <a:avLst/>
            <a:gdLst>
              <a:gd name="T0" fmla="*/ 0 w 5039360"/>
              <a:gd name="T1" fmla="*/ 376265 h 1036320"/>
              <a:gd name="T2" fmla="*/ 1249209 w 5039360"/>
              <a:gd name="T3" fmla="*/ 0 h 1036320"/>
              <a:gd name="T4" fmla="*/ 2203886 w 5039360"/>
              <a:gd name="T5" fmla="*/ 1037271 h 1036320"/>
              <a:gd name="T6" fmla="*/ 5037455 w 5039360"/>
              <a:gd name="T7" fmla="*/ 1037271 h 10363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39360" h="1036320">
                <a:moveTo>
                  <a:pt x="0" y="375920"/>
                </a:moveTo>
                <a:lnTo>
                  <a:pt x="1249680" y="0"/>
                </a:lnTo>
                <a:lnTo>
                  <a:pt x="2204720" y="1036320"/>
                </a:lnTo>
                <a:lnTo>
                  <a:pt x="5039360" y="1036320"/>
                </a:lnTo>
              </a:path>
            </a:pathLst>
          </a:custGeom>
          <a:noFill/>
          <a:ln w="38100" cap="flat" cmpd="sng">
            <a:solidFill>
              <a:srgbClr val="00B05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grpSp>
        <p:nvGrpSpPr>
          <p:cNvPr id="192542" name="Group 62"/>
          <p:cNvGrpSpPr>
            <a:grpSpLocks/>
          </p:cNvGrpSpPr>
          <p:nvPr/>
        </p:nvGrpSpPr>
        <p:grpSpPr bwMode="auto">
          <a:xfrm>
            <a:off x="6673850" y="4171950"/>
            <a:ext cx="766763" cy="433388"/>
            <a:chOff x="589" y="1281"/>
            <a:chExt cx="483" cy="273"/>
          </a:xfrm>
        </p:grpSpPr>
        <p:sp>
          <p:nvSpPr>
            <p:cNvPr id="80932" name="Oval 63"/>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80933" name="Line 64"/>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0934" name="Line 65"/>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0935" name="Rectangle 66"/>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mn-lt"/>
              </a:endParaRPr>
            </a:p>
          </p:txBody>
        </p:sp>
        <p:sp>
          <p:nvSpPr>
            <p:cNvPr id="80936" name="Oval 67"/>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grpSp>
          <p:nvGrpSpPr>
            <p:cNvPr id="192552" name="Group 68"/>
            <p:cNvGrpSpPr>
              <a:grpSpLocks/>
            </p:cNvGrpSpPr>
            <p:nvPr/>
          </p:nvGrpSpPr>
          <p:grpSpPr bwMode="auto">
            <a:xfrm>
              <a:off x="704" y="1320"/>
              <a:ext cx="238" cy="103"/>
              <a:chOff x="2848" y="848"/>
              <a:chExt cx="140" cy="98"/>
            </a:xfrm>
          </p:grpSpPr>
          <p:sp>
            <p:nvSpPr>
              <p:cNvPr id="80942" name="Line 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0943" name="Line 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0944" name="Line 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nvGrpSpPr>
            <p:cNvPr id="192553" name="Group 72"/>
            <p:cNvGrpSpPr>
              <a:grpSpLocks/>
            </p:cNvGrpSpPr>
            <p:nvPr/>
          </p:nvGrpSpPr>
          <p:grpSpPr bwMode="auto">
            <a:xfrm flipV="1">
              <a:off x="704" y="1318"/>
              <a:ext cx="238" cy="103"/>
              <a:chOff x="2848" y="848"/>
              <a:chExt cx="140" cy="98"/>
            </a:xfrm>
          </p:grpSpPr>
          <p:sp>
            <p:nvSpPr>
              <p:cNvPr id="80939" name="Line 7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0940" name="Line 7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0941" name="Line 7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sp>
        <p:nvSpPr>
          <p:cNvPr id="192543" name="TextBox 2"/>
          <p:cNvSpPr txBox="1">
            <a:spLocks noChangeArrowheads="1"/>
          </p:cNvSpPr>
          <p:nvPr/>
        </p:nvSpPr>
        <p:spPr bwMode="auto">
          <a:xfrm>
            <a:off x="7515225" y="4197350"/>
            <a:ext cx="10876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en-US" altLang="zh-CN" sz="1800" i="0" dirty="0">
                <a:solidFill>
                  <a:srgbClr val="000000"/>
                </a:solidFill>
                <a:latin typeface="+mn-lt"/>
                <a:cs typeface="Arial" panose="020B0604020202020204" pitchFamily="34" charset="0"/>
              </a:rPr>
              <a:t>IP router</a:t>
            </a:r>
          </a:p>
        </p:txBody>
      </p:sp>
      <p:sp>
        <p:nvSpPr>
          <p:cNvPr id="192544" name="Rectangle 3"/>
          <p:cNvSpPr txBox="1">
            <a:spLocks noChangeArrowheads="1"/>
          </p:cNvSpPr>
          <p:nvPr/>
        </p:nvSpPr>
        <p:spPr bwMode="auto">
          <a:xfrm>
            <a:off x="444500" y="4098925"/>
            <a:ext cx="6196013" cy="865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nSpc>
                <a:spcPct val="85000"/>
              </a:lnSpc>
              <a:spcBef>
                <a:spcPct val="20000"/>
              </a:spcBef>
              <a:buClr>
                <a:srgbClr val="000099"/>
              </a:buClr>
              <a:buSzPct val="65000"/>
              <a:buFont typeface="Wingdings" panose="05000000000000000000" pitchFamily="2" charset="2"/>
              <a:buChar char="v"/>
            </a:pPr>
            <a:r>
              <a:rPr lang="en-US" altLang="zh-CN" i="0" dirty="0">
                <a:solidFill>
                  <a:srgbClr val="CC0000"/>
                </a:solidFill>
                <a:latin typeface="+mn-lt"/>
              </a:rPr>
              <a:t>IP routing: </a:t>
            </a:r>
            <a:r>
              <a:rPr lang="en-US" altLang="zh-CN" i="0" dirty="0">
                <a:solidFill>
                  <a:srgbClr val="000000"/>
                </a:solidFill>
                <a:latin typeface="+mn-lt"/>
              </a:rPr>
              <a:t>path to destination is determined by destination address alone</a:t>
            </a:r>
          </a:p>
        </p:txBody>
      </p:sp>
      <p:sp>
        <p:nvSpPr>
          <p:cNvPr id="80931" name="Text Box 87"/>
          <p:cNvSpPr txBox="1">
            <a:spLocks noChangeArrowheads="1"/>
          </p:cNvSpPr>
          <p:nvPr/>
        </p:nvSpPr>
        <p:spPr bwMode="auto">
          <a:xfrm>
            <a:off x="2874963" y="2508250"/>
            <a:ext cx="45397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a:solidFill>
                  <a:srgbClr val="000000"/>
                </a:solidFill>
                <a:latin typeface="+mn-lt"/>
              </a:rPr>
              <a:t>R4</a:t>
            </a:r>
          </a:p>
        </p:txBody>
      </p:sp>
      <p:sp>
        <p:nvSpPr>
          <p:cNvPr id="2" name="标题 1"/>
          <p:cNvSpPr>
            <a:spLocks noGrp="1"/>
          </p:cNvSpPr>
          <p:nvPr>
            <p:ph type="title"/>
          </p:nvPr>
        </p:nvSpPr>
        <p:spPr/>
        <p:txBody>
          <a:bodyPr/>
          <a:lstStyle/>
          <a:p>
            <a:r>
              <a:rPr lang="en-US" altLang="zh-CN" dirty="0">
                <a:latin typeface="+mn-lt"/>
                <a:ea typeface="ＭＳ Ｐゴシック" charset="0"/>
              </a:rPr>
              <a:t>MPLS versus IP paths</a:t>
            </a:r>
            <a:endParaRPr lang="zh-CN" altLang="en-US" dirty="0">
              <a:latin typeface="+mn-lt"/>
            </a:endParaRPr>
          </a:p>
        </p:txBody>
      </p:sp>
    </p:spTree>
    <p:extLst>
      <p:ext uri="{BB962C8B-B14F-4D97-AF65-F5344CB8AC3E}">
        <p14:creationId xmlns:p14="http://schemas.microsoft.com/office/powerpoint/2010/main" val="354369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链路层在何处实现</a:t>
            </a:r>
          </a:p>
        </p:txBody>
      </p:sp>
      <p:pic>
        <p:nvPicPr>
          <p:cNvPr id="420866" name="Picture 2"/>
          <p:cNvPicPr>
            <a:picLocks noChangeAspect="1" noChangeArrowheads="1"/>
          </p:cNvPicPr>
          <p:nvPr/>
        </p:nvPicPr>
        <p:blipFill>
          <a:blip r:embed="rId2"/>
          <a:srcRect/>
          <a:stretch>
            <a:fillRect/>
          </a:stretch>
        </p:blipFill>
        <p:spPr bwMode="auto">
          <a:xfrm>
            <a:off x="1385661" y="1374549"/>
            <a:ext cx="6343650" cy="4486275"/>
          </a:xfrm>
          <a:prstGeom prst="rect">
            <a:avLst/>
          </a:prstGeom>
          <a:noFill/>
          <a:ln w="9525">
            <a:noFill/>
            <a:miter lim="800000"/>
            <a:headEnd/>
            <a:tailEnd/>
          </a:ln>
          <a:effectLst/>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63" name="Group 6"/>
          <p:cNvGrpSpPr>
            <a:grpSpLocks/>
          </p:cNvGrpSpPr>
          <p:nvPr/>
        </p:nvGrpSpPr>
        <p:grpSpPr bwMode="auto">
          <a:xfrm>
            <a:off x="5795963" y="3236913"/>
            <a:ext cx="766762" cy="433387"/>
            <a:chOff x="3600" y="219"/>
            <a:chExt cx="360" cy="175"/>
          </a:xfrm>
        </p:grpSpPr>
        <p:sp>
          <p:nvSpPr>
            <p:cNvPr id="82049" name="Oval 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82050" name="Line 8"/>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051" name="Line 9"/>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052" name="Rectangle 10"/>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mn-lt"/>
              </a:endParaRPr>
            </a:p>
          </p:txBody>
        </p:sp>
        <p:sp>
          <p:nvSpPr>
            <p:cNvPr id="82053" name="Oval 1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grpSp>
          <p:nvGrpSpPr>
            <p:cNvPr id="194693" name="Group 12"/>
            <p:cNvGrpSpPr>
              <a:grpSpLocks/>
            </p:cNvGrpSpPr>
            <p:nvPr/>
          </p:nvGrpSpPr>
          <p:grpSpPr bwMode="auto">
            <a:xfrm>
              <a:off x="3686" y="244"/>
              <a:ext cx="177" cy="66"/>
              <a:chOff x="2848" y="848"/>
              <a:chExt cx="140" cy="98"/>
            </a:xfrm>
          </p:grpSpPr>
          <p:sp>
            <p:nvSpPr>
              <p:cNvPr id="82059" name="Line 1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060" name="Line 1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061" name="Line 1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nvGrpSpPr>
            <p:cNvPr id="194694" name="Group 16"/>
            <p:cNvGrpSpPr>
              <a:grpSpLocks/>
            </p:cNvGrpSpPr>
            <p:nvPr/>
          </p:nvGrpSpPr>
          <p:grpSpPr bwMode="auto">
            <a:xfrm flipV="1">
              <a:off x="3686" y="243"/>
              <a:ext cx="177" cy="66"/>
              <a:chOff x="2848" y="848"/>
              <a:chExt cx="140" cy="98"/>
            </a:xfrm>
          </p:grpSpPr>
          <p:sp>
            <p:nvSpPr>
              <p:cNvPr id="82056" name="Line 1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057" name="Line 1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058" name="Line 1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grpSp>
        <p:nvGrpSpPr>
          <p:cNvPr id="194564" name="Group 20"/>
          <p:cNvGrpSpPr>
            <a:grpSpLocks/>
          </p:cNvGrpSpPr>
          <p:nvPr/>
        </p:nvGrpSpPr>
        <p:grpSpPr bwMode="auto">
          <a:xfrm>
            <a:off x="3970338" y="3232150"/>
            <a:ext cx="766762" cy="433388"/>
            <a:chOff x="3600" y="219"/>
            <a:chExt cx="360" cy="175"/>
          </a:xfrm>
        </p:grpSpPr>
        <p:sp>
          <p:nvSpPr>
            <p:cNvPr id="82036" name="Oval 2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82037" name="Line 22"/>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038" name="Line 23"/>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039" name="Rectangle 24"/>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mn-lt"/>
              </a:endParaRPr>
            </a:p>
          </p:txBody>
        </p:sp>
        <p:sp>
          <p:nvSpPr>
            <p:cNvPr id="82040" name="Oval 2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grpSp>
          <p:nvGrpSpPr>
            <p:cNvPr id="194680" name="Group 26"/>
            <p:cNvGrpSpPr>
              <a:grpSpLocks/>
            </p:cNvGrpSpPr>
            <p:nvPr/>
          </p:nvGrpSpPr>
          <p:grpSpPr bwMode="auto">
            <a:xfrm>
              <a:off x="3686" y="244"/>
              <a:ext cx="177" cy="66"/>
              <a:chOff x="2848" y="848"/>
              <a:chExt cx="140" cy="98"/>
            </a:xfrm>
          </p:grpSpPr>
          <p:sp>
            <p:nvSpPr>
              <p:cNvPr id="82046" name="Line 2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047" name="Line 2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048" name="Line 2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nvGrpSpPr>
            <p:cNvPr id="194681" name="Group 30"/>
            <p:cNvGrpSpPr>
              <a:grpSpLocks/>
            </p:cNvGrpSpPr>
            <p:nvPr/>
          </p:nvGrpSpPr>
          <p:grpSpPr bwMode="auto">
            <a:xfrm flipV="1">
              <a:off x="3686" y="243"/>
              <a:ext cx="177" cy="66"/>
              <a:chOff x="2848" y="848"/>
              <a:chExt cx="140" cy="98"/>
            </a:xfrm>
          </p:grpSpPr>
          <p:sp>
            <p:nvSpPr>
              <p:cNvPr id="82043" name="Line 3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044" name="Line 3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045" name="Line 3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grpSp>
        <p:nvGrpSpPr>
          <p:cNvPr id="194565" name="Group 34"/>
          <p:cNvGrpSpPr>
            <a:grpSpLocks/>
          </p:cNvGrpSpPr>
          <p:nvPr/>
        </p:nvGrpSpPr>
        <p:grpSpPr bwMode="auto">
          <a:xfrm>
            <a:off x="4324350" y="2214563"/>
            <a:ext cx="766763" cy="433387"/>
            <a:chOff x="3600" y="219"/>
            <a:chExt cx="360" cy="175"/>
          </a:xfrm>
        </p:grpSpPr>
        <p:sp>
          <p:nvSpPr>
            <p:cNvPr id="82023" name="Oval 3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82024" name="Line 36"/>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025" name="Line 37"/>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026" name="Rectangle 38"/>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mn-lt"/>
              </a:endParaRPr>
            </a:p>
          </p:txBody>
        </p:sp>
        <p:sp>
          <p:nvSpPr>
            <p:cNvPr id="82027" name="Oval 3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grpSp>
          <p:nvGrpSpPr>
            <p:cNvPr id="194667" name="Group 40"/>
            <p:cNvGrpSpPr>
              <a:grpSpLocks/>
            </p:cNvGrpSpPr>
            <p:nvPr/>
          </p:nvGrpSpPr>
          <p:grpSpPr bwMode="auto">
            <a:xfrm>
              <a:off x="3686" y="244"/>
              <a:ext cx="177" cy="66"/>
              <a:chOff x="2848" y="848"/>
              <a:chExt cx="140" cy="98"/>
            </a:xfrm>
          </p:grpSpPr>
          <p:sp>
            <p:nvSpPr>
              <p:cNvPr id="82033" name="Line 4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034" name="Line 4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035" name="Line 4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nvGrpSpPr>
            <p:cNvPr id="194668" name="Group 44"/>
            <p:cNvGrpSpPr>
              <a:grpSpLocks/>
            </p:cNvGrpSpPr>
            <p:nvPr/>
          </p:nvGrpSpPr>
          <p:grpSpPr bwMode="auto">
            <a:xfrm flipV="1">
              <a:off x="3686" y="243"/>
              <a:ext cx="177" cy="66"/>
              <a:chOff x="2848" y="848"/>
              <a:chExt cx="140" cy="98"/>
            </a:xfrm>
          </p:grpSpPr>
          <p:sp>
            <p:nvSpPr>
              <p:cNvPr id="82030" name="Line 4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031" name="Line 4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032" name="Line 4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grpSp>
        <p:nvGrpSpPr>
          <p:cNvPr id="194566" name="Group 48"/>
          <p:cNvGrpSpPr>
            <a:grpSpLocks/>
          </p:cNvGrpSpPr>
          <p:nvPr/>
        </p:nvGrpSpPr>
        <p:grpSpPr bwMode="auto">
          <a:xfrm>
            <a:off x="2897188" y="2209800"/>
            <a:ext cx="766762" cy="433388"/>
            <a:chOff x="3600" y="219"/>
            <a:chExt cx="360" cy="175"/>
          </a:xfrm>
        </p:grpSpPr>
        <p:sp>
          <p:nvSpPr>
            <p:cNvPr id="82010"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82011"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012"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013" name="Rectangle 52"/>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mn-lt"/>
              </a:endParaRPr>
            </a:p>
          </p:txBody>
        </p:sp>
        <p:sp>
          <p:nvSpPr>
            <p:cNvPr id="82014"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grpSp>
          <p:nvGrpSpPr>
            <p:cNvPr id="194654" name="Group 54"/>
            <p:cNvGrpSpPr>
              <a:grpSpLocks/>
            </p:cNvGrpSpPr>
            <p:nvPr/>
          </p:nvGrpSpPr>
          <p:grpSpPr bwMode="auto">
            <a:xfrm>
              <a:off x="3686" y="244"/>
              <a:ext cx="177" cy="66"/>
              <a:chOff x="2848" y="848"/>
              <a:chExt cx="140" cy="98"/>
            </a:xfrm>
          </p:grpSpPr>
          <p:sp>
            <p:nvSpPr>
              <p:cNvPr id="82020"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021"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022"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nvGrpSpPr>
            <p:cNvPr id="194655" name="Group 58"/>
            <p:cNvGrpSpPr>
              <a:grpSpLocks/>
            </p:cNvGrpSpPr>
            <p:nvPr/>
          </p:nvGrpSpPr>
          <p:grpSpPr bwMode="auto">
            <a:xfrm flipV="1">
              <a:off x="3686" y="243"/>
              <a:ext cx="177" cy="66"/>
              <a:chOff x="2848" y="848"/>
              <a:chExt cx="140" cy="98"/>
            </a:xfrm>
          </p:grpSpPr>
          <p:sp>
            <p:nvSpPr>
              <p:cNvPr id="82017"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018"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019" name="Line 6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grpSp>
        <p:nvGrpSpPr>
          <p:cNvPr id="194567" name="Group 62"/>
          <p:cNvGrpSpPr>
            <a:grpSpLocks/>
          </p:cNvGrpSpPr>
          <p:nvPr/>
        </p:nvGrpSpPr>
        <p:grpSpPr bwMode="auto">
          <a:xfrm>
            <a:off x="1377950" y="1503363"/>
            <a:ext cx="766763" cy="433387"/>
            <a:chOff x="589" y="1281"/>
            <a:chExt cx="483" cy="273"/>
          </a:xfrm>
        </p:grpSpPr>
        <p:sp>
          <p:nvSpPr>
            <p:cNvPr id="81997" name="Oval 63"/>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81998" name="Line 64"/>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999" name="Line 65"/>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000" name="Rectangle 66"/>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mn-lt"/>
              </a:endParaRPr>
            </a:p>
          </p:txBody>
        </p:sp>
        <p:sp>
          <p:nvSpPr>
            <p:cNvPr id="82001" name="Oval 67"/>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grpSp>
          <p:nvGrpSpPr>
            <p:cNvPr id="194641" name="Group 68"/>
            <p:cNvGrpSpPr>
              <a:grpSpLocks/>
            </p:cNvGrpSpPr>
            <p:nvPr/>
          </p:nvGrpSpPr>
          <p:grpSpPr bwMode="auto">
            <a:xfrm>
              <a:off x="704" y="1320"/>
              <a:ext cx="238" cy="103"/>
              <a:chOff x="2848" y="848"/>
              <a:chExt cx="140" cy="98"/>
            </a:xfrm>
          </p:grpSpPr>
          <p:sp>
            <p:nvSpPr>
              <p:cNvPr id="82007" name="Line 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008" name="Line 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009" name="Line 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nvGrpSpPr>
            <p:cNvPr id="194642" name="Group 72"/>
            <p:cNvGrpSpPr>
              <a:grpSpLocks/>
            </p:cNvGrpSpPr>
            <p:nvPr/>
          </p:nvGrpSpPr>
          <p:grpSpPr bwMode="auto">
            <a:xfrm flipV="1">
              <a:off x="704" y="1318"/>
              <a:ext cx="238" cy="103"/>
              <a:chOff x="2848" y="848"/>
              <a:chExt cx="140" cy="98"/>
            </a:xfrm>
          </p:grpSpPr>
          <p:sp>
            <p:nvSpPr>
              <p:cNvPr id="82004" name="Line 7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005" name="Line 7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006" name="Line 7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sp>
        <p:nvSpPr>
          <p:cNvPr id="81929" name="Line 76"/>
          <p:cNvSpPr>
            <a:spLocks noChangeShapeType="1"/>
          </p:cNvSpPr>
          <p:nvPr/>
        </p:nvSpPr>
        <p:spPr bwMode="auto">
          <a:xfrm>
            <a:off x="2147888" y="1746250"/>
            <a:ext cx="762000" cy="5238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i="0">
              <a:latin typeface="+mn-lt"/>
              <a:ea typeface="ＭＳ Ｐゴシック" charset="0"/>
            </a:endParaRPr>
          </a:p>
        </p:txBody>
      </p:sp>
      <p:sp>
        <p:nvSpPr>
          <p:cNvPr id="81930" name="Line 77"/>
          <p:cNvSpPr>
            <a:spLocks noChangeShapeType="1"/>
          </p:cNvSpPr>
          <p:nvPr/>
        </p:nvSpPr>
        <p:spPr bwMode="auto">
          <a:xfrm flipV="1">
            <a:off x="2195513" y="2451100"/>
            <a:ext cx="733425" cy="2286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i="0">
              <a:latin typeface="+mn-lt"/>
              <a:ea typeface="ＭＳ Ｐゴシック" charset="0"/>
            </a:endParaRPr>
          </a:p>
        </p:txBody>
      </p:sp>
      <p:sp>
        <p:nvSpPr>
          <p:cNvPr id="81931" name="Line 78"/>
          <p:cNvSpPr>
            <a:spLocks noChangeShapeType="1"/>
          </p:cNvSpPr>
          <p:nvPr/>
        </p:nvSpPr>
        <p:spPr bwMode="auto">
          <a:xfrm flipV="1">
            <a:off x="3662363" y="2451100"/>
            <a:ext cx="66675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i="0">
              <a:latin typeface="+mn-lt"/>
              <a:ea typeface="ＭＳ Ｐゴシック" charset="0"/>
            </a:endParaRPr>
          </a:p>
        </p:txBody>
      </p:sp>
      <p:sp>
        <p:nvSpPr>
          <p:cNvPr id="81932" name="Line 79"/>
          <p:cNvSpPr>
            <a:spLocks noChangeShapeType="1"/>
          </p:cNvSpPr>
          <p:nvPr/>
        </p:nvSpPr>
        <p:spPr bwMode="auto">
          <a:xfrm>
            <a:off x="3509963" y="2613025"/>
            <a:ext cx="561975" cy="6572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i="0">
              <a:latin typeface="+mn-lt"/>
              <a:ea typeface="ＭＳ Ｐゴシック" charset="0"/>
            </a:endParaRPr>
          </a:p>
        </p:txBody>
      </p:sp>
      <p:sp>
        <p:nvSpPr>
          <p:cNvPr id="81933" name="Line 80"/>
          <p:cNvSpPr>
            <a:spLocks noChangeShapeType="1"/>
          </p:cNvSpPr>
          <p:nvPr/>
        </p:nvSpPr>
        <p:spPr bwMode="auto">
          <a:xfrm>
            <a:off x="4767263" y="3489325"/>
            <a:ext cx="10382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i="0">
              <a:latin typeface="+mn-lt"/>
              <a:ea typeface="ＭＳ Ｐゴシック" charset="0"/>
            </a:endParaRPr>
          </a:p>
        </p:txBody>
      </p:sp>
      <p:sp>
        <p:nvSpPr>
          <p:cNvPr id="81934" name="Line 81"/>
          <p:cNvSpPr>
            <a:spLocks noChangeShapeType="1"/>
          </p:cNvSpPr>
          <p:nvPr/>
        </p:nvSpPr>
        <p:spPr bwMode="auto">
          <a:xfrm>
            <a:off x="5053013" y="2565400"/>
            <a:ext cx="838200" cy="7143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i="0">
              <a:latin typeface="+mn-lt"/>
              <a:ea typeface="ＭＳ Ｐゴシック" charset="0"/>
            </a:endParaRPr>
          </a:p>
        </p:txBody>
      </p:sp>
      <p:sp>
        <p:nvSpPr>
          <p:cNvPr id="81935" name="Line 82"/>
          <p:cNvSpPr>
            <a:spLocks noChangeShapeType="1"/>
          </p:cNvSpPr>
          <p:nvPr/>
        </p:nvSpPr>
        <p:spPr bwMode="auto">
          <a:xfrm>
            <a:off x="6567488" y="3470275"/>
            <a:ext cx="7016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i="0">
              <a:latin typeface="+mn-lt"/>
              <a:ea typeface="ＭＳ Ｐゴシック" charset="0"/>
            </a:endParaRPr>
          </a:p>
        </p:txBody>
      </p:sp>
      <p:sp>
        <p:nvSpPr>
          <p:cNvPr id="81936" name="Text Box 84"/>
          <p:cNvSpPr txBox="1">
            <a:spLocks noChangeArrowheads="1"/>
          </p:cNvSpPr>
          <p:nvPr/>
        </p:nvSpPr>
        <p:spPr bwMode="auto">
          <a:xfrm>
            <a:off x="4152900" y="3648075"/>
            <a:ext cx="45397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a:solidFill>
                  <a:srgbClr val="000000"/>
                </a:solidFill>
                <a:latin typeface="+mn-lt"/>
              </a:rPr>
              <a:t>R2</a:t>
            </a:r>
          </a:p>
        </p:txBody>
      </p:sp>
      <p:sp>
        <p:nvSpPr>
          <p:cNvPr id="81937" name="Text Box 85"/>
          <p:cNvSpPr txBox="1">
            <a:spLocks noChangeArrowheads="1"/>
          </p:cNvSpPr>
          <p:nvPr/>
        </p:nvSpPr>
        <p:spPr bwMode="auto">
          <a:xfrm>
            <a:off x="6075363" y="2268538"/>
            <a:ext cx="3492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a:solidFill>
                  <a:srgbClr val="000000"/>
                </a:solidFill>
                <a:latin typeface="+mn-lt"/>
              </a:rPr>
              <a:t>D</a:t>
            </a:r>
          </a:p>
        </p:txBody>
      </p:sp>
      <p:sp>
        <p:nvSpPr>
          <p:cNvPr id="81938" name="Text Box 86"/>
          <p:cNvSpPr txBox="1">
            <a:spLocks noChangeArrowheads="1"/>
          </p:cNvSpPr>
          <p:nvPr/>
        </p:nvSpPr>
        <p:spPr bwMode="auto">
          <a:xfrm>
            <a:off x="4538663" y="2646363"/>
            <a:ext cx="45397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a:solidFill>
                  <a:srgbClr val="000000"/>
                </a:solidFill>
                <a:latin typeface="+mn-lt"/>
              </a:rPr>
              <a:t>R3</a:t>
            </a:r>
          </a:p>
        </p:txBody>
      </p:sp>
      <p:sp>
        <p:nvSpPr>
          <p:cNvPr id="81939" name="Text Box 87"/>
          <p:cNvSpPr txBox="1">
            <a:spLocks noChangeArrowheads="1"/>
          </p:cNvSpPr>
          <p:nvPr/>
        </p:nvSpPr>
        <p:spPr bwMode="auto">
          <a:xfrm>
            <a:off x="2874963" y="2584450"/>
            <a:ext cx="45397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a:solidFill>
                  <a:srgbClr val="000000"/>
                </a:solidFill>
                <a:latin typeface="+mn-lt"/>
              </a:rPr>
              <a:t>R4</a:t>
            </a:r>
          </a:p>
        </p:txBody>
      </p:sp>
      <p:grpSp>
        <p:nvGrpSpPr>
          <p:cNvPr id="194579" name="Group 88"/>
          <p:cNvGrpSpPr>
            <a:grpSpLocks/>
          </p:cNvGrpSpPr>
          <p:nvPr/>
        </p:nvGrpSpPr>
        <p:grpSpPr bwMode="auto">
          <a:xfrm>
            <a:off x="1423988" y="2449513"/>
            <a:ext cx="766762" cy="433387"/>
            <a:chOff x="589" y="1281"/>
            <a:chExt cx="483" cy="273"/>
          </a:xfrm>
        </p:grpSpPr>
        <p:sp>
          <p:nvSpPr>
            <p:cNvPr id="81984" name="Oval 89"/>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81985" name="Line 90"/>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986" name="Line 91"/>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987" name="Rectangle 92"/>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mn-lt"/>
              </a:endParaRPr>
            </a:p>
          </p:txBody>
        </p:sp>
        <p:sp>
          <p:nvSpPr>
            <p:cNvPr id="81988" name="Oval 93"/>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grpSp>
          <p:nvGrpSpPr>
            <p:cNvPr id="194628" name="Group 94"/>
            <p:cNvGrpSpPr>
              <a:grpSpLocks/>
            </p:cNvGrpSpPr>
            <p:nvPr/>
          </p:nvGrpSpPr>
          <p:grpSpPr bwMode="auto">
            <a:xfrm>
              <a:off x="704" y="1320"/>
              <a:ext cx="238" cy="103"/>
              <a:chOff x="2848" y="848"/>
              <a:chExt cx="140" cy="98"/>
            </a:xfrm>
          </p:grpSpPr>
          <p:sp>
            <p:nvSpPr>
              <p:cNvPr id="81994" name="Line 9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995" name="Line 9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996" name="Line 9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nvGrpSpPr>
            <p:cNvPr id="194629" name="Group 98"/>
            <p:cNvGrpSpPr>
              <a:grpSpLocks/>
            </p:cNvGrpSpPr>
            <p:nvPr/>
          </p:nvGrpSpPr>
          <p:grpSpPr bwMode="auto">
            <a:xfrm flipV="1">
              <a:off x="704" y="1318"/>
              <a:ext cx="238" cy="103"/>
              <a:chOff x="2848" y="848"/>
              <a:chExt cx="140" cy="98"/>
            </a:xfrm>
          </p:grpSpPr>
          <p:sp>
            <p:nvSpPr>
              <p:cNvPr id="81991" name="Line 9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992" name="Line 10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993" name="Line 10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sp>
        <p:nvSpPr>
          <p:cNvPr id="81941" name="Text Box 102"/>
          <p:cNvSpPr txBox="1">
            <a:spLocks noChangeArrowheads="1"/>
          </p:cNvSpPr>
          <p:nvPr/>
        </p:nvSpPr>
        <p:spPr bwMode="auto">
          <a:xfrm>
            <a:off x="1616075" y="2882900"/>
            <a:ext cx="45397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a:solidFill>
                  <a:srgbClr val="000000"/>
                </a:solidFill>
                <a:latin typeface="+mn-lt"/>
              </a:rPr>
              <a:t>R5</a:t>
            </a:r>
          </a:p>
        </p:txBody>
      </p:sp>
      <p:sp>
        <p:nvSpPr>
          <p:cNvPr id="81942" name="Line 106"/>
          <p:cNvSpPr>
            <a:spLocks noChangeShapeType="1"/>
          </p:cNvSpPr>
          <p:nvPr/>
        </p:nvSpPr>
        <p:spPr bwMode="auto">
          <a:xfrm>
            <a:off x="5095875" y="2441575"/>
            <a:ext cx="9683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i="0">
              <a:latin typeface="+mn-lt"/>
              <a:ea typeface="ＭＳ Ｐゴシック" charset="0"/>
            </a:endParaRPr>
          </a:p>
        </p:txBody>
      </p:sp>
      <p:sp>
        <p:nvSpPr>
          <p:cNvPr id="81943" name="Text Box 108"/>
          <p:cNvSpPr txBox="1">
            <a:spLocks noChangeArrowheads="1"/>
          </p:cNvSpPr>
          <p:nvPr/>
        </p:nvSpPr>
        <p:spPr bwMode="auto">
          <a:xfrm>
            <a:off x="7229475" y="3287713"/>
            <a:ext cx="32252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a:solidFill>
                  <a:srgbClr val="000000"/>
                </a:solidFill>
                <a:latin typeface="+mn-lt"/>
              </a:rPr>
              <a:t>A</a:t>
            </a:r>
          </a:p>
        </p:txBody>
      </p:sp>
      <p:sp>
        <p:nvSpPr>
          <p:cNvPr id="81944" name="Text Box 109"/>
          <p:cNvSpPr txBox="1">
            <a:spLocks noChangeArrowheads="1"/>
          </p:cNvSpPr>
          <p:nvPr/>
        </p:nvSpPr>
        <p:spPr bwMode="auto">
          <a:xfrm>
            <a:off x="1579563" y="1933575"/>
            <a:ext cx="45397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a:solidFill>
                  <a:srgbClr val="000000"/>
                </a:solidFill>
                <a:latin typeface="+mn-lt"/>
              </a:rPr>
              <a:t>R6</a:t>
            </a:r>
          </a:p>
        </p:txBody>
      </p:sp>
      <p:sp>
        <p:nvSpPr>
          <p:cNvPr id="194585" name="Freeform 1"/>
          <p:cNvSpPr>
            <a:spLocks/>
          </p:cNvSpPr>
          <p:nvPr/>
        </p:nvSpPr>
        <p:spPr bwMode="auto">
          <a:xfrm>
            <a:off x="2205038" y="1644650"/>
            <a:ext cx="4927600" cy="1735138"/>
          </a:xfrm>
          <a:custGeom>
            <a:avLst/>
            <a:gdLst>
              <a:gd name="T0" fmla="*/ 0 w 4927600"/>
              <a:gd name="T1" fmla="*/ 0 h 1734711"/>
              <a:gd name="T2" fmla="*/ 1219200 w 4927600"/>
              <a:gd name="T3" fmla="*/ 732060 h 1734711"/>
              <a:gd name="T4" fmla="*/ 2739004 w 4927600"/>
              <a:gd name="T5" fmla="*/ 723661 h 1734711"/>
              <a:gd name="T6" fmla="*/ 4027115 w 4927600"/>
              <a:gd name="T7" fmla="*/ 1735992 h 1734711"/>
              <a:gd name="T8" fmla="*/ 4927600 w 4927600"/>
              <a:gd name="T9" fmla="*/ 1718309 h 17347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27600" h="1734711">
                <a:moveTo>
                  <a:pt x="0" y="0"/>
                </a:moveTo>
                <a:lnTo>
                  <a:pt x="1219200" y="731520"/>
                </a:lnTo>
                <a:lnTo>
                  <a:pt x="2739004" y="723127"/>
                </a:lnTo>
                <a:lnTo>
                  <a:pt x="4027115" y="1734711"/>
                </a:lnTo>
                <a:lnTo>
                  <a:pt x="4927600" y="1717040"/>
                </a:lnTo>
              </a:path>
            </a:pathLst>
          </a:custGeom>
          <a:noFill/>
          <a:ln w="38100" cap="flat" cmpd="sng">
            <a:solidFill>
              <a:srgbClr val="0070C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sp>
        <p:nvSpPr>
          <p:cNvPr id="194586" name="Freeform 149"/>
          <p:cNvSpPr>
            <a:spLocks/>
          </p:cNvSpPr>
          <p:nvPr/>
        </p:nvSpPr>
        <p:spPr bwMode="auto">
          <a:xfrm>
            <a:off x="2052638" y="2528888"/>
            <a:ext cx="5038725" cy="1036637"/>
          </a:xfrm>
          <a:custGeom>
            <a:avLst/>
            <a:gdLst>
              <a:gd name="T0" fmla="*/ 0 w 5039360"/>
              <a:gd name="T1" fmla="*/ 376265 h 1036320"/>
              <a:gd name="T2" fmla="*/ 1249209 w 5039360"/>
              <a:gd name="T3" fmla="*/ 0 h 1036320"/>
              <a:gd name="T4" fmla="*/ 2203886 w 5039360"/>
              <a:gd name="T5" fmla="*/ 1037271 h 1036320"/>
              <a:gd name="T6" fmla="*/ 5037455 w 5039360"/>
              <a:gd name="T7" fmla="*/ 1037271 h 10363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39360" h="1036320">
                <a:moveTo>
                  <a:pt x="0" y="375920"/>
                </a:moveTo>
                <a:lnTo>
                  <a:pt x="1249680" y="0"/>
                </a:lnTo>
                <a:lnTo>
                  <a:pt x="2204720" y="1036320"/>
                </a:lnTo>
                <a:lnTo>
                  <a:pt x="5039360" y="1036320"/>
                </a:lnTo>
              </a:path>
            </a:pathLst>
          </a:custGeom>
          <a:noFill/>
          <a:ln w="38100" cap="flat" cmpd="sng">
            <a:solidFill>
              <a:srgbClr val="00B05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i="0">
              <a:latin typeface="+mn-lt"/>
            </a:endParaRPr>
          </a:p>
        </p:txBody>
      </p:sp>
      <p:grpSp>
        <p:nvGrpSpPr>
          <p:cNvPr id="194587" name="Group 62"/>
          <p:cNvGrpSpPr>
            <a:grpSpLocks/>
          </p:cNvGrpSpPr>
          <p:nvPr/>
        </p:nvGrpSpPr>
        <p:grpSpPr bwMode="auto">
          <a:xfrm>
            <a:off x="6699250" y="4375150"/>
            <a:ext cx="766763" cy="433388"/>
            <a:chOff x="589" y="1281"/>
            <a:chExt cx="483" cy="273"/>
          </a:xfrm>
        </p:grpSpPr>
        <p:sp>
          <p:nvSpPr>
            <p:cNvPr id="81971" name="Oval 63"/>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81972" name="Line 64"/>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973" name="Line 65"/>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974" name="Rectangle 66"/>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mn-lt"/>
              </a:endParaRPr>
            </a:p>
          </p:txBody>
        </p:sp>
        <p:sp>
          <p:nvSpPr>
            <p:cNvPr id="81975" name="Oval 67"/>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grpSp>
          <p:nvGrpSpPr>
            <p:cNvPr id="194615" name="Group 68"/>
            <p:cNvGrpSpPr>
              <a:grpSpLocks/>
            </p:cNvGrpSpPr>
            <p:nvPr/>
          </p:nvGrpSpPr>
          <p:grpSpPr bwMode="auto">
            <a:xfrm>
              <a:off x="704" y="1320"/>
              <a:ext cx="238" cy="103"/>
              <a:chOff x="2848" y="848"/>
              <a:chExt cx="140" cy="98"/>
            </a:xfrm>
          </p:grpSpPr>
          <p:sp>
            <p:nvSpPr>
              <p:cNvPr id="81981" name="Line 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982" name="Line 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983" name="Line 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nvGrpSpPr>
            <p:cNvPr id="194616" name="Group 72"/>
            <p:cNvGrpSpPr>
              <a:grpSpLocks/>
            </p:cNvGrpSpPr>
            <p:nvPr/>
          </p:nvGrpSpPr>
          <p:grpSpPr bwMode="auto">
            <a:xfrm flipV="1">
              <a:off x="704" y="1318"/>
              <a:ext cx="238" cy="103"/>
              <a:chOff x="2848" y="848"/>
              <a:chExt cx="140" cy="98"/>
            </a:xfrm>
          </p:grpSpPr>
          <p:sp>
            <p:nvSpPr>
              <p:cNvPr id="81978" name="Line 7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979" name="Line 7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980" name="Line 7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sp>
        <p:nvSpPr>
          <p:cNvPr id="194588" name="TextBox 2"/>
          <p:cNvSpPr txBox="1">
            <a:spLocks noChangeArrowheads="1"/>
          </p:cNvSpPr>
          <p:nvPr/>
        </p:nvSpPr>
        <p:spPr bwMode="auto">
          <a:xfrm>
            <a:off x="7573963" y="4343400"/>
            <a:ext cx="9017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nSpc>
                <a:spcPts val="1800"/>
              </a:lnSpc>
            </a:pPr>
            <a:r>
              <a:rPr lang="en-US" altLang="zh-CN" sz="1800" i="0">
                <a:solidFill>
                  <a:srgbClr val="000000"/>
                </a:solidFill>
                <a:latin typeface="+mn-lt"/>
                <a:cs typeface="Arial" panose="020B0604020202020204" pitchFamily="34" charset="0"/>
              </a:rPr>
              <a:t>IP-only</a:t>
            </a:r>
          </a:p>
          <a:p>
            <a:pPr>
              <a:lnSpc>
                <a:spcPts val="1800"/>
              </a:lnSpc>
            </a:pPr>
            <a:r>
              <a:rPr lang="en-US" altLang="zh-CN" sz="1800" i="0">
                <a:solidFill>
                  <a:srgbClr val="000000"/>
                </a:solidFill>
                <a:latin typeface="+mn-lt"/>
                <a:cs typeface="Arial" panose="020B0604020202020204" pitchFamily="34" charset="0"/>
              </a:rPr>
              <a:t>router</a:t>
            </a:r>
          </a:p>
        </p:txBody>
      </p:sp>
      <p:sp>
        <p:nvSpPr>
          <p:cNvPr id="194589" name="Rectangle 3"/>
          <p:cNvSpPr txBox="1">
            <a:spLocks noChangeArrowheads="1"/>
          </p:cNvSpPr>
          <p:nvPr/>
        </p:nvSpPr>
        <p:spPr bwMode="auto">
          <a:xfrm>
            <a:off x="544542" y="4079082"/>
            <a:ext cx="5930841"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spcBef>
                <a:spcPct val="20000"/>
              </a:spcBef>
              <a:buClr>
                <a:srgbClr val="000099"/>
              </a:buClr>
              <a:buSzPct val="65000"/>
              <a:buFont typeface="Wingdings" panose="05000000000000000000" pitchFamily="2" charset="2"/>
              <a:buChar char="v"/>
            </a:pPr>
            <a:r>
              <a:rPr lang="en-US" altLang="zh-CN" sz="2000" i="0" dirty="0">
                <a:solidFill>
                  <a:srgbClr val="CC0000"/>
                </a:solidFill>
                <a:latin typeface="+mn-lt"/>
              </a:rPr>
              <a:t>IP routing: </a:t>
            </a:r>
            <a:r>
              <a:rPr lang="en-US" altLang="zh-CN" sz="2000" i="0" dirty="0">
                <a:solidFill>
                  <a:srgbClr val="000000"/>
                </a:solidFill>
                <a:latin typeface="+mn-lt"/>
              </a:rPr>
              <a:t>path to destination determined by destination address alone</a:t>
            </a:r>
          </a:p>
        </p:txBody>
      </p:sp>
      <p:grpSp>
        <p:nvGrpSpPr>
          <p:cNvPr id="194591" name="Group 34"/>
          <p:cNvGrpSpPr>
            <a:grpSpLocks/>
          </p:cNvGrpSpPr>
          <p:nvPr/>
        </p:nvGrpSpPr>
        <p:grpSpPr bwMode="auto">
          <a:xfrm>
            <a:off x="6713538" y="5159375"/>
            <a:ext cx="766762" cy="433388"/>
            <a:chOff x="3600" y="219"/>
            <a:chExt cx="360" cy="175"/>
          </a:xfrm>
        </p:grpSpPr>
        <p:sp>
          <p:nvSpPr>
            <p:cNvPr id="81958" name="Oval 3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81959" name="Line 36"/>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960" name="Line 37"/>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961" name="Rectangle 38"/>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mn-lt"/>
              </a:endParaRPr>
            </a:p>
          </p:txBody>
        </p:sp>
        <p:sp>
          <p:nvSpPr>
            <p:cNvPr id="81962" name="Oval 3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grpSp>
          <p:nvGrpSpPr>
            <p:cNvPr id="194602" name="Group 40"/>
            <p:cNvGrpSpPr>
              <a:grpSpLocks/>
            </p:cNvGrpSpPr>
            <p:nvPr/>
          </p:nvGrpSpPr>
          <p:grpSpPr bwMode="auto">
            <a:xfrm>
              <a:off x="3686" y="244"/>
              <a:ext cx="177" cy="66"/>
              <a:chOff x="2848" y="848"/>
              <a:chExt cx="140" cy="98"/>
            </a:xfrm>
          </p:grpSpPr>
          <p:sp>
            <p:nvSpPr>
              <p:cNvPr id="81968" name="Line 4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969" name="Line 4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970" name="Line 4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nvGrpSpPr>
            <p:cNvPr id="194603" name="Group 44"/>
            <p:cNvGrpSpPr>
              <a:grpSpLocks/>
            </p:cNvGrpSpPr>
            <p:nvPr/>
          </p:nvGrpSpPr>
          <p:grpSpPr bwMode="auto">
            <a:xfrm flipV="1">
              <a:off x="3686" y="243"/>
              <a:ext cx="177" cy="66"/>
              <a:chOff x="2848" y="848"/>
              <a:chExt cx="140" cy="98"/>
            </a:xfrm>
          </p:grpSpPr>
          <p:sp>
            <p:nvSpPr>
              <p:cNvPr id="81965" name="Line 4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966" name="Line 4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1967" name="Line 4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sp>
        <p:nvSpPr>
          <p:cNvPr id="194592" name="TextBox 236"/>
          <p:cNvSpPr txBox="1">
            <a:spLocks noChangeArrowheads="1"/>
          </p:cNvSpPr>
          <p:nvPr/>
        </p:nvSpPr>
        <p:spPr bwMode="auto">
          <a:xfrm>
            <a:off x="7546975" y="5121275"/>
            <a:ext cx="125547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nSpc>
                <a:spcPts val="1800"/>
              </a:lnSpc>
            </a:pPr>
            <a:r>
              <a:rPr lang="en-US" altLang="zh-CN" sz="1800" i="0">
                <a:solidFill>
                  <a:srgbClr val="000000"/>
                </a:solidFill>
                <a:latin typeface="+mn-lt"/>
                <a:cs typeface="Arial" panose="020B0604020202020204" pitchFamily="34" charset="0"/>
              </a:rPr>
              <a:t>MPLS and </a:t>
            </a:r>
          </a:p>
          <a:p>
            <a:pPr>
              <a:lnSpc>
                <a:spcPts val="1800"/>
              </a:lnSpc>
            </a:pPr>
            <a:r>
              <a:rPr lang="en-US" altLang="zh-CN" sz="1800" i="0">
                <a:solidFill>
                  <a:srgbClr val="000000"/>
                </a:solidFill>
                <a:latin typeface="+mn-lt"/>
                <a:cs typeface="Arial" panose="020B0604020202020204" pitchFamily="34" charset="0"/>
              </a:rPr>
              <a:t>IP router</a:t>
            </a:r>
          </a:p>
        </p:txBody>
      </p:sp>
      <p:sp>
        <p:nvSpPr>
          <p:cNvPr id="194593" name="Rectangle 3"/>
          <p:cNvSpPr txBox="1">
            <a:spLocks noChangeArrowheads="1"/>
          </p:cNvSpPr>
          <p:nvPr/>
        </p:nvSpPr>
        <p:spPr bwMode="auto">
          <a:xfrm>
            <a:off x="457241" y="4822826"/>
            <a:ext cx="6196012" cy="137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spcBef>
                <a:spcPct val="20000"/>
              </a:spcBef>
              <a:buClr>
                <a:srgbClr val="000099"/>
              </a:buClr>
              <a:buSzPct val="65000"/>
              <a:buFont typeface="Wingdings" panose="05000000000000000000" pitchFamily="2" charset="2"/>
              <a:buChar char="v"/>
            </a:pPr>
            <a:r>
              <a:rPr lang="en-US" altLang="zh-CN" sz="2000" i="0" dirty="0">
                <a:solidFill>
                  <a:srgbClr val="CC0000"/>
                </a:solidFill>
                <a:latin typeface="+mn-lt"/>
              </a:rPr>
              <a:t>MPLS routing: </a:t>
            </a:r>
            <a:r>
              <a:rPr lang="en-US" altLang="zh-CN" sz="2000" i="0" dirty="0">
                <a:solidFill>
                  <a:srgbClr val="000000"/>
                </a:solidFill>
                <a:latin typeface="+mn-lt"/>
              </a:rPr>
              <a:t>path to destination can be based on source and destination address</a:t>
            </a:r>
          </a:p>
          <a:p>
            <a:pPr lvl="1">
              <a:spcBef>
                <a:spcPct val="20000"/>
              </a:spcBef>
              <a:buClr>
                <a:srgbClr val="000099"/>
              </a:buClr>
              <a:buFont typeface="Wingdings" panose="05000000000000000000" pitchFamily="2" charset="2"/>
              <a:buChar char="§"/>
            </a:pPr>
            <a:r>
              <a:rPr lang="en-US" altLang="zh-CN" sz="2000" i="0" dirty="0">
                <a:solidFill>
                  <a:srgbClr val="C00000"/>
                </a:solidFill>
                <a:latin typeface="+mn-lt"/>
              </a:rPr>
              <a:t>fast reroute: </a:t>
            </a:r>
            <a:r>
              <a:rPr lang="en-US" altLang="zh-CN" sz="2000" i="0" dirty="0">
                <a:solidFill>
                  <a:srgbClr val="000000"/>
                </a:solidFill>
                <a:latin typeface="+mn-lt"/>
              </a:rPr>
              <a:t>precompute backup routes in case of link failure</a:t>
            </a:r>
          </a:p>
        </p:txBody>
      </p:sp>
      <p:sp>
        <p:nvSpPr>
          <p:cNvPr id="194594" name="Oval 3"/>
          <p:cNvSpPr>
            <a:spLocks noChangeArrowheads="1"/>
          </p:cNvSpPr>
          <p:nvPr/>
        </p:nvSpPr>
        <p:spPr bwMode="auto">
          <a:xfrm rot="2263392">
            <a:off x="3568700" y="2000250"/>
            <a:ext cx="161925" cy="1144588"/>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cxnSp>
        <p:nvCxnSpPr>
          <p:cNvPr id="81956" name="Straight Connector 5"/>
          <p:cNvCxnSpPr>
            <a:cxnSpLocks noChangeShapeType="1"/>
            <a:stCxn id="194594" idx="0"/>
          </p:cNvCxnSpPr>
          <p:nvPr/>
        </p:nvCxnSpPr>
        <p:spPr bwMode="auto">
          <a:xfrm flipV="1">
            <a:off x="4000500" y="1749425"/>
            <a:ext cx="203200" cy="369888"/>
          </a:xfrm>
          <a:prstGeom prst="line">
            <a:avLst/>
          </a:prstGeom>
          <a:noFill/>
          <a:ln w="9525">
            <a:solidFill>
              <a:srgbClr val="FF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4596" name="TextBox 6"/>
          <p:cNvSpPr txBox="1">
            <a:spLocks noChangeArrowheads="1"/>
          </p:cNvSpPr>
          <p:nvPr/>
        </p:nvSpPr>
        <p:spPr bwMode="auto">
          <a:xfrm>
            <a:off x="4135438" y="1331913"/>
            <a:ext cx="4749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en-US" altLang="zh-CN" sz="1800" i="0" dirty="0">
                <a:solidFill>
                  <a:srgbClr val="000000"/>
                </a:solidFill>
                <a:latin typeface="+mn-lt"/>
                <a:cs typeface="Arial" panose="020B0604020202020204" pitchFamily="34" charset="0"/>
              </a:rPr>
              <a:t>entry router (R4) can use different MPLS routes to A based, e.g., on source address</a:t>
            </a:r>
          </a:p>
        </p:txBody>
      </p:sp>
      <p:sp>
        <p:nvSpPr>
          <p:cNvPr id="2" name="标题 1"/>
          <p:cNvSpPr>
            <a:spLocks noGrp="1"/>
          </p:cNvSpPr>
          <p:nvPr>
            <p:ph type="title"/>
          </p:nvPr>
        </p:nvSpPr>
        <p:spPr/>
        <p:txBody>
          <a:bodyPr/>
          <a:lstStyle/>
          <a:p>
            <a:r>
              <a:rPr lang="en-US" altLang="zh-CN" dirty="0">
                <a:latin typeface="+mn-lt"/>
                <a:ea typeface="ＭＳ Ｐゴシック" charset="0"/>
              </a:rPr>
              <a:t>MPLS versus IP paths</a:t>
            </a:r>
            <a:endParaRPr lang="zh-CN" altLang="en-US" dirty="0">
              <a:latin typeface="+mn-lt"/>
              <a:ea typeface="ＭＳ Ｐゴシック" charset="0"/>
            </a:endParaRPr>
          </a:p>
        </p:txBody>
      </p:sp>
    </p:spTree>
    <p:extLst>
      <p:ext uri="{BB962C8B-B14F-4D97-AF65-F5344CB8AC3E}">
        <p14:creationId xmlns:p14="http://schemas.microsoft.com/office/powerpoint/2010/main" val="194632972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2"/>
          <p:cNvSpPr>
            <a:spLocks noGrp="1" noChangeArrowheads="1"/>
          </p:cNvSpPr>
          <p:nvPr>
            <p:ph type="title"/>
          </p:nvPr>
        </p:nvSpPr>
        <p:spPr/>
        <p:txBody>
          <a:bodyPr/>
          <a:lstStyle/>
          <a:p>
            <a:pPr>
              <a:defRPr/>
            </a:pPr>
            <a:r>
              <a:rPr lang="en-US" dirty="0">
                <a:latin typeface="+mn-lt"/>
                <a:ea typeface="ＭＳ Ｐゴシック" charset="0"/>
              </a:rPr>
              <a:t>MPLS signaling</a:t>
            </a:r>
          </a:p>
        </p:txBody>
      </p:sp>
      <p:sp>
        <p:nvSpPr>
          <p:cNvPr id="82949" name="Rectangle 3"/>
          <p:cNvSpPr>
            <a:spLocks noGrp="1" noChangeArrowheads="1"/>
          </p:cNvSpPr>
          <p:nvPr>
            <p:ph type="body" idx="1"/>
          </p:nvPr>
        </p:nvSpPr>
        <p:spPr>
          <a:xfrm>
            <a:off x="303214" y="1028701"/>
            <a:ext cx="8540750" cy="1350962"/>
          </a:xfrm>
        </p:spPr>
        <p:txBody>
          <a:bodyPr/>
          <a:lstStyle/>
          <a:p>
            <a:r>
              <a:rPr lang="en-US" altLang="zh-CN" dirty="0"/>
              <a:t>modify OSPF, IS-IS link-state flooding protocols to carry info used by MPLS routing, </a:t>
            </a:r>
          </a:p>
          <a:p>
            <a:pPr lvl="1"/>
            <a:r>
              <a:rPr lang="en-US" altLang="zh-CN" sz="2200" dirty="0"/>
              <a:t>e.g., link bandwidth, amount of  </a:t>
            </a:r>
            <a:r>
              <a:rPr lang="en-US" altLang="ja-JP" sz="2200" dirty="0"/>
              <a:t>“reserved”  link bandwidth</a:t>
            </a:r>
            <a:endParaRPr lang="en-US" altLang="zh-CN" sz="2200" dirty="0"/>
          </a:p>
        </p:txBody>
      </p:sp>
      <p:grpSp>
        <p:nvGrpSpPr>
          <p:cNvPr id="196613" name="Group 6"/>
          <p:cNvGrpSpPr>
            <a:grpSpLocks/>
          </p:cNvGrpSpPr>
          <p:nvPr/>
        </p:nvGrpSpPr>
        <p:grpSpPr bwMode="auto">
          <a:xfrm>
            <a:off x="6015038" y="5451020"/>
            <a:ext cx="766762" cy="433388"/>
            <a:chOff x="3600" y="219"/>
            <a:chExt cx="360" cy="175"/>
          </a:xfrm>
        </p:grpSpPr>
        <p:sp>
          <p:nvSpPr>
            <p:cNvPr id="83046" name="Oval 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83047" name="Line 8"/>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3048" name="Line 9"/>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3049" name="Rectangle 10"/>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mn-lt"/>
              </a:endParaRPr>
            </a:p>
          </p:txBody>
        </p:sp>
        <p:sp>
          <p:nvSpPr>
            <p:cNvPr id="83050" name="Oval 1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grpSp>
          <p:nvGrpSpPr>
            <p:cNvPr id="196714" name="Group 12"/>
            <p:cNvGrpSpPr>
              <a:grpSpLocks/>
            </p:cNvGrpSpPr>
            <p:nvPr/>
          </p:nvGrpSpPr>
          <p:grpSpPr bwMode="auto">
            <a:xfrm>
              <a:off x="3686" y="244"/>
              <a:ext cx="177" cy="66"/>
              <a:chOff x="2848" y="848"/>
              <a:chExt cx="140" cy="98"/>
            </a:xfrm>
          </p:grpSpPr>
          <p:sp>
            <p:nvSpPr>
              <p:cNvPr id="83056" name="Line 1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3057" name="Line 1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3058" name="Line 1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nvGrpSpPr>
            <p:cNvPr id="196715" name="Group 16"/>
            <p:cNvGrpSpPr>
              <a:grpSpLocks/>
            </p:cNvGrpSpPr>
            <p:nvPr/>
          </p:nvGrpSpPr>
          <p:grpSpPr bwMode="auto">
            <a:xfrm flipV="1">
              <a:off x="3686" y="243"/>
              <a:ext cx="177" cy="66"/>
              <a:chOff x="2848" y="848"/>
              <a:chExt cx="140" cy="98"/>
            </a:xfrm>
          </p:grpSpPr>
          <p:sp>
            <p:nvSpPr>
              <p:cNvPr id="83053" name="Line 1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3054" name="Line 1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3055" name="Line 1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grpSp>
        <p:nvGrpSpPr>
          <p:cNvPr id="196614" name="Group 20"/>
          <p:cNvGrpSpPr>
            <a:grpSpLocks/>
          </p:cNvGrpSpPr>
          <p:nvPr/>
        </p:nvGrpSpPr>
        <p:grpSpPr bwMode="auto">
          <a:xfrm>
            <a:off x="4189413" y="5446258"/>
            <a:ext cx="766762" cy="433387"/>
            <a:chOff x="3600" y="219"/>
            <a:chExt cx="360" cy="175"/>
          </a:xfrm>
        </p:grpSpPr>
        <p:sp>
          <p:nvSpPr>
            <p:cNvPr id="83033" name="Oval 2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83034" name="Line 22"/>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3035" name="Line 23"/>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3036" name="Rectangle 24"/>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mn-lt"/>
              </a:endParaRPr>
            </a:p>
          </p:txBody>
        </p:sp>
        <p:sp>
          <p:nvSpPr>
            <p:cNvPr id="83037" name="Oval 2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grpSp>
          <p:nvGrpSpPr>
            <p:cNvPr id="196701" name="Group 26"/>
            <p:cNvGrpSpPr>
              <a:grpSpLocks/>
            </p:cNvGrpSpPr>
            <p:nvPr/>
          </p:nvGrpSpPr>
          <p:grpSpPr bwMode="auto">
            <a:xfrm>
              <a:off x="3686" y="244"/>
              <a:ext cx="177" cy="66"/>
              <a:chOff x="2848" y="848"/>
              <a:chExt cx="140" cy="98"/>
            </a:xfrm>
          </p:grpSpPr>
          <p:sp>
            <p:nvSpPr>
              <p:cNvPr id="83043" name="Line 27"/>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3044" name="Line 28"/>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3045" name="Line 29"/>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nvGrpSpPr>
            <p:cNvPr id="196702" name="Group 30"/>
            <p:cNvGrpSpPr>
              <a:grpSpLocks/>
            </p:cNvGrpSpPr>
            <p:nvPr/>
          </p:nvGrpSpPr>
          <p:grpSpPr bwMode="auto">
            <a:xfrm flipV="1">
              <a:off x="3686" y="243"/>
              <a:ext cx="177" cy="66"/>
              <a:chOff x="2848" y="848"/>
              <a:chExt cx="140" cy="98"/>
            </a:xfrm>
          </p:grpSpPr>
          <p:sp>
            <p:nvSpPr>
              <p:cNvPr id="83040" name="Line 3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3041" name="Line 3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3042" name="Line 3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grpSp>
        <p:nvGrpSpPr>
          <p:cNvPr id="196615" name="Group 34"/>
          <p:cNvGrpSpPr>
            <a:grpSpLocks/>
          </p:cNvGrpSpPr>
          <p:nvPr/>
        </p:nvGrpSpPr>
        <p:grpSpPr bwMode="auto">
          <a:xfrm>
            <a:off x="4543425" y="4428670"/>
            <a:ext cx="766763" cy="433388"/>
            <a:chOff x="3600" y="219"/>
            <a:chExt cx="360" cy="175"/>
          </a:xfrm>
        </p:grpSpPr>
        <p:sp>
          <p:nvSpPr>
            <p:cNvPr id="83020" name="Oval 3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83021" name="Line 36"/>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3022" name="Line 37"/>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3023" name="Rectangle 38"/>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mn-lt"/>
              </a:endParaRPr>
            </a:p>
          </p:txBody>
        </p:sp>
        <p:sp>
          <p:nvSpPr>
            <p:cNvPr id="83024" name="Oval 3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grpSp>
          <p:nvGrpSpPr>
            <p:cNvPr id="196688" name="Group 40"/>
            <p:cNvGrpSpPr>
              <a:grpSpLocks/>
            </p:cNvGrpSpPr>
            <p:nvPr/>
          </p:nvGrpSpPr>
          <p:grpSpPr bwMode="auto">
            <a:xfrm>
              <a:off x="3686" y="244"/>
              <a:ext cx="177" cy="66"/>
              <a:chOff x="2848" y="848"/>
              <a:chExt cx="140" cy="98"/>
            </a:xfrm>
          </p:grpSpPr>
          <p:sp>
            <p:nvSpPr>
              <p:cNvPr id="83030" name="Line 4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3031" name="Line 42"/>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3032" name="Line 43"/>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nvGrpSpPr>
            <p:cNvPr id="196689" name="Group 44"/>
            <p:cNvGrpSpPr>
              <a:grpSpLocks/>
            </p:cNvGrpSpPr>
            <p:nvPr/>
          </p:nvGrpSpPr>
          <p:grpSpPr bwMode="auto">
            <a:xfrm flipV="1">
              <a:off x="3686" y="243"/>
              <a:ext cx="177" cy="66"/>
              <a:chOff x="2848" y="848"/>
              <a:chExt cx="140" cy="98"/>
            </a:xfrm>
          </p:grpSpPr>
          <p:sp>
            <p:nvSpPr>
              <p:cNvPr id="83027" name="Line 4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3028" name="Line 4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3029" name="Line 4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grpSp>
        <p:nvGrpSpPr>
          <p:cNvPr id="196616" name="Group 48"/>
          <p:cNvGrpSpPr>
            <a:grpSpLocks/>
          </p:cNvGrpSpPr>
          <p:nvPr/>
        </p:nvGrpSpPr>
        <p:grpSpPr bwMode="auto">
          <a:xfrm>
            <a:off x="3116263" y="4423908"/>
            <a:ext cx="766762" cy="433387"/>
            <a:chOff x="3600" y="219"/>
            <a:chExt cx="360" cy="175"/>
          </a:xfrm>
        </p:grpSpPr>
        <p:sp>
          <p:nvSpPr>
            <p:cNvPr id="83007"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83008"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3009"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3010" name="Rectangle 52"/>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mn-lt"/>
              </a:endParaRPr>
            </a:p>
          </p:txBody>
        </p:sp>
        <p:sp>
          <p:nvSpPr>
            <p:cNvPr id="83011"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grpSp>
          <p:nvGrpSpPr>
            <p:cNvPr id="196675" name="Group 54"/>
            <p:cNvGrpSpPr>
              <a:grpSpLocks/>
            </p:cNvGrpSpPr>
            <p:nvPr/>
          </p:nvGrpSpPr>
          <p:grpSpPr bwMode="auto">
            <a:xfrm>
              <a:off x="3686" y="244"/>
              <a:ext cx="177" cy="66"/>
              <a:chOff x="2848" y="848"/>
              <a:chExt cx="140" cy="98"/>
            </a:xfrm>
          </p:grpSpPr>
          <p:sp>
            <p:nvSpPr>
              <p:cNvPr id="83017"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3018"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3019"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nvGrpSpPr>
            <p:cNvPr id="196676" name="Group 58"/>
            <p:cNvGrpSpPr>
              <a:grpSpLocks/>
            </p:cNvGrpSpPr>
            <p:nvPr/>
          </p:nvGrpSpPr>
          <p:grpSpPr bwMode="auto">
            <a:xfrm flipV="1">
              <a:off x="3686" y="243"/>
              <a:ext cx="177" cy="66"/>
              <a:chOff x="2848" y="848"/>
              <a:chExt cx="140" cy="98"/>
            </a:xfrm>
          </p:grpSpPr>
          <p:sp>
            <p:nvSpPr>
              <p:cNvPr id="83014"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3015"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3016" name="Line 6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grpSp>
        <p:nvGrpSpPr>
          <p:cNvPr id="196617" name="Group 62"/>
          <p:cNvGrpSpPr>
            <a:grpSpLocks/>
          </p:cNvGrpSpPr>
          <p:nvPr/>
        </p:nvGrpSpPr>
        <p:grpSpPr bwMode="auto">
          <a:xfrm>
            <a:off x="1597025" y="3717470"/>
            <a:ext cx="766763" cy="433388"/>
            <a:chOff x="589" y="1281"/>
            <a:chExt cx="483" cy="273"/>
          </a:xfrm>
        </p:grpSpPr>
        <p:sp>
          <p:nvSpPr>
            <p:cNvPr id="82994" name="Oval 63"/>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82995" name="Line 64"/>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996" name="Line 65"/>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997" name="Rectangle 66"/>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mn-lt"/>
              </a:endParaRPr>
            </a:p>
          </p:txBody>
        </p:sp>
        <p:sp>
          <p:nvSpPr>
            <p:cNvPr id="82998" name="Oval 67"/>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grpSp>
          <p:nvGrpSpPr>
            <p:cNvPr id="196662" name="Group 68"/>
            <p:cNvGrpSpPr>
              <a:grpSpLocks/>
            </p:cNvGrpSpPr>
            <p:nvPr/>
          </p:nvGrpSpPr>
          <p:grpSpPr bwMode="auto">
            <a:xfrm>
              <a:off x="704" y="1320"/>
              <a:ext cx="238" cy="103"/>
              <a:chOff x="2848" y="848"/>
              <a:chExt cx="140" cy="98"/>
            </a:xfrm>
          </p:grpSpPr>
          <p:sp>
            <p:nvSpPr>
              <p:cNvPr id="83004" name="Line 6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3005" name="Line 7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3006" name="Line 7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nvGrpSpPr>
            <p:cNvPr id="196663" name="Group 72"/>
            <p:cNvGrpSpPr>
              <a:grpSpLocks/>
            </p:cNvGrpSpPr>
            <p:nvPr/>
          </p:nvGrpSpPr>
          <p:grpSpPr bwMode="auto">
            <a:xfrm flipV="1">
              <a:off x="704" y="1318"/>
              <a:ext cx="238" cy="103"/>
              <a:chOff x="2848" y="848"/>
              <a:chExt cx="140" cy="98"/>
            </a:xfrm>
          </p:grpSpPr>
          <p:sp>
            <p:nvSpPr>
              <p:cNvPr id="83001" name="Line 73"/>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3002" name="Line 74"/>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3003" name="Line 75"/>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sp>
        <p:nvSpPr>
          <p:cNvPr id="82955" name="Line 76"/>
          <p:cNvSpPr>
            <a:spLocks noChangeShapeType="1"/>
          </p:cNvSpPr>
          <p:nvPr/>
        </p:nvSpPr>
        <p:spPr bwMode="auto">
          <a:xfrm>
            <a:off x="2366963" y="3960358"/>
            <a:ext cx="762000" cy="5238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i="0">
              <a:latin typeface="+mn-lt"/>
              <a:ea typeface="ＭＳ Ｐゴシック" charset="0"/>
            </a:endParaRPr>
          </a:p>
        </p:txBody>
      </p:sp>
      <p:sp>
        <p:nvSpPr>
          <p:cNvPr id="82956" name="Line 77"/>
          <p:cNvSpPr>
            <a:spLocks noChangeShapeType="1"/>
          </p:cNvSpPr>
          <p:nvPr/>
        </p:nvSpPr>
        <p:spPr bwMode="auto">
          <a:xfrm flipV="1">
            <a:off x="2414588" y="4665208"/>
            <a:ext cx="733425" cy="2286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i="0">
              <a:latin typeface="+mn-lt"/>
              <a:ea typeface="ＭＳ Ｐゴシック" charset="0"/>
            </a:endParaRPr>
          </a:p>
        </p:txBody>
      </p:sp>
      <p:sp>
        <p:nvSpPr>
          <p:cNvPr id="82957" name="Line 78"/>
          <p:cNvSpPr>
            <a:spLocks noChangeShapeType="1"/>
          </p:cNvSpPr>
          <p:nvPr/>
        </p:nvSpPr>
        <p:spPr bwMode="auto">
          <a:xfrm flipV="1">
            <a:off x="3881438" y="4665208"/>
            <a:ext cx="66675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i="0">
              <a:latin typeface="+mn-lt"/>
              <a:ea typeface="ＭＳ Ｐゴシック" charset="0"/>
            </a:endParaRPr>
          </a:p>
        </p:txBody>
      </p:sp>
      <p:sp>
        <p:nvSpPr>
          <p:cNvPr id="82958" name="Line 79"/>
          <p:cNvSpPr>
            <a:spLocks noChangeShapeType="1"/>
          </p:cNvSpPr>
          <p:nvPr/>
        </p:nvSpPr>
        <p:spPr bwMode="auto">
          <a:xfrm>
            <a:off x="3729038" y="4827133"/>
            <a:ext cx="561975" cy="6572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i="0">
              <a:latin typeface="+mn-lt"/>
              <a:ea typeface="ＭＳ Ｐゴシック" charset="0"/>
            </a:endParaRPr>
          </a:p>
        </p:txBody>
      </p:sp>
      <p:sp>
        <p:nvSpPr>
          <p:cNvPr id="82959" name="Line 80"/>
          <p:cNvSpPr>
            <a:spLocks noChangeShapeType="1"/>
          </p:cNvSpPr>
          <p:nvPr/>
        </p:nvSpPr>
        <p:spPr bwMode="auto">
          <a:xfrm>
            <a:off x="4986338" y="5703433"/>
            <a:ext cx="10382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i="0">
              <a:latin typeface="+mn-lt"/>
              <a:ea typeface="ＭＳ Ｐゴシック" charset="0"/>
            </a:endParaRPr>
          </a:p>
        </p:txBody>
      </p:sp>
      <p:sp>
        <p:nvSpPr>
          <p:cNvPr id="82960" name="Line 81"/>
          <p:cNvSpPr>
            <a:spLocks noChangeShapeType="1"/>
          </p:cNvSpPr>
          <p:nvPr/>
        </p:nvSpPr>
        <p:spPr bwMode="auto">
          <a:xfrm>
            <a:off x="5272088" y="4779508"/>
            <a:ext cx="838200" cy="7143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i="0">
              <a:latin typeface="+mn-lt"/>
              <a:ea typeface="ＭＳ Ｐゴシック" charset="0"/>
            </a:endParaRPr>
          </a:p>
        </p:txBody>
      </p:sp>
      <p:sp>
        <p:nvSpPr>
          <p:cNvPr id="82961" name="Line 82"/>
          <p:cNvSpPr>
            <a:spLocks noChangeShapeType="1"/>
          </p:cNvSpPr>
          <p:nvPr/>
        </p:nvSpPr>
        <p:spPr bwMode="auto">
          <a:xfrm>
            <a:off x="6786563" y="5684383"/>
            <a:ext cx="7016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i="0">
              <a:latin typeface="+mn-lt"/>
              <a:ea typeface="ＭＳ Ｐゴシック" charset="0"/>
            </a:endParaRPr>
          </a:p>
        </p:txBody>
      </p:sp>
      <p:sp>
        <p:nvSpPr>
          <p:cNvPr id="82962" name="Text Box 85"/>
          <p:cNvSpPr txBox="1">
            <a:spLocks noChangeArrowheads="1"/>
          </p:cNvSpPr>
          <p:nvPr/>
        </p:nvSpPr>
        <p:spPr bwMode="auto">
          <a:xfrm>
            <a:off x="6294438" y="4482645"/>
            <a:ext cx="3492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a:solidFill>
                  <a:srgbClr val="000000"/>
                </a:solidFill>
                <a:latin typeface="+mn-lt"/>
              </a:rPr>
              <a:t>D</a:t>
            </a:r>
          </a:p>
        </p:txBody>
      </p:sp>
      <p:sp>
        <p:nvSpPr>
          <p:cNvPr id="82963" name="Text Box 87"/>
          <p:cNvSpPr txBox="1">
            <a:spLocks noChangeArrowheads="1"/>
          </p:cNvSpPr>
          <p:nvPr/>
        </p:nvSpPr>
        <p:spPr bwMode="auto">
          <a:xfrm>
            <a:off x="3094038" y="4798558"/>
            <a:ext cx="45397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a:solidFill>
                  <a:srgbClr val="000000"/>
                </a:solidFill>
                <a:latin typeface="+mn-lt"/>
              </a:rPr>
              <a:t>R4</a:t>
            </a:r>
          </a:p>
        </p:txBody>
      </p:sp>
      <p:grpSp>
        <p:nvGrpSpPr>
          <p:cNvPr id="196627" name="Group 88"/>
          <p:cNvGrpSpPr>
            <a:grpSpLocks/>
          </p:cNvGrpSpPr>
          <p:nvPr/>
        </p:nvGrpSpPr>
        <p:grpSpPr bwMode="auto">
          <a:xfrm>
            <a:off x="1643063" y="4663620"/>
            <a:ext cx="766762" cy="433388"/>
            <a:chOff x="589" y="1281"/>
            <a:chExt cx="483" cy="273"/>
          </a:xfrm>
        </p:grpSpPr>
        <p:sp>
          <p:nvSpPr>
            <p:cNvPr id="82981" name="Oval 89"/>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82982" name="Line 90"/>
            <p:cNvSpPr>
              <a:spLocks noChangeShapeType="1"/>
            </p:cNvSpPr>
            <p:nvPr/>
          </p:nvSpPr>
          <p:spPr bwMode="auto">
            <a:xfrm>
              <a:off x="591" y="1376"/>
              <a:ext cx="0" cy="10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983" name="Line 91"/>
            <p:cNvSpPr>
              <a:spLocks noChangeShapeType="1"/>
            </p:cNvSpPr>
            <p:nvPr/>
          </p:nvSpPr>
          <p:spPr bwMode="auto">
            <a:xfrm>
              <a:off x="1068" y="1368"/>
              <a:ext cx="4" cy="11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984" name="Rectangle 92"/>
            <p:cNvSpPr>
              <a:spLocks noChangeArrowheads="1"/>
            </p:cNvSpPr>
            <p:nvPr/>
          </p:nvSpPr>
          <p:spPr bwMode="auto">
            <a:xfrm>
              <a:off x="597" y="1390"/>
              <a:ext cx="471" cy="92"/>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mn-lt"/>
              </a:endParaRPr>
            </a:p>
          </p:txBody>
        </p:sp>
        <p:sp>
          <p:nvSpPr>
            <p:cNvPr id="82985" name="Oval 93"/>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grpSp>
          <p:nvGrpSpPr>
            <p:cNvPr id="196649" name="Group 94"/>
            <p:cNvGrpSpPr>
              <a:grpSpLocks/>
            </p:cNvGrpSpPr>
            <p:nvPr/>
          </p:nvGrpSpPr>
          <p:grpSpPr bwMode="auto">
            <a:xfrm>
              <a:off x="704" y="1320"/>
              <a:ext cx="238" cy="103"/>
              <a:chOff x="2848" y="848"/>
              <a:chExt cx="140" cy="98"/>
            </a:xfrm>
          </p:grpSpPr>
          <p:sp>
            <p:nvSpPr>
              <p:cNvPr id="82991" name="Line 9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992" name="Line 9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993" name="Line 9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nvGrpSpPr>
            <p:cNvPr id="196650" name="Group 98"/>
            <p:cNvGrpSpPr>
              <a:grpSpLocks/>
            </p:cNvGrpSpPr>
            <p:nvPr/>
          </p:nvGrpSpPr>
          <p:grpSpPr bwMode="auto">
            <a:xfrm flipV="1">
              <a:off x="704" y="1318"/>
              <a:ext cx="238" cy="103"/>
              <a:chOff x="2848" y="848"/>
              <a:chExt cx="140" cy="98"/>
            </a:xfrm>
          </p:grpSpPr>
          <p:sp>
            <p:nvSpPr>
              <p:cNvPr id="82988" name="Line 9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989" name="Line 10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sp>
            <p:nvSpPr>
              <p:cNvPr id="82990" name="Line 101"/>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i="0">
                  <a:latin typeface="+mn-lt"/>
                  <a:ea typeface="ＭＳ Ｐゴシック" charset="0"/>
                </a:endParaRPr>
              </a:p>
            </p:txBody>
          </p:sp>
        </p:grpSp>
      </p:grpSp>
      <p:sp>
        <p:nvSpPr>
          <p:cNvPr id="82965" name="Text Box 102"/>
          <p:cNvSpPr txBox="1">
            <a:spLocks noChangeArrowheads="1"/>
          </p:cNvSpPr>
          <p:nvPr/>
        </p:nvSpPr>
        <p:spPr bwMode="auto">
          <a:xfrm>
            <a:off x="1835150" y="5097008"/>
            <a:ext cx="45397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a:solidFill>
                  <a:srgbClr val="000000"/>
                </a:solidFill>
                <a:latin typeface="+mn-lt"/>
              </a:rPr>
              <a:t>R5</a:t>
            </a:r>
          </a:p>
        </p:txBody>
      </p:sp>
      <p:sp>
        <p:nvSpPr>
          <p:cNvPr id="82966" name="Line 106"/>
          <p:cNvSpPr>
            <a:spLocks noChangeShapeType="1"/>
          </p:cNvSpPr>
          <p:nvPr/>
        </p:nvSpPr>
        <p:spPr bwMode="auto">
          <a:xfrm>
            <a:off x="5314950" y="4655683"/>
            <a:ext cx="96837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i="0">
              <a:latin typeface="+mn-lt"/>
              <a:ea typeface="ＭＳ Ｐゴシック" charset="0"/>
            </a:endParaRPr>
          </a:p>
        </p:txBody>
      </p:sp>
      <p:sp>
        <p:nvSpPr>
          <p:cNvPr id="82967" name="Text Box 108"/>
          <p:cNvSpPr txBox="1">
            <a:spLocks noChangeArrowheads="1"/>
          </p:cNvSpPr>
          <p:nvPr/>
        </p:nvSpPr>
        <p:spPr bwMode="auto">
          <a:xfrm>
            <a:off x="7448550" y="5501820"/>
            <a:ext cx="32252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a:solidFill>
                  <a:srgbClr val="000000"/>
                </a:solidFill>
                <a:latin typeface="+mn-lt"/>
              </a:rPr>
              <a:t>A</a:t>
            </a:r>
          </a:p>
        </p:txBody>
      </p:sp>
      <p:sp>
        <p:nvSpPr>
          <p:cNvPr id="82968" name="Text Box 109"/>
          <p:cNvSpPr txBox="1">
            <a:spLocks noChangeArrowheads="1"/>
          </p:cNvSpPr>
          <p:nvPr/>
        </p:nvSpPr>
        <p:spPr bwMode="auto">
          <a:xfrm>
            <a:off x="1798638" y="4147683"/>
            <a:ext cx="45397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1" hangingPunct="1">
              <a:defRPr/>
            </a:pPr>
            <a:r>
              <a:rPr lang="en-US" i="0">
                <a:solidFill>
                  <a:srgbClr val="000000"/>
                </a:solidFill>
                <a:latin typeface="+mn-lt"/>
              </a:rPr>
              <a:t>R6</a:t>
            </a:r>
          </a:p>
        </p:txBody>
      </p:sp>
      <p:sp>
        <p:nvSpPr>
          <p:cNvPr id="115" name="Rectangle 3"/>
          <p:cNvSpPr txBox="1">
            <a:spLocks noChangeArrowheads="1"/>
          </p:cNvSpPr>
          <p:nvPr/>
        </p:nvSpPr>
        <p:spPr bwMode="auto">
          <a:xfrm>
            <a:off x="536575" y="2578101"/>
            <a:ext cx="8335963" cy="8351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nSpc>
                <a:spcPct val="85000"/>
              </a:lnSpc>
              <a:spcBef>
                <a:spcPct val="20000"/>
              </a:spcBef>
              <a:buClr>
                <a:srgbClr val="000099"/>
              </a:buClr>
              <a:buSzPct val="65000"/>
              <a:buFont typeface="Wingdings" charset="0"/>
              <a:buChar char="v"/>
              <a:defRPr/>
            </a:pPr>
            <a:r>
              <a:rPr lang="en-US" sz="2400" i="0" dirty="0">
                <a:solidFill>
                  <a:srgbClr val="000000"/>
                </a:solidFill>
                <a:latin typeface="+mn-lt"/>
              </a:rPr>
              <a:t>entry MPLS router uses RSVP-TE signaling protocol to set up MPLS forwarding at downstream routers</a:t>
            </a:r>
          </a:p>
        </p:txBody>
      </p:sp>
      <p:grpSp>
        <p:nvGrpSpPr>
          <p:cNvPr id="93191" name="Group 93190"/>
          <p:cNvGrpSpPr>
            <a:grpSpLocks/>
          </p:cNvGrpSpPr>
          <p:nvPr/>
        </p:nvGrpSpPr>
        <p:grpSpPr bwMode="auto">
          <a:xfrm>
            <a:off x="2882900" y="4411208"/>
            <a:ext cx="3109913" cy="1601479"/>
            <a:chOff x="2882348" y="4542181"/>
            <a:chExt cx="3109821" cy="1600817"/>
          </a:xfrm>
        </p:grpSpPr>
        <p:sp>
          <p:nvSpPr>
            <p:cNvPr id="196640" name="Right Arrow 93183"/>
            <p:cNvSpPr>
              <a:spLocks noChangeArrowheads="1"/>
            </p:cNvSpPr>
            <p:nvPr/>
          </p:nvSpPr>
          <p:spPr bwMode="auto">
            <a:xfrm rot="10800000">
              <a:off x="3876263" y="4542181"/>
              <a:ext cx="606286" cy="159027"/>
            </a:xfrm>
            <a:prstGeom prst="rightArrow">
              <a:avLst>
                <a:gd name="adj1" fmla="val 50000"/>
                <a:gd name="adj2" fmla="val 50003"/>
              </a:avLst>
            </a:prstGeom>
            <a:gradFill rotWithShape="1">
              <a:gsLst>
                <a:gs pos="0">
                  <a:srgbClr val="8CADEA"/>
                </a:gs>
                <a:gs pos="50000">
                  <a:srgbClr val="BACCF0"/>
                </a:gs>
                <a:gs pos="100000">
                  <a:srgbClr val="DEE6F7"/>
                </a:gs>
              </a:gsLst>
              <a:lin ang="0" scaled="1"/>
            </a:gradFill>
            <a:ln w="9525">
              <a:solidFill>
                <a:schemeClr val="tx1"/>
              </a:solidFill>
              <a:round/>
              <a:headEnd/>
              <a:tailEnd/>
            </a:ln>
          </p:spPr>
          <p:txBody>
            <a:bodyPr wrap="none"/>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196641" name="Right Arrow 112"/>
            <p:cNvSpPr>
              <a:spLocks noChangeArrowheads="1"/>
            </p:cNvSpPr>
            <p:nvPr/>
          </p:nvSpPr>
          <p:spPr bwMode="auto">
            <a:xfrm rot="13936672" flipV="1">
              <a:off x="3501914" y="5294505"/>
              <a:ext cx="790370" cy="144998"/>
            </a:xfrm>
            <a:prstGeom prst="rightArrow">
              <a:avLst>
                <a:gd name="adj1" fmla="val 50000"/>
                <a:gd name="adj2" fmla="val 49992"/>
              </a:avLst>
            </a:prstGeom>
            <a:gradFill rotWithShape="1">
              <a:gsLst>
                <a:gs pos="0">
                  <a:srgbClr val="8CADEA"/>
                </a:gs>
                <a:gs pos="50000">
                  <a:srgbClr val="BACCF0"/>
                </a:gs>
                <a:gs pos="100000">
                  <a:srgbClr val="DEE6F7"/>
                </a:gs>
              </a:gsLst>
              <a:lin ang="0" scaled="1"/>
            </a:gradFill>
            <a:ln w="9525">
              <a:solidFill>
                <a:schemeClr val="tx1"/>
              </a:solidFill>
              <a:round/>
              <a:headEnd/>
              <a:tailEnd/>
            </a:ln>
          </p:spPr>
          <p:txBody>
            <a:bodyPr wrap="none"/>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196642" name="Right Arrow 113"/>
            <p:cNvSpPr>
              <a:spLocks noChangeArrowheads="1"/>
            </p:cNvSpPr>
            <p:nvPr/>
          </p:nvSpPr>
          <p:spPr bwMode="auto">
            <a:xfrm rot="11901416" flipV="1">
              <a:off x="3896874" y="5246831"/>
              <a:ext cx="2095295" cy="178650"/>
            </a:xfrm>
            <a:prstGeom prst="rightArrow">
              <a:avLst>
                <a:gd name="adj1" fmla="val 50000"/>
                <a:gd name="adj2" fmla="val 50009"/>
              </a:avLst>
            </a:prstGeom>
            <a:gradFill rotWithShape="1">
              <a:gsLst>
                <a:gs pos="0">
                  <a:srgbClr val="8CADEA"/>
                </a:gs>
                <a:gs pos="50000">
                  <a:srgbClr val="BACCF0"/>
                </a:gs>
                <a:gs pos="100000">
                  <a:srgbClr val="DEE6F7"/>
                </a:gs>
              </a:gsLst>
              <a:lin ang="0" scaled="1"/>
            </a:gradFill>
            <a:ln w="9525">
              <a:solidFill>
                <a:schemeClr val="tx1"/>
              </a:solidFill>
              <a:round/>
              <a:headEnd/>
              <a:tailEnd/>
            </a:ln>
          </p:spPr>
          <p:txBody>
            <a:bodyPr wrap="none"/>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196643" name="TextBox 93184"/>
            <p:cNvSpPr txBox="1">
              <a:spLocks noChangeArrowheads="1"/>
            </p:cNvSpPr>
            <p:nvPr/>
          </p:nvSpPr>
          <p:spPr bwMode="auto">
            <a:xfrm>
              <a:off x="2882348" y="5396948"/>
              <a:ext cx="1178749" cy="7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nSpc>
                  <a:spcPts val="1700"/>
                </a:lnSpc>
              </a:pPr>
              <a:r>
                <a:rPr lang="en-US" altLang="zh-CN" sz="1800" i="0" dirty="0">
                  <a:solidFill>
                    <a:srgbClr val="0070C0"/>
                  </a:solidFill>
                  <a:latin typeface="+mn-lt"/>
                  <a:cs typeface="Arial" panose="020B0604020202020204" pitchFamily="34" charset="0"/>
                </a:rPr>
                <a:t>modified </a:t>
              </a:r>
            </a:p>
            <a:p>
              <a:pPr>
                <a:lnSpc>
                  <a:spcPts val="1700"/>
                </a:lnSpc>
              </a:pPr>
              <a:r>
                <a:rPr lang="en-US" altLang="zh-CN" sz="1800" i="0" dirty="0">
                  <a:solidFill>
                    <a:srgbClr val="0070C0"/>
                  </a:solidFill>
                  <a:latin typeface="+mn-lt"/>
                  <a:cs typeface="Arial" panose="020B0604020202020204" pitchFamily="34" charset="0"/>
                </a:rPr>
                <a:t>link state </a:t>
              </a:r>
            </a:p>
            <a:p>
              <a:pPr>
                <a:lnSpc>
                  <a:spcPts val="1700"/>
                </a:lnSpc>
              </a:pPr>
              <a:r>
                <a:rPr lang="en-US" altLang="zh-CN" sz="1800" i="0" dirty="0">
                  <a:solidFill>
                    <a:srgbClr val="0070C0"/>
                  </a:solidFill>
                  <a:latin typeface="+mn-lt"/>
                  <a:cs typeface="Arial" panose="020B0604020202020204" pitchFamily="34" charset="0"/>
                </a:rPr>
                <a:t>flooding</a:t>
              </a:r>
            </a:p>
          </p:txBody>
        </p:sp>
      </p:grpSp>
      <p:grpSp>
        <p:nvGrpSpPr>
          <p:cNvPr id="93192" name="Group 93191"/>
          <p:cNvGrpSpPr>
            <a:grpSpLocks/>
          </p:cNvGrpSpPr>
          <p:nvPr/>
        </p:nvGrpSpPr>
        <p:grpSpPr bwMode="auto">
          <a:xfrm>
            <a:off x="3887788" y="4057195"/>
            <a:ext cx="2166937" cy="1597025"/>
            <a:chOff x="6879226" y="3054627"/>
            <a:chExt cx="2167569" cy="1597693"/>
          </a:xfrm>
        </p:grpSpPr>
        <p:sp>
          <p:nvSpPr>
            <p:cNvPr id="196636" name="Right Arrow 119"/>
            <p:cNvSpPr>
              <a:spLocks noChangeArrowheads="1"/>
            </p:cNvSpPr>
            <p:nvPr/>
          </p:nvSpPr>
          <p:spPr bwMode="auto">
            <a:xfrm>
              <a:off x="6930889" y="3432312"/>
              <a:ext cx="606286" cy="159027"/>
            </a:xfrm>
            <a:prstGeom prst="rightArrow">
              <a:avLst>
                <a:gd name="adj1" fmla="val 50000"/>
                <a:gd name="adj2" fmla="val 50003"/>
              </a:avLst>
            </a:prstGeom>
            <a:gradFill rotWithShape="1">
              <a:gsLst>
                <a:gs pos="0">
                  <a:srgbClr val="EA8C8C"/>
                </a:gs>
                <a:gs pos="50000">
                  <a:srgbClr val="F0BABA"/>
                </a:gs>
                <a:gs pos="100000">
                  <a:srgbClr val="F7DEDE"/>
                </a:gs>
              </a:gsLst>
              <a:lin ang="0" scaled="1"/>
            </a:gradFill>
            <a:ln w="9525">
              <a:solidFill>
                <a:schemeClr val="tx1"/>
              </a:solidFill>
              <a:round/>
              <a:headEnd/>
              <a:tailEnd/>
            </a:ln>
          </p:spPr>
          <p:txBody>
            <a:bodyPr wrap="none"/>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196637" name="Right Arrow 120"/>
            <p:cNvSpPr>
              <a:spLocks noChangeArrowheads="1"/>
            </p:cNvSpPr>
            <p:nvPr/>
          </p:nvSpPr>
          <p:spPr bwMode="auto">
            <a:xfrm rot="3111092" flipV="1">
              <a:off x="6556540" y="4184636"/>
              <a:ext cx="790370" cy="144998"/>
            </a:xfrm>
            <a:prstGeom prst="rightArrow">
              <a:avLst>
                <a:gd name="adj1" fmla="val 50000"/>
                <a:gd name="adj2" fmla="val 49992"/>
              </a:avLst>
            </a:prstGeom>
            <a:gradFill rotWithShape="1">
              <a:gsLst>
                <a:gs pos="0">
                  <a:srgbClr val="EA8C8C"/>
                </a:gs>
                <a:gs pos="50000">
                  <a:srgbClr val="F0BABA"/>
                </a:gs>
                <a:gs pos="100000">
                  <a:srgbClr val="F7DEDE"/>
                </a:gs>
              </a:gsLst>
              <a:lin ang="0" scaled="1"/>
            </a:gradFill>
            <a:ln w="9525">
              <a:solidFill>
                <a:schemeClr val="tx1"/>
              </a:solidFill>
              <a:round/>
              <a:headEnd/>
              <a:tailEnd/>
            </a:ln>
          </p:spPr>
          <p:txBody>
            <a:bodyPr wrap="none"/>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196638" name="Right Arrow 121"/>
            <p:cNvSpPr>
              <a:spLocks noChangeArrowheads="1"/>
            </p:cNvSpPr>
            <p:nvPr/>
          </p:nvSpPr>
          <p:spPr bwMode="auto">
            <a:xfrm rot="1136798" flipV="1">
              <a:off x="6951500" y="4136962"/>
              <a:ext cx="2095295" cy="178650"/>
            </a:xfrm>
            <a:prstGeom prst="rightArrow">
              <a:avLst>
                <a:gd name="adj1" fmla="val 50000"/>
                <a:gd name="adj2" fmla="val 50009"/>
              </a:avLst>
            </a:prstGeom>
            <a:gradFill rotWithShape="1">
              <a:gsLst>
                <a:gs pos="0">
                  <a:srgbClr val="EA8C8C"/>
                </a:gs>
                <a:gs pos="50000">
                  <a:srgbClr val="F0BABA"/>
                </a:gs>
                <a:gs pos="100000">
                  <a:srgbClr val="F7DEDE"/>
                </a:gs>
              </a:gsLst>
              <a:lin ang="0" scaled="1"/>
            </a:gradFill>
            <a:ln w="9525">
              <a:solidFill>
                <a:schemeClr val="tx1"/>
              </a:solidFill>
              <a:round/>
              <a:headEnd/>
              <a:tailEnd/>
            </a:ln>
          </p:spPr>
          <p:txBody>
            <a:bodyPr wrap="none"/>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i="0">
                <a:solidFill>
                  <a:srgbClr val="000000"/>
                </a:solidFill>
                <a:latin typeface="+mn-lt"/>
              </a:endParaRPr>
            </a:p>
          </p:txBody>
        </p:sp>
        <p:sp>
          <p:nvSpPr>
            <p:cNvPr id="196639" name="TextBox 122"/>
            <p:cNvSpPr txBox="1">
              <a:spLocks noChangeArrowheads="1"/>
            </p:cNvSpPr>
            <p:nvPr/>
          </p:nvSpPr>
          <p:spPr bwMode="auto">
            <a:xfrm>
              <a:off x="7616687" y="3054627"/>
              <a:ext cx="1052133" cy="31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nSpc>
                  <a:spcPts val="1700"/>
                </a:lnSpc>
              </a:pPr>
              <a:r>
                <a:rPr lang="en-US" altLang="zh-CN" sz="1800" i="0">
                  <a:solidFill>
                    <a:srgbClr val="C00000"/>
                  </a:solidFill>
                  <a:latin typeface="+mn-lt"/>
                  <a:cs typeface="Arial" panose="020B0604020202020204" pitchFamily="34" charset="0"/>
                </a:rPr>
                <a:t>RSVP-TE</a:t>
              </a:r>
            </a:p>
          </p:txBody>
        </p:sp>
      </p:grpSp>
    </p:spTree>
    <p:extLst>
      <p:ext uri="{BB962C8B-B14F-4D97-AF65-F5344CB8AC3E}">
        <p14:creationId xmlns:p14="http://schemas.microsoft.com/office/powerpoint/2010/main" val="24886256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93191"/>
                                        </p:tgtEl>
                                        <p:attrNameLst>
                                          <p:attrName>style.visibility</p:attrName>
                                        </p:attrNameLst>
                                      </p:cBhvr>
                                      <p:to>
                                        <p:strVal val="visible"/>
                                      </p:to>
                                    </p:set>
                                    <p:animEffect transition="in" filter="wipe(right)">
                                      <p:cBhvr>
                                        <p:cTn id="7" dur="500"/>
                                        <p:tgtEl>
                                          <p:spTgt spid="931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500"/>
                                        <p:tgtEl>
                                          <p:spTgt spid="115"/>
                                        </p:tgtEl>
                                      </p:cBhvr>
                                    </p:animEffect>
                                  </p:childTnLst>
                                </p:cTn>
                              </p:par>
                              <p:par>
                                <p:cTn id="13" presetID="10" presetClass="exit" presetSubtype="0" fill="hold" nodeType="withEffect">
                                  <p:stCondLst>
                                    <p:cond delay="0"/>
                                  </p:stCondLst>
                                  <p:childTnLst>
                                    <p:animEffect transition="out" filter="fade">
                                      <p:cBhvr>
                                        <p:cTn id="14" dur="500"/>
                                        <p:tgtEl>
                                          <p:spTgt spid="93191"/>
                                        </p:tgtEl>
                                      </p:cBhvr>
                                    </p:animEffect>
                                    <p:set>
                                      <p:cBhvr>
                                        <p:cTn id="15" dur="1" fill="hold">
                                          <p:stCondLst>
                                            <p:cond delay="499"/>
                                          </p:stCondLst>
                                        </p:cTn>
                                        <p:tgtEl>
                                          <p:spTgt spid="93191"/>
                                        </p:tgtEl>
                                        <p:attrNameLst>
                                          <p:attrName>style.visibility</p:attrName>
                                        </p:attrNameLst>
                                      </p:cBhvr>
                                      <p:to>
                                        <p:strVal val="hidden"/>
                                      </p:to>
                                    </p:set>
                                  </p:childTnLst>
                                </p:cTn>
                              </p:par>
                            </p:childTnLst>
                          </p:cTn>
                        </p:par>
                        <p:par>
                          <p:cTn id="16" fill="hold" nodeType="afterGroup">
                            <p:stCondLst>
                              <p:cond delay="500"/>
                            </p:stCondLst>
                            <p:childTnLst>
                              <p:par>
                                <p:cTn id="17" presetID="22" presetClass="entr" presetSubtype="8" fill="hold" nodeType="afterEffect">
                                  <p:stCondLst>
                                    <p:cond delay="0"/>
                                  </p:stCondLst>
                                  <p:childTnLst>
                                    <p:set>
                                      <p:cBhvr>
                                        <p:cTn id="18" dur="1" fill="hold">
                                          <p:stCondLst>
                                            <p:cond delay="0"/>
                                          </p:stCondLst>
                                        </p:cTn>
                                        <p:tgtEl>
                                          <p:spTgt spid="93192"/>
                                        </p:tgtEl>
                                        <p:attrNameLst>
                                          <p:attrName>style.visibility</p:attrName>
                                        </p:attrNameLst>
                                      </p:cBhvr>
                                      <p:to>
                                        <p:strVal val="visible"/>
                                      </p:to>
                                    </p:set>
                                    <p:animEffect transition="in" filter="wipe(left)">
                                      <p:cBhvr>
                                        <p:cTn id="19" dur="500"/>
                                        <p:tgtEl>
                                          <p:spTgt spid="93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Freeform 2"/>
          <p:cNvSpPr>
            <a:spLocks/>
          </p:cNvSpPr>
          <p:nvPr/>
        </p:nvSpPr>
        <p:spPr bwMode="auto">
          <a:xfrm>
            <a:off x="865188" y="4710965"/>
            <a:ext cx="2462212" cy="419100"/>
          </a:xfrm>
          <a:custGeom>
            <a:avLst/>
            <a:gdLst>
              <a:gd name="T0" fmla="*/ 1263 w 1551"/>
              <a:gd name="T1" fmla="*/ 8 h 264"/>
              <a:gd name="T2" fmla="*/ 0 w 1551"/>
              <a:gd name="T3" fmla="*/ 264 h 264"/>
              <a:gd name="T4" fmla="*/ 1536 w 1551"/>
              <a:gd name="T5" fmla="*/ 264 h 264"/>
              <a:gd name="T6" fmla="*/ 1551 w 1551"/>
              <a:gd name="T7" fmla="*/ 0 h 264"/>
              <a:gd name="T8" fmla="*/ 1263 w 1551"/>
              <a:gd name="T9" fmla="*/ 8 h 264"/>
              <a:gd name="T10" fmla="*/ 0 60000 65536"/>
              <a:gd name="T11" fmla="*/ 0 60000 65536"/>
              <a:gd name="T12" fmla="*/ 0 60000 65536"/>
              <a:gd name="T13" fmla="*/ 0 60000 65536"/>
              <a:gd name="T14" fmla="*/ 0 60000 65536"/>
              <a:gd name="T15" fmla="*/ 0 w 1551"/>
              <a:gd name="T16" fmla="*/ 0 h 264"/>
              <a:gd name="T17" fmla="*/ 1551 w 1551"/>
              <a:gd name="T18" fmla="*/ 264 h 264"/>
            </a:gdLst>
            <a:ahLst/>
            <a:cxnLst>
              <a:cxn ang="T10">
                <a:pos x="T0" y="T1"/>
              </a:cxn>
              <a:cxn ang="T11">
                <a:pos x="T2" y="T3"/>
              </a:cxn>
              <a:cxn ang="T12">
                <a:pos x="T4" y="T5"/>
              </a:cxn>
              <a:cxn ang="T13">
                <a:pos x="T6" y="T7"/>
              </a:cxn>
              <a:cxn ang="T14">
                <a:pos x="T8" y="T9"/>
              </a:cxn>
            </a:cxnLst>
            <a:rect l="T15" t="T16" r="T17" b="T18"/>
            <a:pathLst>
              <a:path w="1551" h="264">
                <a:moveTo>
                  <a:pt x="1263" y="8"/>
                </a:moveTo>
                <a:lnTo>
                  <a:pt x="0" y="264"/>
                </a:lnTo>
                <a:lnTo>
                  <a:pt x="1536" y="264"/>
                </a:lnTo>
                <a:lnTo>
                  <a:pt x="1551" y="0"/>
                </a:lnTo>
                <a:lnTo>
                  <a:pt x="1263" y="8"/>
                </a:lnTo>
                <a:close/>
              </a:path>
            </a:pathLst>
          </a:custGeom>
          <a:gradFill rotWithShape="1">
            <a:gsLst>
              <a:gs pos="0">
                <a:srgbClr val="969696"/>
              </a:gs>
              <a:gs pos="100000">
                <a:srgbClr val="FFFFFF"/>
              </a:gs>
            </a:gsLst>
            <a:lin ang="5400000" scaled="1"/>
          </a:gradFill>
          <a:ln w="9525">
            <a:noFill/>
            <a:round/>
            <a:headEnd/>
            <a:tailEnd/>
          </a:ln>
        </p:spPr>
        <p:txBody>
          <a:bodyPr/>
          <a:lstStyle/>
          <a:p>
            <a:endParaRPr lang="zh-CN" altLang="en-US"/>
          </a:p>
        </p:txBody>
      </p:sp>
      <p:sp>
        <p:nvSpPr>
          <p:cNvPr id="221187" name="Freeform 3"/>
          <p:cNvSpPr>
            <a:spLocks/>
          </p:cNvSpPr>
          <p:nvPr/>
        </p:nvSpPr>
        <p:spPr bwMode="auto">
          <a:xfrm>
            <a:off x="3603625" y="4758590"/>
            <a:ext cx="2447925" cy="577850"/>
          </a:xfrm>
          <a:custGeom>
            <a:avLst/>
            <a:gdLst>
              <a:gd name="T0" fmla="*/ 839 w 1542"/>
              <a:gd name="T1" fmla="*/ 8 h 364"/>
              <a:gd name="T2" fmla="*/ 0 w 1542"/>
              <a:gd name="T3" fmla="*/ 364 h 364"/>
              <a:gd name="T4" fmla="*/ 1542 w 1542"/>
              <a:gd name="T5" fmla="*/ 364 h 364"/>
              <a:gd name="T6" fmla="*/ 1127 w 1542"/>
              <a:gd name="T7" fmla="*/ 0 h 364"/>
              <a:gd name="T8" fmla="*/ 839 w 1542"/>
              <a:gd name="T9" fmla="*/ 8 h 364"/>
              <a:gd name="T10" fmla="*/ 0 60000 65536"/>
              <a:gd name="T11" fmla="*/ 0 60000 65536"/>
              <a:gd name="T12" fmla="*/ 0 60000 65536"/>
              <a:gd name="T13" fmla="*/ 0 60000 65536"/>
              <a:gd name="T14" fmla="*/ 0 60000 65536"/>
              <a:gd name="T15" fmla="*/ 0 w 1542"/>
              <a:gd name="T16" fmla="*/ 0 h 364"/>
              <a:gd name="T17" fmla="*/ 1542 w 1542"/>
              <a:gd name="T18" fmla="*/ 364 h 364"/>
            </a:gdLst>
            <a:ahLst/>
            <a:cxnLst>
              <a:cxn ang="T10">
                <a:pos x="T0" y="T1"/>
              </a:cxn>
              <a:cxn ang="T11">
                <a:pos x="T2" y="T3"/>
              </a:cxn>
              <a:cxn ang="T12">
                <a:pos x="T4" y="T5"/>
              </a:cxn>
              <a:cxn ang="T13">
                <a:pos x="T6" y="T7"/>
              </a:cxn>
              <a:cxn ang="T14">
                <a:pos x="T8" y="T9"/>
              </a:cxn>
            </a:cxnLst>
            <a:rect l="T15" t="T16" r="T17" b="T18"/>
            <a:pathLst>
              <a:path w="1542" h="364">
                <a:moveTo>
                  <a:pt x="839" y="8"/>
                </a:moveTo>
                <a:lnTo>
                  <a:pt x="0" y="364"/>
                </a:lnTo>
                <a:lnTo>
                  <a:pt x="1542" y="364"/>
                </a:lnTo>
                <a:lnTo>
                  <a:pt x="1127" y="0"/>
                </a:lnTo>
                <a:lnTo>
                  <a:pt x="839" y="8"/>
                </a:lnTo>
                <a:close/>
              </a:path>
            </a:pathLst>
          </a:custGeom>
          <a:gradFill rotWithShape="1">
            <a:gsLst>
              <a:gs pos="0">
                <a:srgbClr val="969696"/>
              </a:gs>
              <a:gs pos="100000">
                <a:srgbClr val="FFFFFF"/>
              </a:gs>
            </a:gsLst>
            <a:lin ang="5400000" scaled="1"/>
          </a:gradFill>
          <a:ln w="9525">
            <a:noFill/>
            <a:round/>
            <a:headEnd/>
            <a:tailEnd/>
          </a:ln>
        </p:spPr>
        <p:txBody>
          <a:bodyPr/>
          <a:lstStyle/>
          <a:p>
            <a:endParaRPr lang="zh-CN" altLang="en-US"/>
          </a:p>
        </p:txBody>
      </p:sp>
      <p:sp>
        <p:nvSpPr>
          <p:cNvPr id="221188" name="Freeform 4"/>
          <p:cNvSpPr>
            <a:spLocks/>
          </p:cNvSpPr>
          <p:nvPr/>
        </p:nvSpPr>
        <p:spPr bwMode="auto">
          <a:xfrm>
            <a:off x="995363" y="2539265"/>
            <a:ext cx="2433637" cy="798513"/>
          </a:xfrm>
          <a:custGeom>
            <a:avLst/>
            <a:gdLst>
              <a:gd name="T0" fmla="*/ 808 w 1533"/>
              <a:gd name="T1" fmla="*/ 503 h 503"/>
              <a:gd name="T2" fmla="*/ 1533 w 1533"/>
              <a:gd name="T3" fmla="*/ 0 h 503"/>
              <a:gd name="T4" fmla="*/ 0 w 1533"/>
              <a:gd name="T5" fmla="*/ 0 h 503"/>
              <a:gd name="T6" fmla="*/ 685 w 1533"/>
              <a:gd name="T7" fmla="*/ 481 h 503"/>
              <a:gd name="T8" fmla="*/ 808 w 1533"/>
              <a:gd name="T9" fmla="*/ 503 h 503"/>
              <a:gd name="T10" fmla="*/ 0 60000 65536"/>
              <a:gd name="T11" fmla="*/ 0 60000 65536"/>
              <a:gd name="T12" fmla="*/ 0 60000 65536"/>
              <a:gd name="T13" fmla="*/ 0 60000 65536"/>
              <a:gd name="T14" fmla="*/ 0 60000 65536"/>
              <a:gd name="T15" fmla="*/ 0 w 1533"/>
              <a:gd name="T16" fmla="*/ 0 h 503"/>
              <a:gd name="T17" fmla="*/ 1533 w 1533"/>
              <a:gd name="T18" fmla="*/ 503 h 503"/>
            </a:gdLst>
            <a:ahLst/>
            <a:cxnLst>
              <a:cxn ang="T10">
                <a:pos x="T0" y="T1"/>
              </a:cxn>
              <a:cxn ang="T11">
                <a:pos x="T2" y="T3"/>
              </a:cxn>
              <a:cxn ang="T12">
                <a:pos x="T4" y="T5"/>
              </a:cxn>
              <a:cxn ang="T13">
                <a:pos x="T6" y="T7"/>
              </a:cxn>
              <a:cxn ang="T14">
                <a:pos x="T8" y="T9"/>
              </a:cxn>
            </a:cxnLst>
            <a:rect l="T15" t="T16" r="T17" b="T18"/>
            <a:pathLst>
              <a:path w="1533" h="503">
                <a:moveTo>
                  <a:pt x="808" y="503"/>
                </a:moveTo>
                <a:lnTo>
                  <a:pt x="1533" y="0"/>
                </a:lnTo>
                <a:lnTo>
                  <a:pt x="0" y="0"/>
                </a:lnTo>
                <a:lnTo>
                  <a:pt x="685" y="481"/>
                </a:lnTo>
                <a:lnTo>
                  <a:pt x="808" y="503"/>
                </a:lnTo>
                <a:close/>
              </a:path>
            </a:pathLst>
          </a:custGeom>
          <a:gradFill rotWithShape="1">
            <a:gsLst>
              <a:gs pos="0">
                <a:srgbClr val="FFFFFF"/>
              </a:gs>
              <a:gs pos="100000">
                <a:srgbClr val="969696"/>
              </a:gs>
            </a:gsLst>
            <a:lin ang="5400000" scaled="1"/>
          </a:gradFill>
          <a:ln w="9525">
            <a:noFill/>
            <a:round/>
            <a:headEnd/>
            <a:tailEnd/>
          </a:ln>
        </p:spPr>
        <p:txBody>
          <a:bodyPr/>
          <a:lstStyle/>
          <a:p>
            <a:endParaRPr lang="zh-CN" altLang="en-US"/>
          </a:p>
        </p:txBody>
      </p:sp>
      <p:sp>
        <p:nvSpPr>
          <p:cNvPr id="221189" name="Freeform 5"/>
          <p:cNvSpPr>
            <a:spLocks/>
          </p:cNvSpPr>
          <p:nvPr/>
        </p:nvSpPr>
        <p:spPr bwMode="auto">
          <a:xfrm>
            <a:off x="3511550" y="2810728"/>
            <a:ext cx="2589213" cy="511175"/>
          </a:xfrm>
          <a:custGeom>
            <a:avLst/>
            <a:gdLst>
              <a:gd name="T0" fmla="*/ 123 w 1631"/>
              <a:gd name="T1" fmla="*/ 322 h 322"/>
              <a:gd name="T2" fmla="*/ 1631 w 1631"/>
              <a:gd name="T3" fmla="*/ 0 h 322"/>
              <a:gd name="T4" fmla="*/ 89 w 1631"/>
              <a:gd name="T5" fmla="*/ 0 h 322"/>
              <a:gd name="T6" fmla="*/ 0 w 1631"/>
              <a:gd name="T7" fmla="*/ 300 h 322"/>
              <a:gd name="T8" fmla="*/ 123 w 1631"/>
              <a:gd name="T9" fmla="*/ 322 h 322"/>
              <a:gd name="T10" fmla="*/ 0 60000 65536"/>
              <a:gd name="T11" fmla="*/ 0 60000 65536"/>
              <a:gd name="T12" fmla="*/ 0 60000 65536"/>
              <a:gd name="T13" fmla="*/ 0 60000 65536"/>
              <a:gd name="T14" fmla="*/ 0 60000 65536"/>
              <a:gd name="T15" fmla="*/ 0 w 1631"/>
              <a:gd name="T16" fmla="*/ 0 h 322"/>
              <a:gd name="T17" fmla="*/ 1631 w 1631"/>
              <a:gd name="T18" fmla="*/ 322 h 322"/>
            </a:gdLst>
            <a:ahLst/>
            <a:cxnLst>
              <a:cxn ang="T10">
                <a:pos x="T0" y="T1"/>
              </a:cxn>
              <a:cxn ang="T11">
                <a:pos x="T2" y="T3"/>
              </a:cxn>
              <a:cxn ang="T12">
                <a:pos x="T4" y="T5"/>
              </a:cxn>
              <a:cxn ang="T13">
                <a:pos x="T6" y="T7"/>
              </a:cxn>
              <a:cxn ang="T14">
                <a:pos x="T8" y="T9"/>
              </a:cxn>
            </a:cxnLst>
            <a:rect l="T15" t="T16" r="T17" b="T18"/>
            <a:pathLst>
              <a:path w="1631" h="322">
                <a:moveTo>
                  <a:pt x="123" y="322"/>
                </a:moveTo>
                <a:lnTo>
                  <a:pt x="1631" y="0"/>
                </a:lnTo>
                <a:lnTo>
                  <a:pt x="89" y="0"/>
                </a:lnTo>
                <a:lnTo>
                  <a:pt x="0" y="300"/>
                </a:lnTo>
                <a:lnTo>
                  <a:pt x="123" y="322"/>
                </a:lnTo>
                <a:close/>
              </a:path>
            </a:pathLst>
          </a:custGeom>
          <a:gradFill rotWithShape="1">
            <a:gsLst>
              <a:gs pos="0">
                <a:srgbClr val="FFFFFF"/>
              </a:gs>
              <a:gs pos="100000">
                <a:srgbClr val="969696"/>
              </a:gs>
            </a:gsLst>
            <a:lin ang="5400000" scaled="1"/>
          </a:gradFill>
          <a:ln w="9525">
            <a:noFill/>
            <a:round/>
            <a:headEnd/>
            <a:tailEnd/>
          </a:ln>
        </p:spPr>
        <p:txBody>
          <a:bodyPr/>
          <a:lstStyle/>
          <a:p>
            <a:endParaRPr lang="zh-CN" altLang="en-US"/>
          </a:p>
        </p:txBody>
      </p:sp>
      <p:grpSp>
        <p:nvGrpSpPr>
          <p:cNvPr id="221190" name="Group 6"/>
          <p:cNvGrpSpPr>
            <a:grpSpLocks/>
          </p:cNvGrpSpPr>
          <p:nvPr/>
        </p:nvGrpSpPr>
        <p:grpSpPr bwMode="auto">
          <a:xfrm>
            <a:off x="4694238" y="4356953"/>
            <a:ext cx="766762" cy="433387"/>
            <a:chOff x="3600" y="219"/>
            <a:chExt cx="360" cy="175"/>
          </a:xfrm>
        </p:grpSpPr>
        <p:sp>
          <p:nvSpPr>
            <p:cNvPr id="221318" name="Oval 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p>
          </p:txBody>
        </p:sp>
        <p:sp>
          <p:nvSpPr>
            <p:cNvPr id="221319" name="Line 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21320" name="Line 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21321" name="Rectangle 1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en-US" sz="2400" i="0">
                <a:latin typeface="Times New Roman" pitchFamily="18" charset="0"/>
              </a:endParaRPr>
            </a:p>
          </p:txBody>
        </p:sp>
        <p:sp>
          <p:nvSpPr>
            <p:cNvPr id="221322" name="Oval 1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p>
          </p:txBody>
        </p:sp>
        <p:grpSp>
          <p:nvGrpSpPr>
            <p:cNvPr id="221323" name="Group 12"/>
            <p:cNvGrpSpPr>
              <a:grpSpLocks/>
            </p:cNvGrpSpPr>
            <p:nvPr/>
          </p:nvGrpSpPr>
          <p:grpSpPr bwMode="auto">
            <a:xfrm>
              <a:off x="3686" y="244"/>
              <a:ext cx="177" cy="66"/>
              <a:chOff x="2848" y="848"/>
              <a:chExt cx="140" cy="98"/>
            </a:xfrm>
          </p:grpSpPr>
          <p:sp>
            <p:nvSpPr>
              <p:cNvPr id="221328" name="Line 1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1329" name="Line 1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1330" name="Line 1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21324" name="Group 16"/>
            <p:cNvGrpSpPr>
              <a:grpSpLocks/>
            </p:cNvGrpSpPr>
            <p:nvPr/>
          </p:nvGrpSpPr>
          <p:grpSpPr bwMode="auto">
            <a:xfrm flipV="1">
              <a:off x="3686" y="243"/>
              <a:ext cx="177" cy="66"/>
              <a:chOff x="2848" y="848"/>
              <a:chExt cx="140" cy="98"/>
            </a:xfrm>
          </p:grpSpPr>
          <p:sp>
            <p:nvSpPr>
              <p:cNvPr id="221325" name="Line 1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1326" name="Line 1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1327" name="Line 1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21191" name="Group 20"/>
          <p:cNvGrpSpPr>
            <a:grpSpLocks/>
          </p:cNvGrpSpPr>
          <p:nvPr/>
        </p:nvGrpSpPr>
        <p:grpSpPr bwMode="auto">
          <a:xfrm>
            <a:off x="2868613" y="4352190"/>
            <a:ext cx="766762" cy="433388"/>
            <a:chOff x="3600" y="219"/>
            <a:chExt cx="360" cy="175"/>
          </a:xfrm>
        </p:grpSpPr>
        <p:sp>
          <p:nvSpPr>
            <p:cNvPr id="221305" name="Oval 2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p>
          </p:txBody>
        </p:sp>
        <p:sp>
          <p:nvSpPr>
            <p:cNvPr id="221306" name="Line 22"/>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21307" name="Line 23"/>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21308" name="Rectangle 24"/>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en-US" sz="2400" i="0">
                <a:latin typeface="Times New Roman" pitchFamily="18" charset="0"/>
              </a:endParaRPr>
            </a:p>
          </p:txBody>
        </p:sp>
        <p:sp>
          <p:nvSpPr>
            <p:cNvPr id="221309" name="Oval 2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p>
          </p:txBody>
        </p:sp>
        <p:grpSp>
          <p:nvGrpSpPr>
            <p:cNvPr id="221310" name="Group 26"/>
            <p:cNvGrpSpPr>
              <a:grpSpLocks/>
            </p:cNvGrpSpPr>
            <p:nvPr/>
          </p:nvGrpSpPr>
          <p:grpSpPr bwMode="auto">
            <a:xfrm>
              <a:off x="3686" y="244"/>
              <a:ext cx="177" cy="66"/>
              <a:chOff x="2848" y="848"/>
              <a:chExt cx="140" cy="98"/>
            </a:xfrm>
          </p:grpSpPr>
          <p:sp>
            <p:nvSpPr>
              <p:cNvPr id="221315" name="Line 2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1316" name="Line 2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1317" name="Line 2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21311" name="Group 30"/>
            <p:cNvGrpSpPr>
              <a:grpSpLocks/>
            </p:cNvGrpSpPr>
            <p:nvPr/>
          </p:nvGrpSpPr>
          <p:grpSpPr bwMode="auto">
            <a:xfrm flipV="1">
              <a:off x="3686" y="243"/>
              <a:ext cx="177" cy="66"/>
              <a:chOff x="2848" y="848"/>
              <a:chExt cx="140" cy="98"/>
            </a:xfrm>
          </p:grpSpPr>
          <p:sp>
            <p:nvSpPr>
              <p:cNvPr id="221312" name="Line 3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1313" name="Line 3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1314" name="Line 3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21192" name="Group 34"/>
          <p:cNvGrpSpPr>
            <a:grpSpLocks/>
          </p:cNvGrpSpPr>
          <p:nvPr/>
        </p:nvGrpSpPr>
        <p:grpSpPr bwMode="auto">
          <a:xfrm>
            <a:off x="3222625" y="3334603"/>
            <a:ext cx="766763" cy="433387"/>
            <a:chOff x="3600" y="219"/>
            <a:chExt cx="360" cy="175"/>
          </a:xfrm>
        </p:grpSpPr>
        <p:sp>
          <p:nvSpPr>
            <p:cNvPr id="221292" name="Oval 35"/>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p>
          </p:txBody>
        </p:sp>
        <p:sp>
          <p:nvSpPr>
            <p:cNvPr id="221293" name="Line 36"/>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21294" name="Line 37"/>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21295" name="Rectangle 38"/>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en-US" sz="2400" i="0">
                <a:latin typeface="Times New Roman" pitchFamily="18" charset="0"/>
              </a:endParaRPr>
            </a:p>
          </p:txBody>
        </p:sp>
        <p:sp>
          <p:nvSpPr>
            <p:cNvPr id="221296" name="Oval 3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p>
          </p:txBody>
        </p:sp>
        <p:grpSp>
          <p:nvGrpSpPr>
            <p:cNvPr id="221297" name="Group 40"/>
            <p:cNvGrpSpPr>
              <a:grpSpLocks/>
            </p:cNvGrpSpPr>
            <p:nvPr/>
          </p:nvGrpSpPr>
          <p:grpSpPr bwMode="auto">
            <a:xfrm>
              <a:off x="3686" y="244"/>
              <a:ext cx="177" cy="66"/>
              <a:chOff x="2848" y="848"/>
              <a:chExt cx="140" cy="98"/>
            </a:xfrm>
          </p:grpSpPr>
          <p:sp>
            <p:nvSpPr>
              <p:cNvPr id="221302" name="Line 41"/>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1303" name="Line 42"/>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1304" name="Line 43"/>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21298" name="Group 44"/>
            <p:cNvGrpSpPr>
              <a:grpSpLocks/>
            </p:cNvGrpSpPr>
            <p:nvPr/>
          </p:nvGrpSpPr>
          <p:grpSpPr bwMode="auto">
            <a:xfrm flipV="1">
              <a:off x="3686" y="243"/>
              <a:ext cx="177" cy="66"/>
              <a:chOff x="2848" y="848"/>
              <a:chExt cx="140" cy="98"/>
            </a:xfrm>
          </p:grpSpPr>
          <p:sp>
            <p:nvSpPr>
              <p:cNvPr id="221299" name="Line 4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1300" name="Line 4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1301" name="Line 4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21193" name="Group 48"/>
          <p:cNvGrpSpPr>
            <a:grpSpLocks/>
          </p:cNvGrpSpPr>
          <p:nvPr/>
        </p:nvGrpSpPr>
        <p:grpSpPr bwMode="auto">
          <a:xfrm>
            <a:off x="1795463" y="3329840"/>
            <a:ext cx="766762" cy="433388"/>
            <a:chOff x="3600" y="219"/>
            <a:chExt cx="360" cy="175"/>
          </a:xfrm>
        </p:grpSpPr>
        <p:sp>
          <p:nvSpPr>
            <p:cNvPr id="221279"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en-US"/>
            </a:p>
          </p:txBody>
        </p:sp>
        <p:sp>
          <p:nvSpPr>
            <p:cNvPr id="221280" name="Line 5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21281" name="Line 5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21282" name="Rectangle 5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en-US" sz="2400" i="0">
                <a:latin typeface="Times New Roman" pitchFamily="18" charset="0"/>
              </a:endParaRPr>
            </a:p>
          </p:txBody>
        </p:sp>
        <p:sp>
          <p:nvSpPr>
            <p:cNvPr id="221283"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en-US"/>
            </a:p>
          </p:txBody>
        </p:sp>
        <p:grpSp>
          <p:nvGrpSpPr>
            <p:cNvPr id="221284" name="Group 54"/>
            <p:cNvGrpSpPr>
              <a:grpSpLocks/>
            </p:cNvGrpSpPr>
            <p:nvPr/>
          </p:nvGrpSpPr>
          <p:grpSpPr bwMode="auto">
            <a:xfrm>
              <a:off x="3686" y="244"/>
              <a:ext cx="177" cy="66"/>
              <a:chOff x="2848" y="848"/>
              <a:chExt cx="140" cy="98"/>
            </a:xfrm>
          </p:grpSpPr>
          <p:sp>
            <p:nvSpPr>
              <p:cNvPr id="221289" name="Line 5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1290" name="Line 5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1291" name="Line 5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21285" name="Group 58"/>
            <p:cNvGrpSpPr>
              <a:grpSpLocks/>
            </p:cNvGrpSpPr>
            <p:nvPr/>
          </p:nvGrpSpPr>
          <p:grpSpPr bwMode="auto">
            <a:xfrm flipV="1">
              <a:off x="3686" y="243"/>
              <a:ext cx="177" cy="66"/>
              <a:chOff x="2848" y="848"/>
              <a:chExt cx="140" cy="98"/>
            </a:xfrm>
          </p:grpSpPr>
          <p:sp>
            <p:nvSpPr>
              <p:cNvPr id="221286" name="Line 5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1287" name="Line 6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1288" name="Line 6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grpSp>
        <p:nvGrpSpPr>
          <p:cNvPr id="221194" name="Group 62"/>
          <p:cNvGrpSpPr>
            <a:grpSpLocks/>
          </p:cNvGrpSpPr>
          <p:nvPr/>
        </p:nvGrpSpPr>
        <p:grpSpPr bwMode="auto">
          <a:xfrm>
            <a:off x="276225" y="2623403"/>
            <a:ext cx="766763" cy="433387"/>
            <a:chOff x="589" y="1281"/>
            <a:chExt cx="483" cy="273"/>
          </a:xfrm>
        </p:grpSpPr>
        <p:sp>
          <p:nvSpPr>
            <p:cNvPr id="221266" name="Oval 63"/>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221267" name="Line 64"/>
            <p:cNvSpPr>
              <a:spLocks noChangeShapeType="1"/>
            </p:cNvSpPr>
            <p:nvPr/>
          </p:nvSpPr>
          <p:spPr bwMode="auto">
            <a:xfrm>
              <a:off x="591" y="1376"/>
              <a:ext cx="0" cy="108"/>
            </a:xfrm>
            <a:prstGeom prst="line">
              <a:avLst/>
            </a:prstGeom>
            <a:noFill/>
            <a:ln w="12700">
              <a:solidFill>
                <a:schemeClr val="tx1"/>
              </a:solidFill>
              <a:round/>
              <a:headEnd/>
              <a:tailEnd/>
            </a:ln>
          </p:spPr>
          <p:txBody>
            <a:bodyPr wrap="none" anchor="ctr"/>
            <a:lstStyle/>
            <a:p>
              <a:endParaRPr lang="zh-CN" altLang="en-US"/>
            </a:p>
          </p:txBody>
        </p:sp>
        <p:sp>
          <p:nvSpPr>
            <p:cNvPr id="221268" name="Line 65"/>
            <p:cNvSpPr>
              <a:spLocks noChangeShapeType="1"/>
            </p:cNvSpPr>
            <p:nvPr/>
          </p:nvSpPr>
          <p:spPr bwMode="auto">
            <a:xfrm>
              <a:off x="1068" y="1368"/>
              <a:ext cx="4" cy="110"/>
            </a:xfrm>
            <a:prstGeom prst="line">
              <a:avLst/>
            </a:prstGeom>
            <a:noFill/>
            <a:ln w="12700">
              <a:solidFill>
                <a:schemeClr val="tx1"/>
              </a:solidFill>
              <a:round/>
              <a:headEnd/>
              <a:tailEnd/>
            </a:ln>
          </p:spPr>
          <p:txBody>
            <a:bodyPr wrap="none" anchor="ctr"/>
            <a:lstStyle/>
            <a:p>
              <a:endParaRPr lang="zh-CN" altLang="en-US"/>
            </a:p>
          </p:txBody>
        </p:sp>
        <p:sp>
          <p:nvSpPr>
            <p:cNvPr id="221269" name="Rectangle 66"/>
            <p:cNvSpPr>
              <a:spLocks noChangeArrowheads="1"/>
            </p:cNvSpPr>
            <p:nvPr/>
          </p:nvSpPr>
          <p:spPr bwMode="auto">
            <a:xfrm>
              <a:off x="597" y="1390"/>
              <a:ext cx="471" cy="92"/>
            </a:xfrm>
            <a:prstGeom prst="rect">
              <a:avLst/>
            </a:prstGeom>
            <a:solidFill>
              <a:schemeClr val="bg1"/>
            </a:solidFill>
            <a:ln w="12700">
              <a:noFill/>
              <a:miter lim="800000"/>
              <a:headEnd/>
              <a:tailEnd/>
            </a:ln>
          </p:spPr>
          <p:txBody>
            <a:bodyPr wrap="none" anchor="ctr"/>
            <a:lstStyle/>
            <a:p>
              <a:pPr algn="ctr"/>
              <a:endParaRPr lang="zh-CN" altLang="en-US" sz="2400" i="0">
                <a:latin typeface="Times New Roman" pitchFamily="18" charset="0"/>
              </a:endParaRPr>
            </a:p>
          </p:txBody>
        </p:sp>
        <p:sp>
          <p:nvSpPr>
            <p:cNvPr id="221270" name="Oval 67"/>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p:spPr>
          <p:txBody>
            <a:bodyPr wrap="none" anchor="ctr"/>
            <a:lstStyle/>
            <a:p>
              <a:endParaRPr lang="zh-CN" altLang="en-US"/>
            </a:p>
          </p:txBody>
        </p:sp>
        <p:grpSp>
          <p:nvGrpSpPr>
            <p:cNvPr id="221271" name="Group 68"/>
            <p:cNvGrpSpPr>
              <a:grpSpLocks/>
            </p:cNvGrpSpPr>
            <p:nvPr/>
          </p:nvGrpSpPr>
          <p:grpSpPr bwMode="auto">
            <a:xfrm>
              <a:off x="704" y="1320"/>
              <a:ext cx="238" cy="103"/>
              <a:chOff x="2848" y="848"/>
              <a:chExt cx="140" cy="98"/>
            </a:xfrm>
          </p:grpSpPr>
          <p:sp>
            <p:nvSpPr>
              <p:cNvPr id="221276" name="Line 6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1277" name="Line 7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1278" name="Line 7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21272" name="Group 72"/>
            <p:cNvGrpSpPr>
              <a:grpSpLocks/>
            </p:cNvGrpSpPr>
            <p:nvPr/>
          </p:nvGrpSpPr>
          <p:grpSpPr bwMode="auto">
            <a:xfrm flipV="1">
              <a:off x="704" y="1318"/>
              <a:ext cx="238" cy="103"/>
              <a:chOff x="2848" y="848"/>
              <a:chExt cx="140" cy="98"/>
            </a:xfrm>
          </p:grpSpPr>
          <p:sp>
            <p:nvSpPr>
              <p:cNvPr id="221273" name="Line 7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1274" name="Line 7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1275" name="Line 7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221195" name="Line 76"/>
          <p:cNvSpPr>
            <a:spLocks noChangeShapeType="1"/>
          </p:cNvSpPr>
          <p:nvPr/>
        </p:nvSpPr>
        <p:spPr bwMode="auto">
          <a:xfrm>
            <a:off x="1046163" y="2866290"/>
            <a:ext cx="762000" cy="523875"/>
          </a:xfrm>
          <a:prstGeom prst="line">
            <a:avLst/>
          </a:prstGeom>
          <a:noFill/>
          <a:ln w="9525">
            <a:solidFill>
              <a:schemeClr val="tx1"/>
            </a:solidFill>
            <a:round/>
            <a:headEnd/>
            <a:tailEnd/>
          </a:ln>
        </p:spPr>
        <p:txBody>
          <a:bodyPr/>
          <a:lstStyle/>
          <a:p>
            <a:endParaRPr lang="zh-CN" altLang="en-US"/>
          </a:p>
        </p:txBody>
      </p:sp>
      <p:sp>
        <p:nvSpPr>
          <p:cNvPr id="221196" name="Line 77"/>
          <p:cNvSpPr>
            <a:spLocks noChangeShapeType="1"/>
          </p:cNvSpPr>
          <p:nvPr/>
        </p:nvSpPr>
        <p:spPr bwMode="auto">
          <a:xfrm flipV="1">
            <a:off x="1093788" y="3571140"/>
            <a:ext cx="733425" cy="228600"/>
          </a:xfrm>
          <a:prstGeom prst="line">
            <a:avLst/>
          </a:prstGeom>
          <a:noFill/>
          <a:ln w="9525">
            <a:solidFill>
              <a:schemeClr val="tx1"/>
            </a:solidFill>
            <a:round/>
            <a:headEnd/>
            <a:tailEnd/>
          </a:ln>
        </p:spPr>
        <p:txBody>
          <a:bodyPr/>
          <a:lstStyle/>
          <a:p>
            <a:endParaRPr lang="zh-CN" altLang="en-US"/>
          </a:p>
        </p:txBody>
      </p:sp>
      <p:sp>
        <p:nvSpPr>
          <p:cNvPr id="221197" name="Line 78"/>
          <p:cNvSpPr>
            <a:spLocks noChangeShapeType="1"/>
          </p:cNvSpPr>
          <p:nvPr/>
        </p:nvSpPr>
        <p:spPr bwMode="auto">
          <a:xfrm flipV="1">
            <a:off x="2560638" y="3571140"/>
            <a:ext cx="666750" cy="0"/>
          </a:xfrm>
          <a:prstGeom prst="line">
            <a:avLst/>
          </a:prstGeom>
          <a:noFill/>
          <a:ln w="9525">
            <a:solidFill>
              <a:schemeClr val="tx1"/>
            </a:solidFill>
            <a:round/>
            <a:headEnd/>
            <a:tailEnd/>
          </a:ln>
        </p:spPr>
        <p:txBody>
          <a:bodyPr/>
          <a:lstStyle/>
          <a:p>
            <a:endParaRPr lang="zh-CN" altLang="en-US"/>
          </a:p>
        </p:txBody>
      </p:sp>
      <p:sp>
        <p:nvSpPr>
          <p:cNvPr id="221198" name="Line 79"/>
          <p:cNvSpPr>
            <a:spLocks noChangeShapeType="1"/>
          </p:cNvSpPr>
          <p:nvPr/>
        </p:nvSpPr>
        <p:spPr bwMode="auto">
          <a:xfrm>
            <a:off x="2408238" y="3733065"/>
            <a:ext cx="561975" cy="657225"/>
          </a:xfrm>
          <a:prstGeom prst="line">
            <a:avLst/>
          </a:prstGeom>
          <a:noFill/>
          <a:ln w="9525">
            <a:solidFill>
              <a:schemeClr val="tx1"/>
            </a:solidFill>
            <a:round/>
            <a:headEnd/>
            <a:tailEnd/>
          </a:ln>
        </p:spPr>
        <p:txBody>
          <a:bodyPr/>
          <a:lstStyle/>
          <a:p>
            <a:endParaRPr lang="zh-CN" altLang="en-US"/>
          </a:p>
        </p:txBody>
      </p:sp>
      <p:sp>
        <p:nvSpPr>
          <p:cNvPr id="221199" name="Line 80"/>
          <p:cNvSpPr>
            <a:spLocks noChangeShapeType="1"/>
          </p:cNvSpPr>
          <p:nvPr/>
        </p:nvSpPr>
        <p:spPr bwMode="auto">
          <a:xfrm>
            <a:off x="3665538" y="4609365"/>
            <a:ext cx="1038225" cy="0"/>
          </a:xfrm>
          <a:prstGeom prst="line">
            <a:avLst/>
          </a:prstGeom>
          <a:noFill/>
          <a:ln w="9525">
            <a:solidFill>
              <a:schemeClr val="tx1"/>
            </a:solidFill>
            <a:round/>
            <a:headEnd/>
            <a:tailEnd/>
          </a:ln>
        </p:spPr>
        <p:txBody>
          <a:bodyPr/>
          <a:lstStyle/>
          <a:p>
            <a:endParaRPr lang="zh-CN" altLang="en-US"/>
          </a:p>
        </p:txBody>
      </p:sp>
      <p:sp>
        <p:nvSpPr>
          <p:cNvPr id="221200" name="Line 81"/>
          <p:cNvSpPr>
            <a:spLocks noChangeShapeType="1"/>
          </p:cNvSpPr>
          <p:nvPr/>
        </p:nvSpPr>
        <p:spPr bwMode="auto">
          <a:xfrm>
            <a:off x="3951288" y="3685440"/>
            <a:ext cx="838200" cy="714375"/>
          </a:xfrm>
          <a:prstGeom prst="line">
            <a:avLst/>
          </a:prstGeom>
          <a:noFill/>
          <a:ln w="9525">
            <a:solidFill>
              <a:schemeClr val="tx1"/>
            </a:solidFill>
            <a:round/>
            <a:headEnd/>
            <a:tailEnd/>
          </a:ln>
        </p:spPr>
        <p:txBody>
          <a:bodyPr/>
          <a:lstStyle/>
          <a:p>
            <a:endParaRPr lang="zh-CN" altLang="en-US"/>
          </a:p>
        </p:txBody>
      </p:sp>
      <p:sp>
        <p:nvSpPr>
          <p:cNvPr id="221201" name="Line 82"/>
          <p:cNvSpPr>
            <a:spLocks noChangeShapeType="1"/>
          </p:cNvSpPr>
          <p:nvPr/>
        </p:nvSpPr>
        <p:spPr bwMode="auto">
          <a:xfrm>
            <a:off x="5465763" y="4590315"/>
            <a:ext cx="701675" cy="0"/>
          </a:xfrm>
          <a:prstGeom prst="line">
            <a:avLst/>
          </a:prstGeom>
          <a:noFill/>
          <a:ln w="9525">
            <a:solidFill>
              <a:schemeClr val="tx1"/>
            </a:solidFill>
            <a:round/>
            <a:headEnd/>
            <a:tailEnd/>
          </a:ln>
        </p:spPr>
        <p:txBody>
          <a:bodyPr/>
          <a:lstStyle/>
          <a:p>
            <a:endParaRPr lang="zh-CN" altLang="en-US"/>
          </a:p>
        </p:txBody>
      </p:sp>
      <p:sp>
        <p:nvSpPr>
          <p:cNvPr id="221202" name="Text Box 83"/>
          <p:cNvSpPr txBox="1">
            <a:spLocks noChangeArrowheads="1"/>
          </p:cNvSpPr>
          <p:nvPr/>
        </p:nvSpPr>
        <p:spPr bwMode="auto">
          <a:xfrm>
            <a:off x="4914900" y="4790340"/>
            <a:ext cx="476250" cy="366713"/>
          </a:xfrm>
          <a:prstGeom prst="rect">
            <a:avLst/>
          </a:prstGeom>
          <a:noFill/>
          <a:ln w="9525">
            <a:noFill/>
            <a:miter lim="800000"/>
            <a:headEnd/>
            <a:tailEnd/>
          </a:ln>
        </p:spPr>
        <p:txBody>
          <a:bodyPr wrap="none">
            <a:spAutoFit/>
          </a:bodyPr>
          <a:lstStyle/>
          <a:p>
            <a:pPr eaLnBrk="1" hangingPunct="1"/>
            <a:r>
              <a:rPr lang="en-US" altLang="zh-CN" i="0">
                <a:latin typeface="Arial" charset="0"/>
              </a:rPr>
              <a:t>R1</a:t>
            </a:r>
          </a:p>
        </p:txBody>
      </p:sp>
      <p:sp>
        <p:nvSpPr>
          <p:cNvPr id="221203" name="Text Box 84"/>
          <p:cNvSpPr txBox="1">
            <a:spLocks noChangeArrowheads="1"/>
          </p:cNvSpPr>
          <p:nvPr/>
        </p:nvSpPr>
        <p:spPr bwMode="auto">
          <a:xfrm>
            <a:off x="3051175" y="4768115"/>
            <a:ext cx="476250" cy="366713"/>
          </a:xfrm>
          <a:prstGeom prst="rect">
            <a:avLst/>
          </a:prstGeom>
          <a:noFill/>
          <a:ln w="9525">
            <a:noFill/>
            <a:miter lim="800000"/>
            <a:headEnd/>
            <a:tailEnd/>
          </a:ln>
        </p:spPr>
        <p:txBody>
          <a:bodyPr wrap="none">
            <a:spAutoFit/>
          </a:bodyPr>
          <a:lstStyle/>
          <a:p>
            <a:pPr eaLnBrk="1" hangingPunct="1"/>
            <a:r>
              <a:rPr lang="en-US" altLang="zh-CN" i="0">
                <a:latin typeface="Arial" charset="0"/>
              </a:rPr>
              <a:t>R2</a:t>
            </a:r>
          </a:p>
        </p:txBody>
      </p:sp>
      <p:sp>
        <p:nvSpPr>
          <p:cNvPr id="221204" name="Text Box 85"/>
          <p:cNvSpPr txBox="1">
            <a:spLocks noChangeArrowheads="1"/>
          </p:cNvSpPr>
          <p:nvPr/>
        </p:nvSpPr>
        <p:spPr bwMode="auto">
          <a:xfrm>
            <a:off x="4973638" y="3388578"/>
            <a:ext cx="349250" cy="366712"/>
          </a:xfrm>
          <a:prstGeom prst="rect">
            <a:avLst/>
          </a:prstGeom>
          <a:noFill/>
          <a:ln w="9525">
            <a:noFill/>
            <a:miter lim="800000"/>
            <a:headEnd/>
            <a:tailEnd/>
          </a:ln>
        </p:spPr>
        <p:txBody>
          <a:bodyPr wrap="none">
            <a:spAutoFit/>
          </a:bodyPr>
          <a:lstStyle/>
          <a:p>
            <a:pPr eaLnBrk="1" hangingPunct="1"/>
            <a:r>
              <a:rPr lang="en-US" altLang="zh-CN" i="0">
                <a:latin typeface="Arial" charset="0"/>
              </a:rPr>
              <a:t>D</a:t>
            </a:r>
          </a:p>
        </p:txBody>
      </p:sp>
      <p:sp>
        <p:nvSpPr>
          <p:cNvPr id="221205" name="Text Box 86"/>
          <p:cNvSpPr txBox="1">
            <a:spLocks noChangeArrowheads="1"/>
          </p:cNvSpPr>
          <p:nvPr/>
        </p:nvSpPr>
        <p:spPr bwMode="auto">
          <a:xfrm>
            <a:off x="3436938" y="3766403"/>
            <a:ext cx="476250" cy="366712"/>
          </a:xfrm>
          <a:prstGeom prst="rect">
            <a:avLst/>
          </a:prstGeom>
          <a:noFill/>
          <a:ln w="9525">
            <a:noFill/>
            <a:miter lim="800000"/>
            <a:headEnd/>
            <a:tailEnd/>
          </a:ln>
        </p:spPr>
        <p:txBody>
          <a:bodyPr wrap="none">
            <a:spAutoFit/>
          </a:bodyPr>
          <a:lstStyle/>
          <a:p>
            <a:pPr eaLnBrk="1" hangingPunct="1"/>
            <a:r>
              <a:rPr lang="en-US" altLang="zh-CN" i="0">
                <a:latin typeface="Arial" charset="0"/>
              </a:rPr>
              <a:t>R3</a:t>
            </a:r>
          </a:p>
        </p:txBody>
      </p:sp>
      <p:sp>
        <p:nvSpPr>
          <p:cNvPr id="221206" name="Text Box 87"/>
          <p:cNvSpPr txBox="1">
            <a:spLocks noChangeArrowheads="1"/>
          </p:cNvSpPr>
          <p:nvPr/>
        </p:nvSpPr>
        <p:spPr bwMode="auto">
          <a:xfrm>
            <a:off x="1962150" y="3783865"/>
            <a:ext cx="476250" cy="366713"/>
          </a:xfrm>
          <a:prstGeom prst="rect">
            <a:avLst/>
          </a:prstGeom>
          <a:noFill/>
          <a:ln w="9525">
            <a:noFill/>
            <a:miter lim="800000"/>
            <a:headEnd/>
            <a:tailEnd/>
          </a:ln>
        </p:spPr>
        <p:txBody>
          <a:bodyPr wrap="none">
            <a:spAutoFit/>
          </a:bodyPr>
          <a:lstStyle/>
          <a:p>
            <a:pPr eaLnBrk="1" hangingPunct="1"/>
            <a:r>
              <a:rPr lang="en-US" altLang="zh-CN" i="0">
                <a:latin typeface="Arial" charset="0"/>
              </a:rPr>
              <a:t>R4</a:t>
            </a:r>
          </a:p>
        </p:txBody>
      </p:sp>
      <p:grpSp>
        <p:nvGrpSpPr>
          <p:cNvPr id="221207" name="Group 88"/>
          <p:cNvGrpSpPr>
            <a:grpSpLocks/>
          </p:cNvGrpSpPr>
          <p:nvPr/>
        </p:nvGrpSpPr>
        <p:grpSpPr bwMode="auto">
          <a:xfrm>
            <a:off x="322263" y="3569553"/>
            <a:ext cx="766762" cy="433387"/>
            <a:chOff x="589" y="1281"/>
            <a:chExt cx="483" cy="273"/>
          </a:xfrm>
        </p:grpSpPr>
        <p:sp>
          <p:nvSpPr>
            <p:cNvPr id="221253" name="Oval 89"/>
            <p:cNvSpPr>
              <a:spLocks noChangeArrowheads="1"/>
            </p:cNvSpPr>
            <p:nvPr/>
          </p:nvSpPr>
          <p:spPr bwMode="auto">
            <a:xfrm>
              <a:off x="593" y="1403"/>
              <a:ext cx="479" cy="151"/>
            </a:xfrm>
            <a:prstGeom prst="ellipse">
              <a:avLst/>
            </a:prstGeom>
            <a:solidFill>
              <a:schemeClr val="bg1"/>
            </a:solidFill>
            <a:ln w="12700">
              <a:solidFill>
                <a:schemeClr val="tx1"/>
              </a:solidFill>
              <a:round/>
              <a:headEnd/>
              <a:tailEnd/>
            </a:ln>
          </p:spPr>
          <p:txBody>
            <a:bodyPr wrap="none" anchor="ctr"/>
            <a:lstStyle/>
            <a:p>
              <a:endParaRPr lang="zh-CN" altLang="en-US"/>
            </a:p>
          </p:txBody>
        </p:sp>
        <p:sp>
          <p:nvSpPr>
            <p:cNvPr id="221254" name="Line 90"/>
            <p:cNvSpPr>
              <a:spLocks noChangeShapeType="1"/>
            </p:cNvSpPr>
            <p:nvPr/>
          </p:nvSpPr>
          <p:spPr bwMode="auto">
            <a:xfrm>
              <a:off x="591" y="1376"/>
              <a:ext cx="0" cy="108"/>
            </a:xfrm>
            <a:prstGeom prst="line">
              <a:avLst/>
            </a:prstGeom>
            <a:noFill/>
            <a:ln w="12700">
              <a:solidFill>
                <a:schemeClr val="tx1"/>
              </a:solidFill>
              <a:round/>
              <a:headEnd/>
              <a:tailEnd/>
            </a:ln>
          </p:spPr>
          <p:txBody>
            <a:bodyPr wrap="none" anchor="ctr"/>
            <a:lstStyle/>
            <a:p>
              <a:endParaRPr lang="zh-CN" altLang="en-US"/>
            </a:p>
          </p:txBody>
        </p:sp>
        <p:sp>
          <p:nvSpPr>
            <p:cNvPr id="221255" name="Line 91"/>
            <p:cNvSpPr>
              <a:spLocks noChangeShapeType="1"/>
            </p:cNvSpPr>
            <p:nvPr/>
          </p:nvSpPr>
          <p:spPr bwMode="auto">
            <a:xfrm>
              <a:off x="1068" y="1368"/>
              <a:ext cx="4" cy="110"/>
            </a:xfrm>
            <a:prstGeom prst="line">
              <a:avLst/>
            </a:prstGeom>
            <a:noFill/>
            <a:ln w="12700">
              <a:solidFill>
                <a:schemeClr val="tx1"/>
              </a:solidFill>
              <a:round/>
              <a:headEnd/>
              <a:tailEnd/>
            </a:ln>
          </p:spPr>
          <p:txBody>
            <a:bodyPr wrap="none" anchor="ctr"/>
            <a:lstStyle/>
            <a:p>
              <a:endParaRPr lang="zh-CN" altLang="en-US"/>
            </a:p>
          </p:txBody>
        </p:sp>
        <p:sp>
          <p:nvSpPr>
            <p:cNvPr id="221256" name="Rectangle 92"/>
            <p:cNvSpPr>
              <a:spLocks noChangeArrowheads="1"/>
            </p:cNvSpPr>
            <p:nvPr/>
          </p:nvSpPr>
          <p:spPr bwMode="auto">
            <a:xfrm>
              <a:off x="597" y="1390"/>
              <a:ext cx="471" cy="92"/>
            </a:xfrm>
            <a:prstGeom prst="rect">
              <a:avLst/>
            </a:prstGeom>
            <a:solidFill>
              <a:schemeClr val="bg1"/>
            </a:solidFill>
            <a:ln w="12700">
              <a:noFill/>
              <a:miter lim="800000"/>
              <a:headEnd/>
              <a:tailEnd/>
            </a:ln>
          </p:spPr>
          <p:txBody>
            <a:bodyPr wrap="none" anchor="ctr"/>
            <a:lstStyle/>
            <a:p>
              <a:pPr algn="ctr"/>
              <a:endParaRPr lang="zh-CN" altLang="en-US" sz="2400" i="0">
                <a:latin typeface="Times New Roman" pitchFamily="18" charset="0"/>
              </a:endParaRPr>
            </a:p>
          </p:txBody>
        </p:sp>
        <p:sp>
          <p:nvSpPr>
            <p:cNvPr id="221257" name="Oval 93"/>
            <p:cNvSpPr>
              <a:spLocks noChangeArrowheads="1"/>
            </p:cNvSpPr>
            <p:nvPr/>
          </p:nvSpPr>
          <p:spPr bwMode="auto">
            <a:xfrm>
              <a:off x="589" y="1281"/>
              <a:ext cx="479" cy="176"/>
            </a:xfrm>
            <a:prstGeom prst="ellipse">
              <a:avLst/>
            </a:prstGeom>
            <a:solidFill>
              <a:schemeClr val="bg1"/>
            </a:solidFill>
            <a:ln w="12700">
              <a:solidFill>
                <a:schemeClr val="tx1"/>
              </a:solidFill>
              <a:round/>
              <a:headEnd/>
              <a:tailEnd/>
            </a:ln>
          </p:spPr>
          <p:txBody>
            <a:bodyPr wrap="none" anchor="ctr"/>
            <a:lstStyle/>
            <a:p>
              <a:endParaRPr lang="zh-CN" altLang="en-US"/>
            </a:p>
          </p:txBody>
        </p:sp>
        <p:grpSp>
          <p:nvGrpSpPr>
            <p:cNvPr id="221258" name="Group 94"/>
            <p:cNvGrpSpPr>
              <a:grpSpLocks/>
            </p:cNvGrpSpPr>
            <p:nvPr/>
          </p:nvGrpSpPr>
          <p:grpSpPr bwMode="auto">
            <a:xfrm>
              <a:off x="704" y="1320"/>
              <a:ext cx="238" cy="103"/>
              <a:chOff x="2848" y="848"/>
              <a:chExt cx="140" cy="98"/>
            </a:xfrm>
          </p:grpSpPr>
          <p:sp>
            <p:nvSpPr>
              <p:cNvPr id="221263" name="Line 95"/>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1264" name="Line 9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1265" name="Line 9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21259" name="Group 98"/>
            <p:cNvGrpSpPr>
              <a:grpSpLocks/>
            </p:cNvGrpSpPr>
            <p:nvPr/>
          </p:nvGrpSpPr>
          <p:grpSpPr bwMode="auto">
            <a:xfrm flipV="1">
              <a:off x="704" y="1318"/>
              <a:ext cx="238" cy="103"/>
              <a:chOff x="2848" y="848"/>
              <a:chExt cx="140" cy="98"/>
            </a:xfrm>
          </p:grpSpPr>
          <p:sp>
            <p:nvSpPr>
              <p:cNvPr id="221260" name="Line 9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21261" name="Line 100"/>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21262" name="Line 10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221208" name="Text Box 102"/>
          <p:cNvSpPr txBox="1">
            <a:spLocks noChangeArrowheads="1"/>
          </p:cNvSpPr>
          <p:nvPr/>
        </p:nvSpPr>
        <p:spPr bwMode="auto">
          <a:xfrm>
            <a:off x="514350" y="4002940"/>
            <a:ext cx="476250" cy="366713"/>
          </a:xfrm>
          <a:prstGeom prst="rect">
            <a:avLst/>
          </a:prstGeom>
          <a:noFill/>
          <a:ln w="9525">
            <a:noFill/>
            <a:miter lim="800000"/>
            <a:headEnd/>
            <a:tailEnd/>
          </a:ln>
        </p:spPr>
        <p:txBody>
          <a:bodyPr wrap="none">
            <a:spAutoFit/>
          </a:bodyPr>
          <a:lstStyle/>
          <a:p>
            <a:pPr eaLnBrk="1" hangingPunct="1"/>
            <a:r>
              <a:rPr lang="en-US" altLang="zh-CN" i="0">
                <a:latin typeface="Arial" charset="0"/>
              </a:rPr>
              <a:t>R5</a:t>
            </a:r>
          </a:p>
        </p:txBody>
      </p:sp>
      <p:sp>
        <p:nvSpPr>
          <p:cNvPr id="221209" name="Text Box 103"/>
          <p:cNvSpPr txBox="1">
            <a:spLocks noChangeArrowheads="1"/>
          </p:cNvSpPr>
          <p:nvPr/>
        </p:nvSpPr>
        <p:spPr bwMode="auto">
          <a:xfrm>
            <a:off x="5394325" y="4329965"/>
            <a:ext cx="282575" cy="304800"/>
          </a:xfrm>
          <a:prstGeom prst="rect">
            <a:avLst/>
          </a:prstGeom>
          <a:noFill/>
          <a:ln w="9525">
            <a:noFill/>
            <a:miter lim="800000"/>
            <a:headEnd/>
            <a:tailEnd/>
          </a:ln>
        </p:spPr>
        <p:txBody>
          <a:bodyPr wrap="none">
            <a:spAutoFit/>
          </a:bodyPr>
          <a:lstStyle/>
          <a:p>
            <a:pPr eaLnBrk="1" hangingPunct="1"/>
            <a:r>
              <a:rPr lang="en-US" altLang="zh-CN" sz="1400" i="0">
                <a:latin typeface="Arial" charset="0"/>
              </a:rPr>
              <a:t>0</a:t>
            </a:r>
          </a:p>
        </p:txBody>
      </p:sp>
      <p:sp>
        <p:nvSpPr>
          <p:cNvPr id="221210" name="Text Box 104"/>
          <p:cNvSpPr txBox="1">
            <a:spLocks noChangeArrowheads="1"/>
          </p:cNvSpPr>
          <p:nvPr/>
        </p:nvSpPr>
        <p:spPr bwMode="auto">
          <a:xfrm>
            <a:off x="4035425" y="3596540"/>
            <a:ext cx="282575" cy="304800"/>
          </a:xfrm>
          <a:prstGeom prst="rect">
            <a:avLst/>
          </a:prstGeom>
          <a:noFill/>
          <a:ln w="9525">
            <a:noFill/>
            <a:miter lim="800000"/>
            <a:headEnd/>
            <a:tailEnd/>
          </a:ln>
        </p:spPr>
        <p:txBody>
          <a:bodyPr wrap="none">
            <a:spAutoFit/>
          </a:bodyPr>
          <a:lstStyle/>
          <a:p>
            <a:pPr eaLnBrk="1" hangingPunct="1"/>
            <a:r>
              <a:rPr lang="en-US" altLang="zh-CN" sz="1400" i="0">
                <a:latin typeface="Arial" charset="0"/>
              </a:rPr>
              <a:t>1</a:t>
            </a:r>
          </a:p>
        </p:txBody>
      </p:sp>
      <p:sp>
        <p:nvSpPr>
          <p:cNvPr id="221211" name="Text Box 105"/>
          <p:cNvSpPr txBox="1">
            <a:spLocks noChangeArrowheads="1"/>
          </p:cNvSpPr>
          <p:nvPr/>
        </p:nvSpPr>
        <p:spPr bwMode="auto">
          <a:xfrm>
            <a:off x="3960813" y="3321903"/>
            <a:ext cx="282575" cy="304800"/>
          </a:xfrm>
          <a:prstGeom prst="rect">
            <a:avLst/>
          </a:prstGeom>
          <a:noFill/>
          <a:ln w="9525">
            <a:noFill/>
            <a:miter lim="800000"/>
            <a:headEnd/>
            <a:tailEnd/>
          </a:ln>
        </p:spPr>
        <p:txBody>
          <a:bodyPr wrap="none">
            <a:spAutoFit/>
          </a:bodyPr>
          <a:lstStyle/>
          <a:p>
            <a:pPr eaLnBrk="1" hangingPunct="1"/>
            <a:r>
              <a:rPr lang="en-US" altLang="zh-CN" sz="1400" i="0">
                <a:latin typeface="Arial" charset="0"/>
              </a:rPr>
              <a:t>0</a:t>
            </a:r>
          </a:p>
        </p:txBody>
      </p:sp>
      <p:sp>
        <p:nvSpPr>
          <p:cNvPr id="221212" name="Line 106"/>
          <p:cNvSpPr>
            <a:spLocks noChangeShapeType="1"/>
          </p:cNvSpPr>
          <p:nvPr/>
        </p:nvSpPr>
        <p:spPr bwMode="auto">
          <a:xfrm>
            <a:off x="3994150" y="3561615"/>
            <a:ext cx="968375" cy="0"/>
          </a:xfrm>
          <a:prstGeom prst="line">
            <a:avLst/>
          </a:prstGeom>
          <a:noFill/>
          <a:ln w="9525">
            <a:solidFill>
              <a:schemeClr val="tx1"/>
            </a:solidFill>
            <a:round/>
            <a:headEnd/>
            <a:tailEnd/>
          </a:ln>
        </p:spPr>
        <p:txBody>
          <a:bodyPr/>
          <a:lstStyle/>
          <a:p>
            <a:endParaRPr lang="zh-CN" altLang="en-US"/>
          </a:p>
        </p:txBody>
      </p:sp>
      <p:sp>
        <p:nvSpPr>
          <p:cNvPr id="221213" name="Text Box 107"/>
          <p:cNvSpPr txBox="1">
            <a:spLocks noChangeArrowheads="1"/>
          </p:cNvSpPr>
          <p:nvPr/>
        </p:nvSpPr>
        <p:spPr bwMode="auto">
          <a:xfrm>
            <a:off x="2522538" y="3309203"/>
            <a:ext cx="282575" cy="304800"/>
          </a:xfrm>
          <a:prstGeom prst="rect">
            <a:avLst/>
          </a:prstGeom>
          <a:noFill/>
          <a:ln w="9525">
            <a:noFill/>
            <a:miter lim="800000"/>
            <a:headEnd/>
            <a:tailEnd/>
          </a:ln>
        </p:spPr>
        <p:txBody>
          <a:bodyPr wrap="none">
            <a:spAutoFit/>
          </a:bodyPr>
          <a:lstStyle/>
          <a:p>
            <a:pPr eaLnBrk="1" hangingPunct="1"/>
            <a:r>
              <a:rPr lang="en-US" altLang="zh-CN" sz="1400" i="0">
                <a:latin typeface="Arial" charset="0"/>
              </a:rPr>
              <a:t>0</a:t>
            </a:r>
          </a:p>
        </p:txBody>
      </p:sp>
      <p:sp>
        <p:nvSpPr>
          <p:cNvPr id="221214" name="Text Box 108"/>
          <p:cNvSpPr txBox="1">
            <a:spLocks noChangeArrowheads="1"/>
          </p:cNvSpPr>
          <p:nvPr/>
        </p:nvSpPr>
        <p:spPr bwMode="auto">
          <a:xfrm>
            <a:off x="6127750" y="4407753"/>
            <a:ext cx="336550" cy="366712"/>
          </a:xfrm>
          <a:prstGeom prst="rect">
            <a:avLst/>
          </a:prstGeom>
          <a:noFill/>
          <a:ln w="9525">
            <a:noFill/>
            <a:miter lim="800000"/>
            <a:headEnd/>
            <a:tailEnd/>
          </a:ln>
        </p:spPr>
        <p:txBody>
          <a:bodyPr wrap="none">
            <a:spAutoFit/>
          </a:bodyPr>
          <a:lstStyle/>
          <a:p>
            <a:pPr eaLnBrk="1" hangingPunct="1"/>
            <a:r>
              <a:rPr lang="en-US" altLang="zh-CN" i="0">
                <a:latin typeface="Arial" charset="0"/>
              </a:rPr>
              <a:t>A</a:t>
            </a:r>
          </a:p>
        </p:txBody>
      </p:sp>
      <p:sp>
        <p:nvSpPr>
          <p:cNvPr id="221215" name="Text Box 109"/>
          <p:cNvSpPr txBox="1">
            <a:spLocks noChangeArrowheads="1"/>
          </p:cNvSpPr>
          <p:nvPr/>
        </p:nvSpPr>
        <p:spPr bwMode="auto">
          <a:xfrm>
            <a:off x="477838" y="3053615"/>
            <a:ext cx="476250" cy="366713"/>
          </a:xfrm>
          <a:prstGeom prst="rect">
            <a:avLst/>
          </a:prstGeom>
          <a:noFill/>
          <a:ln w="9525">
            <a:noFill/>
            <a:miter lim="800000"/>
            <a:headEnd/>
            <a:tailEnd/>
          </a:ln>
        </p:spPr>
        <p:txBody>
          <a:bodyPr wrap="none">
            <a:spAutoFit/>
          </a:bodyPr>
          <a:lstStyle/>
          <a:p>
            <a:pPr eaLnBrk="1" hangingPunct="1"/>
            <a:r>
              <a:rPr lang="en-US" altLang="zh-CN" i="0">
                <a:latin typeface="Arial" charset="0"/>
              </a:rPr>
              <a:t>R6</a:t>
            </a:r>
          </a:p>
        </p:txBody>
      </p:sp>
      <p:grpSp>
        <p:nvGrpSpPr>
          <p:cNvPr id="221216" name="Group 110"/>
          <p:cNvGrpSpPr>
            <a:grpSpLocks/>
          </p:cNvGrpSpPr>
          <p:nvPr/>
        </p:nvGrpSpPr>
        <p:grpSpPr bwMode="auto">
          <a:xfrm>
            <a:off x="3725375" y="5250715"/>
            <a:ext cx="2546350" cy="922337"/>
            <a:chOff x="679" y="3270"/>
            <a:chExt cx="1604" cy="581"/>
          </a:xfrm>
        </p:grpSpPr>
        <p:sp>
          <p:nvSpPr>
            <p:cNvPr id="221246" name="Rectangle 111"/>
            <p:cNvSpPr>
              <a:spLocks noChangeArrowheads="1"/>
            </p:cNvSpPr>
            <p:nvPr/>
          </p:nvSpPr>
          <p:spPr bwMode="auto">
            <a:xfrm>
              <a:off x="710" y="3296"/>
              <a:ext cx="1533" cy="550"/>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221247" name="Text Box 112"/>
            <p:cNvSpPr txBox="1">
              <a:spLocks noChangeArrowheads="1"/>
            </p:cNvSpPr>
            <p:nvPr/>
          </p:nvSpPr>
          <p:spPr bwMode="auto">
            <a:xfrm>
              <a:off x="679" y="3270"/>
              <a:ext cx="1604" cy="330"/>
            </a:xfrm>
            <a:prstGeom prst="rect">
              <a:avLst/>
            </a:prstGeom>
            <a:noFill/>
            <a:ln w="9525">
              <a:noFill/>
              <a:miter lim="800000"/>
              <a:headEnd/>
              <a:tailEnd/>
            </a:ln>
          </p:spPr>
          <p:txBody>
            <a:bodyPr>
              <a:spAutoFit/>
            </a:bodyPr>
            <a:lstStyle/>
            <a:p>
              <a:pPr eaLnBrk="1" hangingPunct="1"/>
              <a:r>
                <a:rPr lang="zh-CN" altLang="en-US" sz="1400" i="0" dirty="0">
                  <a:latin typeface="Arial" charset="0"/>
                </a:rPr>
                <a:t>  </a:t>
              </a:r>
              <a:r>
                <a:rPr lang="en-US" altLang="zh-CN" sz="1400" i="0" dirty="0">
                  <a:latin typeface="Arial" charset="0"/>
                </a:rPr>
                <a:t>in         out                 out</a:t>
              </a:r>
            </a:p>
            <a:p>
              <a:pPr eaLnBrk="1" hangingPunct="1"/>
              <a:r>
                <a:rPr lang="en-US" altLang="zh-CN" sz="1400" i="0" dirty="0">
                  <a:latin typeface="Arial" charset="0"/>
                </a:rPr>
                <a:t>label     label   dest    interface</a:t>
              </a:r>
            </a:p>
          </p:txBody>
        </p:sp>
        <p:sp>
          <p:nvSpPr>
            <p:cNvPr id="221248" name="Line 113"/>
            <p:cNvSpPr>
              <a:spLocks noChangeShapeType="1"/>
            </p:cNvSpPr>
            <p:nvPr/>
          </p:nvSpPr>
          <p:spPr bwMode="auto">
            <a:xfrm>
              <a:off x="719" y="3584"/>
              <a:ext cx="1507" cy="0"/>
            </a:xfrm>
            <a:prstGeom prst="line">
              <a:avLst/>
            </a:prstGeom>
            <a:noFill/>
            <a:ln w="9525">
              <a:solidFill>
                <a:schemeClr val="tx1"/>
              </a:solidFill>
              <a:round/>
              <a:headEnd/>
              <a:tailEnd/>
            </a:ln>
          </p:spPr>
          <p:txBody>
            <a:bodyPr/>
            <a:lstStyle/>
            <a:p>
              <a:endParaRPr lang="zh-CN" altLang="en-US"/>
            </a:p>
          </p:txBody>
        </p:sp>
        <p:sp>
          <p:nvSpPr>
            <p:cNvPr id="221249" name="Text Box 114"/>
            <p:cNvSpPr txBox="1">
              <a:spLocks noChangeArrowheads="1"/>
            </p:cNvSpPr>
            <p:nvPr/>
          </p:nvSpPr>
          <p:spPr bwMode="auto">
            <a:xfrm>
              <a:off x="730" y="3588"/>
              <a:ext cx="1500" cy="231"/>
            </a:xfrm>
            <a:prstGeom prst="rect">
              <a:avLst/>
            </a:prstGeom>
            <a:noFill/>
            <a:ln w="9525">
              <a:noFill/>
              <a:miter lim="800000"/>
              <a:headEnd/>
              <a:tailEnd/>
            </a:ln>
          </p:spPr>
          <p:txBody>
            <a:bodyPr>
              <a:spAutoFit/>
            </a:bodyPr>
            <a:lstStyle/>
            <a:p>
              <a:pPr eaLnBrk="1" hangingPunct="1"/>
              <a:r>
                <a:rPr lang="zh-CN" altLang="en-US" i="0" dirty="0">
                  <a:latin typeface="Arial" charset="0"/>
                </a:rPr>
                <a:t> </a:t>
              </a:r>
              <a:r>
                <a:rPr lang="en-US" altLang="zh-CN" b="1" i="0" dirty="0">
                  <a:solidFill>
                    <a:srgbClr val="FF0000"/>
                  </a:solidFill>
                  <a:latin typeface="Arial" charset="0"/>
                </a:rPr>
                <a:t>6</a:t>
              </a:r>
              <a:r>
                <a:rPr lang="en-US" altLang="zh-CN" i="0" dirty="0">
                  <a:latin typeface="Arial" charset="0"/>
                </a:rPr>
                <a:t>        -      A       0</a:t>
              </a:r>
            </a:p>
          </p:txBody>
        </p:sp>
        <p:sp>
          <p:nvSpPr>
            <p:cNvPr id="221250" name="Line 115"/>
            <p:cNvSpPr>
              <a:spLocks noChangeShapeType="1"/>
            </p:cNvSpPr>
            <p:nvPr/>
          </p:nvSpPr>
          <p:spPr bwMode="auto">
            <a:xfrm>
              <a:off x="1042" y="3303"/>
              <a:ext cx="1" cy="542"/>
            </a:xfrm>
            <a:prstGeom prst="line">
              <a:avLst/>
            </a:prstGeom>
            <a:noFill/>
            <a:ln w="9525">
              <a:solidFill>
                <a:schemeClr val="tx1"/>
              </a:solidFill>
              <a:round/>
              <a:headEnd/>
              <a:tailEnd/>
            </a:ln>
          </p:spPr>
          <p:txBody>
            <a:bodyPr/>
            <a:lstStyle/>
            <a:p>
              <a:endParaRPr lang="zh-CN" altLang="en-US"/>
            </a:p>
          </p:txBody>
        </p:sp>
        <p:sp>
          <p:nvSpPr>
            <p:cNvPr id="221251" name="Line 116"/>
            <p:cNvSpPr>
              <a:spLocks noChangeShapeType="1"/>
            </p:cNvSpPr>
            <p:nvPr/>
          </p:nvSpPr>
          <p:spPr bwMode="auto">
            <a:xfrm>
              <a:off x="1426" y="3306"/>
              <a:ext cx="1" cy="542"/>
            </a:xfrm>
            <a:prstGeom prst="line">
              <a:avLst/>
            </a:prstGeom>
            <a:noFill/>
            <a:ln w="9525">
              <a:solidFill>
                <a:schemeClr val="tx1"/>
              </a:solidFill>
              <a:round/>
              <a:headEnd/>
              <a:tailEnd/>
            </a:ln>
          </p:spPr>
          <p:txBody>
            <a:bodyPr/>
            <a:lstStyle/>
            <a:p>
              <a:endParaRPr lang="zh-CN" altLang="en-US"/>
            </a:p>
          </p:txBody>
        </p:sp>
        <p:sp>
          <p:nvSpPr>
            <p:cNvPr id="221252" name="Line 117"/>
            <p:cNvSpPr>
              <a:spLocks noChangeShapeType="1"/>
            </p:cNvSpPr>
            <p:nvPr/>
          </p:nvSpPr>
          <p:spPr bwMode="auto">
            <a:xfrm>
              <a:off x="1750" y="3309"/>
              <a:ext cx="1" cy="542"/>
            </a:xfrm>
            <a:prstGeom prst="line">
              <a:avLst/>
            </a:prstGeom>
            <a:noFill/>
            <a:ln w="9525">
              <a:solidFill>
                <a:schemeClr val="tx1"/>
              </a:solidFill>
              <a:round/>
              <a:headEnd/>
              <a:tailEnd/>
            </a:ln>
          </p:spPr>
          <p:txBody>
            <a:bodyPr/>
            <a:lstStyle/>
            <a:p>
              <a:endParaRPr lang="zh-CN" altLang="en-US"/>
            </a:p>
          </p:txBody>
        </p:sp>
      </p:grpSp>
      <p:grpSp>
        <p:nvGrpSpPr>
          <p:cNvPr id="221217" name="Group 118"/>
          <p:cNvGrpSpPr>
            <a:grpSpLocks/>
          </p:cNvGrpSpPr>
          <p:nvPr/>
        </p:nvGrpSpPr>
        <p:grpSpPr bwMode="auto">
          <a:xfrm>
            <a:off x="3625850" y="1594703"/>
            <a:ext cx="2546350" cy="1239837"/>
            <a:chOff x="3494" y="291"/>
            <a:chExt cx="1604" cy="781"/>
          </a:xfrm>
        </p:grpSpPr>
        <p:sp>
          <p:nvSpPr>
            <p:cNvPr id="221238" name="Rectangle 119"/>
            <p:cNvSpPr>
              <a:spLocks noChangeArrowheads="1"/>
            </p:cNvSpPr>
            <p:nvPr/>
          </p:nvSpPr>
          <p:spPr bwMode="auto">
            <a:xfrm>
              <a:off x="3525" y="317"/>
              <a:ext cx="1533" cy="745"/>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221239" name="Text Box 120"/>
            <p:cNvSpPr txBox="1">
              <a:spLocks noChangeArrowheads="1"/>
            </p:cNvSpPr>
            <p:nvPr/>
          </p:nvSpPr>
          <p:spPr bwMode="auto">
            <a:xfrm>
              <a:off x="3494" y="291"/>
              <a:ext cx="1604" cy="330"/>
            </a:xfrm>
            <a:prstGeom prst="rect">
              <a:avLst/>
            </a:prstGeom>
            <a:noFill/>
            <a:ln w="9525">
              <a:noFill/>
              <a:miter lim="800000"/>
              <a:headEnd/>
              <a:tailEnd/>
            </a:ln>
          </p:spPr>
          <p:txBody>
            <a:bodyPr>
              <a:spAutoFit/>
            </a:bodyPr>
            <a:lstStyle/>
            <a:p>
              <a:pPr eaLnBrk="1" hangingPunct="1"/>
              <a:r>
                <a:rPr lang="zh-CN" altLang="en-US" sz="1400" i="0" dirty="0">
                  <a:latin typeface="Arial" charset="0"/>
                </a:rPr>
                <a:t>  </a:t>
              </a:r>
              <a:r>
                <a:rPr lang="en-US" altLang="zh-CN" sz="1400" i="0" dirty="0">
                  <a:latin typeface="Arial" charset="0"/>
                </a:rPr>
                <a:t>in         out                 out</a:t>
              </a:r>
            </a:p>
            <a:p>
              <a:pPr eaLnBrk="1" hangingPunct="1"/>
              <a:r>
                <a:rPr lang="en-US" altLang="zh-CN" sz="1400" i="0" dirty="0">
                  <a:latin typeface="Arial" charset="0"/>
                </a:rPr>
                <a:t>label     label   dest    interface</a:t>
              </a:r>
            </a:p>
          </p:txBody>
        </p:sp>
        <p:sp>
          <p:nvSpPr>
            <p:cNvPr id="221240" name="Line 121"/>
            <p:cNvSpPr>
              <a:spLocks noChangeShapeType="1"/>
            </p:cNvSpPr>
            <p:nvPr/>
          </p:nvSpPr>
          <p:spPr bwMode="auto">
            <a:xfrm>
              <a:off x="3534" y="605"/>
              <a:ext cx="1507" cy="0"/>
            </a:xfrm>
            <a:prstGeom prst="line">
              <a:avLst/>
            </a:prstGeom>
            <a:noFill/>
            <a:ln w="9525">
              <a:solidFill>
                <a:schemeClr val="tx1"/>
              </a:solidFill>
              <a:round/>
              <a:headEnd/>
              <a:tailEnd/>
            </a:ln>
          </p:spPr>
          <p:txBody>
            <a:bodyPr/>
            <a:lstStyle/>
            <a:p>
              <a:endParaRPr lang="zh-CN" altLang="en-US"/>
            </a:p>
          </p:txBody>
        </p:sp>
        <p:sp>
          <p:nvSpPr>
            <p:cNvPr id="221241" name="Text Box 122"/>
            <p:cNvSpPr txBox="1">
              <a:spLocks noChangeArrowheads="1"/>
            </p:cNvSpPr>
            <p:nvPr/>
          </p:nvSpPr>
          <p:spPr bwMode="auto">
            <a:xfrm>
              <a:off x="3545" y="609"/>
              <a:ext cx="1500" cy="231"/>
            </a:xfrm>
            <a:prstGeom prst="rect">
              <a:avLst/>
            </a:prstGeom>
            <a:noFill/>
            <a:ln w="9525">
              <a:noFill/>
              <a:miter lim="800000"/>
              <a:headEnd/>
              <a:tailEnd/>
            </a:ln>
          </p:spPr>
          <p:txBody>
            <a:bodyPr>
              <a:spAutoFit/>
            </a:bodyPr>
            <a:lstStyle/>
            <a:p>
              <a:pPr eaLnBrk="1" hangingPunct="1"/>
              <a:r>
                <a:rPr lang="en-US" altLang="zh-CN" i="0" dirty="0">
                  <a:latin typeface="Arial" charset="0"/>
                </a:rPr>
                <a:t>10      </a:t>
              </a:r>
              <a:r>
                <a:rPr lang="en-US" altLang="zh-CN" i="0" dirty="0">
                  <a:solidFill>
                    <a:srgbClr val="FF0000"/>
                  </a:solidFill>
                  <a:latin typeface="Arial" charset="0"/>
                </a:rPr>
                <a:t>6</a:t>
              </a:r>
              <a:r>
                <a:rPr lang="en-US" altLang="zh-CN" i="0" dirty="0">
                  <a:latin typeface="Arial" charset="0"/>
                </a:rPr>
                <a:t>     </a:t>
              </a:r>
              <a:r>
                <a:rPr lang="en-US" altLang="zh-CN" i="0" dirty="0">
                  <a:solidFill>
                    <a:srgbClr val="FF0000"/>
                  </a:solidFill>
                  <a:latin typeface="Arial" charset="0"/>
                </a:rPr>
                <a:t> A       </a:t>
              </a:r>
              <a:r>
                <a:rPr lang="en-US" altLang="zh-CN" i="0" dirty="0">
                  <a:latin typeface="Arial" charset="0"/>
                </a:rPr>
                <a:t>1</a:t>
              </a:r>
            </a:p>
          </p:txBody>
        </p:sp>
        <p:sp>
          <p:nvSpPr>
            <p:cNvPr id="221242" name="Line 123"/>
            <p:cNvSpPr>
              <a:spLocks noChangeShapeType="1"/>
            </p:cNvSpPr>
            <p:nvPr/>
          </p:nvSpPr>
          <p:spPr bwMode="auto">
            <a:xfrm>
              <a:off x="3857" y="324"/>
              <a:ext cx="1" cy="737"/>
            </a:xfrm>
            <a:prstGeom prst="line">
              <a:avLst/>
            </a:prstGeom>
            <a:noFill/>
            <a:ln w="9525">
              <a:solidFill>
                <a:schemeClr val="tx1"/>
              </a:solidFill>
              <a:round/>
              <a:headEnd/>
              <a:tailEnd/>
            </a:ln>
          </p:spPr>
          <p:txBody>
            <a:bodyPr/>
            <a:lstStyle/>
            <a:p>
              <a:endParaRPr lang="zh-CN" altLang="en-US"/>
            </a:p>
          </p:txBody>
        </p:sp>
        <p:sp>
          <p:nvSpPr>
            <p:cNvPr id="221243" name="Text Box 124"/>
            <p:cNvSpPr txBox="1">
              <a:spLocks noChangeArrowheads="1"/>
            </p:cNvSpPr>
            <p:nvPr/>
          </p:nvSpPr>
          <p:spPr bwMode="auto">
            <a:xfrm>
              <a:off x="3540" y="830"/>
              <a:ext cx="1500" cy="231"/>
            </a:xfrm>
            <a:prstGeom prst="rect">
              <a:avLst/>
            </a:prstGeom>
            <a:noFill/>
            <a:ln w="9525">
              <a:noFill/>
              <a:miter lim="800000"/>
              <a:headEnd/>
              <a:tailEnd/>
            </a:ln>
          </p:spPr>
          <p:txBody>
            <a:bodyPr>
              <a:spAutoFit/>
            </a:bodyPr>
            <a:lstStyle/>
            <a:p>
              <a:pPr eaLnBrk="1" hangingPunct="1"/>
              <a:r>
                <a:rPr lang="en-US" altLang="zh-CN" i="0">
                  <a:latin typeface="Arial" charset="0"/>
                </a:rPr>
                <a:t>12      9      D       0</a:t>
              </a:r>
            </a:p>
          </p:txBody>
        </p:sp>
        <p:sp>
          <p:nvSpPr>
            <p:cNvPr id="221244" name="Line 125"/>
            <p:cNvSpPr>
              <a:spLocks noChangeShapeType="1"/>
            </p:cNvSpPr>
            <p:nvPr/>
          </p:nvSpPr>
          <p:spPr bwMode="auto">
            <a:xfrm>
              <a:off x="4215" y="335"/>
              <a:ext cx="1" cy="737"/>
            </a:xfrm>
            <a:prstGeom prst="line">
              <a:avLst/>
            </a:prstGeom>
            <a:noFill/>
            <a:ln w="9525">
              <a:solidFill>
                <a:schemeClr val="tx1"/>
              </a:solidFill>
              <a:round/>
              <a:headEnd/>
              <a:tailEnd/>
            </a:ln>
          </p:spPr>
          <p:txBody>
            <a:bodyPr/>
            <a:lstStyle/>
            <a:p>
              <a:endParaRPr lang="zh-CN" altLang="en-US"/>
            </a:p>
          </p:txBody>
        </p:sp>
        <p:sp>
          <p:nvSpPr>
            <p:cNvPr id="221245" name="Line 126"/>
            <p:cNvSpPr>
              <a:spLocks noChangeShapeType="1"/>
            </p:cNvSpPr>
            <p:nvPr/>
          </p:nvSpPr>
          <p:spPr bwMode="auto">
            <a:xfrm>
              <a:off x="4573" y="329"/>
              <a:ext cx="1" cy="737"/>
            </a:xfrm>
            <a:prstGeom prst="line">
              <a:avLst/>
            </a:prstGeom>
            <a:noFill/>
            <a:ln w="9525">
              <a:solidFill>
                <a:schemeClr val="tx1"/>
              </a:solidFill>
              <a:round/>
              <a:headEnd/>
              <a:tailEnd/>
            </a:ln>
          </p:spPr>
          <p:txBody>
            <a:bodyPr/>
            <a:lstStyle/>
            <a:p>
              <a:endParaRPr lang="zh-CN" altLang="en-US"/>
            </a:p>
          </p:txBody>
        </p:sp>
      </p:grpSp>
      <p:sp>
        <p:nvSpPr>
          <p:cNvPr id="221218" name="Rectangle 127"/>
          <p:cNvSpPr>
            <a:spLocks noChangeArrowheads="1"/>
          </p:cNvSpPr>
          <p:nvPr/>
        </p:nvSpPr>
        <p:spPr bwMode="auto">
          <a:xfrm>
            <a:off x="954088" y="1083528"/>
            <a:ext cx="2433637" cy="1435100"/>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221219" name="Text Box 128"/>
          <p:cNvSpPr txBox="1">
            <a:spLocks noChangeArrowheads="1"/>
          </p:cNvSpPr>
          <p:nvPr/>
        </p:nvSpPr>
        <p:spPr bwMode="auto">
          <a:xfrm>
            <a:off x="904875" y="1042253"/>
            <a:ext cx="2546350" cy="523220"/>
          </a:xfrm>
          <a:prstGeom prst="rect">
            <a:avLst/>
          </a:prstGeom>
          <a:noFill/>
          <a:ln w="9525">
            <a:noFill/>
            <a:miter lim="800000"/>
            <a:headEnd/>
            <a:tailEnd/>
          </a:ln>
        </p:spPr>
        <p:txBody>
          <a:bodyPr>
            <a:spAutoFit/>
          </a:bodyPr>
          <a:lstStyle/>
          <a:p>
            <a:pPr eaLnBrk="1" hangingPunct="1"/>
            <a:r>
              <a:rPr lang="zh-CN" altLang="en-US" sz="1400" i="0" dirty="0">
                <a:latin typeface="Arial" charset="0"/>
              </a:rPr>
              <a:t>  </a:t>
            </a:r>
            <a:r>
              <a:rPr lang="en-US" altLang="zh-CN" sz="1400" i="0" dirty="0">
                <a:latin typeface="Arial" charset="0"/>
              </a:rPr>
              <a:t>in         out                 out</a:t>
            </a:r>
          </a:p>
          <a:p>
            <a:pPr eaLnBrk="1" hangingPunct="1"/>
            <a:r>
              <a:rPr lang="en-US" altLang="zh-CN" sz="1400" i="0" dirty="0">
                <a:latin typeface="Arial" charset="0"/>
              </a:rPr>
              <a:t>label     label   dest    interface</a:t>
            </a:r>
          </a:p>
        </p:txBody>
      </p:sp>
      <p:sp>
        <p:nvSpPr>
          <p:cNvPr id="221220" name="Line 129"/>
          <p:cNvSpPr>
            <a:spLocks noChangeShapeType="1"/>
          </p:cNvSpPr>
          <p:nvPr/>
        </p:nvSpPr>
        <p:spPr bwMode="auto">
          <a:xfrm>
            <a:off x="968375" y="1540728"/>
            <a:ext cx="2392363" cy="0"/>
          </a:xfrm>
          <a:prstGeom prst="line">
            <a:avLst/>
          </a:prstGeom>
          <a:noFill/>
          <a:ln w="9525">
            <a:solidFill>
              <a:schemeClr val="tx1"/>
            </a:solidFill>
            <a:round/>
            <a:headEnd/>
            <a:tailEnd/>
          </a:ln>
        </p:spPr>
        <p:txBody>
          <a:bodyPr/>
          <a:lstStyle/>
          <a:p>
            <a:endParaRPr lang="zh-CN" altLang="en-US"/>
          </a:p>
        </p:txBody>
      </p:sp>
      <p:sp>
        <p:nvSpPr>
          <p:cNvPr id="221221" name="Text Box 130"/>
          <p:cNvSpPr txBox="1">
            <a:spLocks noChangeArrowheads="1"/>
          </p:cNvSpPr>
          <p:nvPr/>
        </p:nvSpPr>
        <p:spPr bwMode="auto">
          <a:xfrm>
            <a:off x="985838" y="1547078"/>
            <a:ext cx="2381250" cy="366712"/>
          </a:xfrm>
          <a:prstGeom prst="rect">
            <a:avLst/>
          </a:prstGeom>
          <a:noFill/>
          <a:ln w="9525">
            <a:noFill/>
            <a:miter lim="800000"/>
            <a:headEnd/>
            <a:tailEnd/>
          </a:ln>
        </p:spPr>
        <p:txBody>
          <a:bodyPr>
            <a:spAutoFit/>
          </a:bodyPr>
          <a:lstStyle/>
          <a:p>
            <a:pPr eaLnBrk="1" hangingPunct="1"/>
            <a:r>
              <a:rPr lang="zh-CN" altLang="en-US" i="0">
                <a:latin typeface="Arial" charset="0"/>
              </a:rPr>
              <a:t>        </a:t>
            </a:r>
            <a:r>
              <a:rPr lang="en-US" altLang="zh-CN" i="0">
                <a:latin typeface="Arial" charset="0"/>
              </a:rPr>
              <a:t>10      A       0</a:t>
            </a:r>
          </a:p>
        </p:txBody>
      </p:sp>
      <p:sp>
        <p:nvSpPr>
          <p:cNvPr id="221222" name="Line 131"/>
          <p:cNvSpPr>
            <a:spLocks noChangeShapeType="1"/>
          </p:cNvSpPr>
          <p:nvPr/>
        </p:nvSpPr>
        <p:spPr bwMode="auto">
          <a:xfrm>
            <a:off x="1481138" y="1094640"/>
            <a:ext cx="1587" cy="1412875"/>
          </a:xfrm>
          <a:prstGeom prst="line">
            <a:avLst/>
          </a:prstGeom>
          <a:noFill/>
          <a:ln w="9525">
            <a:solidFill>
              <a:schemeClr val="tx1"/>
            </a:solidFill>
            <a:round/>
            <a:headEnd/>
            <a:tailEnd/>
          </a:ln>
        </p:spPr>
        <p:txBody>
          <a:bodyPr/>
          <a:lstStyle/>
          <a:p>
            <a:endParaRPr lang="zh-CN" altLang="en-US"/>
          </a:p>
        </p:txBody>
      </p:sp>
      <p:sp>
        <p:nvSpPr>
          <p:cNvPr id="221223" name="Text Box 132"/>
          <p:cNvSpPr txBox="1">
            <a:spLocks noChangeArrowheads="1"/>
          </p:cNvSpPr>
          <p:nvPr/>
        </p:nvSpPr>
        <p:spPr bwMode="auto">
          <a:xfrm>
            <a:off x="976313" y="1888390"/>
            <a:ext cx="2381250" cy="366713"/>
          </a:xfrm>
          <a:prstGeom prst="rect">
            <a:avLst/>
          </a:prstGeom>
          <a:noFill/>
          <a:ln w="9525">
            <a:noFill/>
            <a:miter lim="800000"/>
            <a:headEnd/>
            <a:tailEnd/>
          </a:ln>
        </p:spPr>
        <p:txBody>
          <a:bodyPr>
            <a:spAutoFit/>
          </a:bodyPr>
          <a:lstStyle/>
          <a:p>
            <a:pPr eaLnBrk="1" hangingPunct="1"/>
            <a:r>
              <a:rPr lang="zh-CN" altLang="en-US" i="0">
                <a:latin typeface="Arial" charset="0"/>
              </a:rPr>
              <a:t>        </a:t>
            </a:r>
            <a:r>
              <a:rPr lang="en-US" altLang="zh-CN" i="0">
                <a:latin typeface="Arial" charset="0"/>
              </a:rPr>
              <a:t>12      D       0</a:t>
            </a:r>
          </a:p>
        </p:txBody>
      </p:sp>
      <p:sp>
        <p:nvSpPr>
          <p:cNvPr id="221224" name="Line 133"/>
          <p:cNvSpPr>
            <a:spLocks noChangeShapeType="1"/>
          </p:cNvSpPr>
          <p:nvPr/>
        </p:nvSpPr>
        <p:spPr bwMode="auto">
          <a:xfrm>
            <a:off x="2049463" y="1091465"/>
            <a:ext cx="1587" cy="1422400"/>
          </a:xfrm>
          <a:prstGeom prst="line">
            <a:avLst/>
          </a:prstGeom>
          <a:noFill/>
          <a:ln w="9525">
            <a:solidFill>
              <a:schemeClr val="tx1"/>
            </a:solidFill>
            <a:round/>
            <a:headEnd/>
            <a:tailEnd/>
          </a:ln>
        </p:spPr>
        <p:txBody>
          <a:bodyPr/>
          <a:lstStyle/>
          <a:p>
            <a:endParaRPr lang="zh-CN" altLang="en-US"/>
          </a:p>
        </p:txBody>
      </p:sp>
      <p:sp>
        <p:nvSpPr>
          <p:cNvPr id="221225" name="Line 134"/>
          <p:cNvSpPr>
            <a:spLocks noChangeShapeType="1"/>
          </p:cNvSpPr>
          <p:nvPr/>
        </p:nvSpPr>
        <p:spPr bwMode="auto">
          <a:xfrm>
            <a:off x="2617788" y="1102578"/>
            <a:ext cx="1587" cy="1401762"/>
          </a:xfrm>
          <a:prstGeom prst="line">
            <a:avLst/>
          </a:prstGeom>
          <a:noFill/>
          <a:ln w="9525">
            <a:solidFill>
              <a:schemeClr val="tx1"/>
            </a:solidFill>
            <a:round/>
            <a:headEnd/>
            <a:tailEnd/>
          </a:ln>
        </p:spPr>
        <p:txBody>
          <a:bodyPr/>
          <a:lstStyle/>
          <a:p>
            <a:endParaRPr lang="zh-CN" altLang="en-US"/>
          </a:p>
        </p:txBody>
      </p:sp>
      <p:sp>
        <p:nvSpPr>
          <p:cNvPr id="221226" name="Text Box 135"/>
          <p:cNvSpPr txBox="1">
            <a:spLocks noChangeArrowheads="1"/>
          </p:cNvSpPr>
          <p:nvPr/>
        </p:nvSpPr>
        <p:spPr bwMode="auto">
          <a:xfrm>
            <a:off x="2420937" y="3696553"/>
            <a:ext cx="282575" cy="304800"/>
          </a:xfrm>
          <a:prstGeom prst="rect">
            <a:avLst/>
          </a:prstGeom>
          <a:noFill/>
          <a:ln w="9525">
            <a:noFill/>
            <a:miter lim="800000"/>
            <a:headEnd/>
            <a:tailEnd/>
          </a:ln>
        </p:spPr>
        <p:txBody>
          <a:bodyPr wrap="none">
            <a:spAutoFit/>
          </a:bodyPr>
          <a:lstStyle/>
          <a:p>
            <a:pPr eaLnBrk="1" hangingPunct="1"/>
            <a:r>
              <a:rPr lang="en-US" altLang="zh-CN" sz="1400" i="0">
                <a:latin typeface="Arial" charset="0"/>
              </a:rPr>
              <a:t>1</a:t>
            </a:r>
          </a:p>
        </p:txBody>
      </p:sp>
      <p:grpSp>
        <p:nvGrpSpPr>
          <p:cNvPr id="221227" name="Group 136"/>
          <p:cNvGrpSpPr>
            <a:grpSpLocks/>
          </p:cNvGrpSpPr>
          <p:nvPr/>
        </p:nvGrpSpPr>
        <p:grpSpPr bwMode="auto">
          <a:xfrm>
            <a:off x="827088" y="5093553"/>
            <a:ext cx="2546350" cy="922337"/>
            <a:chOff x="679" y="3270"/>
            <a:chExt cx="1604" cy="581"/>
          </a:xfrm>
        </p:grpSpPr>
        <p:sp>
          <p:nvSpPr>
            <p:cNvPr id="221231" name="Rectangle 137"/>
            <p:cNvSpPr>
              <a:spLocks noChangeArrowheads="1"/>
            </p:cNvSpPr>
            <p:nvPr/>
          </p:nvSpPr>
          <p:spPr bwMode="auto">
            <a:xfrm>
              <a:off x="710" y="3296"/>
              <a:ext cx="1533" cy="550"/>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221232" name="Text Box 138"/>
            <p:cNvSpPr txBox="1">
              <a:spLocks noChangeArrowheads="1"/>
            </p:cNvSpPr>
            <p:nvPr/>
          </p:nvSpPr>
          <p:spPr bwMode="auto">
            <a:xfrm>
              <a:off x="679" y="3270"/>
              <a:ext cx="1604" cy="330"/>
            </a:xfrm>
            <a:prstGeom prst="rect">
              <a:avLst/>
            </a:prstGeom>
            <a:noFill/>
            <a:ln w="9525">
              <a:noFill/>
              <a:miter lim="800000"/>
              <a:headEnd/>
              <a:tailEnd/>
            </a:ln>
          </p:spPr>
          <p:txBody>
            <a:bodyPr>
              <a:spAutoFit/>
            </a:bodyPr>
            <a:lstStyle/>
            <a:p>
              <a:pPr eaLnBrk="1" hangingPunct="1"/>
              <a:r>
                <a:rPr lang="zh-CN" altLang="en-US" sz="1400" i="0" dirty="0">
                  <a:latin typeface="Arial" charset="0"/>
                </a:rPr>
                <a:t>  </a:t>
              </a:r>
              <a:r>
                <a:rPr lang="en-US" altLang="zh-CN" sz="1400" i="0" dirty="0">
                  <a:latin typeface="Arial" charset="0"/>
                </a:rPr>
                <a:t>in         out                 out</a:t>
              </a:r>
            </a:p>
            <a:p>
              <a:pPr eaLnBrk="1" hangingPunct="1"/>
              <a:r>
                <a:rPr lang="en-US" altLang="zh-CN" sz="1400" i="0" dirty="0">
                  <a:latin typeface="Arial" charset="0"/>
                </a:rPr>
                <a:t>label     label   dest    interface</a:t>
              </a:r>
            </a:p>
          </p:txBody>
        </p:sp>
        <p:sp>
          <p:nvSpPr>
            <p:cNvPr id="221233" name="Line 139"/>
            <p:cNvSpPr>
              <a:spLocks noChangeShapeType="1"/>
            </p:cNvSpPr>
            <p:nvPr/>
          </p:nvSpPr>
          <p:spPr bwMode="auto">
            <a:xfrm>
              <a:off x="719" y="3584"/>
              <a:ext cx="1507" cy="0"/>
            </a:xfrm>
            <a:prstGeom prst="line">
              <a:avLst/>
            </a:prstGeom>
            <a:noFill/>
            <a:ln w="9525">
              <a:solidFill>
                <a:schemeClr val="tx1"/>
              </a:solidFill>
              <a:round/>
              <a:headEnd/>
              <a:tailEnd/>
            </a:ln>
          </p:spPr>
          <p:txBody>
            <a:bodyPr/>
            <a:lstStyle/>
            <a:p>
              <a:endParaRPr lang="zh-CN" altLang="en-US"/>
            </a:p>
          </p:txBody>
        </p:sp>
        <p:sp>
          <p:nvSpPr>
            <p:cNvPr id="221234" name="Text Box 140"/>
            <p:cNvSpPr txBox="1">
              <a:spLocks noChangeArrowheads="1"/>
            </p:cNvSpPr>
            <p:nvPr/>
          </p:nvSpPr>
          <p:spPr bwMode="auto">
            <a:xfrm>
              <a:off x="730" y="3588"/>
              <a:ext cx="1500" cy="231"/>
            </a:xfrm>
            <a:prstGeom prst="rect">
              <a:avLst/>
            </a:prstGeom>
            <a:noFill/>
            <a:ln w="9525">
              <a:noFill/>
              <a:miter lim="800000"/>
              <a:headEnd/>
              <a:tailEnd/>
            </a:ln>
          </p:spPr>
          <p:txBody>
            <a:bodyPr>
              <a:spAutoFit/>
            </a:bodyPr>
            <a:lstStyle/>
            <a:p>
              <a:pPr eaLnBrk="1" hangingPunct="1"/>
              <a:r>
                <a:rPr lang="zh-CN" altLang="en-US" i="0" dirty="0">
                  <a:latin typeface="Arial" charset="0"/>
                </a:rPr>
                <a:t> </a:t>
              </a:r>
              <a:r>
                <a:rPr lang="en-US" altLang="zh-CN" i="0" dirty="0">
                  <a:latin typeface="Arial" charset="0"/>
                </a:rPr>
                <a:t>8        </a:t>
              </a:r>
              <a:r>
                <a:rPr lang="en-US" altLang="zh-CN" i="0" dirty="0">
                  <a:solidFill>
                    <a:srgbClr val="FF0000"/>
                  </a:solidFill>
                  <a:latin typeface="Arial" charset="0"/>
                </a:rPr>
                <a:t>6      A</a:t>
              </a:r>
              <a:r>
                <a:rPr lang="en-US" altLang="zh-CN" i="0" dirty="0">
                  <a:latin typeface="Arial" charset="0"/>
                </a:rPr>
                <a:t>       0</a:t>
              </a:r>
            </a:p>
          </p:txBody>
        </p:sp>
        <p:sp>
          <p:nvSpPr>
            <p:cNvPr id="221235" name="Line 141"/>
            <p:cNvSpPr>
              <a:spLocks noChangeShapeType="1"/>
            </p:cNvSpPr>
            <p:nvPr/>
          </p:nvSpPr>
          <p:spPr bwMode="auto">
            <a:xfrm>
              <a:off x="1042" y="3303"/>
              <a:ext cx="1" cy="542"/>
            </a:xfrm>
            <a:prstGeom prst="line">
              <a:avLst/>
            </a:prstGeom>
            <a:noFill/>
            <a:ln w="9525">
              <a:solidFill>
                <a:schemeClr val="tx1"/>
              </a:solidFill>
              <a:round/>
              <a:headEnd/>
              <a:tailEnd/>
            </a:ln>
          </p:spPr>
          <p:txBody>
            <a:bodyPr/>
            <a:lstStyle/>
            <a:p>
              <a:endParaRPr lang="zh-CN" altLang="en-US"/>
            </a:p>
          </p:txBody>
        </p:sp>
        <p:sp>
          <p:nvSpPr>
            <p:cNvPr id="221236" name="Line 142"/>
            <p:cNvSpPr>
              <a:spLocks noChangeShapeType="1"/>
            </p:cNvSpPr>
            <p:nvPr/>
          </p:nvSpPr>
          <p:spPr bwMode="auto">
            <a:xfrm>
              <a:off x="1426" y="3306"/>
              <a:ext cx="1" cy="542"/>
            </a:xfrm>
            <a:prstGeom prst="line">
              <a:avLst/>
            </a:prstGeom>
            <a:noFill/>
            <a:ln w="9525">
              <a:solidFill>
                <a:schemeClr val="tx1"/>
              </a:solidFill>
              <a:round/>
              <a:headEnd/>
              <a:tailEnd/>
            </a:ln>
          </p:spPr>
          <p:txBody>
            <a:bodyPr/>
            <a:lstStyle/>
            <a:p>
              <a:endParaRPr lang="zh-CN" altLang="en-US"/>
            </a:p>
          </p:txBody>
        </p:sp>
        <p:sp>
          <p:nvSpPr>
            <p:cNvPr id="221237" name="Line 143"/>
            <p:cNvSpPr>
              <a:spLocks noChangeShapeType="1"/>
            </p:cNvSpPr>
            <p:nvPr/>
          </p:nvSpPr>
          <p:spPr bwMode="auto">
            <a:xfrm>
              <a:off x="1750" y="3309"/>
              <a:ext cx="1" cy="542"/>
            </a:xfrm>
            <a:prstGeom prst="line">
              <a:avLst/>
            </a:prstGeom>
            <a:noFill/>
            <a:ln w="9525">
              <a:solidFill>
                <a:schemeClr val="tx1"/>
              </a:solidFill>
              <a:round/>
              <a:headEnd/>
              <a:tailEnd/>
            </a:ln>
          </p:spPr>
          <p:txBody>
            <a:bodyPr/>
            <a:lstStyle/>
            <a:p>
              <a:endParaRPr lang="zh-CN" altLang="en-US"/>
            </a:p>
          </p:txBody>
        </p:sp>
      </p:grpSp>
      <p:sp>
        <p:nvSpPr>
          <p:cNvPr id="221228" name="Text Box 144"/>
          <p:cNvSpPr txBox="1">
            <a:spLocks noChangeArrowheads="1"/>
          </p:cNvSpPr>
          <p:nvPr/>
        </p:nvSpPr>
        <p:spPr bwMode="auto">
          <a:xfrm>
            <a:off x="3598863" y="4347428"/>
            <a:ext cx="282575" cy="304800"/>
          </a:xfrm>
          <a:prstGeom prst="rect">
            <a:avLst/>
          </a:prstGeom>
          <a:noFill/>
          <a:ln w="9525">
            <a:noFill/>
            <a:miter lim="800000"/>
            <a:headEnd/>
            <a:tailEnd/>
          </a:ln>
        </p:spPr>
        <p:txBody>
          <a:bodyPr wrap="none">
            <a:spAutoFit/>
          </a:bodyPr>
          <a:lstStyle/>
          <a:p>
            <a:pPr eaLnBrk="1" hangingPunct="1"/>
            <a:r>
              <a:rPr lang="en-US" altLang="zh-CN" sz="1400" i="0">
                <a:latin typeface="Arial" charset="0"/>
              </a:rPr>
              <a:t>0</a:t>
            </a:r>
          </a:p>
        </p:txBody>
      </p:sp>
      <p:sp>
        <p:nvSpPr>
          <p:cNvPr id="221229" name="Text Box 145"/>
          <p:cNvSpPr txBox="1">
            <a:spLocks noChangeArrowheads="1"/>
          </p:cNvSpPr>
          <p:nvPr/>
        </p:nvSpPr>
        <p:spPr bwMode="auto">
          <a:xfrm>
            <a:off x="958850" y="2190015"/>
            <a:ext cx="2381250" cy="366713"/>
          </a:xfrm>
          <a:prstGeom prst="rect">
            <a:avLst/>
          </a:prstGeom>
          <a:noFill/>
          <a:ln w="9525">
            <a:noFill/>
            <a:miter lim="800000"/>
            <a:headEnd/>
            <a:tailEnd/>
          </a:ln>
        </p:spPr>
        <p:txBody>
          <a:bodyPr>
            <a:spAutoFit/>
          </a:bodyPr>
          <a:lstStyle/>
          <a:p>
            <a:pPr eaLnBrk="1" hangingPunct="1"/>
            <a:r>
              <a:rPr lang="zh-CN" altLang="en-US" i="0">
                <a:latin typeface="Arial" charset="0"/>
              </a:rPr>
              <a:t>          </a:t>
            </a:r>
            <a:r>
              <a:rPr lang="en-US" altLang="zh-CN" i="0">
                <a:latin typeface="Arial" charset="0"/>
              </a:rPr>
              <a:t>8      A       1</a:t>
            </a:r>
          </a:p>
        </p:txBody>
      </p:sp>
      <p:sp>
        <p:nvSpPr>
          <p:cNvPr id="221230" name="Rectangle 146"/>
          <p:cNvSpPr>
            <a:spLocks noGrp="1" noChangeArrowheads="1"/>
          </p:cNvSpPr>
          <p:nvPr>
            <p:ph type="title"/>
          </p:nvPr>
        </p:nvSpPr>
        <p:spPr>
          <a:xfrm>
            <a:off x="300831" y="166867"/>
            <a:ext cx="8447087" cy="698500"/>
          </a:xfrm>
        </p:spPr>
        <p:txBody>
          <a:bodyPr/>
          <a:lstStyle/>
          <a:p>
            <a:pPr eaLnBrk="1" hangingPunct="1"/>
            <a:r>
              <a:rPr lang="en-US" altLang="zh-CN" dirty="0"/>
              <a:t>MPLS-enhanced forwarding table</a:t>
            </a:r>
            <a:endParaRPr lang="en-US" altLang="zh-CN" dirty="0">
              <a:latin typeface="+mn-lt"/>
            </a:endParaRPr>
          </a:p>
        </p:txBody>
      </p:sp>
      <p:sp>
        <p:nvSpPr>
          <p:cNvPr id="147" name="矩形 146"/>
          <p:cNvSpPr/>
          <p:nvPr/>
        </p:nvSpPr>
        <p:spPr>
          <a:xfrm>
            <a:off x="4373575" y="3768744"/>
            <a:ext cx="325730" cy="369332"/>
          </a:xfrm>
          <a:prstGeom prst="rect">
            <a:avLst/>
          </a:prstGeom>
        </p:spPr>
        <p:txBody>
          <a:bodyPr wrap="none">
            <a:spAutoFit/>
          </a:bodyPr>
          <a:lstStyle/>
          <a:p>
            <a:r>
              <a:rPr lang="en-US" altLang="zh-CN" dirty="0">
                <a:solidFill>
                  <a:srgbClr val="FF0000"/>
                </a:solidFill>
              </a:rPr>
              <a:t>6</a:t>
            </a:r>
            <a:endParaRPr lang="zh-CN" altLang="en-US" dirty="0">
              <a:solidFill>
                <a:srgbClr val="FF0000"/>
              </a:solidFill>
            </a:endParaRPr>
          </a:p>
        </p:txBody>
      </p:sp>
      <p:sp>
        <p:nvSpPr>
          <p:cNvPr id="148" name="矩形 147"/>
          <p:cNvSpPr/>
          <p:nvPr/>
        </p:nvSpPr>
        <p:spPr>
          <a:xfrm>
            <a:off x="4023055" y="4256424"/>
            <a:ext cx="325730" cy="369332"/>
          </a:xfrm>
          <a:prstGeom prst="rect">
            <a:avLst/>
          </a:prstGeom>
        </p:spPr>
        <p:txBody>
          <a:bodyPr wrap="none">
            <a:spAutoFit/>
          </a:bodyPr>
          <a:lstStyle/>
          <a:p>
            <a:r>
              <a:rPr lang="en-US" altLang="zh-CN" dirty="0">
                <a:solidFill>
                  <a:srgbClr val="FF0000"/>
                </a:solidFill>
              </a:rPr>
              <a:t>6</a:t>
            </a:r>
            <a:endParaRPr lang="zh-CN" altLang="en-US" dirty="0">
              <a:solidFill>
                <a:srgbClr val="FF0000"/>
              </a:solidFill>
            </a:endParaRPr>
          </a:p>
        </p:txBody>
      </p:sp>
      <p:sp>
        <p:nvSpPr>
          <p:cNvPr id="149" name="矩形 148"/>
          <p:cNvSpPr/>
          <p:nvPr/>
        </p:nvSpPr>
        <p:spPr>
          <a:xfrm>
            <a:off x="2746702" y="3227724"/>
            <a:ext cx="429926" cy="369332"/>
          </a:xfrm>
          <a:prstGeom prst="rect">
            <a:avLst/>
          </a:prstGeom>
        </p:spPr>
        <p:txBody>
          <a:bodyPr wrap="none">
            <a:spAutoFit/>
          </a:bodyPr>
          <a:lstStyle/>
          <a:p>
            <a:r>
              <a:rPr lang="en-US" altLang="zh-CN" dirty="0">
                <a:solidFill>
                  <a:srgbClr val="FF0000"/>
                </a:solidFill>
              </a:rPr>
              <a:t>10</a:t>
            </a:r>
            <a:endParaRPr lang="zh-CN" altLang="en-US" dirty="0">
              <a:solidFill>
                <a:srgbClr val="FF0000"/>
              </a:solidFill>
            </a:endParaRPr>
          </a:p>
        </p:txBody>
      </p:sp>
      <p:sp>
        <p:nvSpPr>
          <p:cNvPr id="150" name="矩形 149"/>
          <p:cNvSpPr/>
          <p:nvPr/>
        </p:nvSpPr>
        <p:spPr>
          <a:xfrm>
            <a:off x="2682583" y="3886116"/>
            <a:ext cx="325730" cy="369332"/>
          </a:xfrm>
          <a:prstGeom prst="rect">
            <a:avLst/>
          </a:prstGeom>
        </p:spPr>
        <p:txBody>
          <a:bodyPr wrap="square">
            <a:spAutoFit/>
          </a:bodyPr>
          <a:lstStyle>
            <a:defPPr>
              <a:defRPr lang="en-US"/>
            </a:defPPr>
            <a:lvl1pPr algn="l" rtl="0" eaLnBrk="0" fontAlgn="base" hangingPunct="0">
              <a:spcBef>
                <a:spcPct val="0"/>
              </a:spcBef>
              <a:spcAft>
                <a:spcPct val="0"/>
              </a:spcAft>
              <a:defRPr i="1" kern="1200">
                <a:solidFill>
                  <a:schemeClr val="tx1"/>
                </a:solidFill>
                <a:latin typeface="Comic Sans MS" pitchFamily="66" charset="0"/>
                <a:ea typeface="宋体" pitchFamily="2" charset="-122"/>
                <a:cs typeface="+mn-cs"/>
              </a:defRPr>
            </a:lvl1pPr>
            <a:lvl2pPr marL="457200" algn="l" rtl="0" eaLnBrk="0" fontAlgn="base" hangingPunct="0">
              <a:spcBef>
                <a:spcPct val="0"/>
              </a:spcBef>
              <a:spcAft>
                <a:spcPct val="0"/>
              </a:spcAft>
              <a:defRPr i="1" kern="1200">
                <a:solidFill>
                  <a:schemeClr val="tx1"/>
                </a:solidFill>
                <a:latin typeface="Comic Sans MS" pitchFamily="66" charset="0"/>
                <a:ea typeface="宋体" pitchFamily="2" charset="-122"/>
                <a:cs typeface="+mn-cs"/>
              </a:defRPr>
            </a:lvl2pPr>
            <a:lvl3pPr marL="914400" algn="l" rtl="0" eaLnBrk="0" fontAlgn="base" hangingPunct="0">
              <a:spcBef>
                <a:spcPct val="0"/>
              </a:spcBef>
              <a:spcAft>
                <a:spcPct val="0"/>
              </a:spcAft>
              <a:defRPr i="1" kern="1200">
                <a:solidFill>
                  <a:schemeClr val="tx1"/>
                </a:solidFill>
                <a:latin typeface="Comic Sans MS" pitchFamily="66" charset="0"/>
                <a:ea typeface="宋体" pitchFamily="2" charset="-122"/>
                <a:cs typeface="+mn-cs"/>
              </a:defRPr>
            </a:lvl3pPr>
            <a:lvl4pPr marL="1371600" algn="l" rtl="0" eaLnBrk="0" fontAlgn="base" hangingPunct="0">
              <a:spcBef>
                <a:spcPct val="0"/>
              </a:spcBef>
              <a:spcAft>
                <a:spcPct val="0"/>
              </a:spcAft>
              <a:defRPr i="1" kern="1200">
                <a:solidFill>
                  <a:schemeClr val="tx1"/>
                </a:solidFill>
                <a:latin typeface="Comic Sans MS" pitchFamily="66" charset="0"/>
                <a:ea typeface="宋体" pitchFamily="2" charset="-122"/>
                <a:cs typeface="+mn-cs"/>
              </a:defRPr>
            </a:lvl4pPr>
            <a:lvl5pPr marL="1828800" algn="l" rtl="0" eaLnBrk="0" fontAlgn="base" hangingPunct="0">
              <a:spcBef>
                <a:spcPct val="0"/>
              </a:spcBef>
              <a:spcAft>
                <a:spcPct val="0"/>
              </a:spcAft>
              <a:defRPr i="1" kern="1200">
                <a:solidFill>
                  <a:schemeClr val="tx1"/>
                </a:solidFill>
                <a:latin typeface="Comic Sans MS" pitchFamily="66" charset="0"/>
                <a:ea typeface="宋体" pitchFamily="2" charset="-122"/>
                <a:cs typeface="+mn-cs"/>
              </a:defRPr>
            </a:lvl5pPr>
            <a:lvl6pPr marL="2286000" algn="l" defTabSz="914400" rtl="0" eaLnBrk="1" latinLnBrk="0" hangingPunct="1">
              <a:defRPr i="1" kern="1200">
                <a:solidFill>
                  <a:schemeClr val="tx1"/>
                </a:solidFill>
                <a:latin typeface="Comic Sans MS" pitchFamily="66" charset="0"/>
                <a:ea typeface="宋体" pitchFamily="2" charset="-122"/>
                <a:cs typeface="+mn-cs"/>
              </a:defRPr>
            </a:lvl6pPr>
            <a:lvl7pPr marL="2743200" algn="l" defTabSz="914400" rtl="0" eaLnBrk="1" latinLnBrk="0" hangingPunct="1">
              <a:defRPr i="1" kern="1200">
                <a:solidFill>
                  <a:schemeClr val="tx1"/>
                </a:solidFill>
                <a:latin typeface="Comic Sans MS" pitchFamily="66" charset="0"/>
                <a:ea typeface="宋体" pitchFamily="2" charset="-122"/>
                <a:cs typeface="+mn-cs"/>
              </a:defRPr>
            </a:lvl7pPr>
            <a:lvl8pPr marL="3200400" algn="l" defTabSz="914400" rtl="0" eaLnBrk="1" latinLnBrk="0" hangingPunct="1">
              <a:defRPr i="1" kern="1200">
                <a:solidFill>
                  <a:schemeClr val="tx1"/>
                </a:solidFill>
                <a:latin typeface="Comic Sans MS" pitchFamily="66" charset="0"/>
                <a:ea typeface="宋体" pitchFamily="2" charset="-122"/>
                <a:cs typeface="+mn-cs"/>
              </a:defRPr>
            </a:lvl8pPr>
            <a:lvl9pPr marL="3657600" algn="l" defTabSz="914400" rtl="0" eaLnBrk="1" latinLnBrk="0" hangingPunct="1">
              <a:defRPr i="1" kern="1200">
                <a:solidFill>
                  <a:schemeClr val="tx1"/>
                </a:solidFill>
                <a:latin typeface="Comic Sans MS" pitchFamily="66" charset="0"/>
                <a:ea typeface="宋体" pitchFamily="2" charset="-122"/>
                <a:cs typeface="+mn-cs"/>
              </a:defRPr>
            </a:lvl9pPr>
          </a:lstStyle>
          <a:p>
            <a:r>
              <a:rPr lang="en-US" altLang="zh-CN" dirty="0">
                <a:solidFill>
                  <a:srgbClr val="FF0000"/>
                </a:solidFill>
              </a:rPr>
              <a:t>8</a:t>
            </a:r>
            <a:endParaRPr lang="zh-CN" altLang="en-US" dirty="0">
              <a:solidFill>
                <a:srgbClr val="FF0000"/>
              </a:solidFill>
            </a:endParaRPr>
          </a:p>
        </p:txBody>
      </p:sp>
      <p:sp>
        <p:nvSpPr>
          <p:cNvPr id="271" name="矩形 270"/>
          <p:cNvSpPr/>
          <p:nvPr/>
        </p:nvSpPr>
        <p:spPr>
          <a:xfrm>
            <a:off x="5461000" y="3298736"/>
            <a:ext cx="3683000" cy="1077218"/>
          </a:xfrm>
          <a:prstGeom prst="rect">
            <a:avLst/>
          </a:prstGeom>
        </p:spPr>
        <p:txBody>
          <a:bodyPr wrap="square">
            <a:spAutoFit/>
          </a:bodyPr>
          <a:lstStyle/>
          <a:p>
            <a:r>
              <a:rPr lang="en-US" altLang="zh-CN" sz="1600" i="0" dirty="0">
                <a:latin typeface="+mn-lt"/>
              </a:rPr>
              <a:t>R1 has advertised to R2 and R3 </a:t>
            </a:r>
            <a:r>
              <a:rPr lang="en-US" altLang="zh-CN" sz="1600" i="0" dirty="0">
                <a:solidFill>
                  <a:srgbClr val="FF0000"/>
                </a:solidFill>
                <a:latin typeface="+mn-lt"/>
              </a:rPr>
              <a:t>that</a:t>
            </a:r>
            <a:r>
              <a:rPr lang="en-US" altLang="zh-CN" sz="1600" i="0" dirty="0">
                <a:latin typeface="+mn-lt"/>
              </a:rPr>
              <a:t> it (R1) can route to destination A, and </a:t>
            </a:r>
            <a:r>
              <a:rPr lang="en-US" altLang="zh-CN" sz="1600" i="0" dirty="0">
                <a:solidFill>
                  <a:srgbClr val="FF0000"/>
                </a:solidFill>
                <a:latin typeface="+mn-lt"/>
              </a:rPr>
              <a:t>that</a:t>
            </a:r>
            <a:r>
              <a:rPr lang="en-US" altLang="zh-CN" sz="1600" i="0" dirty="0">
                <a:latin typeface="+mn-lt"/>
              </a:rPr>
              <a:t> a received frame with MPLS label 6 will be forwarded to destination A. </a:t>
            </a:r>
            <a:endParaRPr lang="zh-CN" altLang="en-US" sz="1600" i="0" dirty="0">
              <a:latin typeface="+mn-lt"/>
            </a:endParaRPr>
          </a:p>
        </p:txBody>
      </p:sp>
      <p:sp>
        <p:nvSpPr>
          <p:cNvPr id="272" name="矩形 271"/>
          <p:cNvSpPr/>
          <p:nvPr/>
        </p:nvSpPr>
        <p:spPr>
          <a:xfrm>
            <a:off x="6210300" y="1610836"/>
            <a:ext cx="2755900" cy="1323439"/>
          </a:xfrm>
          <a:prstGeom prst="rect">
            <a:avLst/>
          </a:prstGeom>
        </p:spPr>
        <p:txBody>
          <a:bodyPr wrap="square">
            <a:spAutoFit/>
          </a:bodyPr>
          <a:lstStyle/>
          <a:p>
            <a:r>
              <a:rPr lang="zh-CN" altLang="en-US" sz="1600" i="0" dirty="0">
                <a:latin typeface="+mn-lt"/>
              </a:rPr>
              <a:t>路由器</a:t>
            </a:r>
            <a:r>
              <a:rPr lang="en-US" altLang="zh-CN" sz="1600" i="0" dirty="0">
                <a:latin typeface="+mn-lt"/>
              </a:rPr>
              <a:t>R3</a:t>
            </a:r>
            <a:r>
              <a:rPr lang="zh-CN" altLang="en-US" sz="1600" i="0" dirty="0">
                <a:latin typeface="+mn-lt"/>
              </a:rPr>
              <a:t>已经向路由器</a:t>
            </a:r>
            <a:r>
              <a:rPr lang="en-US" altLang="zh-CN" sz="1600" i="0" dirty="0">
                <a:solidFill>
                  <a:srgbClr val="FF0000"/>
                </a:solidFill>
                <a:latin typeface="+mn-lt"/>
              </a:rPr>
              <a:t>R4</a:t>
            </a:r>
            <a:r>
              <a:rPr lang="zh-CN" altLang="en-US" sz="1600" i="0" dirty="0">
                <a:latin typeface="+mn-lt"/>
              </a:rPr>
              <a:t>通告它可以路由到目的地</a:t>
            </a:r>
            <a:r>
              <a:rPr lang="en-US" altLang="zh-CN" sz="1600" i="0" dirty="0">
                <a:latin typeface="+mn-lt"/>
              </a:rPr>
              <a:t>A</a:t>
            </a:r>
            <a:r>
              <a:rPr lang="zh-CN" altLang="en-US" sz="1600" i="0" dirty="0">
                <a:latin typeface="+mn-lt"/>
              </a:rPr>
              <a:t>和</a:t>
            </a:r>
            <a:r>
              <a:rPr lang="en-US" altLang="zh-CN" sz="1600" i="0" dirty="0">
                <a:latin typeface="+mn-lt"/>
              </a:rPr>
              <a:t>D</a:t>
            </a:r>
            <a:r>
              <a:rPr lang="zh-CN" altLang="en-US" sz="1600" i="0" dirty="0">
                <a:latin typeface="+mn-lt"/>
              </a:rPr>
              <a:t>，并且分别具有</a:t>
            </a:r>
            <a:r>
              <a:rPr lang="en-US" altLang="zh-CN" sz="1600" i="0" dirty="0">
                <a:latin typeface="+mn-lt"/>
              </a:rPr>
              <a:t>MPLS</a:t>
            </a:r>
            <a:r>
              <a:rPr lang="zh-CN" altLang="en-US" sz="1600" i="0" dirty="0">
                <a:latin typeface="+mn-lt"/>
              </a:rPr>
              <a:t>标签</a:t>
            </a:r>
            <a:r>
              <a:rPr lang="en-US" altLang="zh-CN" sz="1600" i="0" dirty="0">
                <a:latin typeface="+mn-lt"/>
              </a:rPr>
              <a:t>10</a:t>
            </a:r>
            <a:r>
              <a:rPr lang="zh-CN" altLang="en-US" sz="1600" i="0" dirty="0">
                <a:latin typeface="+mn-lt"/>
              </a:rPr>
              <a:t>和</a:t>
            </a:r>
            <a:r>
              <a:rPr lang="en-US" altLang="zh-CN" sz="1600" i="0" dirty="0">
                <a:latin typeface="+mn-lt"/>
              </a:rPr>
              <a:t>12</a:t>
            </a:r>
            <a:r>
              <a:rPr lang="zh-CN" altLang="en-US" sz="1600" i="0" dirty="0">
                <a:latin typeface="+mn-lt"/>
              </a:rPr>
              <a:t>的输入帧将朝着这些目的地交换。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1">
                                            <p:txEl>
                                              <p:pRg st="0" end="0"/>
                                            </p:txEl>
                                          </p:spTgt>
                                        </p:tgtEl>
                                        <p:attrNameLst>
                                          <p:attrName>style.visibility</p:attrName>
                                        </p:attrNameLst>
                                      </p:cBhvr>
                                      <p:to>
                                        <p:strVal val="visible"/>
                                      </p:to>
                                    </p:set>
                                    <p:animEffect transition="in" filter="wipe(left)">
                                      <p:cBhvr>
                                        <p:cTn id="7" dur="1000"/>
                                        <p:tgtEl>
                                          <p:spTgt spid="2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272"/>
                                        </p:tgtEl>
                                        <p:attrNameLst>
                                          <p:attrName>style.visibility</p:attrName>
                                        </p:attrNameLst>
                                      </p:cBhvr>
                                      <p:to>
                                        <p:strVal val="visible"/>
                                      </p:to>
                                    </p:set>
                                    <p:animEffect transition="in" filter="wipe(right)">
                                      <p:cBhvr>
                                        <p:cTn id="20" dur="1000"/>
                                        <p:tgtEl>
                                          <p:spTgt spid="27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P spid="148" grpId="0"/>
      <p:bldP spid="149" grpId="0"/>
      <p:bldP spid="150" grpId="0"/>
      <p:bldP spid="272"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a:t>6.1 </a:t>
            </a:r>
            <a:r>
              <a:rPr lang="zh-CN" altLang="en-US" sz="1800" dirty="0"/>
              <a:t>链路层概述</a:t>
            </a:r>
            <a:endParaRPr lang="en-US" altLang="zh-CN" sz="1800" dirty="0"/>
          </a:p>
          <a:p>
            <a:pPr eaLnBrk="1" hangingPunct="1">
              <a:lnSpc>
                <a:spcPct val="90000"/>
              </a:lnSpc>
            </a:pPr>
            <a:r>
              <a:rPr lang="zh-CN" altLang="en-US" sz="1800" dirty="0"/>
              <a:t>链路层提供的服务</a:t>
            </a:r>
            <a:endParaRPr lang="en-US" altLang="zh-CN" sz="1800" dirty="0"/>
          </a:p>
          <a:p>
            <a:pPr eaLnBrk="1" hangingPunct="1">
              <a:lnSpc>
                <a:spcPct val="90000"/>
              </a:lnSpc>
            </a:pPr>
            <a:r>
              <a:rPr lang="zh-CN" altLang="en-US" sz="1800" dirty="0"/>
              <a:t>链路层在何处实现</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6.2 </a:t>
            </a:r>
            <a:r>
              <a:rPr lang="zh-CN" altLang="en-US" sz="1800" dirty="0"/>
              <a:t>差错检测和纠正技术 </a:t>
            </a:r>
            <a:endParaRPr lang="en-US" altLang="zh-CN" sz="1800" dirty="0"/>
          </a:p>
          <a:p>
            <a:pPr eaLnBrk="1" hangingPunct="1">
              <a:lnSpc>
                <a:spcPct val="90000"/>
              </a:lnSpc>
            </a:pPr>
            <a:r>
              <a:rPr lang="zh-CN" altLang="en-US" sz="1800" dirty="0"/>
              <a:t>奇偶校验</a:t>
            </a:r>
            <a:endParaRPr lang="en-US" altLang="zh-CN" sz="1800" dirty="0"/>
          </a:p>
          <a:p>
            <a:pPr eaLnBrk="1" hangingPunct="1">
              <a:lnSpc>
                <a:spcPct val="90000"/>
              </a:lnSpc>
            </a:pPr>
            <a:r>
              <a:rPr lang="zh-CN" altLang="en-US" sz="1800" dirty="0"/>
              <a:t>校验和方法</a:t>
            </a:r>
            <a:endParaRPr lang="en-US" altLang="zh-CN" sz="1800" dirty="0"/>
          </a:p>
          <a:p>
            <a:pPr eaLnBrk="1" hangingPunct="1">
              <a:lnSpc>
                <a:spcPct val="90000"/>
              </a:lnSpc>
            </a:pPr>
            <a:r>
              <a:rPr lang="zh-CN" altLang="en-US" sz="1800" dirty="0"/>
              <a:t>循环冗余检测</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6.3 </a:t>
            </a:r>
            <a:r>
              <a:rPr lang="zh-CN" altLang="en-US" sz="1800" dirty="0"/>
              <a:t>多路访问链路和协议</a:t>
            </a:r>
            <a:endParaRPr lang="en-US" altLang="zh-CN" sz="1800" dirty="0"/>
          </a:p>
          <a:p>
            <a:pPr eaLnBrk="1" hangingPunct="1">
              <a:lnSpc>
                <a:spcPct val="90000"/>
              </a:lnSpc>
            </a:pPr>
            <a:r>
              <a:rPr lang="zh-CN" altLang="en-US" sz="1800" dirty="0"/>
              <a:t>信道划分协议</a:t>
            </a:r>
            <a:endParaRPr lang="en-US" altLang="zh-CN" sz="1800" dirty="0"/>
          </a:p>
          <a:p>
            <a:pPr eaLnBrk="1" hangingPunct="1">
              <a:lnSpc>
                <a:spcPct val="90000"/>
              </a:lnSpc>
            </a:pPr>
            <a:r>
              <a:rPr lang="zh-CN" altLang="en-US" sz="1800" dirty="0"/>
              <a:t>随机接入协议</a:t>
            </a:r>
            <a:endParaRPr lang="en-US" altLang="zh-CN" sz="1800" dirty="0"/>
          </a:p>
          <a:p>
            <a:pPr eaLnBrk="1" hangingPunct="1">
              <a:lnSpc>
                <a:spcPct val="90000"/>
              </a:lnSpc>
            </a:pPr>
            <a:r>
              <a:rPr lang="zh-CN" altLang="en-US" sz="1800" dirty="0"/>
              <a:t>轮流协议</a:t>
            </a:r>
            <a:endParaRPr lang="en-US" altLang="zh-CN" sz="1800" dirty="0"/>
          </a:p>
          <a:p>
            <a:pPr eaLnBrk="1" hangingPunct="1">
              <a:lnSpc>
                <a:spcPct val="90000"/>
              </a:lnSpc>
            </a:pPr>
            <a:r>
              <a:rPr lang="en-US" altLang="zh-CN" sz="1800" dirty="0"/>
              <a:t>DOCSIS: </a:t>
            </a:r>
            <a:r>
              <a:rPr lang="zh-CN" altLang="en-US" sz="1800" dirty="0"/>
              <a:t>用于电缆互联网接入的链路层协议</a:t>
            </a:r>
            <a:endParaRPr lang="en-US" altLang="zh-CN" sz="1800" dirty="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a:t>以太网</a:t>
            </a:r>
            <a:endParaRPr lang="en-US" altLang="zh-CN" sz="1800" dirty="0"/>
          </a:p>
          <a:p>
            <a:pPr eaLnBrk="1" hangingPunct="1">
              <a:lnSpc>
                <a:spcPct val="90000"/>
              </a:lnSpc>
            </a:pPr>
            <a:r>
              <a:rPr lang="zh-CN" altLang="en-US" sz="1800" dirty="0"/>
              <a:t>链路层交换机</a:t>
            </a:r>
            <a:endParaRPr lang="en-US" altLang="zh-CN" sz="1800" dirty="0"/>
          </a:p>
          <a:p>
            <a:pPr eaLnBrk="1" hangingPunct="1">
              <a:lnSpc>
                <a:spcPct val="90000"/>
              </a:lnSpc>
            </a:pPr>
            <a:r>
              <a:rPr lang="zh-CN" altLang="en-US" sz="1800" dirty="0"/>
              <a:t>虚拟局域网 </a:t>
            </a:r>
            <a:r>
              <a:rPr lang="en-US" altLang="zh-CN" sz="1800" dirty="0"/>
              <a:t>(VLANs)</a:t>
            </a:r>
          </a:p>
          <a:p>
            <a:pPr eaLnBrk="1" hangingPunct="1">
              <a:lnSpc>
                <a:spcPct val="90000"/>
              </a:lnSpc>
              <a:buFontTx/>
              <a:buNone/>
            </a:pPr>
            <a:endParaRPr lang="en-US" altLang="zh-CN" sz="1800" dirty="0"/>
          </a:p>
          <a:p>
            <a:pPr eaLnBrk="1" hangingPunct="1">
              <a:lnSpc>
                <a:spcPct val="90000"/>
              </a:lnSpc>
              <a:buFontTx/>
              <a:buNone/>
            </a:pPr>
            <a:r>
              <a:rPr lang="en-US" altLang="zh-CN" sz="1800" dirty="0"/>
              <a:t>6.5 </a:t>
            </a:r>
            <a:r>
              <a:rPr lang="zh-CN" altLang="en-US" sz="1800" dirty="0"/>
              <a:t>链路虚拟化：网络作为链路层</a:t>
            </a:r>
            <a:endParaRPr lang="en-US" altLang="zh-CN" sz="1800" dirty="0"/>
          </a:p>
          <a:p>
            <a:pPr eaLnBrk="1" hangingPunct="1">
              <a:lnSpc>
                <a:spcPct val="90000"/>
              </a:lnSpc>
            </a:pPr>
            <a:r>
              <a:rPr lang="zh-CN" altLang="en-US" sz="1800" dirty="0"/>
              <a:t>多协议标签交换 </a:t>
            </a:r>
            <a:r>
              <a:rPr lang="en-US" altLang="zh-CN" sz="1800" dirty="0"/>
              <a:t>(MPLS)</a:t>
            </a:r>
          </a:p>
          <a:p>
            <a:pPr eaLnBrk="1" hangingPunct="1">
              <a:lnSpc>
                <a:spcPct val="90000"/>
              </a:lnSpc>
              <a:buFontTx/>
              <a:buNone/>
            </a:pPr>
            <a:r>
              <a:rPr lang="en-US" altLang="zh-CN" sz="1800" dirty="0"/>
              <a:t>6.6 </a:t>
            </a:r>
            <a:r>
              <a:rPr lang="zh-CN" altLang="en-US" sz="1800" dirty="0">
                <a:solidFill>
                  <a:srgbClr val="FF0000"/>
                </a:solidFill>
              </a:rPr>
              <a:t>数据中心网络</a:t>
            </a:r>
            <a:endParaRPr lang="en-US" altLang="zh-CN" sz="1800" dirty="0">
              <a:solidFill>
                <a:srgbClr val="FF0000"/>
              </a:solidFill>
            </a:endParaRPr>
          </a:p>
          <a:p>
            <a:pPr eaLnBrk="1" hangingPunct="1">
              <a:lnSpc>
                <a:spcPct val="90000"/>
              </a:lnSpc>
              <a:buFontTx/>
              <a:buNone/>
            </a:pPr>
            <a:endParaRPr lang="en-US" altLang="zh-CN" sz="1800" dirty="0"/>
          </a:p>
          <a:p>
            <a:pPr eaLnBrk="1" hangingPunct="1">
              <a:lnSpc>
                <a:spcPct val="90000"/>
              </a:lnSpc>
              <a:buFontTx/>
              <a:buNone/>
            </a:pPr>
            <a:r>
              <a:rPr lang="en-US" altLang="zh-CN" sz="1800" dirty="0"/>
              <a:t>6.7 </a:t>
            </a:r>
            <a:r>
              <a:rPr lang="zh-CN" altLang="en-US" sz="1800" dirty="0"/>
              <a:t>回顾：</a:t>
            </a:r>
            <a:r>
              <a:rPr lang="en-US" altLang="zh-CN" sz="1800" dirty="0"/>
              <a:t>Web</a:t>
            </a:r>
            <a:r>
              <a:rPr lang="zh-CN" altLang="en-US" sz="1800" dirty="0"/>
              <a:t>页面请求的历程</a:t>
            </a:r>
            <a:endParaRPr lang="en-US" altLang="zh-CN" sz="1800" dirty="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和以太网</a:t>
            </a:r>
            <a:endParaRPr lang="en-US" altLang="zh-CN" sz="1800" dirty="0"/>
          </a:p>
          <a:p>
            <a:pPr eaLnBrk="1" hangingPunct="1">
              <a:lnSpc>
                <a:spcPct val="90000"/>
              </a:lnSpc>
              <a:buFontTx/>
              <a:buChar char="•"/>
            </a:pPr>
            <a:r>
              <a:rPr lang="zh-CN" altLang="en-US" sz="1800" dirty="0"/>
              <a:t>仍在准备：</a:t>
            </a:r>
            <a:r>
              <a:rPr lang="en-US" altLang="zh-CN" sz="1800" dirty="0"/>
              <a:t>DNS </a:t>
            </a:r>
            <a:r>
              <a:rPr lang="zh-CN" altLang="en-US" sz="1800" dirty="0"/>
              <a:t>和 </a:t>
            </a:r>
            <a:r>
              <a:rPr lang="en-US" altLang="zh-CN" sz="1800" dirty="0"/>
              <a:t>ARP</a:t>
            </a:r>
          </a:p>
          <a:p>
            <a:pPr eaLnBrk="1" hangingPunct="1">
              <a:lnSpc>
                <a:spcPct val="90000"/>
              </a:lnSpc>
              <a:buFontTx/>
              <a:buChar char="•"/>
            </a:pPr>
            <a:r>
              <a:rPr lang="zh-CN" altLang="en-US" sz="1800" dirty="0"/>
              <a:t>仍在准备：域内路由选择到</a:t>
            </a:r>
            <a:r>
              <a:rPr lang="en-US" altLang="zh-CN" sz="1800" dirty="0"/>
              <a:t>DNS</a:t>
            </a:r>
            <a:r>
              <a:rPr lang="zh-CN" altLang="en-US" sz="1800" dirty="0"/>
              <a:t>服务器</a:t>
            </a:r>
            <a:endParaRPr lang="en-US" altLang="zh-CN" sz="1800" dirty="0"/>
          </a:p>
          <a:p>
            <a:pPr eaLnBrk="1" hangingPunct="1">
              <a:lnSpc>
                <a:spcPct val="90000"/>
              </a:lnSpc>
              <a:buFontTx/>
              <a:buChar char="•"/>
            </a:pPr>
            <a:r>
              <a:rPr lang="en-US" altLang="zh-CN" sz="1800" dirty="0"/>
              <a:t>Web </a:t>
            </a:r>
            <a:r>
              <a:rPr lang="zh-CN" altLang="en-US" sz="1800" dirty="0"/>
              <a:t>客户 </a:t>
            </a:r>
            <a:r>
              <a:rPr lang="en-US" altLang="zh-CN" sz="1800" dirty="0"/>
              <a:t>— </a:t>
            </a:r>
            <a:r>
              <a:rPr lang="zh-CN" altLang="en-US" sz="1800" dirty="0"/>
              <a:t>服务器交互：</a:t>
            </a:r>
            <a:r>
              <a:rPr lang="en-US" altLang="zh-CN" sz="1800" dirty="0"/>
              <a:t>TCP </a:t>
            </a:r>
            <a:r>
              <a:rPr lang="zh-CN" altLang="en-US" sz="1800" dirty="0"/>
              <a:t>和 </a:t>
            </a:r>
            <a:r>
              <a:rPr lang="en-US" altLang="zh-CN" sz="1800" dirty="0"/>
              <a:t>HTTP</a:t>
            </a:r>
          </a:p>
          <a:p>
            <a:pPr eaLnBrk="1" hangingPunct="1">
              <a:lnSpc>
                <a:spcPct val="90000"/>
              </a:lnSpc>
              <a:buFontTx/>
              <a:buNone/>
            </a:pPr>
            <a:endParaRPr lang="en-US" altLang="zh-CN" sz="1800" dirty="0"/>
          </a:p>
          <a:p>
            <a:pPr eaLnBrk="1" hangingPunct="1">
              <a:lnSpc>
                <a:spcPct val="90000"/>
              </a:lnSpc>
              <a:buFontTx/>
              <a:buNone/>
            </a:pPr>
            <a:r>
              <a:rPr lang="en-US" altLang="zh-CN" sz="1800" dirty="0"/>
              <a:t>6.8 </a:t>
            </a:r>
            <a:r>
              <a:rPr lang="zh-CN" altLang="en-US" sz="1800" dirty="0"/>
              <a:t>小结</a:t>
            </a:r>
          </a:p>
        </p:txBody>
      </p:sp>
      <p:sp>
        <p:nvSpPr>
          <p:cNvPr id="2" name="标题 1"/>
          <p:cNvSpPr>
            <a:spLocks noGrp="1"/>
          </p:cNvSpPr>
          <p:nvPr>
            <p:ph type="title"/>
          </p:nvPr>
        </p:nvSpPr>
        <p:spPr/>
        <p:txBody>
          <a:bodyPr/>
          <a:lstStyle/>
          <a:p>
            <a:r>
              <a:rPr lang="zh-CN" altLang="en-US" dirty="0">
                <a:latin typeface="+mn-lt"/>
              </a:rPr>
              <a:t>第 </a:t>
            </a:r>
            <a:r>
              <a:rPr lang="en-US" altLang="zh-CN" dirty="0">
                <a:latin typeface="+mn-lt"/>
              </a:rPr>
              <a:t>6 </a:t>
            </a:r>
            <a:r>
              <a:rPr lang="zh-CN" altLang="en-US" dirty="0">
                <a:latin typeface="+mn-lt"/>
              </a:rPr>
              <a:t>章 链路层和局域网</a:t>
            </a:r>
          </a:p>
        </p:txBody>
      </p:sp>
    </p:spTree>
    <p:extLst>
      <p:ext uri="{BB962C8B-B14F-4D97-AF65-F5344CB8AC3E}">
        <p14:creationId xmlns:p14="http://schemas.microsoft.com/office/powerpoint/2010/main" val="230569644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3" name="Rectangle 6"/>
          <p:cNvSpPr>
            <a:spLocks noGrp="1" noChangeArrowheads="1"/>
          </p:cNvSpPr>
          <p:nvPr>
            <p:ph type="body" idx="1"/>
          </p:nvPr>
        </p:nvSpPr>
        <p:spPr>
          <a:xfrm>
            <a:off x="295239" y="1031082"/>
            <a:ext cx="8540750" cy="2196734"/>
          </a:xfrm>
        </p:spPr>
        <p:txBody>
          <a:bodyPr/>
          <a:lstStyle/>
          <a:p>
            <a:pPr>
              <a:spcBef>
                <a:spcPts val="600"/>
              </a:spcBef>
            </a:pPr>
            <a:r>
              <a:rPr lang="en-US" altLang="zh-CN" dirty="0"/>
              <a:t>10</a:t>
            </a:r>
            <a:r>
              <a:rPr lang="en-US" altLang="en-US" dirty="0"/>
              <a:t>’</a:t>
            </a:r>
            <a:r>
              <a:rPr lang="en-US" altLang="zh-CN" dirty="0"/>
              <a:t>s to 100</a:t>
            </a:r>
            <a:r>
              <a:rPr lang="en-US" altLang="en-US" dirty="0"/>
              <a:t>’</a:t>
            </a:r>
            <a:r>
              <a:rPr lang="en-US" altLang="zh-CN" dirty="0"/>
              <a:t>s of thousands of hosts, often closely coupled, in close proximity:</a:t>
            </a:r>
          </a:p>
          <a:p>
            <a:pPr lvl="1">
              <a:spcBef>
                <a:spcPts val="600"/>
              </a:spcBef>
            </a:pPr>
            <a:r>
              <a:rPr lang="en-US" altLang="zh-CN" sz="2200" dirty="0"/>
              <a:t>e-business (e.g. Amazon)</a:t>
            </a:r>
          </a:p>
          <a:p>
            <a:pPr lvl="1">
              <a:spcBef>
                <a:spcPts val="600"/>
              </a:spcBef>
            </a:pPr>
            <a:r>
              <a:rPr lang="en-US" altLang="zh-CN" sz="2200" dirty="0"/>
              <a:t>content-servers (e.g., YouTube, Akamai, Apple, Microsoft)</a:t>
            </a:r>
          </a:p>
          <a:p>
            <a:pPr lvl="1">
              <a:spcBef>
                <a:spcPts val="600"/>
              </a:spcBef>
            </a:pPr>
            <a:r>
              <a:rPr lang="en-US" altLang="zh-CN" sz="2200" dirty="0"/>
              <a:t>search engines, data mining (e.g., Google)</a:t>
            </a:r>
          </a:p>
        </p:txBody>
      </p:sp>
      <p:sp>
        <p:nvSpPr>
          <p:cNvPr id="66" name="Rectangle 6"/>
          <p:cNvSpPr txBox="1">
            <a:spLocks noChangeArrowheads="1"/>
          </p:cNvSpPr>
          <p:nvPr/>
        </p:nvSpPr>
        <p:spPr bwMode="auto">
          <a:xfrm>
            <a:off x="303213" y="3245825"/>
            <a:ext cx="4603748" cy="28298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a:lnSpc>
                <a:spcPct val="100000"/>
              </a:lnSpc>
              <a:spcBef>
                <a:spcPts val="600"/>
              </a:spcBef>
              <a:defRPr/>
            </a:pPr>
            <a:r>
              <a:rPr lang="en-US" i="0" dirty="0">
                <a:cs typeface="+mn-cs"/>
              </a:rPr>
              <a:t>challenges:</a:t>
            </a:r>
          </a:p>
          <a:p>
            <a:pPr lvl="1">
              <a:lnSpc>
                <a:spcPct val="100000"/>
              </a:lnSpc>
              <a:spcBef>
                <a:spcPts val="600"/>
              </a:spcBef>
              <a:defRPr/>
            </a:pPr>
            <a:r>
              <a:rPr lang="en-US" sz="2200" i="0" dirty="0"/>
              <a:t>multiple applications, each serving massive numbers of clients </a:t>
            </a:r>
          </a:p>
          <a:p>
            <a:pPr lvl="1">
              <a:lnSpc>
                <a:spcPct val="100000"/>
              </a:lnSpc>
              <a:spcBef>
                <a:spcPts val="600"/>
              </a:spcBef>
              <a:defRPr/>
            </a:pPr>
            <a:r>
              <a:rPr lang="en-US" sz="2200" i="0" dirty="0"/>
              <a:t>managing / balancing load, avoiding processing, networking, data bottlenecks  </a:t>
            </a:r>
          </a:p>
        </p:txBody>
      </p:sp>
      <p:pic>
        <p:nvPicPr>
          <p:cNvPr id="20275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56212" y="3227816"/>
            <a:ext cx="3527425" cy="252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760" name="TextBox 3"/>
          <p:cNvSpPr txBox="1">
            <a:spLocks noChangeArrowheads="1"/>
          </p:cNvSpPr>
          <p:nvPr/>
        </p:nvSpPr>
        <p:spPr bwMode="auto">
          <a:xfrm>
            <a:off x="5605461" y="5750354"/>
            <a:ext cx="2828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en-US" altLang="zh-CN" sz="1400" i="0" dirty="0">
                <a:latin typeface="Arial" panose="020B0604020202020204" pitchFamily="34" charset="0"/>
                <a:cs typeface="Arial" panose="020B0604020202020204" pitchFamily="34" charset="0"/>
              </a:rPr>
              <a:t>Inside a 40-ft Microsoft container, </a:t>
            </a:r>
          </a:p>
          <a:p>
            <a:r>
              <a:rPr lang="en-US" altLang="zh-CN" sz="1400" i="0" dirty="0">
                <a:latin typeface="Arial" panose="020B0604020202020204" pitchFamily="34" charset="0"/>
                <a:cs typeface="Arial" panose="020B0604020202020204" pitchFamily="34" charset="0"/>
              </a:rPr>
              <a:t>Chicago data center</a:t>
            </a:r>
          </a:p>
        </p:txBody>
      </p:sp>
      <p:sp>
        <p:nvSpPr>
          <p:cNvPr id="2" name="标题 1"/>
          <p:cNvSpPr>
            <a:spLocks noGrp="1"/>
          </p:cNvSpPr>
          <p:nvPr>
            <p:ph type="title"/>
          </p:nvPr>
        </p:nvSpPr>
        <p:spPr/>
        <p:txBody>
          <a:bodyPr/>
          <a:lstStyle/>
          <a:p>
            <a:r>
              <a:rPr lang="zh-CN" altLang="en-US" dirty="0">
                <a:latin typeface="+mn-lt"/>
                <a:ea typeface="ＭＳ Ｐゴシック" charset="0"/>
              </a:rPr>
              <a:t>数据中心网络</a:t>
            </a:r>
            <a:endParaRPr lang="zh-CN" altLang="en-US" dirty="0">
              <a:latin typeface="+mn-lt"/>
            </a:endParaRPr>
          </a:p>
        </p:txBody>
      </p:sp>
    </p:spTree>
    <p:extLst>
      <p:ext uri="{BB962C8B-B14F-4D97-AF65-F5344CB8AC3E}">
        <p14:creationId xmlns:p14="http://schemas.microsoft.com/office/powerpoint/2010/main" val="99646637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ea typeface="ＭＳ Ｐゴシック" charset="0"/>
              </a:rPr>
              <a:t>Data center networks </a:t>
            </a:r>
            <a:endParaRPr lang="zh-CN" altLang="en-US" dirty="0">
              <a:latin typeface="+mn-lt"/>
            </a:endParaRPr>
          </a:p>
        </p:txBody>
      </p:sp>
      <p:cxnSp>
        <p:nvCxnSpPr>
          <p:cNvPr id="508" name="Straight Connector 507"/>
          <p:cNvCxnSpPr>
            <a:stCxn id="53" idx="3"/>
            <a:endCxn id="71" idx="1"/>
          </p:cNvCxnSpPr>
          <p:nvPr/>
        </p:nvCxnSpPr>
        <p:spPr>
          <a:xfrm flipH="1">
            <a:off x="1554298" y="3955368"/>
            <a:ext cx="893763" cy="392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2586173" y="3822018"/>
            <a:ext cx="374650" cy="5381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flipH="1">
            <a:off x="4816611" y="3925205"/>
            <a:ext cx="415925" cy="538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p:cNvCxnSpPr/>
          <p:nvPr/>
        </p:nvCxnSpPr>
        <p:spPr>
          <a:xfrm>
            <a:off x="5545273" y="3809318"/>
            <a:ext cx="374650" cy="5381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807" name="Group 187"/>
          <p:cNvGrpSpPr>
            <a:grpSpLocks/>
          </p:cNvGrpSpPr>
          <p:nvPr/>
        </p:nvGrpSpPr>
        <p:grpSpPr bwMode="auto">
          <a:xfrm>
            <a:off x="2052773" y="3736293"/>
            <a:ext cx="1052513" cy="355600"/>
            <a:chOff x="4410" y="1365"/>
            <a:chExt cx="663" cy="224"/>
          </a:xfrm>
        </p:grpSpPr>
        <p:sp>
          <p:nvSpPr>
            <p:cNvPr id="52"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53"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54" name="Freeform 190"/>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55" name="Freeform 191"/>
            <p:cNvSpPr>
              <a:spLocks/>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56" name="Freeform 192"/>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grpSp>
        <p:nvGrpSpPr>
          <p:cNvPr id="204808" name="Group 187"/>
          <p:cNvGrpSpPr>
            <a:grpSpLocks/>
          </p:cNvGrpSpPr>
          <p:nvPr/>
        </p:nvGrpSpPr>
        <p:grpSpPr bwMode="auto">
          <a:xfrm>
            <a:off x="4872173" y="3736293"/>
            <a:ext cx="1052513" cy="355600"/>
            <a:chOff x="4410" y="1365"/>
            <a:chExt cx="663" cy="224"/>
          </a:xfrm>
        </p:grpSpPr>
        <p:sp>
          <p:nvSpPr>
            <p:cNvPr id="58"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59"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60" name="Freeform 190"/>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61" name="Freeform 191"/>
            <p:cNvSpPr>
              <a:spLocks/>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62" name="Freeform 192"/>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498" name="Straight Connector 497"/>
          <p:cNvCxnSpPr>
            <a:stCxn id="55" idx="0"/>
          </p:cNvCxnSpPr>
          <p:nvPr/>
        </p:nvCxnSpPr>
        <p:spPr>
          <a:xfrm flipH="1" flipV="1">
            <a:off x="1671773" y="3583893"/>
            <a:ext cx="484188" cy="327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flipH="1">
            <a:off x="5862773" y="3660093"/>
            <a:ext cx="45720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p:nvPr/>
        </p:nvCxnSpPr>
        <p:spPr>
          <a:xfrm flipH="1">
            <a:off x="5481773" y="3367993"/>
            <a:ext cx="0" cy="368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flipH="1">
            <a:off x="2662373" y="3355293"/>
            <a:ext cx="0" cy="368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2962411" y="2344055"/>
            <a:ext cx="1069975" cy="446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7" name="TextBox 546"/>
          <p:cNvSpPr txBox="1"/>
          <p:nvPr/>
        </p:nvSpPr>
        <p:spPr>
          <a:xfrm>
            <a:off x="6856548" y="5404755"/>
            <a:ext cx="1065213" cy="307975"/>
          </a:xfrm>
          <a:prstGeom prst="rect">
            <a:avLst/>
          </a:prstGeom>
          <a:noFill/>
        </p:spPr>
        <p:txBody>
          <a:bodyPr wrap="none">
            <a:spAutoFit/>
          </a:bodyPr>
          <a:lstStyle/>
          <a:p>
            <a:pPr eaLnBrk="1" fontAlgn="auto" hangingPunct="1">
              <a:spcBef>
                <a:spcPts val="0"/>
              </a:spcBef>
              <a:spcAft>
                <a:spcPts val="0"/>
              </a:spcAft>
              <a:defRPr/>
            </a:pPr>
            <a:r>
              <a:rPr lang="en-US" sz="1400" i="0" dirty="0">
                <a:solidFill>
                  <a:prstClr val="black"/>
                </a:solidFill>
                <a:latin typeface="Calibri"/>
                <a:ea typeface="+mn-ea"/>
              </a:rPr>
              <a:t>Server racks</a:t>
            </a:r>
          </a:p>
        </p:txBody>
      </p:sp>
      <p:sp>
        <p:nvSpPr>
          <p:cNvPr id="555" name="TextBox 554"/>
          <p:cNvSpPr txBox="1"/>
          <p:nvPr/>
        </p:nvSpPr>
        <p:spPr>
          <a:xfrm>
            <a:off x="6842261" y="4947555"/>
            <a:ext cx="1143000" cy="307975"/>
          </a:xfrm>
          <a:prstGeom prst="rect">
            <a:avLst/>
          </a:prstGeom>
          <a:noFill/>
        </p:spPr>
        <p:txBody>
          <a:bodyPr>
            <a:spAutoFit/>
          </a:bodyPr>
          <a:lstStyle/>
          <a:p>
            <a:pPr eaLnBrk="1" fontAlgn="auto" hangingPunct="1">
              <a:spcBef>
                <a:spcPts val="0"/>
              </a:spcBef>
              <a:spcAft>
                <a:spcPts val="0"/>
              </a:spcAft>
              <a:defRPr/>
            </a:pPr>
            <a:r>
              <a:rPr lang="en-US" sz="1400" i="0" dirty="0">
                <a:solidFill>
                  <a:prstClr val="black"/>
                </a:solidFill>
                <a:latin typeface="Calibri"/>
                <a:ea typeface="+mn-ea"/>
              </a:rPr>
              <a:t>TOR switches</a:t>
            </a:r>
          </a:p>
        </p:txBody>
      </p:sp>
      <p:sp>
        <p:nvSpPr>
          <p:cNvPr id="432" name="TextBox 431"/>
          <p:cNvSpPr txBox="1"/>
          <p:nvPr/>
        </p:nvSpPr>
        <p:spPr>
          <a:xfrm>
            <a:off x="6932748" y="3812493"/>
            <a:ext cx="1590675" cy="307975"/>
          </a:xfrm>
          <a:prstGeom prst="rect">
            <a:avLst/>
          </a:prstGeom>
          <a:noFill/>
        </p:spPr>
        <p:txBody>
          <a:bodyPr>
            <a:spAutoFit/>
          </a:bodyPr>
          <a:lstStyle/>
          <a:p>
            <a:pPr eaLnBrk="1" fontAlgn="auto" hangingPunct="1">
              <a:spcBef>
                <a:spcPts val="0"/>
              </a:spcBef>
              <a:spcAft>
                <a:spcPts val="0"/>
              </a:spcAft>
              <a:defRPr/>
            </a:pPr>
            <a:r>
              <a:rPr lang="en-US" sz="1400" i="0" dirty="0">
                <a:solidFill>
                  <a:prstClr val="black"/>
                </a:solidFill>
                <a:latin typeface="Calibri"/>
                <a:ea typeface="+mn-ea"/>
              </a:rPr>
              <a:t>Tier-1 switches</a:t>
            </a:r>
          </a:p>
        </p:txBody>
      </p:sp>
      <p:sp>
        <p:nvSpPr>
          <p:cNvPr id="433" name="TextBox 432"/>
          <p:cNvSpPr txBox="1"/>
          <p:nvPr/>
        </p:nvSpPr>
        <p:spPr>
          <a:xfrm>
            <a:off x="6840673" y="4458605"/>
            <a:ext cx="1590675" cy="307975"/>
          </a:xfrm>
          <a:prstGeom prst="rect">
            <a:avLst/>
          </a:prstGeom>
          <a:noFill/>
        </p:spPr>
        <p:txBody>
          <a:bodyPr>
            <a:spAutoFit/>
          </a:bodyPr>
          <a:lstStyle/>
          <a:p>
            <a:pPr eaLnBrk="1" fontAlgn="auto" hangingPunct="1">
              <a:spcBef>
                <a:spcPts val="0"/>
              </a:spcBef>
              <a:spcAft>
                <a:spcPts val="0"/>
              </a:spcAft>
              <a:defRPr/>
            </a:pPr>
            <a:r>
              <a:rPr lang="en-US" sz="1400" i="0" dirty="0">
                <a:solidFill>
                  <a:prstClr val="black"/>
                </a:solidFill>
                <a:latin typeface="Calibri"/>
                <a:ea typeface="+mn-ea"/>
              </a:rPr>
              <a:t>Tier-2 switches</a:t>
            </a:r>
          </a:p>
        </p:txBody>
      </p:sp>
      <p:grpSp>
        <p:nvGrpSpPr>
          <p:cNvPr id="204818" name="Group 1287"/>
          <p:cNvGrpSpPr>
            <a:grpSpLocks/>
          </p:cNvGrpSpPr>
          <p:nvPr/>
        </p:nvGrpSpPr>
        <p:grpSpPr bwMode="auto">
          <a:xfrm>
            <a:off x="6307273" y="3253693"/>
            <a:ext cx="381000" cy="609600"/>
            <a:chOff x="4140" y="429"/>
            <a:chExt cx="1425" cy="2396"/>
          </a:xfrm>
        </p:grpSpPr>
        <p:sp>
          <p:nvSpPr>
            <p:cNvPr id="434" name="Freeform 1288"/>
            <p:cNvSpPr>
              <a:spLocks/>
            </p:cNvSpPr>
            <p:nvPr/>
          </p:nvSpPr>
          <p:spPr bwMode="auto">
            <a:xfrm>
              <a:off x="5268" y="435"/>
              <a:ext cx="285" cy="2284"/>
            </a:xfrm>
            <a:custGeom>
              <a:avLst/>
              <a:gdLst>
                <a:gd name="T0" fmla="*/ 32 w 354"/>
                <a:gd name="T1" fmla="*/ 0 h 2742"/>
                <a:gd name="T2" fmla="*/ 182 w 354"/>
                <a:gd name="T3" fmla="*/ 197 h 2742"/>
                <a:gd name="T4" fmla="*/ 178 w 354"/>
                <a:gd name="T5" fmla="*/ 1519 h 2742"/>
                <a:gd name="T6" fmla="*/ 0 w 354"/>
                <a:gd name="T7" fmla="*/ 1588 h 2742"/>
                <a:gd name="T8" fmla="*/ 3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5" name="Rectangle 1289"/>
            <p:cNvSpPr>
              <a:spLocks noChangeArrowheads="1"/>
            </p:cNvSpPr>
            <p:nvPr/>
          </p:nvSpPr>
          <p:spPr bwMode="auto">
            <a:xfrm>
              <a:off x="4205" y="429"/>
              <a:ext cx="1045"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36" name="Freeform 1290"/>
            <p:cNvSpPr>
              <a:spLocks/>
            </p:cNvSpPr>
            <p:nvPr/>
          </p:nvSpPr>
          <p:spPr bwMode="auto">
            <a:xfrm>
              <a:off x="5322" y="573"/>
              <a:ext cx="166" cy="2115"/>
            </a:xfrm>
            <a:custGeom>
              <a:avLst/>
              <a:gdLst>
                <a:gd name="T0" fmla="*/ 4 w 211"/>
                <a:gd name="T1" fmla="*/ 0 h 2537"/>
                <a:gd name="T2" fmla="*/ 106 w 211"/>
                <a:gd name="T3" fmla="*/ 127 h 2537"/>
                <a:gd name="T4" fmla="*/ 4 w 211"/>
                <a:gd name="T5" fmla="*/ 1449 h 2537"/>
                <a:gd name="T6" fmla="*/ 4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7" name="Freeform 1291"/>
            <p:cNvSpPr>
              <a:spLocks/>
            </p:cNvSpPr>
            <p:nvPr/>
          </p:nvSpPr>
          <p:spPr bwMode="auto">
            <a:xfrm>
              <a:off x="5286" y="1639"/>
              <a:ext cx="261" cy="187"/>
            </a:xfrm>
            <a:custGeom>
              <a:avLst/>
              <a:gdLst>
                <a:gd name="T0" fmla="*/ 2 w 328"/>
                <a:gd name="T1" fmla="*/ 0 h 226"/>
                <a:gd name="T2" fmla="*/ 168 w 328"/>
                <a:gd name="T3" fmla="*/ 74 h 226"/>
                <a:gd name="T4" fmla="*/ 166 w 328"/>
                <a:gd name="T5" fmla="*/ 131 h 226"/>
                <a:gd name="T6" fmla="*/ 0 w 328"/>
                <a:gd name="T7" fmla="*/ 5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8" name="Rectangle 1292"/>
            <p:cNvSpPr>
              <a:spLocks noChangeArrowheads="1"/>
            </p:cNvSpPr>
            <p:nvPr/>
          </p:nvSpPr>
          <p:spPr bwMode="auto">
            <a:xfrm>
              <a:off x="4211" y="691"/>
              <a:ext cx="600" cy="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grpSp>
          <p:nvGrpSpPr>
            <p:cNvPr id="244804" name="Group 1293"/>
            <p:cNvGrpSpPr>
              <a:grpSpLocks/>
            </p:cNvGrpSpPr>
            <p:nvPr/>
          </p:nvGrpSpPr>
          <p:grpSpPr bwMode="auto">
            <a:xfrm>
              <a:off x="4749" y="668"/>
              <a:ext cx="581" cy="145"/>
              <a:chOff x="614" y="2568"/>
              <a:chExt cx="725" cy="139"/>
            </a:xfrm>
          </p:grpSpPr>
          <p:sp>
            <p:nvSpPr>
              <p:cNvPr id="464" name="AutoShape 1294"/>
              <p:cNvSpPr>
                <a:spLocks noChangeArrowheads="1"/>
              </p:cNvSpPr>
              <p:nvPr/>
            </p:nvSpPr>
            <p:spPr bwMode="auto">
              <a:xfrm>
                <a:off x="617" y="2566"/>
                <a:ext cx="719" cy="14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65" name="AutoShape 1295"/>
              <p:cNvSpPr>
                <a:spLocks noChangeArrowheads="1"/>
              </p:cNvSpPr>
              <p:nvPr/>
            </p:nvSpPr>
            <p:spPr bwMode="auto">
              <a:xfrm>
                <a:off x="632" y="2584"/>
                <a:ext cx="689"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grpSp>
        <p:sp>
          <p:nvSpPr>
            <p:cNvPr id="440" name="Rectangle 1296"/>
            <p:cNvSpPr>
              <a:spLocks noChangeArrowheads="1"/>
            </p:cNvSpPr>
            <p:nvPr/>
          </p:nvSpPr>
          <p:spPr bwMode="auto">
            <a:xfrm>
              <a:off x="4223" y="1022"/>
              <a:ext cx="600"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grpSp>
          <p:nvGrpSpPr>
            <p:cNvPr id="244806" name="Group 1297"/>
            <p:cNvGrpSpPr>
              <a:grpSpLocks/>
            </p:cNvGrpSpPr>
            <p:nvPr/>
          </p:nvGrpSpPr>
          <p:grpSpPr bwMode="auto">
            <a:xfrm>
              <a:off x="4747" y="994"/>
              <a:ext cx="581" cy="134"/>
              <a:chOff x="614" y="2568"/>
              <a:chExt cx="725" cy="139"/>
            </a:xfrm>
          </p:grpSpPr>
          <p:sp>
            <p:nvSpPr>
              <p:cNvPr id="462" name="AutoShape 1298"/>
              <p:cNvSpPr>
                <a:spLocks noChangeArrowheads="1"/>
              </p:cNvSpPr>
              <p:nvPr/>
            </p:nvSpPr>
            <p:spPr bwMode="auto">
              <a:xfrm>
                <a:off x="612" y="2571"/>
                <a:ext cx="726" cy="13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63" name="AutoShape 1299"/>
              <p:cNvSpPr>
                <a:spLocks noChangeArrowheads="1"/>
              </p:cNvSpPr>
              <p:nvPr/>
            </p:nvSpPr>
            <p:spPr bwMode="auto">
              <a:xfrm>
                <a:off x="627" y="2584"/>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grpSp>
        <p:sp>
          <p:nvSpPr>
            <p:cNvPr id="442" name="Rectangle 1300"/>
            <p:cNvSpPr>
              <a:spLocks noChangeArrowheads="1"/>
            </p:cNvSpPr>
            <p:nvPr/>
          </p:nvSpPr>
          <p:spPr bwMode="auto">
            <a:xfrm>
              <a:off x="4217" y="1359"/>
              <a:ext cx="594"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43" name="Rectangle 1301"/>
            <p:cNvSpPr>
              <a:spLocks noChangeArrowheads="1"/>
            </p:cNvSpPr>
            <p:nvPr/>
          </p:nvSpPr>
          <p:spPr bwMode="auto">
            <a:xfrm>
              <a:off x="4229" y="1652"/>
              <a:ext cx="594" cy="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grpSp>
          <p:nvGrpSpPr>
            <p:cNvPr id="244809" name="Group 1302"/>
            <p:cNvGrpSpPr>
              <a:grpSpLocks/>
            </p:cNvGrpSpPr>
            <p:nvPr/>
          </p:nvGrpSpPr>
          <p:grpSpPr bwMode="auto">
            <a:xfrm>
              <a:off x="4735" y="1627"/>
              <a:ext cx="582" cy="151"/>
              <a:chOff x="614" y="2568"/>
              <a:chExt cx="725" cy="139"/>
            </a:xfrm>
          </p:grpSpPr>
          <p:sp>
            <p:nvSpPr>
              <p:cNvPr id="460" name="AutoShape 1303"/>
              <p:cNvSpPr>
                <a:spLocks noChangeArrowheads="1"/>
              </p:cNvSpPr>
              <p:nvPr/>
            </p:nvSpPr>
            <p:spPr bwMode="auto">
              <a:xfrm>
                <a:off x="612" y="2568"/>
                <a:ext cx="725"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61" name="AutoShape 1304"/>
              <p:cNvSpPr>
                <a:spLocks noChangeArrowheads="1"/>
              </p:cNvSpPr>
              <p:nvPr/>
            </p:nvSpPr>
            <p:spPr bwMode="auto">
              <a:xfrm>
                <a:off x="627" y="2585"/>
                <a:ext cx="69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grpSp>
        <p:sp>
          <p:nvSpPr>
            <p:cNvPr id="445" name="Freeform 1305"/>
            <p:cNvSpPr>
              <a:spLocks/>
            </p:cNvSpPr>
            <p:nvPr/>
          </p:nvSpPr>
          <p:spPr bwMode="auto">
            <a:xfrm>
              <a:off x="5286" y="1352"/>
              <a:ext cx="267" cy="187"/>
            </a:xfrm>
            <a:custGeom>
              <a:avLst/>
              <a:gdLst>
                <a:gd name="T0" fmla="*/ 2 w 328"/>
                <a:gd name="T1" fmla="*/ 0 h 226"/>
                <a:gd name="T2" fmla="*/ 172 w 328"/>
                <a:gd name="T3" fmla="*/ 73 h 226"/>
                <a:gd name="T4" fmla="*/ 170 w 328"/>
                <a:gd name="T5" fmla="*/ 129 h 226"/>
                <a:gd name="T6" fmla="*/ 0 w 328"/>
                <a:gd name="T7" fmla="*/ 5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44811" name="Group 1306"/>
            <p:cNvGrpSpPr>
              <a:grpSpLocks/>
            </p:cNvGrpSpPr>
            <p:nvPr/>
          </p:nvGrpSpPr>
          <p:grpSpPr bwMode="auto">
            <a:xfrm>
              <a:off x="4739" y="1327"/>
              <a:ext cx="582" cy="139"/>
              <a:chOff x="614" y="2568"/>
              <a:chExt cx="725" cy="139"/>
            </a:xfrm>
          </p:grpSpPr>
          <p:sp>
            <p:nvSpPr>
              <p:cNvPr id="458" name="AutoShape 1307"/>
              <p:cNvSpPr>
                <a:spLocks noChangeArrowheads="1"/>
              </p:cNvSpPr>
              <p:nvPr/>
            </p:nvSpPr>
            <p:spPr bwMode="auto">
              <a:xfrm>
                <a:off x="615" y="2568"/>
                <a:ext cx="725"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59" name="AutoShape 1308"/>
              <p:cNvSpPr>
                <a:spLocks noChangeArrowheads="1"/>
              </p:cNvSpPr>
              <p:nvPr/>
            </p:nvSpPr>
            <p:spPr bwMode="auto">
              <a:xfrm>
                <a:off x="630" y="2587"/>
                <a:ext cx="695"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grpSp>
        <p:sp>
          <p:nvSpPr>
            <p:cNvPr id="447" name="Rectangle 1309"/>
            <p:cNvSpPr>
              <a:spLocks noChangeArrowheads="1"/>
            </p:cNvSpPr>
            <p:nvPr/>
          </p:nvSpPr>
          <p:spPr bwMode="auto">
            <a:xfrm>
              <a:off x="5250" y="429"/>
              <a:ext cx="65"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48" name="Freeform 1310"/>
            <p:cNvSpPr>
              <a:spLocks/>
            </p:cNvSpPr>
            <p:nvPr/>
          </p:nvSpPr>
          <p:spPr bwMode="auto">
            <a:xfrm>
              <a:off x="5310" y="1009"/>
              <a:ext cx="238" cy="212"/>
            </a:xfrm>
            <a:custGeom>
              <a:avLst/>
              <a:gdLst>
                <a:gd name="T0" fmla="*/ 2 w 296"/>
                <a:gd name="T1" fmla="*/ 0 h 256"/>
                <a:gd name="T2" fmla="*/ 150 w 296"/>
                <a:gd name="T3" fmla="*/ 83 h 256"/>
                <a:gd name="T4" fmla="*/ 153 w 296"/>
                <a:gd name="T5" fmla="*/ 147 h 256"/>
                <a:gd name="T6" fmla="*/ 0 w 296"/>
                <a:gd name="T7" fmla="*/ 5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9" name="Freeform 1311"/>
            <p:cNvSpPr>
              <a:spLocks/>
            </p:cNvSpPr>
            <p:nvPr/>
          </p:nvSpPr>
          <p:spPr bwMode="auto">
            <a:xfrm>
              <a:off x="5316" y="679"/>
              <a:ext cx="243" cy="243"/>
            </a:xfrm>
            <a:custGeom>
              <a:avLst/>
              <a:gdLst>
                <a:gd name="T0" fmla="*/ 0 w 304"/>
                <a:gd name="T1" fmla="*/ 0 h 288"/>
                <a:gd name="T2" fmla="*/ 157 w 304"/>
                <a:gd name="T3" fmla="*/ 96 h 288"/>
                <a:gd name="T4" fmla="*/ 146 w 304"/>
                <a:gd name="T5" fmla="*/ 169 h 288"/>
                <a:gd name="T6" fmla="*/ 4 w 304"/>
                <a:gd name="T7" fmla="*/ 7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 name="Oval 1312"/>
            <p:cNvSpPr>
              <a:spLocks noChangeArrowheads="1"/>
            </p:cNvSpPr>
            <p:nvPr/>
          </p:nvSpPr>
          <p:spPr bwMode="auto">
            <a:xfrm>
              <a:off x="5518" y="2613"/>
              <a:ext cx="48" cy="94"/>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51" name="Freeform 1313"/>
            <p:cNvSpPr>
              <a:spLocks/>
            </p:cNvSpPr>
            <p:nvPr/>
          </p:nvSpPr>
          <p:spPr bwMode="auto">
            <a:xfrm>
              <a:off x="5304" y="2613"/>
              <a:ext cx="243" cy="200"/>
            </a:xfrm>
            <a:custGeom>
              <a:avLst/>
              <a:gdLst>
                <a:gd name="T0" fmla="*/ 0 w 306"/>
                <a:gd name="T1" fmla="*/ 61 h 240"/>
                <a:gd name="T2" fmla="*/ 2 w 306"/>
                <a:gd name="T3" fmla="*/ 139 h 240"/>
                <a:gd name="T4" fmla="*/ 156 w 306"/>
                <a:gd name="T5" fmla="*/ 64 h 240"/>
                <a:gd name="T6" fmla="*/ 152 w 306"/>
                <a:gd name="T7" fmla="*/ 0 h 240"/>
                <a:gd name="T8" fmla="*/ 0 w 306"/>
                <a:gd name="T9" fmla="*/ 6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2" name="AutoShape 1314"/>
            <p:cNvSpPr>
              <a:spLocks noChangeArrowheads="1"/>
            </p:cNvSpPr>
            <p:nvPr/>
          </p:nvSpPr>
          <p:spPr bwMode="auto">
            <a:xfrm>
              <a:off x="4140" y="2675"/>
              <a:ext cx="1199" cy="15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53" name="AutoShape 1315"/>
            <p:cNvSpPr>
              <a:spLocks noChangeArrowheads="1"/>
            </p:cNvSpPr>
            <p:nvPr/>
          </p:nvSpPr>
          <p:spPr bwMode="auto">
            <a:xfrm>
              <a:off x="4205" y="2713"/>
              <a:ext cx="1069"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54" name="Oval 1316"/>
            <p:cNvSpPr>
              <a:spLocks noChangeArrowheads="1"/>
            </p:cNvSpPr>
            <p:nvPr/>
          </p:nvSpPr>
          <p:spPr bwMode="auto">
            <a:xfrm>
              <a:off x="4306" y="2382"/>
              <a:ext cx="160"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55" name="Oval 1317"/>
            <p:cNvSpPr>
              <a:spLocks noChangeArrowheads="1"/>
            </p:cNvSpPr>
            <p:nvPr/>
          </p:nvSpPr>
          <p:spPr bwMode="auto">
            <a:xfrm>
              <a:off x="4484" y="2382"/>
              <a:ext cx="160" cy="14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0000"/>
                </a:solidFill>
                <a:latin typeface="Calibri" panose="020F0502020204030204" pitchFamily="34" charset="0"/>
                <a:cs typeface="Arial" panose="020B0604020202020204" pitchFamily="34" charset="0"/>
              </a:endParaRPr>
            </a:p>
          </p:txBody>
        </p:sp>
        <p:sp>
          <p:nvSpPr>
            <p:cNvPr id="456" name="Oval 1318"/>
            <p:cNvSpPr>
              <a:spLocks noChangeArrowheads="1"/>
            </p:cNvSpPr>
            <p:nvPr/>
          </p:nvSpPr>
          <p:spPr bwMode="auto">
            <a:xfrm>
              <a:off x="4663" y="2382"/>
              <a:ext cx="160" cy="137"/>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57" name="Rectangle 1319"/>
            <p:cNvSpPr>
              <a:spLocks noChangeArrowheads="1"/>
            </p:cNvSpPr>
            <p:nvPr/>
          </p:nvSpPr>
          <p:spPr bwMode="auto">
            <a:xfrm>
              <a:off x="5060" y="1833"/>
              <a:ext cx="89" cy="761"/>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grpSp>
      <p:sp>
        <p:nvSpPr>
          <p:cNvPr id="466" name="TextBox 465"/>
          <p:cNvSpPr txBox="1"/>
          <p:nvPr/>
        </p:nvSpPr>
        <p:spPr>
          <a:xfrm>
            <a:off x="6700973" y="3202893"/>
            <a:ext cx="1592263" cy="523875"/>
          </a:xfrm>
          <a:prstGeom prst="rect">
            <a:avLst/>
          </a:prstGeom>
          <a:noFill/>
        </p:spPr>
        <p:txBody>
          <a:bodyPr>
            <a:spAutoFit/>
          </a:bodyPr>
          <a:lstStyle/>
          <a:p>
            <a:pPr eaLnBrk="1" fontAlgn="auto" hangingPunct="1">
              <a:spcBef>
                <a:spcPts val="0"/>
              </a:spcBef>
              <a:spcAft>
                <a:spcPts val="0"/>
              </a:spcAft>
              <a:defRPr/>
            </a:pPr>
            <a:r>
              <a:rPr lang="en-US" sz="1400" i="0" dirty="0">
                <a:solidFill>
                  <a:prstClr val="black"/>
                </a:solidFill>
                <a:latin typeface="Calibri"/>
                <a:ea typeface="+mn-ea"/>
              </a:rPr>
              <a:t>Load </a:t>
            </a:r>
          </a:p>
          <a:p>
            <a:pPr eaLnBrk="1" fontAlgn="auto" hangingPunct="1">
              <a:spcBef>
                <a:spcPts val="0"/>
              </a:spcBef>
              <a:spcAft>
                <a:spcPts val="0"/>
              </a:spcAft>
              <a:defRPr/>
            </a:pPr>
            <a:r>
              <a:rPr lang="en-US" sz="1400" i="0" dirty="0">
                <a:solidFill>
                  <a:prstClr val="black"/>
                </a:solidFill>
                <a:latin typeface="Calibri"/>
                <a:ea typeface="+mn-ea"/>
              </a:rPr>
              <a:t>balancer</a:t>
            </a:r>
          </a:p>
        </p:txBody>
      </p:sp>
      <p:grpSp>
        <p:nvGrpSpPr>
          <p:cNvPr id="204820" name="Group 1287"/>
          <p:cNvGrpSpPr>
            <a:grpSpLocks/>
          </p:cNvGrpSpPr>
          <p:nvPr/>
        </p:nvGrpSpPr>
        <p:grpSpPr bwMode="auto">
          <a:xfrm>
            <a:off x="1290773" y="3126693"/>
            <a:ext cx="381000" cy="609600"/>
            <a:chOff x="4140" y="429"/>
            <a:chExt cx="1425" cy="2396"/>
          </a:xfrm>
        </p:grpSpPr>
        <p:sp>
          <p:nvSpPr>
            <p:cNvPr id="468" name="Freeform 1288"/>
            <p:cNvSpPr>
              <a:spLocks/>
            </p:cNvSpPr>
            <p:nvPr/>
          </p:nvSpPr>
          <p:spPr bwMode="auto">
            <a:xfrm>
              <a:off x="5268" y="435"/>
              <a:ext cx="285" cy="2284"/>
            </a:xfrm>
            <a:custGeom>
              <a:avLst/>
              <a:gdLst>
                <a:gd name="T0" fmla="*/ 32 w 354"/>
                <a:gd name="T1" fmla="*/ 0 h 2742"/>
                <a:gd name="T2" fmla="*/ 182 w 354"/>
                <a:gd name="T3" fmla="*/ 197 h 2742"/>
                <a:gd name="T4" fmla="*/ 178 w 354"/>
                <a:gd name="T5" fmla="*/ 1519 h 2742"/>
                <a:gd name="T6" fmla="*/ 0 w 354"/>
                <a:gd name="T7" fmla="*/ 1588 h 2742"/>
                <a:gd name="T8" fmla="*/ 3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9" name="Rectangle 1289"/>
            <p:cNvSpPr>
              <a:spLocks noChangeArrowheads="1"/>
            </p:cNvSpPr>
            <p:nvPr/>
          </p:nvSpPr>
          <p:spPr bwMode="auto">
            <a:xfrm>
              <a:off x="4205" y="429"/>
              <a:ext cx="1045"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70" name="Freeform 1290"/>
            <p:cNvSpPr>
              <a:spLocks/>
            </p:cNvSpPr>
            <p:nvPr/>
          </p:nvSpPr>
          <p:spPr bwMode="auto">
            <a:xfrm>
              <a:off x="5322" y="573"/>
              <a:ext cx="166" cy="2115"/>
            </a:xfrm>
            <a:custGeom>
              <a:avLst/>
              <a:gdLst>
                <a:gd name="T0" fmla="*/ 4 w 211"/>
                <a:gd name="T1" fmla="*/ 0 h 2537"/>
                <a:gd name="T2" fmla="*/ 106 w 211"/>
                <a:gd name="T3" fmla="*/ 127 h 2537"/>
                <a:gd name="T4" fmla="*/ 4 w 211"/>
                <a:gd name="T5" fmla="*/ 1449 h 2537"/>
                <a:gd name="T6" fmla="*/ 4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 name="Freeform 1291"/>
            <p:cNvSpPr>
              <a:spLocks/>
            </p:cNvSpPr>
            <p:nvPr/>
          </p:nvSpPr>
          <p:spPr bwMode="auto">
            <a:xfrm>
              <a:off x="5286" y="1639"/>
              <a:ext cx="261" cy="187"/>
            </a:xfrm>
            <a:custGeom>
              <a:avLst/>
              <a:gdLst>
                <a:gd name="T0" fmla="*/ 2 w 328"/>
                <a:gd name="T1" fmla="*/ 0 h 226"/>
                <a:gd name="T2" fmla="*/ 168 w 328"/>
                <a:gd name="T3" fmla="*/ 74 h 226"/>
                <a:gd name="T4" fmla="*/ 166 w 328"/>
                <a:gd name="T5" fmla="*/ 131 h 226"/>
                <a:gd name="T6" fmla="*/ 0 w 328"/>
                <a:gd name="T7" fmla="*/ 5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 name="Rectangle 1292"/>
            <p:cNvSpPr>
              <a:spLocks noChangeArrowheads="1"/>
            </p:cNvSpPr>
            <p:nvPr/>
          </p:nvSpPr>
          <p:spPr bwMode="auto">
            <a:xfrm>
              <a:off x="4211" y="691"/>
              <a:ext cx="600" cy="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grpSp>
          <p:nvGrpSpPr>
            <p:cNvPr id="244772" name="Group 1293"/>
            <p:cNvGrpSpPr>
              <a:grpSpLocks/>
            </p:cNvGrpSpPr>
            <p:nvPr/>
          </p:nvGrpSpPr>
          <p:grpSpPr bwMode="auto">
            <a:xfrm>
              <a:off x="4749" y="668"/>
              <a:ext cx="581" cy="145"/>
              <a:chOff x="614" y="2568"/>
              <a:chExt cx="725" cy="139"/>
            </a:xfrm>
          </p:grpSpPr>
          <p:sp>
            <p:nvSpPr>
              <p:cNvPr id="502" name="AutoShape 1294"/>
              <p:cNvSpPr>
                <a:spLocks noChangeArrowheads="1"/>
              </p:cNvSpPr>
              <p:nvPr/>
            </p:nvSpPr>
            <p:spPr bwMode="auto">
              <a:xfrm>
                <a:off x="617" y="2566"/>
                <a:ext cx="719" cy="144"/>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503" name="AutoShape 1295"/>
              <p:cNvSpPr>
                <a:spLocks noChangeArrowheads="1"/>
              </p:cNvSpPr>
              <p:nvPr/>
            </p:nvSpPr>
            <p:spPr bwMode="auto">
              <a:xfrm>
                <a:off x="632" y="2584"/>
                <a:ext cx="689"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grpSp>
        <p:sp>
          <p:nvSpPr>
            <p:cNvPr id="474" name="Rectangle 1296"/>
            <p:cNvSpPr>
              <a:spLocks noChangeArrowheads="1"/>
            </p:cNvSpPr>
            <p:nvPr/>
          </p:nvSpPr>
          <p:spPr bwMode="auto">
            <a:xfrm>
              <a:off x="4223" y="1022"/>
              <a:ext cx="600"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grpSp>
          <p:nvGrpSpPr>
            <p:cNvPr id="244774" name="Group 1297"/>
            <p:cNvGrpSpPr>
              <a:grpSpLocks/>
            </p:cNvGrpSpPr>
            <p:nvPr/>
          </p:nvGrpSpPr>
          <p:grpSpPr bwMode="auto">
            <a:xfrm>
              <a:off x="4747" y="994"/>
              <a:ext cx="581" cy="134"/>
              <a:chOff x="614" y="2568"/>
              <a:chExt cx="725" cy="139"/>
            </a:xfrm>
          </p:grpSpPr>
          <p:sp>
            <p:nvSpPr>
              <p:cNvPr id="500" name="AutoShape 1298"/>
              <p:cNvSpPr>
                <a:spLocks noChangeArrowheads="1"/>
              </p:cNvSpPr>
              <p:nvPr/>
            </p:nvSpPr>
            <p:spPr bwMode="auto">
              <a:xfrm>
                <a:off x="612" y="2571"/>
                <a:ext cx="726" cy="136"/>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501" name="AutoShape 1299"/>
              <p:cNvSpPr>
                <a:spLocks noChangeArrowheads="1"/>
              </p:cNvSpPr>
              <p:nvPr/>
            </p:nvSpPr>
            <p:spPr bwMode="auto">
              <a:xfrm>
                <a:off x="627" y="2584"/>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grpSp>
        <p:sp>
          <p:nvSpPr>
            <p:cNvPr id="476" name="Rectangle 1300"/>
            <p:cNvSpPr>
              <a:spLocks noChangeArrowheads="1"/>
            </p:cNvSpPr>
            <p:nvPr/>
          </p:nvSpPr>
          <p:spPr bwMode="auto">
            <a:xfrm>
              <a:off x="4217" y="1359"/>
              <a:ext cx="594"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77" name="Rectangle 1301"/>
            <p:cNvSpPr>
              <a:spLocks noChangeArrowheads="1"/>
            </p:cNvSpPr>
            <p:nvPr/>
          </p:nvSpPr>
          <p:spPr bwMode="auto">
            <a:xfrm>
              <a:off x="4229" y="1652"/>
              <a:ext cx="594" cy="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grpSp>
          <p:nvGrpSpPr>
            <p:cNvPr id="244777" name="Group 1302"/>
            <p:cNvGrpSpPr>
              <a:grpSpLocks/>
            </p:cNvGrpSpPr>
            <p:nvPr/>
          </p:nvGrpSpPr>
          <p:grpSpPr bwMode="auto">
            <a:xfrm>
              <a:off x="4735" y="1627"/>
              <a:ext cx="582" cy="151"/>
              <a:chOff x="614" y="2568"/>
              <a:chExt cx="725" cy="139"/>
            </a:xfrm>
          </p:grpSpPr>
          <p:sp>
            <p:nvSpPr>
              <p:cNvPr id="497" name="AutoShape 1303"/>
              <p:cNvSpPr>
                <a:spLocks noChangeArrowheads="1"/>
              </p:cNvSpPr>
              <p:nvPr/>
            </p:nvSpPr>
            <p:spPr bwMode="auto">
              <a:xfrm>
                <a:off x="612" y="2568"/>
                <a:ext cx="725" cy="138"/>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99" name="AutoShape 1304"/>
              <p:cNvSpPr>
                <a:spLocks noChangeArrowheads="1"/>
              </p:cNvSpPr>
              <p:nvPr/>
            </p:nvSpPr>
            <p:spPr bwMode="auto">
              <a:xfrm>
                <a:off x="627" y="2585"/>
                <a:ext cx="69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grpSp>
        <p:sp>
          <p:nvSpPr>
            <p:cNvPr id="479" name="Freeform 1305"/>
            <p:cNvSpPr>
              <a:spLocks/>
            </p:cNvSpPr>
            <p:nvPr/>
          </p:nvSpPr>
          <p:spPr bwMode="auto">
            <a:xfrm>
              <a:off x="5286" y="1352"/>
              <a:ext cx="267" cy="187"/>
            </a:xfrm>
            <a:custGeom>
              <a:avLst/>
              <a:gdLst>
                <a:gd name="T0" fmla="*/ 2 w 328"/>
                <a:gd name="T1" fmla="*/ 0 h 226"/>
                <a:gd name="T2" fmla="*/ 172 w 328"/>
                <a:gd name="T3" fmla="*/ 73 h 226"/>
                <a:gd name="T4" fmla="*/ 170 w 328"/>
                <a:gd name="T5" fmla="*/ 129 h 226"/>
                <a:gd name="T6" fmla="*/ 0 w 328"/>
                <a:gd name="T7" fmla="*/ 5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44779" name="Group 1306"/>
            <p:cNvGrpSpPr>
              <a:grpSpLocks/>
            </p:cNvGrpSpPr>
            <p:nvPr/>
          </p:nvGrpSpPr>
          <p:grpSpPr bwMode="auto">
            <a:xfrm>
              <a:off x="4739" y="1327"/>
              <a:ext cx="582" cy="139"/>
              <a:chOff x="614" y="2568"/>
              <a:chExt cx="725" cy="139"/>
            </a:xfrm>
          </p:grpSpPr>
          <p:sp>
            <p:nvSpPr>
              <p:cNvPr id="492" name="AutoShape 1307"/>
              <p:cNvSpPr>
                <a:spLocks noChangeArrowheads="1"/>
              </p:cNvSpPr>
              <p:nvPr/>
            </p:nvSpPr>
            <p:spPr bwMode="auto">
              <a:xfrm>
                <a:off x="615" y="2568"/>
                <a:ext cx="725" cy="137"/>
              </a:xfrm>
              <a:prstGeom prst="roundRect">
                <a:avLst>
                  <a:gd name="adj" fmla="val 50000"/>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93" name="AutoShape 1308"/>
              <p:cNvSpPr>
                <a:spLocks noChangeArrowheads="1"/>
              </p:cNvSpPr>
              <p:nvPr/>
            </p:nvSpPr>
            <p:spPr bwMode="auto">
              <a:xfrm>
                <a:off x="630" y="2587"/>
                <a:ext cx="695"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grpSp>
        <p:sp>
          <p:nvSpPr>
            <p:cNvPr id="481" name="Rectangle 1309"/>
            <p:cNvSpPr>
              <a:spLocks noChangeArrowheads="1"/>
            </p:cNvSpPr>
            <p:nvPr/>
          </p:nvSpPr>
          <p:spPr bwMode="auto">
            <a:xfrm>
              <a:off x="5250" y="429"/>
              <a:ext cx="65"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82" name="Freeform 1310"/>
            <p:cNvSpPr>
              <a:spLocks/>
            </p:cNvSpPr>
            <p:nvPr/>
          </p:nvSpPr>
          <p:spPr bwMode="auto">
            <a:xfrm>
              <a:off x="5310" y="1009"/>
              <a:ext cx="238" cy="212"/>
            </a:xfrm>
            <a:custGeom>
              <a:avLst/>
              <a:gdLst>
                <a:gd name="T0" fmla="*/ 2 w 296"/>
                <a:gd name="T1" fmla="*/ 0 h 256"/>
                <a:gd name="T2" fmla="*/ 150 w 296"/>
                <a:gd name="T3" fmla="*/ 83 h 256"/>
                <a:gd name="T4" fmla="*/ 153 w 296"/>
                <a:gd name="T5" fmla="*/ 147 h 256"/>
                <a:gd name="T6" fmla="*/ 0 w 296"/>
                <a:gd name="T7" fmla="*/ 5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3" name="Freeform 1311"/>
            <p:cNvSpPr>
              <a:spLocks/>
            </p:cNvSpPr>
            <p:nvPr/>
          </p:nvSpPr>
          <p:spPr bwMode="auto">
            <a:xfrm>
              <a:off x="5316" y="679"/>
              <a:ext cx="243" cy="243"/>
            </a:xfrm>
            <a:custGeom>
              <a:avLst/>
              <a:gdLst>
                <a:gd name="T0" fmla="*/ 0 w 304"/>
                <a:gd name="T1" fmla="*/ 0 h 288"/>
                <a:gd name="T2" fmla="*/ 157 w 304"/>
                <a:gd name="T3" fmla="*/ 96 h 288"/>
                <a:gd name="T4" fmla="*/ 146 w 304"/>
                <a:gd name="T5" fmla="*/ 169 h 288"/>
                <a:gd name="T6" fmla="*/ 4 w 304"/>
                <a:gd name="T7" fmla="*/ 7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4" name="Oval 1312"/>
            <p:cNvSpPr>
              <a:spLocks noChangeArrowheads="1"/>
            </p:cNvSpPr>
            <p:nvPr/>
          </p:nvSpPr>
          <p:spPr bwMode="auto">
            <a:xfrm>
              <a:off x="5518" y="2613"/>
              <a:ext cx="48" cy="94"/>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85" name="Freeform 1313"/>
            <p:cNvSpPr>
              <a:spLocks/>
            </p:cNvSpPr>
            <p:nvPr/>
          </p:nvSpPr>
          <p:spPr bwMode="auto">
            <a:xfrm>
              <a:off x="5304" y="2613"/>
              <a:ext cx="243" cy="200"/>
            </a:xfrm>
            <a:custGeom>
              <a:avLst/>
              <a:gdLst>
                <a:gd name="T0" fmla="*/ 0 w 306"/>
                <a:gd name="T1" fmla="*/ 61 h 240"/>
                <a:gd name="T2" fmla="*/ 2 w 306"/>
                <a:gd name="T3" fmla="*/ 139 h 240"/>
                <a:gd name="T4" fmla="*/ 156 w 306"/>
                <a:gd name="T5" fmla="*/ 64 h 240"/>
                <a:gd name="T6" fmla="*/ 152 w 306"/>
                <a:gd name="T7" fmla="*/ 0 h 240"/>
                <a:gd name="T8" fmla="*/ 0 w 306"/>
                <a:gd name="T9" fmla="*/ 6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6" name="AutoShape 1314"/>
            <p:cNvSpPr>
              <a:spLocks noChangeArrowheads="1"/>
            </p:cNvSpPr>
            <p:nvPr/>
          </p:nvSpPr>
          <p:spPr bwMode="auto">
            <a:xfrm>
              <a:off x="4140" y="2675"/>
              <a:ext cx="1199" cy="150"/>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87" name="AutoShape 1315"/>
            <p:cNvSpPr>
              <a:spLocks noChangeArrowheads="1"/>
            </p:cNvSpPr>
            <p:nvPr/>
          </p:nvSpPr>
          <p:spPr bwMode="auto">
            <a:xfrm>
              <a:off x="4205" y="2713"/>
              <a:ext cx="1069"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88" name="Oval 1316"/>
            <p:cNvSpPr>
              <a:spLocks noChangeArrowheads="1"/>
            </p:cNvSpPr>
            <p:nvPr/>
          </p:nvSpPr>
          <p:spPr bwMode="auto">
            <a:xfrm>
              <a:off x="4306" y="2382"/>
              <a:ext cx="160" cy="144"/>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89" name="Oval 1317"/>
            <p:cNvSpPr>
              <a:spLocks noChangeArrowheads="1"/>
            </p:cNvSpPr>
            <p:nvPr/>
          </p:nvSpPr>
          <p:spPr bwMode="auto">
            <a:xfrm>
              <a:off x="4484" y="2382"/>
              <a:ext cx="160" cy="144"/>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0000"/>
                </a:solidFill>
                <a:latin typeface="Calibri" panose="020F0502020204030204" pitchFamily="34" charset="0"/>
                <a:cs typeface="Arial" panose="020B0604020202020204" pitchFamily="34" charset="0"/>
              </a:endParaRPr>
            </a:p>
          </p:txBody>
        </p:sp>
        <p:sp>
          <p:nvSpPr>
            <p:cNvPr id="490" name="Oval 1318"/>
            <p:cNvSpPr>
              <a:spLocks noChangeArrowheads="1"/>
            </p:cNvSpPr>
            <p:nvPr/>
          </p:nvSpPr>
          <p:spPr bwMode="auto">
            <a:xfrm>
              <a:off x="4663" y="2382"/>
              <a:ext cx="160" cy="137"/>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491" name="Rectangle 1319"/>
            <p:cNvSpPr>
              <a:spLocks noChangeArrowheads="1"/>
            </p:cNvSpPr>
            <p:nvPr/>
          </p:nvSpPr>
          <p:spPr bwMode="auto">
            <a:xfrm>
              <a:off x="5060" y="1833"/>
              <a:ext cx="89" cy="761"/>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grpSp>
      <p:sp>
        <p:nvSpPr>
          <p:cNvPr id="504" name="TextBox 503"/>
          <p:cNvSpPr txBox="1"/>
          <p:nvPr/>
        </p:nvSpPr>
        <p:spPr>
          <a:xfrm>
            <a:off x="327161" y="3140980"/>
            <a:ext cx="981075" cy="522288"/>
          </a:xfrm>
          <a:prstGeom prst="rect">
            <a:avLst/>
          </a:prstGeom>
          <a:noFill/>
        </p:spPr>
        <p:txBody>
          <a:bodyPr>
            <a:spAutoFit/>
          </a:bodyPr>
          <a:lstStyle/>
          <a:p>
            <a:pPr algn="r" eaLnBrk="1" fontAlgn="auto" hangingPunct="1">
              <a:spcBef>
                <a:spcPts val="0"/>
              </a:spcBef>
              <a:spcAft>
                <a:spcPts val="0"/>
              </a:spcAft>
              <a:defRPr/>
            </a:pPr>
            <a:r>
              <a:rPr lang="en-US" sz="1400" i="0" dirty="0">
                <a:solidFill>
                  <a:prstClr val="black"/>
                </a:solidFill>
                <a:latin typeface="Calibri"/>
                <a:ea typeface="+mn-ea"/>
              </a:rPr>
              <a:t>Load </a:t>
            </a:r>
          </a:p>
          <a:p>
            <a:pPr algn="r" eaLnBrk="1" fontAlgn="auto" hangingPunct="1">
              <a:spcBef>
                <a:spcPts val="0"/>
              </a:spcBef>
              <a:spcAft>
                <a:spcPts val="0"/>
              </a:spcAft>
              <a:defRPr/>
            </a:pPr>
            <a:r>
              <a:rPr lang="en-US" sz="1400" i="0" dirty="0">
                <a:solidFill>
                  <a:prstClr val="black"/>
                </a:solidFill>
                <a:latin typeface="Calibri"/>
                <a:ea typeface="+mn-ea"/>
              </a:rPr>
              <a:t>balancer</a:t>
            </a:r>
          </a:p>
        </p:txBody>
      </p:sp>
      <p:cxnSp>
        <p:nvCxnSpPr>
          <p:cNvPr id="104" name="Straight Connector 103"/>
          <p:cNvCxnSpPr/>
          <p:nvPr/>
        </p:nvCxnSpPr>
        <p:spPr>
          <a:xfrm flipH="1">
            <a:off x="782773" y="4480830"/>
            <a:ext cx="355600" cy="495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70" idx="2"/>
          </p:cNvCxnSpPr>
          <p:nvPr/>
        </p:nvCxnSpPr>
        <p:spPr>
          <a:xfrm flipH="1">
            <a:off x="1087573" y="4695143"/>
            <a:ext cx="201613" cy="485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1405073" y="4495118"/>
            <a:ext cx="57150" cy="490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endCxn id="775" idx="0"/>
          </p:cNvCxnSpPr>
          <p:nvPr/>
        </p:nvCxnSpPr>
        <p:spPr>
          <a:xfrm>
            <a:off x="1544773" y="4518930"/>
            <a:ext cx="274638"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826" name="Group 505"/>
          <p:cNvGrpSpPr>
            <a:grpSpLocks/>
          </p:cNvGrpSpPr>
          <p:nvPr/>
        </p:nvGrpSpPr>
        <p:grpSpPr bwMode="auto">
          <a:xfrm>
            <a:off x="517661" y="4976130"/>
            <a:ext cx="331787" cy="1030288"/>
            <a:chOff x="6240352" y="2055335"/>
            <a:chExt cx="771307" cy="1017716"/>
          </a:xfrm>
        </p:grpSpPr>
        <p:grpSp>
          <p:nvGrpSpPr>
            <p:cNvPr id="205797" name="Group 506"/>
            <p:cNvGrpSpPr>
              <a:grpSpLocks/>
            </p:cNvGrpSpPr>
            <p:nvPr/>
          </p:nvGrpSpPr>
          <p:grpSpPr bwMode="auto">
            <a:xfrm>
              <a:off x="6240352" y="2235573"/>
              <a:ext cx="697981" cy="837478"/>
              <a:chOff x="6395998" y="3062424"/>
              <a:chExt cx="564403" cy="837478"/>
            </a:xfrm>
          </p:grpSpPr>
          <p:sp>
            <p:nvSpPr>
              <p:cNvPr id="534" name="Rectangle 533"/>
              <p:cNvSpPr/>
              <p:nvPr/>
            </p:nvSpPr>
            <p:spPr>
              <a:xfrm>
                <a:off x="6509397" y="3062521"/>
                <a:ext cx="447629" cy="7417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535" name="Straight Connector 534"/>
              <p:cNvCxnSpPr/>
              <p:nvPr/>
            </p:nvCxnSpPr>
            <p:spPr>
              <a:xfrm flipV="1">
                <a:off x="6846611"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6" name="Rectangle 535"/>
              <p:cNvSpPr/>
              <p:nvPr/>
            </p:nvSpPr>
            <p:spPr>
              <a:xfrm>
                <a:off x="6476570" y="3071930"/>
                <a:ext cx="131305"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537" name="Straight Connector 536"/>
              <p:cNvCxnSpPr/>
              <p:nvPr/>
            </p:nvCxnSpPr>
            <p:spPr>
              <a:xfrm flipV="1">
                <a:off x="6395998"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0" name="Rectangle 539"/>
              <p:cNvSpPr/>
              <p:nvPr/>
            </p:nvSpPr>
            <p:spPr>
              <a:xfrm>
                <a:off x="6816769" y="3703885"/>
                <a:ext cx="131305" cy="11447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541" name="Rectangle 540"/>
              <p:cNvSpPr/>
              <p:nvPr/>
            </p:nvSpPr>
            <p:spPr>
              <a:xfrm>
                <a:off x="6404950" y="3158176"/>
                <a:ext cx="444646" cy="74172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543" name="Straight Connector 542"/>
              <p:cNvCxnSpPr/>
              <p:nvPr/>
            </p:nvCxnSpPr>
            <p:spPr>
              <a:xfrm flipV="1">
                <a:off x="6846611" y="38042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4737" name="Group 544"/>
              <p:cNvGrpSpPr>
                <a:grpSpLocks/>
              </p:cNvGrpSpPr>
              <p:nvPr/>
            </p:nvGrpSpPr>
            <p:grpSpPr bwMode="auto">
              <a:xfrm>
                <a:off x="6400318" y="3137421"/>
                <a:ext cx="559121" cy="92788"/>
                <a:chOff x="6582044" y="2846082"/>
                <a:chExt cx="559121" cy="92788"/>
              </a:xfrm>
            </p:grpSpPr>
            <p:cxnSp>
              <p:nvCxnSpPr>
                <p:cNvPr id="578" name="Straight Connector 577"/>
                <p:cNvCxnSpPr/>
                <p:nvPr/>
              </p:nvCxnSpPr>
              <p:spPr>
                <a:xfrm flipV="1">
                  <a:off x="7028337" y="284645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flipV="1">
                  <a:off x="6580707" y="2938972"/>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4738" name="Group 547"/>
              <p:cNvGrpSpPr>
                <a:grpSpLocks/>
              </p:cNvGrpSpPr>
              <p:nvPr/>
            </p:nvGrpSpPr>
            <p:grpSpPr bwMode="auto">
              <a:xfrm>
                <a:off x="6399838" y="3203285"/>
                <a:ext cx="559121" cy="92788"/>
                <a:chOff x="6582044" y="2846082"/>
                <a:chExt cx="559121" cy="92788"/>
              </a:xfrm>
            </p:grpSpPr>
            <p:cxnSp>
              <p:nvCxnSpPr>
                <p:cNvPr id="576" name="Straight Connector 575"/>
                <p:cNvCxnSpPr/>
                <p:nvPr/>
              </p:nvCxnSpPr>
              <p:spPr>
                <a:xfrm flipV="1">
                  <a:off x="7028816" y="284644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flipV="1">
                  <a:off x="6581187" y="2938969"/>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4739" name="Group 549"/>
              <p:cNvGrpSpPr>
                <a:grpSpLocks/>
              </p:cNvGrpSpPr>
              <p:nvPr/>
            </p:nvGrpSpPr>
            <p:grpSpPr bwMode="auto">
              <a:xfrm>
                <a:off x="6399358" y="3269149"/>
                <a:ext cx="559121" cy="92788"/>
                <a:chOff x="6582044" y="2846082"/>
                <a:chExt cx="559121" cy="92788"/>
              </a:xfrm>
            </p:grpSpPr>
            <p:cxnSp>
              <p:nvCxnSpPr>
                <p:cNvPr id="574" name="Straight Connector 573"/>
                <p:cNvCxnSpPr/>
                <p:nvPr/>
              </p:nvCxnSpPr>
              <p:spPr>
                <a:xfrm flipV="1">
                  <a:off x="7026314" y="2846446"/>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flipV="1">
                  <a:off x="6581668" y="2938966"/>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4740" name="Group 550"/>
              <p:cNvGrpSpPr>
                <a:grpSpLocks/>
              </p:cNvGrpSpPr>
              <p:nvPr/>
            </p:nvGrpSpPr>
            <p:grpSpPr bwMode="auto">
              <a:xfrm>
                <a:off x="6398878" y="3335013"/>
                <a:ext cx="559121" cy="92788"/>
                <a:chOff x="6582044" y="2846082"/>
                <a:chExt cx="559121" cy="92788"/>
              </a:xfrm>
            </p:grpSpPr>
            <p:cxnSp>
              <p:nvCxnSpPr>
                <p:cNvPr id="572" name="Straight Connector 571"/>
                <p:cNvCxnSpPr/>
                <p:nvPr/>
              </p:nvCxnSpPr>
              <p:spPr>
                <a:xfrm flipV="1">
                  <a:off x="7026794" y="2846445"/>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p:nvCxnSpPr>
              <p:spPr>
                <a:xfrm flipV="1">
                  <a:off x="6582147" y="2938964"/>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4741" name="Group 551"/>
              <p:cNvGrpSpPr>
                <a:grpSpLocks/>
              </p:cNvGrpSpPr>
              <p:nvPr/>
            </p:nvGrpSpPr>
            <p:grpSpPr bwMode="auto">
              <a:xfrm>
                <a:off x="6398398" y="3400877"/>
                <a:ext cx="559121" cy="92788"/>
                <a:chOff x="6582044" y="2846082"/>
                <a:chExt cx="559121" cy="92788"/>
              </a:xfrm>
            </p:grpSpPr>
            <p:cxnSp>
              <p:nvCxnSpPr>
                <p:cNvPr id="570" name="Straight Connector 569"/>
                <p:cNvCxnSpPr/>
                <p:nvPr/>
              </p:nvCxnSpPr>
              <p:spPr>
                <a:xfrm flipV="1">
                  <a:off x="7027273" y="284644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p:nvCxnSpPr>
              <p:spPr>
                <a:xfrm flipV="1">
                  <a:off x="6582627" y="2938961"/>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4742" name="Group 552"/>
              <p:cNvGrpSpPr>
                <a:grpSpLocks/>
              </p:cNvGrpSpPr>
              <p:nvPr/>
            </p:nvGrpSpPr>
            <p:grpSpPr bwMode="auto">
              <a:xfrm>
                <a:off x="6397918" y="3466741"/>
                <a:ext cx="559121" cy="92788"/>
                <a:chOff x="6582044" y="2846082"/>
                <a:chExt cx="559121" cy="92788"/>
              </a:xfrm>
            </p:grpSpPr>
            <p:cxnSp>
              <p:nvCxnSpPr>
                <p:cNvPr id="568" name="Straight Connector 567"/>
                <p:cNvCxnSpPr/>
                <p:nvPr/>
              </p:nvCxnSpPr>
              <p:spPr>
                <a:xfrm flipV="1">
                  <a:off x="7027754" y="2846440"/>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p:nvCxnSpPr>
              <p:spPr>
                <a:xfrm flipV="1">
                  <a:off x="6583108" y="2938959"/>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4743" name="Group 555"/>
              <p:cNvGrpSpPr>
                <a:grpSpLocks/>
              </p:cNvGrpSpPr>
              <p:nvPr/>
            </p:nvGrpSpPr>
            <p:grpSpPr bwMode="auto">
              <a:xfrm>
                <a:off x="6397438" y="3532605"/>
                <a:ext cx="559121" cy="92788"/>
                <a:chOff x="6582044" y="2846082"/>
                <a:chExt cx="559121" cy="92788"/>
              </a:xfrm>
            </p:grpSpPr>
            <p:cxnSp>
              <p:nvCxnSpPr>
                <p:cNvPr id="566" name="Straight Connector 565"/>
                <p:cNvCxnSpPr/>
                <p:nvPr/>
              </p:nvCxnSpPr>
              <p:spPr>
                <a:xfrm flipV="1">
                  <a:off x="7028234" y="284643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p:cNvCxnSpPr/>
                <p:nvPr/>
              </p:nvCxnSpPr>
              <p:spPr>
                <a:xfrm flipV="1">
                  <a:off x="6580604" y="2938956"/>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4744" name="Group 556"/>
              <p:cNvGrpSpPr>
                <a:grpSpLocks/>
              </p:cNvGrpSpPr>
              <p:nvPr/>
            </p:nvGrpSpPr>
            <p:grpSpPr bwMode="auto">
              <a:xfrm>
                <a:off x="6396958" y="3598469"/>
                <a:ext cx="559121" cy="92788"/>
                <a:chOff x="6582044" y="2846082"/>
                <a:chExt cx="559121" cy="92788"/>
              </a:xfrm>
            </p:grpSpPr>
            <p:cxnSp>
              <p:nvCxnSpPr>
                <p:cNvPr id="564" name="Straight Connector 563"/>
                <p:cNvCxnSpPr/>
                <p:nvPr/>
              </p:nvCxnSpPr>
              <p:spPr>
                <a:xfrm flipV="1">
                  <a:off x="7028713" y="2846434"/>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flipV="1">
                  <a:off x="6581083" y="2938953"/>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4745" name="Group 557"/>
              <p:cNvGrpSpPr>
                <a:grpSpLocks/>
              </p:cNvGrpSpPr>
              <p:nvPr/>
            </p:nvGrpSpPr>
            <p:grpSpPr bwMode="auto">
              <a:xfrm>
                <a:off x="6396478" y="3664333"/>
                <a:ext cx="559121" cy="92788"/>
                <a:chOff x="6582044" y="2846082"/>
                <a:chExt cx="559121" cy="92788"/>
              </a:xfrm>
            </p:grpSpPr>
            <p:cxnSp>
              <p:nvCxnSpPr>
                <p:cNvPr id="562" name="Straight Connector 561"/>
                <p:cNvCxnSpPr/>
                <p:nvPr/>
              </p:nvCxnSpPr>
              <p:spPr>
                <a:xfrm flipV="1">
                  <a:off x="7026209" y="2846432"/>
                  <a:ext cx="110416"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flipV="1">
                  <a:off x="6581565" y="2938951"/>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4746" name="Group 558"/>
              <p:cNvGrpSpPr>
                <a:grpSpLocks/>
              </p:cNvGrpSpPr>
              <p:nvPr/>
            </p:nvGrpSpPr>
            <p:grpSpPr bwMode="auto">
              <a:xfrm>
                <a:off x="6395998" y="3730197"/>
                <a:ext cx="559121" cy="92788"/>
                <a:chOff x="6582044" y="2846082"/>
                <a:chExt cx="559121" cy="92788"/>
              </a:xfrm>
            </p:grpSpPr>
            <p:cxnSp>
              <p:nvCxnSpPr>
                <p:cNvPr id="560" name="Straight Connector 559"/>
                <p:cNvCxnSpPr/>
                <p:nvPr/>
              </p:nvCxnSpPr>
              <p:spPr>
                <a:xfrm flipV="1">
                  <a:off x="7026688" y="284642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flipV="1">
                  <a:off x="6582044" y="2938948"/>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798" name="Group 508"/>
            <p:cNvGrpSpPr>
              <a:grpSpLocks/>
            </p:cNvGrpSpPr>
            <p:nvPr/>
          </p:nvGrpSpPr>
          <p:grpSpPr bwMode="auto">
            <a:xfrm>
              <a:off x="6280049" y="2055335"/>
              <a:ext cx="731610" cy="920732"/>
              <a:chOff x="6280049" y="2055335"/>
              <a:chExt cx="731610" cy="920732"/>
            </a:xfrm>
          </p:grpSpPr>
          <p:grpSp>
            <p:nvGrpSpPr>
              <p:cNvPr id="205799" name="Group 509"/>
              <p:cNvGrpSpPr>
                <a:grpSpLocks/>
              </p:cNvGrpSpPr>
              <p:nvPr/>
            </p:nvGrpSpPr>
            <p:grpSpPr bwMode="auto">
              <a:xfrm>
                <a:off x="6280049" y="2055335"/>
                <a:ext cx="680752" cy="139401"/>
                <a:chOff x="5414286" y="2921098"/>
                <a:chExt cx="680752" cy="139401"/>
              </a:xfrm>
            </p:grpSpPr>
            <p:sp>
              <p:nvSpPr>
                <p:cNvPr id="526" name="Rectangle 188"/>
                <p:cNvSpPr>
                  <a:spLocks noChangeArrowheads="1"/>
                </p:cNvSpPr>
                <p:nvPr/>
              </p:nvSpPr>
              <p:spPr bwMode="auto">
                <a:xfrm>
                  <a:off x="5415183" y="2996368"/>
                  <a:ext cx="549881" cy="64294"/>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527" name="AutoShape 189"/>
                <p:cNvSpPr>
                  <a:spLocks noChangeArrowheads="1"/>
                </p:cNvSpPr>
                <p:nvPr/>
              </p:nvSpPr>
              <p:spPr bwMode="auto">
                <a:xfrm>
                  <a:off x="5415183" y="2921098"/>
                  <a:ext cx="675356"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530" name="Freeform 190"/>
                <p:cNvSpPr>
                  <a:spLocks/>
                </p:cNvSpPr>
                <p:nvPr/>
              </p:nvSpPr>
              <p:spPr bwMode="auto">
                <a:xfrm>
                  <a:off x="5968753" y="2922667"/>
                  <a:ext cx="125476"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531" name="Freeform 191"/>
                <p:cNvSpPr>
                  <a:spLocks/>
                </p:cNvSpPr>
                <p:nvPr/>
              </p:nvSpPr>
              <p:spPr bwMode="auto">
                <a:xfrm>
                  <a:off x="5500065" y="2936779"/>
                  <a:ext cx="524046" cy="4547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533" name="Freeform 192"/>
                <p:cNvSpPr>
                  <a:spLocks/>
                </p:cNvSpPr>
                <p:nvPr/>
              </p:nvSpPr>
              <p:spPr bwMode="auto">
                <a:xfrm>
                  <a:off x="5621849" y="2933643"/>
                  <a:ext cx="302618"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511" name="Straight Connector 510"/>
              <p:cNvCxnSpPr/>
              <p:nvPr/>
            </p:nvCxnSpPr>
            <p:spPr>
              <a:xfrm flipH="1">
                <a:off x="6996897" y="2124333"/>
                <a:ext cx="11073"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875113" y="2304668"/>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871421" y="236896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p:cNvCxnSpPr/>
              <p:nvPr/>
            </p:nvCxnSpPr>
            <p:spPr>
              <a:xfrm>
                <a:off x="6871421" y="244423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867732" y="2508525"/>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864040" y="2569681"/>
                <a:ext cx="1402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8" name="Straight Connector 517"/>
              <p:cNvCxnSpPr/>
              <p:nvPr/>
            </p:nvCxnSpPr>
            <p:spPr>
              <a:xfrm>
                <a:off x="6864040" y="263867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9" name="Straight Connector 518"/>
              <p:cNvCxnSpPr/>
              <p:nvPr/>
            </p:nvCxnSpPr>
            <p:spPr>
              <a:xfrm>
                <a:off x="6860351" y="270610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p:nvPr/>
            </p:nvCxnSpPr>
            <p:spPr>
              <a:xfrm>
                <a:off x="6867732" y="2775107"/>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p:nvPr/>
            </p:nvCxnSpPr>
            <p:spPr>
              <a:xfrm>
                <a:off x="6871421" y="2842536"/>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p:cNvCxnSpPr/>
              <p:nvPr/>
            </p:nvCxnSpPr>
            <p:spPr>
              <a:xfrm>
                <a:off x="6871421" y="2911533"/>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p:nvPr/>
            </p:nvCxnSpPr>
            <p:spPr>
              <a:xfrm>
                <a:off x="6875113" y="2975827"/>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p:cNvCxnSpPr/>
              <p:nvPr/>
            </p:nvCxnSpPr>
            <p:spPr>
              <a:xfrm flipH="1">
                <a:off x="6875113" y="2132174"/>
                <a:ext cx="13654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4827" name="Group 638"/>
          <p:cNvGrpSpPr>
            <a:grpSpLocks/>
          </p:cNvGrpSpPr>
          <p:nvPr/>
        </p:nvGrpSpPr>
        <p:grpSpPr bwMode="auto">
          <a:xfrm>
            <a:off x="903423" y="4976130"/>
            <a:ext cx="331788" cy="1030288"/>
            <a:chOff x="6240352" y="2055335"/>
            <a:chExt cx="771307" cy="1017716"/>
          </a:xfrm>
        </p:grpSpPr>
        <p:grpSp>
          <p:nvGrpSpPr>
            <p:cNvPr id="205739" name="Group 639"/>
            <p:cNvGrpSpPr>
              <a:grpSpLocks/>
            </p:cNvGrpSpPr>
            <p:nvPr/>
          </p:nvGrpSpPr>
          <p:grpSpPr bwMode="auto">
            <a:xfrm>
              <a:off x="6240352" y="2235573"/>
              <a:ext cx="697981" cy="837478"/>
              <a:chOff x="6395998" y="3062424"/>
              <a:chExt cx="564403" cy="837478"/>
            </a:xfrm>
          </p:grpSpPr>
          <p:sp>
            <p:nvSpPr>
              <p:cNvPr id="661" name="Rectangle 660"/>
              <p:cNvSpPr/>
              <p:nvPr/>
            </p:nvSpPr>
            <p:spPr>
              <a:xfrm>
                <a:off x="6509397" y="3062521"/>
                <a:ext cx="447628" cy="7417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662" name="Straight Connector 661"/>
              <p:cNvCxnSpPr/>
              <p:nvPr/>
            </p:nvCxnSpPr>
            <p:spPr>
              <a:xfrm flipV="1">
                <a:off x="6846611"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3" name="Rectangle 662"/>
              <p:cNvSpPr/>
              <p:nvPr/>
            </p:nvSpPr>
            <p:spPr>
              <a:xfrm>
                <a:off x="6476572" y="3071930"/>
                <a:ext cx="131304"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664" name="Straight Connector 663"/>
              <p:cNvCxnSpPr/>
              <p:nvPr/>
            </p:nvCxnSpPr>
            <p:spPr>
              <a:xfrm flipV="1">
                <a:off x="6395998"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5" name="Rectangle 664"/>
              <p:cNvSpPr/>
              <p:nvPr/>
            </p:nvSpPr>
            <p:spPr>
              <a:xfrm>
                <a:off x="6816769" y="3703885"/>
                <a:ext cx="131304" cy="11447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666" name="Rectangle 665"/>
              <p:cNvSpPr/>
              <p:nvPr/>
            </p:nvSpPr>
            <p:spPr>
              <a:xfrm>
                <a:off x="6404951" y="3158176"/>
                <a:ext cx="444643" cy="74172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667" name="Straight Connector 666"/>
              <p:cNvCxnSpPr/>
              <p:nvPr/>
            </p:nvCxnSpPr>
            <p:spPr>
              <a:xfrm flipV="1">
                <a:off x="6846611" y="38042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767" name="Group 667"/>
              <p:cNvGrpSpPr>
                <a:grpSpLocks/>
              </p:cNvGrpSpPr>
              <p:nvPr/>
            </p:nvGrpSpPr>
            <p:grpSpPr bwMode="auto">
              <a:xfrm>
                <a:off x="6400318" y="3137421"/>
                <a:ext cx="559121" cy="92788"/>
                <a:chOff x="6582044" y="2846082"/>
                <a:chExt cx="559121" cy="92788"/>
              </a:xfrm>
            </p:grpSpPr>
            <p:cxnSp>
              <p:nvCxnSpPr>
                <p:cNvPr id="696" name="Straight Connector 695"/>
                <p:cNvCxnSpPr/>
                <p:nvPr/>
              </p:nvCxnSpPr>
              <p:spPr>
                <a:xfrm flipV="1">
                  <a:off x="7028337" y="284645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7" name="Straight Connector 696"/>
                <p:cNvCxnSpPr/>
                <p:nvPr/>
              </p:nvCxnSpPr>
              <p:spPr>
                <a:xfrm flipV="1">
                  <a:off x="6580709" y="2938972"/>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68" name="Group 668"/>
              <p:cNvGrpSpPr>
                <a:grpSpLocks/>
              </p:cNvGrpSpPr>
              <p:nvPr/>
            </p:nvGrpSpPr>
            <p:grpSpPr bwMode="auto">
              <a:xfrm>
                <a:off x="6399838" y="3203285"/>
                <a:ext cx="559121" cy="92788"/>
                <a:chOff x="6582044" y="2846082"/>
                <a:chExt cx="559121" cy="92788"/>
              </a:xfrm>
            </p:grpSpPr>
            <p:cxnSp>
              <p:nvCxnSpPr>
                <p:cNvPr id="694" name="Straight Connector 693"/>
                <p:cNvCxnSpPr/>
                <p:nvPr/>
              </p:nvCxnSpPr>
              <p:spPr>
                <a:xfrm flipV="1">
                  <a:off x="7028817" y="284644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5" name="Straight Connector 694"/>
                <p:cNvCxnSpPr/>
                <p:nvPr/>
              </p:nvCxnSpPr>
              <p:spPr>
                <a:xfrm flipV="1">
                  <a:off x="6581189" y="2938969"/>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69" name="Group 669"/>
              <p:cNvGrpSpPr>
                <a:grpSpLocks/>
              </p:cNvGrpSpPr>
              <p:nvPr/>
            </p:nvGrpSpPr>
            <p:grpSpPr bwMode="auto">
              <a:xfrm>
                <a:off x="6399358" y="3269149"/>
                <a:ext cx="559121" cy="92788"/>
                <a:chOff x="6582044" y="2846082"/>
                <a:chExt cx="559121" cy="92788"/>
              </a:xfrm>
            </p:grpSpPr>
            <p:cxnSp>
              <p:nvCxnSpPr>
                <p:cNvPr id="692" name="Straight Connector 691"/>
                <p:cNvCxnSpPr/>
                <p:nvPr/>
              </p:nvCxnSpPr>
              <p:spPr>
                <a:xfrm flipV="1">
                  <a:off x="7026313" y="2846446"/>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3" name="Straight Connector 692"/>
                <p:cNvCxnSpPr/>
                <p:nvPr/>
              </p:nvCxnSpPr>
              <p:spPr>
                <a:xfrm flipV="1">
                  <a:off x="6581670" y="2938966"/>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70" name="Group 670"/>
              <p:cNvGrpSpPr>
                <a:grpSpLocks/>
              </p:cNvGrpSpPr>
              <p:nvPr/>
            </p:nvGrpSpPr>
            <p:grpSpPr bwMode="auto">
              <a:xfrm>
                <a:off x="6398878" y="3335013"/>
                <a:ext cx="559121" cy="92788"/>
                <a:chOff x="6582044" y="2846082"/>
                <a:chExt cx="559121" cy="92788"/>
              </a:xfrm>
            </p:grpSpPr>
            <p:cxnSp>
              <p:nvCxnSpPr>
                <p:cNvPr id="690" name="Straight Connector 689"/>
                <p:cNvCxnSpPr/>
                <p:nvPr/>
              </p:nvCxnSpPr>
              <p:spPr>
                <a:xfrm flipV="1">
                  <a:off x="7026792" y="2846445"/>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1" name="Straight Connector 690"/>
                <p:cNvCxnSpPr/>
                <p:nvPr/>
              </p:nvCxnSpPr>
              <p:spPr>
                <a:xfrm flipV="1">
                  <a:off x="6582149" y="2938964"/>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71" name="Group 671"/>
              <p:cNvGrpSpPr>
                <a:grpSpLocks/>
              </p:cNvGrpSpPr>
              <p:nvPr/>
            </p:nvGrpSpPr>
            <p:grpSpPr bwMode="auto">
              <a:xfrm>
                <a:off x="6398398" y="3400877"/>
                <a:ext cx="559121" cy="92788"/>
                <a:chOff x="6582044" y="2846082"/>
                <a:chExt cx="559121" cy="92788"/>
              </a:xfrm>
            </p:grpSpPr>
            <p:cxnSp>
              <p:nvCxnSpPr>
                <p:cNvPr id="688" name="Straight Connector 687"/>
                <p:cNvCxnSpPr/>
                <p:nvPr/>
              </p:nvCxnSpPr>
              <p:spPr>
                <a:xfrm flipV="1">
                  <a:off x="7027272" y="284644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9" name="Straight Connector 688"/>
                <p:cNvCxnSpPr/>
                <p:nvPr/>
              </p:nvCxnSpPr>
              <p:spPr>
                <a:xfrm flipV="1">
                  <a:off x="6582629" y="2938961"/>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72" name="Group 672"/>
              <p:cNvGrpSpPr>
                <a:grpSpLocks/>
              </p:cNvGrpSpPr>
              <p:nvPr/>
            </p:nvGrpSpPr>
            <p:grpSpPr bwMode="auto">
              <a:xfrm>
                <a:off x="6397918" y="3466741"/>
                <a:ext cx="559121" cy="92788"/>
                <a:chOff x="6582044" y="2846082"/>
                <a:chExt cx="559121" cy="92788"/>
              </a:xfrm>
            </p:grpSpPr>
            <p:cxnSp>
              <p:nvCxnSpPr>
                <p:cNvPr id="686" name="Straight Connector 685"/>
                <p:cNvCxnSpPr/>
                <p:nvPr/>
              </p:nvCxnSpPr>
              <p:spPr>
                <a:xfrm flipV="1">
                  <a:off x="7027753" y="2846440"/>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p:cNvCxnSpPr/>
                <p:nvPr/>
              </p:nvCxnSpPr>
              <p:spPr>
                <a:xfrm flipV="1">
                  <a:off x="6583110" y="2938959"/>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73" name="Group 673"/>
              <p:cNvGrpSpPr>
                <a:grpSpLocks/>
              </p:cNvGrpSpPr>
              <p:nvPr/>
            </p:nvGrpSpPr>
            <p:grpSpPr bwMode="auto">
              <a:xfrm>
                <a:off x="6397438" y="3532605"/>
                <a:ext cx="559121" cy="92788"/>
                <a:chOff x="6582044" y="2846082"/>
                <a:chExt cx="559121" cy="92788"/>
              </a:xfrm>
            </p:grpSpPr>
            <p:cxnSp>
              <p:nvCxnSpPr>
                <p:cNvPr id="684" name="Straight Connector 683"/>
                <p:cNvCxnSpPr/>
                <p:nvPr/>
              </p:nvCxnSpPr>
              <p:spPr>
                <a:xfrm flipV="1">
                  <a:off x="7028232" y="284643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5" name="Straight Connector 684"/>
                <p:cNvCxnSpPr/>
                <p:nvPr/>
              </p:nvCxnSpPr>
              <p:spPr>
                <a:xfrm flipV="1">
                  <a:off x="6580604" y="2938956"/>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74" name="Group 674"/>
              <p:cNvGrpSpPr>
                <a:grpSpLocks/>
              </p:cNvGrpSpPr>
              <p:nvPr/>
            </p:nvGrpSpPr>
            <p:grpSpPr bwMode="auto">
              <a:xfrm>
                <a:off x="6396958" y="3598469"/>
                <a:ext cx="559121" cy="92788"/>
                <a:chOff x="6582044" y="2846082"/>
                <a:chExt cx="559121" cy="92788"/>
              </a:xfrm>
            </p:grpSpPr>
            <p:cxnSp>
              <p:nvCxnSpPr>
                <p:cNvPr id="682" name="Straight Connector 681"/>
                <p:cNvCxnSpPr/>
                <p:nvPr/>
              </p:nvCxnSpPr>
              <p:spPr>
                <a:xfrm flipV="1">
                  <a:off x="7028711" y="2846434"/>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3" name="Straight Connector 682"/>
                <p:cNvCxnSpPr/>
                <p:nvPr/>
              </p:nvCxnSpPr>
              <p:spPr>
                <a:xfrm flipV="1">
                  <a:off x="6581083" y="2938953"/>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75" name="Group 675"/>
              <p:cNvGrpSpPr>
                <a:grpSpLocks/>
              </p:cNvGrpSpPr>
              <p:nvPr/>
            </p:nvGrpSpPr>
            <p:grpSpPr bwMode="auto">
              <a:xfrm>
                <a:off x="6396478" y="3664333"/>
                <a:ext cx="559121" cy="92788"/>
                <a:chOff x="6582044" y="2846082"/>
                <a:chExt cx="559121" cy="92788"/>
              </a:xfrm>
            </p:grpSpPr>
            <p:cxnSp>
              <p:nvCxnSpPr>
                <p:cNvPr id="680" name="Straight Connector 679"/>
                <p:cNvCxnSpPr/>
                <p:nvPr/>
              </p:nvCxnSpPr>
              <p:spPr>
                <a:xfrm flipV="1">
                  <a:off x="7026209" y="2846432"/>
                  <a:ext cx="110414"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p:cNvCxnSpPr/>
                <p:nvPr/>
              </p:nvCxnSpPr>
              <p:spPr>
                <a:xfrm flipV="1">
                  <a:off x="6581565" y="2938951"/>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76" name="Group 676"/>
              <p:cNvGrpSpPr>
                <a:grpSpLocks/>
              </p:cNvGrpSpPr>
              <p:nvPr/>
            </p:nvGrpSpPr>
            <p:grpSpPr bwMode="auto">
              <a:xfrm>
                <a:off x="6395998" y="3730197"/>
                <a:ext cx="559121" cy="92788"/>
                <a:chOff x="6582044" y="2846082"/>
                <a:chExt cx="559121" cy="92788"/>
              </a:xfrm>
            </p:grpSpPr>
            <p:cxnSp>
              <p:nvCxnSpPr>
                <p:cNvPr id="678" name="Straight Connector 677"/>
                <p:cNvCxnSpPr/>
                <p:nvPr/>
              </p:nvCxnSpPr>
              <p:spPr>
                <a:xfrm flipV="1">
                  <a:off x="7026689" y="284642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p:cNvCxnSpPr/>
                <p:nvPr/>
              </p:nvCxnSpPr>
              <p:spPr>
                <a:xfrm flipV="1">
                  <a:off x="6582044" y="2938948"/>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740" name="Group 640"/>
            <p:cNvGrpSpPr>
              <a:grpSpLocks/>
            </p:cNvGrpSpPr>
            <p:nvPr/>
          </p:nvGrpSpPr>
          <p:grpSpPr bwMode="auto">
            <a:xfrm>
              <a:off x="6280049" y="2055335"/>
              <a:ext cx="731610" cy="920732"/>
              <a:chOff x="6280049" y="2055335"/>
              <a:chExt cx="731610" cy="920732"/>
            </a:xfrm>
          </p:grpSpPr>
          <p:grpSp>
            <p:nvGrpSpPr>
              <p:cNvPr id="205741" name="Group 641"/>
              <p:cNvGrpSpPr>
                <a:grpSpLocks/>
              </p:cNvGrpSpPr>
              <p:nvPr/>
            </p:nvGrpSpPr>
            <p:grpSpPr bwMode="auto">
              <a:xfrm>
                <a:off x="6280049" y="2055335"/>
                <a:ext cx="680752" cy="139401"/>
                <a:chOff x="5414286" y="2921098"/>
                <a:chExt cx="680752" cy="139401"/>
              </a:xfrm>
            </p:grpSpPr>
            <p:sp>
              <p:nvSpPr>
                <p:cNvPr id="656" name="Rectangle 188"/>
                <p:cNvSpPr>
                  <a:spLocks noChangeArrowheads="1"/>
                </p:cNvSpPr>
                <p:nvPr/>
              </p:nvSpPr>
              <p:spPr bwMode="auto">
                <a:xfrm>
                  <a:off x="5415186" y="2996368"/>
                  <a:ext cx="549876" cy="64294"/>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657" name="AutoShape 189"/>
                <p:cNvSpPr>
                  <a:spLocks noChangeArrowheads="1"/>
                </p:cNvSpPr>
                <p:nvPr/>
              </p:nvSpPr>
              <p:spPr bwMode="auto">
                <a:xfrm>
                  <a:off x="5415186" y="2921098"/>
                  <a:ext cx="675352"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658" name="Freeform 190"/>
                <p:cNvSpPr>
                  <a:spLocks/>
                </p:cNvSpPr>
                <p:nvPr/>
              </p:nvSpPr>
              <p:spPr bwMode="auto">
                <a:xfrm>
                  <a:off x="5968754" y="2922667"/>
                  <a:ext cx="125475"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659" name="Freeform 191"/>
                <p:cNvSpPr>
                  <a:spLocks/>
                </p:cNvSpPr>
                <p:nvPr/>
              </p:nvSpPr>
              <p:spPr bwMode="auto">
                <a:xfrm>
                  <a:off x="5500065" y="2936779"/>
                  <a:ext cx="524044" cy="4547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660" name="Freeform 192"/>
                <p:cNvSpPr>
                  <a:spLocks/>
                </p:cNvSpPr>
                <p:nvPr/>
              </p:nvSpPr>
              <p:spPr bwMode="auto">
                <a:xfrm>
                  <a:off x="5621851" y="2933643"/>
                  <a:ext cx="302617"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643" name="Straight Connector 642"/>
              <p:cNvCxnSpPr/>
              <p:nvPr/>
            </p:nvCxnSpPr>
            <p:spPr>
              <a:xfrm flipH="1">
                <a:off x="6996897" y="2124333"/>
                <a:ext cx="11070"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4" name="Straight Connector 643"/>
              <p:cNvCxnSpPr/>
              <p:nvPr/>
            </p:nvCxnSpPr>
            <p:spPr>
              <a:xfrm>
                <a:off x="6875111" y="2304668"/>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5" name="Straight Connector 644"/>
              <p:cNvCxnSpPr/>
              <p:nvPr/>
            </p:nvCxnSpPr>
            <p:spPr>
              <a:xfrm>
                <a:off x="6871422" y="236896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6" name="Straight Connector 645"/>
              <p:cNvCxnSpPr/>
              <p:nvPr/>
            </p:nvCxnSpPr>
            <p:spPr>
              <a:xfrm>
                <a:off x="6871422" y="244423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p:cNvCxnSpPr/>
              <p:nvPr/>
            </p:nvCxnSpPr>
            <p:spPr>
              <a:xfrm>
                <a:off x="6867730" y="2508525"/>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8" name="Straight Connector 647"/>
              <p:cNvCxnSpPr/>
              <p:nvPr/>
            </p:nvCxnSpPr>
            <p:spPr>
              <a:xfrm>
                <a:off x="6864041" y="2569681"/>
                <a:ext cx="1402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9" name="Straight Connector 648"/>
              <p:cNvCxnSpPr/>
              <p:nvPr/>
            </p:nvCxnSpPr>
            <p:spPr>
              <a:xfrm>
                <a:off x="6864041" y="263867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0" name="Straight Connector 649"/>
              <p:cNvCxnSpPr/>
              <p:nvPr/>
            </p:nvCxnSpPr>
            <p:spPr>
              <a:xfrm>
                <a:off x="6860349" y="270610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1" name="Straight Connector 650"/>
              <p:cNvCxnSpPr/>
              <p:nvPr/>
            </p:nvCxnSpPr>
            <p:spPr>
              <a:xfrm>
                <a:off x="6867730" y="277510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2" name="Straight Connector 651"/>
              <p:cNvCxnSpPr/>
              <p:nvPr/>
            </p:nvCxnSpPr>
            <p:spPr>
              <a:xfrm>
                <a:off x="6871422" y="2842536"/>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p:cNvCxnSpPr/>
              <p:nvPr/>
            </p:nvCxnSpPr>
            <p:spPr>
              <a:xfrm>
                <a:off x="6871422" y="2911533"/>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4" name="Straight Connector 653"/>
              <p:cNvCxnSpPr/>
              <p:nvPr/>
            </p:nvCxnSpPr>
            <p:spPr>
              <a:xfrm>
                <a:off x="6875111" y="297582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5" name="Straight Connector 654"/>
              <p:cNvCxnSpPr/>
              <p:nvPr/>
            </p:nvCxnSpPr>
            <p:spPr>
              <a:xfrm flipH="1">
                <a:off x="6875111" y="2132174"/>
                <a:ext cx="13654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4828" name="Group 697"/>
          <p:cNvGrpSpPr>
            <a:grpSpLocks/>
          </p:cNvGrpSpPr>
          <p:nvPr/>
        </p:nvGrpSpPr>
        <p:grpSpPr bwMode="auto">
          <a:xfrm>
            <a:off x="1279661" y="4976130"/>
            <a:ext cx="331787" cy="1030288"/>
            <a:chOff x="6240352" y="2055335"/>
            <a:chExt cx="771307" cy="1017716"/>
          </a:xfrm>
        </p:grpSpPr>
        <p:grpSp>
          <p:nvGrpSpPr>
            <p:cNvPr id="205681" name="Group 698"/>
            <p:cNvGrpSpPr>
              <a:grpSpLocks/>
            </p:cNvGrpSpPr>
            <p:nvPr/>
          </p:nvGrpSpPr>
          <p:grpSpPr bwMode="auto">
            <a:xfrm>
              <a:off x="6240352" y="2235573"/>
              <a:ext cx="697981" cy="837478"/>
              <a:chOff x="6395998" y="3062424"/>
              <a:chExt cx="564403" cy="837478"/>
            </a:xfrm>
          </p:grpSpPr>
          <p:sp>
            <p:nvSpPr>
              <p:cNvPr id="720" name="Rectangle 719"/>
              <p:cNvSpPr/>
              <p:nvPr/>
            </p:nvSpPr>
            <p:spPr>
              <a:xfrm>
                <a:off x="6509397" y="3062521"/>
                <a:ext cx="447629" cy="7417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721" name="Straight Connector 720"/>
              <p:cNvCxnSpPr/>
              <p:nvPr/>
            </p:nvCxnSpPr>
            <p:spPr>
              <a:xfrm flipV="1">
                <a:off x="6846611"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2" name="Rectangle 721"/>
              <p:cNvSpPr/>
              <p:nvPr/>
            </p:nvSpPr>
            <p:spPr>
              <a:xfrm>
                <a:off x="6476570" y="3071930"/>
                <a:ext cx="131305"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723" name="Straight Connector 722"/>
              <p:cNvCxnSpPr/>
              <p:nvPr/>
            </p:nvCxnSpPr>
            <p:spPr>
              <a:xfrm flipV="1">
                <a:off x="6395998"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4" name="Rectangle 723"/>
              <p:cNvSpPr/>
              <p:nvPr/>
            </p:nvSpPr>
            <p:spPr>
              <a:xfrm>
                <a:off x="6816769" y="3703885"/>
                <a:ext cx="131305" cy="11447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725" name="Rectangle 724"/>
              <p:cNvSpPr/>
              <p:nvPr/>
            </p:nvSpPr>
            <p:spPr>
              <a:xfrm>
                <a:off x="6404950" y="3158176"/>
                <a:ext cx="444646" cy="74172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726" name="Straight Connector 725"/>
              <p:cNvCxnSpPr/>
              <p:nvPr/>
            </p:nvCxnSpPr>
            <p:spPr>
              <a:xfrm flipV="1">
                <a:off x="6846611" y="38042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709" name="Group 726"/>
              <p:cNvGrpSpPr>
                <a:grpSpLocks/>
              </p:cNvGrpSpPr>
              <p:nvPr/>
            </p:nvGrpSpPr>
            <p:grpSpPr bwMode="auto">
              <a:xfrm>
                <a:off x="6400318" y="3137421"/>
                <a:ext cx="559121" cy="92788"/>
                <a:chOff x="6582044" y="2846082"/>
                <a:chExt cx="559121" cy="92788"/>
              </a:xfrm>
            </p:grpSpPr>
            <p:cxnSp>
              <p:nvCxnSpPr>
                <p:cNvPr id="755" name="Straight Connector 754"/>
                <p:cNvCxnSpPr/>
                <p:nvPr/>
              </p:nvCxnSpPr>
              <p:spPr>
                <a:xfrm flipV="1">
                  <a:off x="7028337" y="284645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6" name="Straight Connector 755"/>
                <p:cNvCxnSpPr/>
                <p:nvPr/>
              </p:nvCxnSpPr>
              <p:spPr>
                <a:xfrm flipV="1">
                  <a:off x="6580707" y="2938972"/>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10" name="Group 727"/>
              <p:cNvGrpSpPr>
                <a:grpSpLocks/>
              </p:cNvGrpSpPr>
              <p:nvPr/>
            </p:nvGrpSpPr>
            <p:grpSpPr bwMode="auto">
              <a:xfrm>
                <a:off x="6399838" y="3203285"/>
                <a:ext cx="559121" cy="92788"/>
                <a:chOff x="6582044" y="2846082"/>
                <a:chExt cx="559121" cy="92788"/>
              </a:xfrm>
            </p:grpSpPr>
            <p:cxnSp>
              <p:nvCxnSpPr>
                <p:cNvPr id="753" name="Straight Connector 752"/>
                <p:cNvCxnSpPr/>
                <p:nvPr/>
              </p:nvCxnSpPr>
              <p:spPr>
                <a:xfrm flipV="1">
                  <a:off x="7028816" y="284644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4" name="Straight Connector 753"/>
                <p:cNvCxnSpPr/>
                <p:nvPr/>
              </p:nvCxnSpPr>
              <p:spPr>
                <a:xfrm flipV="1">
                  <a:off x="6581187" y="2938969"/>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11" name="Group 728"/>
              <p:cNvGrpSpPr>
                <a:grpSpLocks/>
              </p:cNvGrpSpPr>
              <p:nvPr/>
            </p:nvGrpSpPr>
            <p:grpSpPr bwMode="auto">
              <a:xfrm>
                <a:off x="6399358" y="3269149"/>
                <a:ext cx="559121" cy="92788"/>
                <a:chOff x="6582044" y="2846082"/>
                <a:chExt cx="559121" cy="92788"/>
              </a:xfrm>
            </p:grpSpPr>
            <p:cxnSp>
              <p:nvCxnSpPr>
                <p:cNvPr id="751" name="Straight Connector 750"/>
                <p:cNvCxnSpPr/>
                <p:nvPr/>
              </p:nvCxnSpPr>
              <p:spPr>
                <a:xfrm flipV="1">
                  <a:off x="7026314" y="2846446"/>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2" name="Straight Connector 751"/>
                <p:cNvCxnSpPr/>
                <p:nvPr/>
              </p:nvCxnSpPr>
              <p:spPr>
                <a:xfrm flipV="1">
                  <a:off x="6581668" y="2938966"/>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12" name="Group 729"/>
              <p:cNvGrpSpPr>
                <a:grpSpLocks/>
              </p:cNvGrpSpPr>
              <p:nvPr/>
            </p:nvGrpSpPr>
            <p:grpSpPr bwMode="auto">
              <a:xfrm>
                <a:off x="6398878" y="3335013"/>
                <a:ext cx="559121" cy="92788"/>
                <a:chOff x="6582044" y="2846082"/>
                <a:chExt cx="559121" cy="92788"/>
              </a:xfrm>
            </p:grpSpPr>
            <p:cxnSp>
              <p:nvCxnSpPr>
                <p:cNvPr id="749" name="Straight Connector 748"/>
                <p:cNvCxnSpPr/>
                <p:nvPr/>
              </p:nvCxnSpPr>
              <p:spPr>
                <a:xfrm flipV="1">
                  <a:off x="7026794" y="2846445"/>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p:cNvCxnSpPr/>
                <p:nvPr/>
              </p:nvCxnSpPr>
              <p:spPr>
                <a:xfrm flipV="1">
                  <a:off x="6582147" y="2938964"/>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13" name="Group 730"/>
              <p:cNvGrpSpPr>
                <a:grpSpLocks/>
              </p:cNvGrpSpPr>
              <p:nvPr/>
            </p:nvGrpSpPr>
            <p:grpSpPr bwMode="auto">
              <a:xfrm>
                <a:off x="6398398" y="3400877"/>
                <a:ext cx="559121" cy="92788"/>
                <a:chOff x="6582044" y="2846082"/>
                <a:chExt cx="559121" cy="92788"/>
              </a:xfrm>
            </p:grpSpPr>
            <p:cxnSp>
              <p:nvCxnSpPr>
                <p:cNvPr id="747" name="Straight Connector 746"/>
                <p:cNvCxnSpPr/>
                <p:nvPr/>
              </p:nvCxnSpPr>
              <p:spPr>
                <a:xfrm flipV="1">
                  <a:off x="7027273" y="284644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p:cNvCxnSpPr/>
                <p:nvPr/>
              </p:nvCxnSpPr>
              <p:spPr>
                <a:xfrm flipV="1">
                  <a:off x="6582627" y="2938961"/>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14" name="Group 731"/>
              <p:cNvGrpSpPr>
                <a:grpSpLocks/>
              </p:cNvGrpSpPr>
              <p:nvPr/>
            </p:nvGrpSpPr>
            <p:grpSpPr bwMode="auto">
              <a:xfrm>
                <a:off x="6397918" y="3466741"/>
                <a:ext cx="559121" cy="92788"/>
                <a:chOff x="6582044" y="2846082"/>
                <a:chExt cx="559121" cy="92788"/>
              </a:xfrm>
            </p:grpSpPr>
            <p:cxnSp>
              <p:nvCxnSpPr>
                <p:cNvPr id="745" name="Straight Connector 744"/>
                <p:cNvCxnSpPr/>
                <p:nvPr/>
              </p:nvCxnSpPr>
              <p:spPr>
                <a:xfrm flipV="1">
                  <a:off x="7027754" y="2846440"/>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6" name="Straight Connector 745"/>
                <p:cNvCxnSpPr/>
                <p:nvPr/>
              </p:nvCxnSpPr>
              <p:spPr>
                <a:xfrm flipV="1">
                  <a:off x="6583108" y="2938959"/>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15" name="Group 732"/>
              <p:cNvGrpSpPr>
                <a:grpSpLocks/>
              </p:cNvGrpSpPr>
              <p:nvPr/>
            </p:nvGrpSpPr>
            <p:grpSpPr bwMode="auto">
              <a:xfrm>
                <a:off x="6397438" y="3532605"/>
                <a:ext cx="559121" cy="92788"/>
                <a:chOff x="6582044" y="2846082"/>
                <a:chExt cx="559121" cy="92788"/>
              </a:xfrm>
            </p:grpSpPr>
            <p:cxnSp>
              <p:nvCxnSpPr>
                <p:cNvPr id="743" name="Straight Connector 742"/>
                <p:cNvCxnSpPr/>
                <p:nvPr/>
              </p:nvCxnSpPr>
              <p:spPr>
                <a:xfrm flipV="1">
                  <a:off x="7028234" y="284643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4" name="Straight Connector 743"/>
                <p:cNvCxnSpPr/>
                <p:nvPr/>
              </p:nvCxnSpPr>
              <p:spPr>
                <a:xfrm flipV="1">
                  <a:off x="6580604" y="2938956"/>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16" name="Group 733"/>
              <p:cNvGrpSpPr>
                <a:grpSpLocks/>
              </p:cNvGrpSpPr>
              <p:nvPr/>
            </p:nvGrpSpPr>
            <p:grpSpPr bwMode="auto">
              <a:xfrm>
                <a:off x="6396958" y="3598469"/>
                <a:ext cx="559121" cy="92788"/>
                <a:chOff x="6582044" y="2846082"/>
                <a:chExt cx="559121" cy="92788"/>
              </a:xfrm>
            </p:grpSpPr>
            <p:cxnSp>
              <p:nvCxnSpPr>
                <p:cNvPr id="741" name="Straight Connector 740"/>
                <p:cNvCxnSpPr/>
                <p:nvPr/>
              </p:nvCxnSpPr>
              <p:spPr>
                <a:xfrm flipV="1">
                  <a:off x="7028713" y="2846434"/>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2" name="Straight Connector 741"/>
                <p:cNvCxnSpPr/>
                <p:nvPr/>
              </p:nvCxnSpPr>
              <p:spPr>
                <a:xfrm flipV="1">
                  <a:off x="6581083" y="2938953"/>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17" name="Group 734"/>
              <p:cNvGrpSpPr>
                <a:grpSpLocks/>
              </p:cNvGrpSpPr>
              <p:nvPr/>
            </p:nvGrpSpPr>
            <p:grpSpPr bwMode="auto">
              <a:xfrm>
                <a:off x="6396478" y="3664333"/>
                <a:ext cx="559121" cy="92788"/>
                <a:chOff x="6582044" y="2846082"/>
                <a:chExt cx="559121" cy="92788"/>
              </a:xfrm>
            </p:grpSpPr>
            <p:cxnSp>
              <p:nvCxnSpPr>
                <p:cNvPr id="739" name="Straight Connector 738"/>
                <p:cNvCxnSpPr/>
                <p:nvPr/>
              </p:nvCxnSpPr>
              <p:spPr>
                <a:xfrm flipV="1">
                  <a:off x="7026209" y="2846432"/>
                  <a:ext cx="110416"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0" name="Straight Connector 739"/>
                <p:cNvCxnSpPr/>
                <p:nvPr/>
              </p:nvCxnSpPr>
              <p:spPr>
                <a:xfrm flipV="1">
                  <a:off x="6581565" y="2938951"/>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718" name="Group 735"/>
              <p:cNvGrpSpPr>
                <a:grpSpLocks/>
              </p:cNvGrpSpPr>
              <p:nvPr/>
            </p:nvGrpSpPr>
            <p:grpSpPr bwMode="auto">
              <a:xfrm>
                <a:off x="6395998" y="3730197"/>
                <a:ext cx="559121" cy="92788"/>
                <a:chOff x="6582044" y="2846082"/>
                <a:chExt cx="559121" cy="92788"/>
              </a:xfrm>
            </p:grpSpPr>
            <p:cxnSp>
              <p:nvCxnSpPr>
                <p:cNvPr id="737" name="Straight Connector 736"/>
                <p:cNvCxnSpPr/>
                <p:nvPr/>
              </p:nvCxnSpPr>
              <p:spPr>
                <a:xfrm flipV="1">
                  <a:off x="7026688" y="284642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8" name="Straight Connector 737"/>
                <p:cNvCxnSpPr/>
                <p:nvPr/>
              </p:nvCxnSpPr>
              <p:spPr>
                <a:xfrm flipV="1">
                  <a:off x="6582044" y="2938948"/>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682" name="Group 699"/>
            <p:cNvGrpSpPr>
              <a:grpSpLocks/>
            </p:cNvGrpSpPr>
            <p:nvPr/>
          </p:nvGrpSpPr>
          <p:grpSpPr bwMode="auto">
            <a:xfrm>
              <a:off x="6280049" y="2055335"/>
              <a:ext cx="731610" cy="920732"/>
              <a:chOff x="6280049" y="2055335"/>
              <a:chExt cx="731610" cy="920732"/>
            </a:xfrm>
          </p:grpSpPr>
          <p:grpSp>
            <p:nvGrpSpPr>
              <p:cNvPr id="205683" name="Group 700"/>
              <p:cNvGrpSpPr>
                <a:grpSpLocks/>
              </p:cNvGrpSpPr>
              <p:nvPr/>
            </p:nvGrpSpPr>
            <p:grpSpPr bwMode="auto">
              <a:xfrm>
                <a:off x="6280049" y="2055335"/>
                <a:ext cx="680752" cy="139401"/>
                <a:chOff x="5414286" y="2921098"/>
                <a:chExt cx="680752" cy="139401"/>
              </a:xfrm>
            </p:grpSpPr>
            <p:sp>
              <p:nvSpPr>
                <p:cNvPr id="715" name="Rectangle 188"/>
                <p:cNvSpPr>
                  <a:spLocks noChangeArrowheads="1"/>
                </p:cNvSpPr>
                <p:nvPr/>
              </p:nvSpPr>
              <p:spPr bwMode="auto">
                <a:xfrm>
                  <a:off x="5415183" y="2996368"/>
                  <a:ext cx="549881" cy="64294"/>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716" name="AutoShape 189"/>
                <p:cNvSpPr>
                  <a:spLocks noChangeArrowheads="1"/>
                </p:cNvSpPr>
                <p:nvPr/>
              </p:nvSpPr>
              <p:spPr bwMode="auto">
                <a:xfrm>
                  <a:off x="5415183" y="2921098"/>
                  <a:ext cx="675356"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717" name="Freeform 190"/>
                <p:cNvSpPr>
                  <a:spLocks/>
                </p:cNvSpPr>
                <p:nvPr/>
              </p:nvSpPr>
              <p:spPr bwMode="auto">
                <a:xfrm>
                  <a:off x="5968753" y="2922667"/>
                  <a:ext cx="125476"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718" name="Freeform 191"/>
                <p:cNvSpPr>
                  <a:spLocks/>
                </p:cNvSpPr>
                <p:nvPr/>
              </p:nvSpPr>
              <p:spPr bwMode="auto">
                <a:xfrm>
                  <a:off x="5500065" y="2936779"/>
                  <a:ext cx="524046" cy="4547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719" name="Freeform 192"/>
                <p:cNvSpPr>
                  <a:spLocks/>
                </p:cNvSpPr>
                <p:nvPr/>
              </p:nvSpPr>
              <p:spPr bwMode="auto">
                <a:xfrm>
                  <a:off x="5621849" y="2933643"/>
                  <a:ext cx="302618"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702" name="Straight Connector 701"/>
              <p:cNvCxnSpPr/>
              <p:nvPr/>
            </p:nvCxnSpPr>
            <p:spPr>
              <a:xfrm flipH="1">
                <a:off x="6996897" y="2124333"/>
                <a:ext cx="11073"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3" name="Straight Connector 702"/>
              <p:cNvCxnSpPr/>
              <p:nvPr/>
            </p:nvCxnSpPr>
            <p:spPr>
              <a:xfrm>
                <a:off x="6875113" y="2304668"/>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4" name="Straight Connector 703"/>
              <p:cNvCxnSpPr/>
              <p:nvPr/>
            </p:nvCxnSpPr>
            <p:spPr>
              <a:xfrm>
                <a:off x="6871421" y="236896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5" name="Straight Connector 704"/>
              <p:cNvCxnSpPr/>
              <p:nvPr/>
            </p:nvCxnSpPr>
            <p:spPr>
              <a:xfrm>
                <a:off x="6871421" y="244423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6" name="Straight Connector 705"/>
              <p:cNvCxnSpPr/>
              <p:nvPr/>
            </p:nvCxnSpPr>
            <p:spPr>
              <a:xfrm>
                <a:off x="6867732" y="2508525"/>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7" name="Straight Connector 706"/>
              <p:cNvCxnSpPr/>
              <p:nvPr/>
            </p:nvCxnSpPr>
            <p:spPr>
              <a:xfrm>
                <a:off x="6864040" y="2569681"/>
                <a:ext cx="1402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8" name="Straight Connector 707"/>
              <p:cNvCxnSpPr/>
              <p:nvPr/>
            </p:nvCxnSpPr>
            <p:spPr>
              <a:xfrm>
                <a:off x="6864040" y="263867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9" name="Straight Connector 708"/>
              <p:cNvCxnSpPr/>
              <p:nvPr/>
            </p:nvCxnSpPr>
            <p:spPr>
              <a:xfrm>
                <a:off x="6860351" y="270610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p:nvPr/>
            </p:nvCxnSpPr>
            <p:spPr>
              <a:xfrm>
                <a:off x="6867732" y="2775107"/>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1" name="Straight Connector 710"/>
              <p:cNvCxnSpPr/>
              <p:nvPr/>
            </p:nvCxnSpPr>
            <p:spPr>
              <a:xfrm>
                <a:off x="6871421" y="2842536"/>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2" name="Straight Connector 711"/>
              <p:cNvCxnSpPr/>
              <p:nvPr/>
            </p:nvCxnSpPr>
            <p:spPr>
              <a:xfrm>
                <a:off x="6871421" y="2911533"/>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3" name="Straight Connector 712"/>
              <p:cNvCxnSpPr/>
              <p:nvPr/>
            </p:nvCxnSpPr>
            <p:spPr>
              <a:xfrm>
                <a:off x="6875113" y="2975827"/>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4" name="Straight Connector 713"/>
              <p:cNvCxnSpPr/>
              <p:nvPr/>
            </p:nvCxnSpPr>
            <p:spPr>
              <a:xfrm flipH="1">
                <a:off x="6875113" y="2132174"/>
                <a:ext cx="13654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4829" name="Group 756"/>
          <p:cNvGrpSpPr>
            <a:grpSpLocks/>
          </p:cNvGrpSpPr>
          <p:nvPr/>
        </p:nvGrpSpPr>
        <p:grpSpPr bwMode="auto">
          <a:xfrm>
            <a:off x="1655898" y="4976130"/>
            <a:ext cx="331788" cy="1030288"/>
            <a:chOff x="6240352" y="2055335"/>
            <a:chExt cx="771307" cy="1017716"/>
          </a:xfrm>
        </p:grpSpPr>
        <p:grpSp>
          <p:nvGrpSpPr>
            <p:cNvPr id="205623" name="Group 757"/>
            <p:cNvGrpSpPr>
              <a:grpSpLocks/>
            </p:cNvGrpSpPr>
            <p:nvPr/>
          </p:nvGrpSpPr>
          <p:grpSpPr bwMode="auto">
            <a:xfrm>
              <a:off x="6240352" y="2235573"/>
              <a:ext cx="697981" cy="837478"/>
              <a:chOff x="6395998" y="3062424"/>
              <a:chExt cx="564403" cy="837478"/>
            </a:xfrm>
          </p:grpSpPr>
          <p:sp>
            <p:nvSpPr>
              <p:cNvPr id="779" name="Rectangle 778"/>
              <p:cNvSpPr/>
              <p:nvPr/>
            </p:nvSpPr>
            <p:spPr>
              <a:xfrm>
                <a:off x="6509397" y="3062521"/>
                <a:ext cx="447628" cy="7417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780" name="Straight Connector 779"/>
              <p:cNvCxnSpPr/>
              <p:nvPr/>
            </p:nvCxnSpPr>
            <p:spPr>
              <a:xfrm flipV="1">
                <a:off x="6846611"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81" name="Rectangle 780"/>
              <p:cNvSpPr/>
              <p:nvPr/>
            </p:nvSpPr>
            <p:spPr>
              <a:xfrm>
                <a:off x="6476572" y="3071930"/>
                <a:ext cx="131304"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782" name="Straight Connector 781"/>
              <p:cNvCxnSpPr/>
              <p:nvPr/>
            </p:nvCxnSpPr>
            <p:spPr>
              <a:xfrm flipV="1">
                <a:off x="6395998"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83" name="Rectangle 782"/>
              <p:cNvSpPr/>
              <p:nvPr/>
            </p:nvSpPr>
            <p:spPr>
              <a:xfrm>
                <a:off x="6816769" y="3703885"/>
                <a:ext cx="131304" cy="11447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784" name="Rectangle 783"/>
              <p:cNvSpPr/>
              <p:nvPr/>
            </p:nvSpPr>
            <p:spPr>
              <a:xfrm>
                <a:off x="6404951" y="3158176"/>
                <a:ext cx="444643" cy="74172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785" name="Straight Connector 784"/>
              <p:cNvCxnSpPr/>
              <p:nvPr/>
            </p:nvCxnSpPr>
            <p:spPr>
              <a:xfrm flipV="1">
                <a:off x="6846611" y="38042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651" name="Group 785"/>
              <p:cNvGrpSpPr>
                <a:grpSpLocks/>
              </p:cNvGrpSpPr>
              <p:nvPr/>
            </p:nvGrpSpPr>
            <p:grpSpPr bwMode="auto">
              <a:xfrm>
                <a:off x="6400318" y="3137421"/>
                <a:ext cx="559121" cy="92788"/>
                <a:chOff x="6582044" y="2846082"/>
                <a:chExt cx="559121" cy="92788"/>
              </a:xfrm>
            </p:grpSpPr>
            <p:cxnSp>
              <p:nvCxnSpPr>
                <p:cNvPr id="814" name="Straight Connector 813"/>
                <p:cNvCxnSpPr/>
                <p:nvPr/>
              </p:nvCxnSpPr>
              <p:spPr>
                <a:xfrm flipV="1">
                  <a:off x="7028337" y="284645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p:cNvCxnSpPr/>
                <p:nvPr/>
              </p:nvCxnSpPr>
              <p:spPr>
                <a:xfrm flipV="1">
                  <a:off x="6580709" y="2938972"/>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652" name="Group 786"/>
              <p:cNvGrpSpPr>
                <a:grpSpLocks/>
              </p:cNvGrpSpPr>
              <p:nvPr/>
            </p:nvGrpSpPr>
            <p:grpSpPr bwMode="auto">
              <a:xfrm>
                <a:off x="6399838" y="3203285"/>
                <a:ext cx="559121" cy="92788"/>
                <a:chOff x="6582044" y="2846082"/>
                <a:chExt cx="559121" cy="92788"/>
              </a:xfrm>
            </p:grpSpPr>
            <p:cxnSp>
              <p:nvCxnSpPr>
                <p:cNvPr id="812" name="Straight Connector 811"/>
                <p:cNvCxnSpPr/>
                <p:nvPr/>
              </p:nvCxnSpPr>
              <p:spPr>
                <a:xfrm flipV="1">
                  <a:off x="7028817" y="284644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p:nvPr/>
              </p:nvCxnSpPr>
              <p:spPr>
                <a:xfrm flipV="1">
                  <a:off x="6581189" y="2938969"/>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653" name="Group 787"/>
              <p:cNvGrpSpPr>
                <a:grpSpLocks/>
              </p:cNvGrpSpPr>
              <p:nvPr/>
            </p:nvGrpSpPr>
            <p:grpSpPr bwMode="auto">
              <a:xfrm>
                <a:off x="6399358" y="3269149"/>
                <a:ext cx="559121" cy="92788"/>
                <a:chOff x="6582044" y="2846082"/>
                <a:chExt cx="559121" cy="92788"/>
              </a:xfrm>
            </p:grpSpPr>
            <p:cxnSp>
              <p:nvCxnSpPr>
                <p:cNvPr id="810" name="Straight Connector 809"/>
                <p:cNvCxnSpPr/>
                <p:nvPr/>
              </p:nvCxnSpPr>
              <p:spPr>
                <a:xfrm flipV="1">
                  <a:off x="7026313" y="2846446"/>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flipV="1">
                  <a:off x="6581670" y="2938966"/>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654" name="Group 788"/>
              <p:cNvGrpSpPr>
                <a:grpSpLocks/>
              </p:cNvGrpSpPr>
              <p:nvPr/>
            </p:nvGrpSpPr>
            <p:grpSpPr bwMode="auto">
              <a:xfrm>
                <a:off x="6398878" y="3335013"/>
                <a:ext cx="559121" cy="92788"/>
                <a:chOff x="6582044" y="2846082"/>
                <a:chExt cx="559121" cy="92788"/>
              </a:xfrm>
            </p:grpSpPr>
            <p:cxnSp>
              <p:nvCxnSpPr>
                <p:cNvPr id="808" name="Straight Connector 807"/>
                <p:cNvCxnSpPr/>
                <p:nvPr/>
              </p:nvCxnSpPr>
              <p:spPr>
                <a:xfrm flipV="1">
                  <a:off x="7026792" y="2846445"/>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p:nvPr/>
              </p:nvCxnSpPr>
              <p:spPr>
                <a:xfrm flipV="1">
                  <a:off x="6582149" y="2938964"/>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655" name="Group 789"/>
              <p:cNvGrpSpPr>
                <a:grpSpLocks/>
              </p:cNvGrpSpPr>
              <p:nvPr/>
            </p:nvGrpSpPr>
            <p:grpSpPr bwMode="auto">
              <a:xfrm>
                <a:off x="6398398" y="3400877"/>
                <a:ext cx="559121" cy="92788"/>
                <a:chOff x="6582044" y="2846082"/>
                <a:chExt cx="559121" cy="92788"/>
              </a:xfrm>
            </p:grpSpPr>
            <p:cxnSp>
              <p:nvCxnSpPr>
                <p:cNvPr id="806" name="Straight Connector 805"/>
                <p:cNvCxnSpPr/>
                <p:nvPr/>
              </p:nvCxnSpPr>
              <p:spPr>
                <a:xfrm flipV="1">
                  <a:off x="7027272" y="284644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p:cNvCxnSpPr/>
                <p:nvPr/>
              </p:nvCxnSpPr>
              <p:spPr>
                <a:xfrm flipV="1">
                  <a:off x="6582629" y="2938961"/>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656" name="Group 790"/>
              <p:cNvGrpSpPr>
                <a:grpSpLocks/>
              </p:cNvGrpSpPr>
              <p:nvPr/>
            </p:nvGrpSpPr>
            <p:grpSpPr bwMode="auto">
              <a:xfrm>
                <a:off x="6397918" y="3466741"/>
                <a:ext cx="559121" cy="92788"/>
                <a:chOff x="6582044" y="2846082"/>
                <a:chExt cx="559121" cy="92788"/>
              </a:xfrm>
            </p:grpSpPr>
            <p:cxnSp>
              <p:nvCxnSpPr>
                <p:cNvPr id="804" name="Straight Connector 803"/>
                <p:cNvCxnSpPr/>
                <p:nvPr/>
              </p:nvCxnSpPr>
              <p:spPr>
                <a:xfrm flipV="1">
                  <a:off x="7027753" y="2846440"/>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5" name="Straight Connector 804"/>
                <p:cNvCxnSpPr/>
                <p:nvPr/>
              </p:nvCxnSpPr>
              <p:spPr>
                <a:xfrm flipV="1">
                  <a:off x="6583110" y="2938959"/>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657" name="Group 791"/>
              <p:cNvGrpSpPr>
                <a:grpSpLocks/>
              </p:cNvGrpSpPr>
              <p:nvPr/>
            </p:nvGrpSpPr>
            <p:grpSpPr bwMode="auto">
              <a:xfrm>
                <a:off x="6397438" y="3532605"/>
                <a:ext cx="559121" cy="92788"/>
                <a:chOff x="6582044" y="2846082"/>
                <a:chExt cx="559121" cy="92788"/>
              </a:xfrm>
            </p:grpSpPr>
            <p:cxnSp>
              <p:nvCxnSpPr>
                <p:cNvPr id="802" name="Straight Connector 801"/>
                <p:cNvCxnSpPr/>
                <p:nvPr/>
              </p:nvCxnSpPr>
              <p:spPr>
                <a:xfrm flipV="1">
                  <a:off x="7028232" y="284643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3" name="Straight Connector 802"/>
                <p:cNvCxnSpPr/>
                <p:nvPr/>
              </p:nvCxnSpPr>
              <p:spPr>
                <a:xfrm flipV="1">
                  <a:off x="6580604" y="2938956"/>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658" name="Group 792"/>
              <p:cNvGrpSpPr>
                <a:grpSpLocks/>
              </p:cNvGrpSpPr>
              <p:nvPr/>
            </p:nvGrpSpPr>
            <p:grpSpPr bwMode="auto">
              <a:xfrm>
                <a:off x="6396958" y="3598469"/>
                <a:ext cx="559121" cy="92788"/>
                <a:chOff x="6582044" y="2846082"/>
                <a:chExt cx="559121" cy="92788"/>
              </a:xfrm>
            </p:grpSpPr>
            <p:cxnSp>
              <p:nvCxnSpPr>
                <p:cNvPr id="800" name="Straight Connector 799"/>
                <p:cNvCxnSpPr/>
                <p:nvPr/>
              </p:nvCxnSpPr>
              <p:spPr>
                <a:xfrm flipV="1">
                  <a:off x="7028711" y="2846434"/>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1" name="Straight Connector 800"/>
                <p:cNvCxnSpPr/>
                <p:nvPr/>
              </p:nvCxnSpPr>
              <p:spPr>
                <a:xfrm flipV="1">
                  <a:off x="6581083" y="2938953"/>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659" name="Group 793"/>
              <p:cNvGrpSpPr>
                <a:grpSpLocks/>
              </p:cNvGrpSpPr>
              <p:nvPr/>
            </p:nvGrpSpPr>
            <p:grpSpPr bwMode="auto">
              <a:xfrm>
                <a:off x="6396478" y="3664333"/>
                <a:ext cx="559121" cy="92788"/>
                <a:chOff x="6582044" y="2846082"/>
                <a:chExt cx="559121" cy="92788"/>
              </a:xfrm>
            </p:grpSpPr>
            <p:cxnSp>
              <p:nvCxnSpPr>
                <p:cNvPr id="798" name="Straight Connector 797"/>
                <p:cNvCxnSpPr/>
                <p:nvPr/>
              </p:nvCxnSpPr>
              <p:spPr>
                <a:xfrm flipV="1">
                  <a:off x="7026209" y="2846432"/>
                  <a:ext cx="110414"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9" name="Straight Connector 798"/>
                <p:cNvCxnSpPr/>
                <p:nvPr/>
              </p:nvCxnSpPr>
              <p:spPr>
                <a:xfrm flipV="1">
                  <a:off x="6581565" y="2938951"/>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660" name="Group 794"/>
              <p:cNvGrpSpPr>
                <a:grpSpLocks/>
              </p:cNvGrpSpPr>
              <p:nvPr/>
            </p:nvGrpSpPr>
            <p:grpSpPr bwMode="auto">
              <a:xfrm>
                <a:off x="6395998" y="3730197"/>
                <a:ext cx="559121" cy="92788"/>
                <a:chOff x="6582044" y="2846082"/>
                <a:chExt cx="559121" cy="92788"/>
              </a:xfrm>
            </p:grpSpPr>
            <p:cxnSp>
              <p:nvCxnSpPr>
                <p:cNvPr id="796" name="Straight Connector 795"/>
                <p:cNvCxnSpPr/>
                <p:nvPr/>
              </p:nvCxnSpPr>
              <p:spPr>
                <a:xfrm flipV="1">
                  <a:off x="7026689" y="284642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flipV="1">
                  <a:off x="6582044" y="2938948"/>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624" name="Group 758"/>
            <p:cNvGrpSpPr>
              <a:grpSpLocks/>
            </p:cNvGrpSpPr>
            <p:nvPr/>
          </p:nvGrpSpPr>
          <p:grpSpPr bwMode="auto">
            <a:xfrm>
              <a:off x="6280049" y="2055335"/>
              <a:ext cx="731610" cy="920732"/>
              <a:chOff x="6280049" y="2055335"/>
              <a:chExt cx="731610" cy="920732"/>
            </a:xfrm>
          </p:grpSpPr>
          <p:grpSp>
            <p:nvGrpSpPr>
              <p:cNvPr id="205625" name="Group 759"/>
              <p:cNvGrpSpPr>
                <a:grpSpLocks/>
              </p:cNvGrpSpPr>
              <p:nvPr/>
            </p:nvGrpSpPr>
            <p:grpSpPr bwMode="auto">
              <a:xfrm>
                <a:off x="6280049" y="2055335"/>
                <a:ext cx="680752" cy="139401"/>
                <a:chOff x="5414286" y="2921098"/>
                <a:chExt cx="680752" cy="139401"/>
              </a:xfrm>
            </p:grpSpPr>
            <p:sp>
              <p:nvSpPr>
                <p:cNvPr id="774" name="Rectangle 188"/>
                <p:cNvSpPr>
                  <a:spLocks noChangeArrowheads="1"/>
                </p:cNvSpPr>
                <p:nvPr/>
              </p:nvSpPr>
              <p:spPr bwMode="auto">
                <a:xfrm>
                  <a:off x="5415186" y="2996368"/>
                  <a:ext cx="549876" cy="64294"/>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775" name="AutoShape 189"/>
                <p:cNvSpPr>
                  <a:spLocks noChangeArrowheads="1"/>
                </p:cNvSpPr>
                <p:nvPr/>
              </p:nvSpPr>
              <p:spPr bwMode="auto">
                <a:xfrm>
                  <a:off x="5415186" y="2921098"/>
                  <a:ext cx="675352"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776" name="Freeform 190"/>
                <p:cNvSpPr>
                  <a:spLocks/>
                </p:cNvSpPr>
                <p:nvPr/>
              </p:nvSpPr>
              <p:spPr bwMode="auto">
                <a:xfrm>
                  <a:off x="5968754" y="2922667"/>
                  <a:ext cx="125475"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777" name="Freeform 191"/>
                <p:cNvSpPr>
                  <a:spLocks/>
                </p:cNvSpPr>
                <p:nvPr/>
              </p:nvSpPr>
              <p:spPr bwMode="auto">
                <a:xfrm>
                  <a:off x="5500065" y="2936779"/>
                  <a:ext cx="524044" cy="4547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778" name="Freeform 192"/>
                <p:cNvSpPr>
                  <a:spLocks/>
                </p:cNvSpPr>
                <p:nvPr/>
              </p:nvSpPr>
              <p:spPr bwMode="auto">
                <a:xfrm>
                  <a:off x="5621851" y="2933643"/>
                  <a:ext cx="302617"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761" name="Straight Connector 760"/>
              <p:cNvCxnSpPr/>
              <p:nvPr/>
            </p:nvCxnSpPr>
            <p:spPr>
              <a:xfrm flipH="1">
                <a:off x="6996897" y="2124333"/>
                <a:ext cx="11070"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2" name="Straight Connector 761"/>
              <p:cNvCxnSpPr/>
              <p:nvPr/>
            </p:nvCxnSpPr>
            <p:spPr>
              <a:xfrm>
                <a:off x="6875111" y="2304668"/>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3" name="Straight Connector 762"/>
              <p:cNvCxnSpPr/>
              <p:nvPr/>
            </p:nvCxnSpPr>
            <p:spPr>
              <a:xfrm>
                <a:off x="6871422" y="236896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4" name="Straight Connector 763"/>
              <p:cNvCxnSpPr/>
              <p:nvPr/>
            </p:nvCxnSpPr>
            <p:spPr>
              <a:xfrm>
                <a:off x="6871422" y="244423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5" name="Straight Connector 764"/>
              <p:cNvCxnSpPr/>
              <p:nvPr/>
            </p:nvCxnSpPr>
            <p:spPr>
              <a:xfrm>
                <a:off x="6867730" y="2508525"/>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6" name="Straight Connector 765"/>
              <p:cNvCxnSpPr/>
              <p:nvPr/>
            </p:nvCxnSpPr>
            <p:spPr>
              <a:xfrm>
                <a:off x="6864041" y="2569681"/>
                <a:ext cx="1402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7" name="Straight Connector 766"/>
              <p:cNvCxnSpPr/>
              <p:nvPr/>
            </p:nvCxnSpPr>
            <p:spPr>
              <a:xfrm>
                <a:off x="6864041" y="263867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8" name="Straight Connector 767"/>
              <p:cNvCxnSpPr/>
              <p:nvPr/>
            </p:nvCxnSpPr>
            <p:spPr>
              <a:xfrm>
                <a:off x="6860349" y="270610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9" name="Straight Connector 768"/>
              <p:cNvCxnSpPr/>
              <p:nvPr/>
            </p:nvCxnSpPr>
            <p:spPr>
              <a:xfrm>
                <a:off x="6867730" y="277510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0" name="Straight Connector 769"/>
              <p:cNvCxnSpPr/>
              <p:nvPr/>
            </p:nvCxnSpPr>
            <p:spPr>
              <a:xfrm>
                <a:off x="6871422" y="2842536"/>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1" name="Straight Connector 770"/>
              <p:cNvCxnSpPr/>
              <p:nvPr/>
            </p:nvCxnSpPr>
            <p:spPr>
              <a:xfrm>
                <a:off x="6871422" y="2911533"/>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2" name="Straight Connector 771"/>
              <p:cNvCxnSpPr/>
              <p:nvPr/>
            </p:nvCxnSpPr>
            <p:spPr>
              <a:xfrm>
                <a:off x="6875111" y="297582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3" name="Straight Connector 772"/>
              <p:cNvCxnSpPr/>
              <p:nvPr/>
            </p:nvCxnSpPr>
            <p:spPr>
              <a:xfrm flipH="1">
                <a:off x="6875111" y="2132174"/>
                <a:ext cx="13654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18" name="Straight Connector 817"/>
          <p:cNvCxnSpPr/>
          <p:nvPr/>
        </p:nvCxnSpPr>
        <p:spPr>
          <a:xfrm flipH="1">
            <a:off x="2346461" y="4480830"/>
            <a:ext cx="357187" cy="496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p:cNvCxnSpPr>
            <a:stCxn id="1058" idx="2"/>
          </p:cNvCxnSpPr>
          <p:nvPr/>
        </p:nvCxnSpPr>
        <p:spPr>
          <a:xfrm flipH="1">
            <a:off x="2651261" y="4696730"/>
            <a:ext cx="203200" cy="485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p:cNvCxnSpPr/>
          <p:nvPr/>
        </p:nvCxnSpPr>
        <p:spPr>
          <a:xfrm>
            <a:off x="2968761" y="4496705"/>
            <a:ext cx="57150" cy="4905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p:cNvCxnSpPr>
            <a:endCxn id="843" idx="0"/>
          </p:cNvCxnSpPr>
          <p:nvPr/>
        </p:nvCxnSpPr>
        <p:spPr>
          <a:xfrm>
            <a:off x="3108461" y="4520518"/>
            <a:ext cx="274637"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834" name="Group 821"/>
          <p:cNvGrpSpPr>
            <a:grpSpLocks/>
          </p:cNvGrpSpPr>
          <p:nvPr/>
        </p:nvGrpSpPr>
        <p:grpSpPr bwMode="auto">
          <a:xfrm>
            <a:off x="2081348" y="4977718"/>
            <a:ext cx="331788" cy="1030287"/>
            <a:chOff x="6240352" y="2055335"/>
            <a:chExt cx="771307" cy="1017716"/>
          </a:xfrm>
        </p:grpSpPr>
        <p:grpSp>
          <p:nvGrpSpPr>
            <p:cNvPr id="205565" name="Group 999"/>
            <p:cNvGrpSpPr>
              <a:grpSpLocks/>
            </p:cNvGrpSpPr>
            <p:nvPr/>
          </p:nvGrpSpPr>
          <p:grpSpPr bwMode="auto">
            <a:xfrm>
              <a:off x="6240352" y="2235573"/>
              <a:ext cx="697981" cy="837478"/>
              <a:chOff x="6395998" y="3062424"/>
              <a:chExt cx="564403" cy="837478"/>
            </a:xfrm>
          </p:grpSpPr>
          <p:sp>
            <p:nvSpPr>
              <p:cNvPr id="1021" name="Rectangle 1020"/>
              <p:cNvSpPr/>
              <p:nvPr/>
            </p:nvSpPr>
            <p:spPr>
              <a:xfrm>
                <a:off x="6509397" y="3062521"/>
                <a:ext cx="447628" cy="7417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022" name="Straight Connector 1021"/>
              <p:cNvCxnSpPr/>
              <p:nvPr/>
            </p:nvCxnSpPr>
            <p:spPr>
              <a:xfrm flipV="1">
                <a:off x="6846611" y="3062521"/>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3" name="Rectangle 1022"/>
              <p:cNvSpPr/>
              <p:nvPr/>
            </p:nvSpPr>
            <p:spPr>
              <a:xfrm>
                <a:off x="6476572" y="3071930"/>
                <a:ext cx="131304"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024" name="Straight Connector 1023"/>
              <p:cNvCxnSpPr/>
              <p:nvPr/>
            </p:nvCxnSpPr>
            <p:spPr>
              <a:xfrm flipV="1">
                <a:off x="6395998" y="3062521"/>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Rectangle 1024"/>
              <p:cNvSpPr/>
              <p:nvPr/>
            </p:nvSpPr>
            <p:spPr>
              <a:xfrm>
                <a:off x="6816769" y="3703886"/>
                <a:ext cx="131304" cy="11447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026" name="Rectangle 1025"/>
              <p:cNvSpPr/>
              <p:nvPr/>
            </p:nvSpPr>
            <p:spPr>
              <a:xfrm>
                <a:off x="6404951" y="3158177"/>
                <a:ext cx="444643" cy="74172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027" name="Straight Connector 1026"/>
              <p:cNvCxnSpPr/>
              <p:nvPr/>
            </p:nvCxnSpPr>
            <p:spPr>
              <a:xfrm flipV="1">
                <a:off x="6846611" y="380424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593" name="Group 1027"/>
              <p:cNvGrpSpPr>
                <a:grpSpLocks/>
              </p:cNvGrpSpPr>
              <p:nvPr/>
            </p:nvGrpSpPr>
            <p:grpSpPr bwMode="auto">
              <a:xfrm>
                <a:off x="6400318" y="3137421"/>
                <a:ext cx="559121" cy="92788"/>
                <a:chOff x="6582044" y="2846082"/>
                <a:chExt cx="559121" cy="92788"/>
              </a:xfrm>
            </p:grpSpPr>
            <p:cxnSp>
              <p:nvCxnSpPr>
                <p:cNvPr id="1056" name="Straight Connector 1055"/>
                <p:cNvCxnSpPr/>
                <p:nvPr/>
              </p:nvCxnSpPr>
              <p:spPr>
                <a:xfrm flipV="1">
                  <a:off x="7028337" y="2846452"/>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7" name="Straight Connector 1056"/>
                <p:cNvCxnSpPr/>
                <p:nvPr/>
              </p:nvCxnSpPr>
              <p:spPr>
                <a:xfrm flipV="1">
                  <a:off x="6580709" y="2938973"/>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594" name="Group 1028"/>
              <p:cNvGrpSpPr>
                <a:grpSpLocks/>
              </p:cNvGrpSpPr>
              <p:nvPr/>
            </p:nvGrpSpPr>
            <p:grpSpPr bwMode="auto">
              <a:xfrm>
                <a:off x="6399838" y="3203285"/>
                <a:ext cx="559121" cy="92788"/>
                <a:chOff x="6582044" y="2846082"/>
                <a:chExt cx="559121" cy="92788"/>
              </a:xfrm>
            </p:grpSpPr>
            <p:cxnSp>
              <p:nvCxnSpPr>
                <p:cNvPr id="1054" name="Straight Connector 1053"/>
                <p:cNvCxnSpPr/>
                <p:nvPr/>
              </p:nvCxnSpPr>
              <p:spPr>
                <a:xfrm flipV="1">
                  <a:off x="7028817" y="2846449"/>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5" name="Straight Connector 1054"/>
                <p:cNvCxnSpPr/>
                <p:nvPr/>
              </p:nvCxnSpPr>
              <p:spPr>
                <a:xfrm flipV="1">
                  <a:off x="6581189" y="2938970"/>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595" name="Group 1029"/>
              <p:cNvGrpSpPr>
                <a:grpSpLocks/>
              </p:cNvGrpSpPr>
              <p:nvPr/>
            </p:nvGrpSpPr>
            <p:grpSpPr bwMode="auto">
              <a:xfrm>
                <a:off x="6399358" y="3269149"/>
                <a:ext cx="559121" cy="92788"/>
                <a:chOff x="6582044" y="2846082"/>
                <a:chExt cx="559121" cy="92788"/>
              </a:xfrm>
            </p:grpSpPr>
            <p:cxnSp>
              <p:nvCxnSpPr>
                <p:cNvPr id="1052" name="Straight Connector 1051"/>
                <p:cNvCxnSpPr/>
                <p:nvPr/>
              </p:nvCxnSpPr>
              <p:spPr>
                <a:xfrm flipV="1">
                  <a:off x="7026313" y="28464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3" name="Straight Connector 1052"/>
                <p:cNvCxnSpPr/>
                <p:nvPr/>
              </p:nvCxnSpPr>
              <p:spPr>
                <a:xfrm flipV="1">
                  <a:off x="6581670" y="2938967"/>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596" name="Group 1030"/>
              <p:cNvGrpSpPr>
                <a:grpSpLocks/>
              </p:cNvGrpSpPr>
              <p:nvPr/>
            </p:nvGrpSpPr>
            <p:grpSpPr bwMode="auto">
              <a:xfrm>
                <a:off x="6398878" y="3335013"/>
                <a:ext cx="559121" cy="92788"/>
                <a:chOff x="6582044" y="2846082"/>
                <a:chExt cx="559121" cy="92788"/>
              </a:xfrm>
            </p:grpSpPr>
            <p:cxnSp>
              <p:nvCxnSpPr>
                <p:cNvPr id="1050" name="Straight Connector 1049"/>
                <p:cNvCxnSpPr/>
                <p:nvPr/>
              </p:nvCxnSpPr>
              <p:spPr>
                <a:xfrm flipV="1">
                  <a:off x="7026792" y="2846445"/>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p:cNvCxnSpPr/>
                <p:nvPr/>
              </p:nvCxnSpPr>
              <p:spPr>
                <a:xfrm flipV="1">
                  <a:off x="6582149" y="2938965"/>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597" name="Group 1031"/>
              <p:cNvGrpSpPr>
                <a:grpSpLocks/>
              </p:cNvGrpSpPr>
              <p:nvPr/>
            </p:nvGrpSpPr>
            <p:grpSpPr bwMode="auto">
              <a:xfrm>
                <a:off x="6398398" y="3400877"/>
                <a:ext cx="559121" cy="92788"/>
                <a:chOff x="6582044" y="2846082"/>
                <a:chExt cx="559121" cy="92788"/>
              </a:xfrm>
            </p:grpSpPr>
            <p:cxnSp>
              <p:nvCxnSpPr>
                <p:cNvPr id="1048" name="Straight Connector 1047"/>
                <p:cNvCxnSpPr/>
                <p:nvPr/>
              </p:nvCxnSpPr>
              <p:spPr>
                <a:xfrm flipV="1">
                  <a:off x="7027272" y="2846442"/>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p:cNvCxnSpPr/>
                <p:nvPr/>
              </p:nvCxnSpPr>
              <p:spPr>
                <a:xfrm flipV="1">
                  <a:off x="6582629" y="2938962"/>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598" name="Group 1032"/>
              <p:cNvGrpSpPr>
                <a:grpSpLocks/>
              </p:cNvGrpSpPr>
              <p:nvPr/>
            </p:nvGrpSpPr>
            <p:grpSpPr bwMode="auto">
              <a:xfrm>
                <a:off x="6397918" y="3466741"/>
                <a:ext cx="559121" cy="92788"/>
                <a:chOff x="6582044" y="2846082"/>
                <a:chExt cx="559121" cy="92788"/>
              </a:xfrm>
            </p:grpSpPr>
            <p:cxnSp>
              <p:nvCxnSpPr>
                <p:cNvPr id="1046" name="Straight Connector 1045"/>
                <p:cNvCxnSpPr/>
                <p:nvPr/>
              </p:nvCxnSpPr>
              <p:spPr>
                <a:xfrm flipV="1">
                  <a:off x="7027753" y="2846440"/>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7" name="Straight Connector 1046"/>
                <p:cNvCxnSpPr/>
                <p:nvPr/>
              </p:nvCxnSpPr>
              <p:spPr>
                <a:xfrm flipV="1">
                  <a:off x="6583110" y="2938960"/>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599" name="Group 1033"/>
              <p:cNvGrpSpPr>
                <a:grpSpLocks/>
              </p:cNvGrpSpPr>
              <p:nvPr/>
            </p:nvGrpSpPr>
            <p:grpSpPr bwMode="auto">
              <a:xfrm>
                <a:off x="6397438" y="3532605"/>
                <a:ext cx="559121" cy="92788"/>
                <a:chOff x="6582044" y="2846082"/>
                <a:chExt cx="559121" cy="92788"/>
              </a:xfrm>
            </p:grpSpPr>
            <p:cxnSp>
              <p:nvCxnSpPr>
                <p:cNvPr id="1044" name="Straight Connector 1043"/>
                <p:cNvCxnSpPr/>
                <p:nvPr/>
              </p:nvCxnSpPr>
              <p:spPr>
                <a:xfrm flipV="1">
                  <a:off x="7028232" y="2846437"/>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5" name="Straight Connector 1044"/>
                <p:cNvCxnSpPr/>
                <p:nvPr/>
              </p:nvCxnSpPr>
              <p:spPr>
                <a:xfrm flipV="1">
                  <a:off x="6580604" y="2938957"/>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600" name="Group 1034"/>
              <p:cNvGrpSpPr>
                <a:grpSpLocks/>
              </p:cNvGrpSpPr>
              <p:nvPr/>
            </p:nvGrpSpPr>
            <p:grpSpPr bwMode="auto">
              <a:xfrm>
                <a:off x="6396958" y="3598469"/>
                <a:ext cx="559121" cy="92788"/>
                <a:chOff x="6582044" y="2846082"/>
                <a:chExt cx="559121" cy="92788"/>
              </a:xfrm>
            </p:grpSpPr>
            <p:cxnSp>
              <p:nvCxnSpPr>
                <p:cNvPr id="1042" name="Straight Connector 1041"/>
                <p:cNvCxnSpPr/>
                <p:nvPr/>
              </p:nvCxnSpPr>
              <p:spPr>
                <a:xfrm flipV="1">
                  <a:off x="7028711" y="2846434"/>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p:cNvCxnSpPr/>
                <p:nvPr/>
              </p:nvCxnSpPr>
              <p:spPr>
                <a:xfrm flipV="1">
                  <a:off x="6581083" y="2938954"/>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601" name="Group 1035"/>
              <p:cNvGrpSpPr>
                <a:grpSpLocks/>
              </p:cNvGrpSpPr>
              <p:nvPr/>
            </p:nvGrpSpPr>
            <p:grpSpPr bwMode="auto">
              <a:xfrm>
                <a:off x="6396478" y="3664333"/>
                <a:ext cx="559121" cy="92788"/>
                <a:chOff x="6582044" y="2846082"/>
                <a:chExt cx="559121" cy="92788"/>
              </a:xfrm>
            </p:grpSpPr>
            <p:cxnSp>
              <p:nvCxnSpPr>
                <p:cNvPr id="1040" name="Straight Connector 1039"/>
                <p:cNvCxnSpPr/>
                <p:nvPr/>
              </p:nvCxnSpPr>
              <p:spPr>
                <a:xfrm flipV="1">
                  <a:off x="7026209" y="2846432"/>
                  <a:ext cx="110414"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p:cNvCxnSpPr/>
                <p:nvPr/>
              </p:nvCxnSpPr>
              <p:spPr>
                <a:xfrm flipV="1">
                  <a:off x="6581565" y="2938952"/>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602" name="Group 1036"/>
              <p:cNvGrpSpPr>
                <a:grpSpLocks/>
              </p:cNvGrpSpPr>
              <p:nvPr/>
            </p:nvGrpSpPr>
            <p:grpSpPr bwMode="auto">
              <a:xfrm>
                <a:off x="6395998" y="3730197"/>
                <a:ext cx="559121" cy="92788"/>
                <a:chOff x="6582044" y="2846082"/>
                <a:chExt cx="559121" cy="92788"/>
              </a:xfrm>
            </p:grpSpPr>
            <p:cxnSp>
              <p:nvCxnSpPr>
                <p:cNvPr id="1038" name="Straight Connector 1037"/>
                <p:cNvCxnSpPr/>
                <p:nvPr/>
              </p:nvCxnSpPr>
              <p:spPr>
                <a:xfrm flipV="1">
                  <a:off x="7026689" y="2846429"/>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p:cNvCxnSpPr/>
                <p:nvPr/>
              </p:nvCxnSpPr>
              <p:spPr>
                <a:xfrm flipV="1">
                  <a:off x="6582044" y="2938949"/>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566" name="Group 1000"/>
            <p:cNvGrpSpPr>
              <a:grpSpLocks/>
            </p:cNvGrpSpPr>
            <p:nvPr/>
          </p:nvGrpSpPr>
          <p:grpSpPr bwMode="auto">
            <a:xfrm>
              <a:off x="6280049" y="2055335"/>
              <a:ext cx="731610" cy="920732"/>
              <a:chOff x="6280049" y="2055335"/>
              <a:chExt cx="731610" cy="920732"/>
            </a:xfrm>
          </p:grpSpPr>
          <p:grpSp>
            <p:nvGrpSpPr>
              <p:cNvPr id="205567" name="Group 1001"/>
              <p:cNvGrpSpPr>
                <a:grpSpLocks/>
              </p:cNvGrpSpPr>
              <p:nvPr/>
            </p:nvGrpSpPr>
            <p:grpSpPr bwMode="auto">
              <a:xfrm>
                <a:off x="6280049" y="2055335"/>
                <a:ext cx="680752" cy="139401"/>
                <a:chOff x="5414286" y="2921098"/>
                <a:chExt cx="680752" cy="139401"/>
              </a:xfrm>
            </p:grpSpPr>
            <p:sp>
              <p:nvSpPr>
                <p:cNvPr id="1016" name="Rectangle 188"/>
                <p:cNvSpPr>
                  <a:spLocks noChangeArrowheads="1"/>
                </p:cNvSpPr>
                <p:nvPr/>
              </p:nvSpPr>
              <p:spPr bwMode="auto">
                <a:xfrm>
                  <a:off x="5415186" y="2996368"/>
                  <a:ext cx="549876" cy="64293"/>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017" name="AutoShape 189"/>
                <p:cNvSpPr>
                  <a:spLocks noChangeArrowheads="1"/>
                </p:cNvSpPr>
                <p:nvPr/>
              </p:nvSpPr>
              <p:spPr bwMode="auto">
                <a:xfrm>
                  <a:off x="5415186" y="2921098"/>
                  <a:ext cx="675352"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018" name="Freeform 190"/>
                <p:cNvSpPr>
                  <a:spLocks/>
                </p:cNvSpPr>
                <p:nvPr/>
              </p:nvSpPr>
              <p:spPr bwMode="auto">
                <a:xfrm>
                  <a:off x="5968754" y="2922666"/>
                  <a:ext cx="125475"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019" name="Freeform 191"/>
                <p:cNvSpPr>
                  <a:spLocks/>
                </p:cNvSpPr>
                <p:nvPr/>
              </p:nvSpPr>
              <p:spPr bwMode="auto">
                <a:xfrm>
                  <a:off x="5500065" y="2936779"/>
                  <a:ext cx="524044" cy="45475"/>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020" name="Freeform 192"/>
                <p:cNvSpPr>
                  <a:spLocks/>
                </p:cNvSpPr>
                <p:nvPr/>
              </p:nvSpPr>
              <p:spPr bwMode="auto">
                <a:xfrm>
                  <a:off x="5621851" y="2933643"/>
                  <a:ext cx="302617"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003" name="Straight Connector 1002"/>
              <p:cNvCxnSpPr/>
              <p:nvPr/>
            </p:nvCxnSpPr>
            <p:spPr>
              <a:xfrm flipH="1">
                <a:off x="6996897" y="2124333"/>
                <a:ext cx="11070"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4" name="Straight Connector 1003"/>
              <p:cNvCxnSpPr/>
              <p:nvPr/>
            </p:nvCxnSpPr>
            <p:spPr>
              <a:xfrm>
                <a:off x="6875111" y="230466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5" name="Straight Connector 1004"/>
              <p:cNvCxnSpPr/>
              <p:nvPr/>
            </p:nvCxnSpPr>
            <p:spPr>
              <a:xfrm>
                <a:off x="6871422" y="236896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6" name="Straight Connector 1005"/>
              <p:cNvCxnSpPr/>
              <p:nvPr/>
            </p:nvCxnSpPr>
            <p:spPr>
              <a:xfrm>
                <a:off x="6871422" y="244423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7" name="Straight Connector 1006"/>
              <p:cNvCxnSpPr/>
              <p:nvPr/>
            </p:nvCxnSpPr>
            <p:spPr>
              <a:xfrm>
                <a:off x="6867730" y="2508524"/>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8" name="Straight Connector 1007"/>
              <p:cNvCxnSpPr/>
              <p:nvPr/>
            </p:nvCxnSpPr>
            <p:spPr>
              <a:xfrm>
                <a:off x="6864041" y="2569682"/>
                <a:ext cx="1402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9" name="Straight Connector 1008"/>
              <p:cNvCxnSpPr/>
              <p:nvPr/>
            </p:nvCxnSpPr>
            <p:spPr>
              <a:xfrm>
                <a:off x="6864041" y="263867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0" name="Straight Connector 1009"/>
              <p:cNvCxnSpPr/>
              <p:nvPr/>
            </p:nvCxnSpPr>
            <p:spPr>
              <a:xfrm>
                <a:off x="6860349" y="270610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1" name="Straight Connector 1010"/>
              <p:cNvCxnSpPr/>
              <p:nvPr/>
            </p:nvCxnSpPr>
            <p:spPr>
              <a:xfrm>
                <a:off x="6867730" y="2775106"/>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2" name="Straight Connector 1011"/>
              <p:cNvCxnSpPr/>
              <p:nvPr/>
            </p:nvCxnSpPr>
            <p:spPr>
              <a:xfrm>
                <a:off x="6871422" y="2842536"/>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3" name="Straight Connector 1012"/>
              <p:cNvCxnSpPr/>
              <p:nvPr/>
            </p:nvCxnSpPr>
            <p:spPr>
              <a:xfrm>
                <a:off x="6871422" y="2911534"/>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4" name="Straight Connector 1013"/>
              <p:cNvCxnSpPr/>
              <p:nvPr/>
            </p:nvCxnSpPr>
            <p:spPr>
              <a:xfrm>
                <a:off x="6875111" y="297582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5" name="Straight Connector 1014"/>
              <p:cNvCxnSpPr/>
              <p:nvPr/>
            </p:nvCxnSpPr>
            <p:spPr>
              <a:xfrm flipH="1">
                <a:off x="6875111" y="2132173"/>
                <a:ext cx="13654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4835" name="Group 822"/>
          <p:cNvGrpSpPr>
            <a:grpSpLocks/>
          </p:cNvGrpSpPr>
          <p:nvPr/>
        </p:nvGrpSpPr>
        <p:grpSpPr bwMode="auto">
          <a:xfrm>
            <a:off x="2467111" y="4977718"/>
            <a:ext cx="331787" cy="1030287"/>
            <a:chOff x="6240352" y="2055335"/>
            <a:chExt cx="771307" cy="1017716"/>
          </a:xfrm>
        </p:grpSpPr>
        <p:grpSp>
          <p:nvGrpSpPr>
            <p:cNvPr id="205507" name="Group 941"/>
            <p:cNvGrpSpPr>
              <a:grpSpLocks/>
            </p:cNvGrpSpPr>
            <p:nvPr/>
          </p:nvGrpSpPr>
          <p:grpSpPr bwMode="auto">
            <a:xfrm>
              <a:off x="6240352" y="2235573"/>
              <a:ext cx="697981" cy="837478"/>
              <a:chOff x="6395998" y="3062424"/>
              <a:chExt cx="564403" cy="837478"/>
            </a:xfrm>
          </p:grpSpPr>
          <p:sp>
            <p:nvSpPr>
              <p:cNvPr id="963" name="Rectangle 962"/>
              <p:cNvSpPr/>
              <p:nvPr/>
            </p:nvSpPr>
            <p:spPr>
              <a:xfrm>
                <a:off x="6509397" y="3062521"/>
                <a:ext cx="447629" cy="7417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964" name="Straight Connector 963"/>
              <p:cNvCxnSpPr/>
              <p:nvPr/>
            </p:nvCxnSpPr>
            <p:spPr>
              <a:xfrm flipV="1">
                <a:off x="6846611" y="3062521"/>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5" name="Rectangle 964"/>
              <p:cNvSpPr/>
              <p:nvPr/>
            </p:nvSpPr>
            <p:spPr>
              <a:xfrm>
                <a:off x="6476570" y="3071930"/>
                <a:ext cx="131305"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966" name="Straight Connector 965"/>
              <p:cNvCxnSpPr/>
              <p:nvPr/>
            </p:nvCxnSpPr>
            <p:spPr>
              <a:xfrm flipV="1">
                <a:off x="6395998" y="3062521"/>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7" name="Rectangle 966"/>
              <p:cNvSpPr/>
              <p:nvPr/>
            </p:nvSpPr>
            <p:spPr>
              <a:xfrm>
                <a:off x="6816769" y="3703886"/>
                <a:ext cx="131305" cy="11447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968" name="Rectangle 967"/>
              <p:cNvSpPr/>
              <p:nvPr/>
            </p:nvSpPr>
            <p:spPr>
              <a:xfrm>
                <a:off x="6404950" y="3158177"/>
                <a:ext cx="444646" cy="74172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969" name="Straight Connector 968"/>
              <p:cNvCxnSpPr/>
              <p:nvPr/>
            </p:nvCxnSpPr>
            <p:spPr>
              <a:xfrm flipV="1">
                <a:off x="6846611" y="380424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535" name="Group 969"/>
              <p:cNvGrpSpPr>
                <a:grpSpLocks/>
              </p:cNvGrpSpPr>
              <p:nvPr/>
            </p:nvGrpSpPr>
            <p:grpSpPr bwMode="auto">
              <a:xfrm>
                <a:off x="6400318" y="3137421"/>
                <a:ext cx="559121" cy="92788"/>
                <a:chOff x="6582044" y="2846082"/>
                <a:chExt cx="559121" cy="92788"/>
              </a:xfrm>
            </p:grpSpPr>
            <p:cxnSp>
              <p:nvCxnSpPr>
                <p:cNvPr id="998" name="Straight Connector 997"/>
                <p:cNvCxnSpPr/>
                <p:nvPr/>
              </p:nvCxnSpPr>
              <p:spPr>
                <a:xfrm flipV="1">
                  <a:off x="7028337" y="2846452"/>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9" name="Straight Connector 998"/>
                <p:cNvCxnSpPr/>
                <p:nvPr/>
              </p:nvCxnSpPr>
              <p:spPr>
                <a:xfrm flipV="1">
                  <a:off x="6580707" y="2938973"/>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536" name="Group 970"/>
              <p:cNvGrpSpPr>
                <a:grpSpLocks/>
              </p:cNvGrpSpPr>
              <p:nvPr/>
            </p:nvGrpSpPr>
            <p:grpSpPr bwMode="auto">
              <a:xfrm>
                <a:off x="6399838" y="3203285"/>
                <a:ext cx="559121" cy="92788"/>
                <a:chOff x="6582044" y="2846082"/>
                <a:chExt cx="559121" cy="92788"/>
              </a:xfrm>
            </p:grpSpPr>
            <p:cxnSp>
              <p:nvCxnSpPr>
                <p:cNvPr id="996" name="Straight Connector 995"/>
                <p:cNvCxnSpPr/>
                <p:nvPr/>
              </p:nvCxnSpPr>
              <p:spPr>
                <a:xfrm flipV="1">
                  <a:off x="7028816" y="2846449"/>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7" name="Straight Connector 996"/>
                <p:cNvCxnSpPr/>
                <p:nvPr/>
              </p:nvCxnSpPr>
              <p:spPr>
                <a:xfrm flipV="1">
                  <a:off x="6581187" y="2938970"/>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537" name="Group 971"/>
              <p:cNvGrpSpPr>
                <a:grpSpLocks/>
              </p:cNvGrpSpPr>
              <p:nvPr/>
            </p:nvGrpSpPr>
            <p:grpSpPr bwMode="auto">
              <a:xfrm>
                <a:off x="6399358" y="3269149"/>
                <a:ext cx="559121" cy="92788"/>
                <a:chOff x="6582044" y="2846082"/>
                <a:chExt cx="559121" cy="92788"/>
              </a:xfrm>
            </p:grpSpPr>
            <p:cxnSp>
              <p:nvCxnSpPr>
                <p:cNvPr id="994" name="Straight Connector 993"/>
                <p:cNvCxnSpPr/>
                <p:nvPr/>
              </p:nvCxnSpPr>
              <p:spPr>
                <a:xfrm flipV="1">
                  <a:off x="7026314" y="28464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5" name="Straight Connector 994"/>
                <p:cNvCxnSpPr/>
                <p:nvPr/>
              </p:nvCxnSpPr>
              <p:spPr>
                <a:xfrm flipV="1">
                  <a:off x="6581668" y="2938967"/>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538" name="Group 972"/>
              <p:cNvGrpSpPr>
                <a:grpSpLocks/>
              </p:cNvGrpSpPr>
              <p:nvPr/>
            </p:nvGrpSpPr>
            <p:grpSpPr bwMode="auto">
              <a:xfrm>
                <a:off x="6398878" y="3335013"/>
                <a:ext cx="559121" cy="92788"/>
                <a:chOff x="6582044" y="2846082"/>
                <a:chExt cx="559121" cy="92788"/>
              </a:xfrm>
            </p:grpSpPr>
            <p:cxnSp>
              <p:nvCxnSpPr>
                <p:cNvPr id="992" name="Straight Connector 991"/>
                <p:cNvCxnSpPr/>
                <p:nvPr/>
              </p:nvCxnSpPr>
              <p:spPr>
                <a:xfrm flipV="1">
                  <a:off x="7026794" y="2846445"/>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3" name="Straight Connector 992"/>
                <p:cNvCxnSpPr/>
                <p:nvPr/>
              </p:nvCxnSpPr>
              <p:spPr>
                <a:xfrm flipV="1">
                  <a:off x="6582147" y="2938965"/>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539" name="Group 973"/>
              <p:cNvGrpSpPr>
                <a:grpSpLocks/>
              </p:cNvGrpSpPr>
              <p:nvPr/>
            </p:nvGrpSpPr>
            <p:grpSpPr bwMode="auto">
              <a:xfrm>
                <a:off x="6398398" y="3400877"/>
                <a:ext cx="559121" cy="92788"/>
                <a:chOff x="6582044" y="2846082"/>
                <a:chExt cx="559121" cy="92788"/>
              </a:xfrm>
            </p:grpSpPr>
            <p:cxnSp>
              <p:nvCxnSpPr>
                <p:cNvPr id="990" name="Straight Connector 989"/>
                <p:cNvCxnSpPr/>
                <p:nvPr/>
              </p:nvCxnSpPr>
              <p:spPr>
                <a:xfrm flipV="1">
                  <a:off x="7027273" y="2846442"/>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1" name="Straight Connector 990"/>
                <p:cNvCxnSpPr/>
                <p:nvPr/>
              </p:nvCxnSpPr>
              <p:spPr>
                <a:xfrm flipV="1">
                  <a:off x="6582627" y="2938962"/>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540" name="Group 974"/>
              <p:cNvGrpSpPr>
                <a:grpSpLocks/>
              </p:cNvGrpSpPr>
              <p:nvPr/>
            </p:nvGrpSpPr>
            <p:grpSpPr bwMode="auto">
              <a:xfrm>
                <a:off x="6397918" y="3466741"/>
                <a:ext cx="559121" cy="92788"/>
                <a:chOff x="6582044" y="2846082"/>
                <a:chExt cx="559121" cy="92788"/>
              </a:xfrm>
            </p:grpSpPr>
            <p:cxnSp>
              <p:nvCxnSpPr>
                <p:cNvPr id="988" name="Straight Connector 987"/>
                <p:cNvCxnSpPr/>
                <p:nvPr/>
              </p:nvCxnSpPr>
              <p:spPr>
                <a:xfrm flipV="1">
                  <a:off x="7027754" y="2846440"/>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9" name="Straight Connector 988"/>
                <p:cNvCxnSpPr/>
                <p:nvPr/>
              </p:nvCxnSpPr>
              <p:spPr>
                <a:xfrm flipV="1">
                  <a:off x="6583108" y="2938960"/>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541" name="Group 975"/>
              <p:cNvGrpSpPr>
                <a:grpSpLocks/>
              </p:cNvGrpSpPr>
              <p:nvPr/>
            </p:nvGrpSpPr>
            <p:grpSpPr bwMode="auto">
              <a:xfrm>
                <a:off x="6397438" y="3532605"/>
                <a:ext cx="559121" cy="92788"/>
                <a:chOff x="6582044" y="2846082"/>
                <a:chExt cx="559121" cy="92788"/>
              </a:xfrm>
            </p:grpSpPr>
            <p:cxnSp>
              <p:nvCxnSpPr>
                <p:cNvPr id="986" name="Straight Connector 985"/>
                <p:cNvCxnSpPr/>
                <p:nvPr/>
              </p:nvCxnSpPr>
              <p:spPr>
                <a:xfrm flipV="1">
                  <a:off x="7028234" y="2846437"/>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7" name="Straight Connector 986"/>
                <p:cNvCxnSpPr/>
                <p:nvPr/>
              </p:nvCxnSpPr>
              <p:spPr>
                <a:xfrm flipV="1">
                  <a:off x="6580604" y="2938957"/>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542" name="Group 976"/>
              <p:cNvGrpSpPr>
                <a:grpSpLocks/>
              </p:cNvGrpSpPr>
              <p:nvPr/>
            </p:nvGrpSpPr>
            <p:grpSpPr bwMode="auto">
              <a:xfrm>
                <a:off x="6396958" y="3598469"/>
                <a:ext cx="559121" cy="92788"/>
                <a:chOff x="6582044" y="2846082"/>
                <a:chExt cx="559121" cy="92788"/>
              </a:xfrm>
            </p:grpSpPr>
            <p:cxnSp>
              <p:nvCxnSpPr>
                <p:cNvPr id="984" name="Straight Connector 983"/>
                <p:cNvCxnSpPr/>
                <p:nvPr/>
              </p:nvCxnSpPr>
              <p:spPr>
                <a:xfrm flipV="1">
                  <a:off x="7028713" y="2846434"/>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5" name="Straight Connector 984"/>
                <p:cNvCxnSpPr/>
                <p:nvPr/>
              </p:nvCxnSpPr>
              <p:spPr>
                <a:xfrm flipV="1">
                  <a:off x="6581083" y="2938954"/>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543" name="Group 977"/>
              <p:cNvGrpSpPr>
                <a:grpSpLocks/>
              </p:cNvGrpSpPr>
              <p:nvPr/>
            </p:nvGrpSpPr>
            <p:grpSpPr bwMode="auto">
              <a:xfrm>
                <a:off x="6396478" y="3664333"/>
                <a:ext cx="559121" cy="92788"/>
                <a:chOff x="6582044" y="2846082"/>
                <a:chExt cx="559121" cy="92788"/>
              </a:xfrm>
            </p:grpSpPr>
            <p:cxnSp>
              <p:nvCxnSpPr>
                <p:cNvPr id="982" name="Straight Connector 981"/>
                <p:cNvCxnSpPr/>
                <p:nvPr/>
              </p:nvCxnSpPr>
              <p:spPr>
                <a:xfrm flipV="1">
                  <a:off x="7026209" y="2846432"/>
                  <a:ext cx="110416"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3" name="Straight Connector 982"/>
                <p:cNvCxnSpPr/>
                <p:nvPr/>
              </p:nvCxnSpPr>
              <p:spPr>
                <a:xfrm flipV="1">
                  <a:off x="6581565" y="2938952"/>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544" name="Group 978"/>
              <p:cNvGrpSpPr>
                <a:grpSpLocks/>
              </p:cNvGrpSpPr>
              <p:nvPr/>
            </p:nvGrpSpPr>
            <p:grpSpPr bwMode="auto">
              <a:xfrm>
                <a:off x="6395998" y="3730197"/>
                <a:ext cx="559121" cy="92788"/>
                <a:chOff x="6582044" y="2846082"/>
                <a:chExt cx="559121" cy="92788"/>
              </a:xfrm>
            </p:grpSpPr>
            <p:cxnSp>
              <p:nvCxnSpPr>
                <p:cNvPr id="980" name="Straight Connector 979"/>
                <p:cNvCxnSpPr/>
                <p:nvPr/>
              </p:nvCxnSpPr>
              <p:spPr>
                <a:xfrm flipV="1">
                  <a:off x="7026688" y="2846429"/>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1" name="Straight Connector 980"/>
                <p:cNvCxnSpPr/>
                <p:nvPr/>
              </p:nvCxnSpPr>
              <p:spPr>
                <a:xfrm flipV="1">
                  <a:off x="6582044" y="2938949"/>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508" name="Group 942"/>
            <p:cNvGrpSpPr>
              <a:grpSpLocks/>
            </p:cNvGrpSpPr>
            <p:nvPr/>
          </p:nvGrpSpPr>
          <p:grpSpPr bwMode="auto">
            <a:xfrm>
              <a:off x="6280049" y="2055335"/>
              <a:ext cx="731610" cy="920732"/>
              <a:chOff x="6280049" y="2055335"/>
              <a:chExt cx="731610" cy="920732"/>
            </a:xfrm>
          </p:grpSpPr>
          <p:grpSp>
            <p:nvGrpSpPr>
              <p:cNvPr id="205509" name="Group 943"/>
              <p:cNvGrpSpPr>
                <a:grpSpLocks/>
              </p:cNvGrpSpPr>
              <p:nvPr/>
            </p:nvGrpSpPr>
            <p:grpSpPr bwMode="auto">
              <a:xfrm>
                <a:off x="6280049" y="2055335"/>
                <a:ext cx="680752" cy="139401"/>
                <a:chOff x="5414286" y="2921098"/>
                <a:chExt cx="680752" cy="139401"/>
              </a:xfrm>
            </p:grpSpPr>
            <p:sp>
              <p:nvSpPr>
                <p:cNvPr id="958" name="Rectangle 188"/>
                <p:cNvSpPr>
                  <a:spLocks noChangeArrowheads="1"/>
                </p:cNvSpPr>
                <p:nvPr/>
              </p:nvSpPr>
              <p:spPr bwMode="auto">
                <a:xfrm>
                  <a:off x="5415183" y="2996368"/>
                  <a:ext cx="549881" cy="64293"/>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959" name="AutoShape 189"/>
                <p:cNvSpPr>
                  <a:spLocks noChangeArrowheads="1"/>
                </p:cNvSpPr>
                <p:nvPr/>
              </p:nvSpPr>
              <p:spPr bwMode="auto">
                <a:xfrm>
                  <a:off x="5415183" y="2921098"/>
                  <a:ext cx="675356"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960" name="Freeform 190"/>
                <p:cNvSpPr>
                  <a:spLocks/>
                </p:cNvSpPr>
                <p:nvPr/>
              </p:nvSpPr>
              <p:spPr bwMode="auto">
                <a:xfrm>
                  <a:off x="5968753" y="2922666"/>
                  <a:ext cx="125476"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961" name="Freeform 191"/>
                <p:cNvSpPr>
                  <a:spLocks/>
                </p:cNvSpPr>
                <p:nvPr/>
              </p:nvSpPr>
              <p:spPr bwMode="auto">
                <a:xfrm>
                  <a:off x="5500065" y="2936779"/>
                  <a:ext cx="524046" cy="45475"/>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962" name="Freeform 192"/>
                <p:cNvSpPr>
                  <a:spLocks/>
                </p:cNvSpPr>
                <p:nvPr/>
              </p:nvSpPr>
              <p:spPr bwMode="auto">
                <a:xfrm>
                  <a:off x="5621849" y="2933643"/>
                  <a:ext cx="302618"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945" name="Straight Connector 944"/>
              <p:cNvCxnSpPr/>
              <p:nvPr/>
            </p:nvCxnSpPr>
            <p:spPr>
              <a:xfrm flipH="1">
                <a:off x="6996897" y="2124333"/>
                <a:ext cx="11073"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6" name="Straight Connector 945"/>
              <p:cNvCxnSpPr/>
              <p:nvPr/>
            </p:nvCxnSpPr>
            <p:spPr>
              <a:xfrm>
                <a:off x="6875113" y="2304667"/>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7" name="Straight Connector 946"/>
              <p:cNvCxnSpPr/>
              <p:nvPr/>
            </p:nvCxnSpPr>
            <p:spPr>
              <a:xfrm>
                <a:off x="6871421" y="236896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8" name="Straight Connector 947"/>
              <p:cNvCxnSpPr/>
              <p:nvPr/>
            </p:nvCxnSpPr>
            <p:spPr>
              <a:xfrm>
                <a:off x="6871421" y="244423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9" name="Straight Connector 948"/>
              <p:cNvCxnSpPr/>
              <p:nvPr/>
            </p:nvCxnSpPr>
            <p:spPr>
              <a:xfrm>
                <a:off x="6867732" y="2508524"/>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0" name="Straight Connector 949"/>
              <p:cNvCxnSpPr/>
              <p:nvPr/>
            </p:nvCxnSpPr>
            <p:spPr>
              <a:xfrm>
                <a:off x="6864040" y="2569682"/>
                <a:ext cx="1402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1" name="Straight Connector 950"/>
              <p:cNvCxnSpPr/>
              <p:nvPr/>
            </p:nvCxnSpPr>
            <p:spPr>
              <a:xfrm>
                <a:off x="6864040" y="263867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2" name="Straight Connector 951"/>
              <p:cNvCxnSpPr/>
              <p:nvPr/>
            </p:nvCxnSpPr>
            <p:spPr>
              <a:xfrm>
                <a:off x="6860351" y="270610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3" name="Straight Connector 952"/>
              <p:cNvCxnSpPr/>
              <p:nvPr/>
            </p:nvCxnSpPr>
            <p:spPr>
              <a:xfrm>
                <a:off x="6867732" y="2775106"/>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p:cNvCxnSpPr/>
              <p:nvPr/>
            </p:nvCxnSpPr>
            <p:spPr>
              <a:xfrm>
                <a:off x="6871421" y="2842536"/>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p:cNvCxnSpPr/>
              <p:nvPr/>
            </p:nvCxnSpPr>
            <p:spPr>
              <a:xfrm>
                <a:off x="6871421" y="2911534"/>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6" name="Straight Connector 955"/>
              <p:cNvCxnSpPr/>
              <p:nvPr/>
            </p:nvCxnSpPr>
            <p:spPr>
              <a:xfrm>
                <a:off x="6875113" y="2975827"/>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7" name="Straight Connector 956"/>
              <p:cNvCxnSpPr/>
              <p:nvPr/>
            </p:nvCxnSpPr>
            <p:spPr>
              <a:xfrm flipH="1">
                <a:off x="6875113" y="2132173"/>
                <a:ext cx="13654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4836" name="Group 823"/>
          <p:cNvGrpSpPr>
            <a:grpSpLocks/>
          </p:cNvGrpSpPr>
          <p:nvPr/>
        </p:nvGrpSpPr>
        <p:grpSpPr bwMode="auto">
          <a:xfrm>
            <a:off x="2843348" y="4977718"/>
            <a:ext cx="331788" cy="1030287"/>
            <a:chOff x="6240352" y="2055335"/>
            <a:chExt cx="771307" cy="1017716"/>
          </a:xfrm>
        </p:grpSpPr>
        <p:grpSp>
          <p:nvGrpSpPr>
            <p:cNvPr id="205449" name="Group 883"/>
            <p:cNvGrpSpPr>
              <a:grpSpLocks/>
            </p:cNvGrpSpPr>
            <p:nvPr/>
          </p:nvGrpSpPr>
          <p:grpSpPr bwMode="auto">
            <a:xfrm>
              <a:off x="6240352" y="2235573"/>
              <a:ext cx="697981" cy="837478"/>
              <a:chOff x="6395998" y="3062424"/>
              <a:chExt cx="564403" cy="837478"/>
            </a:xfrm>
          </p:grpSpPr>
          <p:sp>
            <p:nvSpPr>
              <p:cNvPr id="905" name="Rectangle 904"/>
              <p:cNvSpPr/>
              <p:nvPr/>
            </p:nvSpPr>
            <p:spPr>
              <a:xfrm>
                <a:off x="6509397" y="3062521"/>
                <a:ext cx="447628" cy="7417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906" name="Straight Connector 905"/>
              <p:cNvCxnSpPr/>
              <p:nvPr/>
            </p:nvCxnSpPr>
            <p:spPr>
              <a:xfrm flipV="1">
                <a:off x="6846611" y="3062521"/>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7" name="Rectangle 906"/>
              <p:cNvSpPr/>
              <p:nvPr/>
            </p:nvSpPr>
            <p:spPr>
              <a:xfrm>
                <a:off x="6476572" y="3071930"/>
                <a:ext cx="131304"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908" name="Straight Connector 907"/>
              <p:cNvCxnSpPr/>
              <p:nvPr/>
            </p:nvCxnSpPr>
            <p:spPr>
              <a:xfrm flipV="1">
                <a:off x="6395998" y="3062521"/>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9" name="Rectangle 908"/>
              <p:cNvSpPr/>
              <p:nvPr/>
            </p:nvSpPr>
            <p:spPr>
              <a:xfrm>
                <a:off x="6816769" y="3703886"/>
                <a:ext cx="131304" cy="11447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910" name="Rectangle 909"/>
              <p:cNvSpPr/>
              <p:nvPr/>
            </p:nvSpPr>
            <p:spPr>
              <a:xfrm>
                <a:off x="6404951" y="3158177"/>
                <a:ext cx="444643" cy="74172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911" name="Straight Connector 910"/>
              <p:cNvCxnSpPr/>
              <p:nvPr/>
            </p:nvCxnSpPr>
            <p:spPr>
              <a:xfrm flipV="1">
                <a:off x="6846611" y="380424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477" name="Group 911"/>
              <p:cNvGrpSpPr>
                <a:grpSpLocks/>
              </p:cNvGrpSpPr>
              <p:nvPr/>
            </p:nvGrpSpPr>
            <p:grpSpPr bwMode="auto">
              <a:xfrm>
                <a:off x="6400318" y="3137421"/>
                <a:ext cx="559121" cy="92788"/>
                <a:chOff x="6582044" y="2846082"/>
                <a:chExt cx="559121" cy="92788"/>
              </a:xfrm>
            </p:grpSpPr>
            <p:cxnSp>
              <p:nvCxnSpPr>
                <p:cNvPr id="940" name="Straight Connector 939"/>
                <p:cNvCxnSpPr/>
                <p:nvPr/>
              </p:nvCxnSpPr>
              <p:spPr>
                <a:xfrm flipV="1">
                  <a:off x="7028337" y="2846452"/>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p:cNvCxnSpPr/>
                <p:nvPr/>
              </p:nvCxnSpPr>
              <p:spPr>
                <a:xfrm flipV="1">
                  <a:off x="6580709" y="2938973"/>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78" name="Group 912"/>
              <p:cNvGrpSpPr>
                <a:grpSpLocks/>
              </p:cNvGrpSpPr>
              <p:nvPr/>
            </p:nvGrpSpPr>
            <p:grpSpPr bwMode="auto">
              <a:xfrm>
                <a:off x="6399838" y="3203285"/>
                <a:ext cx="559121" cy="92788"/>
                <a:chOff x="6582044" y="2846082"/>
                <a:chExt cx="559121" cy="92788"/>
              </a:xfrm>
            </p:grpSpPr>
            <p:cxnSp>
              <p:nvCxnSpPr>
                <p:cNvPr id="938" name="Straight Connector 937"/>
                <p:cNvCxnSpPr/>
                <p:nvPr/>
              </p:nvCxnSpPr>
              <p:spPr>
                <a:xfrm flipV="1">
                  <a:off x="7028817" y="2846449"/>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p:cNvCxnSpPr/>
                <p:nvPr/>
              </p:nvCxnSpPr>
              <p:spPr>
                <a:xfrm flipV="1">
                  <a:off x="6581189" y="2938970"/>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79" name="Group 913"/>
              <p:cNvGrpSpPr>
                <a:grpSpLocks/>
              </p:cNvGrpSpPr>
              <p:nvPr/>
            </p:nvGrpSpPr>
            <p:grpSpPr bwMode="auto">
              <a:xfrm>
                <a:off x="6399358" y="3269149"/>
                <a:ext cx="559121" cy="92788"/>
                <a:chOff x="6582044" y="2846082"/>
                <a:chExt cx="559121" cy="92788"/>
              </a:xfrm>
            </p:grpSpPr>
            <p:cxnSp>
              <p:nvCxnSpPr>
                <p:cNvPr id="936" name="Straight Connector 935"/>
                <p:cNvCxnSpPr/>
                <p:nvPr/>
              </p:nvCxnSpPr>
              <p:spPr>
                <a:xfrm flipV="1">
                  <a:off x="7026313" y="28464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7" name="Straight Connector 936"/>
                <p:cNvCxnSpPr/>
                <p:nvPr/>
              </p:nvCxnSpPr>
              <p:spPr>
                <a:xfrm flipV="1">
                  <a:off x="6581670" y="2938967"/>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80" name="Group 914"/>
              <p:cNvGrpSpPr>
                <a:grpSpLocks/>
              </p:cNvGrpSpPr>
              <p:nvPr/>
            </p:nvGrpSpPr>
            <p:grpSpPr bwMode="auto">
              <a:xfrm>
                <a:off x="6398878" y="3335013"/>
                <a:ext cx="559121" cy="92788"/>
                <a:chOff x="6582044" y="2846082"/>
                <a:chExt cx="559121" cy="92788"/>
              </a:xfrm>
            </p:grpSpPr>
            <p:cxnSp>
              <p:nvCxnSpPr>
                <p:cNvPr id="934" name="Straight Connector 933"/>
                <p:cNvCxnSpPr/>
                <p:nvPr/>
              </p:nvCxnSpPr>
              <p:spPr>
                <a:xfrm flipV="1">
                  <a:off x="7026792" y="2846445"/>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5" name="Straight Connector 934"/>
                <p:cNvCxnSpPr/>
                <p:nvPr/>
              </p:nvCxnSpPr>
              <p:spPr>
                <a:xfrm flipV="1">
                  <a:off x="6582149" y="2938965"/>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81" name="Group 915"/>
              <p:cNvGrpSpPr>
                <a:grpSpLocks/>
              </p:cNvGrpSpPr>
              <p:nvPr/>
            </p:nvGrpSpPr>
            <p:grpSpPr bwMode="auto">
              <a:xfrm>
                <a:off x="6398398" y="3400877"/>
                <a:ext cx="559121" cy="92788"/>
                <a:chOff x="6582044" y="2846082"/>
                <a:chExt cx="559121" cy="92788"/>
              </a:xfrm>
            </p:grpSpPr>
            <p:cxnSp>
              <p:nvCxnSpPr>
                <p:cNvPr id="932" name="Straight Connector 931"/>
                <p:cNvCxnSpPr/>
                <p:nvPr/>
              </p:nvCxnSpPr>
              <p:spPr>
                <a:xfrm flipV="1">
                  <a:off x="7027272" y="2846442"/>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3" name="Straight Connector 932"/>
                <p:cNvCxnSpPr/>
                <p:nvPr/>
              </p:nvCxnSpPr>
              <p:spPr>
                <a:xfrm flipV="1">
                  <a:off x="6582629" y="2938962"/>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82" name="Group 916"/>
              <p:cNvGrpSpPr>
                <a:grpSpLocks/>
              </p:cNvGrpSpPr>
              <p:nvPr/>
            </p:nvGrpSpPr>
            <p:grpSpPr bwMode="auto">
              <a:xfrm>
                <a:off x="6397918" y="3466741"/>
                <a:ext cx="559121" cy="92788"/>
                <a:chOff x="6582044" y="2846082"/>
                <a:chExt cx="559121" cy="92788"/>
              </a:xfrm>
            </p:grpSpPr>
            <p:cxnSp>
              <p:nvCxnSpPr>
                <p:cNvPr id="930" name="Straight Connector 929"/>
                <p:cNvCxnSpPr/>
                <p:nvPr/>
              </p:nvCxnSpPr>
              <p:spPr>
                <a:xfrm flipV="1">
                  <a:off x="7027753" y="2846440"/>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1" name="Straight Connector 930"/>
                <p:cNvCxnSpPr/>
                <p:nvPr/>
              </p:nvCxnSpPr>
              <p:spPr>
                <a:xfrm flipV="1">
                  <a:off x="6583110" y="2938960"/>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83" name="Group 917"/>
              <p:cNvGrpSpPr>
                <a:grpSpLocks/>
              </p:cNvGrpSpPr>
              <p:nvPr/>
            </p:nvGrpSpPr>
            <p:grpSpPr bwMode="auto">
              <a:xfrm>
                <a:off x="6397438" y="3532605"/>
                <a:ext cx="559121" cy="92788"/>
                <a:chOff x="6582044" y="2846082"/>
                <a:chExt cx="559121" cy="92788"/>
              </a:xfrm>
            </p:grpSpPr>
            <p:cxnSp>
              <p:nvCxnSpPr>
                <p:cNvPr id="928" name="Straight Connector 927"/>
                <p:cNvCxnSpPr/>
                <p:nvPr/>
              </p:nvCxnSpPr>
              <p:spPr>
                <a:xfrm flipV="1">
                  <a:off x="7028232" y="2846437"/>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9" name="Straight Connector 928"/>
                <p:cNvCxnSpPr/>
                <p:nvPr/>
              </p:nvCxnSpPr>
              <p:spPr>
                <a:xfrm flipV="1">
                  <a:off x="6580604" y="2938957"/>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84" name="Group 918"/>
              <p:cNvGrpSpPr>
                <a:grpSpLocks/>
              </p:cNvGrpSpPr>
              <p:nvPr/>
            </p:nvGrpSpPr>
            <p:grpSpPr bwMode="auto">
              <a:xfrm>
                <a:off x="6396958" y="3598469"/>
                <a:ext cx="559121" cy="92788"/>
                <a:chOff x="6582044" y="2846082"/>
                <a:chExt cx="559121" cy="92788"/>
              </a:xfrm>
            </p:grpSpPr>
            <p:cxnSp>
              <p:nvCxnSpPr>
                <p:cNvPr id="926" name="Straight Connector 925"/>
                <p:cNvCxnSpPr/>
                <p:nvPr/>
              </p:nvCxnSpPr>
              <p:spPr>
                <a:xfrm flipV="1">
                  <a:off x="7028711" y="2846434"/>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7" name="Straight Connector 926"/>
                <p:cNvCxnSpPr/>
                <p:nvPr/>
              </p:nvCxnSpPr>
              <p:spPr>
                <a:xfrm flipV="1">
                  <a:off x="6581083" y="2938954"/>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85" name="Group 919"/>
              <p:cNvGrpSpPr>
                <a:grpSpLocks/>
              </p:cNvGrpSpPr>
              <p:nvPr/>
            </p:nvGrpSpPr>
            <p:grpSpPr bwMode="auto">
              <a:xfrm>
                <a:off x="6396478" y="3664333"/>
                <a:ext cx="559121" cy="92788"/>
                <a:chOff x="6582044" y="2846082"/>
                <a:chExt cx="559121" cy="92788"/>
              </a:xfrm>
            </p:grpSpPr>
            <p:cxnSp>
              <p:nvCxnSpPr>
                <p:cNvPr id="924" name="Straight Connector 923"/>
                <p:cNvCxnSpPr/>
                <p:nvPr/>
              </p:nvCxnSpPr>
              <p:spPr>
                <a:xfrm flipV="1">
                  <a:off x="7026209" y="2846432"/>
                  <a:ext cx="110414"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5" name="Straight Connector 924"/>
                <p:cNvCxnSpPr/>
                <p:nvPr/>
              </p:nvCxnSpPr>
              <p:spPr>
                <a:xfrm flipV="1">
                  <a:off x="6581565" y="2938952"/>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86" name="Group 920"/>
              <p:cNvGrpSpPr>
                <a:grpSpLocks/>
              </p:cNvGrpSpPr>
              <p:nvPr/>
            </p:nvGrpSpPr>
            <p:grpSpPr bwMode="auto">
              <a:xfrm>
                <a:off x="6395998" y="3730197"/>
                <a:ext cx="559121" cy="92788"/>
                <a:chOff x="6582044" y="2846082"/>
                <a:chExt cx="559121" cy="92788"/>
              </a:xfrm>
            </p:grpSpPr>
            <p:cxnSp>
              <p:nvCxnSpPr>
                <p:cNvPr id="922" name="Straight Connector 921"/>
                <p:cNvCxnSpPr/>
                <p:nvPr/>
              </p:nvCxnSpPr>
              <p:spPr>
                <a:xfrm flipV="1">
                  <a:off x="7026689" y="2846429"/>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3" name="Straight Connector 922"/>
                <p:cNvCxnSpPr/>
                <p:nvPr/>
              </p:nvCxnSpPr>
              <p:spPr>
                <a:xfrm flipV="1">
                  <a:off x="6582044" y="2938949"/>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450" name="Group 884"/>
            <p:cNvGrpSpPr>
              <a:grpSpLocks/>
            </p:cNvGrpSpPr>
            <p:nvPr/>
          </p:nvGrpSpPr>
          <p:grpSpPr bwMode="auto">
            <a:xfrm>
              <a:off x="6280049" y="2055335"/>
              <a:ext cx="731610" cy="920732"/>
              <a:chOff x="6280049" y="2055335"/>
              <a:chExt cx="731610" cy="920732"/>
            </a:xfrm>
          </p:grpSpPr>
          <p:grpSp>
            <p:nvGrpSpPr>
              <p:cNvPr id="205451" name="Group 885"/>
              <p:cNvGrpSpPr>
                <a:grpSpLocks/>
              </p:cNvGrpSpPr>
              <p:nvPr/>
            </p:nvGrpSpPr>
            <p:grpSpPr bwMode="auto">
              <a:xfrm>
                <a:off x="6280049" y="2055335"/>
                <a:ext cx="680752" cy="139401"/>
                <a:chOff x="5414286" y="2921098"/>
                <a:chExt cx="680752" cy="139401"/>
              </a:xfrm>
            </p:grpSpPr>
            <p:sp>
              <p:nvSpPr>
                <p:cNvPr id="900" name="Rectangle 188"/>
                <p:cNvSpPr>
                  <a:spLocks noChangeArrowheads="1"/>
                </p:cNvSpPr>
                <p:nvPr/>
              </p:nvSpPr>
              <p:spPr bwMode="auto">
                <a:xfrm>
                  <a:off x="5415186" y="2996368"/>
                  <a:ext cx="549876" cy="64293"/>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901" name="AutoShape 189"/>
                <p:cNvSpPr>
                  <a:spLocks noChangeArrowheads="1"/>
                </p:cNvSpPr>
                <p:nvPr/>
              </p:nvSpPr>
              <p:spPr bwMode="auto">
                <a:xfrm>
                  <a:off x="5415186" y="2921098"/>
                  <a:ext cx="675352"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902" name="Freeform 190"/>
                <p:cNvSpPr>
                  <a:spLocks/>
                </p:cNvSpPr>
                <p:nvPr/>
              </p:nvSpPr>
              <p:spPr bwMode="auto">
                <a:xfrm>
                  <a:off x="5968754" y="2922666"/>
                  <a:ext cx="125475"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903" name="Freeform 191"/>
                <p:cNvSpPr>
                  <a:spLocks/>
                </p:cNvSpPr>
                <p:nvPr/>
              </p:nvSpPr>
              <p:spPr bwMode="auto">
                <a:xfrm>
                  <a:off x="5500065" y="2936779"/>
                  <a:ext cx="524044" cy="45475"/>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904" name="Freeform 192"/>
                <p:cNvSpPr>
                  <a:spLocks/>
                </p:cNvSpPr>
                <p:nvPr/>
              </p:nvSpPr>
              <p:spPr bwMode="auto">
                <a:xfrm>
                  <a:off x="5621851" y="2933643"/>
                  <a:ext cx="302617"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887" name="Straight Connector 886"/>
              <p:cNvCxnSpPr/>
              <p:nvPr/>
            </p:nvCxnSpPr>
            <p:spPr>
              <a:xfrm flipH="1">
                <a:off x="6996897" y="2124333"/>
                <a:ext cx="11070"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8" name="Straight Connector 887"/>
              <p:cNvCxnSpPr/>
              <p:nvPr/>
            </p:nvCxnSpPr>
            <p:spPr>
              <a:xfrm>
                <a:off x="6875111" y="230466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9" name="Straight Connector 888"/>
              <p:cNvCxnSpPr/>
              <p:nvPr/>
            </p:nvCxnSpPr>
            <p:spPr>
              <a:xfrm>
                <a:off x="6871422" y="236896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0" name="Straight Connector 889"/>
              <p:cNvCxnSpPr/>
              <p:nvPr/>
            </p:nvCxnSpPr>
            <p:spPr>
              <a:xfrm>
                <a:off x="6871422" y="244423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1" name="Straight Connector 890"/>
              <p:cNvCxnSpPr/>
              <p:nvPr/>
            </p:nvCxnSpPr>
            <p:spPr>
              <a:xfrm>
                <a:off x="6867730" y="2508524"/>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2" name="Straight Connector 891"/>
              <p:cNvCxnSpPr/>
              <p:nvPr/>
            </p:nvCxnSpPr>
            <p:spPr>
              <a:xfrm>
                <a:off x="6864041" y="2569682"/>
                <a:ext cx="1402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3" name="Straight Connector 892"/>
              <p:cNvCxnSpPr/>
              <p:nvPr/>
            </p:nvCxnSpPr>
            <p:spPr>
              <a:xfrm>
                <a:off x="6864041" y="263867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4" name="Straight Connector 893"/>
              <p:cNvCxnSpPr/>
              <p:nvPr/>
            </p:nvCxnSpPr>
            <p:spPr>
              <a:xfrm>
                <a:off x="6860349" y="270610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5" name="Straight Connector 894"/>
              <p:cNvCxnSpPr/>
              <p:nvPr/>
            </p:nvCxnSpPr>
            <p:spPr>
              <a:xfrm>
                <a:off x="6867730" y="2775106"/>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6" name="Straight Connector 895"/>
              <p:cNvCxnSpPr/>
              <p:nvPr/>
            </p:nvCxnSpPr>
            <p:spPr>
              <a:xfrm>
                <a:off x="6871422" y="2842536"/>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7" name="Straight Connector 896"/>
              <p:cNvCxnSpPr/>
              <p:nvPr/>
            </p:nvCxnSpPr>
            <p:spPr>
              <a:xfrm>
                <a:off x="6871422" y="2911534"/>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8" name="Straight Connector 897"/>
              <p:cNvCxnSpPr/>
              <p:nvPr/>
            </p:nvCxnSpPr>
            <p:spPr>
              <a:xfrm>
                <a:off x="6875111" y="297582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9" name="Straight Connector 898"/>
              <p:cNvCxnSpPr/>
              <p:nvPr/>
            </p:nvCxnSpPr>
            <p:spPr>
              <a:xfrm flipH="1">
                <a:off x="6875111" y="2132173"/>
                <a:ext cx="13654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4837" name="Group 824"/>
          <p:cNvGrpSpPr>
            <a:grpSpLocks/>
          </p:cNvGrpSpPr>
          <p:nvPr/>
        </p:nvGrpSpPr>
        <p:grpSpPr bwMode="auto">
          <a:xfrm>
            <a:off x="3219586" y="4977718"/>
            <a:ext cx="331787" cy="1030287"/>
            <a:chOff x="6240352" y="2055335"/>
            <a:chExt cx="771307" cy="1017716"/>
          </a:xfrm>
        </p:grpSpPr>
        <p:grpSp>
          <p:nvGrpSpPr>
            <p:cNvPr id="205391" name="Group 825"/>
            <p:cNvGrpSpPr>
              <a:grpSpLocks/>
            </p:cNvGrpSpPr>
            <p:nvPr/>
          </p:nvGrpSpPr>
          <p:grpSpPr bwMode="auto">
            <a:xfrm>
              <a:off x="6240352" y="2235573"/>
              <a:ext cx="697981" cy="837478"/>
              <a:chOff x="6395998" y="3062424"/>
              <a:chExt cx="564403" cy="837478"/>
            </a:xfrm>
          </p:grpSpPr>
          <p:sp>
            <p:nvSpPr>
              <p:cNvPr id="847" name="Rectangle 846"/>
              <p:cNvSpPr/>
              <p:nvPr/>
            </p:nvSpPr>
            <p:spPr>
              <a:xfrm>
                <a:off x="6509397" y="3062521"/>
                <a:ext cx="447629" cy="74172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848" name="Straight Connector 847"/>
              <p:cNvCxnSpPr/>
              <p:nvPr/>
            </p:nvCxnSpPr>
            <p:spPr>
              <a:xfrm flipV="1">
                <a:off x="6846611" y="3062521"/>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9" name="Rectangle 848"/>
              <p:cNvSpPr/>
              <p:nvPr/>
            </p:nvSpPr>
            <p:spPr>
              <a:xfrm>
                <a:off x="6476570" y="3071930"/>
                <a:ext cx="131305"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850" name="Straight Connector 849"/>
              <p:cNvCxnSpPr/>
              <p:nvPr/>
            </p:nvCxnSpPr>
            <p:spPr>
              <a:xfrm flipV="1">
                <a:off x="6395998" y="3062521"/>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1" name="Rectangle 850"/>
              <p:cNvSpPr/>
              <p:nvPr/>
            </p:nvSpPr>
            <p:spPr>
              <a:xfrm>
                <a:off x="6816769" y="3703886"/>
                <a:ext cx="131305" cy="11447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852" name="Rectangle 851"/>
              <p:cNvSpPr/>
              <p:nvPr/>
            </p:nvSpPr>
            <p:spPr>
              <a:xfrm>
                <a:off x="6404950" y="3158177"/>
                <a:ext cx="444646" cy="74172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853" name="Straight Connector 852"/>
              <p:cNvCxnSpPr/>
              <p:nvPr/>
            </p:nvCxnSpPr>
            <p:spPr>
              <a:xfrm flipV="1">
                <a:off x="6846611" y="380424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419" name="Group 853"/>
              <p:cNvGrpSpPr>
                <a:grpSpLocks/>
              </p:cNvGrpSpPr>
              <p:nvPr/>
            </p:nvGrpSpPr>
            <p:grpSpPr bwMode="auto">
              <a:xfrm>
                <a:off x="6400318" y="3137421"/>
                <a:ext cx="559121" cy="92788"/>
                <a:chOff x="6582044" y="2846082"/>
                <a:chExt cx="559121" cy="92788"/>
              </a:xfrm>
            </p:grpSpPr>
            <p:cxnSp>
              <p:nvCxnSpPr>
                <p:cNvPr id="882" name="Straight Connector 881"/>
                <p:cNvCxnSpPr/>
                <p:nvPr/>
              </p:nvCxnSpPr>
              <p:spPr>
                <a:xfrm flipV="1">
                  <a:off x="7028337" y="2846452"/>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3" name="Straight Connector 882"/>
                <p:cNvCxnSpPr/>
                <p:nvPr/>
              </p:nvCxnSpPr>
              <p:spPr>
                <a:xfrm flipV="1">
                  <a:off x="6580707" y="2938973"/>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20" name="Group 854"/>
              <p:cNvGrpSpPr>
                <a:grpSpLocks/>
              </p:cNvGrpSpPr>
              <p:nvPr/>
            </p:nvGrpSpPr>
            <p:grpSpPr bwMode="auto">
              <a:xfrm>
                <a:off x="6399838" y="3203285"/>
                <a:ext cx="559121" cy="92788"/>
                <a:chOff x="6582044" y="2846082"/>
                <a:chExt cx="559121" cy="92788"/>
              </a:xfrm>
            </p:grpSpPr>
            <p:cxnSp>
              <p:nvCxnSpPr>
                <p:cNvPr id="880" name="Straight Connector 879"/>
                <p:cNvCxnSpPr/>
                <p:nvPr/>
              </p:nvCxnSpPr>
              <p:spPr>
                <a:xfrm flipV="1">
                  <a:off x="7028816" y="2846449"/>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1" name="Straight Connector 880"/>
                <p:cNvCxnSpPr/>
                <p:nvPr/>
              </p:nvCxnSpPr>
              <p:spPr>
                <a:xfrm flipV="1">
                  <a:off x="6581187" y="2938970"/>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21" name="Group 855"/>
              <p:cNvGrpSpPr>
                <a:grpSpLocks/>
              </p:cNvGrpSpPr>
              <p:nvPr/>
            </p:nvGrpSpPr>
            <p:grpSpPr bwMode="auto">
              <a:xfrm>
                <a:off x="6399358" y="3269149"/>
                <a:ext cx="559121" cy="92788"/>
                <a:chOff x="6582044" y="2846082"/>
                <a:chExt cx="559121" cy="92788"/>
              </a:xfrm>
            </p:grpSpPr>
            <p:cxnSp>
              <p:nvCxnSpPr>
                <p:cNvPr id="878" name="Straight Connector 877"/>
                <p:cNvCxnSpPr/>
                <p:nvPr/>
              </p:nvCxnSpPr>
              <p:spPr>
                <a:xfrm flipV="1">
                  <a:off x="7026314" y="28464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9" name="Straight Connector 878"/>
                <p:cNvCxnSpPr/>
                <p:nvPr/>
              </p:nvCxnSpPr>
              <p:spPr>
                <a:xfrm flipV="1">
                  <a:off x="6581668" y="2938967"/>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22" name="Group 856"/>
              <p:cNvGrpSpPr>
                <a:grpSpLocks/>
              </p:cNvGrpSpPr>
              <p:nvPr/>
            </p:nvGrpSpPr>
            <p:grpSpPr bwMode="auto">
              <a:xfrm>
                <a:off x="6398878" y="3335013"/>
                <a:ext cx="559121" cy="92788"/>
                <a:chOff x="6582044" y="2846082"/>
                <a:chExt cx="559121" cy="92788"/>
              </a:xfrm>
            </p:grpSpPr>
            <p:cxnSp>
              <p:nvCxnSpPr>
                <p:cNvPr id="876" name="Straight Connector 875"/>
                <p:cNvCxnSpPr/>
                <p:nvPr/>
              </p:nvCxnSpPr>
              <p:spPr>
                <a:xfrm flipV="1">
                  <a:off x="7026794" y="2846445"/>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7" name="Straight Connector 876"/>
                <p:cNvCxnSpPr/>
                <p:nvPr/>
              </p:nvCxnSpPr>
              <p:spPr>
                <a:xfrm flipV="1">
                  <a:off x="6582147" y="2938965"/>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23" name="Group 857"/>
              <p:cNvGrpSpPr>
                <a:grpSpLocks/>
              </p:cNvGrpSpPr>
              <p:nvPr/>
            </p:nvGrpSpPr>
            <p:grpSpPr bwMode="auto">
              <a:xfrm>
                <a:off x="6398398" y="3400877"/>
                <a:ext cx="559121" cy="92788"/>
                <a:chOff x="6582044" y="2846082"/>
                <a:chExt cx="559121" cy="92788"/>
              </a:xfrm>
            </p:grpSpPr>
            <p:cxnSp>
              <p:nvCxnSpPr>
                <p:cNvPr id="874" name="Straight Connector 873"/>
                <p:cNvCxnSpPr/>
                <p:nvPr/>
              </p:nvCxnSpPr>
              <p:spPr>
                <a:xfrm flipV="1">
                  <a:off x="7027273" y="2846442"/>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5" name="Straight Connector 874"/>
                <p:cNvCxnSpPr/>
                <p:nvPr/>
              </p:nvCxnSpPr>
              <p:spPr>
                <a:xfrm flipV="1">
                  <a:off x="6582627" y="2938962"/>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24" name="Group 858"/>
              <p:cNvGrpSpPr>
                <a:grpSpLocks/>
              </p:cNvGrpSpPr>
              <p:nvPr/>
            </p:nvGrpSpPr>
            <p:grpSpPr bwMode="auto">
              <a:xfrm>
                <a:off x="6397918" y="3466741"/>
                <a:ext cx="559121" cy="92788"/>
                <a:chOff x="6582044" y="2846082"/>
                <a:chExt cx="559121" cy="92788"/>
              </a:xfrm>
            </p:grpSpPr>
            <p:cxnSp>
              <p:nvCxnSpPr>
                <p:cNvPr id="872" name="Straight Connector 871"/>
                <p:cNvCxnSpPr/>
                <p:nvPr/>
              </p:nvCxnSpPr>
              <p:spPr>
                <a:xfrm flipV="1">
                  <a:off x="7027754" y="2846440"/>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3" name="Straight Connector 872"/>
                <p:cNvCxnSpPr/>
                <p:nvPr/>
              </p:nvCxnSpPr>
              <p:spPr>
                <a:xfrm flipV="1">
                  <a:off x="6583108" y="2938960"/>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25" name="Group 859"/>
              <p:cNvGrpSpPr>
                <a:grpSpLocks/>
              </p:cNvGrpSpPr>
              <p:nvPr/>
            </p:nvGrpSpPr>
            <p:grpSpPr bwMode="auto">
              <a:xfrm>
                <a:off x="6397438" y="3532605"/>
                <a:ext cx="559121" cy="92788"/>
                <a:chOff x="6582044" y="2846082"/>
                <a:chExt cx="559121" cy="92788"/>
              </a:xfrm>
            </p:grpSpPr>
            <p:cxnSp>
              <p:nvCxnSpPr>
                <p:cNvPr id="870" name="Straight Connector 869"/>
                <p:cNvCxnSpPr/>
                <p:nvPr/>
              </p:nvCxnSpPr>
              <p:spPr>
                <a:xfrm flipV="1">
                  <a:off x="7028234" y="2846437"/>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1" name="Straight Connector 870"/>
                <p:cNvCxnSpPr/>
                <p:nvPr/>
              </p:nvCxnSpPr>
              <p:spPr>
                <a:xfrm flipV="1">
                  <a:off x="6580604" y="2938957"/>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26" name="Group 860"/>
              <p:cNvGrpSpPr>
                <a:grpSpLocks/>
              </p:cNvGrpSpPr>
              <p:nvPr/>
            </p:nvGrpSpPr>
            <p:grpSpPr bwMode="auto">
              <a:xfrm>
                <a:off x="6396958" y="3598469"/>
                <a:ext cx="559121" cy="92788"/>
                <a:chOff x="6582044" y="2846082"/>
                <a:chExt cx="559121" cy="92788"/>
              </a:xfrm>
            </p:grpSpPr>
            <p:cxnSp>
              <p:nvCxnSpPr>
                <p:cNvPr id="868" name="Straight Connector 867"/>
                <p:cNvCxnSpPr/>
                <p:nvPr/>
              </p:nvCxnSpPr>
              <p:spPr>
                <a:xfrm flipV="1">
                  <a:off x="7028713" y="2846434"/>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9" name="Straight Connector 868"/>
                <p:cNvCxnSpPr/>
                <p:nvPr/>
              </p:nvCxnSpPr>
              <p:spPr>
                <a:xfrm flipV="1">
                  <a:off x="6581083" y="2938954"/>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27" name="Group 861"/>
              <p:cNvGrpSpPr>
                <a:grpSpLocks/>
              </p:cNvGrpSpPr>
              <p:nvPr/>
            </p:nvGrpSpPr>
            <p:grpSpPr bwMode="auto">
              <a:xfrm>
                <a:off x="6396478" y="3664333"/>
                <a:ext cx="559121" cy="92788"/>
                <a:chOff x="6582044" y="2846082"/>
                <a:chExt cx="559121" cy="92788"/>
              </a:xfrm>
            </p:grpSpPr>
            <p:cxnSp>
              <p:nvCxnSpPr>
                <p:cNvPr id="866" name="Straight Connector 865"/>
                <p:cNvCxnSpPr/>
                <p:nvPr/>
              </p:nvCxnSpPr>
              <p:spPr>
                <a:xfrm flipV="1">
                  <a:off x="7026209" y="2846432"/>
                  <a:ext cx="110416"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7" name="Straight Connector 866"/>
                <p:cNvCxnSpPr/>
                <p:nvPr/>
              </p:nvCxnSpPr>
              <p:spPr>
                <a:xfrm flipV="1">
                  <a:off x="6581565" y="2938952"/>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428" name="Group 862"/>
              <p:cNvGrpSpPr>
                <a:grpSpLocks/>
              </p:cNvGrpSpPr>
              <p:nvPr/>
            </p:nvGrpSpPr>
            <p:grpSpPr bwMode="auto">
              <a:xfrm>
                <a:off x="6395998" y="3730197"/>
                <a:ext cx="559121" cy="92788"/>
                <a:chOff x="6582044" y="2846082"/>
                <a:chExt cx="559121" cy="92788"/>
              </a:xfrm>
            </p:grpSpPr>
            <p:cxnSp>
              <p:nvCxnSpPr>
                <p:cNvPr id="864" name="Straight Connector 863"/>
                <p:cNvCxnSpPr/>
                <p:nvPr/>
              </p:nvCxnSpPr>
              <p:spPr>
                <a:xfrm flipV="1">
                  <a:off x="7026688" y="2846429"/>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5" name="Straight Connector 864"/>
                <p:cNvCxnSpPr/>
                <p:nvPr/>
              </p:nvCxnSpPr>
              <p:spPr>
                <a:xfrm flipV="1">
                  <a:off x="6582044" y="2938949"/>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392" name="Group 826"/>
            <p:cNvGrpSpPr>
              <a:grpSpLocks/>
            </p:cNvGrpSpPr>
            <p:nvPr/>
          </p:nvGrpSpPr>
          <p:grpSpPr bwMode="auto">
            <a:xfrm>
              <a:off x="6280049" y="2055335"/>
              <a:ext cx="731610" cy="920732"/>
              <a:chOff x="6280049" y="2055335"/>
              <a:chExt cx="731610" cy="920732"/>
            </a:xfrm>
          </p:grpSpPr>
          <p:grpSp>
            <p:nvGrpSpPr>
              <p:cNvPr id="205393" name="Group 827"/>
              <p:cNvGrpSpPr>
                <a:grpSpLocks/>
              </p:cNvGrpSpPr>
              <p:nvPr/>
            </p:nvGrpSpPr>
            <p:grpSpPr bwMode="auto">
              <a:xfrm>
                <a:off x="6280049" y="2055335"/>
                <a:ext cx="680752" cy="139401"/>
                <a:chOff x="5414286" y="2921098"/>
                <a:chExt cx="680752" cy="139401"/>
              </a:xfrm>
            </p:grpSpPr>
            <p:sp>
              <p:nvSpPr>
                <p:cNvPr id="842" name="Rectangle 188"/>
                <p:cNvSpPr>
                  <a:spLocks noChangeArrowheads="1"/>
                </p:cNvSpPr>
                <p:nvPr/>
              </p:nvSpPr>
              <p:spPr bwMode="auto">
                <a:xfrm>
                  <a:off x="5415183" y="2996368"/>
                  <a:ext cx="549881" cy="64293"/>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843" name="AutoShape 189"/>
                <p:cNvSpPr>
                  <a:spLocks noChangeArrowheads="1"/>
                </p:cNvSpPr>
                <p:nvPr/>
              </p:nvSpPr>
              <p:spPr bwMode="auto">
                <a:xfrm>
                  <a:off x="5415183" y="2921098"/>
                  <a:ext cx="675356"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844" name="Freeform 190"/>
                <p:cNvSpPr>
                  <a:spLocks/>
                </p:cNvSpPr>
                <p:nvPr/>
              </p:nvSpPr>
              <p:spPr bwMode="auto">
                <a:xfrm>
                  <a:off x="5968753" y="2922666"/>
                  <a:ext cx="125476"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845" name="Freeform 191"/>
                <p:cNvSpPr>
                  <a:spLocks/>
                </p:cNvSpPr>
                <p:nvPr/>
              </p:nvSpPr>
              <p:spPr bwMode="auto">
                <a:xfrm>
                  <a:off x="5500065" y="2936779"/>
                  <a:ext cx="524046" cy="45475"/>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846" name="Freeform 192"/>
                <p:cNvSpPr>
                  <a:spLocks/>
                </p:cNvSpPr>
                <p:nvPr/>
              </p:nvSpPr>
              <p:spPr bwMode="auto">
                <a:xfrm>
                  <a:off x="5621849" y="2933643"/>
                  <a:ext cx="302618"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829" name="Straight Connector 828"/>
              <p:cNvCxnSpPr/>
              <p:nvPr/>
            </p:nvCxnSpPr>
            <p:spPr>
              <a:xfrm flipH="1">
                <a:off x="6996897" y="2124333"/>
                <a:ext cx="11073"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p:cNvCxnSpPr/>
              <p:nvPr/>
            </p:nvCxnSpPr>
            <p:spPr>
              <a:xfrm>
                <a:off x="6875113" y="2304667"/>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p:cNvCxnSpPr/>
              <p:nvPr/>
            </p:nvCxnSpPr>
            <p:spPr>
              <a:xfrm>
                <a:off x="6871421" y="236896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p:cNvCxnSpPr/>
              <p:nvPr/>
            </p:nvCxnSpPr>
            <p:spPr>
              <a:xfrm>
                <a:off x="6871421" y="244423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p:cNvCxnSpPr/>
              <p:nvPr/>
            </p:nvCxnSpPr>
            <p:spPr>
              <a:xfrm>
                <a:off x="6867732" y="2508524"/>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p:cNvCxnSpPr/>
              <p:nvPr/>
            </p:nvCxnSpPr>
            <p:spPr>
              <a:xfrm>
                <a:off x="6864040" y="2569682"/>
                <a:ext cx="1402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p:cNvCxnSpPr/>
              <p:nvPr/>
            </p:nvCxnSpPr>
            <p:spPr>
              <a:xfrm>
                <a:off x="6864040" y="263867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p:cNvCxnSpPr/>
              <p:nvPr/>
            </p:nvCxnSpPr>
            <p:spPr>
              <a:xfrm>
                <a:off x="6860351" y="270610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p:cNvCxnSpPr/>
              <p:nvPr/>
            </p:nvCxnSpPr>
            <p:spPr>
              <a:xfrm>
                <a:off x="6867732" y="2775106"/>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p:cNvCxnSpPr/>
              <p:nvPr/>
            </p:nvCxnSpPr>
            <p:spPr>
              <a:xfrm>
                <a:off x="6871421" y="2842536"/>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p:cNvCxnSpPr/>
              <p:nvPr/>
            </p:nvCxnSpPr>
            <p:spPr>
              <a:xfrm>
                <a:off x="6871421" y="2911534"/>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p:cNvCxnSpPr/>
              <p:nvPr/>
            </p:nvCxnSpPr>
            <p:spPr>
              <a:xfrm>
                <a:off x="6875113" y="2975827"/>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p:cNvCxnSpPr/>
              <p:nvPr/>
            </p:nvCxnSpPr>
            <p:spPr>
              <a:xfrm flipH="1">
                <a:off x="6875113" y="2132173"/>
                <a:ext cx="13654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65" name="Straight Connector 1064"/>
          <p:cNvCxnSpPr/>
          <p:nvPr/>
        </p:nvCxnSpPr>
        <p:spPr>
          <a:xfrm flipH="1">
            <a:off x="3937136" y="4509405"/>
            <a:ext cx="357187" cy="495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6" name="Straight Connector 1065"/>
          <p:cNvCxnSpPr>
            <a:stCxn id="1305" idx="2"/>
          </p:cNvCxnSpPr>
          <p:nvPr/>
        </p:nvCxnSpPr>
        <p:spPr>
          <a:xfrm flipH="1">
            <a:off x="4241936" y="4723718"/>
            <a:ext cx="203200" cy="485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7" name="Straight Connector 1066"/>
          <p:cNvCxnSpPr/>
          <p:nvPr/>
        </p:nvCxnSpPr>
        <p:spPr>
          <a:xfrm>
            <a:off x="4559436" y="4523693"/>
            <a:ext cx="58737" cy="490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p:cNvCxnSpPr>
            <a:endCxn id="1090" idx="0"/>
          </p:cNvCxnSpPr>
          <p:nvPr/>
        </p:nvCxnSpPr>
        <p:spPr>
          <a:xfrm>
            <a:off x="4699136" y="4547505"/>
            <a:ext cx="274637"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842" name="Group 1068"/>
          <p:cNvGrpSpPr>
            <a:grpSpLocks/>
          </p:cNvGrpSpPr>
          <p:nvPr/>
        </p:nvGrpSpPr>
        <p:grpSpPr bwMode="auto">
          <a:xfrm>
            <a:off x="3672023" y="5004705"/>
            <a:ext cx="331788" cy="1030288"/>
            <a:chOff x="6240352" y="2055335"/>
            <a:chExt cx="771307" cy="1017716"/>
          </a:xfrm>
        </p:grpSpPr>
        <p:grpSp>
          <p:nvGrpSpPr>
            <p:cNvPr id="205333" name="Group 1246"/>
            <p:cNvGrpSpPr>
              <a:grpSpLocks/>
            </p:cNvGrpSpPr>
            <p:nvPr/>
          </p:nvGrpSpPr>
          <p:grpSpPr bwMode="auto">
            <a:xfrm>
              <a:off x="6240352" y="2235573"/>
              <a:ext cx="697981" cy="837478"/>
              <a:chOff x="6395998" y="3062424"/>
              <a:chExt cx="564403" cy="837478"/>
            </a:xfrm>
          </p:grpSpPr>
          <p:sp>
            <p:nvSpPr>
              <p:cNvPr id="1268" name="Rectangle 1267"/>
              <p:cNvSpPr/>
              <p:nvPr/>
            </p:nvSpPr>
            <p:spPr>
              <a:xfrm>
                <a:off x="6509397" y="3062521"/>
                <a:ext cx="447628" cy="7417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269" name="Straight Connector 1268"/>
              <p:cNvCxnSpPr/>
              <p:nvPr/>
            </p:nvCxnSpPr>
            <p:spPr>
              <a:xfrm flipV="1">
                <a:off x="6846611"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70" name="Rectangle 1269"/>
              <p:cNvSpPr/>
              <p:nvPr/>
            </p:nvSpPr>
            <p:spPr>
              <a:xfrm>
                <a:off x="6476572" y="3071930"/>
                <a:ext cx="131304"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271" name="Straight Connector 1270"/>
              <p:cNvCxnSpPr/>
              <p:nvPr/>
            </p:nvCxnSpPr>
            <p:spPr>
              <a:xfrm flipV="1">
                <a:off x="6395998"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72" name="Rectangle 1271"/>
              <p:cNvSpPr/>
              <p:nvPr/>
            </p:nvSpPr>
            <p:spPr>
              <a:xfrm>
                <a:off x="6816769" y="3703885"/>
                <a:ext cx="131304" cy="11447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273" name="Rectangle 1272"/>
              <p:cNvSpPr/>
              <p:nvPr/>
            </p:nvSpPr>
            <p:spPr>
              <a:xfrm>
                <a:off x="6404951" y="3158176"/>
                <a:ext cx="444643" cy="74172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274" name="Straight Connector 1273"/>
              <p:cNvCxnSpPr/>
              <p:nvPr/>
            </p:nvCxnSpPr>
            <p:spPr>
              <a:xfrm flipV="1">
                <a:off x="6846611" y="38042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361" name="Group 1274"/>
              <p:cNvGrpSpPr>
                <a:grpSpLocks/>
              </p:cNvGrpSpPr>
              <p:nvPr/>
            </p:nvGrpSpPr>
            <p:grpSpPr bwMode="auto">
              <a:xfrm>
                <a:off x="6400318" y="3137421"/>
                <a:ext cx="559121" cy="92788"/>
                <a:chOff x="6582044" y="2846082"/>
                <a:chExt cx="559121" cy="92788"/>
              </a:xfrm>
            </p:grpSpPr>
            <p:cxnSp>
              <p:nvCxnSpPr>
                <p:cNvPr id="1303" name="Straight Connector 1302"/>
                <p:cNvCxnSpPr/>
                <p:nvPr/>
              </p:nvCxnSpPr>
              <p:spPr>
                <a:xfrm flipV="1">
                  <a:off x="7028337" y="284645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4" name="Straight Connector 1303"/>
                <p:cNvCxnSpPr/>
                <p:nvPr/>
              </p:nvCxnSpPr>
              <p:spPr>
                <a:xfrm flipV="1">
                  <a:off x="6580709" y="2938972"/>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62" name="Group 1275"/>
              <p:cNvGrpSpPr>
                <a:grpSpLocks/>
              </p:cNvGrpSpPr>
              <p:nvPr/>
            </p:nvGrpSpPr>
            <p:grpSpPr bwMode="auto">
              <a:xfrm>
                <a:off x="6399838" y="3203285"/>
                <a:ext cx="559121" cy="92788"/>
                <a:chOff x="6582044" y="2846082"/>
                <a:chExt cx="559121" cy="92788"/>
              </a:xfrm>
            </p:grpSpPr>
            <p:cxnSp>
              <p:nvCxnSpPr>
                <p:cNvPr id="1301" name="Straight Connector 1300"/>
                <p:cNvCxnSpPr/>
                <p:nvPr/>
              </p:nvCxnSpPr>
              <p:spPr>
                <a:xfrm flipV="1">
                  <a:off x="7028817" y="284644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2" name="Straight Connector 1301"/>
                <p:cNvCxnSpPr/>
                <p:nvPr/>
              </p:nvCxnSpPr>
              <p:spPr>
                <a:xfrm flipV="1">
                  <a:off x="6581189" y="2938969"/>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63" name="Group 1276"/>
              <p:cNvGrpSpPr>
                <a:grpSpLocks/>
              </p:cNvGrpSpPr>
              <p:nvPr/>
            </p:nvGrpSpPr>
            <p:grpSpPr bwMode="auto">
              <a:xfrm>
                <a:off x="6399358" y="3269149"/>
                <a:ext cx="559121" cy="92788"/>
                <a:chOff x="6582044" y="2846082"/>
                <a:chExt cx="559121" cy="92788"/>
              </a:xfrm>
            </p:grpSpPr>
            <p:cxnSp>
              <p:nvCxnSpPr>
                <p:cNvPr id="1299" name="Straight Connector 1298"/>
                <p:cNvCxnSpPr/>
                <p:nvPr/>
              </p:nvCxnSpPr>
              <p:spPr>
                <a:xfrm flipV="1">
                  <a:off x="7026313" y="2846446"/>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0" name="Straight Connector 1299"/>
                <p:cNvCxnSpPr/>
                <p:nvPr/>
              </p:nvCxnSpPr>
              <p:spPr>
                <a:xfrm flipV="1">
                  <a:off x="6581670" y="2938966"/>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64" name="Group 1277"/>
              <p:cNvGrpSpPr>
                <a:grpSpLocks/>
              </p:cNvGrpSpPr>
              <p:nvPr/>
            </p:nvGrpSpPr>
            <p:grpSpPr bwMode="auto">
              <a:xfrm>
                <a:off x="6398878" y="3335013"/>
                <a:ext cx="559121" cy="92788"/>
                <a:chOff x="6582044" y="2846082"/>
                <a:chExt cx="559121" cy="92788"/>
              </a:xfrm>
            </p:grpSpPr>
            <p:cxnSp>
              <p:nvCxnSpPr>
                <p:cNvPr id="1297" name="Straight Connector 1296"/>
                <p:cNvCxnSpPr/>
                <p:nvPr/>
              </p:nvCxnSpPr>
              <p:spPr>
                <a:xfrm flipV="1">
                  <a:off x="7026792" y="2846445"/>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8" name="Straight Connector 1297"/>
                <p:cNvCxnSpPr/>
                <p:nvPr/>
              </p:nvCxnSpPr>
              <p:spPr>
                <a:xfrm flipV="1">
                  <a:off x="6582149" y="2938964"/>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65" name="Group 1278"/>
              <p:cNvGrpSpPr>
                <a:grpSpLocks/>
              </p:cNvGrpSpPr>
              <p:nvPr/>
            </p:nvGrpSpPr>
            <p:grpSpPr bwMode="auto">
              <a:xfrm>
                <a:off x="6398398" y="3400877"/>
                <a:ext cx="559121" cy="92788"/>
                <a:chOff x="6582044" y="2846082"/>
                <a:chExt cx="559121" cy="92788"/>
              </a:xfrm>
            </p:grpSpPr>
            <p:cxnSp>
              <p:nvCxnSpPr>
                <p:cNvPr id="1295" name="Straight Connector 1294"/>
                <p:cNvCxnSpPr/>
                <p:nvPr/>
              </p:nvCxnSpPr>
              <p:spPr>
                <a:xfrm flipV="1">
                  <a:off x="7027272" y="284644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6" name="Straight Connector 1295"/>
                <p:cNvCxnSpPr/>
                <p:nvPr/>
              </p:nvCxnSpPr>
              <p:spPr>
                <a:xfrm flipV="1">
                  <a:off x="6582629" y="2938961"/>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66" name="Group 1279"/>
              <p:cNvGrpSpPr>
                <a:grpSpLocks/>
              </p:cNvGrpSpPr>
              <p:nvPr/>
            </p:nvGrpSpPr>
            <p:grpSpPr bwMode="auto">
              <a:xfrm>
                <a:off x="6397918" y="3466741"/>
                <a:ext cx="559121" cy="92788"/>
                <a:chOff x="6582044" y="2846082"/>
                <a:chExt cx="559121" cy="92788"/>
              </a:xfrm>
            </p:grpSpPr>
            <p:cxnSp>
              <p:nvCxnSpPr>
                <p:cNvPr id="1293" name="Straight Connector 1292"/>
                <p:cNvCxnSpPr/>
                <p:nvPr/>
              </p:nvCxnSpPr>
              <p:spPr>
                <a:xfrm flipV="1">
                  <a:off x="7027753" y="2846440"/>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4" name="Straight Connector 1293"/>
                <p:cNvCxnSpPr/>
                <p:nvPr/>
              </p:nvCxnSpPr>
              <p:spPr>
                <a:xfrm flipV="1">
                  <a:off x="6583110" y="2938959"/>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67" name="Group 1280"/>
              <p:cNvGrpSpPr>
                <a:grpSpLocks/>
              </p:cNvGrpSpPr>
              <p:nvPr/>
            </p:nvGrpSpPr>
            <p:grpSpPr bwMode="auto">
              <a:xfrm>
                <a:off x="6397438" y="3532605"/>
                <a:ext cx="559121" cy="92788"/>
                <a:chOff x="6582044" y="2846082"/>
                <a:chExt cx="559121" cy="92788"/>
              </a:xfrm>
            </p:grpSpPr>
            <p:cxnSp>
              <p:nvCxnSpPr>
                <p:cNvPr id="1291" name="Straight Connector 1290"/>
                <p:cNvCxnSpPr/>
                <p:nvPr/>
              </p:nvCxnSpPr>
              <p:spPr>
                <a:xfrm flipV="1">
                  <a:off x="7028232" y="284643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2" name="Straight Connector 1291"/>
                <p:cNvCxnSpPr/>
                <p:nvPr/>
              </p:nvCxnSpPr>
              <p:spPr>
                <a:xfrm flipV="1">
                  <a:off x="6580604" y="2938956"/>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68" name="Group 1281"/>
              <p:cNvGrpSpPr>
                <a:grpSpLocks/>
              </p:cNvGrpSpPr>
              <p:nvPr/>
            </p:nvGrpSpPr>
            <p:grpSpPr bwMode="auto">
              <a:xfrm>
                <a:off x="6396958" y="3598469"/>
                <a:ext cx="559121" cy="92788"/>
                <a:chOff x="6582044" y="2846082"/>
                <a:chExt cx="559121" cy="92788"/>
              </a:xfrm>
            </p:grpSpPr>
            <p:cxnSp>
              <p:nvCxnSpPr>
                <p:cNvPr id="1289" name="Straight Connector 1288"/>
                <p:cNvCxnSpPr/>
                <p:nvPr/>
              </p:nvCxnSpPr>
              <p:spPr>
                <a:xfrm flipV="1">
                  <a:off x="7028711" y="2846434"/>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0" name="Straight Connector 1289"/>
                <p:cNvCxnSpPr/>
                <p:nvPr/>
              </p:nvCxnSpPr>
              <p:spPr>
                <a:xfrm flipV="1">
                  <a:off x="6581083" y="2938953"/>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69" name="Group 1282"/>
              <p:cNvGrpSpPr>
                <a:grpSpLocks/>
              </p:cNvGrpSpPr>
              <p:nvPr/>
            </p:nvGrpSpPr>
            <p:grpSpPr bwMode="auto">
              <a:xfrm>
                <a:off x="6396478" y="3664333"/>
                <a:ext cx="559121" cy="92788"/>
                <a:chOff x="6582044" y="2846082"/>
                <a:chExt cx="559121" cy="92788"/>
              </a:xfrm>
            </p:grpSpPr>
            <p:cxnSp>
              <p:nvCxnSpPr>
                <p:cNvPr id="1287" name="Straight Connector 1286"/>
                <p:cNvCxnSpPr/>
                <p:nvPr/>
              </p:nvCxnSpPr>
              <p:spPr>
                <a:xfrm flipV="1">
                  <a:off x="7026209" y="2846432"/>
                  <a:ext cx="110414"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8" name="Straight Connector 1287"/>
                <p:cNvCxnSpPr/>
                <p:nvPr/>
              </p:nvCxnSpPr>
              <p:spPr>
                <a:xfrm flipV="1">
                  <a:off x="6581565" y="2938951"/>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70" name="Group 1283"/>
              <p:cNvGrpSpPr>
                <a:grpSpLocks/>
              </p:cNvGrpSpPr>
              <p:nvPr/>
            </p:nvGrpSpPr>
            <p:grpSpPr bwMode="auto">
              <a:xfrm>
                <a:off x="6395998" y="3730197"/>
                <a:ext cx="559121" cy="92788"/>
                <a:chOff x="6582044" y="2846082"/>
                <a:chExt cx="559121" cy="92788"/>
              </a:xfrm>
            </p:grpSpPr>
            <p:cxnSp>
              <p:nvCxnSpPr>
                <p:cNvPr id="1285" name="Straight Connector 1284"/>
                <p:cNvCxnSpPr/>
                <p:nvPr/>
              </p:nvCxnSpPr>
              <p:spPr>
                <a:xfrm flipV="1">
                  <a:off x="7026689" y="284642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6" name="Straight Connector 1285"/>
                <p:cNvCxnSpPr/>
                <p:nvPr/>
              </p:nvCxnSpPr>
              <p:spPr>
                <a:xfrm flipV="1">
                  <a:off x="6582044" y="2938948"/>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334" name="Group 1247"/>
            <p:cNvGrpSpPr>
              <a:grpSpLocks/>
            </p:cNvGrpSpPr>
            <p:nvPr/>
          </p:nvGrpSpPr>
          <p:grpSpPr bwMode="auto">
            <a:xfrm>
              <a:off x="6280049" y="2055335"/>
              <a:ext cx="731610" cy="920732"/>
              <a:chOff x="6280049" y="2055335"/>
              <a:chExt cx="731610" cy="920732"/>
            </a:xfrm>
          </p:grpSpPr>
          <p:grpSp>
            <p:nvGrpSpPr>
              <p:cNvPr id="205335" name="Group 1248"/>
              <p:cNvGrpSpPr>
                <a:grpSpLocks/>
              </p:cNvGrpSpPr>
              <p:nvPr/>
            </p:nvGrpSpPr>
            <p:grpSpPr bwMode="auto">
              <a:xfrm>
                <a:off x="6280049" y="2055335"/>
                <a:ext cx="680752" cy="139401"/>
                <a:chOff x="5414286" y="2921098"/>
                <a:chExt cx="680752" cy="139401"/>
              </a:xfrm>
            </p:grpSpPr>
            <p:sp>
              <p:nvSpPr>
                <p:cNvPr id="1263" name="Rectangle 188"/>
                <p:cNvSpPr>
                  <a:spLocks noChangeArrowheads="1"/>
                </p:cNvSpPr>
                <p:nvPr/>
              </p:nvSpPr>
              <p:spPr bwMode="auto">
                <a:xfrm>
                  <a:off x="5415186" y="2996368"/>
                  <a:ext cx="549876" cy="64294"/>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264" name="AutoShape 189"/>
                <p:cNvSpPr>
                  <a:spLocks noChangeArrowheads="1"/>
                </p:cNvSpPr>
                <p:nvPr/>
              </p:nvSpPr>
              <p:spPr bwMode="auto">
                <a:xfrm>
                  <a:off x="5415186" y="2921098"/>
                  <a:ext cx="675352"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265" name="Freeform 190"/>
                <p:cNvSpPr>
                  <a:spLocks/>
                </p:cNvSpPr>
                <p:nvPr/>
              </p:nvSpPr>
              <p:spPr bwMode="auto">
                <a:xfrm>
                  <a:off x="5968754" y="2922667"/>
                  <a:ext cx="125475"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266" name="Freeform 191"/>
                <p:cNvSpPr>
                  <a:spLocks/>
                </p:cNvSpPr>
                <p:nvPr/>
              </p:nvSpPr>
              <p:spPr bwMode="auto">
                <a:xfrm>
                  <a:off x="5500065" y="2936779"/>
                  <a:ext cx="524044" cy="4547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267" name="Freeform 192"/>
                <p:cNvSpPr>
                  <a:spLocks/>
                </p:cNvSpPr>
                <p:nvPr/>
              </p:nvSpPr>
              <p:spPr bwMode="auto">
                <a:xfrm>
                  <a:off x="5621851" y="2933643"/>
                  <a:ext cx="302617"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250" name="Straight Connector 1249"/>
              <p:cNvCxnSpPr/>
              <p:nvPr/>
            </p:nvCxnSpPr>
            <p:spPr>
              <a:xfrm flipH="1">
                <a:off x="6996897" y="2124333"/>
                <a:ext cx="11070"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1" name="Straight Connector 1250"/>
              <p:cNvCxnSpPr/>
              <p:nvPr/>
            </p:nvCxnSpPr>
            <p:spPr>
              <a:xfrm>
                <a:off x="6875111" y="2304668"/>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2" name="Straight Connector 1251"/>
              <p:cNvCxnSpPr/>
              <p:nvPr/>
            </p:nvCxnSpPr>
            <p:spPr>
              <a:xfrm>
                <a:off x="6871422" y="236896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3" name="Straight Connector 1252"/>
              <p:cNvCxnSpPr/>
              <p:nvPr/>
            </p:nvCxnSpPr>
            <p:spPr>
              <a:xfrm>
                <a:off x="6871422" y="244423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4" name="Straight Connector 1253"/>
              <p:cNvCxnSpPr/>
              <p:nvPr/>
            </p:nvCxnSpPr>
            <p:spPr>
              <a:xfrm>
                <a:off x="6867730" y="2508525"/>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5" name="Straight Connector 1254"/>
              <p:cNvCxnSpPr/>
              <p:nvPr/>
            </p:nvCxnSpPr>
            <p:spPr>
              <a:xfrm>
                <a:off x="6864041" y="2569681"/>
                <a:ext cx="1402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6" name="Straight Connector 1255"/>
              <p:cNvCxnSpPr/>
              <p:nvPr/>
            </p:nvCxnSpPr>
            <p:spPr>
              <a:xfrm>
                <a:off x="6864041" y="263867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7" name="Straight Connector 1256"/>
              <p:cNvCxnSpPr/>
              <p:nvPr/>
            </p:nvCxnSpPr>
            <p:spPr>
              <a:xfrm>
                <a:off x="6860349" y="270610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8" name="Straight Connector 1257"/>
              <p:cNvCxnSpPr/>
              <p:nvPr/>
            </p:nvCxnSpPr>
            <p:spPr>
              <a:xfrm>
                <a:off x="6867730" y="277510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9" name="Straight Connector 1258"/>
              <p:cNvCxnSpPr/>
              <p:nvPr/>
            </p:nvCxnSpPr>
            <p:spPr>
              <a:xfrm>
                <a:off x="6871422" y="2842536"/>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0" name="Straight Connector 1259"/>
              <p:cNvCxnSpPr/>
              <p:nvPr/>
            </p:nvCxnSpPr>
            <p:spPr>
              <a:xfrm>
                <a:off x="6871422" y="2911533"/>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1" name="Straight Connector 1260"/>
              <p:cNvCxnSpPr/>
              <p:nvPr/>
            </p:nvCxnSpPr>
            <p:spPr>
              <a:xfrm>
                <a:off x="6875111" y="297582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2" name="Straight Connector 1261"/>
              <p:cNvCxnSpPr/>
              <p:nvPr/>
            </p:nvCxnSpPr>
            <p:spPr>
              <a:xfrm flipH="1">
                <a:off x="6875111" y="2132174"/>
                <a:ext cx="13654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4843" name="Group 1069"/>
          <p:cNvGrpSpPr>
            <a:grpSpLocks/>
          </p:cNvGrpSpPr>
          <p:nvPr/>
        </p:nvGrpSpPr>
        <p:grpSpPr bwMode="auto">
          <a:xfrm>
            <a:off x="4057786" y="5004705"/>
            <a:ext cx="331787" cy="1030288"/>
            <a:chOff x="6240352" y="2055335"/>
            <a:chExt cx="771307" cy="1017716"/>
          </a:xfrm>
        </p:grpSpPr>
        <p:grpSp>
          <p:nvGrpSpPr>
            <p:cNvPr id="205275" name="Group 1188"/>
            <p:cNvGrpSpPr>
              <a:grpSpLocks/>
            </p:cNvGrpSpPr>
            <p:nvPr/>
          </p:nvGrpSpPr>
          <p:grpSpPr bwMode="auto">
            <a:xfrm>
              <a:off x="6240352" y="2235573"/>
              <a:ext cx="697981" cy="837478"/>
              <a:chOff x="6395998" y="3062424"/>
              <a:chExt cx="564403" cy="837478"/>
            </a:xfrm>
          </p:grpSpPr>
          <p:sp>
            <p:nvSpPr>
              <p:cNvPr id="1210" name="Rectangle 1209"/>
              <p:cNvSpPr/>
              <p:nvPr/>
            </p:nvSpPr>
            <p:spPr>
              <a:xfrm>
                <a:off x="6509397" y="3062521"/>
                <a:ext cx="447629" cy="7417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211" name="Straight Connector 1210"/>
              <p:cNvCxnSpPr/>
              <p:nvPr/>
            </p:nvCxnSpPr>
            <p:spPr>
              <a:xfrm flipV="1">
                <a:off x="6846611"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12" name="Rectangle 1211"/>
              <p:cNvSpPr/>
              <p:nvPr/>
            </p:nvSpPr>
            <p:spPr>
              <a:xfrm>
                <a:off x="6476570" y="3071930"/>
                <a:ext cx="131305"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213" name="Straight Connector 1212"/>
              <p:cNvCxnSpPr/>
              <p:nvPr/>
            </p:nvCxnSpPr>
            <p:spPr>
              <a:xfrm flipV="1">
                <a:off x="6395998"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14" name="Rectangle 1213"/>
              <p:cNvSpPr/>
              <p:nvPr/>
            </p:nvSpPr>
            <p:spPr>
              <a:xfrm>
                <a:off x="6816769" y="3703885"/>
                <a:ext cx="131305" cy="11447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215" name="Rectangle 1214"/>
              <p:cNvSpPr/>
              <p:nvPr/>
            </p:nvSpPr>
            <p:spPr>
              <a:xfrm>
                <a:off x="6404950" y="3158176"/>
                <a:ext cx="444646" cy="74172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216" name="Straight Connector 1215"/>
              <p:cNvCxnSpPr/>
              <p:nvPr/>
            </p:nvCxnSpPr>
            <p:spPr>
              <a:xfrm flipV="1">
                <a:off x="6846611" y="38042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303" name="Group 1216"/>
              <p:cNvGrpSpPr>
                <a:grpSpLocks/>
              </p:cNvGrpSpPr>
              <p:nvPr/>
            </p:nvGrpSpPr>
            <p:grpSpPr bwMode="auto">
              <a:xfrm>
                <a:off x="6400318" y="3137421"/>
                <a:ext cx="559121" cy="92788"/>
                <a:chOff x="6582044" y="2846082"/>
                <a:chExt cx="559121" cy="92788"/>
              </a:xfrm>
            </p:grpSpPr>
            <p:cxnSp>
              <p:nvCxnSpPr>
                <p:cNvPr id="1245" name="Straight Connector 1244"/>
                <p:cNvCxnSpPr/>
                <p:nvPr/>
              </p:nvCxnSpPr>
              <p:spPr>
                <a:xfrm flipV="1">
                  <a:off x="7028337" y="284645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6" name="Straight Connector 1245"/>
                <p:cNvCxnSpPr/>
                <p:nvPr/>
              </p:nvCxnSpPr>
              <p:spPr>
                <a:xfrm flipV="1">
                  <a:off x="6580707" y="2938972"/>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04" name="Group 1217"/>
              <p:cNvGrpSpPr>
                <a:grpSpLocks/>
              </p:cNvGrpSpPr>
              <p:nvPr/>
            </p:nvGrpSpPr>
            <p:grpSpPr bwMode="auto">
              <a:xfrm>
                <a:off x="6399838" y="3203285"/>
                <a:ext cx="559121" cy="92788"/>
                <a:chOff x="6582044" y="2846082"/>
                <a:chExt cx="559121" cy="92788"/>
              </a:xfrm>
            </p:grpSpPr>
            <p:cxnSp>
              <p:nvCxnSpPr>
                <p:cNvPr id="1243" name="Straight Connector 1242"/>
                <p:cNvCxnSpPr/>
                <p:nvPr/>
              </p:nvCxnSpPr>
              <p:spPr>
                <a:xfrm flipV="1">
                  <a:off x="7028816" y="284644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4" name="Straight Connector 1243"/>
                <p:cNvCxnSpPr/>
                <p:nvPr/>
              </p:nvCxnSpPr>
              <p:spPr>
                <a:xfrm flipV="1">
                  <a:off x="6581187" y="2938969"/>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05" name="Group 1218"/>
              <p:cNvGrpSpPr>
                <a:grpSpLocks/>
              </p:cNvGrpSpPr>
              <p:nvPr/>
            </p:nvGrpSpPr>
            <p:grpSpPr bwMode="auto">
              <a:xfrm>
                <a:off x="6399358" y="3269149"/>
                <a:ext cx="559121" cy="92788"/>
                <a:chOff x="6582044" y="2846082"/>
                <a:chExt cx="559121" cy="92788"/>
              </a:xfrm>
            </p:grpSpPr>
            <p:cxnSp>
              <p:nvCxnSpPr>
                <p:cNvPr id="1241" name="Straight Connector 1240"/>
                <p:cNvCxnSpPr/>
                <p:nvPr/>
              </p:nvCxnSpPr>
              <p:spPr>
                <a:xfrm flipV="1">
                  <a:off x="7026314" y="2846446"/>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2" name="Straight Connector 1241"/>
                <p:cNvCxnSpPr/>
                <p:nvPr/>
              </p:nvCxnSpPr>
              <p:spPr>
                <a:xfrm flipV="1">
                  <a:off x="6581668" y="2938966"/>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06" name="Group 1219"/>
              <p:cNvGrpSpPr>
                <a:grpSpLocks/>
              </p:cNvGrpSpPr>
              <p:nvPr/>
            </p:nvGrpSpPr>
            <p:grpSpPr bwMode="auto">
              <a:xfrm>
                <a:off x="6398878" y="3335013"/>
                <a:ext cx="559121" cy="92788"/>
                <a:chOff x="6582044" y="2846082"/>
                <a:chExt cx="559121" cy="92788"/>
              </a:xfrm>
            </p:grpSpPr>
            <p:cxnSp>
              <p:nvCxnSpPr>
                <p:cNvPr id="1239" name="Straight Connector 1238"/>
                <p:cNvCxnSpPr/>
                <p:nvPr/>
              </p:nvCxnSpPr>
              <p:spPr>
                <a:xfrm flipV="1">
                  <a:off x="7026794" y="2846445"/>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0" name="Straight Connector 1239"/>
                <p:cNvCxnSpPr/>
                <p:nvPr/>
              </p:nvCxnSpPr>
              <p:spPr>
                <a:xfrm flipV="1">
                  <a:off x="6582147" y="2938964"/>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07" name="Group 1220"/>
              <p:cNvGrpSpPr>
                <a:grpSpLocks/>
              </p:cNvGrpSpPr>
              <p:nvPr/>
            </p:nvGrpSpPr>
            <p:grpSpPr bwMode="auto">
              <a:xfrm>
                <a:off x="6398398" y="3400877"/>
                <a:ext cx="559121" cy="92788"/>
                <a:chOff x="6582044" y="2846082"/>
                <a:chExt cx="559121" cy="92788"/>
              </a:xfrm>
            </p:grpSpPr>
            <p:cxnSp>
              <p:nvCxnSpPr>
                <p:cNvPr id="1237" name="Straight Connector 1236"/>
                <p:cNvCxnSpPr/>
                <p:nvPr/>
              </p:nvCxnSpPr>
              <p:spPr>
                <a:xfrm flipV="1">
                  <a:off x="7027273" y="284644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8" name="Straight Connector 1237"/>
                <p:cNvCxnSpPr/>
                <p:nvPr/>
              </p:nvCxnSpPr>
              <p:spPr>
                <a:xfrm flipV="1">
                  <a:off x="6582627" y="2938961"/>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08" name="Group 1221"/>
              <p:cNvGrpSpPr>
                <a:grpSpLocks/>
              </p:cNvGrpSpPr>
              <p:nvPr/>
            </p:nvGrpSpPr>
            <p:grpSpPr bwMode="auto">
              <a:xfrm>
                <a:off x="6397918" y="3466741"/>
                <a:ext cx="559121" cy="92788"/>
                <a:chOff x="6582044" y="2846082"/>
                <a:chExt cx="559121" cy="92788"/>
              </a:xfrm>
            </p:grpSpPr>
            <p:cxnSp>
              <p:nvCxnSpPr>
                <p:cNvPr id="1235" name="Straight Connector 1234"/>
                <p:cNvCxnSpPr/>
                <p:nvPr/>
              </p:nvCxnSpPr>
              <p:spPr>
                <a:xfrm flipV="1">
                  <a:off x="7027754" y="2846440"/>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6" name="Straight Connector 1235"/>
                <p:cNvCxnSpPr/>
                <p:nvPr/>
              </p:nvCxnSpPr>
              <p:spPr>
                <a:xfrm flipV="1">
                  <a:off x="6583108" y="2938959"/>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09" name="Group 1222"/>
              <p:cNvGrpSpPr>
                <a:grpSpLocks/>
              </p:cNvGrpSpPr>
              <p:nvPr/>
            </p:nvGrpSpPr>
            <p:grpSpPr bwMode="auto">
              <a:xfrm>
                <a:off x="6397438" y="3532605"/>
                <a:ext cx="559121" cy="92788"/>
                <a:chOff x="6582044" y="2846082"/>
                <a:chExt cx="559121" cy="92788"/>
              </a:xfrm>
            </p:grpSpPr>
            <p:cxnSp>
              <p:nvCxnSpPr>
                <p:cNvPr id="1233" name="Straight Connector 1232"/>
                <p:cNvCxnSpPr/>
                <p:nvPr/>
              </p:nvCxnSpPr>
              <p:spPr>
                <a:xfrm flipV="1">
                  <a:off x="7028234" y="284643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4" name="Straight Connector 1233"/>
                <p:cNvCxnSpPr/>
                <p:nvPr/>
              </p:nvCxnSpPr>
              <p:spPr>
                <a:xfrm flipV="1">
                  <a:off x="6580604" y="2938956"/>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10" name="Group 1223"/>
              <p:cNvGrpSpPr>
                <a:grpSpLocks/>
              </p:cNvGrpSpPr>
              <p:nvPr/>
            </p:nvGrpSpPr>
            <p:grpSpPr bwMode="auto">
              <a:xfrm>
                <a:off x="6396958" y="3598469"/>
                <a:ext cx="559121" cy="92788"/>
                <a:chOff x="6582044" y="2846082"/>
                <a:chExt cx="559121" cy="92788"/>
              </a:xfrm>
            </p:grpSpPr>
            <p:cxnSp>
              <p:nvCxnSpPr>
                <p:cNvPr id="1231" name="Straight Connector 1230"/>
                <p:cNvCxnSpPr/>
                <p:nvPr/>
              </p:nvCxnSpPr>
              <p:spPr>
                <a:xfrm flipV="1">
                  <a:off x="7028713" y="2846434"/>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2" name="Straight Connector 1231"/>
                <p:cNvCxnSpPr/>
                <p:nvPr/>
              </p:nvCxnSpPr>
              <p:spPr>
                <a:xfrm flipV="1">
                  <a:off x="6581083" y="2938953"/>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11" name="Group 1224"/>
              <p:cNvGrpSpPr>
                <a:grpSpLocks/>
              </p:cNvGrpSpPr>
              <p:nvPr/>
            </p:nvGrpSpPr>
            <p:grpSpPr bwMode="auto">
              <a:xfrm>
                <a:off x="6396478" y="3664333"/>
                <a:ext cx="559121" cy="92788"/>
                <a:chOff x="6582044" y="2846082"/>
                <a:chExt cx="559121" cy="92788"/>
              </a:xfrm>
            </p:grpSpPr>
            <p:cxnSp>
              <p:nvCxnSpPr>
                <p:cNvPr id="1229" name="Straight Connector 1228"/>
                <p:cNvCxnSpPr/>
                <p:nvPr/>
              </p:nvCxnSpPr>
              <p:spPr>
                <a:xfrm flipV="1">
                  <a:off x="7026209" y="2846432"/>
                  <a:ext cx="110416"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0" name="Straight Connector 1229"/>
                <p:cNvCxnSpPr/>
                <p:nvPr/>
              </p:nvCxnSpPr>
              <p:spPr>
                <a:xfrm flipV="1">
                  <a:off x="6581565" y="2938951"/>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312" name="Group 1225"/>
              <p:cNvGrpSpPr>
                <a:grpSpLocks/>
              </p:cNvGrpSpPr>
              <p:nvPr/>
            </p:nvGrpSpPr>
            <p:grpSpPr bwMode="auto">
              <a:xfrm>
                <a:off x="6395998" y="3730197"/>
                <a:ext cx="559121" cy="92788"/>
                <a:chOff x="6582044" y="2846082"/>
                <a:chExt cx="559121" cy="92788"/>
              </a:xfrm>
            </p:grpSpPr>
            <p:cxnSp>
              <p:nvCxnSpPr>
                <p:cNvPr id="1227" name="Straight Connector 1226"/>
                <p:cNvCxnSpPr/>
                <p:nvPr/>
              </p:nvCxnSpPr>
              <p:spPr>
                <a:xfrm flipV="1">
                  <a:off x="7026688" y="284642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8" name="Straight Connector 1227"/>
                <p:cNvCxnSpPr/>
                <p:nvPr/>
              </p:nvCxnSpPr>
              <p:spPr>
                <a:xfrm flipV="1">
                  <a:off x="6582044" y="2938948"/>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276" name="Group 1189"/>
            <p:cNvGrpSpPr>
              <a:grpSpLocks/>
            </p:cNvGrpSpPr>
            <p:nvPr/>
          </p:nvGrpSpPr>
          <p:grpSpPr bwMode="auto">
            <a:xfrm>
              <a:off x="6280049" y="2055335"/>
              <a:ext cx="731610" cy="920732"/>
              <a:chOff x="6280049" y="2055335"/>
              <a:chExt cx="731610" cy="920732"/>
            </a:xfrm>
          </p:grpSpPr>
          <p:grpSp>
            <p:nvGrpSpPr>
              <p:cNvPr id="205277" name="Group 1190"/>
              <p:cNvGrpSpPr>
                <a:grpSpLocks/>
              </p:cNvGrpSpPr>
              <p:nvPr/>
            </p:nvGrpSpPr>
            <p:grpSpPr bwMode="auto">
              <a:xfrm>
                <a:off x="6280049" y="2055335"/>
                <a:ext cx="680752" cy="139401"/>
                <a:chOff x="5414286" y="2921098"/>
                <a:chExt cx="680752" cy="139401"/>
              </a:xfrm>
            </p:grpSpPr>
            <p:sp>
              <p:nvSpPr>
                <p:cNvPr id="1205" name="Rectangle 188"/>
                <p:cNvSpPr>
                  <a:spLocks noChangeArrowheads="1"/>
                </p:cNvSpPr>
                <p:nvPr/>
              </p:nvSpPr>
              <p:spPr bwMode="auto">
                <a:xfrm>
                  <a:off x="5415183" y="2996368"/>
                  <a:ext cx="549881" cy="64294"/>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206" name="AutoShape 189"/>
                <p:cNvSpPr>
                  <a:spLocks noChangeArrowheads="1"/>
                </p:cNvSpPr>
                <p:nvPr/>
              </p:nvSpPr>
              <p:spPr bwMode="auto">
                <a:xfrm>
                  <a:off x="5415183" y="2921098"/>
                  <a:ext cx="675356"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207" name="Freeform 190"/>
                <p:cNvSpPr>
                  <a:spLocks/>
                </p:cNvSpPr>
                <p:nvPr/>
              </p:nvSpPr>
              <p:spPr bwMode="auto">
                <a:xfrm>
                  <a:off x="5968753" y="2922667"/>
                  <a:ext cx="125476"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208" name="Freeform 191"/>
                <p:cNvSpPr>
                  <a:spLocks/>
                </p:cNvSpPr>
                <p:nvPr/>
              </p:nvSpPr>
              <p:spPr bwMode="auto">
                <a:xfrm>
                  <a:off x="5500065" y="2936779"/>
                  <a:ext cx="524046" cy="4547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209" name="Freeform 192"/>
                <p:cNvSpPr>
                  <a:spLocks/>
                </p:cNvSpPr>
                <p:nvPr/>
              </p:nvSpPr>
              <p:spPr bwMode="auto">
                <a:xfrm>
                  <a:off x="5621849" y="2933643"/>
                  <a:ext cx="302618"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192" name="Straight Connector 1191"/>
              <p:cNvCxnSpPr/>
              <p:nvPr/>
            </p:nvCxnSpPr>
            <p:spPr>
              <a:xfrm flipH="1">
                <a:off x="6996897" y="2124333"/>
                <a:ext cx="11073"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3" name="Straight Connector 1192"/>
              <p:cNvCxnSpPr/>
              <p:nvPr/>
            </p:nvCxnSpPr>
            <p:spPr>
              <a:xfrm>
                <a:off x="6875113" y="2304668"/>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4" name="Straight Connector 1193"/>
              <p:cNvCxnSpPr/>
              <p:nvPr/>
            </p:nvCxnSpPr>
            <p:spPr>
              <a:xfrm>
                <a:off x="6871421" y="236896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5" name="Straight Connector 1194"/>
              <p:cNvCxnSpPr/>
              <p:nvPr/>
            </p:nvCxnSpPr>
            <p:spPr>
              <a:xfrm>
                <a:off x="6871421" y="244423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p:cNvCxnSpPr/>
              <p:nvPr/>
            </p:nvCxnSpPr>
            <p:spPr>
              <a:xfrm>
                <a:off x="6867732" y="2508525"/>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p:cNvCxnSpPr/>
              <p:nvPr/>
            </p:nvCxnSpPr>
            <p:spPr>
              <a:xfrm>
                <a:off x="6864040" y="2569681"/>
                <a:ext cx="1402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8" name="Straight Connector 1197"/>
              <p:cNvCxnSpPr/>
              <p:nvPr/>
            </p:nvCxnSpPr>
            <p:spPr>
              <a:xfrm>
                <a:off x="6864040" y="263867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9" name="Straight Connector 1198"/>
              <p:cNvCxnSpPr/>
              <p:nvPr/>
            </p:nvCxnSpPr>
            <p:spPr>
              <a:xfrm>
                <a:off x="6860351" y="270610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p:cNvCxnSpPr/>
              <p:nvPr/>
            </p:nvCxnSpPr>
            <p:spPr>
              <a:xfrm>
                <a:off x="6867732" y="2775107"/>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1" name="Straight Connector 1200"/>
              <p:cNvCxnSpPr/>
              <p:nvPr/>
            </p:nvCxnSpPr>
            <p:spPr>
              <a:xfrm>
                <a:off x="6871421" y="2842536"/>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2" name="Straight Connector 1201"/>
              <p:cNvCxnSpPr/>
              <p:nvPr/>
            </p:nvCxnSpPr>
            <p:spPr>
              <a:xfrm>
                <a:off x="6871421" y="2911533"/>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3" name="Straight Connector 1202"/>
              <p:cNvCxnSpPr/>
              <p:nvPr/>
            </p:nvCxnSpPr>
            <p:spPr>
              <a:xfrm>
                <a:off x="6875113" y="2975827"/>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4" name="Straight Connector 1203"/>
              <p:cNvCxnSpPr/>
              <p:nvPr/>
            </p:nvCxnSpPr>
            <p:spPr>
              <a:xfrm flipH="1">
                <a:off x="6875113" y="2132174"/>
                <a:ext cx="13654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4844" name="Group 1070"/>
          <p:cNvGrpSpPr>
            <a:grpSpLocks/>
          </p:cNvGrpSpPr>
          <p:nvPr/>
        </p:nvGrpSpPr>
        <p:grpSpPr bwMode="auto">
          <a:xfrm>
            <a:off x="4434023" y="5004705"/>
            <a:ext cx="331788" cy="1030288"/>
            <a:chOff x="6240352" y="2055335"/>
            <a:chExt cx="771307" cy="1017716"/>
          </a:xfrm>
        </p:grpSpPr>
        <p:grpSp>
          <p:nvGrpSpPr>
            <p:cNvPr id="205217" name="Group 1130"/>
            <p:cNvGrpSpPr>
              <a:grpSpLocks/>
            </p:cNvGrpSpPr>
            <p:nvPr/>
          </p:nvGrpSpPr>
          <p:grpSpPr bwMode="auto">
            <a:xfrm>
              <a:off x="6240352" y="2235573"/>
              <a:ext cx="697981" cy="837478"/>
              <a:chOff x="6395998" y="3062424"/>
              <a:chExt cx="564403" cy="837478"/>
            </a:xfrm>
          </p:grpSpPr>
          <p:sp>
            <p:nvSpPr>
              <p:cNvPr id="1152" name="Rectangle 1151"/>
              <p:cNvSpPr/>
              <p:nvPr/>
            </p:nvSpPr>
            <p:spPr>
              <a:xfrm>
                <a:off x="6509397" y="3062521"/>
                <a:ext cx="447628" cy="7417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153" name="Straight Connector 1152"/>
              <p:cNvCxnSpPr/>
              <p:nvPr/>
            </p:nvCxnSpPr>
            <p:spPr>
              <a:xfrm flipV="1">
                <a:off x="6846611"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54" name="Rectangle 1153"/>
              <p:cNvSpPr/>
              <p:nvPr/>
            </p:nvSpPr>
            <p:spPr>
              <a:xfrm>
                <a:off x="6476572" y="3071930"/>
                <a:ext cx="131304"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155" name="Straight Connector 1154"/>
              <p:cNvCxnSpPr/>
              <p:nvPr/>
            </p:nvCxnSpPr>
            <p:spPr>
              <a:xfrm flipV="1">
                <a:off x="6395998" y="3062521"/>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56" name="Rectangle 1155"/>
              <p:cNvSpPr/>
              <p:nvPr/>
            </p:nvSpPr>
            <p:spPr>
              <a:xfrm>
                <a:off x="6816769" y="3703885"/>
                <a:ext cx="131304" cy="11447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157" name="Rectangle 1156"/>
              <p:cNvSpPr/>
              <p:nvPr/>
            </p:nvSpPr>
            <p:spPr>
              <a:xfrm>
                <a:off x="6404951" y="3158176"/>
                <a:ext cx="444643" cy="74172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158" name="Straight Connector 1157"/>
              <p:cNvCxnSpPr/>
              <p:nvPr/>
            </p:nvCxnSpPr>
            <p:spPr>
              <a:xfrm flipV="1">
                <a:off x="6846611" y="3804246"/>
                <a:ext cx="113399"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245" name="Group 1158"/>
              <p:cNvGrpSpPr>
                <a:grpSpLocks/>
              </p:cNvGrpSpPr>
              <p:nvPr/>
            </p:nvGrpSpPr>
            <p:grpSpPr bwMode="auto">
              <a:xfrm>
                <a:off x="6400318" y="3137421"/>
                <a:ext cx="559121" cy="92788"/>
                <a:chOff x="6582044" y="2846082"/>
                <a:chExt cx="559121" cy="92788"/>
              </a:xfrm>
            </p:grpSpPr>
            <p:cxnSp>
              <p:nvCxnSpPr>
                <p:cNvPr id="1187" name="Straight Connector 1186"/>
                <p:cNvCxnSpPr/>
                <p:nvPr/>
              </p:nvCxnSpPr>
              <p:spPr>
                <a:xfrm flipV="1">
                  <a:off x="7028337" y="284645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8" name="Straight Connector 1187"/>
                <p:cNvCxnSpPr/>
                <p:nvPr/>
              </p:nvCxnSpPr>
              <p:spPr>
                <a:xfrm flipV="1">
                  <a:off x="6580709" y="2938972"/>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246" name="Group 1159"/>
              <p:cNvGrpSpPr>
                <a:grpSpLocks/>
              </p:cNvGrpSpPr>
              <p:nvPr/>
            </p:nvGrpSpPr>
            <p:grpSpPr bwMode="auto">
              <a:xfrm>
                <a:off x="6399838" y="3203285"/>
                <a:ext cx="559121" cy="92788"/>
                <a:chOff x="6582044" y="2846082"/>
                <a:chExt cx="559121" cy="92788"/>
              </a:xfrm>
            </p:grpSpPr>
            <p:cxnSp>
              <p:nvCxnSpPr>
                <p:cNvPr id="1185" name="Straight Connector 1184"/>
                <p:cNvCxnSpPr/>
                <p:nvPr/>
              </p:nvCxnSpPr>
              <p:spPr>
                <a:xfrm flipV="1">
                  <a:off x="7028817" y="284644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6" name="Straight Connector 1185"/>
                <p:cNvCxnSpPr/>
                <p:nvPr/>
              </p:nvCxnSpPr>
              <p:spPr>
                <a:xfrm flipV="1">
                  <a:off x="6581189" y="2938969"/>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247" name="Group 1160"/>
              <p:cNvGrpSpPr>
                <a:grpSpLocks/>
              </p:cNvGrpSpPr>
              <p:nvPr/>
            </p:nvGrpSpPr>
            <p:grpSpPr bwMode="auto">
              <a:xfrm>
                <a:off x="6399358" y="3269149"/>
                <a:ext cx="559121" cy="92788"/>
                <a:chOff x="6582044" y="2846082"/>
                <a:chExt cx="559121" cy="92788"/>
              </a:xfrm>
            </p:grpSpPr>
            <p:cxnSp>
              <p:nvCxnSpPr>
                <p:cNvPr id="1183" name="Straight Connector 1182"/>
                <p:cNvCxnSpPr/>
                <p:nvPr/>
              </p:nvCxnSpPr>
              <p:spPr>
                <a:xfrm flipV="1">
                  <a:off x="7026313" y="2846446"/>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4" name="Straight Connector 1183"/>
                <p:cNvCxnSpPr/>
                <p:nvPr/>
              </p:nvCxnSpPr>
              <p:spPr>
                <a:xfrm flipV="1">
                  <a:off x="6581670" y="2938966"/>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248" name="Group 1161"/>
              <p:cNvGrpSpPr>
                <a:grpSpLocks/>
              </p:cNvGrpSpPr>
              <p:nvPr/>
            </p:nvGrpSpPr>
            <p:grpSpPr bwMode="auto">
              <a:xfrm>
                <a:off x="6398878" y="3335013"/>
                <a:ext cx="559121" cy="92788"/>
                <a:chOff x="6582044" y="2846082"/>
                <a:chExt cx="559121" cy="92788"/>
              </a:xfrm>
            </p:grpSpPr>
            <p:cxnSp>
              <p:nvCxnSpPr>
                <p:cNvPr id="1181" name="Straight Connector 1180"/>
                <p:cNvCxnSpPr/>
                <p:nvPr/>
              </p:nvCxnSpPr>
              <p:spPr>
                <a:xfrm flipV="1">
                  <a:off x="7026792" y="2846445"/>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2" name="Straight Connector 1181"/>
                <p:cNvCxnSpPr/>
                <p:nvPr/>
              </p:nvCxnSpPr>
              <p:spPr>
                <a:xfrm flipV="1">
                  <a:off x="6582149" y="2938964"/>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249" name="Group 1162"/>
              <p:cNvGrpSpPr>
                <a:grpSpLocks/>
              </p:cNvGrpSpPr>
              <p:nvPr/>
            </p:nvGrpSpPr>
            <p:grpSpPr bwMode="auto">
              <a:xfrm>
                <a:off x="6398398" y="3400877"/>
                <a:ext cx="559121" cy="92788"/>
                <a:chOff x="6582044" y="2846082"/>
                <a:chExt cx="559121" cy="92788"/>
              </a:xfrm>
            </p:grpSpPr>
            <p:cxnSp>
              <p:nvCxnSpPr>
                <p:cNvPr id="1179" name="Straight Connector 1178"/>
                <p:cNvCxnSpPr/>
                <p:nvPr/>
              </p:nvCxnSpPr>
              <p:spPr>
                <a:xfrm flipV="1">
                  <a:off x="7027272" y="2846442"/>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p:cNvCxnSpPr/>
                <p:nvPr/>
              </p:nvCxnSpPr>
              <p:spPr>
                <a:xfrm flipV="1">
                  <a:off x="6582629" y="2938961"/>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250" name="Group 1163"/>
              <p:cNvGrpSpPr>
                <a:grpSpLocks/>
              </p:cNvGrpSpPr>
              <p:nvPr/>
            </p:nvGrpSpPr>
            <p:grpSpPr bwMode="auto">
              <a:xfrm>
                <a:off x="6397918" y="3466741"/>
                <a:ext cx="559121" cy="92788"/>
                <a:chOff x="6582044" y="2846082"/>
                <a:chExt cx="559121" cy="92788"/>
              </a:xfrm>
            </p:grpSpPr>
            <p:cxnSp>
              <p:nvCxnSpPr>
                <p:cNvPr id="1177" name="Straight Connector 1176"/>
                <p:cNvCxnSpPr/>
                <p:nvPr/>
              </p:nvCxnSpPr>
              <p:spPr>
                <a:xfrm flipV="1">
                  <a:off x="7027753" y="2846440"/>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p:cNvCxnSpPr/>
                <p:nvPr/>
              </p:nvCxnSpPr>
              <p:spPr>
                <a:xfrm flipV="1">
                  <a:off x="6583110" y="2938959"/>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251" name="Group 1164"/>
              <p:cNvGrpSpPr>
                <a:grpSpLocks/>
              </p:cNvGrpSpPr>
              <p:nvPr/>
            </p:nvGrpSpPr>
            <p:grpSpPr bwMode="auto">
              <a:xfrm>
                <a:off x="6397438" y="3532605"/>
                <a:ext cx="559121" cy="92788"/>
                <a:chOff x="6582044" y="2846082"/>
                <a:chExt cx="559121" cy="92788"/>
              </a:xfrm>
            </p:grpSpPr>
            <p:cxnSp>
              <p:nvCxnSpPr>
                <p:cNvPr id="1175" name="Straight Connector 1174"/>
                <p:cNvCxnSpPr/>
                <p:nvPr/>
              </p:nvCxnSpPr>
              <p:spPr>
                <a:xfrm flipV="1">
                  <a:off x="7028232" y="2846437"/>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6" name="Straight Connector 1175"/>
                <p:cNvCxnSpPr/>
                <p:nvPr/>
              </p:nvCxnSpPr>
              <p:spPr>
                <a:xfrm flipV="1">
                  <a:off x="6580604" y="2938956"/>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252" name="Group 1165"/>
              <p:cNvGrpSpPr>
                <a:grpSpLocks/>
              </p:cNvGrpSpPr>
              <p:nvPr/>
            </p:nvGrpSpPr>
            <p:grpSpPr bwMode="auto">
              <a:xfrm>
                <a:off x="6396958" y="3598469"/>
                <a:ext cx="559121" cy="92788"/>
                <a:chOff x="6582044" y="2846082"/>
                <a:chExt cx="559121" cy="92788"/>
              </a:xfrm>
            </p:grpSpPr>
            <p:cxnSp>
              <p:nvCxnSpPr>
                <p:cNvPr id="1173" name="Straight Connector 1172"/>
                <p:cNvCxnSpPr/>
                <p:nvPr/>
              </p:nvCxnSpPr>
              <p:spPr>
                <a:xfrm flipV="1">
                  <a:off x="7028711" y="2846434"/>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4" name="Straight Connector 1173"/>
                <p:cNvCxnSpPr/>
                <p:nvPr/>
              </p:nvCxnSpPr>
              <p:spPr>
                <a:xfrm flipV="1">
                  <a:off x="6581083" y="2938953"/>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253" name="Group 1166"/>
              <p:cNvGrpSpPr>
                <a:grpSpLocks/>
              </p:cNvGrpSpPr>
              <p:nvPr/>
            </p:nvGrpSpPr>
            <p:grpSpPr bwMode="auto">
              <a:xfrm>
                <a:off x="6396478" y="3664333"/>
                <a:ext cx="559121" cy="92788"/>
                <a:chOff x="6582044" y="2846082"/>
                <a:chExt cx="559121" cy="92788"/>
              </a:xfrm>
            </p:grpSpPr>
            <p:cxnSp>
              <p:nvCxnSpPr>
                <p:cNvPr id="1171" name="Straight Connector 1170"/>
                <p:cNvCxnSpPr/>
                <p:nvPr/>
              </p:nvCxnSpPr>
              <p:spPr>
                <a:xfrm flipV="1">
                  <a:off x="7026209" y="2846432"/>
                  <a:ext cx="110414"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p:cNvCxnSpPr/>
                <p:nvPr/>
              </p:nvCxnSpPr>
              <p:spPr>
                <a:xfrm flipV="1">
                  <a:off x="6581565" y="2938951"/>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254" name="Group 1167"/>
              <p:cNvGrpSpPr>
                <a:grpSpLocks/>
              </p:cNvGrpSpPr>
              <p:nvPr/>
            </p:nvGrpSpPr>
            <p:grpSpPr bwMode="auto">
              <a:xfrm>
                <a:off x="6395998" y="3730197"/>
                <a:ext cx="559121" cy="92788"/>
                <a:chOff x="6582044" y="2846082"/>
                <a:chExt cx="559121" cy="92788"/>
              </a:xfrm>
            </p:grpSpPr>
            <p:cxnSp>
              <p:nvCxnSpPr>
                <p:cNvPr id="1169" name="Straight Connector 1168"/>
                <p:cNvCxnSpPr/>
                <p:nvPr/>
              </p:nvCxnSpPr>
              <p:spPr>
                <a:xfrm flipV="1">
                  <a:off x="7026689" y="2846429"/>
                  <a:ext cx="113399"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0" name="Straight Connector 1169"/>
                <p:cNvCxnSpPr/>
                <p:nvPr/>
              </p:nvCxnSpPr>
              <p:spPr>
                <a:xfrm flipV="1">
                  <a:off x="6582044" y="2938948"/>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218" name="Group 1131"/>
            <p:cNvGrpSpPr>
              <a:grpSpLocks/>
            </p:cNvGrpSpPr>
            <p:nvPr/>
          </p:nvGrpSpPr>
          <p:grpSpPr bwMode="auto">
            <a:xfrm>
              <a:off x="6280049" y="2055335"/>
              <a:ext cx="731610" cy="920732"/>
              <a:chOff x="6280049" y="2055335"/>
              <a:chExt cx="731610" cy="920732"/>
            </a:xfrm>
          </p:grpSpPr>
          <p:grpSp>
            <p:nvGrpSpPr>
              <p:cNvPr id="205219" name="Group 1132"/>
              <p:cNvGrpSpPr>
                <a:grpSpLocks/>
              </p:cNvGrpSpPr>
              <p:nvPr/>
            </p:nvGrpSpPr>
            <p:grpSpPr bwMode="auto">
              <a:xfrm>
                <a:off x="6280049" y="2055335"/>
                <a:ext cx="680752" cy="139401"/>
                <a:chOff x="5414286" y="2921098"/>
                <a:chExt cx="680752" cy="139401"/>
              </a:xfrm>
            </p:grpSpPr>
            <p:sp>
              <p:nvSpPr>
                <p:cNvPr id="1147" name="Rectangle 188"/>
                <p:cNvSpPr>
                  <a:spLocks noChangeArrowheads="1"/>
                </p:cNvSpPr>
                <p:nvPr/>
              </p:nvSpPr>
              <p:spPr bwMode="auto">
                <a:xfrm>
                  <a:off x="5415186" y="2996368"/>
                  <a:ext cx="549876" cy="64294"/>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148" name="AutoShape 189"/>
                <p:cNvSpPr>
                  <a:spLocks noChangeArrowheads="1"/>
                </p:cNvSpPr>
                <p:nvPr/>
              </p:nvSpPr>
              <p:spPr bwMode="auto">
                <a:xfrm>
                  <a:off x="5415186" y="2921098"/>
                  <a:ext cx="675352"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149" name="Freeform 190"/>
                <p:cNvSpPr>
                  <a:spLocks/>
                </p:cNvSpPr>
                <p:nvPr/>
              </p:nvSpPr>
              <p:spPr bwMode="auto">
                <a:xfrm>
                  <a:off x="5968754" y="2922667"/>
                  <a:ext cx="125475"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150" name="Freeform 191"/>
                <p:cNvSpPr>
                  <a:spLocks/>
                </p:cNvSpPr>
                <p:nvPr/>
              </p:nvSpPr>
              <p:spPr bwMode="auto">
                <a:xfrm>
                  <a:off x="5500065" y="2936779"/>
                  <a:ext cx="524044" cy="4547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151" name="Freeform 192"/>
                <p:cNvSpPr>
                  <a:spLocks/>
                </p:cNvSpPr>
                <p:nvPr/>
              </p:nvSpPr>
              <p:spPr bwMode="auto">
                <a:xfrm>
                  <a:off x="5621851" y="2933643"/>
                  <a:ext cx="302617"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134" name="Straight Connector 1133"/>
              <p:cNvCxnSpPr/>
              <p:nvPr/>
            </p:nvCxnSpPr>
            <p:spPr>
              <a:xfrm flipH="1">
                <a:off x="6996897" y="2124333"/>
                <a:ext cx="11070"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p:cNvCxnSpPr/>
              <p:nvPr/>
            </p:nvCxnSpPr>
            <p:spPr>
              <a:xfrm>
                <a:off x="6875111" y="2304668"/>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p:cNvCxnSpPr/>
              <p:nvPr/>
            </p:nvCxnSpPr>
            <p:spPr>
              <a:xfrm>
                <a:off x="6871422" y="236896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p:cNvCxnSpPr/>
              <p:nvPr/>
            </p:nvCxnSpPr>
            <p:spPr>
              <a:xfrm>
                <a:off x="6871422" y="244423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p:cNvCxnSpPr/>
              <p:nvPr/>
            </p:nvCxnSpPr>
            <p:spPr>
              <a:xfrm>
                <a:off x="6867730" y="2508525"/>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p:cNvCxnSpPr/>
              <p:nvPr/>
            </p:nvCxnSpPr>
            <p:spPr>
              <a:xfrm>
                <a:off x="6864041" y="2569681"/>
                <a:ext cx="1402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p:cNvCxnSpPr/>
              <p:nvPr/>
            </p:nvCxnSpPr>
            <p:spPr>
              <a:xfrm>
                <a:off x="6864041" y="263867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p:cNvCxnSpPr/>
              <p:nvPr/>
            </p:nvCxnSpPr>
            <p:spPr>
              <a:xfrm>
                <a:off x="6860349" y="270610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p:cNvCxnSpPr/>
              <p:nvPr/>
            </p:nvCxnSpPr>
            <p:spPr>
              <a:xfrm>
                <a:off x="6867730" y="277510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p:cNvCxnSpPr/>
              <p:nvPr/>
            </p:nvCxnSpPr>
            <p:spPr>
              <a:xfrm>
                <a:off x="6871422" y="2842536"/>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p:cNvCxnSpPr/>
              <p:nvPr/>
            </p:nvCxnSpPr>
            <p:spPr>
              <a:xfrm>
                <a:off x="6871422" y="2911533"/>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p:cNvCxnSpPr/>
              <p:nvPr/>
            </p:nvCxnSpPr>
            <p:spPr>
              <a:xfrm>
                <a:off x="6875111" y="2975827"/>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p:cNvCxnSpPr/>
              <p:nvPr/>
            </p:nvCxnSpPr>
            <p:spPr>
              <a:xfrm flipH="1">
                <a:off x="6875111" y="2132174"/>
                <a:ext cx="13654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4845" name="Group 1071"/>
          <p:cNvGrpSpPr>
            <a:grpSpLocks/>
          </p:cNvGrpSpPr>
          <p:nvPr/>
        </p:nvGrpSpPr>
        <p:grpSpPr bwMode="auto">
          <a:xfrm>
            <a:off x="4811848" y="5004705"/>
            <a:ext cx="330200" cy="1030288"/>
            <a:chOff x="6240352" y="2055335"/>
            <a:chExt cx="771307" cy="1017716"/>
          </a:xfrm>
        </p:grpSpPr>
        <p:grpSp>
          <p:nvGrpSpPr>
            <p:cNvPr id="205159" name="Group 1072"/>
            <p:cNvGrpSpPr>
              <a:grpSpLocks/>
            </p:cNvGrpSpPr>
            <p:nvPr/>
          </p:nvGrpSpPr>
          <p:grpSpPr bwMode="auto">
            <a:xfrm>
              <a:off x="6240352" y="2235573"/>
              <a:ext cx="697981" cy="837478"/>
              <a:chOff x="6395998" y="3062424"/>
              <a:chExt cx="564403" cy="837478"/>
            </a:xfrm>
          </p:grpSpPr>
          <p:sp>
            <p:nvSpPr>
              <p:cNvPr id="1094" name="Rectangle 1093"/>
              <p:cNvSpPr/>
              <p:nvPr/>
            </p:nvSpPr>
            <p:spPr>
              <a:xfrm>
                <a:off x="6509942" y="3062521"/>
                <a:ext cx="446783" cy="7417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095" name="Straight Connector 1094"/>
              <p:cNvCxnSpPr/>
              <p:nvPr/>
            </p:nvCxnSpPr>
            <p:spPr>
              <a:xfrm flipV="1">
                <a:off x="6845779" y="3062521"/>
                <a:ext cx="113944"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96" name="Rectangle 1095"/>
              <p:cNvSpPr/>
              <p:nvPr/>
            </p:nvSpPr>
            <p:spPr>
              <a:xfrm>
                <a:off x="6476959" y="3071930"/>
                <a:ext cx="131936" cy="11604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097" name="Straight Connector 1096"/>
              <p:cNvCxnSpPr/>
              <p:nvPr/>
            </p:nvCxnSpPr>
            <p:spPr>
              <a:xfrm flipV="1">
                <a:off x="6395998" y="3062521"/>
                <a:ext cx="113944"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98" name="Rectangle 1097"/>
              <p:cNvSpPr/>
              <p:nvPr/>
            </p:nvSpPr>
            <p:spPr>
              <a:xfrm>
                <a:off x="6815793" y="3703885"/>
                <a:ext cx="131936" cy="11447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099" name="Rectangle 1098"/>
              <p:cNvSpPr/>
              <p:nvPr/>
            </p:nvSpPr>
            <p:spPr>
              <a:xfrm>
                <a:off x="6404995" y="3158176"/>
                <a:ext cx="443783" cy="74172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100" name="Straight Connector 1099"/>
              <p:cNvCxnSpPr/>
              <p:nvPr/>
            </p:nvCxnSpPr>
            <p:spPr>
              <a:xfrm flipV="1">
                <a:off x="6848778" y="3804246"/>
                <a:ext cx="110945"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187" name="Group 1100"/>
              <p:cNvGrpSpPr>
                <a:grpSpLocks/>
              </p:cNvGrpSpPr>
              <p:nvPr/>
            </p:nvGrpSpPr>
            <p:grpSpPr bwMode="auto">
              <a:xfrm>
                <a:off x="6400318" y="3137421"/>
                <a:ext cx="559121" cy="92788"/>
                <a:chOff x="6582044" y="2846082"/>
                <a:chExt cx="559121" cy="92788"/>
              </a:xfrm>
            </p:grpSpPr>
            <p:cxnSp>
              <p:nvCxnSpPr>
                <p:cNvPr id="1129" name="Straight Connector 1128"/>
                <p:cNvCxnSpPr/>
                <p:nvPr/>
              </p:nvCxnSpPr>
              <p:spPr>
                <a:xfrm flipV="1">
                  <a:off x="7027504" y="2846452"/>
                  <a:ext cx="113944"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p:cNvCxnSpPr/>
                <p:nvPr/>
              </p:nvCxnSpPr>
              <p:spPr>
                <a:xfrm flipV="1">
                  <a:off x="6580724" y="2938972"/>
                  <a:ext cx="452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88" name="Group 1101"/>
              <p:cNvGrpSpPr>
                <a:grpSpLocks/>
              </p:cNvGrpSpPr>
              <p:nvPr/>
            </p:nvGrpSpPr>
            <p:grpSpPr bwMode="auto">
              <a:xfrm>
                <a:off x="6399838" y="3203285"/>
                <a:ext cx="559121" cy="92788"/>
                <a:chOff x="6582044" y="2846082"/>
                <a:chExt cx="559121" cy="92788"/>
              </a:xfrm>
            </p:grpSpPr>
            <p:cxnSp>
              <p:nvCxnSpPr>
                <p:cNvPr id="1127" name="Straight Connector 1126"/>
                <p:cNvCxnSpPr/>
                <p:nvPr/>
              </p:nvCxnSpPr>
              <p:spPr>
                <a:xfrm flipV="1">
                  <a:off x="7027984" y="2846449"/>
                  <a:ext cx="113944"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8" name="Straight Connector 1127"/>
                <p:cNvCxnSpPr/>
                <p:nvPr/>
              </p:nvCxnSpPr>
              <p:spPr>
                <a:xfrm flipV="1">
                  <a:off x="6581203" y="2938969"/>
                  <a:ext cx="452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89" name="Group 1102"/>
              <p:cNvGrpSpPr>
                <a:grpSpLocks/>
              </p:cNvGrpSpPr>
              <p:nvPr/>
            </p:nvGrpSpPr>
            <p:grpSpPr bwMode="auto">
              <a:xfrm>
                <a:off x="6399358" y="3269149"/>
                <a:ext cx="559121" cy="92788"/>
                <a:chOff x="6582044" y="2846082"/>
                <a:chExt cx="559121" cy="92788"/>
              </a:xfrm>
            </p:grpSpPr>
            <p:cxnSp>
              <p:nvCxnSpPr>
                <p:cNvPr id="1125" name="Straight Connector 1124"/>
                <p:cNvCxnSpPr/>
                <p:nvPr/>
              </p:nvCxnSpPr>
              <p:spPr>
                <a:xfrm flipV="1">
                  <a:off x="7028464" y="2846446"/>
                  <a:ext cx="107947"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6" name="Straight Connector 1125"/>
                <p:cNvCxnSpPr/>
                <p:nvPr/>
              </p:nvCxnSpPr>
              <p:spPr>
                <a:xfrm flipV="1">
                  <a:off x="6581683" y="2938966"/>
                  <a:ext cx="452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90" name="Group 1103"/>
              <p:cNvGrpSpPr>
                <a:grpSpLocks/>
              </p:cNvGrpSpPr>
              <p:nvPr/>
            </p:nvGrpSpPr>
            <p:grpSpPr bwMode="auto">
              <a:xfrm>
                <a:off x="6398878" y="3335013"/>
                <a:ext cx="559121" cy="92788"/>
                <a:chOff x="6582044" y="2846082"/>
                <a:chExt cx="559121" cy="92788"/>
              </a:xfrm>
            </p:grpSpPr>
            <p:cxnSp>
              <p:nvCxnSpPr>
                <p:cNvPr id="1123" name="Straight Connector 1122"/>
                <p:cNvCxnSpPr/>
                <p:nvPr/>
              </p:nvCxnSpPr>
              <p:spPr>
                <a:xfrm flipV="1">
                  <a:off x="7028943" y="2846445"/>
                  <a:ext cx="110947"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p:cNvCxnSpPr/>
                <p:nvPr/>
              </p:nvCxnSpPr>
              <p:spPr>
                <a:xfrm flipV="1">
                  <a:off x="6582163" y="2938964"/>
                  <a:ext cx="452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91" name="Group 1104"/>
              <p:cNvGrpSpPr>
                <a:grpSpLocks/>
              </p:cNvGrpSpPr>
              <p:nvPr/>
            </p:nvGrpSpPr>
            <p:grpSpPr bwMode="auto">
              <a:xfrm>
                <a:off x="6398398" y="3400877"/>
                <a:ext cx="559121" cy="92788"/>
                <a:chOff x="6582044" y="2846082"/>
                <a:chExt cx="559121" cy="92788"/>
              </a:xfrm>
            </p:grpSpPr>
            <p:cxnSp>
              <p:nvCxnSpPr>
                <p:cNvPr id="1121" name="Straight Connector 1120"/>
                <p:cNvCxnSpPr/>
                <p:nvPr/>
              </p:nvCxnSpPr>
              <p:spPr>
                <a:xfrm flipV="1">
                  <a:off x="7029423" y="2846442"/>
                  <a:ext cx="110947"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2" name="Straight Connector 1121"/>
                <p:cNvCxnSpPr/>
                <p:nvPr/>
              </p:nvCxnSpPr>
              <p:spPr>
                <a:xfrm flipV="1">
                  <a:off x="6582643" y="2938961"/>
                  <a:ext cx="452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92" name="Group 1105"/>
              <p:cNvGrpSpPr>
                <a:grpSpLocks/>
              </p:cNvGrpSpPr>
              <p:nvPr/>
            </p:nvGrpSpPr>
            <p:grpSpPr bwMode="auto">
              <a:xfrm>
                <a:off x="6397918" y="3466741"/>
                <a:ext cx="559121" cy="92788"/>
                <a:chOff x="6582044" y="2846082"/>
                <a:chExt cx="559121" cy="92788"/>
              </a:xfrm>
            </p:grpSpPr>
            <p:cxnSp>
              <p:nvCxnSpPr>
                <p:cNvPr id="1119" name="Straight Connector 1118"/>
                <p:cNvCxnSpPr/>
                <p:nvPr/>
              </p:nvCxnSpPr>
              <p:spPr>
                <a:xfrm flipV="1">
                  <a:off x="7029905" y="2846440"/>
                  <a:ext cx="110947"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p:cNvCxnSpPr/>
                <p:nvPr/>
              </p:nvCxnSpPr>
              <p:spPr>
                <a:xfrm flipV="1">
                  <a:off x="6583124" y="2938959"/>
                  <a:ext cx="452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93" name="Group 1106"/>
              <p:cNvGrpSpPr>
                <a:grpSpLocks/>
              </p:cNvGrpSpPr>
              <p:nvPr/>
            </p:nvGrpSpPr>
            <p:grpSpPr bwMode="auto">
              <a:xfrm>
                <a:off x="6397438" y="3532605"/>
                <a:ext cx="559121" cy="92788"/>
                <a:chOff x="6582044" y="2846082"/>
                <a:chExt cx="559121" cy="92788"/>
              </a:xfrm>
            </p:grpSpPr>
            <p:cxnSp>
              <p:nvCxnSpPr>
                <p:cNvPr id="1117" name="Straight Connector 1116"/>
                <p:cNvCxnSpPr/>
                <p:nvPr/>
              </p:nvCxnSpPr>
              <p:spPr>
                <a:xfrm flipV="1">
                  <a:off x="7027387" y="2846437"/>
                  <a:ext cx="113944"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p:cNvCxnSpPr/>
                <p:nvPr/>
              </p:nvCxnSpPr>
              <p:spPr>
                <a:xfrm flipV="1">
                  <a:off x="6580605" y="2938956"/>
                  <a:ext cx="4527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94" name="Group 1107"/>
              <p:cNvGrpSpPr>
                <a:grpSpLocks/>
              </p:cNvGrpSpPr>
              <p:nvPr/>
            </p:nvGrpSpPr>
            <p:grpSpPr bwMode="auto">
              <a:xfrm>
                <a:off x="6396958" y="3598469"/>
                <a:ext cx="559121" cy="92788"/>
                <a:chOff x="6582044" y="2846082"/>
                <a:chExt cx="559121" cy="92788"/>
              </a:xfrm>
            </p:grpSpPr>
            <p:cxnSp>
              <p:nvCxnSpPr>
                <p:cNvPr id="1115" name="Straight Connector 1114"/>
                <p:cNvCxnSpPr/>
                <p:nvPr/>
              </p:nvCxnSpPr>
              <p:spPr>
                <a:xfrm flipV="1">
                  <a:off x="7027867" y="2846434"/>
                  <a:ext cx="113944"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p:cNvCxnSpPr/>
                <p:nvPr/>
              </p:nvCxnSpPr>
              <p:spPr>
                <a:xfrm flipV="1">
                  <a:off x="6581084" y="2938953"/>
                  <a:ext cx="4527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95" name="Group 1108"/>
              <p:cNvGrpSpPr>
                <a:grpSpLocks/>
              </p:cNvGrpSpPr>
              <p:nvPr/>
            </p:nvGrpSpPr>
            <p:grpSpPr bwMode="auto">
              <a:xfrm>
                <a:off x="6396478" y="3664333"/>
                <a:ext cx="559121" cy="92788"/>
                <a:chOff x="6582044" y="2846082"/>
                <a:chExt cx="559121" cy="92788"/>
              </a:xfrm>
            </p:grpSpPr>
            <p:cxnSp>
              <p:nvCxnSpPr>
                <p:cNvPr id="1113" name="Straight Connector 1112"/>
                <p:cNvCxnSpPr/>
                <p:nvPr/>
              </p:nvCxnSpPr>
              <p:spPr>
                <a:xfrm flipV="1">
                  <a:off x="7025347" y="2846432"/>
                  <a:ext cx="110947"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p:cNvCxnSpPr/>
                <p:nvPr/>
              </p:nvCxnSpPr>
              <p:spPr>
                <a:xfrm flipV="1">
                  <a:off x="6581564" y="2938951"/>
                  <a:ext cx="4497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96" name="Group 1109"/>
              <p:cNvGrpSpPr>
                <a:grpSpLocks/>
              </p:cNvGrpSpPr>
              <p:nvPr/>
            </p:nvGrpSpPr>
            <p:grpSpPr bwMode="auto">
              <a:xfrm>
                <a:off x="6395998" y="3730197"/>
                <a:ext cx="559121" cy="92788"/>
                <a:chOff x="6582044" y="2846082"/>
                <a:chExt cx="559121" cy="92788"/>
              </a:xfrm>
            </p:grpSpPr>
            <p:cxnSp>
              <p:nvCxnSpPr>
                <p:cNvPr id="1111" name="Straight Connector 1110"/>
                <p:cNvCxnSpPr/>
                <p:nvPr/>
              </p:nvCxnSpPr>
              <p:spPr>
                <a:xfrm flipV="1">
                  <a:off x="7028826" y="2846429"/>
                  <a:ext cx="110945" cy="925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p:cNvCxnSpPr/>
                <p:nvPr/>
              </p:nvCxnSpPr>
              <p:spPr>
                <a:xfrm flipV="1">
                  <a:off x="6582044" y="2938948"/>
                  <a:ext cx="4527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160" name="Group 1073"/>
            <p:cNvGrpSpPr>
              <a:grpSpLocks/>
            </p:cNvGrpSpPr>
            <p:nvPr/>
          </p:nvGrpSpPr>
          <p:grpSpPr bwMode="auto">
            <a:xfrm>
              <a:off x="6280049" y="2055335"/>
              <a:ext cx="731610" cy="920732"/>
              <a:chOff x="6280049" y="2055335"/>
              <a:chExt cx="731610" cy="920732"/>
            </a:xfrm>
          </p:grpSpPr>
          <p:grpSp>
            <p:nvGrpSpPr>
              <p:cNvPr id="205161" name="Group 1074"/>
              <p:cNvGrpSpPr>
                <a:grpSpLocks/>
              </p:cNvGrpSpPr>
              <p:nvPr/>
            </p:nvGrpSpPr>
            <p:grpSpPr bwMode="auto">
              <a:xfrm>
                <a:off x="6280049" y="2055335"/>
                <a:ext cx="680752" cy="139401"/>
                <a:chOff x="5414286" y="2921098"/>
                <a:chExt cx="680752" cy="139401"/>
              </a:xfrm>
            </p:grpSpPr>
            <p:sp>
              <p:nvSpPr>
                <p:cNvPr id="1089" name="Rectangle 188"/>
                <p:cNvSpPr>
                  <a:spLocks noChangeArrowheads="1"/>
                </p:cNvSpPr>
                <p:nvPr/>
              </p:nvSpPr>
              <p:spPr bwMode="auto">
                <a:xfrm>
                  <a:off x="5415382" y="2996368"/>
                  <a:ext cx="548815" cy="64294"/>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090" name="AutoShape 189"/>
                <p:cNvSpPr>
                  <a:spLocks noChangeArrowheads="1"/>
                </p:cNvSpPr>
                <p:nvPr/>
              </p:nvSpPr>
              <p:spPr bwMode="auto">
                <a:xfrm>
                  <a:off x="5415382" y="2921098"/>
                  <a:ext cx="674894" cy="7840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091" name="Freeform 190"/>
                <p:cNvSpPr>
                  <a:spLocks/>
                </p:cNvSpPr>
                <p:nvPr/>
              </p:nvSpPr>
              <p:spPr bwMode="auto">
                <a:xfrm>
                  <a:off x="5971613" y="2922667"/>
                  <a:ext cx="122370" cy="13799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092" name="Freeform 191"/>
                <p:cNvSpPr>
                  <a:spLocks/>
                </p:cNvSpPr>
                <p:nvPr/>
              </p:nvSpPr>
              <p:spPr bwMode="auto">
                <a:xfrm>
                  <a:off x="5500669" y="2936779"/>
                  <a:ext cx="522858" cy="4547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093" name="Freeform 192"/>
                <p:cNvSpPr>
                  <a:spLocks/>
                </p:cNvSpPr>
                <p:nvPr/>
              </p:nvSpPr>
              <p:spPr bwMode="auto">
                <a:xfrm>
                  <a:off x="5623041" y="2933643"/>
                  <a:ext cx="300364" cy="53316"/>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076" name="Straight Connector 1075"/>
              <p:cNvCxnSpPr/>
              <p:nvPr/>
            </p:nvCxnSpPr>
            <p:spPr>
              <a:xfrm flipH="1">
                <a:off x="6996826" y="2124333"/>
                <a:ext cx="11126" cy="8452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7" name="Straight Connector 1076"/>
              <p:cNvCxnSpPr/>
              <p:nvPr/>
            </p:nvCxnSpPr>
            <p:spPr>
              <a:xfrm>
                <a:off x="6874457" y="2304668"/>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p:cNvCxnSpPr/>
              <p:nvPr/>
            </p:nvCxnSpPr>
            <p:spPr>
              <a:xfrm>
                <a:off x="6870747" y="2368961"/>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p:cNvCxnSpPr/>
              <p:nvPr/>
            </p:nvCxnSpPr>
            <p:spPr>
              <a:xfrm>
                <a:off x="6870747" y="2444231"/>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0" name="Straight Connector 1079"/>
              <p:cNvCxnSpPr/>
              <p:nvPr/>
            </p:nvCxnSpPr>
            <p:spPr>
              <a:xfrm>
                <a:off x="6867040" y="2508525"/>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1" name="Straight Connector 1080"/>
              <p:cNvCxnSpPr/>
              <p:nvPr/>
            </p:nvCxnSpPr>
            <p:spPr>
              <a:xfrm>
                <a:off x="6867040" y="2569681"/>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2" name="Straight Connector 1081"/>
              <p:cNvCxnSpPr/>
              <p:nvPr/>
            </p:nvCxnSpPr>
            <p:spPr>
              <a:xfrm>
                <a:off x="6863331" y="2638679"/>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3" name="Straight Connector 1082"/>
              <p:cNvCxnSpPr/>
              <p:nvPr/>
            </p:nvCxnSpPr>
            <p:spPr>
              <a:xfrm>
                <a:off x="6859624" y="2706109"/>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p:cNvCxnSpPr/>
              <p:nvPr/>
            </p:nvCxnSpPr>
            <p:spPr>
              <a:xfrm>
                <a:off x="6867040" y="2775107"/>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p:cNvCxnSpPr/>
              <p:nvPr/>
            </p:nvCxnSpPr>
            <p:spPr>
              <a:xfrm>
                <a:off x="6870747" y="2842536"/>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p:cNvCxnSpPr/>
              <p:nvPr/>
            </p:nvCxnSpPr>
            <p:spPr>
              <a:xfrm>
                <a:off x="6870747" y="2911533"/>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p:cNvCxnSpPr/>
              <p:nvPr/>
            </p:nvCxnSpPr>
            <p:spPr>
              <a:xfrm>
                <a:off x="6874457" y="2975827"/>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p:cNvCxnSpPr/>
              <p:nvPr/>
            </p:nvCxnSpPr>
            <p:spPr>
              <a:xfrm flipH="1">
                <a:off x="6878164" y="2132174"/>
                <a:ext cx="13349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312" name="Straight Connector 1311"/>
          <p:cNvCxnSpPr/>
          <p:nvPr/>
        </p:nvCxnSpPr>
        <p:spPr>
          <a:xfrm flipH="1">
            <a:off x="5502411" y="4515755"/>
            <a:ext cx="355600" cy="495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3" name="Straight Connector 1312"/>
          <p:cNvCxnSpPr>
            <a:stCxn id="1552" idx="2"/>
          </p:cNvCxnSpPr>
          <p:nvPr/>
        </p:nvCxnSpPr>
        <p:spPr>
          <a:xfrm flipH="1">
            <a:off x="5807211" y="4731655"/>
            <a:ext cx="201612" cy="485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4" name="Straight Connector 1313"/>
          <p:cNvCxnSpPr/>
          <p:nvPr/>
        </p:nvCxnSpPr>
        <p:spPr>
          <a:xfrm>
            <a:off x="6124711" y="4530043"/>
            <a:ext cx="57150" cy="492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5" name="Straight Connector 1314"/>
          <p:cNvCxnSpPr>
            <a:endCxn id="1337" idx="0"/>
          </p:cNvCxnSpPr>
          <p:nvPr/>
        </p:nvCxnSpPr>
        <p:spPr>
          <a:xfrm>
            <a:off x="6264411" y="4553855"/>
            <a:ext cx="27305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850" name="Group 1315"/>
          <p:cNvGrpSpPr>
            <a:grpSpLocks/>
          </p:cNvGrpSpPr>
          <p:nvPr/>
        </p:nvGrpSpPr>
        <p:grpSpPr bwMode="auto">
          <a:xfrm>
            <a:off x="5237298" y="5011055"/>
            <a:ext cx="331788" cy="1031875"/>
            <a:chOff x="6240352" y="2055335"/>
            <a:chExt cx="771307" cy="1017716"/>
          </a:xfrm>
        </p:grpSpPr>
        <p:grpSp>
          <p:nvGrpSpPr>
            <p:cNvPr id="205101" name="Group 1493"/>
            <p:cNvGrpSpPr>
              <a:grpSpLocks/>
            </p:cNvGrpSpPr>
            <p:nvPr/>
          </p:nvGrpSpPr>
          <p:grpSpPr bwMode="auto">
            <a:xfrm>
              <a:off x="6240352" y="2235573"/>
              <a:ext cx="697981" cy="837478"/>
              <a:chOff x="6395998" y="3062424"/>
              <a:chExt cx="564403" cy="837478"/>
            </a:xfrm>
          </p:grpSpPr>
          <p:sp>
            <p:nvSpPr>
              <p:cNvPr id="1515" name="Rectangle 1514"/>
              <p:cNvSpPr/>
              <p:nvPr/>
            </p:nvSpPr>
            <p:spPr>
              <a:xfrm>
                <a:off x="6509397" y="3062244"/>
                <a:ext cx="447628" cy="7421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516" name="Straight Connector 1515"/>
              <p:cNvCxnSpPr/>
              <p:nvPr/>
            </p:nvCxnSpPr>
            <p:spPr>
              <a:xfrm flipV="1">
                <a:off x="6846611" y="3062244"/>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17" name="Rectangle 1516"/>
              <p:cNvSpPr/>
              <p:nvPr/>
            </p:nvSpPr>
            <p:spPr>
              <a:xfrm>
                <a:off x="6476572" y="3071638"/>
                <a:ext cx="131304" cy="1158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518" name="Straight Connector 1517"/>
              <p:cNvCxnSpPr/>
              <p:nvPr/>
            </p:nvCxnSpPr>
            <p:spPr>
              <a:xfrm flipV="1">
                <a:off x="6395998" y="3062244"/>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19" name="Rectangle 1518"/>
              <p:cNvSpPr/>
              <p:nvPr/>
            </p:nvSpPr>
            <p:spPr>
              <a:xfrm>
                <a:off x="6816769" y="3702622"/>
                <a:ext cx="131304" cy="1158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520" name="Rectangle 1519"/>
              <p:cNvSpPr/>
              <p:nvPr/>
            </p:nvSpPr>
            <p:spPr>
              <a:xfrm>
                <a:off x="6404951" y="3157752"/>
                <a:ext cx="444643" cy="7421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521" name="Straight Connector 1520"/>
              <p:cNvCxnSpPr/>
              <p:nvPr/>
            </p:nvCxnSpPr>
            <p:spPr>
              <a:xfrm flipV="1">
                <a:off x="6846611" y="3804394"/>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129" name="Group 1521"/>
              <p:cNvGrpSpPr>
                <a:grpSpLocks/>
              </p:cNvGrpSpPr>
              <p:nvPr/>
            </p:nvGrpSpPr>
            <p:grpSpPr bwMode="auto">
              <a:xfrm>
                <a:off x="6400318" y="3137421"/>
                <a:ext cx="559121" cy="92788"/>
                <a:chOff x="6582044" y="2846082"/>
                <a:chExt cx="559121" cy="92788"/>
              </a:xfrm>
            </p:grpSpPr>
            <p:cxnSp>
              <p:nvCxnSpPr>
                <p:cNvPr id="1550" name="Straight Connector 1549"/>
                <p:cNvCxnSpPr/>
                <p:nvPr/>
              </p:nvCxnSpPr>
              <p:spPr>
                <a:xfrm flipV="1">
                  <a:off x="7028337" y="2846059"/>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1" name="Straight Connector 1550"/>
                <p:cNvCxnSpPr/>
                <p:nvPr/>
              </p:nvCxnSpPr>
              <p:spPr>
                <a:xfrm flipV="1">
                  <a:off x="6580709" y="2938436"/>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30" name="Group 1522"/>
              <p:cNvGrpSpPr>
                <a:grpSpLocks/>
              </p:cNvGrpSpPr>
              <p:nvPr/>
            </p:nvGrpSpPr>
            <p:grpSpPr bwMode="auto">
              <a:xfrm>
                <a:off x="6399838" y="3203285"/>
                <a:ext cx="559121" cy="92788"/>
                <a:chOff x="6582044" y="2846082"/>
                <a:chExt cx="559121" cy="92788"/>
              </a:xfrm>
            </p:grpSpPr>
            <p:cxnSp>
              <p:nvCxnSpPr>
                <p:cNvPr id="1548" name="Straight Connector 1547"/>
                <p:cNvCxnSpPr/>
                <p:nvPr/>
              </p:nvCxnSpPr>
              <p:spPr>
                <a:xfrm flipV="1">
                  <a:off x="7028817" y="2845955"/>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9" name="Straight Connector 1548"/>
                <p:cNvCxnSpPr/>
                <p:nvPr/>
              </p:nvCxnSpPr>
              <p:spPr>
                <a:xfrm flipV="1">
                  <a:off x="6581189" y="2938331"/>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31" name="Group 1523"/>
              <p:cNvGrpSpPr>
                <a:grpSpLocks/>
              </p:cNvGrpSpPr>
              <p:nvPr/>
            </p:nvGrpSpPr>
            <p:grpSpPr bwMode="auto">
              <a:xfrm>
                <a:off x="6399358" y="3269149"/>
                <a:ext cx="559121" cy="92788"/>
                <a:chOff x="6582044" y="2846082"/>
                <a:chExt cx="559121" cy="92788"/>
              </a:xfrm>
            </p:grpSpPr>
            <p:cxnSp>
              <p:nvCxnSpPr>
                <p:cNvPr id="1546" name="Straight Connector 1545"/>
                <p:cNvCxnSpPr/>
                <p:nvPr/>
              </p:nvCxnSpPr>
              <p:spPr>
                <a:xfrm flipV="1">
                  <a:off x="7026313" y="2845851"/>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7" name="Straight Connector 1546"/>
                <p:cNvCxnSpPr/>
                <p:nvPr/>
              </p:nvCxnSpPr>
              <p:spPr>
                <a:xfrm flipV="1">
                  <a:off x="6581670" y="2938228"/>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32" name="Group 1524"/>
              <p:cNvGrpSpPr>
                <a:grpSpLocks/>
              </p:cNvGrpSpPr>
              <p:nvPr/>
            </p:nvGrpSpPr>
            <p:grpSpPr bwMode="auto">
              <a:xfrm>
                <a:off x="6398878" y="3335013"/>
                <a:ext cx="559121" cy="92788"/>
                <a:chOff x="6582044" y="2846082"/>
                <a:chExt cx="559121" cy="92788"/>
              </a:xfrm>
            </p:grpSpPr>
            <p:cxnSp>
              <p:nvCxnSpPr>
                <p:cNvPr id="1544" name="Straight Connector 1543"/>
                <p:cNvCxnSpPr/>
                <p:nvPr/>
              </p:nvCxnSpPr>
              <p:spPr>
                <a:xfrm flipV="1">
                  <a:off x="7026792" y="2845748"/>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5" name="Straight Connector 1544"/>
                <p:cNvCxnSpPr/>
                <p:nvPr/>
              </p:nvCxnSpPr>
              <p:spPr>
                <a:xfrm flipV="1">
                  <a:off x="6582149" y="2938124"/>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33" name="Group 1525"/>
              <p:cNvGrpSpPr>
                <a:grpSpLocks/>
              </p:cNvGrpSpPr>
              <p:nvPr/>
            </p:nvGrpSpPr>
            <p:grpSpPr bwMode="auto">
              <a:xfrm>
                <a:off x="6398398" y="3400877"/>
                <a:ext cx="559121" cy="92788"/>
                <a:chOff x="6582044" y="2846082"/>
                <a:chExt cx="559121" cy="92788"/>
              </a:xfrm>
            </p:grpSpPr>
            <p:cxnSp>
              <p:nvCxnSpPr>
                <p:cNvPr id="1542" name="Straight Connector 1541"/>
                <p:cNvCxnSpPr/>
                <p:nvPr/>
              </p:nvCxnSpPr>
              <p:spPr>
                <a:xfrm flipV="1">
                  <a:off x="7027272" y="2845643"/>
                  <a:ext cx="113399" cy="90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3" name="Straight Connector 1542"/>
                <p:cNvCxnSpPr/>
                <p:nvPr/>
              </p:nvCxnSpPr>
              <p:spPr>
                <a:xfrm flipV="1">
                  <a:off x="6582629" y="2936455"/>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34" name="Group 1526"/>
              <p:cNvGrpSpPr>
                <a:grpSpLocks/>
              </p:cNvGrpSpPr>
              <p:nvPr/>
            </p:nvGrpSpPr>
            <p:grpSpPr bwMode="auto">
              <a:xfrm>
                <a:off x="6397918" y="3466741"/>
                <a:ext cx="559121" cy="92788"/>
                <a:chOff x="6582044" y="2846082"/>
                <a:chExt cx="559121" cy="92788"/>
              </a:xfrm>
            </p:grpSpPr>
            <p:cxnSp>
              <p:nvCxnSpPr>
                <p:cNvPr id="1540" name="Straight Connector 1539"/>
                <p:cNvCxnSpPr/>
                <p:nvPr/>
              </p:nvCxnSpPr>
              <p:spPr>
                <a:xfrm flipV="1">
                  <a:off x="7027753" y="2845540"/>
                  <a:ext cx="113399"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1" name="Straight Connector 1540"/>
                <p:cNvCxnSpPr/>
                <p:nvPr/>
              </p:nvCxnSpPr>
              <p:spPr>
                <a:xfrm flipV="1">
                  <a:off x="6583110" y="2939482"/>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35" name="Group 1527"/>
              <p:cNvGrpSpPr>
                <a:grpSpLocks/>
              </p:cNvGrpSpPr>
              <p:nvPr/>
            </p:nvGrpSpPr>
            <p:grpSpPr bwMode="auto">
              <a:xfrm>
                <a:off x="6397438" y="3532605"/>
                <a:ext cx="559121" cy="92788"/>
                <a:chOff x="6582044" y="2846082"/>
                <a:chExt cx="559121" cy="92788"/>
              </a:xfrm>
            </p:grpSpPr>
            <p:cxnSp>
              <p:nvCxnSpPr>
                <p:cNvPr id="1538" name="Straight Connector 1537"/>
                <p:cNvCxnSpPr/>
                <p:nvPr/>
              </p:nvCxnSpPr>
              <p:spPr>
                <a:xfrm flipV="1">
                  <a:off x="7028232" y="2845436"/>
                  <a:ext cx="113399"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9" name="Straight Connector 1538"/>
                <p:cNvCxnSpPr/>
                <p:nvPr/>
              </p:nvCxnSpPr>
              <p:spPr>
                <a:xfrm flipV="1">
                  <a:off x="6580604" y="2939379"/>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36" name="Group 1528"/>
              <p:cNvGrpSpPr>
                <a:grpSpLocks/>
              </p:cNvGrpSpPr>
              <p:nvPr/>
            </p:nvGrpSpPr>
            <p:grpSpPr bwMode="auto">
              <a:xfrm>
                <a:off x="6396958" y="3598469"/>
                <a:ext cx="559121" cy="92788"/>
                <a:chOff x="6582044" y="2846082"/>
                <a:chExt cx="559121" cy="92788"/>
              </a:xfrm>
            </p:grpSpPr>
            <p:cxnSp>
              <p:nvCxnSpPr>
                <p:cNvPr id="1536" name="Straight Connector 1535"/>
                <p:cNvCxnSpPr/>
                <p:nvPr/>
              </p:nvCxnSpPr>
              <p:spPr>
                <a:xfrm flipV="1">
                  <a:off x="7028711" y="2845332"/>
                  <a:ext cx="113399"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7" name="Straight Connector 1536"/>
                <p:cNvCxnSpPr/>
                <p:nvPr/>
              </p:nvCxnSpPr>
              <p:spPr>
                <a:xfrm flipV="1">
                  <a:off x="6581083" y="2939275"/>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37" name="Group 1529"/>
              <p:cNvGrpSpPr>
                <a:grpSpLocks/>
              </p:cNvGrpSpPr>
              <p:nvPr/>
            </p:nvGrpSpPr>
            <p:grpSpPr bwMode="auto">
              <a:xfrm>
                <a:off x="6396478" y="3664333"/>
                <a:ext cx="559121" cy="92788"/>
                <a:chOff x="6582044" y="2846082"/>
                <a:chExt cx="559121" cy="92788"/>
              </a:xfrm>
            </p:grpSpPr>
            <p:cxnSp>
              <p:nvCxnSpPr>
                <p:cNvPr id="1534" name="Straight Connector 1533"/>
                <p:cNvCxnSpPr/>
                <p:nvPr/>
              </p:nvCxnSpPr>
              <p:spPr>
                <a:xfrm flipV="1">
                  <a:off x="7026209" y="2846793"/>
                  <a:ext cx="110414" cy="923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5" name="Straight Connector 1534"/>
                <p:cNvCxnSpPr/>
                <p:nvPr/>
              </p:nvCxnSpPr>
              <p:spPr>
                <a:xfrm flipV="1">
                  <a:off x="6581565" y="2939171"/>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138" name="Group 1530"/>
              <p:cNvGrpSpPr>
                <a:grpSpLocks/>
              </p:cNvGrpSpPr>
              <p:nvPr/>
            </p:nvGrpSpPr>
            <p:grpSpPr bwMode="auto">
              <a:xfrm>
                <a:off x="6395998" y="3730197"/>
                <a:ext cx="559121" cy="92788"/>
                <a:chOff x="6582044" y="2846082"/>
                <a:chExt cx="559121" cy="92788"/>
              </a:xfrm>
            </p:grpSpPr>
            <p:cxnSp>
              <p:nvCxnSpPr>
                <p:cNvPr id="1532" name="Straight Connector 1531"/>
                <p:cNvCxnSpPr/>
                <p:nvPr/>
              </p:nvCxnSpPr>
              <p:spPr>
                <a:xfrm flipV="1">
                  <a:off x="7026689" y="2846690"/>
                  <a:ext cx="113399" cy="923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3" name="Straight Connector 1532"/>
                <p:cNvCxnSpPr/>
                <p:nvPr/>
              </p:nvCxnSpPr>
              <p:spPr>
                <a:xfrm flipV="1">
                  <a:off x="6582044" y="2939067"/>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102" name="Group 1494"/>
            <p:cNvGrpSpPr>
              <a:grpSpLocks/>
            </p:cNvGrpSpPr>
            <p:nvPr/>
          </p:nvGrpSpPr>
          <p:grpSpPr bwMode="auto">
            <a:xfrm>
              <a:off x="6280049" y="2055335"/>
              <a:ext cx="731610" cy="920732"/>
              <a:chOff x="6280049" y="2055335"/>
              <a:chExt cx="731610" cy="920732"/>
            </a:xfrm>
          </p:grpSpPr>
          <p:grpSp>
            <p:nvGrpSpPr>
              <p:cNvPr id="205103" name="Group 1495"/>
              <p:cNvGrpSpPr>
                <a:grpSpLocks/>
              </p:cNvGrpSpPr>
              <p:nvPr/>
            </p:nvGrpSpPr>
            <p:grpSpPr bwMode="auto">
              <a:xfrm>
                <a:off x="6280049" y="2055335"/>
                <a:ext cx="680752" cy="139401"/>
                <a:chOff x="5414286" y="2921098"/>
                <a:chExt cx="680752" cy="139401"/>
              </a:xfrm>
            </p:grpSpPr>
            <p:sp>
              <p:nvSpPr>
                <p:cNvPr id="1510" name="Rectangle 188"/>
                <p:cNvSpPr>
                  <a:spLocks noChangeArrowheads="1"/>
                </p:cNvSpPr>
                <p:nvPr/>
              </p:nvSpPr>
              <p:spPr bwMode="auto">
                <a:xfrm>
                  <a:off x="5415186" y="2996253"/>
                  <a:ext cx="549876" cy="64195"/>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511" name="AutoShape 189"/>
                <p:cNvSpPr>
                  <a:spLocks noChangeArrowheads="1"/>
                </p:cNvSpPr>
                <p:nvPr/>
              </p:nvSpPr>
              <p:spPr bwMode="auto">
                <a:xfrm>
                  <a:off x="5415186" y="2921098"/>
                  <a:ext cx="675352" cy="7828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512" name="Freeform 190"/>
                <p:cNvSpPr>
                  <a:spLocks/>
                </p:cNvSpPr>
                <p:nvPr/>
              </p:nvSpPr>
              <p:spPr bwMode="auto">
                <a:xfrm>
                  <a:off x="5968754" y="2922664"/>
                  <a:ext cx="125475" cy="137783"/>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513" name="Freeform 191"/>
                <p:cNvSpPr>
                  <a:spLocks/>
                </p:cNvSpPr>
                <p:nvPr/>
              </p:nvSpPr>
              <p:spPr bwMode="auto">
                <a:xfrm>
                  <a:off x="5500065" y="2936755"/>
                  <a:ext cx="524044" cy="4540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514" name="Freeform 192"/>
                <p:cNvSpPr>
                  <a:spLocks/>
                </p:cNvSpPr>
                <p:nvPr/>
              </p:nvSpPr>
              <p:spPr bwMode="auto">
                <a:xfrm>
                  <a:off x="5621851" y="2933624"/>
                  <a:ext cx="302617" cy="53235"/>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497" name="Straight Connector 1496"/>
              <p:cNvCxnSpPr/>
              <p:nvPr/>
            </p:nvCxnSpPr>
            <p:spPr>
              <a:xfrm flipH="1">
                <a:off x="6996897" y="2125793"/>
                <a:ext cx="11070" cy="843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8" name="Straight Connector 1497"/>
              <p:cNvCxnSpPr/>
              <p:nvPr/>
            </p:nvCxnSpPr>
            <p:spPr>
              <a:xfrm>
                <a:off x="6875111" y="2304284"/>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9" name="Straight Connector 1498"/>
              <p:cNvCxnSpPr/>
              <p:nvPr/>
            </p:nvCxnSpPr>
            <p:spPr>
              <a:xfrm>
                <a:off x="6871422" y="2368478"/>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0" name="Straight Connector 1499"/>
              <p:cNvCxnSpPr/>
              <p:nvPr/>
            </p:nvCxnSpPr>
            <p:spPr>
              <a:xfrm>
                <a:off x="6871422" y="244519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1" name="Straight Connector 1500"/>
              <p:cNvCxnSpPr/>
              <p:nvPr/>
            </p:nvCxnSpPr>
            <p:spPr>
              <a:xfrm>
                <a:off x="6867730" y="2509393"/>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2" name="Straight Connector 1501"/>
              <p:cNvCxnSpPr/>
              <p:nvPr/>
            </p:nvCxnSpPr>
            <p:spPr>
              <a:xfrm>
                <a:off x="6864041" y="2570456"/>
                <a:ext cx="1402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3" name="Straight Connector 1502"/>
              <p:cNvCxnSpPr/>
              <p:nvPr/>
            </p:nvCxnSpPr>
            <p:spPr>
              <a:xfrm>
                <a:off x="6864041" y="2637782"/>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4" name="Straight Connector 1503"/>
              <p:cNvCxnSpPr/>
              <p:nvPr/>
            </p:nvCxnSpPr>
            <p:spPr>
              <a:xfrm>
                <a:off x="6860349" y="2706673"/>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5" name="Straight Connector 1504"/>
              <p:cNvCxnSpPr/>
              <p:nvPr/>
            </p:nvCxnSpPr>
            <p:spPr>
              <a:xfrm>
                <a:off x="6867730" y="2775565"/>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6" name="Straight Connector 1505"/>
              <p:cNvCxnSpPr/>
              <p:nvPr/>
            </p:nvCxnSpPr>
            <p:spPr>
              <a:xfrm>
                <a:off x="6871422" y="284289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7" name="Straight Connector 1506"/>
              <p:cNvCxnSpPr/>
              <p:nvPr/>
            </p:nvCxnSpPr>
            <p:spPr>
              <a:xfrm>
                <a:off x="6871422" y="2911782"/>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8" name="Straight Connector 1507"/>
              <p:cNvCxnSpPr/>
              <p:nvPr/>
            </p:nvCxnSpPr>
            <p:spPr>
              <a:xfrm>
                <a:off x="6875111" y="2975976"/>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9" name="Straight Connector 1508"/>
              <p:cNvCxnSpPr/>
              <p:nvPr/>
            </p:nvCxnSpPr>
            <p:spPr>
              <a:xfrm flipH="1">
                <a:off x="6875111" y="2132056"/>
                <a:ext cx="13654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4851" name="Group 1316"/>
          <p:cNvGrpSpPr>
            <a:grpSpLocks/>
          </p:cNvGrpSpPr>
          <p:nvPr/>
        </p:nvGrpSpPr>
        <p:grpSpPr bwMode="auto">
          <a:xfrm>
            <a:off x="5623061" y="5011055"/>
            <a:ext cx="330200" cy="1031875"/>
            <a:chOff x="6240352" y="2055335"/>
            <a:chExt cx="771307" cy="1017716"/>
          </a:xfrm>
        </p:grpSpPr>
        <p:grpSp>
          <p:nvGrpSpPr>
            <p:cNvPr id="205043" name="Group 1435"/>
            <p:cNvGrpSpPr>
              <a:grpSpLocks/>
            </p:cNvGrpSpPr>
            <p:nvPr/>
          </p:nvGrpSpPr>
          <p:grpSpPr bwMode="auto">
            <a:xfrm>
              <a:off x="6240352" y="2235573"/>
              <a:ext cx="697981" cy="837478"/>
              <a:chOff x="6395998" y="3062424"/>
              <a:chExt cx="564403" cy="837478"/>
            </a:xfrm>
          </p:grpSpPr>
          <p:sp>
            <p:nvSpPr>
              <p:cNvPr id="1457" name="Rectangle 1456"/>
              <p:cNvSpPr/>
              <p:nvPr/>
            </p:nvSpPr>
            <p:spPr>
              <a:xfrm>
                <a:off x="6509942" y="3062244"/>
                <a:ext cx="446781" cy="7421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458" name="Straight Connector 1457"/>
              <p:cNvCxnSpPr/>
              <p:nvPr/>
            </p:nvCxnSpPr>
            <p:spPr>
              <a:xfrm flipV="1">
                <a:off x="6845779" y="3062244"/>
                <a:ext cx="113944"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59" name="Rectangle 1458"/>
              <p:cNvSpPr/>
              <p:nvPr/>
            </p:nvSpPr>
            <p:spPr>
              <a:xfrm>
                <a:off x="6476958" y="3071638"/>
                <a:ext cx="131936" cy="1158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460" name="Straight Connector 1459"/>
              <p:cNvCxnSpPr/>
              <p:nvPr/>
            </p:nvCxnSpPr>
            <p:spPr>
              <a:xfrm flipV="1">
                <a:off x="6395998" y="3062244"/>
                <a:ext cx="113944"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61" name="Rectangle 1460"/>
              <p:cNvSpPr/>
              <p:nvPr/>
            </p:nvSpPr>
            <p:spPr>
              <a:xfrm>
                <a:off x="6815793" y="3702622"/>
                <a:ext cx="131936" cy="1158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462" name="Rectangle 1461"/>
              <p:cNvSpPr/>
              <p:nvPr/>
            </p:nvSpPr>
            <p:spPr>
              <a:xfrm>
                <a:off x="6404993" y="3157752"/>
                <a:ext cx="443783" cy="7421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463" name="Straight Connector 1462"/>
              <p:cNvCxnSpPr/>
              <p:nvPr/>
            </p:nvCxnSpPr>
            <p:spPr>
              <a:xfrm flipV="1">
                <a:off x="6848776" y="3804394"/>
                <a:ext cx="110947"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071" name="Group 1463"/>
              <p:cNvGrpSpPr>
                <a:grpSpLocks/>
              </p:cNvGrpSpPr>
              <p:nvPr/>
            </p:nvGrpSpPr>
            <p:grpSpPr bwMode="auto">
              <a:xfrm>
                <a:off x="6400318" y="3137421"/>
                <a:ext cx="559121" cy="92788"/>
                <a:chOff x="6582044" y="2846082"/>
                <a:chExt cx="559121" cy="92788"/>
              </a:xfrm>
            </p:grpSpPr>
            <p:cxnSp>
              <p:nvCxnSpPr>
                <p:cNvPr id="1492" name="Straight Connector 1491"/>
                <p:cNvCxnSpPr/>
                <p:nvPr/>
              </p:nvCxnSpPr>
              <p:spPr>
                <a:xfrm flipV="1">
                  <a:off x="7027504" y="2846059"/>
                  <a:ext cx="113944"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3" name="Straight Connector 1492"/>
                <p:cNvCxnSpPr/>
                <p:nvPr/>
              </p:nvCxnSpPr>
              <p:spPr>
                <a:xfrm flipV="1">
                  <a:off x="6580722" y="2938436"/>
                  <a:ext cx="4527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72" name="Group 1464"/>
              <p:cNvGrpSpPr>
                <a:grpSpLocks/>
              </p:cNvGrpSpPr>
              <p:nvPr/>
            </p:nvGrpSpPr>
            <p:grpSpPr bwMode="auto">
              <a:xfrm>
                <a:off x="6399838" y="3203285"/>
                <a:ext cx="559121" cy="92788"/>
                <a:chOff x="6582044" y="2846082"/>
                <a:chExt cx="559121" cy="92788"/>
              </a:xfrm>
            </p:grpSpPr>
            <p:cxnSp>
              <p:nvCxnSpPr>
                <p:cNvPr id="1490" name="Straight Connector 1489"/>
                <p:cNvCxnSpPr/>
                <p:nvPr/>
              </p:nvCxnSpPr>
              <p:spPr>
                <a:xfrm flipV="1">
                  <a:off x="7027984" y="2845955"/>
                  <a:ext cx="113944"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1" name="Straight Connector 1490"/>
                <p:cNvCxnSpPr/>
                <p:nvPr/>
              </p:nvCxnSpPr>
              <p:spPr>
                <a:xfrm flipV="1">
                  <a:off x="6581202" y="2938331"/>
                  <a:ext cx="4527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73" name="Group 1465"/>
              <p:cNvGrpSpPr>
                <a:grpSpLocks/>
              </p:cNvGrpSpPr>
              <p:nvPr/>
            </p:nvGrpSpPr>
            <p:grpSpPr bwMode="auto">
              <a:xfrm>
                <a:off x="6399358" y="3269149"/>
                <a:ext cx="559121" cy="92788"/>
                <a:chOff x="6582044" y="2846082"/>
                <a:chExt cx="559121" cy="92788"/>
              </a:xfrm>
            </p:grpSpPr>
            <p:cxnSp>
              <p:nvCxnSpPr>
                <p:cNvPr id="1488" name="Straight Connector 1487"/>
                <p:cNvCxnSpPr/>
                <p:nvPr/>
              </p:nvCxnSpPr>
              <p:spPr>
                <a:xfrm flipV="1">
                  <a:off x="7028464" y="2845851"/>
                  <a:ext cx="107947"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9" name="Straight Connector 1488"/>
                <p:cNvCxnSpPr/>
                <p:nvPr/>
              </p:nvCxnSpPr>
              <p:spPr>
                <a:xfrm flipV="1">
                  <a:off x="6581681" y="2938228"/>
                  <a:ext cx="4527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74" name="Group 1466"/>
              <p:cNvGrpSpPr>
                <a:grpSpLocks/>
              </p:cNvGrpSpPr>
              <p:nvPr/>
            </p:nvGrpSpPr>
            <p:grpSpPr bwMode="auto">
              <a:xfrm>
                <a:off x="6398878" y="3335013"/>
                <a:ext cx="559121" cy="92788"/>
                <a:chOff x="6582044" y="2846082"/>
                <a:chExt cx="559121" cy="92788"/>
              </a:xfrm>
            </p:grpSpPr>
            <p:cxnSp>
              <p:nvCxnSpPr>
                <p:cNvPr id="1486" name="Straight Connector 1485"/>
                <p:cNvCxnSpPr/>
                <p:nvPr/>
              </p:nvCxnSpPr>
              <p:spPr>
                <a:xfrm flipV="1">
                  <a:off x="7028943" y="2845748"/>
                  <a:ext cx="110945"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7" name="Straight Connector 1486"/>
                <p:cNvCxnSpPr/>
                <p:nvPr/>
              </p:nvCxnSpPr>
              <p:spPr>
                <a:xfrm flipV="1">
                  <a:off x="6582161" y="2938124"/>
                  <a:ext cx="4527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75" name="Group 1467"/>
              <p:cNvGrpSpPr>
                <a:grpSpLocks/>
              </p:cNvGrpSpPr>
              <p:nvPr/>
            </p:nvGrpSpPr>
            <p:grpSpPr bwMode="auto">
              <a:xfrm>
                <a:off x="6398398" y="3400877"/>
                <a:ext cx="559121" cy="92788"/>
                <a:chOff x="6582044" y="2846082"/>
                <a:chExt cx="559121" cy="92788"/>
              </a:xfrm>
            </p:grpSpPr>
            <p:cxnSp>
              <p:nvCxnSpPr>
                <p:cNvPr id="1484" name="Straight Connector 1483"/>
                <p:cNvCxnSpPr/>
                <p:nvPr/>
              </p:nvCxnSpPr>
              <p:spPr>
                <a:xfrm flipV="1">
                  <a:off x="7029423" y="2845643"/>
                  <a:ext cx="110945" cy="90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5" name="Straight Connector 1484"/>
                <p:cNvCxnSpPr/>
                <p:nvPr/>
              </p:nvCxnSpPr>
              <p:spPr>
                <a:xfrm flipV="1">
                  <a:off x="6582641" y="2936455"/>
                  <a:ext cx="4527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76" name="Group 1468"/>
              <p:cNvGrpSpPr>
                <a:grpSpLocks/>
              </p:cNvGrpSpPr>
              <p:nvPr/>
            </p:nvGrpSpPr>
            <p:grpSpPr bwMode="auto">
              <a:xfrm>
                <a:off x="6397918" y="3466741"/>
                <a:ext cx="559121" cy="92788"/>
                <a:chOff x="6582044" y="2846082"/>
                <a:chExt cx="559121" cy="92788"/>
              </a:xfrm>
            </p:grpSpPr>
            <p:cxnSp>
              <p:nvCxnSpPr>
                <p:cNvPr id="1482" name="Straight Connector 1481"/>
                <p:cNvCxnSpPr/>
                <p:nvPr/>
              </p:nvCxnSpPr>
              <p:spPr>
                <a:xfrm flipV="1">
                  <a:off x="7029905" y="2845540"/>
                  <a:ext cx="110945"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3" name="Straight Connector 1482"/>
                <p:cNvCxnSpPr/>
                <p:nvPr/>
              </p:nvCxnSpPr>
              <p:spPr>
                <a:xfrm flipV="1">
                  <a:off x="6583123" y="2939482"/>
                  <a:ext cx="4527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77" name="Group 1469"/>
              <p:cNvGrpSpPr>
                <a:grpSpLocks/>
              </p:cNvGrpSpPr>
              <p:nvPr/>
            </p:nvGrpSpPr>
            <p:grpSpPr bwMode="auto">
              <a:xfrm>
                <a:off x="6397438" y="3532605"/>
                <a:ext cx="559121" cy="92788"/>
                <a:chOff x="6582044" y="2846082"/>
                <a:chExt cx="559121" cy="92788"/>
              </a:xfrm>
            </p:grpSpPr>
            <p:cxnSp>
              <p:nvCxnSpPr>
                <p:cNvPr id="1480" name="Straight Connector 1479"/>
                <p:cNvCxnSpPr/>
                <p:nvPr/>
              </p:nvCxnSpPr>
              <p:spPr>
                <a:xfrm flipV="1">
                  <a:off x="7027385" y="2845436"/>
                  <a:ext cx="113944"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1" name="Straight Connector 1480"/>
                <p:cNvCxnSpPr/>
                <p:nvPr/>
              </p:nvCxnSpPr>
              <p:spPr>
                <a:xfrm flipV="1">
                  <a:off x="6580605" y="2939379"/>
                  <a:ext cx="452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78" name="Group 1470"/>
              <p:cNvGrpSpPr>
                <a:grpSpLocks/>
              </p:cNvGrpSpPr>
              <p:nvPr/>
            </p:nvGrpSpPr>
            <p:grpSpPr bwMode="auto">
              <a:xfrm>
                <a:off x="6396958" y="3598469"/>
                <a:ext cx="559121" cy="92788"/>
                <a:chOff x="6582044" y="2846082"/>
                <a:chExt cx="559121" cy="92788"/>
              </a:xfrm>
            </p:grpSpPr>
            <p:cxnSp>
              <p:nvCxnSpPr>
                <p:cNvPr id="1478" name="Straight Connector 1477"/>
                <p:cNvCxnSpPr/>
                <p:nvPr/>
              </p:nvCxnSpPr>
              <p:spPr>
                <a:xfrm flipV="1">
                  <a:off x="7027865" y="2845332"/>
                  <a:ext cx="113944"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9" name="Straight Connector 1478"/>
                <p:cNvCxnSpPr/>
                <p:nvPr/>
              </p:nvCxnSpPr>
              <p:spPr>
                <a:xfrm flipV="1">
                  <a:off x="6581084" y="2939275"/>
                  <a:ext cx="452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79" name="Group 1471"/>
              <p:cNvGrpSpPr>
                <a:grpSpLocks/>
              </p:cNvGrpSpPr>
              <p:nvPr/>
            </p:nvGrpSpPr>
            <p:grpSpPr bwMode="auto">
              <a:xfrm>
                <a:off x="6396478" y="3664333"/>
                <a:ext cx="559121" cy="92788"/>
                <a:chOff x="6582044" y="2846082"/>
                <a:chExt cx="559121" cy="92788"/>
              </a:xfrm>
            </p:grpSpPr>
            <p:cxnSp>
              <p:nvCxnSpPr>
                <p:cNvPr id="1476" name="Straight Connector 1475"/>
                <p:cNvCxnSpPr/>
                <p:nvPr/>
              </p:nvCxnSpPr>
              <p:spPr>
                <a:xfrm flipV="1">
                  <a:off x="7025347" y="2846793"/>
                  <a:ext cx="110945" cy="923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7" name="Straight Connector 1476"/>
                <p:cNvCxnSpPr/>
                <p:nvPr/>
              </p:nvCxnSpPr>
              <p:spPr>
                <a:xfrm flipV="1">
                  <a:off x="6581564" y="2939171"/>
                  <a:ext cx="4497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80" name="Group 1472"/>
              <p:cNvGrpSpPr>
                <a:grpSpLocks/>
              </p:cNvGrpSpPr>
              <p:nvPr/>
            </p:nvGrpSpPr>
            <p:grpSpPr bwMode="auto">
              <a:xfrm>
                <a:off x="6395998" y="3730197"/>
                <a:ext cx="559121" cy="92788"/>
                <a:chOff x="6582044" y="2846082"/>
                <a:chExt cx="559121" cy="92788"/>
              </a:xfrm>
            </p:grpSpPr>
            <p:cxnSp>
              <p:nvCxnSpPr>
                <p:cNvPr id="1474" name="Straight Connector 1473"/>
                <p:cNvCxnSpPr/>
                <p:nvPr/>
              </p:nvCxnSpPr>
              <p:spPr>
                <a:xfrm flipV="1">
                  <a:off x="7028824" y="2846690"/>
                  <a:ext cx="110947" cy="923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5" name="Straight Connector 1474"/>
                <p:cNvCxnSpPr/>
                <p:nvPr/>
              </p:nvCxnSpPr>
              <p:spPr>
                <a:xfrm flipV="1">
                  <a:off x="6582044" y="2939067"/>
                  <a:ext cx="4527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044" name="Group 1436"/>
            <p:cNvGrpSpPr>
              <a:grpSpLocks/>
            </p:cNvGrpSpPr>
            <p:nvPr/>
          </p:nvGrpSpPr>
          <p:grpSpPr bwMode="auto">
            <a:xfrm>
              <a:off x="6280049" y="2055335"/>
              <a:ext cx="731610" cy="920732"/>
              <a:chOff x="6280049" y="2055335"/>
              <a:chExt cx="731610" cy="920732"/>
            </a:xfrm>
          </p:grpSpPr>
          <p:grpSp>
            <p:nvGrpSpPr>
              <p:cNvPr id="205045" name="Group 1437"/>
              <p:cNvGrpSpPr>
                <a:grpSpLocks/>
              </p:cNvGrpSpPr>
              <p:nvPr/>
            </p:nvGrpSpPr>
            <p:grpSpPr bwMode="auto">
              <a:xfrm>
                <a:off x="6280049" y="2055335"/>
                <a:ext cx="680752" cy="139401"/>
                <a:chOff x="5414286" y="2921098"/>
                <a:chExt cx="680752" cy="139401"/>
              </a:xfrm>
            </p:grpSpPr>
            <p:sp>
              <p:nvSpPr>
                <p:cNvPr id="1452" name="Rectangle 188"/>
                <p:cNvSpPr>
                  <a:spLocks noChangeArrowheads="1"/>
                </p:cNvSpPr>
                <p:nvPr/>
              </p:nvSpPr>
              <p:spPr bwMode="auto">
                <a:xfrm>
                  <a:off x="5415379" y="2996253"/>
                  <a:ext cx="548815" cy="64195"/>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453" name="AutoShape 189"/>
                <p:cNvSpPr>
                  <a:spLocks noChangeArrowheads="1"/>
                </p:cNvSpPr>
                <p:nvPr/>
              </p:nvSpPr>
              <p:spPr bwMode="auto">
                <a:xfrm>
                  <a:off x="5415379" y="2921098"/>
                  <a:ext cx="674894" cy="7828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454" name="Freeform 190"/>
                <p:cNvSpPr>
                  <a:spLocks/>
                </p:cNvSpPr>
                <p:nvPr/>
              </p:nvSpPr>
              <p:spPr bwMode="auto">
                <a:xfrm>
                  <a:off x="5971610" y="2922664"/>
                  <a:ext cx="122372" cy="137783"/>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455" name="Freeform 191"/>
                <p:cNvSpPr>
                  <a:spLocks/>
                </p:cNvSpPr>
                <p:nvPr/>
              </p:nvSpPr>
              <p:spPr bwMode="auto">
                <a:xfrm>
                  <a:off x="5500669" y="2936755"/>
                  <a:ext cx="522856" cy="4540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456" name="Freeform 192"/>
                <p:cNvSpPr>
                  <a:spLocks/>
                </p:cNvSpPr>
                <p:nvPr/>
              </p:nvSpPr>
              <p:spPr bwMode="auto">
                <a:xfrm>
                  <a:off x="5623039" y="2933624"/>
                  <a:ext cx="300366" cy="53235"/>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439" name="Straight Connector 1438"/>
              <p:cNvCxnSpPr/>
              <p:nvPr/>
            </p:nvCxnSpPr>
            <p:spPr>
              <a:xfrm flipH="1">
                <a:off x="6996826" y="2125793"/>
                <a:ext cx="11123" cy="843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p:cNvCxnSpPr/>
              <p:nvPr/>
            </p:nvCxnSpPr>
            <p:spPr>
              <a:xfrm>
                <a:off x="6874454" y="2304284"/>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p:cNvCxnSpPr/>
              <p:nvPr/>
            </p:nvCxnSpPr>
            <p:spPr>
              <a:xfrm>
                <a:off x="6870747" y="2368478"/>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p:cNvCxnSpPr/>
              <p:nvPr/>
            </p:nvCxnSpPr>
            <p:spPr>
              <a:xfrm>
                <a:off x="6870747" y="2445199"/>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p:cNvCxnSpPr/>
              <p:nvPr/>
            </p:nvCxnSpPr>
            <p:spPr>
              <a:xfrm>
                <a:off x="6867038" y="2509393"/>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p:cNvCxnSpPr/>
              <p:nvPr/>
            </p:nvCxnSpPr>
            <p:spPr>
              <a:xfrm>
                <a:off x="6867038" y="2570456"/>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p:cNvCxnSpPr/>
              <p:nvPr/>
            </p:nvCxnSpPr>
            <p:spPr>
              <a:xfrm>
                <a:off x="6863331" y="2637782"/>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6" name="Straight Connector 1445"/>
              <p:cNvCxnSpPr/>
              <p:nvPr/>
            </p:nvCxnSpPr>
            <p:spPr>
              <a:xfrm>
                <a:off x="6859622" y="2706673"/>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p:cNvCxnSpPr/>
              <p:nvPr/>
            </p:nvCxnSpPr>
            <p:spPr>
              <a:xfrm>
                <a:off x="6867038" y="2775565"/>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p:cNvCxnSpPr/>
              <p:nvPr/>
            </p:nvCxnSpPr>
            <p:spPr>
              <a:xfrm>
                <a:off x="6870747" y="2842891"/>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p:cNvCxnSpPr/>
              <p:nvPr/>
            </p:nvCxnSpPr>
            <p:spPr>
              <a:xfrm>
                <a:off x="6870747" y="2911782"/>
                <a:ext cx="1372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p:cNvCxnSpPr/>
              <p:nvPr/>
            </p:nvCxnSpPr>
            <p:spPr>
              <a:xfrm>
                <a:off x="6874454" y="2975976"/>
                <a:ext cx="1372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p:cNvCxnSpPr/>
              <p:nvPr/>
            </p:nvCxnSpPr>
            <p:spPr>
              <a:xfrm flipH="1">
                <a:off x="6878164" y="2132056"/>
                <a:ext cx="13349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4852" name="Group 1317"/>
          <p:cNvGrpSpPr>
            <a:grpSpLocks/>
          </p:cNvGrpSpPr>
          <p:nvPr/>
        </p:nvGrpSpPr>
        <p:grpSpPr bwMode="auto">
          <a:xfrm>
            <a:off x="5999298" y="5011055"/>
            <a:ext cx="331788" cy="1031875"/>
            <a:chOff x="6240352" y="2055335"/>
            <a:chExt cx="771307" cy="1017716"/>
          </a:xfrm>
        </p:grpSpPr>
        <p:grpSp>
          <p:nvGrpSpPr>
            <p:cNvPr id="204985" name="Group 1377"/>
            <p:cNvGrpSpPr>
              <a:grpSpLocks/>
            </p:cNvGrpSpPr>
            <p:nvPr/>
          </p:nvGrpSpPr>
          <p:grpSpPr bwMode="auto">
            <a:xfrm>
              <a:off x="6240352" y="2235573"/>
              <a:ext cx="697981" cy="837478"/>
              <a:chOff x="6395998" y="3062424"/>
              <a:chExt cx="564403" cy="837478"/>
            </a:xfrm>
          </p:grpSpPr>
          <p:sp>
            <p:nvSpPr>
              <p:cNvPr id="1399" name="Rectangle 1398"/>
              <p:cNvSpPr/>
              <p:nvPr/>
            </p:nvSpPr>
            <p:spPr>
              <a:xfrm>
                <a:off x="6509397" y="3062244"/>
                <a:ext cx="447628" cy="7421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400" name="Straight Connector 1399"/>
              <p:cNvCxnSpPr/>
              <p:nvPr/>
            </p:nvCxnSpPr>
            <p:spPr>
              <a:xfrm flipV="1">
                <a:off x="6846611" y="3062244"/>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01" name="Rectangle 1400"/>
              <p:cNvSpPr/>
              <p:nvPr/>
            </p:nvSpPr>
            <p:spPr>
              <a:xfrm>
                <a:off x="6476572" y="3071638"/>
                <a:ext cx="131304" cy="1158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402" name="Straight Connector 1401"/>
              <p:cNvCxnSpPr/>
              <p:nvPr/>
            </p:nvCxnSpPr>
            <p:spPr>
              <a:xfrm flipV="1">
                <a:off x="6395998" y="3062244"/>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03" name="Rectangle 1402"/>
              <p:cNvSpPr/>
              <p:nvPr/>
            </p:nvSpPr>
            <p:spPr>
              <a:xfrm>
                <a:off x="6816769" y="3702622"/>
                <a:ext cx="131304" cy="1158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404" name="Rectangle 1403"/>
              <p:cNvSpPr/>
              <p:nvPr/>
            </p:nvSpPr>
            <p:spPr>
              <a:xfrm>
                <a:off x="6404951" y="3157752"/>
                <a:ext cx="444643" cy="7421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405" name="Straight Connector 1404"/>
              <p:cNvCxnSpPr/>
              <p:nvPr/>
            </p:nvCxnSpPr>
            <p:spPr>
              <a:xfrm flipV="1">
                <a:off x="6846611" y="3804394"/>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013" name="Group 1405"/>
              <p:cNvGrpSpPr>
                <a:grpSpLocks/>
              </p:cNvGrpSpPr>
              <p:nvPr/>
            </p:nvGrpSpPr>
            <p:grpSpPr bwMode="auto">
              <a:xfrm>
                <a:off x="6400318" y="3137421"/>
                <a:ext cx="559121" cy="92788"/>
                <a:chOff x="6582044" y="2846082"/>
                <a:chExt cx="559121" cy="92788"/>
              </a:xfrm>
            </p:grpSpPr>
            <p:cxnSp>
              <p:nvCxnSpPr>
                <p:cNvPr id="1434" name="Straight Connector 1433"/>
                <p:cNvCxnSpPr/>
                <p:nvPr/>
              </p:nvCxnSpPr>
              <p:spPr>
                <a:xfrm flipV="1">
                  <a:off x="7028337" y="2846059"/>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5" name="Straight Connector 1434"/>
                <p:cNvCxnSpPr/>
                <p:nvPr/>
              </p:nvCxnSpPr>
              <p:spPr>
                <a:xfrm flipV="1">
                  <a:off x="6580709" y="2938436"/>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14" name="Group 1406"/>
              <p:cNvGrpSpPr>
                <a:grpSpLocks/>
              </p:cNvGrpSpPr>
              <p:nvPr/>
            </p:nvGrpSpPr>
            <p:grpSpPr bwMode="auto">
              <a:xfrm>
                <a:off x="6399838" y="3203285"/>
                <a:ext cx="559121" cy="92788"/>
                <a:chOff x="6582044" y="2846082"/>
                <a:chExt cx="559121" cy="92788"/>
              </a:xfrm>
            </p:grpSpPr>
            <p:cxnSp>
              <p:nvCxnSpPr>
                <p:cNvPr id="1432" name="Straight Connector 1431"/>
                <p:cNvCxnSpPr/>
                <p:nvPr/>
              </p:nvCxnSpPr>
              <p:spPr>
                <a:xfrm flipV="1">
                  <a:off x="7028817" y="2845955"/>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3" name="Straight Connector 1432"/>
                <p:cNvCxnSpPr/>
                <p:nvPr/>
              </p:nvCxnSpPr>
              <p:spPr>
                <a:xfrm flipV="1">
                  <a:off x="6581189" y="2938331"/>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15" name="Group 1407"/>
              <p:cNvGrpSpPr>
                <a:grpSpLocks/>
              </p:cNvGrpSpPr>
              <p:nvPr/>
            </p:nvGrpSpPr>
            <p:grpSpPr bwMode="auto">
              <a:xfrm>
                <a:off x="6399358" y="3269149"/>
                <a:ext cx="559121" cy="92788"/>
                <a:chOff x="6582044" y="2846082"/>
                <a:chExt cx="559121" cy="92788"/>
              </a:xfrm>
            </p:grpSpPr>
            <p:cxnSp>
              <p:nvCxnSpPr>
                <p:cNvPr id="1430" name="Straight Connector 1429"/>
                <p:cNvCxnSpPr/>
                <p:nvPr/>
              </p:nvCxnSpPr>
              <p:spPr>
                <a:xfrm flipV="1">
                  <a:off x="7026313" y="2845851"/>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1" name="Straight Connector 1430"/>
                <p:cNvCxnSpPr/>
                <p:nvPr/>
              </p:nvCxnSpPr>
              <p:spPr>
                <a:xfrm flipV="1">
                  <a:off x="6581670" y="2938228"/>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16" name="Group 1408"/>
              <p:cNvGrpSpPr>
                <a:grpSpLocks/>
              </p:cNvGrpSpPr>
              <p:nvPr/>
            </p:nvGrpSpPr>
            <p:grpSpPr bwMode="auto">
              <a:xfrm>
                <a:off x="6398878" y="3335013"/>
                <a:ext cx="559121" cy="92788"/>
                <a:chOff x="6582044" y="2846082"/>
                <a:chExt cx="559121" cy="92788"/>
              </a:xfrm>
            </p:grpSpPr>
            <p:cxnSp>
              <p:nvCxnSpPr>
                <p:cNvPr id="1428" name="Straight Connector 1427"/>
                <p:cNvCxnSpPr/>
                <p:nvPr/>
              </p:nvCxnSpPr>
              <p:spPr>
                <a:xfrm flipV="1">
                  <a:off x="7026792" y="2845748"/>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9" name="Straight Connector 1428"/>
                <p:cNvCxnSpPr/>
                <p:nvPr/>
              </p:nvCxnSpPr>
              <p:spPr>
                <a:xfrm flipV="1">
                  <a:off x="6582149" y="2938124"/>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17" name="Group 1409"/>
              <p:cNvGrpSpPr>
                <a:grpSpLocks/>
              </p:cNvGrpSpPr>
              <p:nvPr/>
            </p:nvGrpSpPr>
            <p:grpSpPr bwMode="auto">
              <a:xfrm>
                <a:off x="6398398" y="3400877"/>
                <a:ext cx="559121" cy="92788"/>
                <a:chOff x="6582044" y="2846082"/>
                <a:chExt cx="559121" cy="92788"/>
              </a:xfrm>
            </p:grpSpPr>
            <p:cxnSp>
              <p:nvCxnSpPr>
                <p:cNvPr id="1426" name="Straight Connector 1425"/>
                <p:cNvCxnSpPr/>
                <p:nvPr/>
              </p:nvCxnSpPr>
              <p:spPr>
                <a:xfrm flipV="1">
                  <a:off x="7027272" y="2845643"/>
                  <a:ext cx="113399" cy="90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7" name="Straight Connector 1426"/>
                <p:cNvCxnSpPr/>
                <p:nvPr/>
              </p:nvCxnSpPr>
              <p:spPr>
                <a:xfrm flipV="1">
                  <a:off x="6582629" y="2936455"/>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18" name="Group 1410"/>
              <p:cNvGrpSpPr>
                <a:grpSpLocks/>
              </p:cNvGrpSpPr>
              <p:nvPr/>
            </p:nvGrpSpPr>
            <p:grpSpPr bwMode="auto">
              <a:xfrm>
                <a:off x="6397918" y="3466741"/>
                <a:ext cx="559121" cy="92788"/>
                <a:chOff x="6582044" y="2846082"/>
                <a:chExt cx="559121" cy="92788"/>
              </a:xfrm>
            </p:grpSpPr>
            <p:cxnSp>
              <p:nvCxnSpPr>
                <p:cNvPr id="1424" name="Straight Connector 1423"/>
                <p:cNvCxnSpPr/>
                <p:nvPr/>
              </p:nvCxnSpPr>
              <p:spPr>
                <a:xfrm flipV="1">
                  <a:off x="7027753" y="2845540"/>
                  <a:ext cx="113399"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5" name="Straight Connector 1424"/>
                <p:cNvCxnSpPr/>
                <p:nvPr/>
              </p:nvCxnSpPr>
              <p:spPr>
                <a:xfrm flipV="1">
                  <a:off x="6583110" y="2939482"/>
                  <a:ext cx="4506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19" name="Group 1411"/>
              <p:cNvGrpSpPr>
                <a:grpSpLocks/>
              </p:cNvGrpSpPr>
              <p:nvPr/>
            </p:nvGrpSpPr>
            <p:grpSpPr bwMode="auto">
              <a:xfrm>
                <a:off x="6397438" y="3532605"/>
                <a:ext cx="559121" cy="92788"/>
                <a:chOff x="6582044" y="2846082"/>
                <a:chExt cx="559121" cy="92788"/>
              </a:xfrm>
            </p:grpSpPr>
            <p:cxnSp>
              <p:nvCxnSpPr>
                <p:cNvPr id="1422" name="Straight Connector 1421"/>
                <p:cNvCxnSpPr/>
                <p:nvPr/>
              </p:nvCxnSpPr>
              <p:spPr>
                <a:xfrm flipV="1">
                  <a:off x="7028232" y="2845436"/>
                  <a:ext cx="113399"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3" name="Straight Connector 1422"/>
                <p:cNvCxnSpPr/>
                <p:nvPr/>
              </p:nvCxnSpPr>
              <p:spPr>
                <a:xfrm flipV="1">
                  <a:off x="6580604" y="2939379"/>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20" name="Group 1412"/>
              <p:cNvGrpSpPr>
                <a:grpSpLocks/>
              </p:cNvGrpSpPr>
              <p:nvPr/>
            </p:nvGrpSpPr>
            <p:grpSpPr bwMode="auto">
              <a:xfrm>
                <a:off x="6396958" y="3598469"/>
                <a:ext cx="559121" cy="92788"/>
                <a:chOff x="6582044" y="2846082"/>
                <a:chExt cx="559121" cy="92788"/>
              </a:xfrm>
            </p:grpSpPr>
            <p:cxnSp>
              <p:nvCxnSpPr>
                <p:cNvPr id="1420" name="Straight Connector 1419"/>
                <p:cNvCxnSpPr/>
                <p:nvPr/>
              </p:nvCxnSpPr>
              <p:spPr>
                <a:xfrm flipV="1">
                  <a:off x="7028711" y="2845332"/>
                  <a:ext cx="113399"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1" name="Straight Connector 1420"/>
                <p:cNvCxnSpPr/>
                <p:nvPr/>
              </p:nvCxnSpPr>
              <p:spPr>
                <a:xfrm flipV="1">
                  <a:off x="6581083" y="2939275"/>
                  <a:ext cx="453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21" name="Group 1413"/>
              <p:cNvGrpSpPr>
                <a:grpSpLocks/>
              </p:cNvGrpSpPr>
              <p:nvPr/>
            </p:nvGrpSpPr>
            <p:grpSpPr bwMode="auto">
              <a:xfrm>
                <a:off x="6396478" y="3664333"/>
                <a:ext cx="559121" cy="92788"/>
                <a:chOff x="6582044" y="2846082"/>
                <a:chExt cx="559121" cy="92788"/>
              </a:xfrm>
            </p:grpSpPr>
            <p:cxnSp>
              <p:nvCxnSpPr>
                <p:cNvPr id="1418" name="Straight Connector 1417"/>
                <p:cNvCxnSpPr/>
                <p:nvPr/>
              </p:nvCxnSpPr>
              <p:spPr>
                <a:xfrm flipV="1">
                  <a:off x="7026209" y="2846793"/>
                  <a:ext cx="110414" cy="923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9" name="Straight Connector 1418"/>
                <p:cNvCxnSpPr/>
                <p:nvPr/>
              </p:nvCxnSpPr>
              <p:spPr>
                <a:xfrm flipV="1">
                  <a:off x="6581565" y="2939171"/>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022" name="Group 1414"/>
              <p:cNvGrpSpPr>
                <a:grpSpLocks/>
              </p:cNvGrpSpPr>
              <p:nvPr/>
            </p:nvGrpSpPr>
            <p:grpSpPr bwMode="auto">
              <a:xfrm>
                <a:off x="6395998" y="3730197"/>
                <a:ext cx="559121" cy="92788"/>
                <a:chOff x="6582044" y="2846082"/>
                <a:chExt cx="559121" cy="92788"/>
              </a:xfrm>
            </p:grpSpPr>
            <p:cxnSp>
              <p:nvCxnSpPr>
                <p:cNvPr id="1416" name="Straight Connector 1415"/>
                <p:cNvCxnSpPr/>
                <p:nvPr/>
              </p:nvCxnSpPr>
              <p:spPr>
                <a:xfrm flipV="1">
                  <a:off x="7026689" y="2846690"/>
                  <a:ext cx="113399" cy="923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7" name="Straight Connector 1416"/>
                <p:cNvCxnSpPr/>
                <p:nvPr/>
              </p:nvCxnSpPr>
              <p:spPr>
                <a:xfrm flipV="1">
                  <a:off x="6582044" y="2939067"/>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4986" name="Group 1378"/>
            <p:cNvGrpSpPr>
              <a:grpSpLocks/>
            </p:cNvGrpSpPr>
            <p:nvPr/>
          </p:nvGrpSpPr>
          <p:grpSpPr bwMode="auto">
            <a:xfrm>
              <a:off x="6280049" y="2055335"/>
              <a:ext cx="731610" cy="920732"/>
              <a:chOff x="6280049" y="2055335"/>
              <a:chExt cx="731610" cy="920732"/>
            </a:xfrm>
          </p:grpSpPr>
          <p:grpSp>
            <p:nvGrpSpPr>
              <p:cNvPr id="204987" name="Group 1379"/>
              <p:cNvGrpSpPr>
                <a:grpSpLocks/>
              </p:cNvGrpSpPr>
              <p:nvPr/>
            </p:nvGrpSpPr>
            <p:grpSpPr bwMode="auto">
              <a:xfrm>
                <a:off x="6280049" y="2055335"/>
                <a:ext cx="680752" cy="139401"/>
                <a:chOff x="5414286" y="2921098"/>
                <a:chExt cx="680752" cy="139401"/>
              </a:xfrm>
            </p:grpSpPr>
            <p:sp>
              <p:nvSpPr>
                <p:cNvPr id="1394" name="Rectangle 188"/>
                <p:cNvSpPr>
                  <a:spLocks noChangeArrowheads="1"/>
                </p:cNvSpPr>
                <p:nvPr/>
              </p:nvSpPr>
              <p:spPr bwMode="auto">
                <a:xfrm>
                  <a:off x="5415186" y="2996253"/>
                  <a:ext cx="549876" cy="64195"/>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395" name="AutoShape 189"/>
                <p:cNvSpPr>
                  <a:spLocks noChangeArrowheads="1"/>
                </p:cNvSpPr>
                <p:nvPr/>
              </p:nvSpPr>
              <p:spPr bwMode="auto">
                <a:xfrm>
                  <a:off x="5415186" y="2921098"/>
                  <a:ext cx="675352" cy="7828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396" name="Freeform 190"/>
                <p:cNvSpPr>
                  <a:spLocks/>
                </p:cNvSpPr>
                <p:nvPr/>
              </p:nvSpPr>
              <p:spPr bwMode="auto">
                <a:xfrm>
                  <a:off x="5968754" y="2922664"/>
                  <a:ext cx="125475" cy="137783"/>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397" name="Freeform 191"/>
                <p:cNvSpPr>
                  <a:spLocks/>
                </p:cNvSpPr>
                <p:nvPr/>
              </p:nvSpPr>
              <p:spPr bwMode="auto">
                <a:xfrm>
                  <a:off x="5500065" y="2936755"/>
                  <a:ext cx="524044" cy="4540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398" name="Freeform 192"/>
                <p:cNvSpPr>
                  <a:spLocks/>
                </p:cNvSpPr>
                <p:nvPr/>
              </p:nvSpPr>
              <p:spPr bwMode="auto">
                <a:xfrm>
                  <a:off x="5621851" y="2933624"/>
                  <a:ext cx="302617" cy="53235"/>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381" name="Straight Connector 1380"/>
              <p:cNvCxnSpPr/>
              <p:nvPr/>
            </p:nvCxnSpPr>
            <p:spPr>
              <a:xfrm flipH="1">
                <a:off x="6996897" y="2125793"/>
                <a:ext cx="11070" cy="843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p:cNvCxnSpPr/>
              <p:nvPr/>
            </p:nvCxnSpPr>
            <p:spPr>
              <a:xfrm>
                <a:off x="6875111" y="2304284"/>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p:cNvCxnSpPr/>
              <p:nvPr/>
            </p:nvCxnSpPr>
            <p:spPr>
              <a:xfrm>
                <a:off x="6871422" y="2368478"/>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p:cNvCxnSpPr/>
              <p:nvPr/>
            </p:nvCxnSpPr>
            <p:spPr>
              <a:xfrm>
                <a:off x="6871422" y="2445199"/>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p:cNvCxnSpPr/>
              <p:nvPr/>
            </p:nvCxnSpPr>
            <p:spPr>
              <a:xfrm>
                <a:off x="6867730" y="2509393"/>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p:cNvCxnSpPr/>
              <p:nvPr/>
            </p:nvCxnSpPr>
            <p:spPr>
              <a:xfrm>
                <a:off x="6864041" y="2570456"/>
                <a:ext cx="1402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p:cNvCxnSpPr/>
              <p:nvPr/>
            </p:nvCxnSpPr>
            <p:spPr>
              <a:xfrm>
                <a:off x="6864041" y="2637782"/>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p:cNvCxnSpPr/>
              <p:nvPr/>
            </p:nvCxnSpPr>
            <p:spPr>
              <a:xfrm>
                <a:off x="6860349" y="2706673"/>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p:cNvCxnSpPr/>
              <p:nvPr/>
            </p:nvCxnSpPr>
            <p:spPr>
              <a:xfrm>
                <a:off x="6867730" y="2775565"/>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p:cNvCxnSpPr/>
              <p:nvPr/>
            </p:nvCxnSpPr>
            <p:spPr>
              <a:xfrm>
                <a:off x="6871422" y="2842891"/>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p:cNvCxnSpPr/>
              <p:nvPr/>
            </p:nvCxnSpPr>
            <p:spPr>
              <a:xfrm>
                <a:off x="6871422" y="2911782"/>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p:cNvCxnSpPr/>
              <p:nvPr/>
            </p:nvCxnSpPr>
            <p:spPr>
              <a:xfrm>
                <a:off x="6875111" y="2975976"/>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p:cNvCxnSpPr/>
              <p:nvPr/>
            </p:nvCxnSpPr>
            <p:spPr>
              <a:xfrm flipH="1">
                <a:off x="6875111" y="2132056"/>
                <a:ext cx="13654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4853" name="Group 1318"/>
          <p:cNvGrpSpPr>
            <a:grpSpLocks/>
          </p:cNvGrpSpPr>
          <p:nvPr/>
        </p:nvGrpSpPr>
        <p:grpSpPr bwMode="auto">
          <a:xfrm>
            <a:off x="6375536" y="5011055"/>
            <a:ext cx="331787" cy="1031875"/>
            <a:chOff x="6240352" y="2055335"/>
            <a:chExt cx="771307" cy="1017716"/>
          </a:xfrm>
        </p:grpSpPr>
        <p:grpSp>
          <p:nvGrpSpPr>
            <p:cNvPr id="204927" name="Group 1319"/>
            <p:cNvGrpSpPr>
              <a:grpSpLocks/>
            </p:cNvGrpSpPr>
            <p:nvPr/>
          </p:nvGrpSpPr>
          <p:grpSpPr bwMode="auto">
            <a:xfrm>
              <a:off x="6240352" y="2235573"/>
              <a:ext cx="697981" cy="837478"/>
              <a:chOff x="6395998" y="3062424"/>
              <a:chExt cx="564403" cy="837478"/>
            </a:xfrm>
          </p:grpSpPr>
          <p:sp>
            <p:nvSpPr>
              <p:cNvPr id="1341" name="Rectangle 1340"/>
              <p:cNvSpPr/>
              <p:nvPr/>
            </p:nvSpPr>
            <p:spPr>
              <a:xfrm>
                <a:off x="6509397" y="3062244"/>
                <a:ext cx="447629" cy="7421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342" name="Straight Connector 1341"/>
              <p:cNvCxnSpPr/>
              <p:nvPr/>
            </p:nvCxnSpPr>
            <p:spPr>
              <a:xfrm flipV="1">
                <a:off x="6846611" y="3062244"/>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43" name="Rectangle 1342"/>
              <p:cNvSpPr/>
              <p:nvPr/>
            </p:nvSpPr>
            <p:spPr>
              <a:xfrm>
                <a:off x="6476570" y="3071638"/>
                <a:ext cx="131305" cy="1158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344" name="Straight Connector 1343"/>
              <p:cNvCxnSpPr/>
              <p:nvPr/>
            </p:nvCxnSpPr>
            <p:spPr>
              <a:xfrm flipV="1">
                <a:off x="6395998" y="3062244"/>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45" name="Rectangle 1344"/>
              <p:cNvSpPr/>
              <p:nvPr/>
            </p:nvSpPr>
            <p:spPr>
              <a:xfrm>
                <a:off x="6816769" y="3702622"/>
                <a:ext cx="131305" cy="11586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346" name="Rectangle 1345"/>
              <p:cNvSpPr/>
              <p:nvPr/>
            </p:nvSpPr>
            <p:spPr>
              <a:xfrm>
                <a:off x="6404950" y="3157752"/>
                <a:ext cx="444646" cy="7421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347" name="Straight Connector 1346"/>
              <p:cNvCxnSpPr/>
              <p:nvPr/>
            </p:nvCxnSpPr>
            <p:spPr>
              <a:xfrm flipV="1">
                <a:off x="6846611" y="3804394"/>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955" name="Group 1347"/>
              <p:cNvGrpSpPr>
                <a:grpSpLocks/>
              </p:cNvGrpSpPr>
              <p:nvPr/>
            </p:nvGrpSpPr>
            <p:grpSpPr bwMode="auto">
              <a:xfrm>
                <a:off x="6400318" y="3137421"/>
                <a:ext cx="559121" cy="92788"/>
                <a:chOff x="6582044" y="2846082"/>
                <a:chExt cx="559121" cy="92788"/>
              </a:xfrm>
            </p:grpSpPr>
            <p:cxnSp>
              <p:nvCxnSpPr>
                <p:cNvPr id="1376" name="Straight Connector 1375"/>
                <p:cNvCxnSpPr/>
                <p:nvPr/>
              </p:nvCxnSpPr>
              <p:spPr>
                <a:xfrm flipV="1">
                  <a:off x="7028337" y="2846059"/>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p:cNvCxnSpPr/>
                <p:nvPr/>
              </p:nvCxnSpPr>
              <p:spPr>
                <a:xfrm flipV="1">
                  <a:off x="6580707" y="2938436"/>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56" name="Group 1348"/>
              <p:cNvGrpSpPr>
                <a:grpSpLocks/>
              </p:cNvGrpSpPr>
              <p:nvPr/>
            </p:nvGrpSpPr>
            <p:grpSpPr bwMode="auto">
              <a:xfrm>
                <a:off x="6399838" y="3203285"/>
                <a:ext cx="559121" cy="92788"/>
                <a:chOff x="6582044" y="2846082"/>
                <a:chExt cx="559121" cy="92788"/>
              </a:xfrm>
            </p:grpSpPr>
            <p:cxnSp>
              <p:nvCxnSpPr>
                <p:cNvPr id="1374" name="Straight Connector 1373"/>
                <p:cNvCxnSpPr/>
                <p:nvPr/>
              </p:nvCxnSpPr>
              <p:spPr>
                <a:xfrm flipV="1">
                  <a:off x="7028816" y="2845955"/>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p:cNvCxnSpPr/>
                <p:nvPr/>
              </p:nvCxnSpPr>
              <p:spPr>
                <a:xfrm flipV="1">
                  <a:off x="6581187" y="2938331"/>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57" name="Group 1349"/>
              <p:cNvGrpSpPr>
                <a:grpSpLocks/>
              </p:cNvGrpSpPr>
              <p:nvPr/>
            </p:nvGrpSpPr>
            <p:grpSpPr bwMode="auto">
              <a:xfrm>
                <a:off x="6399358" y="3269149"/>
                <a:ext cx="559121" cy="92788"/>
                <a:chOff x="6582044" y="2846082"/>
                <a:chExt cx="559121" cy="92788"/>
              </a:xfrm>
            </p:grpSpPr>
            <p:cxnSp>
              <p:nvCxnSpPr>
                <p:cNvPr id="1372" name="Straight Connector 1371"/>
                <p:cNvCxnSpPr/>
                <p:nvPr/>
              </p:nvCxnSpPr>
              <p:spPr>
                <a:xfrm flipV="1">
                  <a:off x="7026314" y="2845851"/>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p:cNvCxnSpPr/>
                <p:nvPr/>
              </p:nvCxnSpPr>
              <p:spPr>
                <a:xfrm flipV="1">
                  <a:off x="6581668" y="2938228"/>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58" name="Group 1350"/>
              <p:cNvGrpSpPr>
                <a:grpSpLocks/>
              </p:cNvGrpSpPr>
              <p:nvPr/>
            </p:nvGrpSpPr>
            <p:grpSpPr bwMode="auto">
              <a:xfrm>
                <a:off x="6398878" y="3335013"/>
                <a:ext cx="559121" cy="92788"/>
                <a:chOff x="6582044" y="2846082"/>
                <a:chExt cx="559121" cy="92788"/>
              </a:xfrm>
            </p:grpSpPr>
            <p:cxnSp>
              <p:nvCxnSpPr>
                <p:cNvPr id="1370" name="Straight Connector 1369"/>
                <p:cNvCxnSpPr/>
                <p:nvPr/>
              </p:nvCxnSpPr>
              <p:spPr>
                <a:xfrm flipV="1">
                  <a:off x="7026794" y="2845748"/>
                  <a:ext cx="113399" cy="9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1" name="Straight Connector 1370"/>
                <p:cNvCxnSpPr/>
                <p:nvPr/>
              </p:nvCxnSpPr>
              <p:spPr>
                <a:xfrm flipV="1">
                  <a:off x="6582147" y="2938124"/>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59" name="Group 1351"/>
              <p:cNvGrpSpPr>
                <a:grpSpLocks/>
              </p:cNvGrpSpPr>
              <p:nvPr/>
            </p:nvGrpSpPr>
            <p:grpSpPr bwMode="auto">
              <a:xfrm>
                <a:off x="6398398" y="3400877"/>
                <a:ext cx="559121" cy="92788"/>
                <a:chOff x="6582044" y="2846082"/>
                <a:chExt cx="559121" cy="92788"/>
              </a:xfrm>
            </p:grpSpPr>
            <p:cxnSp>
              <p:nvCxnSpPr>
                <p:cNvPr id="1368" name="Straight Connector 1367"/>
                <p:cNvCxnSpPr/>
                <p:nvPr/>
              </p:nvCxnSpPr>
              <p:spPr>
                <a:xfrm flipV="1">
                  <a:off x="7027273" y="2845643"/>
                  <a:ext cx="113399" cy="90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9" name="Straight Connector 1368"/>
                <p:cNvCxnSpPr/>
                <p:nvPr/>
              </p:nvCxnSpPr>
              <p:spPr>
                <a:xfrm flipV="1">
                  <a:off x="6582627" y="2936455"/>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60" name="Group 1352"/>
              <p:cNvGrpSpPr>
                <a:grpSpLocks/>
              </p:cNvGrpSpPr>
              <p:nvPr/>
            </p:nvGrpSpPr>
            <p:grpSpPr bwMode="auto">
              <a:xfrm>
                <a:off x="6397918" y="3466741"/>
                <a:ext cx="559121" cy="92788"/>
                <a:chOff x="6582044" y="2846082"/>
                <a:chExt cx="559121" cy="92788"/>
              </a:xfrm>
            </p:grpSpPr>
            <p:cxnSp>
              <p:nvCxnSpPr>
                <p:cNvPr id="1366" name="Straight Connector 1365"/>
                <p:cNvCxnSpPr/>
                <p:nvPr/>
              </p:nvCxnSpPr>
              <p:spPr>
                <a:xfrm flipV="1">
                  <a:off x="7027754" y="2845540"/>
                  <a:ext cx="113399"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7" name="Straight Connector 1366"/>
                <p:cNvCxnSpPr/>
                <p:nvPr/>
              </p:nvCxnSpPr>
              <p:spPr>
                <a:xfrm flipV="1">
                  <a:off x="6583108" y="2939482"/>
                  <a:ext cx="4506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61" name="Group 1353"/>
              <p:cNvGrpSpPr>
                <a:grpSpLocks/>
              </p:cNvGrpSpPr>
              <p:nvPr/>
            </p:nvGrpSpPr>
            <p:grpSpPr bwMode="auto">
              <a:xfrm>
                <a:off x="6397438" y="3532605"/>
                <a:ext cx="559121" cy="92788"/>
                <a:chOff x="6582044" y="2846082"/>
                <a:chExt cx="559121" cy="92788"/>
              </a:xfrm>
            </p:grpSpPr>
            <p:cxnSp>
              <p:nvCxnSpPr>
                <p:cNvPr id="1364" name="Straight Connector 1363"/>
                <p:cNvCxnSpPr/>
                <p:nvPr/>
              </p:nvCxnSpPr>
              <p:spPr>
                <a:xfrm flipV="1">
                  <a:off x="7028234" y="2845436"/>
                  <a:ext cx="113399"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5" name="Straight Connector 1364"/>
                <p:cNvCxnSpPr/>
                <p:nvPr/>
              </p:nvCxnSpPr>
              <p:spPr>
                <a:xfrm flipV="1">
                  <a:off x="6580604" y="2939379"/>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62" name="Group 1354"/>
              <p:cNvGrpSpPr>
                <a:grpSpLocks/>
              </p:cNvGrpSpPr>
              <p:nvPr/>
            </p:nvGrpSpPr>
            <p:grpSpPr bwMode="auto">
              <a:xfrm>
                <a:off x="6396958" y="3598469"/>
                <a:ext cx="559121" cy="92788"/>
                <a:chOff x="6582044" y="2846082"/>
                <a:chExt cx="559121" cy="92788"/>
              </a:xfrm>
            </p:grpSpPr>
            <p:cxnSp>
              <p:nvCxnSpPr>
                <p:cNvPr id="1362" name="Straight Connector 1361"/>
                <p:cNvCxnSpPr/>
                <p:nvPr/>
              </p:nvCxnSpPr>
              <p:spPr>
                <a:xfrm flipV="1">
                  <a:off x="7028713" y="2845332"/>
                  <a:ext cx="113399" cy="9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3" name="Straight Connector 1362"/>
                <p:cNvCxnSpPr/>
                <p:nvPr/>
              </p:nvCxnSpPr>
              <p:spPr>
                <a:xfrm flipV="1">
                  <a:off x="6581083" y="2939275"/>
                  <a:ext cx="4535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63" name="Group 1355"/>
              <p:cNvGrpSpPr>
                <a:grpSpLocks/>
              </p:cNvGrpSpPr>
              <p:nvPr/>
            </p:nvGrpSpPr>
            <p:grpSpPr bwMode="auto">
              <a:xfrm>
                <a:off x="6396478" y="3664333"/>
                <a:ext cx="559121" cy="92788"/>
                <a:chOff x="6582044" y="2846082"/>
                <a:chExt cx="559121" cy="92788"/>
              </a:xfrm>
            </p:grpSpPr>
            <p:cxnSp>
              <p:nvCxnSpPr>
                <p:cNvPr id="1360" name="Straight Connector 1359"/>
                <p:cNvCxnSpPr/>
                <p:nvPr/>
              </p:nvCxnSpPr>
              <p:spPr>
                <a:xfrm flipV="1">
                  <a:off x="7026209" y="2846793"/>
                  <a:ext cx="110416" cy="923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1" name="Straight Connector 1360"/>
                <p:cNvCxnSpPr/>
                <p:nvPr/>
              </p:nvCxnSpPr>
              <p:spPr>
                <a:xfrm flipV="1">
                  <a:off x="6581565" y="2939171"/>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964" name="Group 1356"/>
              <p:cNvGrpSpPr>
                <a:grpSpLocks/>
              </p:cNvGrpSpPr>
              <p:nvPr/>
            </p:nvGrpSpPr>
            <p:grpSpPr bwMode="auto">
              <a:xfrm>
                <a:off x="6395998" y="3730197"/>
                <a:ext cx="559121" cy="92788"/>
                <a:chOff x="6582044" y="2846082"/>
                <a:chExt cx="559121" cy="92788"/>
              </a:xfrm>
            </p:grpSpPr>
            <p:cxnSp>
              <p:nvCxnSpPr>
                <p:cNvPr id="1358" name="Straight Connector 1357"/>
                <p:cNvCxnSpPr/>
                <p:nvPr/>
              </p:nvCxnSpPr>
              <p:spPr>
                <a:xfrm flipV="1">
                  <a:off x="7026688" y="2846690"/>
                  <a:ext cx="113399" cy="923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9" name="Straight Connector 1358"/>
                <p:cNvCxnSpPr/>
                <p:nvPr/>
              </p:nvCxnSpPr>
              <p:spPr>
                <a:xfrm flipV="1">
                  <a:off x="6582044" y="2939067"/>
                  <a:ext cx="4506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4928" name="Group 1320"/>
            <p:cNvGrpSpPr>
              <a:grpSpLocks/>
            </p:cNvGrpSpPr>
            <p:nvPr/>
          </p:nvGrpSpPr>
          <p:grpSpPr bwMode="auto">
            <a:xfrm>
              <a:off x="6280049" y="2055335"/>
              <a:ext cx="731610" cy="920732"/>
              <a:chOff x="6280049" y="2055335"/>
              <a:chExt cx="731610" cy="920732"/>
            </a:xfrm>
          </p:grpSpPr>
          <p:grpSp>
            <p:nvGrpSpPr>
              <p:cNvPr id="204929" name="Group 1321"/>
              <p:cNvGrpSpPr>
                <a:grpSpLocks/>
              </p:cNvGrpSpPr>
              <p:nvPr/>
            </p:nvGrpSpPr>
            <p:grpSpPr bwMode="auto">
              <a:xfrm>
                <a:off x="6280049" y="2055335"/>
                <a:ext cx="680752" cy="139401"/>
                <a:chOff x="5414286" y="2921098"/>
                <a:chExt cx="680752" cy="139401"/>
              </a:xfrm>
            </p:grpSpPr>
            <p:sp>
              <p:nvSpPr>
                <p:cNvPr id="1336" name="Rectangle 188"/>
                <p:cNvSpPr>
                  <a:spLocks noChangeArrowheads="1"/>
                </p:cNvSpPr>
                <p:nvPr/>
              </p:nvSpPr>
              <p:spPr bwMode="auto">
                <a:xfrm>
                  <a:off x="5415183" y="2996253"/>
                  <a:ext cx="549881" cy="64195"/>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337" name="AutoShape 189"/>
                <p:cNvSpPr>
                  <a:spLocks noChangeArrowheads="1"/>
                </p:cNvSpPr>
                <p:nvPr/>
              </p:nvSpPr>
              <p:spPr bwMode="auto">
                <a:xfrm>
                  <a:off x="5415183" y="2921098"/>
                  <a:ext cx="675356" cy="78286"/>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338" name="Freeform 190"/>
                <p:cNvSpPr>
                  <a:spLocks/>
                </p:cNvSpPr>
                <p:nvPr/>
              </p:nvSpPr>
              <p:spPr bwMode="auto">
                <a:xfrm>
                  <a:off x="5968753" y="2922664"/>
                  <a:ext cx="125476" cy="137783"/>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339" name="Freeform 191"/>
                <p:cNvSpPr>
                  <a:spLocks/>
                </p:cNvSpPr>
                <p:nvPr/>
              </p:nvSpPr>
              <p:spPr bwMode="auto">
                <a:xfrm>
                  <a:off x="5500065" y="2936755"/>
                  <a:ext cx="524046" cy="45406"/>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340" name="Freeform 192"/>
                <p:cNvSpPr>
                  <a:spLocks/>
                </p:cNvSpPr>
                <p:nvPr/>
              </p:nvSpPr>
              <p:spPr bwMode="auto">
                <a:xfrm>
                  <a:off x="5621849" y="2933624"/>
                  <a:ext cx="302618" cy="53235"/>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323" name="Straight Connector 1322"/>
              <p:cNvCxnSpPr/>
              <p:nvPr/>
            </p:nvCxnSpPr>
            <p:spPr>
              <a:xfrm flipH="1">
                <a:off x="6996897" y="2125793"/>
                <a:ext cx="11073" cy="8439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4" name="Straight Connector 1323"/>
              <p:cNvCxnSpPr/>
              <p:nvPr/>
            </p:nvCxnSpPr>
            <p:spPr>
              <a:xfrm>
                <a:off x="6875113" y="2304284"/>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5" name="Straight Connector 1324"/>
              <p:cNvCxnSpPr/>
              <p:nvPr/>
            </p:nvCxnSpPr>
            <p:spPr>
              <a:xfrm>
                <a:off x="6871421" y="2368478"/>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6" name="Straight Connector 1325"/>
              <p:cNvCxnSpPr/>
              <p:nvPr/>
            </p:nvCxnSpPr>
            <p:spPr>
              <a:xfrm>
                <a:off x="6871421" y="2445199"/>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7" name="Straight Connector 1326"/>
              <p:cNvCxnSpPr/>
              <p:nvPr/>
            </p:nvCxnSpPr>
            <p:spPr>
              <a:xfrm>
                <a:off x="6867732" y="2509393"/>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8" name="Straight Connector 1327"/>
              <p:cNvCxnSpPr/>
              <p:nvPr/>
            </p:nvCxnSpPr>
            <p:spPr>
              <a:xfrm>
                <a:off x="6864040" y="2570456"/>
                <a:ext cx="1402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9" name="Straight Connector 1328"/>
              <p:cNvCxnSpPr/>
              <p:nvPr/>
            </p:nvCxnSpPr>
            <p:spPr>
              <a:xfrm>
                <a:off x="6864040" y="2637782"/>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0" name="Straight Connector 1329"/>
              <p:cNvCxnSpPr/>
              <p:nvPr/>
            </p:nvCxnSpPr>
            <p:spPr>
              <a:xfrm>
                <a:off x="6860351" y="2706673"/>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1" name="Straight Connector 1330"/>
              <p:cNvCxnSpPr/>
              <p:nvPr/>
            </p:nvCxnSpPr>
            <p:spPr>
              <a:xfrm>
                <a:off x="6867732" y="2775565"/>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2" name="Straight Connector 1331"/>
              <p:cNvCxnSpPr/>
              <p:nvPr/>
            </p:nvCxnSpPr>
            <p:spPr>
              <a:xfrm>
                <a:off x="6871421" y="2842891"/>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3" name="Straight Connector 1332"/>
              <p:cNvCxnSpPr/>
              <p:nvPr/>
            </p:nvCxnSpPr>
            <p:spPr>
              <a:xfrm>
                <a:off x="6871421" y="2911782"/>
                <a:ext cx="1365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4" name="Straight Connector 1333"/>
              <p:cNvCxnSpPr/>
              <p:nvPr/>
            </p:nvCxnSpPr>
            <p:spPr>
              <a:xfrm>
                <a:off x="6875113" y="2975976"/>
                <a:ext cx="1365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5" name="Straight Connector 1334"/>
              <p:cNvCxnSpPr/>
              <p:nvPr/>
            </p:nvCxnSpPr>
            <p:spPr>
              <a:xfrm flipH="1">
                <a:off x="6875113" y="2132056"/>
                <a:ext cx="13654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557" name="TextBox 1556"/>
          <p:cNvSpPr txBox="1"/>
          <p:nvPr/>
        </p:nvSpPr>
        <p:spPr>
          <a:xfrm flipH="1">
            <a:off x="2906848" y="3909330"/>
            <a:ext cx="542925" cy="368300"/>
          </a:xfrm>
          <a:prstGeom prst="rect">
            <a:avLst/>
          </a:prstGeom>
          <a:noFill/>
        </p:spPr>
        <p:txBody>
          <a:bodyPr>
            <a:spAutoFit/>
          </a:bodyPr>
          <a:lstStyle/>
          <a:p>
            <a:pPr eaLnBrk="1" fontAlgn="auto" hangingPunct="1">
              <a:spcBef>
                <a:spcPts val="0"/>
              </a:spcBef>
              <a:spcAft>
                <a:spcPts val="0"/>
              </a:spcAft>
              <a:defRPr/>
            </a:pPr>
            <a:r>
              <a:rPr lang="en-US" i="0" dirty="0">
                <a:solidFill>
                  <a:prstClr val="black"/>
                </a:solidFill>
                <a:latin typeface="Calibri"/>
                <a:ea typeface="+mn-ea"/>
              </a:rPr>
              <a:t>B</a:t>
            </a:r>
          </a:p>
        </p:txBody>
      </p:sp>
      <p:sp>
        <p:nvSpPr>
          <p:cNvPr id="1559" name="TextBox 1558"/>
          <p:cNvSpPr txBox="1"/>
          <p:nvPr/>
        </p:nvSpPr>
        <p:spPr>
          <a:xfrm>
            <a:off x="482736" y="5960380"/>
            <a:ext cx="288925" cy="338138"/>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a:ea typeface="+mn-ea"/>
              </a:rPr>
              <a:t>1</a:t>
            </a:r>
          </a:p>
        </p:txBody>
      </p:sp>
      <p:sp>
        <p:nvSpPr>
          <p:cNvPr id="1560" name="TextBox 1559"/>
          <p:cNvSpPr txBox="1"/>
          <p:nvPr/>
        </p:nvSpPr>
        <p:spPr>
          <a:xfrm>
            <a:off x="882786" y="5958793"/>
            <a:ext cx="288925" cy="338137"/>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a:ea typeface="+mn-ea"/>
              </a:rPr>
              <a:t>2</a:t>
            </a:r>
          </a:p>
        </p:txBody>
      </p:sp>
      <p:sp>
        <p:nvSpPr>
          <p:cNvPr id="1561" name="TextBox 1560"/>
          <p:cNvSpPr txBox="1"/>
          <p:nvPr/>
        </p:nvSpPr>
        <p:spPr>
          <a:xfrm>
            <a:off x="1281248" y="5957205"/>
            <a:ext cx="288925" cy="338138"/>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a:ea typeface="+mn-ea"/>
              </a:rPr>
              <a:t>3</a:t>
            </a:r>
          </a:p>
        </p:txBody>
      </p:sp>
      <p:sp>
        <p:nvSpPr>
          <p:cNvPr id="1562" name="TextBox 1561"/>
          <p:cNvSpPr txBox="1"/>
          <p:nvPr/>
        </p:nvSpPr>
        <p:spPr>
          <a:xfrm>
            <a:off x="1647961" y="5955618"/>
            <a:ext cx="288925" cy="338137"/>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a:ea typeface="+mn-ea"/>
              </a:rPr>
              <a:t>4</a:t>
            </a:r>
          </a:p>
        </p:txBody>
      </p:sp>
      <p:sp>
        <p:nvSpPr>
          <p:cNvPr id="1563" name="TextBox 1562"/>
          <p:cNvSpPr txBox="1"/>
          <p:nvPr/>
        </p:nvSpPr>
        <p:spPr>
          <a:xfrm>
            <a:off x="2074998" y="5954030"/>
            <a:ext cx="288925" cy="338138"/>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a:ea typeface="+mn-ea"/>
              </a:rPr>
              <a:t>5</a:t>
            </a:r>
          </a:p>
        </p:txBody>
      </p:sp>
      <p:sp>
        <p:nvSpPr>
          <p:cNvPr id="1564" name="TextBox 1563"/>
          <p:cNvSpPr txBox="1"/>
          <p:nvPr/>
        </p:nvSpPr>
        <p:spPr>
          <a:xfrm>
            <a:off x="2446473" y="5952443"/>
            <a:ext cx="288925" cy="339725"/>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a:ea typeface="+mn-ea"/>
              </a:rPr>
              <a:t>6</a:t>
            </a:r>
          </a:p>
        </p:txBody>
      </p:sp>
      <p:sp>
        <p:nvSpPr>
          <p:cNvPr id="1565" name="TextBox 1564"/>
          <p:cNvSpPr txBox="1"/>
          <p:nvPr/>
        </p:nvSpPr>
        <p:spPr>
          <a:xfrm>
            <a:off x="2829061" y="5950855"/>
            <a:ext cx="288925" cy="339725"/>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a:ea typeface="+mn-ea"/>
              </a:rPr>
              <a:t>7</a:t>
            </a:r>
          </a:p>
        </p:txBody>
      </p:sp>
      <p:sp>
        <p:nvSpPr>
          <p:cNvPr id="1566" name="TextBox 1565"/>
          <p:cNvSpPr txBox="1"/>
          <p:nvPr/>
        </p:nvSpPr>
        <p:spPr>
          <a:xfrm>
            <a:off x="3206886" y="5955618"/>
            <a:ext cx="288925" cy="338137"/>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a:ea typeface="+mn-ea"/>
              </a:rPr>
              <a:t>8</a:t>
            </a:r>
          </a:p>
        </p:txBody>
      </p:sp>
      <p:grpSp>
        <p:nvGrpSpPr>
          <p:cNvPr id="204863" name="Group 187"/>
          <p:cNvGrpSpPr>
            <a:grpSpLocks/>
          </p:cNvGrpSpPr>
          <p:nvPr/>
        </p:nvGrpSpPr>
        <p:grpSpPr bwMode="auto">
          <a:xfrm>
            <a:off x="897073" y="4342718"/>
            <a:ext cx="1052513" cy="355600"/>
            <a:chOff x="4410" y="1365"/>
            <a:chExt cx="663" cy="224"/>
          </a:xfrm>
        </p:grpSpPr>
        <p:sp>
          <p:nvSpPr>
            <p:cNvPr id="70"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71"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72" name="Freeform 190"/>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73" name="Freeform 191"/>
            <p:cNvSpPr>
              <a:spLocks/>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74" name="Freeform 192"/>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grpSp>
        <p:nvGrpSpPr>
          <p:cNvPr id="204864" name="Group 187"/>
          <p:cNvGrpSpPr>
            <a:grpSpLocks/>
          </p:cNvGrpSpPr>
          <p:nvPr/>
        </p:nvGrpSpPr>
        <p:grpSpPr bwMode="auto">
          <a:xfrm>
            <a:off x="2460761" y="4344305"/>
            <a:ext cx="1052512" cy="355600"/>
            <a:chOff x="4410" y="1365"/>
            <a:chExt cx="663" cy="224"/>
          </a:xfrm>
        </p:grpSpPr>
        <p:sp>
          <p:nvSpPr>
            <p:cNvPr id="1058"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059"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060" name="Freeform 190"/>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061" name="Freeform 191"/>
            <p:cNvSpPr>
              <a:spLocks/>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062" name="Freeform 192"/>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grpSp>
        <p:nvGrpSpPr>
          <p:cNvPr id="204865" name="Group 187"/>
          <p:cNvGrpSpPr>
            <a:grpSpLocks/>
          </p:cNvGrpSpPr>
          <p:nvPr/>
        </p:nvGrpSpPr>
        <p:grpSpPr bwMode="auto">
          <a:xfrm>
            <a:off x="4051436" y="4371293"/>
            <a:ext cx="1052512" cy="355600"/>
            <a:chOff x="4410" y="1365"/>
            <a:chExt cx="663" cy="224"/>
          </a:xfrm>
        </p:grpSpPr>
        <p:sp>
          <p:nvSpPr>
            <p:cNvPr id="1305"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306"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307" name="Freeform 190"/>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308" name="Freeform 191"/>
            <p:cNvSpPr>
              <a:spLocks/>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309" name="Freeform 192"/>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grpSp>
        <p:nvGrpSpPr>
          <p:cNvPr id="204866" name="Group 187"/>
          <p:cNvGrpSpPr>
            <a:grpSpLocks/>
          </p:cNvGrpSpPr>
          <p:nvPr/>
        </p:nvGrpSpPr>
        <p:grpSpPr bwMode="auto">
          <a:xfrm>
            <a:off x="5616711" y="4379230"/>
            <a:ext cx="1052512" cy="355600"/>
            <a:chOff x="4410" y="1365"/>
            <a:chExt cx="663" cy="224"/>
          </a:xfrm>
        </p:grpSpPr>
        <p:sp>
          <p:nvSpPr>
            <p:cNvPr id="1552"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553"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554" name="Freeform 190"/>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555" name="Freeform 191"/>
            <p:cNvSpPr>
              <a:spLocks/>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556" name="Freeform 192"/>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sp>
        <p:nvSpPr>
          <p:cNvPr id="28" name="TextBox 27"/>
          <p:cNvSpPr txBox="1"/>
          <p:nvPr/>
        </p:nvSpPr>
        <p:spPr>
          <a:xfrm>
            <a:off x="614498" y="4380818"/>
            <a:ext cx="317500" cy="369887"/>
          </a:xfrm>
          <a:prstGeom prst="rect">
            <a:avLst/>
          </a:prstGeom>
          <a:noFill/>
        </p:spPr>
        <p:txBody>
          <a:bodyPr wrap="none">
            <a:spAutoFit/>
          </a:bodyPr>
          <a:lstStyle/>
          <a:p>
            <a:pPr eaLnBrk="1" fontAlgn="auto" hangingPunct="1">
              <a:spcBef>
                <a:spcPts val="0"/>
              </a:spcBef>
              <a:spcAft>
                <a:spcPts val="0"/>
              </a:spcAft>
              <a:defRPr/>
            </a:pPr>
            <a:r>
              <a:rPr lang="en-US" i="0" dirty="0">
                <a:solidFill>
                  <a:prstClr val="black"/>
                </a:solidFill>
                <a:latin typeface="Calibri"/>
                <a:ea typeface="+mn-ea"/>
              </a:rPr>
              <a:t>A</a:t>
            </a:r>
          </a:p>
        </p:txBody>
      </p:sp>
      <p:sp>
        <p:nvSpPr>
          <p:cNvPr id="1558" name="TextBox 1557"/>
          <p:cNvSpPr txBox="1"/>
          <p:nvPr/>
        </p:nvSpPr>
        <p:spPr>
          <a:xfrm>
            <a:off x="2179773" y="4426855"/>
            <a:ext cx="317500" cy="369888"/>
          </a:xfrm>
          <a:prstGeom prst="rect">
            <a:avLst/>
          </a:prstGeom>
          <a:noFill/>
        </p:spPr>
        <p:txBody>
          <a:bodyPr wrap="none">
            <a:spAutoFit/>
          </a:bodyPr>
          <a:lstStyle/>
          <a:p>
            <a:pPr eaLnBrk="1" fontAlgn="auto" hangingPunct="1">
              <a:spcBef>
                <a:spcPts val="0"/>
              </a:spcBef>
              <a:spcAft>
                <a:spcPts val="0"/>
              </a:spcAft>
              <a:defRPr/>
            </a:pPr>
            <a:r>
              <a:rPr lang="en-US" i="0" dirty="0">
                <a:solidFill>
                  <a:prstClr val="black"/>
                </a:solidFill>
                <a:latin typeface="Calibri"/>
                <a:ea typeface="+mn-ea"/>
              </a:rPr>
              <a:t>C</a:t>
            </a:r>
          </a:p>
        </p:txBody>
      </p:sp>
      <p:cxnSp>
        <p:nvCxnSpPr>
          <p:cNvPr id="544" name="Straight Connector 543"/>
          <p:cNvCxnSpPr>
            <a:endCxn id="40" idx="1"/>
          </p:cNvCxnSpPr>
          <p:nvPr/>
        </p:nvCxnSpPr>
        <p:spPr>
          <a:xfrm>
            <a:off x="4341948" y="2869518"/>
            <a:ext cx="915988" cy="40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a:stCxn id="11" idx="1"/>
          </p:cNvCxnSpPr>
          <p:nvPr/>
        </p:nvCxnSpPr>
        <p:spPr>
          <a:xfrm flipH="1">
            <a:off x="2846523" y="2834593"/>
            <a:ext cx="1063625"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4871" name="Group 271"/>
          <p:cNvGrpSpPr>
            <a:grpSpLocks/>
          </p:cNvGrpSpPr>
          <p:nvPr/>
        </p:nvGrpSpPr>
        <p:grpSpPr bwMode="auto">
          <a:xfrm>
            <a:off x="3511686" y="2648855"/>
            <a:ext cx="1066800" cy="393700"/>
            <a:chOff x="4396" y="1245"/>
            <a:chExt cx="672" cy="248"/>
          </a:xfrm>
        </p:grpSpPr>
        <p:sp>
          <p:nvSpPr>
            <p:cNvPr id="5"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i="0">
                <a:solidFill>
                  <a:srgbClr val="000000"/>
                </a:solidFill>
                <a:latin typeface="Times New Roman" panose="02020603050405020304" pitchFamily="18" charset="0"/>
              </a:endParaRPr>
            </a:p>
          </p:txBody>
        </p:sp>
        <p:sp>
          <p:nvSpPr>
            <p:cNvPr id="6"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i="0">
                <a:solidFill>
                  <a:srgbClr val="000000"/>
                </a:solidFill>
                <a:latin typeface="Times New Roman" panose="02020603050405020304" pitchFamily="18" charset="0"/>
              </a:endParaRPr>
            </a:p>
          </p:txBody>
        </p:sp>
        <p:sp>
          <p:nvSpPr>
            <p:cNvPr id="7"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i="0">
                <a:solidFill>
                  <a:srgbClr val="000000"/>
                </a:solidFill>
                <a:latin typeface="Times New Roman" panose="02020603050405020304" pitchFamily="18" charset="0"/>
              </a:endParaRPr>
            </a:p>
          </p:txBody>
        </p:sp>
        <p:grpSp>
          <p:nvGrpSpPr>
            <p:cNvPr id="204902" name="Group 266"/>
            <p:cNvGrpSpPr>
              <a:grpSpLocks/>
            </p:cNvGrpSpPr>
            <p:nvPr/>
          </p:nvGrpSpPr>
          <p:grpSpPr bwMode="auto">
            <a:xfrm>
              <a:off x="4530" y="1287"/>
              <a:ext cx="377" cy="75"/>
              <a:chOff x="2468" y="1332"/>
              <a:chExt cx="310" cy="60"/>
            </a:xfrm>
          </p:grpSpPr>
          <p:sp>
            <p:nvSpPr>
              <p:cNvPr id="11" name="Freeform 26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2" name="Freeform 26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grpSp>
        <p:sp>
          <p:nvSpPr>
            <p:cNvPr id="9" name="Line 269"/>
            <p:cNvSpPr>
              <a:spLocks noChangeShapeType="1"/>
            </p:cNvSpPr>
            <p:nvPr/>
          </p:nvSpPr>
          <p:spPr bwMode="auto">
            <a:xfrm>
              <a:off x="4399" y="1321"/>
              <a:ext cx="0" cy="109"/>
            </a:xfrm>
            <a:prstGeom prst="line">
              <a:avLst/>
            </a:prstGeom>
            <a:noFill/>
            <a:ln w="19050">
              <a:solidFill>
                <a:srgbClr val="000000"/>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0" name="Line 270"/>
            <p:cNvSpPr>
              <a:spLocks noChangeShapeType="1"/>
            </p:cNvSpPr>
            <p:nvPr/>
          </p:nvSpPr>
          <p:spPr bwMode="auto">
            <a:xfrm>
              <a:off x="5063" y="1326"/>
              <a:ext cx="0" cy="107"/>
            </a:xfrm>
            <a:prstGeom prst="line">
              <a:avLst/>
            </a:prstGeom>
            <a:noFill/>
            <a:ln w="19050">
              <a:solidFill>
                <a:srgbClr val="000000"/>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grpSp>
      <p:sp>
        <p:nvSpPr>
          <p:cNvPr id="14" name="TextBox 13"/>
          <p:cNvSpPr txBox="1"/>
          <p:nvPr/>
        </p:nvSpPr>
        <p:spPr>
          <a:xfrm>
            <a:off x="3495811" y="2942543"/>
            <a:ext cx="1184275" cy="307975"/>
          </a:xfrm>
          <a:prstGeom prst="rect">
            <a:avLst/>
          </a:prstGeom>
          <a:noFill/>
        </p:spPr>
        <p:txBody>
          <a:bodyPr wrap="none">
            <a:spAutoFit/>
          </a:bodyPr>
          <a:lstStyle/>
          <a:p>
            <a:pPr eaLnBrk="1" fontAlgn="auto" hangingPunct="1">
              <a:spcBef>
                <a:spcPts val="0"/>
              </a:spcBef>
              <a:spcAft>
                <a:spcPts val="0"/>
              </a:spcAft>
              <a:defRPr/>
            </a:pPr>
            <a:r>
              <a:rPr lang="en-US" sz="1400" i="0" dirty="0">
                <a:solidFill>
                  <a:prstClr val="black"/>
                </a:solidFill>
                <a:latin typeface="Calibri"/>
                <a:ea typeface="+mn-ea"/>
              </a:rPr>
              <a:t>Border router</a:t>
            </a:r>
          </a:p>
        </p:txBody>
      </p:sp>
      <p:grpSp>
        <p:nvGrpSpPr>
          <p:cNvPr id="204873" name="Group 271"/>
          <p:cNvGrpSpPr>
            <a:grpSpLocks/>
          </p:cNvGrpSpPr>
          <p:nvPr/>
        </p:nvGrpSpPr>
        <p:grpSpPr bwMode="auto">
          <a:xfrm>
            <a:off x="4859473" y="3090180"/>
            <a:ext cx="1066800" cy="393700"/>
            <a:chOff x="4396" y="1245"/>
            <a:chExt cx="672" cy="248"/>
          </a:xfrm>
        </p:grpSpPr>
        <p:sp>
          <p:nvSpPr>
            <p:cNvPr id="3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i="0">
                <a:solidFill>
                  <a:srgbClr val="000000"/>
                </a:solidFill>
                <a:latin typeface="Times New Roman" panose="02020603050405020304" pitchFamily="18" charset="0"/>
              </a:endParaRPr>
            </a:p>
          </p:txBody>
        </p:sp>
        <p:sp>
          <p:nvSpPr>
            <p:cNvPr id="3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i="0">
                <a:solidFill>
                  <a:srgbClr val="000000"/>
                </a:solidFill>
                <a:latin typeface="Times New Roman" panose="02020603050405020304" pitchFamily="18" charset="0"/>
              </a:endParaRPr>
            </a:p>
          </p:txBody>
        </p:sp>
        <p:sp>
          <p:nvSpPr>
            <p:cNvPr id="3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i="0">
                <a:solidFill>
                  <a:srgbClr val="000000"/>
                </a:solidFill>
                <a:latin typeface="Times New Roman" panose="02020603050405020304" pitchFamily="18" charset="0"/>
              </a:endParaRPr>
            </a:p>
          </p:txBody>
        </p:sp>
        <p:grpSp>
          <p:nvGrpSpPr>
            <p:cNvPr id="204894" name="Group 266"/>
            <p:cNvGrpSpPr>
              <a:grpSpLocks/>
            </p:cNvGrpSpPr>
            <p:nvPr/>
          </p:nvGrpSpPr>
          <p:grpSpPr bwMode="auto">
            <a:xfrm>
              <a:off x="4530" y="1287"/>
              <a:ext cx="377" cy="75"/>
              <a:chOff x="2468" y="1332"/>
              <a:chExt cx="310" cy="60"/>
            </a:xfrm>
          </p:grpSpPr>
          <p:sp>
            <p:nvSpPr>
              <p:cNvPr id="40" name="Freeform 26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41" name="Freeform 26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grpSp>
        <p:sp>
          <p:nvSpPr>
            <p:cNvPr id="38" name="Line 269"/>
            <p:cNvSpPr>
              <a:spLocks noChangeShapeType="1"/>
            </p:cNvSpPr>
            <p:nvPr/>
          </p:nvSpPr>
          <p:spPr bwMode="auto">
            <a:xfrm>
              <a:off x="4399" y="1321"/>
              <a:ext cx="0" cy="109"/>
            </a:xfrm>
            <a:prstGeom prst="line">
              <a:avLst/>
            </a:prstGeom>
            <a:noFill/>
            <a:ln w="19050">
              <a:solidFill>
                <a:srgbClr val="000000"/>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39" name="Line 270"/>
            <p:cNvSpPr>
              <a:spLocks noChangeShapeType="1"/>
            </p:cNvSpPr>
            <p:nvPr/>
          </p:nvSpPr>
          <p:spPr bwMode="auto">
            <a:xfrm>
              <a:off x="5063" y="1326"/>
              <a:ext cx="0" cy="107"/>
            </a:xfrm>
            <a:prstGeom prst="line">
              <a:avLst/>
            </a:prstGeom>
            <a:noFill/>
            <a:ln w="19050">
              <a:solidFill>
                <a:srgbClr val="000000"/>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grpSp>
      <p:grpSp>
        <p:nvGrpSpPr>
          <p:cNvPr id="204874" name="Group 271"/>
          <p:cNvGrpSpPr>
            <a:grpSpLocks/>
          </p:cNvGrpSpPr>
          <p:nvPr/>
        </p:nvGrpSpPr>
        <p:grpSpPr bwMode="auto">
          <a:xfrm>
            <a:off x="2116273" y="3090180"/>
            <a:ext cx="1066800" cy="393700"/>
            <a:chOff x="4396" y="1245"/>
            <a:chExt cx="672" cy="248"/>
          </a:xfrm>
        </p:grpSpPr>
        <p:sp>
          <p:nvSpPr>
            <p:cNvPr id="43"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i="0">
                <a:solidFill>
                  <a:srgbClr val="000000"/>
                </a:solidFill>
                <a:latin typeface="Times New Roman" panose="02020603050405020304" pitchFamily="18" charset="0"/>
              </a:endParaRPr>
            </a:p>
          </p:txBody>
        </p:sp>
        <p:sp>
          <p:nvSpPr>
            <p:cNvPr id="44"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i="0">
                <a:solidFill>
                  <a:srgbClr val="000000"/>
                </a:solidFill>
                <a:latin typeface="Times New Roman" panose="02020603050405020304" pitchFamily="18" charset="0"/>
              </a:endParaRPr>
            </a:p>
          </p:txBody>
        </p:sp>
        <p:sp>
          <p:nvSpPr>
            <p:cNvPr id="45"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i="0">
                <a:solidFill>
                  <a:srgbClr val="000000"/>
                </a:solidFill>
                <a:latin typeface="Times New Roman" panose="02020603050405020304" pitchFamily="18" charset="0"/>
              </a:endParaRPr>
            </a:p>
          </p:txBody>
        </p:sp>
        <p:grpSp>
          <p:nvGrpSpPr>
            <p:cNvPr id="204886" name="Group 266"/>
            <p:cNvGrpSpPr>
              <a:grpSpLocks/>
            </p:cNvGrpSpPr>
            <p:nvPr/>
          </p:nvGrpSpPr>
          <p:grpSpPr bwMode="auto">
            <a:xfrm>
              <a:off x="4530" y="1287"/>
              <a:ext cx="377" cy="75"/>
              <a:chOff x="2468" y="1332"/>
              <a:chExt cx="310" cy="60"/>
            </a:xfrm>
          </p:grpSpPr>
          <p:sp>
            <p:nvSpPr>
              <p:cNvPr id="49" name="Freeform 26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50" name="Freeform 26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grpSp>
        <p:sp>
          <p:nvSpPr>
            <p:cNvPr id="47" name="Line 269"/>
            <p:cNvSpPr>
              <a:spLocks noChangeShapeType="1"/>
            </p:cNvSpPr>
            <p:nvPr/>
          </p:nvSpPr>
          <p:spPr bwMode="auto">
            <a:xfrm>
              <a:off x="4399" y="1321"/>
              <a:ext cx="0" cy="109"/>
            </a:xfrm>
            <a:prstGeom prst="line">
              <a:avLst/>
            </a:prstGeom>
            <a:noFill/>
            <a:ln w="19050">
              <a:solidFill>
                <a:srgbClr val="000000"/>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48" name="Line 270"/>
            <p:cNvSpPr>
              <a:spLocks noChangeShapeType="1"/>
            </p:cNvSpPr>
            <p:nvPr/>
          </p:nvSpPr>
          <p:spPr bwMode="auto">
            <a:xfrm>
              <a:off x="5063" y="1326"/>
              <a:ext cx="0" cy="107"/>
            </a:xfrm>
            <a:prstGeom prst="line">
              <a:avLst/>
            </a:prstGeom>
            <a:noFill/>
            <a:ln w="19050">
              <a:solidFill>
                <a:srgbClr val="000000"/>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grpSp>
      <p:sp>
        <p:nvSpPr>
          <p:cNvPr id="546" name="TextBox 545"/>
          <p:cNvSpPr txBox="1"/>
          <p:nvPr/>
        </p:nvSpPr>
        <p:spPr>
          <a:xfrm>
            <a:off x="1941648" y="2792033"/>
            <a:ext cx="1169988" cy="307975"/>
          </a:xfrm>
          <a:prstGeom prst="rect">
            <a:avLst/>
          </a:prstGeom>
          <a:noFill/>
        </p:spPr>
        <p:txBody>
          <a:bodyPr wrap="none">
            <a:spAutoFit/>
          </a:bodyPr>
          <a:lstStyle/>
          <a:p>
            <a:pPr eaLnBrk="1" fontAlgn="auto" hangingPunct="1">
              <a:spcBef>
                <a:spcPts val="0"/>
              </a:spcBef>
              <a:spcAft>
                <a:spcPts val="0"/>
              </a:spcAft>
              <a:defRPr/>
            </a:pPr>
            <a:r>
              <a:rPr lang="en-US" sz="1400" i="0" dirty="0">
                <a:solidFill>
                  <a:prstClr val="black"/>
                </a:solidFill>
                <a:latin typeface="Calibri"/>
                <a:ea typeface="+mn-ea"/>
              </a:rPr>
              <a:t>Access router</a:t>
            </a:r>
          </a:p>
        </p:txBody>
      </p:sp>
      <p:sp>
        <p:nvSpPr>
          <p:cNvPr id="13" name="Freeform 159"/>
          <p:cNvSpPr>
            <a:spLocks/>
          </p:cNvSpPr>
          <p:nvPr/>
        </p:nvSpPr>
        <p:spPr bwMode="auto">
          <a:xfrm>
            <a:off x="1413011" y="2048780"/>
            <a:ext cx="2046287" cy="603250"/>
          </a:xfrm>
          <a:custGeom>
            <a:avLst/>
            <a:gdLst>
              <a:gd name="T0" fmla="*/ 239 w 1292"/>
              <a:gd name="T1" fmla="*/ 7 h 1255"/>
              <a:gd name="T2" fmla="*/ 35 w 1292"/>
              <a:gd name="T3" fmla="*/ 157 h 1255"/>
              <a:gd name="T4" fmla="*/ 29 w 1292"/>
              <a:gd name="T5" fmla="*/ 523 h 1255"/>
              <a:gd name="T6" fmla="*/ 53 w 1292"/>
              <a:gd name="T7" fmla="*/ 829 h 1255"/>
              <a:gd name="T8" fmla="*/ 245 w 1292"/>
              <a:gd name="T9" fmla="*/ 871 h 1255"/>
              <a:gd name="T10" fmla="*/ 647 w 1292"/>
              <a:gd name="T11" fmla="*/ 1129 h 1255"/>
              <a:gd name="T12" fmla="*/ 995 w 1292"/>
              <a:gd name="T13" fmla="*/ 1237 h 1255"/>
              <a:gd name="T14" fmla="*/ 1199 w 1292"/>
              <a:gd name="T15" fmla="*/ 1021 h 1255"/>
              <a:gd name="T16" fmla="*/ 1271 w 1292"/>
              <a:gd name="T17" fmla="*/ 445 h 1255"/>
              <a:gd name="T18" fmla="*/ 1205 w 1292"/>
              <a:gd name="T19" fmla="*/ 211 h 1255"/>
              <a:gd name="T20" fmla="*/ 749 w 1292"/>
              <a:gd name="T21" fmla="*/ 115 h 1255"/>
              <a:gd name="T22" fmla="*/ 239 w 1292"/>
              <a:gd name="T23" fmla="*/ 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w="9525">
            <a:noFill/>
            <a:round/>
            <a:headEnd/>
            <a:tailEnd/>
          </a:ln>
        </p:spPr>
        <p:txBody>
          <a:bodyPr wrap="none" anchor="ctr"/>
          <a:lstStyle/>
          <a:p>
            <a:pPr algn="ctr" eaLnBrk="1" fontAlgn="auto" hangingPunct="1">
              <a:spcBef>
                <a:spcPts val="0"/>
              </a:spcBef>
              <a:spcAft>
                <a:spcPts val="0"/>
              </a:spcAft>
              <a:defRPr/>
            </a:pPr>
            <a:r>
              <a:rPr lang="en-US" i="0" dirty="0">
                <a:solidFill>
                  <a:prstClr val="black"/>
                </a:solidFill>
                <a:latin typeface="Calibri"/>
                <a:ea typeface="+mn-ea"/>
              </a:rPr>
              <a:t>Internet</a:t>
            </a:r>
          </a:p>
        </p:txBody>
      </p:sp>
      <p:sp>
        <p:nvSpPr>
          <p:cNvPr id="24" name="Freeform 23"/>
          <p:cNvSpPr/>
          <p:nvPr/>
        </p:nvSpPr>
        <p:spPr>
          <a:xfrm>
            <a:off x="2052773" y="1966230"/>
            <a:ext cx="4329113" cy="3430588"/>
          </a:xfrm>
          <a:custGeom>
            <a:avLst/>
            <a:gdLst>
              <a:gd name="connsiteX0" fmla="*/ 0 w 4054022"/>
              <a:gd name="connsiteY0" fmla="*/ 0 h 3681545"/>
              <a:gd name="connsiteX1" fmla="*/ 3284271 w 4054022"/>
              <a:gd name="connsiteY1" fmla="*/ 1436700 h 3681545"/>
              <a:gd name="connsiteX2" fmla="*/ 3309929 w 4054022"/>
              <a:gd name="connsiteY2" fmla="*/ 1936980 h 3681545"/>
              <a:gd name="connsiteX3" fmla="*/ 4054022 w 4054022"/>
              <a:gd name="connsiteY3" fmla="*/ 1552149 h 3681545"/>
              <a:gd name="connsiteX4" fmla="*/ 4054022 w 4054022"/>
              <a:gd name="connsiteY4" fmla="*/ 1731737 h 3681545"/>
              <a:gd name="connsiteX5" fmla="*/ 3245783 w 4054022"/>
              <a:gd name="connsiteY5" fmla="*/ 2116567 h 3681545"/>
              <a:gd name="connsiteX6" fmla="*/ 3784609 w 4054022"/>
              <a:gd name="connsiteY6" fmla="*/ 2924711 h 3681545"/>
              <a:gd name="connsiteX7" fmla="*/ 3784609 w 4054022"/>
              <a:gd name="connsiteY7" fmla="*/ 3681545 h 3681545"/>
              <a:gd name="connsiteX0" fmla="*/ 0 w 4169484"/>
              <a:gd name="connsiteY0" fmla="*/ 0 h 3694373"/>
              <a:gd name="connsiteX1" fmla="*/ 3399733 w 4169484"/>
              <a:gd name="connsiteY1" fmla="*/ 1449528 h 3694373"/>
              <a:gd name="connsiteX2" fmla="*/ 3425391 w 4169484"/>
              <a:gd name="connsiteY2" fmla="*/ 1949808 h 3694373"/>
              <a:gd name="connsiteX3" fmla="*/ 4169484 w 4169484"/>
              <a:gd name="connsiteY3" fmla="*/ 1564977 h 3694373"/>
              <a:gd name="connsiteX4" fmla="*/ 4169484 w 4169484"/>
              <a:gd name="connsiteY4" fmla="*/ 1744565 h 3694373"/>
              <a:gd name="connsiteX5" fmla="*/ 3361245 w 4169484"/>
              <a:gd name="connsiteY5" fmla="*/ 2129395 h 3694373"/>
              <a:gd name="connsiteX6" fmla="*/ 3900071 w 4169484"/>
              <a:gd name="connsiteY6" fmla="*/ 2937539 h 3694373"/>
              <a:gd name="connsiteX7" fmla="*/ 3900071 w 4169484"/>
              <a:gd name="connsiteY7" fmla="*/ 3694373 h 3694373"/>
              <a:gd name="connsiteX0" fmla="*/ 0 w 4169484"/>
              <a:gd name="connsiteY0" fmla="*/ 0 h 3694373"/>
              <a:gd name="connsiteX1" fmla="*/ 3399733 w 4169484"/>
              <a:gd name="connsiteY1" fmla="*/ 1449528 h 3694373"/>
              <a:gd name="connsiteX2" fmla="*/ 3425391 w 4169484"/>
              <a:gd name="connsiteY2" fmla="*/ 1949808 h 3694373"/>
              <a:gd name="connsiteX3" fmla="*/ 4169484 w 4169484"/>
              <a:gd name="connsiteY3" fmla="*/ 1564977 h 3694373"/>
              <a:gd name="connsiteX4" fmla="*/ 4169484 w 4169484"/>
              <a:gd name="connsiteY4" fmla="*/ 1744565 h 3694373"/>
              <a:gd name="connsiteX5" fmla="*/ 3361245 w 4169484"/>
              <a:gd name="connsiteY5" fmla="*/ 2129395 h 3694373"/>
              <a:gd name="connsiteX6" fmla="*/ 3797438 w 4169484"/>
              <a:gd name="connsiteY6" fmla="*/ 2886229 h 3694373"/>
              <a:gd name="connsiteX7" fmla="*/ 3900071 w 4169484"/>
              <a:gd name="connsiteY7" fmla="*/ 3694373 h 3694373"/>
              <a:gd name="connsiteX0" fmla="*/ 0 w 4169484"/>
              <a:gd name="connsiteY0" fmla="*/ 0 h 3668718"/>
              <a:gd name="connsiteX1" fmla="*/ 3399733 w 4169484"/>
              <a:gd name="connsiteY1" fmla="*/ 1449528 h 3668718"/>
              <a:gd name="connsiteX2" fmla="*/ 3425391 w 4169484"/>
              <a:gd name="connsiteY2" fmla="*/ 1949808 h 3668718"/>
              <a:gd name="connsiteX3" fmla="*/ 4169484 w 4169484"/>
              <a:gd name="connsiteY3" fmla="*/ 1564977 h 3668718"/>
              <a:gd name="connsiteX4" fmla="*/ 4169484 w 4169484"/>
              <a:gd name="connsiteY4" fmla="*/ 1744565 h 3668718"/>
              <a:gd name="connsiteX5" fmla="*/ 3361245 w 4169484"/>
              <a:gd name="connsiteY5" fmla="*/ 2129395 h 3668718"/>
              <a:gd name="connsiteX6" fmla="*/ 3797438 w 4169484"/>
              <a:gd name="connsiteY6" fmla="*/ 2886229 h 3668718"/>
              <a:gd name="connsiteX7" fmla="*/ 3835926 w 4169484"/>
              <a:gd name="connsiteY7" fmla="*/ 3668718 h 3668718"/>
              <a:gd name="connsiteX0" fmla="*/ 0 w 4169484"/>
              <a:gd name="connsiteY0" fmla="*/ 0 h 3668718"/>
              <a:gd name="connsiteX1" fmla="*/ 3399733 w 4169484"/>
              <a:gd name="connsiteY1" fmla="*/ 1449528 h 3668718"/>
              <a:gd name="connsiteX2" fmla="*/ 3425391 w 4169484"/>
              <a:gd name="connsiteY2" fmla="*/ 1949808 h 3668718"/>
              <a:gd name="connsiteX3" fmla="*/ 4169484 w 4169484"/>
              <a:gd name="connsiteY3" fmla="*/ 1564977 h 3668718"/>
              <a:gd name="connsiteX4" fmla="*/ 4169484 w 4169484"/>
              <a:gd name="connsiteY4" fmla="*/ 1680426 h 3668718"/>
              <a:gd name="connsiteX5" fmla="*/ 3361245 w 4169484"/>
              <a:gd name="connsiteY5" fmla="*/ 2129395 h 3668718"/>
              <a:gd name="connsiteX6" fmla="*/ 3797438 w 4169484"/>
              <a:gd name="connsiteY6" fmla="*/ 2886229 h 3668718"/>
              <a:gd name="connsiteX7" fmla="*/ 3835926 w 4169484"/>
              <a:gd name="connsiteY7" fmla="*/ 3668718 h 3668718"/>
              <a:gd name="connsiteX0" fmla="*/ 0 w 4169484"/>
              <a:gd name="connsiteY0" fmla="*/ 0 h 3668718"/>
              <a:gd name="connsiteX1" fmla="*/ 3399733 w 4169484"/>
              <a:gd name="connsiteY1" fmla="*/ 1449528 h 3668718"/>
              <a:gd name="connsiteX2" fmla="*/ 3425391 w 4169484"/>
              <a:gd name="connsiteY2" fmla="*/ 1949808 h 3668718"/>
              <a:gd name="connsiteX3" fmla="*/ 4169484 w 4169484"/>
              <a:gd name="connsiteY3" fmla="*/ 1564977 h 3668718"/>
              <a:gd name="connsiteX4" fmla="*/ 4169484 w 4169484"/>
              <a:gd name="connsiteY4" fmla="*/ 1680426 h 3668718"/>
              <a:gd name="connsiteX5" fmla="*/ 3399733 w 4169484"/>
              <a:gd name="connsiteY5" fmla="*/ 2142223 h 3668718"/>
              <a:gd name="connsiteX6" fmla="*/ 3797438 w 4169484"/>
              <a:gd name="connsiteY6" fmla="*/ 2886229 h 3668718"/>
              <a:gd name="connsiteX7" fmla="*/ 3835926 w 4169484"/>
              <a:gd name="connsiteY7" fmla="*/ 3668718 h 3668718"/>
              <a:gd name="connsiteX0" fmla="*/ 0 w 4169484"/>
              <a:gd name="connsiteY0" fmla="*/ 0 h 3668718"/>
              <a:gd name="connsiteX1" fmla="*/ 3399733 w 4169484"/>
              <a:gd name="connsiteY1" fmla="*/ 1449528 h 3668718"/>
              <a:gd name="connsiteX2" fmla="*/ 3425391 w 4169484"/>
              <a:gd name="connsiteY2" fmla="*/ 1949808 h 3668718"/>
              <a:gd name="connsiteX3" fmla="*/ 4169484 w 4169484"/>
              <a:gd name="connsiteY3" fmla="*/ 1564977 h 3668718"/>
              <a:gd name="connsiteX4" fmla="*/ 4169484 w 4169484"/>
              <a:gd name="connsiteY4" fmla="*/ 1680426 h 3668718"/>
              <a:gd name="connsiteX5" fmla="*/ 3386904 w 4169484"/>
              <a:gd name="connsiteY5" fmla="*/ 2078085 h 3668718"/>
              <a:gd name="connsiteX6" fmla="*/ 3797438 w 4169484"/>
              <a:gd name="connsiteY6" fmla="*/ 2886229 h 3668718"/>
              <a:gd name="connsiteX7" fmla="*/ 3835926 w 4169484"/>
              <a:gd name="connsiteY7" fmla="*/ 3668718 h 3668718"/>
              <a:gd name="connsiteX0" fmla="*/ 0 w 4169484"/>
              <a:gd name="connsiteY0" fmla="*/ 0 h 3668718"/>
              <a:gd name="connsiteX1" fmla="*/ 3399733 w 4169484"/>
              <a:gd name="connsiteY1" fmla="*/ 1449528 h 3668718"/>
              <a:gd name="connsiteX2" fmla="*/ 3425391 w 4169484"/>
              <a:gd name="connsiteY2" fmla="*/ 1949808 h 3668718"/>
              <a:gd name="connsiteX3" fmla="*/ 4169484 w 4169484"/>
              <a:gd name="connsiteY3" fmla="*/ 1564977 h 3668718"/>
              <a:gd name="connsiteX4" fmla="*/ 4169484 w 4169484"/>
              <a:gd name="connsiteY4" fmla="*/ 1680426 h 3668718"/>
              <a:gd name="connsiteX5" fmla="*/ 3386904 w 4169484"/>
              <a:gd name="connsiteY5" fmla="*/ 2078085 h 3668718"/>
              <a:gd name="connsiteX6" fmla="*/ 3848754 w 4169484"/>
              <a:gd name="connsiteY6" fmla="*/ 2873401 h 3668718"/>
              <a:gd name="connsiteX7" fmla="*/ 3835926 w 4169484"/>
              <a:gd name="connsiteY7" fmla="*/ 3668718 h 3668718"/>
              <a:gd name="connsiteX0" fmla="*/ 0 w 4169484"/>
              <a:gd name="connsiteY0" fmla="*/ 0 h 3643063"/>
              <a:gd name="connsiteX1" fmla="*/ 3399733 w 4169484"/>
              <a:gd name="connsiteY1" fmla="*/ 1449528 h 3643063"/>
              <a:gd name="connsiteX2" fmla="*/ 3425391 w 4169484"/>
              <a:gd name="connsiteY2" fmla="*/ 1949808 h 3643063"/>
              <a:gd name="connsiteX3" fmla="*/ 4169484 w 4169484"/>
              <a:gd name="connsiteY3" fmla="*/ 1564977 h 3643063"/>
              <a:gd name="connsiteX4" fmla="*/ 4169484 w 4169484"/>
              <a:gd name="connsiteY4" fmla="*/ 1680426 h 3643063"/>
              <a:gd name="connsiteX5" fmla="*/ 3386904 w 4169484"/>
              <a:gd name="connsiteY5" fmla="*/ 2078085 h 3643063"/>
              <a:gd name="connsiteX6" fmla="*/ 3848754 w 4169484"/>
              <a:gd name="connsiteY6" fmla="*/ 2873401 h 3643063"/>
              <a:gd name="connsiteX7" fmla="*/ 3861584 w 4169484"/>
              <a:gd name="connsiteY7" fmla="*/ 3643063 h 3643063"/>
              <a:gd name="connsiteX0" fmla="*/ 0 w 4169484"/>
              <a:gd name="connsiteY0" fmla="*/ 0 h 3643063"/>
              <a:gd name="connsiteX1" fmla="*/ 3399733 w 4169484"/>
              <a:gd name="connsiteY1" fmla="*/ 1449528 h 3643063"/>
              <a:gd name="connsiteX2" fmla="*/ 3425391 w 4169484"/>
              <a:gd name="connsiteY2" fmla="*/ 1949808 h 3643063"/>
              <a:gd name="connsiteX3" fmla="*/ 4169484 w 4169484"/>
              <a:gd name="connsiteY3" fmla="*/ 1564977 h 3643063"/>
              <a:gd name="connsiteX4" fmla="*/ 4169484 w 4169484"/>
              <a:gd name="connsiteY4" fmla="*/ 1680426 h 3643063"/>
              <a:gd name="connsiteX5" fmla="*/ 3386904 w 4169484"/>
              <a:gd name="connsiteY5" fmla="*/ 2078085 h 3643063"/>
              <a:gd name="connsiteX6" fmla="*/ 3874412 w 4169484"/>
              <a:gd name="connsiteY6" fmla="*/ 2834918 h 3643063"/>
              <a:gd name="connsiteX7" fmla="*/ 3861584 w 4169484"/>
              <a:gd name="connsiteY7" fmla="*/ 3643063 h 3643063"/>
              <a:gd name="connsiteX0" fmla="*/ 0 w 4169484"/>
              <a:gd name="connsiteY0" fmla="*/ 0 h 3643063"/>
              <a:gd name="connsiteX1" fmla="*/ 3079003 w 4169484"/>
              <a:gd name="connsiteY1" fmla="*/ 1398217 h 3643063"/>
              <a:gd name="connsiteX2" fmla="*/ 3425391 w 4169484"/>
              <a:gd name="connsiteY2" fmla="*/ 1949808 h 3643063"/>
              <a:gd name="connsiteX3" fmla="*/ 4169484 w 4169484"/>
              <a:gd name="connsiteY3" fmla="*/ 1564977 h 3643063"/>
              <a:gd name="connsiteX4" fmla="*/ 4169484 w 4169484"/>
              <a:gd name="connsiteY4" fmla="*/ 1680426 h 3643063"/>
              <a:gd name="connsiteX5" fmla="*/ 3386904 w 4169484"/>
              <a:gd name="connsiteY5" fmla="*/ 2078085 h 3643063"/>
              <a:gd name="connsiteX6" fmla="*/ 3874412 w 4169484"/>
              <a:gd name="connsiteY6" fmla="*/ 2834918 h 3643063"/>
              <a:gd name="connsiteX7" fmla="*/ 3861584 w 4169484"/>
              <a:gd name="connsiteY7" fmla="*/ 3643063 h 3643063"/>
              <a:gd name="connsiteX0" fmla="*/ 0 w 4169484"/>
              <a:gd name="connsiteY0" fmla="*/ 0 h 3643063"/>
              <a:gd name="connsiteX1" fmla="*/ 3079003 w 4169484"/>
              <a:gd name="connsiteY1" fmla="*/ 1398217 h 3643063"/>
              <a:gd name="connsiteX2" fmla="*/ 3207294 w 4169484"/>
              <a:gd name="connsiteY2" fmla="*/ 2013946 h 3643063"/>
              <a:gd name="connsiteX3" fmla="*/ 4169484 w 4169484"/>
              <a:gd name="connsiteY3" fmla="*/ 1564977 h 3643063"/>
              <a:gd name="connsiteX4" fmla="*/ 4169484 w 4169484"/>
              <a:gd name="connsiteY4" fmla="*/ 1680426 h 3643063"/>
              <a:gd name="connsiteX5" fmla="*/ 3386904 w 4169484"/>
              <a:gd name="connsiteY5" fmla="*/ 2078085 h 3643063"/>
              <a:gd name="connsiteX6" fmla="*/ 3874412 w 4169484"/>
              <a:gd name="connsiteY6" fmla="*/ 2834918 h 3643063"/>
              <a:gd name="connsiteX7" fmla="*/ 3861584 w 4169484"/>
              <a:gd name="connsiteY7" fmla="*/ 3643063 h 3643063"/>
              <a:gd name="connsiteX0" fmla="*/ 0 w 4169484"/>
              <a:gd name="connsiteY0" fmla="*/ 0 h 3643063"/>
              <a:gd name="connsiteX1" fmla="*/ 3066174 w 4169484"/>
              <a:gd name="connsiteY1" fmla="*/ 1488011 h 3643063"/>
              <a:gd name="connsiteX2" fmla="*/ 3207294 w 4169484"/>
              <a:gd name="connsiteY2" fmla="*/ 2013946 h 3643063"/>
              <a:gd name="connsiteX3" fmla="*/ 4169484 w 4169484"/>
              <a:gd name="connsiteY3" fmla="*/ 1564977 h 3643063"/>
              <a:gd name="connsiteX4" fmla="*/ 4169484 w 4169484"/>
              <a:gd name="connsiteY4" fmla="*/ 1680426 h 3643063"/>
              <a:gd name="connsiteX5" fmla="*/ 3386904 w 4169484"/>
              <a:gd name="connsiteY5" fmla="*/ 2078085 h 3643063"/>
              <a:gd name="connsiteX6" fmla="*/ 3874412 w 4169484"/>
              <a:gd name="connsiteY6" fmla="*/ 2834918 h 3643063"/>
              <a:gd name="connsiteX7" fmla="*/ 3861584 w 4169484"/>
              <a:gd name="connsiteY7" fmla="*/ 3643063 h 3643063"/>
              <a:gd name="connsiteX0" fmla="*/ 0 w 4336264"/>
              <a:gd name="connsiteY0" fmla="*/ 0 h 3450648"/>
              <a:gd name="connsiteX1" fmla="*/ 3232954 w 4336264"/>
              <a:gd name="connsiteY1" fmla="*/ 1295596 h 3450648"/>
              <a:gd name="connsiteX2" fmla="*/ 3374074 w 4336264"/>
              <a:gd name="connsiteY2" fmla="*/ 1821531 h 3450648"/>
              <a:gd name="connsiteX3" fmla="*/ 4336264 w 4336264"/>
              <a:gd name="connsiteY3" fmla="*/ 1372562 h 3450648"/>
              <a:gd name="connsiteX4" fmla="*/ 4336264 w 4336264"/>
              <a:gd name="connsiteY4" fmla="*/ 1488011 h 3450648"/>
              <a:gd name="connsiteX5" fmla="*/ 3553684 w 4336264"/>
              <a:gd name="connsiteY5" fmla="*/ 1885670 h 3450648"/>
              <a:gd name="connsiteX6" fmla="*/ 4041192 w 4336264"/>
              <a:gd name="connsiteY6" fmla="*/ 2642503 h 3450648"/>
              <a:gd name="connsiteX7" fmla="*/ 4028364 w 4336264"/>
              <a:gd name="connsiteY7" fmla="*/ 3450648 h 3450648"/>
              <a:gd name="connsiteX0" fmla="*/ 0 w 4336264"/>
              <a:gd name="connsiteY0" fmla="*/ 0 h 3450648"/>
              <a:gd name="connsiteX1" fmla="*/ 3258612 w 4336264"/>
              <a:gd name="connsiteY1" fmla="*/ 1346907 h 3450648"/>
              <a:gd name="connsiteX2" fmla="*/ 3374074 w 4336264"/>
              <a:gd name="connsiteY2" fmla="*/ 1821531 h 3450648"/>
              <a:gd name="connsiteX3" fmla="*/ 4336264 w 4336264"/>
              <a:gd name="connsiteY3" fmla="*/ 1372562 h 3450648"/>
              <a:gd name="connsiteX4" fmla="*/ 4336264 w 4336264"/>
              <a:gd name="connsiteY4" fmla="*/ 1488011 h 3450648"/>
              <a:gd name="connsiteX5" fmla="*/ 3553684 w 4336264"/>
              <a:gd name="connsiteY5" fmla="*/ 1885670 h 3450648"/>
              <a:gd name="connsiteX6" fmla="*/ 4041192 w 4336264"/>
              <a:gd name="connsiteY6" fmla="*/ 2642503 h 3450648"/>
              <a:gd name="connsiteX7" fmla="*/ 4028364 w 4336264"/>
              <a:gd name="connsiteY7" fmla="*/ 3450648 h 3450648"/>
              <a:gd name="connsiteX0" fmla="*/ 0 w 4336264"/>
              <a:gd name="connsiteY0" fmla="*/ 0 h 3450648"/>
              <a:gd name="connsiteX1" fmla="*/ 3258612 w 4336264"/>
              <a:gd name="connsiteY1" fmla="*/ 1346907 h 3450648"/>
              <a:gd name="connsiteX2" fmla="*/ 3284270 w 4336264"/>
              <a:gd name="connsiteY2" fmla="*/ 1834359 h 3450648"/>
              <a:gd name="connsiteX3" fmla="*/ 4336264 w 4336264"/>
              <a:gd name="connsiteY3" fmla="*/ 1372562 h 3450648"/>
              <a:gd name="connsiteX4" fmla="*/ 4336264 w 4336264"/>
              <a:gd name="connsiteY4" fmla="*/ 1488011 h 3450648"/>
              <a:gd name="connsiteX5" fmla="*/ 3553684 w 4336264"/>
              <a:gd name="connsiteY5" fmla="*/ 1885670 h 3450648"/>
              <a:gd name="connsiteX6" fmla="*/ 4041192 w 4336264"/>
              <a:gd name="connsiteY6" fmla="*/ 2642503 h 3450648"/>
              <a:gd name="connsiteX7" fmla="*/ 4028364 w 4336264"/>
              <a:gd name="connsiteY7" fmla="*/ 3450648 h 3450648"/>
              <a:gd name="connsiteX0" fmla="*/ 0 w 4336264"/>
              <a:gd name="connsiteY0" fmla="*/ 0 h 3450648"/>
              <a:gd name="connsiteX1" fmla="*/ 3258612 w 4336264"/>
              <a:gd name="connsiteY1" fmla="*/ 1346907 h 3450648"/>
              <a:gd name="connsiteX2" fmla="*/ 3284270 w 4336264"/>
              <a:gd name="connsiteY2" fmla="*/ 1834359 h 3450648"/>
              <a:gd name="connsiteX3" fmla="*/ 4336264 w 4336264"/>
              <a:gd name="connsiteY3" fmla="*/ 1372562 h 3450648"/>
              <a:gd name="connsiteX4" fmla="*/ 4336264 w 4336264"/>
              <a:gd name="connsiteY4" fmla="*/ 1488011 h 3450648"/>
              <a:gd name="connsiteX5" fmla="*/ 3540855 w 4336264"/>
              <a:gd name="connsiteY5" fmla="*/ 1962636 h 3450648"/>
              <a:gd name="connsiteX6" fmla="*/ 4041192 w 4336264"/>
              <a:gd name="connsiteY6" fmla="*/ 2642503 h 3450648"/>
              <a:gd name="connsiteX7" fmla="*/ 4028364 w 4336264"/>
              <a:gd name="connsiteY7" fmla="*/ 3450648 h 3450648"/>
              <a:gd name="connsiteX0" fmla="*/ 0 w 4336264"/>
              <a:gd name="connsiteY0" fmla="*/ 0 h 3450648"/>
              <a:gd name="connsiteX1" fmla="*/ 3258612 w 4336264"/>
              <a:gd name="connsiteY1" fmla="*/ 1346907 h 3450648"/>
              <a:gd name="connsiteX2" fmla="*/ 3284270 w 4336264"/>
              <a:gd name="connsiteY2" fmla="*/ 1834359 h 3450648"/>
              <a:gd name="connsiteX3" fmla="*/ 4336264 w 4336264"/>
              <a:gd name="connsiteY3" fmla="*/ 1372562 h 3450648"/>
              <a:gd name="connsiteX4" fmla="*/ 4336264 w 4336264"/>
              <a:gd name="connsiteY4" fmla="*/ 1488011 h 3450648"/>
              <a:gd name="connsiteX5" fmla="*/ 3540855 w 4336264"/>
              <a:gd name="connsiteY5" fmla="*/ 2008941 h 3450648"/>
              <a:gd name="connsiteX6" fmla="*/ 4041192 w 4336264"/>
              <a:gd name="connsiteY6" fmla="*/ 2642503 h 3450648"/>
              <a:gd name="connsiteX7" fmla="*/ 4028364 w 4336264"/>
              <a:gd name="connsiteY7" fmla="*/ 3450648 h 3450648"/>
              <a:gd name="connsiteX0" fmla="*/ 0 w 4336264"/>
              <a:gd name="connsiteY0" fmla="*/ 0 h 3450648"/>
              <a:gd name="connsiteX1" fmla="*/ 3258612 w 4336264"/>
              <a:gd name="connsiteY1" fmla="*/ 1346907 h 3450648"/>
              <a:gd name="connsiteX2" fmla="*/ 3284270 w 4336264"/>
              <a:gd name="connsiteY2" fmla="*/ 1834359 h 3450648"/>
              <a:gd name="connsiteX3" fmla="*/ 4336264 w 4336264"/>
              <a:gd name="connsiteY3" fmla="*/ 1372562 h 3450648"/>
              <a:gd name="connsiteX4" fmla="*/ 4309805 w 4336264"/>
              <a:gd name="connsiteY4" fmla="*/ 1646769 h 3450648"/>
              <a:gd name="connsiteX5" fmla="*/ 3540855 w 4336264"/>
              <a:gd name="connsiteY5" fmla="*/ 2008941 h 3450648"/>
              <a:gd name="connsiteX6" fmla="*/ 4041192 w 4336264"/>
              <a:gd name="connsiteY6" fmla="*/ 2642503 h 3450648"/>
              <a:gd name="connsiteX7" fmla="*/ 4028364 w 4336264"/>
              <a:gd name="connsiteY7" fmla="*/ 3450648 h 3450648"/>
              <a:gd name="connsiteX0" fmla="*/ 0 w 4316420"/>
              <a:gd name="connsiteY0" fmla="*/ 0 h 3450648"/>
              <a:gd name="connsiteX1" fmla="*/ 3258612 w 4316420"/>
              <a:gd name="connsiteY1" fmla="*/ 1346907 h 3450648"/>
              <a:gd name="connsiteX2" fmla="*/ 3284270 w 4316420"/>
              <a:gd name="connsiteY2" fmla="*/ 1834359 h 3450648"/>
              <a:gd name="connsiteX3" fmla="*/ 4316420 w 4316420"/>
              <a:gd name="connsiteY3" fmla="*/ 1498245 h 3450648"/>
              <a:gd name="connsiteX4" fmla="*/ 4309805 w 4316420"/>
              <a:gd name="connsiteY4" fmla="*/ 1646769 h 3450648"/>
              <a:gd name="connsiteX5" fmla="*/ 3540855 w 4316420"/>
              <a:gd name="connsiteY5" fmla="*/ 2008941 h 3450648"/>
              <a:gd name="connsiteX6" fmla="*/ 4041192 w 4316420"/>
              <a:gd name="connsiteY6" fmla="*/ 2642503 h 3450648"/>
              <a:gd name="connsiteX7" fmla="*/ 4028364 w 4316420"/>
              <a:gd name="connsiteY7" fmla="*/ 3450648 h 3450648"/>
              <a:gd name="connsiteX0" fmla="*/ 0 w 4316420"/>
              <a:gd name="connsiteY0" fmla="*/ 0 h 3450648"/>
              <a:gd name="connsiteX1" fmla="*/ 3258612 w 4316420"/>
              <a:gd name="connsiteY1" fmla="*/ 1346907 h 3450648"/>
              <a:gd name="connsiteX2" fmla="*/ 3350417 w 4316420"/>
              <a:gd name="connsiteY2" fmla="*/ 1940198 h 3450648"/>
              <a:gd name="connsiteX3" fmla="*/ 4316420 w 4316420"/>
              <a:gd name="connsiteY3" fmla="*/ 1498245 h 3450648"/>
              <a:gd name="connsiteX4" fmla="*/ 4309805 w 4316420"/>
              <a:gd name="connsiteY4" fmla="*/ 1646769 h 3450648"/>
              <a:gd name="connsiteX5" fmla="*/ 3540855 w 4316420"/>
              <a:gd name="connsiteY5" fmla="*/ 2008941 h 3450648"/>
              <a:gd name="connsiteX6" fmla="*/ 4041192 w 4316420"/>
              <a:gd name="connsiteY6" fmla="*/ 2642503 h 3450648"/>
              <a:gd name="connsiteX7" fmla="*/ 4028364 w 4316420"/>
              <a:gd name="connsiteY7" fmla="*/ 3450648 h 3450648"/>
              <a:gd name="connsiteX0" fmla="*/ 0 w 4316420"/>
              <a:gd name="connsiteY0" fmla="*/ 0 h 3450648"/>
              <a:gd name="connsiteX1" fmla="*/ 3258612 w 4316420"/>
              <a:gd name="connsiteY1" fmla="*/ 1346907 h 3450648"/>
              <a:gd name="connsiteX2" fmla="*/ 3357031 w 4316420"/>
              <a:gd name="connsiteY2" fmla="*/ 1953428 h 3450648"/>
              <a:gd name="connsiteX3" fmla="*/ 4316420 w 4316420"/>
              <a:gd name="connsiteY3" fmla="*/ 1498245 h 3450648"/>
              <a:gd name="connsiteX4" fmla="*/ 4309805 w 4316420"/>
              <a:gd name="connsiteY4" fmla="*/ 1646769 h 3450648"/>
              <a:gd name="connsiteX5" fmla="*/ 3540855 w 4316420"/>
              <a:gd name="connsiteY5" fmla="*/ 2008941 h 3450648"/>
              <a:gd name="connsiteX6" fmla="*/ 4041192 w 4316420"/>
              <a:gd name="connsiteY6" fmla="*/ 2642503 h 3450648"/>
              <a:gd name="connsiteX7" fmla="*/ 4028364 w 4316420"/>
              <a:gd name="connsiteY7" fmla="*/ 3450648 h 3450648"/>
              <a:gd name="connsiteX0" fmla="*/ 0 w 4316420"/>
              <a:gd name="connsiteY0" fmla="*/ 0 h 3450648"/>
              <a:gd name="connsiteX1" fmla="*/ 3337988 w 4316420"/>
              <a:gd name="connsiteY1" fmla="*/ 1432901 h 3450648"/>
              <a:gd name="connsiteX2" fmla="*/ 3357031 w 4316420"/>
              <a:gd name="connsiteY2" fmla="*/ 1953428 h 3450648"/>
              <a:gd name="connsiteX3" fmla="*/ 4316420 w 4316420"/>
              <a:gd name="connsiteY3" fmla="*/ 1498245 h 3450648"/>
              <a:gd name="connsiteX4" fmla="*/ 4309805 w 4316420"/>
              <a:gd name="connsiteY4" fmla="*/ 1646769 h 3450648"/>
              <a:gd name="connsiteX5" fmla="*/ 3540855 w 4316420"/>
              <a:gd name="connsiteY5" fmla="*/ 2008941 h 3450648"/>
              <a:gd name="connsiteX6" fmla="*/ 4041192 w 4316420"/>
              <a:gd name="connsiteY6" fmla="*/ 2642503 h 3450648"/>
              <a:gd name="connsiteX7" fmla="*/ 4028364 w 4316420"/>
              <a:gd name="connsiteY7" fmla="*/ 3450648 h 3450648"/>
              <a:gd name="connsiteX0" fmla="*/ 0 w 4329650"/>
              <a:gd name="connsiteY0" fmla="*/ 0 h 3430803"/>
              <a:gd name="connsiteX1" fmla="*/ 3351218 w 4329650"/>
              <a:gd name="connsiteY1" fmla="*/ 1413056 h 3430803"/>
              <a:gd name="connsiteX2" fmla="*/ 3370261 w 4329650"/>
              <a:gd name="connsiteY2" fmla="*/ 1933583 h 3430803"/>
              <a:gd name="connsiteX3" fmla="*/ 4329650 w 4329650"/>
              <a:gd name="connsiteY3" fmla="*/ 1478400 h 3430803"/>
              <a:gd name="connsiteX4" fmla="*/ 4323035 w 4329650"/>
              <a:gd name="connsiteY4" fmla="*/ 1626924 h 3430803"/>
              <a:gd name="connsiteX5" fmla="*/ 3554085 w 4329650"/>
              <a:gd name="connsiteY5" fmla="*/ 1989096 h 3430803"/>
              <a:gd name="connsiteX6" fmla="*/ 4054422 w 4329650"/>
              <a:gd name="connsiteY6" fmla="*/ 2622658 h 3430803"/>
              <a:gd name="connsiteX7" fmla="*/ 4041594 w 4329650"/>
              <a:gd name="connsiteY7" fmla="*/ 3430803 h 343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9650" h="3430803">
                <a:moveTo>
                  <a:pt x="0" y="0"/>
                </a:moveTo>
                <a:lnTo>
                  <a:pt x="3351218" y="1413056"/>
                </a:lnTo>
                <a:lnTo>
                  <a:pt x="3370261" y="1933583"/>
                </a:lnTo>
                <a:lnTo>
                  <a:pt x="4329650" y="1478400"/>
                </a:lnTo>
                <a:lnTo>
                  <a:pt x="4323035" y="1626924"/>
                </a:lnTo>
                <a:lnTo>
                  <a:pt x="3554085" y="1989096"/>
                </a:lnTo>
                <a:lnTo>
                  <a:pt x="4054422" y="2622658"/>
                </a:lnTo>
                <a:lnTo>
                  <a:pt x="4041594" y="3430803"/>
                </a:lnTo>
              </a:path>
            </a:pathLst>
          </a:custGeom>
          <a:ln w="47625">
            <a:solidFill>
              <a:srgbClr val="CC0000"/>
            </a:solidFill>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6" name="Freeform 25"/>
          <p:cNvSpPr/>
          <p:nvPr/>
        </p:nvSpPr>
        <p:spPr>
          <a:xfrm>
            <a:off x="4605473" y="4010930"/>
            <a:ext cx="1371600" cy="1373188"/>
          </a:xfrm>
          <a:custGeom>
            <a:avLst/>
            <a:gdLst>
              <a:gd name="connsiteX0" fmla="*/ 1372723 w 1372723"/>
              <a:gd name="connsiteY0" fmla="*/ 1359734 h 1372562"/>
              <a:gd name="connsiteX1" fmla="*/ 1372723 w 1372723"/>
              <a:gd name="connsiteY1" fmla="*/ 564418 h 1372562"/>
              <a:gd name="connsiteX2" fmla="*/ 936531 w 1372723"/>
              <a:gd name="connsiteY2" fmla="*/ 25655 h 1372562"/>
              <a:gd name="connsiteX3" fmla="*/ 538826 w 1372723"/>
              <a:gd name="connsiteY3" fmla="*/ 0 h 1372562"/>
              <a:gd name="connsiteX4" fmla="*/ 38488 w 1372723"/>
              <a:gd name="connsiteY4" fmla="*/ 615729 h 1372562"/>
              <a:gd name="connsiteX5" fmla="*/ 0 w 1372723"/>
              <a:gd name="connsiteY5" fmla="*/ 1372562 h 137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723" h="1372562">
                <a:moveTo>
                  <a:pt x="1372723" y="1359734"/>
                </a:moveTo>
                <a:lnTo>
                  <a:pt x="1372723" y="564418"/>
                </a:lnTo>
                <a:lnTo>
                  <a:pt x="936531" y="25655"/>
                </a:lnTo>
                <a:lnTo>
                  <a:pt x="538826" y="0"/>
                </a:lnTo>
                <a:lnTo>
                  <a:pt x="38488" y="615729"/>
                </a:lnTo>
                <a:lnTo>
                  <a:pt x="0" y="1372562"/>
                </a:lnTo>
              </a:path>
            </a:pathLst>
          </a:custGeom>
          <a:ln w="63500">
            <a:solidFill>
              <a:srgbClr val="33CC33"/>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7" name="Freeform 26"/>
          <p:cNvSpPr/>
          <p:nvPr/>
        </p:nvSpPr>
        <p:spPr>
          <a:xfrm>
            <a:off x="2500448" y="1993218"/>
            <a:ext cx="3976688" cy="3333750"/>
          </a:xfrm>
          <a:custGeom>
            <a:avLst/>
            <a:gdLst>
              <a:gd name="connsiteX0" fmla="*/ 3691005 w 3975437"/>
              <a:gd name="connsiteY0" fmla="*/ 3333910 h 3333910"/>
              <a:gd name="connsiteX1" fmla="*/ 3704234 w 3975437"/>
              <a:gd name="connsiteY1" fmla="*/ 2533507 h 3333910"/>
              <a:gd name="connsiteX2" fmla="*/ 3261049 w 3975437"/>
              <a:gd name="connsiteY2" fmla="*/ 1997700 h 3333910"/>
              <a:gd name="connsiteX3" fmla="*/ 3975437 w 3975437"/>
              <a:gd name="connsiteY3" fmla="*/ 1653725 h 3333910"/>
              <a:gd name="connsiteX4" fmla="*/ 3955593 w 3975437"/>
              <a:gd name="connsiteY4" fmla="*/ 1316365 h 3333910"/>
              <a:gd name="connsiteX5" fmla="*/ 3069223 w 3975437"/>
              <a:gd name="connsiteY5" fmla="*/ 1733104 h 3333910"/>
              <a:gd name="connsiteX6" fmla="*/ 3049378 w 3975437"/>
              <a:gd name="connsiteY6" fmla="*/ 1303135 h 3333910"/>
              <a:gd name="connsiteX7" fmla="*/ 0 w 3975437"/>
              <a:gd name="connsiteY7" fmla="*/ 0 h 3333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5437" h="3333910">
                <a:moveTo>
                  <a:pt x="3691005" y="3333910"/>
                </a:moveTo>
                <a:lnTo>
                  <a:pt x="3704234" y="2533507"/>
                </a:lnTo>
                <a:lnTo>
                  <a:pt x="3261049" y="1997700"/>
                </a:lnTo>
                <a:lnTo>
                  <a:pt x="3975437" y="1653725"/>
                </a:lnTo>
                <a:lnTo>
                  <a:pt x="3955593" y="1316365"/>
                </a:lnTo>
                <a:lnTo>
                  <a:pt x="3069223" y="1733104"/>
                </a:lnTo>
                <a:lnTo>
                  <a:pt x="3049378" y="1303135"/>
                </a:lnTo>
                <a:lnTo>
                  <a:pt x="0" y="0"/>
                </a:lnTo>
              </a:path>
            </a:pathLst>
          </a:custGeom>
          <a:ln w="57150">
            <a:solidFill>
              <a:srgbClr val="0000FF"/>
            </a:solidFill>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9" name="TextBox 28"/>
          <p:cNvSpPr txBox="1"/>
          <p:nvPr/>
        </p:nvSpPr>
        <p:spPr>
          <a:xfrm>
            <a:off x="3728428" y="989013"/>
            <a:ext cx="5115536" cy="1661993"/>
          </a:xfrm>
          <a:prstGeom prst="rect">
            <a:avLst/>
          </a:prstGeom>
          <a:noFill/>
        </p:spPr>
        <p:txBody>
          <a:bodyPr wrap="square">
            <a:spAutoFit/>
          </a:bodyPr>
          <a:lstStyle/>
          <a:p>
            <a:pPr>
              <a:defRPr/>
            </a:pPr>
            <a:r>
              <a:rPr lang="en-US" sz="2200" i="0" dirty="0">
                <a:solidFill>
                  <a:srgbClr val="000099"/>
                </a:solidFill>
                <a:latin typeface="+mn-lt"/>
                <a:ea typeface="ＭＳ Ｐゴシック" charset="0"/>
                <a:cs typeface="Gill Sans MT"/>
              </a:rPr>
              <a:t>load balancer: application-layer routing</a:t>
            </a:r>
          </a:p>
          <a:p>
            <a:pPr marL="342900" indent="-256032">
              <a:buClr>
                <a:srgbClr val="000099"/>
              </a:buClr>
              <a:buFont typeface="Wingdings" charset="2"/>
              <a:buChar char="§"/>
              <a:defRPr/>
            </a:pPr>
            <a:r>
              <a:rPr lang="en-US" sz="2000" i="0" dirty="0">
                <a:latin typeface="+mn-lt"/>
                <a:ea typeface="ＭＳ Ｐゴシック" charset="0"/>
                <a:cs typeface="Gill Sans MT"/>
              </a:rPr>
              <a:t>receives external client requests</a:t>
            </a:r>
          </a:p>
          <a:p>
            <a:pPr marL="342900" indent="-256032">
              <a:buClr>
                <a:srgbClr val="000099"/>
              </a:buClr>
              <a:buFont typeface="Wingdings" charset="2"/>
              <a:buChar char="§"/>
              <a:defRPr/>
            </a:pPr>
            <a:r>
              <a:rPr lang="en-US" sz="2000" i="0" dirty="0">
                <a:latin typeface="+mn-lt"/>
                <a:ea typeface="ＭＳ Ｐゴシック" charset="0"/>
                <a:cs typeface="Gill Sans MT"/>
              </a:rPr>
              <a:t>directs workload within data center</a:t>
            </a:r>
          </a:p>
          <a:p>
            <a:pPr marL="342900" indent="-256032">
              <a:buClr>
                <a:srgbClr val="000099"/>
              </a:buClr>
              <a:buFont typeface="Wingdings" charset="2"/>
              <a:buChar char="§"/>
              <a:defRPr/>
            </a:pPr>
            <a:r>
              <a:rPr lang="en-US" sz="2000" i="0" dirty="0">
                <a:latin typeface="+mn-lt"/>
                <a:ea typeface="ＭＳ Ｐゴシック" charset="0"/>
                <a:cs typeface="Gill Sans MT"/>
              </a:rPr>
              <a:t>returns results to external client (hiding data center internals from client)</a:t>
            </a:r>
          </a:p>
        </p:txBody>
      </p:sp>
    </p:spTree>
    <p:extLst>
      <p:ext uri="{BB962C8B-B14F-4D97-AF65-F5344CB8AC3E}">
        <p14:creationId xmlns:p14="http://schemas.microsoft.com/office/powerpoint/2010/main" val="7025156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2000"/>
                                        <p:tgtEl>
                                          <p:spTgt spid="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right)">
                                      <p:cBhvr>
                                        <p:cTn id="12" dur="1000"/>
                                        <p:tgtEl>
                                          <p:spTgt spid="26"/>
                                        </p:tgtEl>
                                      </p:cBhvr>
                                    </p:animEffect>
                                  </p:childTnLst>
                                </p:cTn>
                              </p:par>
                            </p:childTnLst>
                          </p:cTn>
                        </p:par>
                        <p:par>
                          <p:cTn id="13" fill="hold" nodeType="afterGroup">
                            <p:stCondLst>
                              <p:cond delay="1000"/>
                            </p:stCondLst>
                            <p:childTnLst>
                              <p:par>
                                <p:cTn id="14" presetID="9" presetClass="exit" presetSubtype="0" fill="hold" nodeType="afterEffect">
                                  <p:stCondLst>
                                    <p:cond delay="0"/>
                                  </p:stCondLst>
                                  <p:childTnLst>
                                    <p:animEffect transition="out" filter="dissolve">
                                      <p:cBhvr>
                                        <p:cTn id="15" dur="500"/>
                                        <p:tgtEl>
                                          <p:spTgt spid="26"/>
                                        </p:tgtEl>
                                      </p:cBhvr>
                                    </p:animEffect>
                                    <p:set>
                                      <p:cBhvr>
                                        <p:cTn id="16" dur="1" fill="hold">
                                          <p:stCondLst>
                                            <p:cond delay="499"/>
                                          </p:stCondLst>
                                        </p:cTn>
                                        <p:tgtEl>
                                          <p:spTgt spid="26"/>
                                        </p:tgtEl>
                                        <p:attrNameLst>
                                          <p:attrName>style.visibility</p:attrName>
                                        </p:attrNameLst>
                                      </p:cBhvr>
                                      <p:to>
                                        <p:strVal val="hidden"/>
                                      </p:to>
                                    </p:set>
                                  </p:childTnLst>
                                </p:cTn>
                              </p:par>
                            </p:childTnLst>
                          </p:cTn>
                        </p:par>
                        <p:par>
                          <p:cTn id="17" fill="hold" nodeType="afterGroup">
                            <p:stCondLst>
                              <p:cond delay="1500"/>
                            </p:stCondLst>
                            <p:childTnLst>
                              <p:par>
                                <p:cTn id="18" presetID="22" presetClass="entr" presetSubtype="8"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1000"/>
                                        <p:tgtEl>
                                          <p:spTgt spid="26"/>
                                        </p:tgtEl>
                                      </p:cBhvr>
                                    </p:animEffect>
                                  </p:childTnLst>
                                </p:cTn>
                              </p:par>
                            </p:childTnLst>
                          </p:cTn>
                        </p:par>
                        <p:par>
                          <p:cTn id="21" fill="hold" nodeType="afterGroup">
                            <p:stCondLst>
                              <p:cond delay="2500"/>
                            </p:stCondLst>
                            <p:childTnLst>
                              <p:par>
                                <p:cTn id="22" presetID="22" presetClass="entr" presetSubtype="4"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825" name="Group 1"/>
          <p:cNvGrpSpPr>
            <a:grpSpLocks/>
          </p:cNvGrpSpPr>
          <p:nvPr/>
        </p:nvGrpSpPr>
        <p:grpSpPr bwMode="auto">
          <a:xfrm>
            <a:off x="706438" y="3077425"/>
            <a:ext cx="7951787" cy="3033712"/>
            <a:chOff x="668088" y="1859772"/>
            <a:chExt cx="7950943" cy="3032546"/>
          </a:xfrm>
        </p:grpSpPr>
        <p:grpSp>
          <p:nvGrpSpPr>
            <p:cNvPr id="205829" name="Group 187"/>
            <p:cNvGrpSpPr>
              <a:grpSpLocks/>
            </p:cNvGrpSpPr>
            <p:nvPr/>
          </p:nvGrpSpPr>
          <p:grpSpPr bwMode="auto">
            <a:xfrm>
              <a:off x="1083832" y="1870528"/>
              <a:ext cx="1052512" cy="355600"/>
              <a:chOff x="4410" y="1365"/>
              <a:chExt cx="663" cy="224"/>
            </a:xfrm>
          </p:grpSpPr>
          <p:sp>
            <p:nvSpPr>
              <p:cNvPr id="52"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53"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54" name="Freeform 190"/>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55" name="Freeform 191"/>
              <p:cNvSpPr>
                <a:spLocks/>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56" name="Freeform 192"/>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grpSp>
          <p:nvGrpSpPr>
            <p:cNvPr id="205830" name="Group 187"/>
            <p:cNvGrpSpPr>
              <a:grpSpLocks/>
            </p:cNvGrpSpPr>
            <p:nvPr/>
          </p:nvGrpSpPr>
          <p:grpSpPr bwMode="auto">
            <a:xfrm>
              <a:off x="4247454" y="1859772"/>
              <a:ext cx="1052512" cy="355600"/>
              <a:chOff x="4410" y="1365"/>
              <a:chExt cx="663" cy="224"/>
            </a:xfrm>
          </p:grpSpPr>
          <p:sp>
            <p:nvSpPr>
              <p:cNvPr id="58"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59"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60" name="Freeform 190"/>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61" name="Freeform 191"/>
              <p:cNvSpPr>
                <a:spLocks/>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62" name="Freeform 192"/>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sp>
          <p:nvSpPr>
            <p:cNvPr id="547" name="TextBox 546"/>
            <p:cNvSpPr txBox="1"/>
            <p:nvPr/>
          </p:nvSpPr>
          <p:spPr>
            <a:xfrm>
              <a:off x="7042811" y="3997312"/>
              <a:ext cx="1063512" cy="307857"/>
            </a:xfrm>
            <a:prstGeom prst="rect">
              <a:avLst/>
            </a:prstGeom>
            <a:noFill/>
          </p:spPr>
          <p:txBody>
            <a:bodyPr wrap="none">
              <a:spAutoFit/>
            </a:bodyPr>
            <a:lstStyle/>
            <a:p>
              <a:pPr eaLnBrk="1" fontAlgn="auto" hangingPunct="1">
                <a:spcBef>
                  <a:spcPts val="0"/>
                </a:spcBef>
                <a:spcAft>
                  <a:spcPts val="0"/>
                </a:spcAft>
                <a:defRPr/>
              </a:pPr>
              <a:r>
                <a:rPr lang="en-US" sz="1400" i="0" dirty="0">
                  <a:solidFill>
                    <a:prstClr val="black"/>
                  </a:solidFill>
                  <a:latin typeface="Calibri"/>
                  <a:ea typeface="+mn-ea"/>
                </a:rPr>
                <a:t>Server racks</a:t>
              </a:r>
            </a:p>
          </p:txBody>
        </p:sp>
        <p:sp>
          <p:nvSpPr>
            <p:cNvPr id="555" name="TextBox 554"/>
            <p:cNvSpPr txBox="1"/>
            <p:nvPr/>
          </p:nvSpPr>
          <p:spPr>
            <a:xfrm>
              <a:off x="7026938" y="3540288"/>
              <a:ext cx="1144466" cy="307857"/>
            </a:xfrm>
            <a:prstGeom prst="rect">
              <a:avLst/>
            </a:prstGeom>
            <a:noFill/>
          </p:spPr>
          <p:txBody>
            <a:bodyPr>
              <a:spAutoFit/>
            </a:bodyPr>
            <a:lstStyle/>
            <a:p>
              <a:pPr eaLnBrk="1" fontAlgn="auto" hangingPunct="1">
                <a:spcBef>
                  <a:spcPts val="0"/>
                </a:spcBef>
                <a:spcAft>
                  <a:spcPts val="0"/>
                </a:spcAft>
                <a:defRPr/>
              </a:pPr>
              <a:r>
                <a:rPr lang="en-US" sz="1400" i="0" dirty="0">
                  <a:solidFill>
                    <a:prstClr val="black"/>
                  </a:solidFill>
                  <a:latin typeface="Calibri"/>
                  <a:ea typeface="+mn-ea"/>
                </a:rPr>
                <a:t>TOR switches</a:t>
              </a:r>
            </a:p>
          </p:txBody>
        </p:sp>
        <p:sp>
          <p:nvSpPr>
            <p:cNvPr id="432" name="TextBox 431"/>
            <p:cNvSpPr txBox="1"/>
            <p:nvPr/>
          </p:nvSpPr>
          <p:spPr>
            <a:xfrm>
              <a:off x="7026938" y="1893096"/>
              <a:ext cx="1592093" cy="307857"/>
            </a:xfrm>
            <a:prstGeom prst="rect">
              <a:avLst/>
            </a:prstGeom>
            <a:noFill/>
          </p:spPr>
          <p:txBody>
            <a:bodyPr>
              <a:spAutoFit/>
            </a:bodyPr>
            <a:lstStyle/>
            <a:p>
              <a:pPr eaLnBrk="1" fontAlgn="auto" hangingPunct="1">
                <a:spcBef>
                  <a:spcPts val="0"/>
                </a:spcBef>
                <a:spcAft>
                  <a:spcPts val="0"/>
                </a:spcAft>
                <a:defRPr/>
              </a:pPr>
              <a:r>
                <a:rPr lang="en-US" sz="1400" i="0" dirty="0">
                  <a:solidFill>
                    <a:prstClr val="black"/>
                  </a:solidFill>
                  <a:latin typeface="Calibri"/>
                  <a:ea typeface="+mn-ea"/>
                </a:rPr>
                <a:t>Tier-1 switches</a:t>
              </a:r>
            </a:p>
          </p:txBody>
        </p:sp>
        <p:sp>
          <p:nvSpPr>
            <p:cNvPr id="433" name="TextBox 432"/>
            <p:cNvSpPr txBox="1"/>
            <p:nvPr/>
          </p:nvSpPr>
          <p:spPr>
            <a:xfrm>
              <a:off x="7025350" y="2730974"/>
              <a:ext cx="1592094" cy="307857"/>
            </a:xfrm>
            <a:prstGeom prst="rect">
              <a:avLst/>
            </a:prstGeom>
            <a:noFill/>
          </p:spPr>
          <p:txBody>
            <a:bodyPr>
              <a:spAutoFit/>
            </a:bodyPr>
            <a:lstStyle/>
            <a:p>
              <a:pPr eaLnBrk="1" fontAlgn="auto" hangingPunct="1">
                <a:spcBef>
                  <a:spcPts val="0"/>
                </a:spcBef>
                <a:spcAft>
                  <a:spcPts val="0"/>
                </a:spcAft>
                <a:defRPr/>
              </a:pPr>
              <a:r>
                <a:rPr lang="en-US" sz="1400" i="0" dirty="0">
                  <a:solidFill>
                    <a:prstClr val="black"/>
                  </a:solidFill>
                  <a:latin typeface="Calibri"/>
                  <a:ea typeface="+mn-ea"/>
                </a:rPr>
                <a:t>Tier-2 switches</a:t>
              </a:r>
            </a:p>
          </p:txBody>
        </p:sp>
        <p:grpSp>
          <p:nvGrpSpPr>
            <p:cNvPr id="205835" name="Group 24"/>
            <p:cNvGrpSpPr>
              <a:grpSpLocks/>
            </p:cNvGrpSpPr>
            <p:nvPr/>
          </p:nvGrpSpPr>
          <p:grpSpPr bwMode="auto">
            <a:xfrm>
              <a:off x="702813" y="2731140"/>
              <a:ext cx="1470209" cy="1869141"/>
              <a:chOff x="916173" y="4038600"/>
              <a:chExt cx="1470209" cy="1869141"/>
            </a:xfrm>
          </p:grpSpPr>
          <p:grpSp>
            <p:nvGrpSpPr>
              <p:cNvPr id="206613" name="Group 187"/>
              <p:cNvGrpSpPr>
                <a:grpSpLocks/>
              </p:cNvGrpSpPr>
              <p:nvPr/>
            </p:nvGrpSpPr>
            <p:grpSpPr bwMode="auto">
              <a:xfrm>
                <a:off x="1295400" y="4038600"/>
                <a:ext cx="1052512" cy="355600"/>
                <a:chOff x="4410" y="1365"/>
                <a:chExt cx="663" cy="224"/>
              </a:xfrm>
            </p:grpSpPr>
            <p:sp>
              <p:nvSpPr>
                <p:cNvPr id="70"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71"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72" name="Freeform 190"/>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73" name="Freeform 191"/>
                <p:cNvSpPr>
                  <a:spLocks/>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74" name="Freeform 192"/>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04" name="Straight Connector 103"/>
              <p:cNvCxnSpPr/>
              <p:nvPr/>
            </p:nvCxnSpPr>
            <p:spPr>
              <a:xfrm flipH="1">
                <a:off x="1181453" y="4381202"/>
                <a:ext cx="355562" cy="495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70" idx="2"/>
              </p:cNvCxnSpPr>
              <p:nvPr/>
            </p:nvCxnSpPr>
            <p:spPr>
              <a:xfrm flipH="1">
                <a:off x="1486221" y="4390724"/>
                <a:ext cx="201592" cy="485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1803687" y="4395485"/>
                <a:ext cx="57144" cy="4919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endCxn id="775" idx="0"/>
              </p:cNvCxnSpPr>
              <p:nvPr/>
            </p:nvCxnSpPr>
            <p:spPr>
              <a:xfrm>
                <a:off x="1943372" y="4419288"/>
                <a:ext cx="274609" cy="4570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618" name="Group 505"/>
              <p:cNvGrpSpPr>
                <a:grpSpLocks/>
              </p:cNvGrpSpPr>
              <p:nvPr/>
            </p:nvGrpSpPr>
            <p:grpSpPr bwMode="auto">
              <a:xfrm>
                <a:off x="916173" y="4876800"/>
                <a:ext cx="331695" cy="1030941"/>
                <a:chOff x="6240352" y="2055335"/>
                <a:chExt cx="771307" cy="1017716"/>
              </a:xfrm>
            </p:grpSpPr>
            <p:grpSp>
              <p:nvGrpSpPr>
                <p:cNvPr id="206796" name="Group 506"/>
                <p:cNvGrpSpPr>
                  <a:grpSpLocks/>
                </p:cNvGrpSpPr>
                <p:nvPr/>
              </p:nvGrpSpPr>
              <p:grpSpPr bwMode="auto">
                <a:xfrm>
                  <a:off x="6240352" y="2235573"/>
                  <a:ext cx="697981" cy="837478"/>
                  <a:chOff x="6395998" y="3062424"/>
                  <a:chExt cx="564403" cy="837478"/>
                </a:xfrm>
              </p:grpSpPr>
              <p:sp>
                <p:nvSpPr>
                  <p:cNvPr id="534" name="Rectangle 533"/>
                  <p:cNvSpPr/>
                  <p:nvPr/>
                </p:nvSpPr>
                <p:spPr>
                  <a:xfrm>
                    <a:off x="6509786" y="3061857"/>
                    <a:ext cx="447707" cy="7425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535" name="Straight Connector 534"/>
                  <p:cNvCxnSpPr/>
                  <p:nvPr/>
                </p:nvCxnSpPr>
                <p:spPr>
                  <a:xfrm flipV="1">
                    <a:off x="6847057" y="3061857"/>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6" name="Rectangle 535"/>
                  <p:cNvSpPr/>
                  <p:nvPr/>
                </p:nvSpPr>
                <p:spPr>
                  <a:xfrm>
                    <a:off x="6476953" y="3071256"/>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537" name="Straight Connector 536"/>
                  <p:cNvCxnSpPr/>
                  <p:nvPr/>
                </p:nvCxnSpPr>
                <p:spPr>
                  <a:xfrm flipV="1">
                    <a:off x="6396367" y="3061857"/>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0" name="Rectangle 539"/>
                  <p:cNvSpPr/>
                  <p:nvPr/>
                </p:nvSpPr>
                <p:spPr>
                  <a:xfrm>
                    <a:off x="6817210" y="3702567"/>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541" name="Rectangle 540"/>
                  <p:cNvSpPr/>
                  <p:nvPr/>
                </p:nvSpPr>
                <p:spPr>
                  <a:xfrm>
                    <a:off x="6405320" y="3157415"/>
                    <a:ext cx="444723"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543" name="Straight Connector 542"/>
                  <p:cNvCxnSpPr/>
                  <p:nvPr/>
                </p:nvCxnSpPr>
                <p:spPr>
                  <a:xfrm flipV="1">
                    <a:off x="6847057" y="3804392"/>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824" name="Group 544"/>
                  <p:cNvGrpSpPr>
                    <a:grpSpLocks/>
                  </p:cNvGrpSpPr>
                  <p:nvPr/>
                </p:nvGrpSpPr>
                <p:grpSpPr bwMode="auto">
                  <a:xfrm>
                    <a:off x="6400318" y="3137421"/>
                    <a:ext cx="559121" cy="92788"/>
                    <a:chOff x="6582044" y="2846082"/>
                    <a:chExt cx="559121" cy="92788"/>
                  </a:xfrm>
                </p:grpSpPr>
                <p:cxnSp>
                  <p:nvCxnSpPr>
                    <p:cNvPr id="578" name="Straight Connector 577"/>
                    <p:cNvCxnSpPr/>
                    <p:nvPr/>
                  </p:nvCxnSpPr>
                  <p:spPr>
                    <a:xfrm flipV="1">
                      <a:off x="7028782" y="2845711"/>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flipV="1">
                      <a:off x="6581076" y="2938136"/>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825" name="Group 547"/>
                  <p:cNvGrpSpPr>
                    <a:grpSpLocks/>
                  </p:cNvGrpSpPr>
                  <p:nvPr/>
                </p:nvGrpSpPr>
                <p:grpSpPr bwMode="auto">
                  <a:xfrm>
                    <a:off x="6399838" y="3203285"/>
                    <a:ext cx="559121" cy="92788"/>
                    <a:chOff x="6582044" y="2846082"/>
                    <a:chExt cx="559121" cy="92788"/>
                  </a:xfrm>
                </p:grpSpPr>
                <p:cxnSp>
                  <p:nvCxnSpPr>
                    <p:cNvPr id="576" name="Straight Connector 575"/>
                    <p:cNvCxnSpPr/>
                    <p:nvPr/>
                  </p:nvCxnSpPr>
                  <p:spPr>
                    <a:xfrm flipV="1">
                      <a:off x="7029263" y="2845642"/>
                      <a:ext cx="116405"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flipV="1">
                      <a:off x="6581557" y="2936501"/>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826" name="Group 549"/>
                  <p:cNvGrpSpPr>
                    <a:grpSpLocks/>
                  </p:cNvGrpSpPr>
                  <p:nvPr/>
                </p:nvGrpSpPr>
                <p:grpSpPr bwMode="auto">
                  <a:xfrm>
                    <a:off x="6399358" y="3269149"/>
                    <a:ext cx="559121" cy="92788"/>
                    <a:chOff x="6582044" y="2846082"/>
                    <a:chExt cx="559121" cy="92788"/>
                  </a:xfrm>
                </p:grpSpPr>
                <p:cxnSp>
                  <p:nvCxnSpPr>
                    <p:cNvPr id="574" name="Straight Connector 573"/>
                    <p:cNvCxnSpPr/>
                    <p:nvPr/>
                  </p:nvCxnSpPr>
                  <p:spPr>
                    <a:xfrm flipV="1">
                      <a:off x="7026759" y="2845572"/>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flipV="1">
                      <a:off x="6582036" y="2936431"/>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827" name="Group 550"/>
                  <p:cNvGrpSpPr>
                    <a:grpSpLocks/>
                  </p:cNvGrpSpPr>
                  <p:nvPr/>
                </p:nvGrpSpPr>
                <p:grpSpPr bwMode="auto">
                  <a:xfrm>
                    <a:off x="6398878" y="3335013"/>
                    <a:ext cx="559121" cy="92788"/>
                    <a:chOff x="6582044" y="2846082"/>
                    <a:chExt cx="559121" cy="92788"/>
                  </a:xfrm>
                </p:grpSpPr>
                <p:cxnSp>
                  <p:nvCxnSpPr>
                    <p:cNvPr id="572" name="Straight Connector 571"/>
                    <p:cNvCxnSpPr/>
                    <p:nvPr/>
                  </p:nvCxnSpPr>
                  <p:spPr>
                    <a:xfrm flipV="1">
                      <a:off x="7027238" y="2845502"/>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p:nvCxnSpPr>
                  <p:spPr>
                    <a:xfrm flipV="1">
                      <a:off x="6582516" y="2936361"/>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828" name="Group 551"/>
                  <p:cNvGrpSpPr>
                    <a:grpSpLocks/>
                  </p:cNvGrpSpPr>
                  <p:nvPr/>
                </p:nvGrpSpPr>
                <p:grpSpPr bwMode="auto">
                  <a:xfrm>
                    <a:off x="6398398" y="3400877"/>
                    <a:ext cx="559121" cy="92788"/>
                    <a:chOff x="6582044" y="2846082"/>
                    <a:chExt cx="559121" cy="92788"/>
                  </a:xfrm>
                </p:grpSpPr>
                <p:cxnSp>
                  <p:nvCxnSpPr>
                    <p:cNvPr id="570" name="Straight Connector 569"/>
                    <p:cNvCxnSpPr/>
                    <p:nvPr/>
                  </p:nvCxnSpPr>
                  <p:spPr>
                    <a:xfrm flipV="1">
                      <a:off x="7027718" y="2845433"/>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p:nvCxnSpPr>
                  <p:spPr>
                    <a:xfrm flipV="1">
                      <a:off x="6582995" y="2936292"/>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829" name="Group 552"/>
                  <p:cNvGrpSpPr>
                    <a:grpSpLocks/>
                  </p:cNvGrpSpPr>
                  <p:nvPr/>
                </p:nvGrpSpPr>
                <p:grpSpPr bwMode="auto">
                  <a:xfrm>
                    <a:off x="6397918" y="3466741"/>
                    <a:ext cx="559121" cy="92788"/>
                    <a:chOff x="6582044" y="2846082"/>
                    <a:chExt cx="559121" cy="92788"/>
                  </a:xfrm>
                </p:grpSpPr>
                <p:cxnSp>
                  <p:nvCxnSpPr>
                    <p:cNvPr id="568" name="Straight Connector 567"/>
                    <p:cNvCxnSpPr/>
                    <p:nvPr/>
                  </p:nvCxnSpPr>
                  <p:spPr>
                    <a:xfrm flipV="1">
                      <a:off x="7028199" y="2845363"/>
                      <a:ext cx="113419" cy="93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p:nvCxnSpPr>
                  <p:spPr>
                    <a:xfrm flipV="1">
                      <a:off x="6583477" y="2939355"/>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830" name="Group 555"/>
                  <p:cNvGrpSpPr>
                    <a:grpSpLocks/>
                  </p:cNvGrpSpPr>
                  <p:nvPr/>
                </p:nvGrpSpPr>
                <p:grpSpPr bwMode="auto">
                  <a:xfrm>
                    <a:off x="6397438" y="3532605"/>
                    <a:ext cx="559121" cy="92788"/>
                    <a:chOff x="6582044" y="2846082"/>
                    <a:chExt cx="559121" cy="92788"/>
                  </a:xfrm>
                </p:grpSpPr>
                <p:cxnSp>
                  <p:nvCxnSpPr>
                    <p:cNvPr id="566" name="Straight Connector 565"/>
                    <p:cNvCxnSpPr/>
                    <p:nvPr/>
                  </p:nvCxnSpPr>
                  <p:spPr>
                    <a:xfrm flipV="1">
                      <a:off x="7028679" y="2843726"/>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p:cNvCxnSpPr/>
                    <p:nvPr/>
                  </p:nvCxnSpPr>
                  <p:spPr>
                    <a:xfrm flipV="1">
                      <a:off x="6580972" y="2939284"/>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831" name="Group 556"/>
                  <p:cNvGrpSpPr>
                    <a:grpSpLocks/>
                  </p:cNvGrpSpPr>
                  <p:nvPr/>
                </p:nvGrpSpPr>
                <p:grpSpPr bwMode="auto">
                  <a:xfrm>
                    <a:off x="6396958" y="3598469"/>
                    <a:ext cx="559121" cy="92788"/>
                    <a:chOff x="6582044" y="2846082"/>
                    <a:chExt cx="559121" cy="92788"/>
                  </a:xfrm>
                </p:grpSpPr>
                <p:cxnSp>
                  <p:nvCxnSpPr>
                    <p:cNvPr id="564" name="Straight Connector 563"/>
                    <p:cNvCxnSpPr/>
                    <p:nvPr/>
                  </p:nvCxnSpPr>
                  <p:spPr>
                    <a:xfrm flipV="1">
                      <a:off x="7029158" y="2843656"/>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flipV="1">
                      <a:off x="6581452" y="2939215"/>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832" name="Group 557"/>
                  <p:cNvGrpSpPr>
                    <a:grpSpLocks/>
                  </p:cNvGrpSpPr>
                  <p:nvPr/>
                </p:nvGrpSpPr>
                <p:grpSpPr bwMode="auto">
                  <a:xfrm>
                    <a:off x="6396478" y="3664333"/>
                    <a:ext cx="559121" cy="92788"/>
                    <a:chOff x="6582044" y="2846082"/>
                    <a:chExt cx="559121" cy="92788"/>
                  </a:xfrm>
                </p:grpSpPr>
                <p:cxnSp>
                  <p:nvCxnSpPr>
                    <p:cNvPr id="562" name="Straight Connector 561"/>
                    <p:cNvCxnSpPr/>
                    <p:nvPr/>
                  </p:nvCxnSpPr>
                  <p:spPr>
                    <a:xfrm flipV="1">
                      <a:off x="7026654" y="2846719"/>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flipV="1">
                      <a:off x="6581933" y="2939145"/>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833" name="Group 558"/>
                  <p:cNvGrpSpPr>
                    <a:grpSpLocks/>
                  </p:cNvGrpSpPr>
                  <p:nvPr/>
                </p:nvGrpSpPr>
                <p:grpSpPr bwMode="auto">
                  <a:xfrm>
                    <a:off x="6395998" y="3730197"/>
                    <a:ext cx="559121" cy="92788"/>
                    <a:chOff x="6582044" y="2846082"/>
                    <a:chExt cx="559121" cy="92788"/>
                  </a:xfrm>
                </p:grpSpPr>
                <p:cxnSp>
                  <p:nvCxnSpPr>
                    <p:cNvPr id="560" name="Straight Connector 559"/>
                    <p:cNvCxnSpPr/>
                    <p:nvPr/>
                  </p:nvCxnSpPr>
                  <p:spPr>
                    <a:xfrm flipV="1">
                      <a:off x="7027133" y="2846650"/>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flipV="1">
                      <a:off x="6582413" y="2939076"/>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797" name="Group 508"/>
                <p:cNvGrpSpPr>
                  <a:grpSpLocks/>
                </p:cNvGrpSpPr>
                <p:nvPr/>
              </p:nvGrpSpPr>
              <p:grpSpPr bwMode="auto">
                <a:xfrm>
                  <a:off x="6280049" y="2055335"/>
                  <a:ext cx="731610" cy="920732"/>
                  <a:chOff x="6280049" y="2055335"/>
                  <a:chExt cx="731610" cy="920732"/>
                </a:xfrm>
              </p:grpSpPr>
              <p:grpSp>
                <p:nvGrpSpPr>
                  <p:cNvPr id="206798" name="Group 509"/>
                  <p:cNvGrpSpPr>
                    <a:grpSpLocks/>
                  </p:cNvGrpSpPr>
                  <p:nvPr/>
                </p:nvGrpSpPr>
                <p:grpSpPr bwMode="auto">
                  <a:xfrm>
                    <a:off x="6280049" y="2055335"/>
                    <a:ext cx="680752" cy="139401"/>
                    <a:chOff x="5414286" y="2921098"/>
                    <a:chExt cx="680752" cy="139401"/>
                  </a:xfrm>
                </p:grpSpPr>
                <p:sp>
                  <p:nvSpPr>
                    <p:cNvPr id="526" name="Rectangle 188"/>
                    <p:cNvSpPr>
                      <a:spLocks noChangeArrowheads="1"/>
                    </p:cNvSpPr>
                    <p:nvPr/>
                  </p:nvSpPr>
                  <p:spPr bwMode="auto">
                    <a:xfrm>
                      <a:off x="5415646" y="2995810"/>
                      <a:ext cx="549974" cy="64228"/>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527" name="AutoShape 189"/>
                    <p:cNvSpPr>
                      <a:spLocks noChangeArrowheads="1"/>
                    </p:cNvSpPr>
                    <p:nvPr/>
                  </p:nvSpPr>
                  <p:spPr bwMode="auto">
                    <a:xfrm>
                      <a:off x="5415646" y="2920616"/>
                      <a:ext cx="675472"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530" name="Freeform 190"/>
                    <p:cNvSpPr>
                      <a:spLocks/>
                    </p:cNvSpPr>
                    <p:nvPr/>
                  </p:nvSpPr>
                  <p:spPr bwMode="auto">
                    <a:xfrm>
                      <a:off x="5969311" y="2922183"/>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531" name="Freeform 191"/>
                    <p:cNvSpPr>
                      <a:spLocks/>
                    </p:cNvSpPr>
                    <p:nvPr/>
                  </p:nvSpPr>
                  <p:spPr bwMode="auto">
                    <a:xfrm>
                      <a:off x="5500543" y="2936282"/>
                      <a:ext cx="524136" cy="4543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533" name="Freeform 192"/>
                    <p:cNvSpPr>
                      <a:spLocks/>
                    </p:cNvSpPr>
                    <p:nvPr/>
                  </p:nvSpPr>
                  <p:spPr bwMode="auto">
                    <a:xfrm>
                      <a:off x="5622348" y="2933149"/>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511" name="Straight Connector 510"/>
                  <p:cNvCxnSpPr/>
                  <p:nvPr/>
                </p:nvCxnSpPr>
                <p:spPr>
                  <a:xfrm flipH="1">
                    <a:off x="6997483" y="2125348"/>
                    <a:ext cx="11074" cy="84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6875678" y="2303933"/>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a:off x="6871985" y="2368160"/>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p:cNvCxnSpPr/>
                  <p:nvPr/>
                </p:nvCxnSpPr>
                <p:spPr>
                  <a:xfrm>
                    <a:off x="6871985" y="2444920"/>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p:nvPr/>
                </p:nvCxnSpPr>
                <p:spPr>
                  <a:xfrm>
                    <a:off x="6868295" y="2509148"/>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6864603" y="2570243"/>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8" name="Straight Connector 517"/>
                  <p:cNvCxnSpPr/>
                  <p:nvPr/>
                </p:nvCxnSpPr>
                <p:spPr>
                  <a:xfrm>
                    <a:off x="6864603" y="2637603"/>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9" name="Straight Connector 518"/>
                  <p:cNvCxnSpPr/>
                  <p:nvPr/>
                </p:nvCxnSpPr>
                <p:spPr>
                  <a:xfrm>
                    <a:off x="6860913" y="270653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p:nvPr/>
                </p:nvCxnSpPr>
                <p:spPr>
                  <a:xfrm>
                    <a:off x="6868295" y="2775458"/>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p:nvPr/>
                </p:nvCxnSpPr>
                <p:spPr>
                  <a:xfrm>
                    <a:off x="6871985" y="2842820"/>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p:cNvCxnSpPr/>
                  <p:nvPr/>
                </p:nvCxnSpPr>
                <p:spPr>
                  <a:xfrm>
                    <a:off x="6871985" y="2911747"/>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p:nvPr/>
                </p:nvCxnSpPr>
                <p:spPr>
                  <a:xfrm>
                    <a:off x="6875678" y="2975974"/>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p:cNvCxnSpPr/>
                  <p:nvPr/>
                </p:nvCxnSpPr>
                <p:spPr>
                  <a:xfrm flipH="1">
                    <a:off x="6875678" y="2131614"/>
                    <a:ext cx="13657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619" name="Group 638"/>
              <p:cNvGrpSpPr>
                <a:grpSpLocks/>
              </p:cNvGrpSpPr>
              <p:nvPr/>
            </p:nvGrpSpPr>
            <p:grpSpPr bwMode="auto">
              <a:xfrm>
                <a:off x="1301655" y="4876798"/>
                <a:ext cx="331695" cy="1030941"/>
                <a:chOff x="6240352" y="2055335"/>
                <a:chExt cx="771307" cy="1017716"/>
              </a:xfrm>
            </p:grpSpPr>
            <p:grpSp>
              <p:nvGrpSpPr>
                <p:cNvPr id="206738" name="Group 639"/>
                <p:cNvGrpSpPr>
                  <a:grpSpLocks/>
                </p:cNvGrpSpPr>
                <p:nvPr/>
              </p:nvGrpSpPr>
              <p:grpSpPr bwMode="auto">
                <a:xfrm>
                  <a:off x="6240352" y="2235573"/>
                  <a:ext cx="697981" cy="837478"/>
                  <a:chOff x="6395998" y="3062424"/>
                  <a:chExt cx="564403" cy="837478"/>
                </a:xfrm>
              </p:grpSpPr>
              <p:sp>
                <p:nvSpPr>
                  <p:cNvPr id="661" name="Rectangle 660"/>
                  <p:cNvSpPr/>
                  <p:nvPr/>
                </p:nvSpPr>
                <p:spPr>
                  <a:xfrm>
                    <a:off x="6510235" y="3061859"/>
                    <a:ext cx="447707" cy="7425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662" name="Straight Connector 661"/>
                  <p:cNvCxnSpPr/>
                  <p:nvPr/>
                </p:nvCxnSpPr>
                <p:spPr>
                  <a:xfrm flipV="1">
                    <a:off x="6847508" y="3061859"/>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3" name="Rectangle 662"/>
                  <p:cNvSpPr/>
                  <p:nvPr/>
                </p:nvSpPr>
                <p:spPr>
                  <a:xfrm>
                    <a:off x="6477404" y="3071258"/>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664" name="Straight Connector 663"/>
                  <p:cNvCxnSpPr/>
                  <p:nvPr/>
                </p:nvCxnSpPr>
                <p:spPr>
                  <a:xfrm flipV="1">
                    <a:off x="6396816" y="3061859"/>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5" name="Rectangle 664"/>
                  <p:cNvSpPr/>
                  <p:nvPr/>
                </p:nvSpPr>
                <p:spPr>
                  <a:xfrm>
                    <a:off x="6817661" y="3702569"/>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666" name="Rectangle 665"/>
                  <p:cNvSpPr/>
                  <p:nvPr/>
                </p:nvSpPr>
                <p:spPr>
                  <a:xfrm>
                    <a:off x="6405771" y="3157416"/>
                    <a:ext cx="444721"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667" name="Straight Connector 666"/>
                  <p:cNvCxnSpPr/>
                  <p:nvPr/>
                </p:nvCxnSpPr>
                <p:spPr>
                  <a:xfrm flipV="1">
                    <a:off x="6847508" y="3804394"/>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766" name="Group 667"/>
                  <p:cNvGrpSpPr>
                    <a:grpSpLocks/>
                  </p:cNvGrpSpPr>
                  <p:nvPr/>
                </p:nvGrpSpPr>
                <p:grpSpPr bwMode="auto">
                  <a:xfrm>
                    <a:off x="6400318" y="3137421"/>
                    <a:ext cx="559121" cy="92788"/>
                    <a:chOff x="6582044" y="2846082"/>
                    <a:chExt cx="559121" cy="92788"/>
                  </a:xfrm>
                </p:grpSpPr>
                <p:cxnSp>
                  <p:nvCxnSpPr>
                    <p:cNvPr id="696" name="Straight Connector 695"/>
                    <p:cNvCxnSpPr/>
                    <p:nvPr/>
                  </p:nvCxnSpPr>
                  <p:spPr>
                    <a:xfrm flipV="1">
                      <a:off x="7029233" y="2845713"/>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7" name="Straight Connector 696"/>
                    <p:cNvCxnSpPr/>
                    <p:nvPr/>
                  </p:nvCxnSpPr>
                  <p:spPr>
                    <a:xfrm flipV="1">
                      <a:off x="6581527" y="2938138"/>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67" name="Group 668"/>
                  <p:cNvGrpSpPr>
                    <a:grpSpLocks/>
                  </p:cNvGrpSpPr>
                  <p:nvPr/>
                </p:nvGrpSpPr>
                <p:grpSpPr bwMode="auto">
                  <a:xfrm>
                    <a:off x="6399838" y="3203285"/>
                    <a:ext cx="559121" cy="92788"/>
                    <a:chOff x="6582044" y="2846082"/>
                    <a:chExt cx="559121" cy="92788"/>
                  </a:xfrm>
                </p:grpSpPr>
                <p:cxnSp>
                  <p:nvCxnSpPr>
                    <p:cNvPr id="694" name="Straight Connector 693"/>
                    <p:cNvCxnSpPr/>
                    <p:nvPr/>
                  </p:nvCxnSpPr>
                  <p:spPr>
                    <a:xfrm flipV="1">
                      <a:off x="7032698" y="2845644"/>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5" name="Straight Connector 694"/>
                    <p:cNvCxnSpPr/>
                    <p:nvPr/>
                  </p:nvCxnSpPr>
                  <p:spPr>
                    <a:xfrm flipV="1">
                      <a:off x="6582008" y="2936503"/>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68" name="Group 669"/>
                  <p:cNvGrpSpPr>
                    <a:grpSpLocks/>
                  </p:cNvGrpSpPr>
                  <p:nvPr/>
                </p:nvGrpSpPr>
                <p:grpSpPr bwMode="auto">
                  <a:xfrm>
                    <a:off x="6399358" y="3269149"/>
                    <a:ext cx="559121" cy="92788"/>
                    <a:chOff x="6582044" y="2846082"/>
                    <a:chExt cx="559121" cy="92788"/>
                  </a:xfrm>
                </p:grpSpPr>
                <p:cxnSp>
                  <p:nvCxnSpPr>
                    <p:cNvPr id="692" name="Straight Connector 691"/>
                    <p:cNvCxnSpPr/>
                    <p:nvPr/>
                  </p:nvCxnSpPr>
                  <p:spPr>
                    <a:xfrm flipV="1">
                      <a:off x="7027208" y="2845574"/>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3" name="Straight Connector 692"/>
                    <p:cNvCxnSpPr/>
                    <p:nvPr/>
                  </p:nvCxnSpPr>
                  <p:spPr>
                    <a:xfrm flipV="1">
                      <a:off x="6582488" y="2936433"/>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69" name="Group 670"/>
                  <p:cNvGrpSpPr>
                    <a:grpSpLocks/>
                  </p:cNvGrpSpPr>
                  <p:nvPr/>
                </p:nvGrpSpPr>
                <p:grpSpPr bwMode="auto">
                  <a:xfrm>
                    <a:off x="6398878" y="3335013"/>
                    <a:ext cx="559121" cy="92788"/>
                    <a:chOff x="6582044" y="2846082"/>
                    <a:chExt cx="559121" cy="92788"/>
                  </a:xfrm>
                </p:grpSpPr>
                <p:cxnSp>
                  <p:nvCxnSpPr>
                    <p:cNvPr id="690" name="Straight Connector 689"/>
                    <p:cNvCxnSpPr/>
                    <p:nvPr/>
                  </p:nvCxnSpPr>
                  <p:spPr>
                    <a:xfrm flipV="1">
                      <a:off x="7027688" y="2845504"/>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1" name="Straight Connector 690"/>
                    <p:cNvCxnSpPr/>
                    <p:nvPr/>
                  </p:nvCxnSpPr>
                  <p:spPr>
                    <a:xfrm flipV="1">
                      <a:off x="6582967" y="2936363"/>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70" name="Group 671"/>
                  <p:cNvGrpSpPr>
                    <a:grpSpLocks/>
                  </p:cNvGrpSpPr>
                  <p:nvPr/>
                </p:nvGrpSpPr>
                <p:grpSpPr bwMode="auto">
                  <a:xfrm>
                    <a:off x="6398398" y="3400877"/>
                    <a:ext cx="559121" cy="92788"/>
                    <a:chOff x="6582044" y="2846082"/>
                    <a:chExt cx="559121" cy="92788"/>
                  </a:xfrm>
                </p:grpSpPr>
                <p:cxnSp>
                  <p:nvCxnSpPr>
                    <p:cNvPr id="688" name="Straight Connector 687"/>
                    <p:cNvCxnSpPr/>
                    <p:nvPr/>
                  </p:nvCxnSpPr>
                  <p:spPr>
                    <a:xfrm flipV="1">
                      <a:off x="7028167" y="2845435"/>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9" name="Straight Connector 688"/>
                    <p:cNvCxnSpPr/>
                    <p:nvPr/>
                  </p:nvCxnSpPr>
                  <p:spPr>
                    <a:xfrm flipV="1">
                      <a:off x="6583447" y="2936293"/>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71" name="Group 672"/>
                  <p:cNvGrpSpPr>
                    <a:grpSpLocks/>
                  </p:cNvGrpSpPr>
                  <p:nvPr/>
                </p:nvGrpSpPr>
                <p:grpSpPr bwMode="auto">
                  <a:xfrm>
                    <a:off x="6397918" y="3466741"/>
                    <a:ext cx="559121" cy="92788"/>
                    <a:chOff x="6582044" y="2846082"/>
                    <a:chExt cx="559121" cy="92788"/>
                  </a:xfrm>
                </p:grpSpPr>
                <p:cxnSp>
                  <p:nvCxnSpPr>
                    <p:cNvPr id="686" name="Straight Connector 685"/>
                    <p:cNvCxnSpPr/>
                    <p:nvPr/>
                  </p:nvCxnSpPr>
                  <p:spPr>
                    <a:xfrm flipV="1">
                      <a:off x="7028649" y="2845365"/>
                      <a:ext cx="113419" cy="93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p:cNvCxnSpPr/>
                    <p:nvPr/>
                  </p:nvCxnSpPr>
                  <p:spPr>
                    <a:xfrm flipV="1">
                      <a:off x="6586912" y="2939356"/>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72" name="Group 673"/>
                  <p:cNvGrpSpPr>
                    <a:grpSpLocks/>
                  </p:cNvGrpSpPr>
                  <p:nvPr/>
                </p:nvGrpSpPr>
                <p:grpSpPr bwMode="auto">
                  <a:xfrm>
                    <a:off x="6397438" y="3532605"/>
                    <a:ext cx="559121" cy="92788"/>
                    <a:chOff x="6582044" y="2846082"/>
                    <a:chExt cx="559121" cy="92788"/>
                  </a:xfrm>
                </p:grpSpPr>
                <p:cxnSp>
                  <p:nvCxnSpPr>
                    <p:cNvPr id="684" name="Straight Connector 683"/>
                    <p:cNvCxnSpPr/>
                    <p:nvPr/>
                  </p:nvCxnSpPr>
                  <p:spPr>
                    <a:xfrm flipV="1">
                      <a:off x="7029128" y="2843728"/>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5" name="Straight Connector 684"/>
                    <p:cNvCxnSpPr/>
                    <p:nvPr/>
                  </p:nvCxnSpPr>
                  <p:spPr>
                    <a:xfrm flipV="1">
                      <a:off x="6581422" y="2939286"/>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73" name="Group 674"/>
                  <p:cNvGrpSpPr>
                    <a:grpSpLocks/>
                  </p:cNvGrpSpPr>
                  <p:nvPr/>
                </p:nvGrpSpPr>
                <p:grpSpPr bwMode="auto">
                  <a:xfrm>
                    <a:off x="6396958" y="3598469"/>
                    <a:ext cx="559121" cy="92788"/>
                    <a:chOff x="6582044" y="2846082"/>
                    <a:chExt cx="559121" cy="92788"/>
                  </a:xfrm>
                </p:grpSpPr>
                <p:cxnSp>
                  <p:nvCxnSpPr>
                    <p:cNvPr id="682" name="Straight Connector 681"/>
                    <p:cNvCxnSpPr/>
                    <p:nvPr/>
                  </p:nvCxnSpPr>
                  <p:spPr>
                    <a:xfrm flipV="1">
                      <a:off x="7029607" y="2843658"/>
                      <a:ext cx="116405"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3" name="Straight Connector 682"/>
                    <p:cNvCxnSpPr/>
                    <p:nvPr/>
                  </p:nvCxnSpPr>
                  <p:spPr>
                    <a:xfrm flipV="1">
                      <a:off x="6581901" y="2939217"/>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74" name="Group 675"/>
                  <p:cNvGrpSpPr>
                    <a:grpSpLocks/>
                  </p:cNvGrpSpPr>
                  <p:nvPr/>
                </p:nvGrpSpPr>
                <p:grpSpPr bwMode="auto">
                  <a:xfrm>
                    <a:off x="6396478" y="3664333"/>
                    <a:ext cx="559121" cy="92788"/>
                    <a:chOff x="6582044" y="2846082"/>
                    <a:chExt cx="559121" cy="92788"/>
                  </a:xfrm>
                </p:grpSpPr>
                <p:cxnSp>
                  <p:nvCxnSpPr>
                    <p:cNvPr id="680" name="Straight Connector 679"/>
                    <p:cNvCxnSpPr/>
                    <p:nvPr/>
                  </p:nvCxnSpPr>
                  <p:spPr>
                    <a:xfrm flipV="1">
                      <a:off x="7027105" y="2846721"/>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p:cNvCxnSpPr/>
                    <p:nvPr/>
                  </p:nvCxnSpPr>
                  <p:spPr>
                    <a:xfrm flipV="1">
                      <a:off x="6582382" y="2939147"/>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75" name="Group 676"/>
                  <p:cNvGrpSpPr>
                    <a:grpSpLocks/>
                  </p:cNvGrpSpPr>
                  <p:nvPr/>
                </p:nvGrpSpPr>
                <p:grpSpPr bwMode="auto">
                  <a:xfrm>
                    <a:off x="6395998" y="3730197"/>
                    <a:ext cx="559121" cy="92788"/>
                    <a:chOff x="6582044" y="2846082"/>
                    <a:chExt cx="559121" cy="92788"/>
                  </a:xfrm>
                </p:grpSpPr>
                <p:cxnSp>
                  <p:nvCxnSpPr>
                    <p:cNvPr id="678" name="Straight Connector 677"/>
                    <p:cNvCxnSpPr/>
                    <p:nvPr/>
                  </p:nvCxnSpPr>
                  <p:spPr>
                    <a:xfrm flipV="1">
                      <a:off x="7027584" y="2846652"/>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p:cNvCxnSpPr/>
                    <p:nvPr/>
                  </p:nvCxnSpPr>
                  <p:spPr>
                    <a:xfrm flipV="1">
                      <a:off x="6582862" y="2939078"/>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739" name="Group 640"/>
                <p:cNvGrpSpPr>
                  <a:grpSpLocks/>
                </p:cNvGrpSpPr>
                <p:nvPr/>
              </p:nvGrpSpPr>
              <p:grpSpPr bwMode="auto">
                <a:xfrm>
                  <a:off x="6280049" y="2055335"/>
                  <a:ext cx="731610" cy="920732"/>
                  <a:chOff x="6280049" y="2055335"/>
                  <a:chExt cx="731610" cy="920732"/>
                </a:xfrm>
              </p:grpSpPr>
              <p:grpSp>
                <p:nvGrpSpPr>
                  <p:cNvPr id="206740" name="Group 641"/>
                  <p:cNvGrpSpPr>
                    <a:grpSpLocks/>
                  </p:cNvGrpSpPr>
                  <p:nvPr/>
                </p:nvGrpSpPr>
                <p:grpSpPr bwMode="auto">
                  <a:xfrm>
                    <a:off x="6280049" y="2055335"/>
                    <a:ext cx="680752" cy="139401"/>
                    <a:chOff x="5414286" y="2921098"/>
                    <a:chExt cx="680752" cy="139401"/>
                  </a:xfrm>
                </p:grpSpPr>
                <p:sp>
                  <p:nvSpPr>
                    <p:cNvPr id="656" name="Rectangle 188"/>
                    <p:cNvSpPr>
                      <a:spLocks noChangeArrowheads="1"/>
                    </p:cNvSpPr>
                    <p:nvPr/>
                  </p:nvSpPr>
                  <p:spPr bwMode="auto">
                    <a:xfrm>
                      <a:off x="5419894" y="2995812"/>
                      <a:ext cx="546282" cy="64228"/>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657" name="AutoShape 189"/>
                    <p:cNvSpPr>
                      <a:spLocks noChangeArrowheads="1"/>
                    </p:cNvSpPr>
                    <p:nvPr/>
                  </p:nvSpPr>
                  <p:spPr bwMode="auto">
                    <a:xfrm>
                      <a:off x="5419894" y="2920618"/>
                      <a:ext cx="671779"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658" name="Freeform 190"/>
                    <p:cNvSpPr>
                      <a:spLocks/>
                    </p:cNvSpPr>
                    <p:nvPr/>
                  </p:nvSpPr>
                  <p:spPr bwMode="auto">
                    <a:xfrm>
                      <a:off x="5969869" y="2922185"/>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659" name="Freeform 191"/>
                    <p:cNvSpPr>
                      <a:spLocks/>
                    </p:cNvSpPr>
                    <p:nvPr/>
                  </p:nvSpPr>
                  <p:spPr bwMode="auto">
                    <a:xfrm>
                      <a:off x="5501098" y="2936284"/>
                      <a:ext cx="524136" cy="4543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660" name="Freeform 192"/>
                    <p:cNvSpPr>
                      <a:spLocks/>
                    </p:cNvSpPr>
                    <p:nvPr/>
                  </p:nvSpPr>
                  <p:spPr bwMode="auto">
                    <a:xfrm>
                      <a:off x="5622906" y="2933151"/>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643" name="Straight Connector 642"/>
                  <p:cNvCxnSpPr/>
                  <p:nvPr/>
                </p:nvCxnSpPr>
                <p:spPr>
                  <a:xfrm flipH="1">
                    <a:off x="6998041" y="2125350"/>
                    <a:ext cx="11072" cy="84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4" name="Straight Connector 643"/>
                  <p:cNvCxnSpPr/>
                  <p:nvPr/>
                </p:nvCxnSpPr>
                <p:spPr>
                  <a:xfrm>
                    <a:off x="6876233" y="2303934"/>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5" name="Straight Connector 644"/>
                  <p:cNvCxnSpPr/>
                  <p:nvPr/>
                </p:nvCxnSpPr>
                <p:spPr>
                  <a:xfrm>
                    <a:off x="6872543" y="2368162"/>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6" name="Straight Connector 645"/>
                  <p:cNvCxnSpPr/>
                  <p:nvPr/>
                </p:nvCxnSpPr>
                <p:spPr>
                  <a:xfrm>
                    <a:off x="6872543" y="2444922"/>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p:cNvCxnSpPr/>
                  <p:nvPr/>
                </p:nvCxnSpPr>
                <p:spPr>
                  <a:xfrm>
                    <a:off x="6868851" y="2509150"/>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8" name="Straight Connector 647"/>
                  <p:cNvCxnSpPr/>
                  <p:nvPr/>
                </p:nvCxnSpPr>
                <p:spPr>
                  <a:xfrm>
                    <a:off x="6865161" y="2570245"/>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9" name="Straight Connector 648"/>
                  <p:cNvCxnSpPr/>
                  <p:nvPr/>
                </p:nvCxnSpPr>
                <p:spPr>
                  <a:xfrm>
                    <a:off x="6865161" y="2637605"/>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0" name="Straight Connector 649"/>
                  <p:cNvCxnSpPr/>
                  <p:nvPr/>
                </p:nvCxnSpPr>
                <p:spPr>
                  <a:xfrm>
                    <a:off x="6861469" y="2706533"/>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1" name="Straight Connector 650"/>
                  <p:cNvCxnSpPr/>
                  <p:nvPr/>
                </p:nvCxnSpPr>
                <p:spPr>
                  <a:xfrm>
                    <a:off x="6868851" y="2775460"/>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2" name="Straight Connector 651"/>
                  <p:cNvCxnSpPr/>
                  <p:nvPr/>
                </p:nvCxnSpPr>
                <p:spPr>
                  <a:xfrm>
                    <a:off x="6872543" y="284282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p:cNvCxnSpPr/>
                  <p:nvPr/>
                </p:nvCxnSpPr>
                <p:spPr>
                  <a:xfrm>
                    <a:off x="6872543" y="2911749"/>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4" name="Straight Connector 653"/>
                  <p:cNvCxnSpPr/>
                  <p:nvPr/>
                </p:nvCxnSpPr>
                <p:spPr>
                  <a:xfrm>
                    <a:off x="6876233" y="2975976"/>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5" name="Straight Connector 654"/>
                  <p:cNvCxnSpPr/>
                  <p:nvPr/>
                </p:nvCxnSpPr>
                <p:spPr>
                  <a:xfrm flipH="1">
                    <a:off x="6876233" y="2131616"/>
                    <a:ext cx="13657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620" name="Group 697"/>
              <p:cNvGrpSpPr>
                <a:grpSpLocks/>
              </p:cNvGrpSpPr>
              <p:nvPr/>
            </p:nvGrpSpPr>
            <p:grpSpPr bwMode="auto">
              <a:xfrm>
                <a:off x="1678171" y="4876798"/>
                <a:ext cx="331695" cy="1030941"/>
                <a:chOff x="6240352" y="2055335"/>
                <a:chExt cx="771307" cy="1017716"/>
              </a:xfrm>
            </p:grpSpPr>
            <p:grpSp>
              <p:nvGrpSpPr>
                <p:cNvPr id="206680" name="Group 698"/>
                <p:cNvGrpSpPr>
                  <a:grpSpLocks/>
                </p:cNvGrpSpPr>
                <p:nvPr/>
              </p:nvGrpSpPr>
              <p:grpSpPr bwMode="auto">
                <a:xfrm>
                  <a:off x="6240352" y="2235573"/>
                  <a:ext cx="697981" cy="837478"/>
                  <a:chOff x="6395998" y="3062424"/>
                  <a:chExt cx="564403" cy="837478"/>
                </a:xfrm>
              </p:grpSpPr>
              <p:sp>
                <p:nvSpPr>
                  <p:cNvPr id="720" name="Rectangle 719"/>
                  <p:cNvSpPr/>
                  <p:nvPr/>
                </p:nvSpPr>
                <p:spPr>
                  <a:xfrm>
                    <a:off x="6509637" y="3061859"/>
                    <a:ext cx="447707" cy="7425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721" name="Straight Connector 720"/>
                  <p:cNvCxnSpPr/>
                  <p:nvPr/>
                </p:nvCxnSpPr>
                <p:spPr>
                  <a:xfrm flipV="1">
                    <a:off x="6846909" y="3061859"/>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2" name="Rectangle 721"/>
                  <p:cNvSpPr/>
                  <p:nvPr/>
                </p:nvSpPr>
                <p:spPr>
                  <a:xfrm>
                    <a:off x="6476804" y="3071258"/>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723" name="Straight Connector 722"/>
                  <p:cNvCxnSpPr/>
                  <p:nvPr/>
                </p:nvCxnSpPr>
                <p:spPr>
                  <a:xfrm flipV="1">
                    <a:off x="6396218" y="3061859"/>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4" name="Rectangle 723"/>
                  <p:cNvSpPr/>
                  <p:nvPr/>
                </p:nvSpPr>
                <p:spPr>
                  <a:xfrm>
                    <a:off x="6817061" y="3702569"/>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725" name="Rectangle 724"/>
                  <p:cNvSpPr/>
                  <p:nvPr/>
                </p:nvSpPr>
                <p:spPr>
                  <a:xfrm>
                    <a:off x="6405171" y="3157416"/>
                    <a:ext cx="444723"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726" name="Straight Connector 725"/>
                  <p:cNvCxnSpPr/>
                  <p:nvPr/>
                </p:nvCxnSpPr>
                <p:spPr>
                  <a:xfrm flipV="1">
                    <a:off x="6846909" y="3804394"/>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708" name="Group 726"/>
                  <p:cNvGrpSpPr>
                    <a:grpSpLocks/>
                  </p:cNvGrpSpPr>
                  <p:nvPr/>
                </p:nvGrpSpPr>
                <p:grpSpPr bwMode="auto">
                  <a:xfrm>
                    <a:off x="6400318" y="3137421"/>
                    <a:ext cx="559121" cy="92788"/>
                    <a:chOff x="6582044" y="2846082"/>
                    <a:chExt cx="559121" cy="92788"/>
                  </a:xfrm>
                </p:grpSpPr>
                <p:cxnSp>
                  <p:nvCxnSpPr>
                    <p:cNvPr id="755" name="Straight Connector 754"/>
                    <p:cNvCxnSpPr/>
                    <p:nvPr/>
                  </p:nvCxnSpPr>
                  <p:spPr>
                    <a:xfrm flipV="1">
                      <a:off x="7028633" y="2845713"/>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6" name="Straight Connector 755"/>
                    <p:cNvCxnSpPr/>
                    <p:nvPr/>
                  </p:nvCxnSpPr>
                  <p:spPr>
                    <a:xfrm flipV="1">
                      <a:off x="6580927" y="2938138"/>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09" name="Group 727"/>
                  <p:cNvGrpSpPr>
                    <a:grpSpLocks/>
                  </p:cNvGrpSpPr>
                  <p:nvPr/>
                </p:nvGrpSpPr>
                <p:grpSpPr bwMode="auto">
                  <a:xfrm>
                    <a:off x="6399838" y="3203285"/>
                    <a:ext cx="559121" cy="92788"/>
                    <a:chOff x="6582044" y="2846082"/>
                    <a:chExt cx="559121" cy="92788"/>
                  </a:xfrm>
                </p:grpSpPr>
                <p:cxnSp>
                  <p:nvCxnSpPr>
                    <p:cNvPr id="753" name="Straight Connector 752"/>
                    <p:cNvCxnSpPr/>
                    <p:nvPr/>
                  </p:nvCxnSpPr>
                  <p:spPr>
                    <a:xfrm flipV="1">
                      <a:off x="7029115" y="2845644"/>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4" name="Straight Connector 753"/>
                    <p:cNvCxnSpPr/>
                    <p:nvPr/>
                  </p:nvCxnSpPr>
                  <p:spPr>
                    <a:xfrm flipV="1">
                      <a:off x="6581409" y="2936503"/>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10" name="Group 728"/>
                  <p:cNvGrpSpPr>
                    <a:grpSpLocks/>
                  </p:cNvGrpSpPr>
                  <p:nvPr/>
                </p:nvGrpSpPr>
                <p:grpSpPr bwMode="auto">
                  <a:xfrm>
                    <a:off x="6399358" y="3269149"/>
                    <a:ext cx="559121" cy="92788"/>
                    <a:chOff x="6582044" y="2846082"/>
                    <a:chExt cx="559121" cy="92788"/>
                  </a:xfrm>
                </p:grpSpPr>
                <p:cxnSp>
                  <p:nvCxnSpPr>
                    <p:cNvPr id="751" name="Straight Connector 750"/>
                    <p:cNvCxnSpPr/>
                    <p:nvPr/>
                  </p:nvCxnSpPr>
                  <p:spPr>
                    <a:xfrm flipV="1">
                      <a:off x="7026610" y="2845574"/>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2" name="Straight Connector 751"/>
                    <p:cNvCxnSpPr/>
                    <p:nvPr/>
                  </p:nvCxnSpPr>
                  <p:spPr>
                    <a:xfrm flipV="1">
                      <a:off x="6581888" y="2936433"/>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11" name="Group 729"/>
                  <p:cNvGrpSpPr>
                    <a:grpSpLocks/>
                  </p:cNvGrpSpPr>
                  <p:nvPr/>
                </p:nvGrpSpPr>
                <p:grpSpPr bwMode="auto">
                  <a:xfrm>
                    <a:off x="6398878" y="3335013"/>
                    <a:ext cx="559121" cy="92788"/>
                    <a:chOff x="6582044" y="2846082"/>
                    <a:chExt cx="559121" cy="92788"/>
                  </a:xfrm>
                </p:grpSpPr>
                <p:cxnSp>
                  <p:nvCxnSpPr>
                    <p:cNvPr id="749" name="Straight Connector 748"/>
                    <p:cNvCxnSpPr/>
                    <p:nvPr/>
                  </p:nvCxnSpPr>
                  <p:spPr>
                    <a:xfrm flipV="1">
                      <a:off x="7027090" y="2845504"/>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p:cNvCxnSpPr/>
                    <p:nvPr/>
                  </p:nvCxnSpPr>
                  <p:spPr>
                    <a:xfrm flipV="1">
                      <a:off x="6582367" y="2936363"/>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12" name="Group 730"/>
                  <p:cNvGrpSpPr>
                    <a:grpSpLocks/>
                  </p:cNvGrpSpPr>
                  <p:nvPr/>
                </p:nvGrpSpPr>
                <p:grpSpPr bwMode="auto">
                  <a:xfrm>
                    <a:off x="6398398" y="3400877"/>
                    <a:ext cx="559121" cy="92788"/>
                    <a:chOff x="6582044" y="2846082"/>
                    <a:chExt cx="559121" cy="92788"/>
                  </a:xfrm>
                </p:grpSpPr>
                <p:cxnSp>
                  <p:nvCxnSpPr>
                    <p:cNvPr id="747" name="Straight Connector 746"/>
                    <p:cNvCxnSpPr/>
                    <p:nvPr/>
                  </p:nvCxnSpPr>
                  <p:spPr>
                    <a:xfrm flipV="1">
                      <a:off x="7027569" y="2845435"/>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p:cNvCxnSpPr/>
                    <p:nvPr/>
                  </p:nvCxnSpPr>
                  <p:spPr>
                    <a:xfrm flipV="1">
                      <a:off x="6582847" y="2936293"/>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13" name="Group 731"/>
                  <p:cNvGrpSpPr>
                    <a:grpSpLocks/>
                  </p:cNvGrpSpPr>
                  <p:nvPr/>
                </p:nvGrpSpPr>
                <p:grpSpPr bwMode="auto">
                  <a:xfrm>
                    <a:off x="6397918" y="3466741"/>
                    <a:ext cx="559121" cy="92788"/>
                    <a:chOff x="6582044" y="2846082"/>
                    <a:chExt cx="559121" cy="92788"/>
                  </a:xfrm>
                </p:grpSpPr>
                <p:cxnSp>
                  <p:nvCxnSpPr>
                    <p:cNvPr id="745" name="Straight Connector 744"/>
                    <p:cNvCxnSpPr/>
                    <p:nvPr/>
                  </p:nvCxnSpPr>
                  <p:spPr>
                    <a:xfrm flipV="1">
                      <a:off x="7028051" y="2845365"/>
                      <a:ext cx="113419" cy="93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6" name="Straight Connector 745"/>
                    <p:cNvCxnSpPr/>
                    <p:nvPr/>
                  </p:nvCxnSpPr>
                  <p:spPr>
                    <a:xfrm flipV="1">
                      <a:off x="6583328" y="2939356"/>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14" name="Group 732"/>
                  <p:cNvGrpSpPr>
                    <a:grpSpLocks/>
                  </p:cNvGrpSpPr>
                  <p:nvPr/>
                </p:nvGrpSpPr>
                <p:grpSpPr bwMode="auto">
                  <a:xfrm>
                    <a:off x="6397438" y="3532605"/>
                    <a:ext cx="559121" cy="92788"/>
                    <a:chOff x="6582044" y="2846082"/>
                    <a:chExt cx="559121" cy="92788"/>
                  </a:xfrm>
                </p:grpSpPr>
                <p:cxnSp>
                  <p:nvCxnSpPr>
                    <p:cNvPr id="743" name="Straight Connector 742"/>
                    <p:cNvCxnSpPr/>
                    <p:nvPr/>
                  </p:nvCxnSpPr>
                  <p:spPr>
                    <a:xfrm flipV="1">
                      <a:off x="7028530" y="2843728"/>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4" name="Straight Connector 743"/>
                    <p:cNvCxnSpPr/>
                    <p:nvPr/>
                  </p:nvCxnSpPr>
                  <p:spPr>
                    <a:xfrm flipV="1">
                      <a:off x="6580824" y="2939286"/>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15" name="Group 733"/>
                  <p:cNvGrpSpPr>
                    <a:grpSpLocks/>
                  </p:cNvGrpSpPr>
                  <p:nvPr/>
                </p:nvGrpSpPr>
                <p:grpSpPr bwMode="auto">
                  <a:xfrm>
                    <a:off x="6396958" y="3598469"/>
                    <a:ext cx="559121" cy="92788"/>
                    <a:chOff x="6582044" y="2846082"/>
                    <a:chExt cx="559121" cy="92788"/>
                  </a:xfrm>
                </p:grpSpPr>
                <p:cxnSp>
                  <p:nvCxnSpPr>
                    <p:cNvPr id="741" name="Straight Connector 740"/>
                    <p:cNvCxnSpPr/>
                    <p:nvPr/>
                  </p:nvCxnSpPr>
                  <p:spPr>
                    <a:xfrm flipV="1">
                      <a:off x="7029010" y="2843658"/>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2" name="Straight Connector 741"/>
                    <p:cNvCxnSpPr/>
                    <p:nvPr/>
                  </p:nvCxnSpPr>
                  <p:spPr>
                    <a:xfrm flipV="1">
                      <a:off x="6581303" y="2939217"/>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16" name="Group 734"/>
                  <p:cNvGrpSpPr>
                    <a:grpSpLocks/>
                  </p:cNvGrpSpPr>
                  <p:nvPr/>
                </p:nvGrpSpPr>
                <p:grpSpPr bwMode="auto">
                  <a:xfrm>
                    <a:off x="6396478" y="3664333"/>
                    <a:ext cx="559121" cy="92788"/>
                    <a:chOff x="6582044" y="2846082"/>
                    <a:chExt cx="559121" cy="92788"/>
                  </a:xfrm>
                </p:grpSpPr>
                <p:cxnSp>
                  <p:nvCxnSpPr>
                    <p:cNvPr id="739" name="Straight Connector 738"/>
                    <p:cNvCxnSpPr/>
                    <p:nvPr/>
                  </p:nvCxnSpPr>
                  <p:spPr>
                    <a:xfrm flipV="1">
                      <a:off x="7026505" y="2846721"/>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0" name="Straight Connector 739"/>
                    <p:cNvCxnSpPr/>
                    <p:nvPr/>
                  </p:nvCxnSpPr>
                  <p:spPr>
                    <a:xfrm flipV="1">
                      <a:off x="6581785" y="2939147"/>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717" name="Group 735"/>
                  <p:cNvGrpSpPr>
                    <a:grpSpLocks/>
                  </p:cNvGrpSpPr>
                  <p:nvPr/>
                </p:nvGrpSpPr>
                <p:grpSpPr bwMode="auto">
                  <a:xfrm>
                    <a:off x="6395998" y="3730197"/>
                    <a:ext cx="559121" cy="92788"/>
                    <a:chOff x="6582044" y="2846082"/>
                    <a:chExt cx="559121" cy="92788"/>
                  </a:xfrm>
                </p:grpSpPr>
                <p:cxnSp>
                  <p:nvCxnSpPr>
                    <p:cNvPr id="737" name="Straight Connector 736"/>
                    <p:cNvCxnSpPr/>
                    <p:nvPr/>
                  </p:nvCxnSpPr>
                  <p:spPr>
                    <a:xfrm flipV="1">
                      <a:off x="7026985" y="2846652"/>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8" name="Straight Connector 737"/>
                    <p:cNvCxnSpPr/>
                    <p:nvPr/>
                  </p:nvCxnSpPr>
                  <p:spPr>
                    <a:xfrm flipV="1">
                      <a:off x="6582264" y="2939078"/>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681" name="Group 699"/>
                <p:cNvGrpSpPr>
                  <a:grpSpLocks/>
                </p:cNvGrpSpPr>
                <p:nvPr/>
              </p:nvGrpSpPr>
              <p:grpSpPr bwMode="auto">
                <a:xfrm>
                  <a:off x="6280049" y="2055335"/>
                  <a:ext cx="731610" cy="920732"/>
                  <a:chOff x="6280049" y="2055335"/>
                  <a:chExt cx="731610" cy="920732"/>
                </a:xfrm>
              </p:grpSpPr>
              <p:grpSp>
                <p:nvGrpSpPr>
                  <p:cNvPr id="206682" name="Group 700"/>
                  <p:cNvGrpSpPr>
                    <a:grpSpLocks/>
                  </p:cNvGrpSpPr>
                  <p:nvPr/>
                </p:nvGrpSpPr>
                <p:grpSpPr bwMode="auto">
                  <a:xfrm>
                    <a:off x="6280049" y="2055335"/>
                    <a:ext cx="680752" cy="139401"/>
                    <a:chOff x="5414286" y="2921098"/>
                    <a:chExt cx="680752" cy="139401"/>
                  </a:xfrm>
                </p:grpSpPr>
                <p:sp>
                  <p:nvSpPr>
                    <p:cNvPr id="715" name="Rectangle 188"/>
                    <p:cNvSpPr>
                      <a:spLocks noChangeArrowheads="1"/>
                    </p:cNvSpPr>
                    <p:nvPr/>
                  </p:nvSpPr>
                  <p:spPr bwMode="auto">
                    <a:xfrm>
                      <a:off x="5415463" y="2995812"/>
                      <a:ext cx="549974" cy="64228"/>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716" name="AutoShape 189"/>
                    <p:cNvSpPr>
                      <a:spLocks noChangeArrowheads="1"/>
                    </p:cNvSpPr>
                    <p:nvPr/>
                  </p:nvSpPr>
                  <p:spPr bwMode="auto">
                    <a:xfrm>
                      <a:off x="5415463" y="2920618"/>
                      <a:ext cx="675472"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717" name="Freeform 190"/>
                    <p:cNvSpPr>
                      <a:spLocks/>
                    </p:cNvSpPr>
                    <p:nvPr/>
                  </p:nvSpPr>
                  <p:spPr bwMode="auto">
                    <a:xfrm>
                      <a:off x="5969127" y="2922185"/>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718" name="Freeform 191"/>
                    <p:cNvSpPr>
                      <a:spLocks/>
                    </p:cNvSpPr>
                    <p:nvPr/>
                  </p:nvSpPr>
                  <p:spPr bwMode="auto">
                    <a:xfrm>
                      <a:off x="5500359" y="2936284"/>
                      <a:ext cx="524136" cy="4543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719" name="Freeform 192"/>
                    <p:cNvSpPr>
                      <a:spLocks/>
                    </p:cNvSpPr>
                    <p:nvPr/>
                  </p:nvSpPr>
                  <p:spPr bwMode="auto">
                    <a:xfrm>
                      <a:off x="5622164" y="2933151"/>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702" name="Straight Connector 701"/>
                  <p:cNvCxnSpPr/>
                  <p:nvPr/>
                </p:nvCxnSpPr>
                <p:spPr>
                  <a:xfrm flipH="1">
                    <a:off x="6997299" y="2125350"/>
                    <a:ext cx="11074" cy="84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3" name="Straight Connector 702"/>
                  <p:cNvCxnSpPr/>
                  <p:nvPr/>
                </p:nvCxnSpPr>
                <p:spPr>
                  <a:xfrm>
                    <a:off x="6875494" y="2303934"/>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4" name="Straight Connector 703"/>
                  <p:cNvCxnSpPr/>
                  <p:nvPr/>
                </p:nvCxnSpPr>
                <p:spPr>
                  <a:xfrm>
                    <a:off x="6871802" y="2368162"/>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5" name="Straight Connector 704"/>
                  <p:cNvCxnSpPr/>
                  <p:nvPr/>
                </p:nvCxnSpPr>
                <p:spPr>
                  <a:xfrm>
                    <a:off x="6871802" y="2444922"/>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6" name="Straight Connector 705"/>
                  <p:cNvCxnSpPr/>
                  <p:nvPr/>
                </p:nvCxnSpPr>
                <p:spPr>
                  <a:xfrm>
                    <a:off x="6868112" y="2509150"/>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7" name="Straight Connector 706"/>
                  <p:cNvCxnSpPr/>
                  <p:nvPr/>
                </p:nvCxnSpPr>
                <p:spPr>
                  <a:xfrm>
                    <a:off x="6864420" y="2570245"/>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8" name="Straight Connector 707"/>
                  <p:cNvCxnSpPr/>
                  <p:nvPr/>
                </p:nvCxnSpPr>
                <p:spPr>
                  <a:xfrm>
                    <a:off x="6864420" y="2637605"/>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9" name="Straight Connector 708"/>
                  <p:cNvCxnSpPr/>
                  <p:nvPr/>
                </p:nvCxnSpPr>
                <p:spPr>
                  <a:xfrm>
                    <a:off x="6860730" y="2706533"/>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p:nvPr/>
                </p:nvCxnSpPr>
                <p:spPr>
                  <a:xfrm>
                    <a:off x="6868112" y="2775460"/>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1" name="Straight Connector 710"/>
                  <p:cNvCxnSpPr/>
                  <p:nvPr/>
                </p:nvCxnSpPr>
                <p:spPr>
                  <a:xfrm>
                    <a:off x="6871802" y="2842821"/>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2" name="Straight Connector 711"/>
                  <p:cNvCxnSpPr/>
                  <p:nvPr/>
                </p:nvCxnSpPr>
                <p:spPr>
                  <a:xfrm>
                    <a:off x="6871802" y="2911749"/>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3" name="Straight Connector 712"/>
                  <p:cNvCxnSpPr/>
                  <p:nvPr/>
                </p:nvCxnSpPr>
                <p:spPr>
                  <a:xfrm>
                    <a:off x="6875494" y="2975976"/>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4" name="Straight Connector 713"/>
                  <p:cNvCxnSpPr/>
                  <p:nvPr/>
                </p:nvCxnSpPr>
                <p:spPr>
                  <a:xfrm flipH="1">
                    <a:off x="6875494" y="2131616"/>
                    <a:ext cx="13657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621" name="Group 756"/>
              <p:cNvGrpSpPr>
                <a:grpSpLocks/>
              </p:cNvGrpSpPr>
              <p:nvPr/>
            </p:nvGrpSpPr>
            <p:grpSpPr bwMode="auto">
              <a:xfrm>
                <a:off x="2054687" y="4876798"/>
                <a:ext cx="331695" cy="1030941"/>
                <a:chOff x="6240352" y="2055335"/>
                <a:chExt cx="771307" cy="1017716"/>
              </a:xfrm>
            </p:grpSpPr>
            <p:grpSp>
              <p:nvGrpSpPr>
                <p:cNvPr id="206622" name="Group 757"/>
                <p:cNvGrpSpPr>
                  <a:grpSpLocks/>
                </p:cNvGrpSpPr>
                <p:nvPr/>
              </p:nvGrpSpPr>
              <p:grpSpPr bwMode="auto">
                <a:xfrm>
                  <a:off x="6240352" y="2235573"/>
                  <a:ext cx="697981" cy="837478"/>
                  <a:chOff x="6395998" y="3062424"/>
                  <a:chExt cx="564403" cy="837478"/>
                </a:xfrm>
              </p:grpSpPr>
              <p:sp>
                <p:nvSpPr>
                  <p:cNvPr id="779" name="Rectangle 778"/>
                  <p:cNvSpPr/>
                  <p:nvPr/>
                </p:nvSpPr>
                <p:spPr>
                  <a:xfrm>
                    <a:off x="6509037" y="3061859"/>
                    <a:ext cx="447707" cy="7425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780" name="Straight Connector 779"/>
                  <p:cNvCxnSpPr/>
                  <p:nvPr/>
                </p:nvCxnSpPr>
                <p:spPr>
                  <a:xfrm flipV="1">
                    <a:off x="6846311" y="3061859"/>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81" name="Rectangle 780"/>
                  <p:cNvSpPr/>
                  <p:nvPr/>
                </p:nvSpPr>
                <p:spPr>
                  <a:xfrm>
                    <a:off x="6476206" y="3071258"/>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782" name="Straight Connector 781"/>
                  <p:cNvCxnSpPr/>
                  <p:nvPr/>
                </p:nvCxnSpPr>
                <p:spPr>
                  <a:xfrm flipV="1">
                    <a:off x="6395618" y="3061859"/>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83" name="Rectangle 782"/>
                  <p:cNvSpPr/>
                  <p:nvPr/>
                </p:nvSpPr>
                <p:spPr>
                  <a:xfrm>
                    <a:off x="6816464" y="3702569"/>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784" name="Rectangle 783"/>
                  <p:cNvSpPr/>
                  <p:nvPr/>
                </p:nvSpPr>
                <p:spPr>
                  <a:xfrm>
                    <a:off x="6404573" y="3157416"/>
                    <a:ext cx="444721"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785" name="Straight Connector 784"/>
                  <p:cNvCxnSpPr/>
                  <p:nvPr/>
                </p:nvCxnSpPr>
                <p:spPr>
                  <a:xfrm flipV="1">
                    <a:off x="6846311" y="3804394"/>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650" name="Group 785"/>
                  <p:cNvGrpSpPr>
                    <a:grpSpLocks/>
                  </p:cNvGrpSpPr>
                  <p:nvPr/>
                </p:nvGrpSpPr>
                <p:grpSpPr bwMode="auto">
                  <a:xfrm>
                    <a:off x="6400318" y="3137421"/>
                    <a:ext cx="559121" cy="92788"/>
                    <a:chOff x="6582044" y="2846082"/>
                    <a:chExt cx="559121" cy="92788"/>
                  </a:xfrm>
                </p:grpSpPr>
                <p:cxnSp>
                  <p:nvCxnSpPr>
                    <p:cNvPr id="814" name="Straight Connector 813"/>
                    <p:cNvCxnSpPr/>
                    <p:nvPr/>
                  </p:nvCxnSpPr>
                  <p:spPr>
                    <a:xfrm flipV="1">
                      <a:off x="7028036" y="2845713"/>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p:cNvCxnSpPr/>
                    <p:nvPr/>
                  </p:nvCxnSpPr>
                  <p:spPr>
                    <a:xfrm flipV="1">
                      <a:off x="6577344" y="2938138"/>
                      <a:ext cx="456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651" name="Group 786"/>
                  <p:cNvGrpSpPr>
                    <a:grpSpLocks/>
                  </p:cNvGrpSpPr>
                  <p:nvPr/>
                </p:nvGrpSpPr>
                <p:grpSpPr bwMode="auto">
                  <a:xfrm>
                    <a:off x="6399838" y="3203285"/>
                    <a:ext cx="559121" cy="92788"/>
                    <a:chOff x="6582044" y="2846082"/>
                    <a:chExt cx="559121" cy="92788"/>
                  </a:xfrm>
                </p:grpSpPr>
                <p:cxnSp>
                  <p:nvCxnSpPr>
                    <p:cNvPr id="812" name="Straight Connector 811"/>
                    <p:cNvCxnSpPr/>
                    <p:nvPr/>
                  </p:nvCxnSpPr>
                  <p:spPr>
                    <a:xfrm flipV="1">
                      <a:off x="7028517" y="2845644"/>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p:nvPr/>
                  </p:nvCxnSpPr>
                  <p:spPr>
                    <a:xfrm flipV="1">
                      <a:off x="6580811" y="2936503"/>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652" name="Group 787"/>
                  <p:cNvGrpSpPr>
                    <a:grpSpLocks/>
                  </p:cNvGrpSpPr>
                  <p:nvPr/>
                </p:nvGrpSpPr>
                <p:grpSpPr bwMode="auto">
                  <a:xfrm>
                    <a:off x="6399358" y="3269149"/>
                    <a:ext cx="559121" cy="92788"/>
                    <a:chOff x="6582044" y="2846082"/>
                    <a:chExt cx="559121" cy="92788"/>
                  </a:xfrm>
                </p:grpSpPr>
                <p:cxnSp>
                  <p:nvCxnSpPr>
                    <p:cNvPr id="810" name="Straight Connector 809"/>
                    <p:cNvCxnSpPr/>
                    <p:nvPr/>
                  </p:nvCxnSpPr>
                  <p:spPr>
                    <a:xfrm flipV="1">
                      <a:off x="7023027" y="2845574"/>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flipV="1">
                      <a:off x="6581290" y="2936433"/>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653" name="Group 788"/>
                  <p:cNvGrpSpPr>
                    <a:grpSpLocks/>
                  </p:cNvGrpSpPr>
                  <p:nvPr/>
                </p:nvGrpSpPr>
                <p:grpSpPr bwMode="auto">
                  <a:xfrm>
                    <a:off x="6398878" y="3335013"/>
                    <a:ext cx="559121" cy="92788"/>
                    <a:chOff x="6582044" y="2846082"/>
                    <a:chExt cx="559121" cy="92788"/>
                  </a:xfrm>
                </p:grpSpPr>
                <p:cxnSp>
                  <p:nvCxnSpPr>
                    <p:cNvPr id="808" name="Straight Connector 807"/>
                    <p:cNvCxnSpPr/>
                    <p:nvPr/>
                  </p:nvCxnSpPr>
                  <p:spPr>
                    <a:xfrm flipV="1">
                      <a:off x="7026490" y="2845504"/>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p:nvPr/>
                  </p:nvCxnSpPr>
                  <p:spPr>
                    <a:xfrm flipV="1">
                      <a:off x="6581770" y="2936363"/>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654" name="Group 789"/>
                  <p:cNvGrpSpPr>
                    <a:grpSpLocks/>
                  </p:cNvGrpSpPr>
                  <p:nvPr/>
                </p:nvGrpSpPr>
                <p:grpSpPr bwMode="auto">
                  <a:xfrm>
                    <a:off x="6398398" y="3400877"/>
                    <a:ext cx="559121" cy="92788"/>
                    <a:chOff x="6582044" y="2846082"/>
                    <a:chExt cx="559121" cy="92788"/>
                  </a:xfrm>
                </p:grpSpPr>
                <p:cxnSp>
                  <p:nvCxnSpPr>
                    <p:cNvPr id="806" name="Straight Connector 805"/>
                    <p:cNvCxnSpPr/>
                    <p:nvPr/>
                  </p:nvCxnSpPr>
                  <p:spPr>
                    <a:xfrm flipV="1">
                      <a:off x="7026970" y="2845435"/>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p:cNvCxnSpPr/>
                    <p:nvPr/>
                  </p:nvCxnSpPr>
                  <p:spPr>
                    <a:xfrm flipV="1">
                      <a:off x="6582249" y="2936293"/>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655" name="Group 790"/>
                  <p:cNvGrpSpPr>
                    <a:grpSpLocks/>
                  </p:cNvGrpSpPr>
                  <p:nvPr/>
                </p:nvGrpSpPr>
                <p:grpSpPr bwMode="auto">
                  <a:xfrm>
                    <a:off x="6397918" y="3466741"/>
                    <a:ext cx="559121" cy="92788"/>
                    <a:chOff x="6582044" y="2846082"/>
                    <a:chExt cx="559121" cy="92788"/>
                  </a:xfrm>
                </p:grpSpPr>
                <p:cxnSp>
                  <p:nvCxnSpPr>
                    <p:cNvPr id="804" name="Straight Connector 803"/>
                    <p:cNvCxnSpPr/>
                    <p:nvPr/>
                  </p:nvCxnSpPr>
                  <p:spPr>
                    <a:xfrm flipV="1">
                      <a:off x="7027451" y="2845365"/>
                      <a:ext cx="113419" cy="93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5" name="Straight Connector 804"/>
                    <p:cNvCxnSpPr/>
                    <p:nvPr/>
                  </p:nvCxnSpPr>
                  <p:spPr>
                    <a:xfrm flipV="1">
                      <a:off x="6582730" y="2939356"/>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656" name="Group 791"/>
                  <p:cNvGrpSpPr>
                    <a:grpSpLocks/>
                  </p:cNvGrpSpPr>
                  <p:nvPr/>
                </p:nvGrpSpPr>
                <p:grpSpPr bwMode="auto">
                  <a:xfrm>
                    <a:off x="6397438" y="3532605"/>
                    <a:ext cx="559121" cy="92788"/>
                    <a:chOff x="6582044" y="2846082"/>
                    <a:chExt cx="559121" cy="92788"/>
                  </a:xfrm>
                </p:grpSpPr>
                <p:cxnSp>
                  <p:nvCxnSpPr>
                    <p:cNvPr id="802" name="Straight Connector 801"/>
                    <p:cNvCxnSpPr/>
                    <p:nvPr/>
                  </p:nvCxnSpPr>
                  <p:spPr>
                    <a:xfrm flipV="1">
                      <a:off x="7027930" y="2843728"/>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3" name="Straight Connector 802"/>
                    <p:cNvCxnSpPr/>
                    <p:nvPr/>
                  </p:nvCxnSpPr>
                  <p:spPr>
                    <a:xfrm flipV="1">
                      <a:off x="6577240" y="2939286"/>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657" name="Group 792"/>
                  <p:cNvGrpSpPr>
                    <a:grpSpLocks/>
                  </p:cNvGrpSpPr>
                  <p:nvPr/>
                </p:nvGrpSpPr>
                <p:grpSpPr bwMode="auto">
                  <a:xfrm>
                    <a:off x="6396958" y="3598469"/>
                    <a:ext cx="559121" cy="92788"/>
                    <a:chOff x="6582044" y="2846082"/>
                    <a:chExt cx="559121" cy="92788"/>
                  </a:xfrm>
                </p:grpSpPr>
                <p:cxnSp>
                  <p:nvCxnSpPr>
                    <p:cNvPr id="800" name="Straight Connector 799"/>
                    <p:cNvCxnSpPr/>
                    <p:nvPr/>
                  </p:nvCxnSpPr>
                  <p:spPr>
                    <a:xfrm flipV="1">
                      <a:off x="7028410" y="2843658"/>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1" name="Straight Connector 800"/>
                    <p:cNvCxnSpPr/>
                    <p:nvPr/>
                  </p:nvCxnSpPr>
                  <p:spPr>
                    <a:xfrm flipV="1">
                      <a:off x="6580703" y="2939217"/>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658" name="Group 793"/>
                  <p:cNvGrpSpPr>
                    <a:grpSpLocks/>
                  </p:cNvGrpSpPr>
                  <p:nvPr/>
                </p:nvGrpSpPr>
                <p:grpSpPr bwMode="auto">
                  <a:xfrm>
                    <a:off x="6396478" y="3664333"/>
                    <a:ext cx="559121" cy="92788"/>
                    <a:chOff x="6582044" y="2846082"/>
                    <a:chExt cx="559121" cy="92788"/>
                  </a:xfrm>
                </p:grpSpPr>
                <p:cxnSp>
                  <p:nvCxnSpPr>
                    <p:cNvPr id="798" name="Straight Connector 797"/>
                    <p:cNvCxnSpPr/>
                    <p:nvPr/>
                  </p:nvCxnSpPr>
                  <p:spPr>
                    <a:xfrm flipV="1">
                      <a:off x="7022922" y="2846721"/>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9" name="Straight Connector 798"/>
                    <p:cNvCxnSpPr/>
                    <p:nvPr/>
                  </p:nvCxnSpPr>
                  <p:spPr>
                    <a:xfrm flipV="1">
                      <a:off x="6581185" y="2939147"/>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659" name="Group 794"/>
                  <p:cNvGrpSpPr>
                    <a:grpSpLocks/>
                  </p:cNvGrpSpPr>
                  <p:nvPr/>
                </p:nvGrpSpPr>
                <p:grpSpPr bwMode="auto">
                  <a:xfrm>
                    <a:off x="6395998" y="3730197"/>
                    <a:ext cx="559121" cy="92788"/>
                    <a:chOff x="6582044" y="2846082"/>
                    <a:chExt cx="559121" cy="92788"/>
                  </a:xfrm>
                </p:grpSpPr>
                <p:cxnSp>
                  <p:nvCxnSpPr>
                    <p:cNvPr id="796" name="Straight Connector 795"/>
                    <p:cNvCxnSpPr/>
                    <p:nvPr/>
                  </p:nvCxnSpPr>
                  <p:spPr>
                    <a:xfrm flipV="1">
                      <a:off x="7026387" y="2846652"/>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flipV="1">
                      <a:off x="6581664" y="2939078"/>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623" name="Group 758"/>
                <p:cNvGrpSpPr>
                  <a:grpSpLocks/>
                </p:cNvGrpSpPr>
                <p:nvPr/>
              </p:nvGrpSpPr>
              <p:grpSpPr bwMode="auto">
                <a:xfrm>
                  <a:off x="6280049" y="2055335"/>
                  <a:ext cx="731610" cy="920732"/>
                  <a:chOff x="6280049" y="2055335"/>
                  <a:chExt cx="731610" cy="920732"/>
                </a:xfrm>
              </p:grpSpPr>
              <p:grpSp>
                <p:nvGrpSpPr>
                  <p:cNvPr id="206624" name="Group 759"/>
                  <p:cNvGrpSpPr>
                    <a:grpSpLocks/>
                  </p:cNvGrpSpPr>
                  <p:nvPr/>
                </p:nvGrpSpPr>
                <p:grpSpPr bwMode="auto">
                  <a:xfrm>
                    <a:off x="6280049" y="2055335"/>
                    <a:ext cx="680752" cy="139401"/>
                    <a:chOff x="5414286" y="2921098"/>
                    <a:chExt cx="680752" cy="139401"/>
                  </a:xfrm>
                </p:grpSpPr>
                <p:sp>
                  <p:nvSpPr>
                    <p:cNvPr id="774" name="Rectangle 188"/>
                    <p:cNvSpPr>
                      <a:spLocks noChangeArrowheads="1"/>
                    </p:cNvSpPr>
                    <p:nvPr/>
                  </p:nvSpPr>
                  <p:spPr bwMode="auto">
                    <a:xfrm>
                      <a:off x="5414723" y="2995812"/>
                      <a:ext cx="549972" cy="64228"/>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775" name="AutoShape 189"/>
                    <p:cNvSpPr>
                      <a:spLocks noChangeArrowheads="1"/>
                    </p:cNvSpPr>
                    <p:nvPr/>
                  </p:nvSpPr>
                  <p:spPr bwMode="auto">
                    <a:xfrm>
                      <a:off x="5414723" y="2920618"/>
                      <a:ext cx="675469"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776" name="Freeform 190"/>
                    <p:cNvSpPr>
                      <a:spLocks/>
                    </p:cNvSpPr>
                    <p:nvPr/>
                  </p:nvSpPr>
                  <p:spPr bwMode="auto">
                    <a:xfrm>
                      <a:off x="5968387" y="2922185"/>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777" name="Freeform 191"/>
                    <p:cNvSpPr>
                      <a:spLocks/>
                    </p:cNvSpPr>
                    <p:nvPr/>
                  </p:nvSpPr>
                  <p:spPr bwMode="auto">
                    <a:xfrm>
                      <a:off x="5499617" y="2936284"/>
                      <a:ext cx="524136" cy="4543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778" name="Freeform 192"/>
                    <p:cNvSpPr>
                      <a:spLocks/>
                    </p:cNvSpPr>
                    <p:nvPr/>
                  </p:nvSpPr>
                  <p:spPr bwMode="auto">
                    <a:xfrm>
                      <a:off x="5621424" y="2933151"/>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761" name="Straight Connector 760"/>
                  <p:cNvCxnSpPr/>
                  <p:nvPr/>
                </p:nvCxnSpPr>
                <p:spPr>
                  <a:xfrm flipH="1">
                    <a:off x="6996560" y="2125350"/>
                    <a:ext cx="11072" cy="84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2" name="Straight Connector 761"/>
                  <p:cNvCxnSpPr/>
                  <p:nvPr/>
                </p:nvCxnSpPr>
                <p:spPr>
                  <a:xfrm>
                    <a:off x="6874752" y="2303934"/>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3" name="Straight Connector 762"/>
                  <p:cNvCxnSpPr/>
                  <p:nvPr/>
                </p:nvCxnSpPr>
                <p:spPr>
                  <a:xfrm>
                    <a:off x="6871062" y="2368162"/>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4" name="Straight Connector 763"/>
                  <p:cNvCxnSpPr/>
                  <p:nvPr/>
                </p:nvCxnSpPr>
                <p:spPr>
                  <a:xfrm>
                    <a:off x="6871062" y="2444922"/>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5" name="Straight Connector 764"/>
                  <p:cNvCxnSpPr/>
                  <p:nvPr/>
                </p:nvCxnSpPr>
                <p:spPr>
                  <a:xfrm>
                    <a:off x="6867370" y="2509150"/>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6" name="Straight Connector 765"/>
                  <p:cNvCxnSpPr/>
                  <p:nvPr/>
                </p:nvCxnSpPr>
                <p:spPr>
                  <a:xfrm>
                    <a:off x="6863680" y="2570245"/>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7" name="Straight Connector 766"/>
                  <p:cNvCxnSpPr/>
                  <p:nvPr/>
                </p:nvCxnSpPr>
                <p:spPr>
                  <a:xfrm>
                    <a:off x="6863680" y="2637605"/>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8" name="Straight Connector 767"/>
                  <p:cNvCxnSpPr/>
                  <p:nvPr/>
                </p:nvCxnSpPr>
                <p:spPr>
                  <a:xfrm>
                    <a:off x="6859988" y="2706533"/>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9" name="Straight Connector 768"/>
                  <p:cNvCxnSpPr/>
                  <p:nvPr/>
                </p:nvCxnSpPr>
                <p:spPr>
                  <a:xfrm>
                    <a:off x="6867370" y="2775460"/>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0" name="Straight Connector 769"/>
                  <p:cNvCxnSpPr/>
                  <p:nvPr/>
                </p:nvCxnSpPr>
                <p:spPr>
                  <a:xfrm>
                    <a:off x="6871062" y="284282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1" name="Straight Connector 770"/>
                  <p:cNvCxnSpPr/>
                  <p:nvPr/>
                </p:nvCxnSpPr>
                <p:spPr>
                  <a:xfrm>
                    <a:off x="6871062" y="2911749"/>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2" name="Straight Connector 771"/>
                  <p:cNvCxnSpPr/>
                  <p:nvPr/>
                </p:nvCxnSpPr>
                <p:spPr>
                  <a:xfrm>
                    <a:off x="6874752" y="2975976"/>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3" name="Straight Connector 772"/>
                  <p:cNvCxnSpPr/>
                  <p:nvPr/>
                </p:nvCxnSpPr>
                <p:spPr>
                  <a:xfrm flipH="1">
                    <a:off x="6874752" y="2131616"/>
                    <a:ext cx="13657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205836" name="Group 815"/>
            <p:cNvGrpSpPr>
              <a:grpSpLocks/>
            </p:cNvGrpSpPr>
            <p:nvPr/>
          </p:nvGrpSpPr>
          <p:grpSpPr bwMode="auto">
            <a:xfrm>
              <a:off x="2267009" y="2732231"/>
              <a:ext cx="1470209" cy="1869141"/>
              <a:chOff x="916173" y="4038600"/>
              <a:chExt cx="1470209" cy="1869141"/>
            </a:xfrm>
          </p:grpSpPr>
          <p:grpSp>
            <p:nvGrpSpPr>
              <p:cNvPr id="206367" name="Group 187"/>
              <p:cNvGrpSpPr>
                <a:grpSpLocks/>
              </p:cNvGrpSpPr>
              <p:nvPr/>
            </p:nvGrpSpPr>
            <p:grpSpPr bwMode="auto">
              <a:xfrm>
                <a:off x="1295400" y="4038600"/>
                <a:ext cx="1052512" cy="355600"/>
                <a:chOff x="4410" y="1365"/>
                <a:chExt cx="663" cy="224"/>
              </a:xfrm>
            </p:grpSpPr>
            <p:sp>
              <p:nvSpPr>
                <p:cNvPr id="1058" name="Rectangle 188"/>
                <p:cNvSpPr>
                  <a:spLocks noChangeArrowheads="1"/>
                </p:cNvSpPr>
                <p:nvPr/>
              </p:nvSpPr>
              <p:spPr bwMode="auto">
                <a:xfrm>
                  <a:off x="4410" y="1500"/>
                  <a:ext cx="497" cy="8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059" name="AutoShape 189"/>
                <p:cNvSpPr>
                  <a:spLocks noChangeArrowheads="1"/>
                </p:cNvSpPr>
                <p:nvPr/>
              </p:nvSpPr>
              <p:spPr bwMode="auto">
                <a:xfrm>
                  <a:off x="4410" y="1368"/>
                  <a:ext cx="665"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060" name="Freeform 190"/>
                <p:cNvSpPr>
                  <a:spLocks/>
                </p:cNvSpPr>
                <p:nvPr/>
              </p:nvSpPr>
              <p:spPr bwMode="auto">
                <a:xfrm>
                  <a:off x="4906"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061" name="Freeform 191"/>
                <p:cNvSpPr>
                  <a:spLocks/>
                </p:cNvSpPr>
                <p:nvPr/>
              </p:nvSpPr>
              <p:spPr bwMode="auto">
                <a:xfrm>
                  <a:off x="4475" y="1395"/>
                  <a:ext cx="508"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062" name="Freeform 192"/>
                <p:cNvSpPr>
                  <a:spLocks/>
                </p:cNvSpPr>
                <p:nvPr/>
              </p:nvSpPr>
              <p:spPr bwMode="auto">
                <a:xfrm>
                  <a:off x="4593" y="1391"/>
                  <a:ext cx="295"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818" name="Straight Connector 817"/>
              <p:cNvCxnSpPr/>
              <p:nvPr/>
            </p:nvCxnSpPr>
            <p:spPr>
              <a:xfrm flipH="1">
                <a:off x="1180779" y="4381699"/>
                <a:ext cx="357149" cy="495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p:cNvCxnSpPr>
                <a:stCxn id="1058" idx="2"/>
              </p:cNvCxnSpPr>
              <p:nvPr/>
            </p:nvCxnSpPr>
            <p:spPr>
              <a:xfrm flipH="1">
                <a:off x="1485547" y="4391220"/>
                <a:ext cx="203178" cy="485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p:cNvCxnSpPr/>
              <p:nvPr/>
            </p:nvCxnSpPr>
            <p:spPr>
              <a:xfrm>
                <a:off x="1804600" y="4395981"/>
                <a:ext cx="57144" cy="4919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p:cNvCxnSpPr>
                <a:endCxn id="843" idx="0"/>
              </p:cNvCxnSpPr>
              <p:nvPr/>
            </p:nvCxnSpPr>
            <p:spPr>
              <a:xfrm>
                <a:off x="1944285" y="4419784"/>
                <a:ext cx="274609" cy="4570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372" name="Group 821"/>
              <p:cNvGrpSpPr>
                <a:grpSpLocks/>
              </p:cNvGrpSpPr>
              <p:nvPr/>
            </p:nvGrpSpPr>
            <p:grpSpPr bwMode="auto">
              <a:xfrm>
                <a:off x="916173" y="4876800"/>
                <a:ext cx="331695" cy="1030941"/>
                <a:chOff x="6240352" y="2055335"/>
                <a:chExt cx="771307" cy="1017716"/>
              </a:xfrm>
            </p:grpSpPr>
            <p:grpSp>
              <p:nvGrpSpPr>
                <p:cNvPr id="206550" name="Group 999"/>
                <p:cNvGrpSpPr>
                  <a:grpSpLocks/>
                </p:cNvGrpSpPr>
                <p:nvPr/>
              </p:nvGrpSpPr>
              <p:grpSpPr bwMode="auto">
                <a:xfrm>
                  <a:off x="6240352" y="2235573"/>
                  <a:ext cx="697981" cy="837478"/>
                  <a:chOff x="6395998" y="3062424"/>
                  <a:chExt cx="564403" cy="837478"/>
                </a:xfrm>
              </p:grpSpPr>
              <p:sp>
                <p:nvSpPr>
                  <p:cNvPr id="1021" name="Rectangle 1020"/>
                  <p:cNvSpPr/>
                  <p:nvPr/>
                </p:nvSpPr>
                <p:spPr>
                  <a:xfrm>
                    <a:off x="6508516" y="3062346"/>
                    <a:ext cx="447707" cy="7425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022" name="Straight Connector 1021"/>
                  <p:cNvCxnSpPr/>
                  <p:nvPr/>
                </p:nvCxnSpPr>
                <p:spPr>
                  <a:xfrm flipV="1">
                    <a:off x="6845790" y="3062346"/>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3" name="Rectangle 1022"/>
                  <p:cNvSpPr/>
                  <p:nvPr/>
                </p:nvSpPr>
                <p:spPr>
                  <a:xfrm>
                    <a:off x="6475686" y="3071745"/>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024" name="Straight Connector 1023"/>
                  <p:cNvCxnSpPr/>
                  <p:nvPr/>
                </p:nvCxnSpPr>
                <p:spPr>
                  <a:xfrm flipV="1">
                    <a:off x="6395097" y="3062346"/>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Rectangle 1024"/>
                  <p:cNvSpPr/>
                  <p:nvPr/>
                </p:nvSpPr>
                <p:spPr>
                  <a:xfrm>
                    <a:off x="6815943" y="3703058"/>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026" name="Rectangle 1025"/>
                  <p:cNvSpPr/>
                  <p:nvPr/>
                </p:nvSpPr>
                <p:spPr>
                  <a:xfrm>
                    <a:off x="6404052" y="3157905"/>
                    <a:ext cx="444721"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027" name="Straight Connector 1026"/>
                  <p:cNvCxnSpPr/>
                  <p:nvPr/>
                </p:nvCxnSpPr>
                <p:spPr>
                  <a:xfrm flipV="1">
                    <a:off x="6845790" y="3804882"/>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578" name="Group 1027"/>
                  <p:cNvGrpSpPr>
                    <a:grpSpLocks/>
                  </p:cNvGrpSpPr>
                  <p:nvPr/>
                </p:nvGrpSpPr>
                <p:grpSpPr bwMode="auto">
                  <a:xfrm>
                    <a:off x="6400318" y="3137421"/>
                    <a:ext cx="559121" cy="92788"/>
                    <a:chOff x="6582044" y="2846082"/>
                    <a:chExt cx="559121" cy="92788"/>
                  </a:xfrm>
                </p:grpSpPr>
                <p:cxnSp>
                  <p:nvCxnSpPr>
                    <p:cNvPr id="1056" name="Straight Connector 1055"/>
                    <p:cNvCxnSpPr/>
                    <p:nvPr/>
                  </p:nvCxnSpPr>
                  <p:spPr>
                    <a:xfrm flipV="1">
                      <a:off x="7027515" y="2846200"/>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7" name="Straight Connector 1056"/>
                    <p:cNvCxnSpPr/>
                    <p:nvPr/>
                  </p:nvCxnSpPr>
                  <p:spPr>
                    <a:xfrm flipV="1">
                      <a:off x="6576823" y="2938626"/>
                      <a:ext cx="456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79" name="Group 1028"/>
                  <p:cNvGrpSpPr>
                    <a:grpSpLocks/>
                  </p:cNvGrpSpPr>
                  <p:nvPr/>
                </p:nvGrpSpPr>
                <p:grpSpPr bwMode="auto">
                  <a:xfrm>
                    <a:off x="6399838" y="3203285"/>
                    <a:ext cx="559121" cy="92788"/>
                    <a:chOff x="6582044" y="2846082"/>
                    <a:chExt cx="559121" cy="92788"/>
                  </a:xfrm>
                </p:grpSpPr>
                <p:cxnSp>
                  <p:nvCxnSpPr>
                    <p:cNvPr id="1054" name="Straight Connector 1053"/>
                    <p:cNvCxnSpPr/>
                    <p:nvPr/>
                  </p:nvCxnSpPr>
                  <p:spPr>
                    <a:xfrm flipV="1">
                      <a:off x="7027996" y="2846131"/>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5" name="Straight Connector 1054"/>
                    <p:cNvCxnSpPr/>
                    <p:nvPr/>
                  </p:nvCxnSpPr>
                  <p:spPr>
                    <a:xfrm flipV="1">
                      <a:off x="6577304" y="2938557"/>
                      <a:ext cx="456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80" name="Group 1029"/>
                  <p:cNvGrpSpPr>
                    <a:grpSpLocks/>
                  </p:cNvGrpSpPr>
                  <p:nvPr/>
                </p:nvGrpSpPr>
                <p:grpSpPr bwMode="auto">
                  <a:xfrm>
                    <a:off x="6399358" y="3269149"/>
                    <a:ext cx="559121" cy="92788"/>
                    <a:chOff x="6582044" y="2846082"/>
                    <a:chExt cx="559121" cy="92788"/>
                  </a:xfrm>
                </p:grpSpPr>
                <p:cxnSp>
                  <p:nvCxnSpPr>
                    <p:cNvPr id="1052" name="Straight Connector 1051"/>
                    <p:cNvCxnSpPr/>
                    <p:nvPr/>
                  </p:nvCxnSpPr>
                  <p:spPr>
                    <a:xfrm flipV="1">
                      <a:off x="7022506" y="2846061"/>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3" name="Straight Connector 1052"/>
                    <p:cNvCxnSpPr/>
                    <p:nvPr/>
                  </p:nvCxnSpPr>
                  <p:spPr>
                    <a:xfrm flipV="1">
                      <a:off x="6580769" y="2938487"/>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81" name="Group 1030"/>
                  <p:cNvGrpSpPr>
                    <a:grpSpLocks/>
                  </p:cNvGrpSpPr>
                  <p:nvPr/>
                </p:nvGrpSpPr>
                <p:grpSpPr bwMode="auto">
                  <a:xfrm>
                    <a:off x="6398878" y="3335013"/>
                    <a:ext cx="559121" cy="92788"/>
                    <a:chOff x="6582044" y="2846082"/>
                    <a:chExt cx="559121" cy="92788"/>
                  </a:xfrm>
                </p:grpSpPr>
                <p:cxnSp>
                  <p:nvCxnSpPr>
                    <p:cNvPr id="1050" name="Straight Connector 1049"/>
                    <p:cNvCxnSpPr/>
                    <p:nvPr/>
                  </p:nvCxnSpPr>
                  <p:spPr>
                    <a:xfrm flipV="1">
                      <a:off x="7022986" y="2845991"/>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p:cNvCxnSpPr/>
                    <p:nvPr/>
                  </p:nvCxnSpPr>
                  <p:spPr>
                    <a:xfrm flipV="1">
                      <a:off x="6581249" y="2938417"/>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82" name="Group 1031"/>
                  <p:cNvGrpSpPr>
                    <a:grpSpLocks/>
                  </p:cNvGrpSpPr>
                  <p:nvPr/>
                </p:nvGrpSpPr>
                <p:grpSpPr bwMode="auto">
                  <a:xfrm>
                    <a:off x="6398398" y="3400877"/>
                    <a:ext cx="559121" cy="92788"/>
                    <a:chOff x="6582044" y="2846082"/>
                    <a:chExt cx="559121" cy="92788"/>
                  </a:xfrm>
                </p:grpSpPr>
                <p:cxnSp>
                  <p:nvCxnSpPr>
                    <p:cNvPr id="1048" name="Straight Connector 1047"/>
                    <p:cNvCxnSpPr/>
                    <p:nvPr/>
                  </p:nvCxnSpPr>
                  <p:spPr>
                    <a:xfrm flipV="1">
                      <a:off x="7026449" y="2845922"/>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p:cNvCxnSpPr/>
                    <p:nvPr/>
                  </p:nvCxnSpPr>
                  <p:spPr>
                    <a:xfrm flipV="1">
                      <a:off x="6581728" y="2938348"/>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83" name="Group 1032"/>
                  <p:cNvGrpSpPr>
                    <a:grpSpLocks/>
                  </p:cNvGrpSpPr>
                  <p:nvPr/>
                </p:nvGrpSpPr>
                <p:grpSpPr bwMode="auto">
                  <a:xfrm>
                    <a:off x="6397918" y="3466741"/>
                    <a:ext cx="559121" cy="92788"/>
                    <a:chOff x="6582044" y="2846082"/>
                    <a:chExt cx="559121" cy="92788"/>
                  </a:xfrm>
                </p:grpSpPr>
                <p:cxnSp>
                  <p:nvCxnSpPr>
                    <p:cNvPr id="1046" name="Straight Connector 1045"/>
                    <p:cNvCxnSpPr/>
                    <p:nvPr/>
                  </p:nvCxnSpPr>
                  <p:spPr>
                    <a:xfrm flipV="1">
                      <a:off x="7026930" y="2845852"/>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7" name="Straight Connector 1046"/>
                    <p:cNvCxnSpPr/>
                    <p:nvPr/>
                  </p:nvCxnSpPr>
                  <p:spPr>
                    <a:xfrm flipV="1">
                      <a:off x="6582209" y="2941411"/>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84" name="Group 1033"/>
                  <p:cNvGrpSpPr>
                    <a:grpSpLocks/>
                  </p:cNvGrpSpPr>
                  <p:nvPr/>
                </p:nvGrpSpPr>
                <p:grpSpPr bwMode="auto">
                  <a:xfrm>
                    <a:off x="6397438" y="3532605"/>
                    <a:ext cx="559121" cy="92788"/>
                    <a:chOff x="6582044" y="2846082"/>
                    <a:chExt cx="559121" cy="92788"/>
                  </a:xfrm>
                </p:grpSpPr>
                <p:cxnSp>
                  <p:nvCxnSpPr>
                    <p:cNvPr id="1044" name="Straight Connector 1043"/>
                    <p:cNvCxnSpPr/>
                    <p:nvPr/>
                  </p:nvCxnSpPr>
                  <p:spPr>
                    <a:xfrm flipV="1">
                      <a:off x="7027410" y="2845782"/>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5" name="Straight Connector 1044"/>
                    <p:cNvCxnSpPr/>
                    <p:nvPr/>
                  </p:nvCxnSpPr>
                  <p:spPr>
                    <a:xfrm flipV="1">
                      <a:off x="6576719" y="2941341"/>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85" name="Group 1034"/>
                  <p:cNvGrpSpPr>
                    <a:grpSpLocks/>
                  </p:cNvGrpSpPr>
                  <p:nvPr/>
                </p:nvGrpSpPr>
                <p:grpSpPr bwMode="auto">
                  <a:xfrm>
                    <a:off x="6396958" y="3598469"/>
                    <a:ext cx="559121" cy="92788"/>
                    <a:chOff x="6582044" y="2846082"/>
                    <a:chExt cx="559121" cy="92788"/>
                  </a:xfrm>
                </p:grpSpPr>
                <p:cxnSp>
                  <p:nvCxnSpPr>
                    <p:cNvPr id="1042" name="Straight Connector 1041"/>
                    <p:cNvCxnSpPr/>
                    <p:nvPr/>
                  </p:nvCxnSpPr>
                  <p:spPr>
                    <a:xfrm flipV="1">
                      <a:off x="7027889" y="2845713"/>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p:cNvCxnSpPr/>
                    <p:nvPr/>
                  </p:nvCxnSpPr>
                  <p:spPr>
                    <a:xfrm flipV="1">
                      <a:off x="6577199" y="2941272"/>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86" name="Group 1035"/>
                  <p:cNvGrpSpPr>
                    <a:grpSpLocks/>
                  </p:cNvGrpSpPr>
                  <p:nvPr/>
                </p:nvGrpSpPr>
                <p:grpSpPr bwMode="auto">
                  <a:xfrm>
                    <a:off x="6396478" y="3664333"/>
                    <a:ext cx="559121" cy="92788"/>
                    <a:chOff x="6582044" y="2846082"/>
                    <a:chExt cx="559121" cy="92788"/>
                  </a:xfrm>
                </p:grpSpPr>
                <p:cxnSp>
                  <p:nvCxnSpPr>
                    <p:cNvPr id="1040" name="Straight Connector 1039"/>
                    <p:cNvCxnSpPr/>
                    <p:nvPr/>
                  </p:nvCxnSpPr>
                  <p:spPr>
                    <a:xfrm flipV="1">
                      <a:off x="7022401" y="2848776"/>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p:cNvCxnSpPr/>
                    <p:nvPr/>
                  </p:nvCxnSpPr>
                  <p:spPr>
                    <a:xfrm flipV="1">
                      <a:off x="6580664" y="2939635"/>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87" name="Group 1036"/>
                  <p:cNvGrpSpPr>
                    <a:grpSpLocks/>
                  </p:cNvGrpSpPr>
                  <p:nvPr/>
                </p:nvGrpSpPr>
                <p:grpSpPr bwMode="auto">
                  <a:xfrm>
                    <a:off x="6395998" y="3730197"/>
                    <a:ext cx="559121" cy="92788"/>
                    <a:chOff x="6582044" y="2846082"/>
                    <a:chExt cx="559121" cy="92788"/>
                  </a:xfrm>
                </p:grpSpPr>
                <p:cxnSp>
                  <p:nvCxnSpPr>
                    <p:cNvPr id="1038" name="Straight Connector 1037"/>
                    <p:cNvCxnSpPr/>
                    <p:nvPr/>
                  </p:nvCxnSpPr>
                  <p:spPr>
                    <a:xfrm flipV="1">
                      <a:off x="7022880" y="2848707"/>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p:cNvCxnSpPr/>
                    <p:nvPr/>
                  </p:nvCxnSpPr>
                  <p:spPr>
                    <a:xfrm flipV="1">
                      <a:off x="6581143" y="2939566"/>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551" name="Group 1000"/>
                <p:cNvGrpSpPr>
                  <a:grpSpLocks/>
                </p:cNvGrpSpPr>
                <p:nvPr/>
              </p:nvGrpSpPr>
              <p:grpSpPr bwMode="auto">
                <a:xfrm>
                  <a:off x="6280049" y="2055335"/>
                  <a:ext cx="731610" cy="920732"/>
                  <a:chOff x="6280049" y="2055335"/>
                  <a:chExt cx="731610" cy="920732"/>
                </a:xfrm>
              </p:grpSpPr>
              <p:grpSp>
                <p:nvGrpSpPr>
                  <p:cNvPr id="206552" name="Group 1001"/>
                  <p:cNvGrpSpPr>
                    <a:grpSpLocks/>
                  </p:cNvGrpSpPr>
                  <p:nvPr/>
                </p:nvGrpSpPr>
                <p:grpSpPr bwMode="auto">
                  <a:xfrm>
                    <a:off x="6280049" y="2055335"/>
                    <a:ext cx="680752" cy="139401"/>
                    <a:chOff x="5414286" y="2921098"/>
                    <a:chExt cx="680752" cy="139401"/>
                  </a:xfrm>
                </p:grpSpPr>
                <p:sp>
                  <p:nvSpPr>
                    <p:cNvPr id="1016" name="Rectangle 188"/>
                    <p:cNvSpPr>
                      <a:spLocks noChangeArrowheads="1"/>
                    </p:cNvSpPr>
                    <p:nvPr/>
                  </p:nvSpPr>
                  <p:spPr bwMode="auto">
                    <a:xfrm>
                      <a:off x="5414079" y="2996300"/>
                      <a:ext cx="549972" cy="6422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017" name="AutoShape 189"/>
                    <p:cNvSpPr>
                      <a:spLocks noChangeArrowheads="1"/>
                    </p:cNvSpPr>
                    <p:nvPr/>
                  </p:nvSpPr>
                  <p:spPr bwMode="auto">
                    <a:xfrm>
                      <a:off x="5414079" y="2921107"/>
                      <a:ext cx="675469"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018" name="Freeform 190"/>
                    <p:cNvSpPr>
                      <a:spLocks/>
                    </p:cNvSpPr>
                    <p:nvPr/>
                  </p:nvSpPr>
                  <p:spPr bwMode="auto">
                    <a:xfrm>
                      <a:off x="5967743" y="2922673"/>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019" name="Freeform 191"/>
                    <p:cNvSpPr>
                      <a:spLocks/>
                    </p:cNvSpPr>
                    <p:nvPr/>
                  </p:nvSpPr>
                  <p:spPr bwMode="auto">
                    <a:xfrm>
                      <a:off x="5498973" y="2936772"/>
                      <a:ext cx="524136" cy="45429"/>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020" name="Freeform 192"/>
                    <p:cNvSpPr>
                      <a:spLocks/>
                    </p:cNvSpPr>
                    <p:nvPr/>
                  </p:nvSpPr>
                  <p:spPr bwMode="auto">
                    <a:xfrm>
                      <a:off x="5620780" y="2933639"/>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003" name="Straight Connector 1002"/>
                  <p:cNvCxnSpPr/>
                  <p:nvPr/>
                </p:nvCxnSpPr>
                <p:spPr>
                  <a:xfrm flipH="1">
                    <a:off x="6995916" y="2125837"/>
                    <a:ext cx="11072" cy="8443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4" name="Straight Connector 1003"/>
                  <p:cNvCxnSpPr/>
                  <p:nvPr/>
                </p:nvCxnSpPr>
                <p:spPr>
                  <a:xfrm>
                    <a:off x="6874108" y="2304422"/>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5" name="Straight Connector 1004"/>
                  <p:cNvCxnSpPr/>
                  <p:nvPr/>
                </p:nvCxnSpPr>
                <p:spPr>
                  <a:xfrm>
                    <a:off x="6870418" y="2368650"/>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6" name="Straight Connector 1005"/>
                  <p:cNvCxnSpPr/>
                  <p:nvPr/>
                </p:nvCxnSpPr>
                <p:spPr>
                  <a:xfrm>
                    <a:off x="6870418" y="2445410"/>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7" name="Straight Connector 1006"/>
                  <p:cNvCxnSpPr/>
                  <p:nvPr/>
                </p:nvCxnSpPr>
                <p:spPr>
                  <a:xfrm>
                    <a:off x="6866726" y="2509638"/>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8" name="Straight Connector 1007"/>
                  <p:cNvCxnSpPr/>
                  <p:nvPr/>
                </p:nvCxnSpPr>
                <p:spPr>
                  <a:xfrm>
                    <a:off x="6863036" y="2570732"/>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9" name="Straight Connector 1008"/>
                  <p:cNvCxnSpPr/>
                  <p:nvPr/>
                </p:nvCxnSpPr>
                <p:spPr>
                  <a:xfrm>
                    <a:off x="6863036" y="2638094"/>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0" name="Straight Connector 1009"/>
                  <p:cNvCxnSpPr/>
                  <p:nvPr/>
                </p:nvCxnSpPr>
                <p:spPr>
                  <a:xfrm>
                    <a:off x="6859344" y="2707021"/>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1" name="Straight Connector 1010"/>
                  <p:cNvCxnSpPr/>
                  <p:nvPr/>
                </p:nvCxnSpPr>
                <p:spPr>
                  <a:xfrm>
                    <a:off x="6866726" y="2775949"/>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2" name="Straight Connector 1011"/>
                  <p:cNvCxnSpPr/>
                  <p:nvPr/>
                </p:nvCxnSpPr>
                <p:spPr>
                  <a:xfrm>
                    <a:off x="6870418" y="2843309"/>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3" name="Straight Connector 1012"/>
                  <p:cNvCxnSpPr/>
                  <p:nvPr/>
                </p:nvCxnSpPr>
                <p:spPr>
                  <a:xfrm>
                    <a:off x="6870418" y="2912236"/>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4" name="Straight Connector 1013"/>
                  <p:cNvCxnSpPr/>
                  <p:nvPr/>
                </p:nvCxnSpPr>
                <p:spPr>
                  <a:xfrm>
                    <a:off x="6874108" y="2976465"/>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5" name="Straight Connector 1014"/>
                  <p:cNvCxnSpPr/>
                  <p:nvPr/>
                </p:nvCxnSpPr>
                <p:spPr>
                  <a:xfrm flipH="1">
                    <a:off x="6874108" y="2132103"/>
                    <a:ext cx="13657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373" name="Group 822"/>
              <p:cNvGrpSpPr>
                <a:grpSpLocks/>
              </p:cNvGrpSpPr>
              <p:nvPr/>
            </p:nvGrpSpPr>
            <p:grpSpPr bwMode="auto">
              <a:xfrm>
                <a:off x="1301655" y="4876798"/>
                <a:ext cx="331695" cy="1030941"/>
                <a:chOff x="6240352" y="2055335"/>
                <a:chExt cx="771307" cy="1017716"/>
              </a:xfrm>
            </p:grpSpPr>
            <p:grpSp>
              <p:nvGrpSpPr>
                <p:cNvPr id="206492" name="Group 941"/>
                <p:cNvGrpSpPr>
                  <a:grpSpLocks/>
                </p:cNvGrpSpPr>
                <p:nvPr/>
              </p:nvGrpSpPr>
              <p:grpSpPr bwMode="auto">
                <a:xfrm>
                  <a:off x="6240352" y="2235573"/>
                  <a:ext cx="697981" cy="837478"/>
                  <a:chOff x="6395998" y="3062424"/>
                  <a:chExt cx="564403" cy="837478"/>
                </a:xfrm>
              </p:grpSpPr>
              <p:sp>
                <p:nvSpPr>
                  <p:cNvPr id="963" name="Rectangle 962"/>
                  <p:cNvSpPr/>
                  <p:nvPr/>
                </p:nvSpPr>
                <p:spPr>
                  <a:xfrm>
                    <a:off x="6508968" y="3062348"/>
                    <a:ext cx="447707" cy="7425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964" name="Straight Connector 963"/>
                  <p:cNvCxnSpPr/>
                  <p:nvPr/>
                </p:nvCxnSpPr>
                <p:spPr>
                  <a:xfrm flipV="1">
                    <a:off x="6846239" y="3062348"/>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5" name="Rectangle 964"/>
                  <p:cNvSpPr/>
                  <p:nvPr/>
                </p:nvSpPr>
                <p:spPr>
                  <a:xfrm>
                    <a:off x="6476135" y="3071747"/>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966" name="Straight Connector 965"/>
                  <p:cNvCxnSpPr/>
                  <p:nvPr/>
                </p:nvCxnSpPr>
                <p:spPr>
                  <a:xfrm flipV="1">
                    <a:off x="6395549" y="3062348"/>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7" name="Rectangle 966"/>
                  <p:cNvSpPr/>
                  <p:nvPr/>
                </p:nvSpPr>
                <p:spPr>
                  <a:xfrm>
                    <a:off x="6816392" y="3703060"/>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968" name="Rectangle 967"/>
                  <p:cNvSpPr/>
                  <p:nvPr/>
                </p:nvSpPr>
                <p:spPr>
                  <a:xfrm>
                    <a:off x="6404502" y="3157907"/>
                    <a:ext cx="444723"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969" name="Straight Connector 968"/>
                  <p:cNvCxnSpPr/>
                  <p:nvPr/>
                </p:nvCxnSpPr>
                <p:spPr>
                  <a:xfrm flipV="1">
                    <a:off x="6846239" y="3804884"/>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520" name="Group 969"/>
                  <p:cNvGrpSpPr>
                    <a:grpSpLocks/>
                  </p:cNvGrpSpPr>
                  <p:nvPr/>
                </p:nvGrpSpPr>
                <p:grpSpPr bwMode="auto">
                  <a:xfrm>
                    <a:off x="6400318" y="3137421"/>
                    <a:ext cx="559121" cy="92788"/>
                    <a:chOff x="6582044" y="2846082"/>
                    <a:chExt cx="559121" cy="92788"/>
                  </a:xfrm>
                </p:grpSpPr>
                <p:cxnSp>
                  <p:nvCxnSpPr>
                    <p:cNvPr id="998" name="Straight Connector 997"/>
                    <p:cNvCxnSpPr/>
                    <p:nvPr/>
                  </p:nvCxnSpPr>
                  <p:spPr>
                    <a:xfrm flipV="1">
                      <a:off x="7027964" y="2846202"/>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9" name="Straight Connector 998"/>
                    <p:cNvCxnSpPr/>
                    <p:nvPr/>
                  </p:nvCxnSpPr>
                  <p:spPr>
                    <a:xfrm flipV="1">
                      <a:off x="6577274" y="2938628"/>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21" name="Group 970"/>
                  <p:cNvGrpSpPr>
                    <a:grpSpLocks/>
                  </p:cNvGrpSpPr>
                  <p:nvPr/>
                </p:nvGrpSpPr>
                <p:grpSpPr bwMode="auto">
                  <a:xfrm>
                    <a:off x="6399838" y="3203285"/>
                    <a:ext cx="559121" cy="92788"/>
                    <a:chOff x="6582044" y="2846082"/>
                    <a:chExt cx="559121" cy="92788"/>
                  </a:xfrm>
                </p:grpSpPr>
                <p:cxnSp>
                  <p:nvCxnSpPr>
                    <p:cNvPr id="996" name="Straight Connector 995"/>
                    <p:cNvCxnSpPr/>
                    <p:nvPr/>
                  </p:nvCxnSpPr>
                  <p:spPr>
                    <a:xfrm flipV="1">
                      <a:off x="7028445" y="284613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7" name="Straight Connector 996"/>
                    <p:cNvCxnSpPr/>
                    <p:nvPr/>
                  </p:nvCxnSpPr>
                  <p:spPr>
                    <a:xfrm flipV="1">
                      <a:off x="6580739" y="2938559"/>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22" name="Group 971"/>
                  <p:cNvGrpSpPr>
                    <a:grpSpLocks/>
                  </p:cNvGrpSpPr>
                  <p:nvPr/>
                </p:nvGrpSpPr>
                <p:grpSpPr bwMode="auto">
                  <a:xfrm>
                    <a:off x="6399358" y="3269149"/>
                    <a:ext cx="559121" cy="92788"/>
                    <a:chOff x="6582044" y="2846082"/>
                    <a:chExt cx="559121" cy="92788"/>
                  </a:xfrm>
                </p:grpSpPr>
                <p:cxnSp>
                  <p:nvCxnSpPr>
                    <p:cNvPr id="994" name="Straight Connector 993"/>
                    <p:cNvCxnSpPr/>
                    <p:nvPr/>
                  </p:nvCxnSpPr>
                  <p:spPr>
                    <a:xfrm flipV="1">
                      <a:off x="7022955" y="284606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5" name="Straight Connector 994"/>
                    <p:cNvCxnSpPr/>
                    <p:nvPr/>
                  </p:nvCxnSpPr>
                  <p:spPr>
                    <a:xfrm flipV="1">
                      <a:off x="6581219" y="2938489"/>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23" name="Group 972"/>
                  <p:cNvGrpSpPr>
                    <a:grpSpLocks/>
                  </p:cNvGrpSpPr>
                  <p:nvPr/>
                </p:nvGrpSpPr>
                <p:grpSpPr bwMode="auto">
                  <a:xfrm>
                    <a:off x="6398878" y="3335013"/>
                    <a:ext cx="559121" cy="92788"/>
                    <a:chOff x="6582044" y="2846082"/>
                    <a:chExt cx="559121" cy="92788"/>
                  </a:xfrm>
                </p:grpSpPr>
                <p:cxnSp>
                  <p:nvCxnSpPr>
                    <p:cNvPr id="992" name="Straight Connector 991"/>
                    <p:cNvCxnSpPr/>
                    <p:nvPr/>
                  </p:nvCxnSpPr>
                  <p:spPr>
                    <a:xfrm flipV="1">
                      <a:off x="7026421" y="284599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3" name="Straight Connector 992"/>
                    <p:cNvCxnSpPr/>
                    <p:nvPr/>
                  </p:nvCxnSpPr>
                  <p:spPr>
                    <a:xfrm flipV="1">
                      <a:off x="6581698" y="2938419"/>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24" name="Group 973"/>
                  <p:cNvGrpSpPr>
                    <a:grpSpLocks/>
                  </p:cNvGrpSpPr>
                  <p:nvPr/>
                </p:nvGrpSpPr>
                <p:grpSpPr bwMode="auto">
                  <a:xfrm>
                    <a:off x="6398398" y="3400877"/>
                    <a:ext cx="559121" cy="92788"/>
                    <a:chOff x="6582044" y="2846082"/>
                    <a:chExt cx="559121" cy="92788"/>
                  </a:xfrm>
                </p:grpSpPr>
                <p:cxnSp>
                  <p:nvCxnSpPr>
                    <p:cNvPr id="990" name="Straight Connector 989"/>
                    <p:cNvCxnSpPr/>
                    <p:nvPr/>
                  </p:nvCxnSpPr>
                  <p:spPr>
                    <a:xfrm flipV="1">
                      <a:off x="7026900" y="2845924"/>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1" name="Straight Connector 990"/>
                    <p:cNvCxnSpPr/>
                    <p:nvPr/>
                  </p:nvCxnSpPr>
                  <p:spPr>
                    <a:xfrm flipV="1">
                      <a:off x="6582177" y="2938350"/>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25" name="Group 974"/>
                  <p:cNvGrpSpPr>
                    <a:grpSpLocks/>
                  </p:cNvGrpSpPr>
                  <p:nvPr/>
                </p:nvGrpSpPr>
                <p:grpSpPr bwMode="auto">
                  <a:xfrm>
                    <a:off x="6397918" y="3466741"/>
                    <a:ext cx="559121" cy="92788"/>
                    <a:chOff x="6582044" y="2846082"/>
                    <a:chExt cx="559121" cy="92788"/>
                  </a:xfrm>
                </p:grpSpPr>
                <p:cxnSp>
                  <p:nvCxnSpPr>
                    <p:cNvPr id="988" name="Straight Connector 987"/>
                    <p:cNvCxnSpPr/>
                    <p:nvPr/>
                  </p:nvCxnSpPr>
                  <p:spPr>
                    <a:xfrm flipV="1">
                      <a:off x="7027381" y="2845854"/>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9" name="Straight Connector 988"/>
                    <p:cNvCxnSpPr/>
                    <p:nvPr/>
                  </p:nvCxnSpPr>
                  <p:spPr>
                    <a:xfrm flipV="1">
                      <a:off x="6582659" y="2941413"/>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26" name="Group 975"/>
                  <p:cNvGrpSpPr>
                    <a:grpSpLocks/>
                  </p:cNvGrpSpPr>
                  <p:nvPr/>
                </p:nvGrpSpPr>
                <p:grpSpPr bwMode="auto">
                  <a:xfrm>
                    <a:off x="6397438" y="3532605"/>
                    <a:ext cx="559121" cy="92788"/>
                    <a:chOff x="6582044" y="2846082"/>
                    <a:chExt cx="559121" cy="92788"/>
                  </a:xfrm>
                </p:grpSpPr>
                <p:cxnSp>
                  <p:nvCxnSpPr>
                    <p:cNvPr id="986" name="Straight Connector 985"/>
                    <p:cNvCxnSpPr/>
                    <p:nvPr/>
                  </p:nvCxnSpPr>
                  <p:spPr>
                    <a:xfrm flipV="1">
                      <a:off x="7027861" y="2845784"/>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7" name="Straight Connector 986"/>
                    <p:cNvCxnSpPr/>
                    <p:nvPr/>
                  </p:nvCxnSpPr>
                  <p:spPr>
                    <a:xfrm flipV="1">
                      <a:off x="6577169" y="2941343"/>
                      <a:ext cx="456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27" name="Group 976"/>
                  <p:cNvGrpSpPr>
                    <a:grpSpLocks/>
                  </p:cNvGrpSpPr>
                  <p:nvPr/>
                </p:nvGrpSpPr>
                <p:grpSpPr bwMode="auto">
                  <a:xfrm>
                    <a:off x="6396958" y="3598469"/>
                    <a:ext cx="559121" cy="92788"/>
                    <a:chOff x="6582044" y="2846082"/>
                    <a:chExt cx="559121" cy="92788"/>
                  </a:xfrm>
                </p:grpSpPr>
                <p:cxnSp>
                  <p:nvCxnSpPr>
                    <p:cNvPr id="984" name="Straight Connector 983"/>
                    <p:cNvCxnSpPr/>
                    <p:nvPr/>
                  </p:nvCxnSpPr>
                  <p:spPr>
                    <a:xfrm flipV="1">
                      <a:off x="7028340" y="2845715"/>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5" name="Straight Connector 984"/>
                    <p:cNvCxnSpPr/>
                    <p:nvPr/>
                  </p:nvCxnSpPr>
                  <p:spPr>
                    <a:xfrm flipV="1">
                      <a:off x="6580634" y="2941274"/>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28" name="Group 977"/>
                  <p:cNvGrpSpPr>
                    <a:grpSpLocks/>
                  </p:cNvGrpSpPr>
                  <p:nvPr/>
                </p:nvGrpSpPr>
                <p:grpSpPr bwMode="auto">
                  <a:xfrm>
                    <a:off x="6396478" y="3664333"/>
                    <a:ext cx="559121" cy="92788"/>
                    <a:chOff x="6582044" y="2846082"/>
                    <a:chExt cx="559121" cy="92788"/>
                  </a:xfrm>
                </p:grpSpPr>
                <p:cxnSp>
                  <p:nvCxnSpPr>
                    <p:cNvPr id="982" name="Straight Connector 981"/>
                    <p:cNvCxnSpPr/>
                    <p:nvPr/>
                  </p:nvCxnSpPr>
                  <p:spPr>
                    <a:xfrm flipV="1">
                      <a:off x="7022852" y="2848778"/>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3" name="Straight Connector 982"/>
                    <p:cNvCxnSpPr/>
                    <p:nvPr/>
                  </p:nvCxnSpPr>
                  <p:spPr>
                    <a:xfrm flipV="1">
                      <a:off x="6581115" y="2939637"/>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529" name="Group 978"/>
                  <p:cNvGrpSpPr>
                    <a:grpSpLocks/>
                  </p:cNvGrpSpPr>
                  <p:nvPr/>
                </p:nvGrpSpPr>
                <p:grpSpPr bwMode="auto">
                  <a:xfrm>
                    <a:off x="6395998" y="3730197"/>
                    <a:ext cx="559121" cy="92788"/>
                    <a:chOff x="6582044" y="2846082"/>
                    <a:chExt cx="559121" cy="92788"/>
                  </a:xfrm>
                </p:grpSpPr>
                <p:cxnSp>
                  <p:nvCxnSpPr>
                    <p:cNvPr id="980" name="Straight Connector 979"/>
                    <p:cNvCxnSpPr/>
                    <p:nvPr/>
                  </p:nvCxnSpPr>
                  <p:spPr>
                    <a:xfrm flipV="1">
                      <a:off x="7026315" y="2848709"/>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1" name="Straight Connector 980"/>
                    <p:cNvCxnSpPr/>
                    <p:nvPr/>
                  </p:nvCxnSpPr>
                  <p:spPr>
                    <a:xfrm flipV="1">
                      <a:off x="6581595" y="2939568"/>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493" name="Group 942"/>
                <p:cNvGrpSpPr>
                  <a:grpSpLocks/>
                </p:cNvGrpSpPr>
                <p:nvPr/>
              </p:nvGrpSpPr>
              <p:grpSpPr bwMode="auto">
                <a:xfrm>
                  <a:off x="6280049" y="2055335"/>
                  <a:ext cx="731610" cy="920732"/>
                  <a:chOff x="6280049" y="2055335"/>
                  <a:chExt cx="731610" cy="920732"/>
                </a:xfrm>
              </p:grpSpPr>
              <p:grpSp>
                <p:nvGrpSpPr>
                  <p:cNvPr id="206494" name="Group 943"/>
                  <p:cNvGrpSpPr>
                    <a:grpSpLocks/>
                  </p:cNvGrpSpPr>
                  <p:nvPr/>
                </p:nvGrpSpPr>
                <p:grpSpPr bwMode="auto">
                  <a:xfrm>
                    <a:off x="6280049" y="2055335"/>
                    <a:ext cx="680752" cy="139401"/>
                    <a:chOff x="5414286" y="2921098"/>
                    <a:chExt cx="680752" cy="139401"/>
                  </a:xfrm>
                </p:grpSpPr>
                <p:sp>
                  <p:nvSpPr>
                    <p:cNvPr id="958" name="Rectangle 188"/>
                    <p:cNvSpPr>
                      <a:spLocks noChangeArrowheads="1"/>
                    </p:cNvSpPr>
                    <p:nvPr/>
                  </p:nvSpPr>
                  <p:spPr bwMode="auto">
                    <a:xfrm>
                      <a:off x="5414635" y="2996302"/>
                      <a:ext cx="549974" cy="6422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959" name="AutoShape 189"/>
                    <p:cNvSpPr>
                      <a:spLocks noChangeArrowheads="1"/>
                    </p:cNvSpPr>
                    <p:nvPr/>
                  </p:nvSpPr>
                  <p:spPr bwMode="auto">
                    <a:xfrm>
                      <a:off x="5414635" y="2921109"/>
                      <a:ext cx="675472"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960" name="Freeform 190"/>
                    <p:cNvSpPr>
                      <a:spLocks/>
                    </p:cNvSpPr>
                    <p:nvPr/>
                  </p:nvSpPr>
                  <p:spPr bwMode="auto">
                    <a:xfrm>
                      <a:off x="5968299" y="2922675"/>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961" name="Freeform 191"/>
                    <p:cNvSpPr>
                      <a:spLocks/>
                    </p:cNvSpPr>
                    <p:nvPr/>
                  </p:nvSpPr>
                  <p:spPr bwMode="auto">
                    <a:xfrm>
                      <a:off x="5499531" y="2936774"/>
                      <a:ext cx="524136" cy="45429"/>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962" name="Freeform 192"/>
                    <p:cNvSpPr>
                      <a:spLocks/>
                    </p:cNvSpPr>
                    <p:nvPr/>
                  </p:nvSpPr>
                  <p:spPr bwMode="auto">
                    <a:xfrm>
                      <a:off x="5621336" y="2933641"/>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945" name="Straight Connector 944"/>
                  <p:cNvCxnSpPr/>
                  <p:nvPr/>
                </p:nvCxnSpPr>
                <p:spPr>
                  <a:xfrm flipH="1">
                    <a:off x="6996471" y="2125839"/>
                    <a:ext cx="11074" cy="8443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6" name="Straight Connector 945"/>
                  <p:cNvCxnSpPr/>
                  <p:nvPr/>
                </p:nvCxnSpPr>
                <p:spPr>
                  <a:xfrm>
                    <a:off x="6874666" y="2304424"/>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7" name="Straight Connector 946"/>
                  <p:cNvCxnSpPr/>
                  <p:nvPr/>
                </p:nvCxnSpPr>
                <p:spPr>
                  <a:xfrm>
                    <a:off x="6870974" y="2368652"/>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8" name="Straight Connector 947"/>
                  <p:cNvCxnSpPr/>
                  <p:nvPr/>
                </p:nvCxnSpPr>
                <p:spPr>
                  <a:xfrm>
                    <a:off x="6870974" y="2445412"/>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9" name="Straight Connector 948"/>
                  <p:cNvCxnSpPr/>
                  <p:nvPr/>
                </p:nvCxnSpPr>
                <p:spPr>
                  <a:xfrm>
                    <a:off x="6867284" y="2509640"/>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0" name="Straight Connector 949"/>
                  <p:cNvCxnSpPr/>
                  <p:nvPr/>
                </p:nvCxnSpPr>
                <p:spPr>
                  <a:xfrm>
                    <a:off x="6863592" y="2570734"/>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1" name="Straight Connector 950"/>
                  <p:cNvCxnSpPr/>
                  <p:nvPr/>
                </p:nvCxnSpPr>
                <p:spPr>
                  <a:xfrm>
                    <a:off x="6863592" y="2638096"/>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2" name="Straight Connector 951"/>
                  <p:cNvCxnSpPr/>
                  <p:nvPr/>
                </p:nvCxnSpPr>
                <p:spPr>
                  <a:xfrm>
                    <a:off x="6859902" y="2707023"/>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3" name="Straight Connector 952"/>
                  <p:cNvCxnSpPr/>
                  <p:nvPr/>
                </p:nvCxnSpPr>
                <p:spPr>
                  <a:xfrm>
                    <a:off x="6867284" y="277595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p:cNvCxnSpPr/>
                  <p:nvPr/>
                </p:nvCxnSpPr>
                <p:spPr>
                  <a:xfrm>
                    <a:off x="6870974" y="2843311"/>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p:cNvCxnSpPr/>
                  <p:nvPr/>
                </p:nvCxnSpPr>
                <p:spPr>
                  <a:xfrm>
                    <a:off x="6870974" y="2912238"/>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6" name="Straight Connector 955"/>
                  <p:cNvCxnSpPr/>
                  <p:nvPr/>
                </p:nvCxnSpPr>
                <p:spPr>
                  <a:xfrm>
                    <a:off x="6874666" y="2976467"/>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7" name="Straight Connector 956"/>
                  <p:cNvCxnSpPr/>
                  <p:nvPr/>
                </p:nvCxnSpPr>
                <p:spPr>
                  <a:xfrm flipH="1">
                    <a:off x="6874666" y="2132105"/>
                    <a:ext cx="13657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374" name="Group 823"/>
              <p:cNvGrpSpPr>
                <a:grpSpLocks/>
              </p:cNvGrpSpPr>
              <p:nvPr/>
            </p:nvGrpSpPr>
            <p:grpSpPr bwMode="auto">
              <a:xfrm>
                <a:off x="1678171" y="4876798"/>
                <a:ext cx="331695" cy="1030941"/>
                <a:chOff x="6240352" y="2055335"/>
                <a:chExt cx="771307" cy="1017716"/>
              </a:xfrm>
            </p:grpSpPr>
            <p:grpSp>
              <p:nvGrpSpPr>
                <p:cNvPr id="206434" name="Group 883"/>
                <p:cNvGrpSpPr>
                  <a:grpSpLocks/>
                </p:cNvGrpSpPr>
                <p:nvPr/>
              </p:nvGrpSpPr>
              <p:grpSpPr bwMode="auto">
                <a:xfrm>
                  <a:off x="6240352" y="2235573"/>
                  <a:ext cx="697981" cy="837478"/>
                  <a:chOff x="6395998" y="3062424"/>
                  <a:chExt cx="564403" cy="837478"/>
                </a:xfrm>
              </p:grpSpPr>
              <p:sp>
                <p:nvSpPr>
                  <p:cNvPr id="905" name="Rectangle 904"/>
                  <p:cNvSpPr/>
                  <p:nvPr/>
                </p:nvSpPr>
                <p:spPr>
                  <a:xfrm>
                    <a:off x="6508368" y="3062348"/>
                    <a:ext cx="453676" cy="7425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906" name="Straight Connector 905"/>
                  <p:cNvCxnSpPr/>
                  <p:nvPr/>
                </p:nvCxnSpPr>
                <p:spPr>
                  <a:xfrm flipV="1">
                    <a:off x="6848625" y="3062348"/>
                    <a:ext cx="116405"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7" name="Rectangle 906"/>
                  <p:cNvSpPr/>
                  <p:nvPr/>
                </p:nvSpPr>
                <p:spPr>
                  <a:xfrm>
                    <a:off x="6475537" y="3071747"/>
                    <a:ext cx="134311"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908" name="Straight Connector 907"/>
                  <p:cNvCxnSpPr/>
                  <p:nvPr/>
                </p:nvCxnSpPr>
                <p:spPr>
                  <a:xfrm flipV="1">
                    <a:off x="6394949" y="3062348"/>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9" name="Rectangle 908"/>
                  <p:cNvSpPr/>
                  <p:nvPr/>
                </p:nvSpPr>
                <p:spPr>
                  <a:xfrm>
                    <a:off x="6815794" y="3703060"/>
                    <a:ext cx="13729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910" name="Rectangle 909"/>
                  <p:cNvSpPr/>
                  <p:nvPr/>
                </p:nvSpPr>
                <p:spPr>
                  <a:xfrm>
                    <a:off x="6403904" y="3157907"/>
                    <a:ext cx="447707"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911" name="Straight Connector 910"/>
                  <p:cNvCxnSpPr/>
                  <p:nvPr/>
                </p:nvCxnSpPr>
                <p:spPr>
                  <a:xfrm flipV="1">
                    <a:off x="6848625" y="3804884"/>
                    <a:ext cx="116405"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462" name="Group 911"/>
                  <p:cNvGrpSpPr>
                    <a:grpSpLocks/>
                  </p:cNvGrpSpPr>
                  <p:nvPr/>
                </p:nvGrpSpPr>
                <p:grpSpPr bwMode="auto">
                  <a:xfrm>
                    <a:off x="6400318" y="3137421"/>
                    <a:ext cx="559121" cy="92788"/>
                    <a:chOff x="6582044" y="2846082"/>
                    <a:chExt cx="559121" cy="92788"/>
                  </a:xfrm>
                </p:grpSpPr>
                <p:cxnSp>
                  <p:nvCxnSpPr>
                    <p:cNvPr id="940" name="Straight Connector 939"/>
                    <p:cNvCxnSpPr/>
                    <p:nvPr/>
                  </p:nvCxnSpPr>
                  <p:spPr>
                    <a:xfrm flipV="1">
                      <a:off x="7033336" y="2846202"/>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p:cNvCxnSpPr/>
                    <p:nvPr/>
                  </p:nvCxnSpPr>
                  <p:spPr>
                    <a:xfrm flipV="1">
                      <a:off x="6576674" y="2938628"/>
                      <a:ext cx="4626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63" name="Group 912"/>
                  <p:cNvGrpSpPr>
                    <a:grpSpLocks/>
                  </p:cNvGrpSpPr>
                  <p:nvPr/>
                </p:nvGrpSpPr>
                <p:grpSpPr bwMode="auto">
                  <a:xfrm>
                    <a:off x="6399838" y="3203285"/>
                    <a:ext cx="559121" cy="92788"/>
                    <a:chOff x="6582044" y="2846082"/>
                    <a:chExt cx="559121" cy="92788"/>
                  </a:xfrm>
                </p:grpSpPr>
                <p:cxnSp>
                  <p:nvCxnSpPr>
                    <p:cNvPr id="938" name="Straight Connector 937"/>
                    <p:cNvCxnSpPr/>
                    <p:nvPr/>
                  </p:nvCxnSpPr>
                  <p:spPr>
                    <a:xfrm flipV="1">
                      <a:off x="7033817" y="284613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p:cNvCxnSpPr/>
                    <p:nvPr/>
                  </p:nvCxnSpPr>
                  <p:spPr>
                    <a:xfrm flipV="1">
                      <a:off x="6577156" y="2938559"/>
                      <a:ext cx="4626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64" name="Group 913"/>
                  <p:cNvGrpSpPr>
                    <a:grpSpLocks/>
                  </p:cNvGrpSpPr>
                  <p:nvPr/>
                </p:nvGrpSpPr>
                <p:grpSpPr bwMode="auto">
                  <a:xfrm>
                    <a:off x="6399358" y="3269149"/>
                    <a:ext cx="559121" cy="92788"/>
                    <a:chOff x="6582044" y="2846082"/>
                    <a:chExt cx="559121" cy="92788"/>
                  </a:xfrm>
                </p:grpSpPr>
                <p:cxnSp>
                  <p:nvCxnSpPr>
                    <p:cNvPr id="936" name="Straight Connector 935"/>
                    <p:cNvCxnSpPr/>
                    <p:nvPr/>
                  </p:nvCxnSpPr>
                  <p:spPr>
                    <a:xfrm flipV="1">
                      <a:off x="7028327" y="284606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7" name="Straight Connector 936"/>
                    <p:cNvCxnSpPr/>
                    <p:nvPr/>
                  </p:nvCxnSpPr>
                  <p:spPr>
                    <a:xfrm flipV="1">
                      <a:off x="6580621" y="2938489"/>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65" name="Group 914"/>
                  <p:cNvGrpSpPr>
                    <a:grpSpLocks/>
                  </p:cNvGrpSpPr>
                  <p:nvPr/>
                </p:nvGrpSpPr>
                <p:grpSpPr bwMode="auto">
                  <a:xfrm>
                    <a:off x="6398878" y="3335013"/>
                    <a:ext cx="559121" cy="92788"/>
                    <a:chOff x="6582044" y="2846082"/>
                    <a:chExt cx="559121" cy="92788"/>
                  </a:xfrm>
                </p:grpSpPr>
                <p:cxnSp>
                  <p:nvCxnSpPr>
                    <p:cNvPr id="934" name="Straight Connector 933"/>
                    <p:cNvCxnSpPr/>
                    <p:nvPr/>
                  </p:nvCxnSpPr>
                  <p:spPr>
                    <a:xfrm flipV="1">
                      <a:off x="7028806" y="284599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5" name="Straight Connector 934"/>
                    <p:cNvCxnSpPr/>
                    <p:nvPr/>
                  </p:nvCxnSpPr>
                  <p:spPr>
                    <a:xfrm flipV="1">
                      <a:off x="6581100" y="2938419"/>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66" name="Group 915"/>
                  <p:cNvGrpSpPr>
                    <a:grpSpLocks/>
                  </p:cNvGrpSpPr>
                  <p:nvPr/>
                </p:nvGrpSpPr>
                <p:grpSpPr bwMode="auto">
                  <a:xfrm>
                    <a:off x="6398398" y="3400877"/>
                    <a:ext cx="559121" cy="92788"/>
                    <a:chOff x="6582044" y="2846082"/>
                    <a:chExt cx="559121" cy="92788"/>
                  </a:xfrm>
                </p:grpSpPr>
                <p:cxnSp>
                  <p:nvCxnSpPr>
                    <p:cNvPr id="932" name="Straight Connector 931"/>
                    <p:cNvCxnSpPr/>
                    <p:nvPr/>
                  </p:nvCxnSpPr>
                  <p:spPr>
                    <a:xfrm flipV="1">
                      <a:off x="7029286" y="2845924"/>
                      <a:ext cx="116403"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3" name="Straight Connector 932"/>
                    <p:cNvCxnSpPr/>
                    <p:nvPr/>
                  </p:nvCxnSpPr>
                  <p:spPr>
                    <a:xfrm flipV="1">
                      <a:off x="6581580" y="2938350"/>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67" name="Group 916"/>
                  <p:cNvGrpSpPr>
                    <a:grpSpLocks/>
                  </p:cNvGrpSpPr>
                  <p:nvPr/>
                </p:nvGrpSpPr>
                <p:grpSpPr bwMode="auto">
                  <a:xfrm>
                    <a:off x="6397918" y="3466741"/>
                    <a:ext cx="559121" cy="92788"/>
                    <a:chOff x="6582044" y="2846082"/>
                    <a:chExt cx="559121" cy="92788"/>
                  </a:xfrm>
                </p:grpSpPr>
                <p:cxnSp>
                  <p:nvCxnSpPr>
                    <p:cNvPr id="930" name="Straight Connector 929"/>
                    <p:cNvCxnSpPr/>
                    <p:nvPr/>
                  </p:nvCxnSpPr>
                  <p:spPr>
                    <a:xfrm flipV="1">
                      <a:off x="7032751" y="2845854"/>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1" name="Straight Connector 930"/>
                    <p:cNvCxnSpPr/>
                    <p:nvPr/>
                  </p:nvCxnSpPr>
                  <p:spPr>
                    <a:xfrm flipV="1">
                      <a:off x="6582061" y="2941413"/>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68" name="Group 917"/>
                  <p:cNvGrpSpPr>
                    <a:grpSpLocks/>
                  </p:cNvGrpSpPr>
                  <p:nvPr/>
                </p:nvGrpSpPr>
                <p:grpSpPr bwMode="auto">
                  <a:xfrm>
                    <a:off x="6397438" y="3532605"/>
                    <a:ext cx="559121" cy="92788"/>
                    <a:chOff x="6582044" y="2846082"/>
                    <a:chExt cx="559121" cy="92788"/>
                  </a:xfrm>
                </p:grpSpPr>
                <p:cxnSp>
                  <p:nvCxnSpPr>
                    <p:cNvPr id="928" name="Straight Connector 927"/>
                    <p:cNvCxnSpPr/>
                    <p:nvPr/>
                  </p:nvCxnSpPr>
                  <p:spPr>
                    <a:xfrm flipV="1">
                      <a:off x="7033230" y="2845784"/>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9" name="Straight Connector 928"/>
                    <p:cNvCxnSpPr/>
                    <p:nvPr/>
                  </p:nvCxnSpPr>
                  <p:spPr>
                    <a:xfrm flipV="1">
                      <a:off x="6576571" y="2941343"/>
                      <a:ext cx="4626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69" name="Group 918"/>
                  <p:cNvGrpSpPr>
                    <a:grpSpLocks/>
                  </p:cNvGrpSpPr>
                  <p:nvPr/>
                </p:nvGrpSpPr>
                <p:grpSpPr bwMode="auto">
                  <a:xfrm>
                    <a:off x="6396958" y="3598469"/>
                    <a:ext cx="559121" cy="92788"/>
                    <a:chOff x="6582044" y="2846082"/>
                    <a:chExt cx="559121" cy="92788"/>
                  </a:xfrm>
                </p:grpSpPr>
                <p:cxnSp>
                  <p:nvCxnSpPr>
                    <p:cNvPr id="926" name="Straight Connector 925"/>
                    <p:cNvCxnSpPr/>
                    <p:nvPr/>
                  </p:nvCxnSpPr>
                  <p:spPr>
                    <a:xfrm flipV="1">
                      <a:off x="7033710" y="2845715"/>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7" name="Straight Connector 926"/>
                    <p:cNvCxnSpPr/>
                    <p:nvPr/>
                  </p:nvCxnSpPr>
                  <p:spPr>
                    <a:xfrm flipV="1">
                      <a:off x="6577050" y="2941274"/>
                      <a:ext cx="4626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70" name="Group 919"/>
                  <p:cNvGrpSpPr>
                    <a:grpSpLocks/>
                  </p:cNvGrpSpPr>
                  <p:nvPr/>
                </p:nvGrpSpPr>
                <p:grpSpPr bwMode="auto">
                  <a:xfrm>
                    <a:off x="6396478" y="3664333"/>
                    <a:ext cx="559121" cy="92788"/>
                    <a:chOff x="6582044" y="2846082"/>
                    <a:chExt cx="559121" cy="92788"/>
                  </a:xfrm>
                </p:grpSpPr>
                <p:cxnSp>
                  <p:nvCxnSpPr>
                    <p:cNvPr id="924" name="Straight Connector 923"/>
                    <p:cNvCxnSpPr/>
                    <p:nvPr/>
                  </p:nvCxnSpPr>
                  <p:spPr>
                    <a:xfrm flipV="1">
                      <a:off x="7028222" y="2848778"/>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5" name="Straight Connector 924"/>
                    <p:cNvCxnSpPr/>
                    <p:nvPr/>
                  </p:nvCxnSpPr>
                  <p:spPr>
                    <a:xfrm flipV="1">
                      <a:off x="6577532" y="2939637"/>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71" name="Group 920"/>
                  <p:cNvGrpSpPr>
                    <a:grpSpLocks/>
                  </p:cNvGrpSpPr>
                  <p:nvPr/>
                </p:nvGrpSpPr>
                <p:grpSpPr bwMode="auto">
                  <a:xfrm>
                    <a:off x="6395998" y="3730197"/>
                    <a:ext cx="559121" cy="92788"/>
                    <a:chOff x="6582044" y="2846082"/>
                    <a:chExt cx="559121" cy="92788"/>
                  </a:xfrm>
                </p:grpSpPr>
                <p:cxnSp>
                  <p:nvCxnSpPr>
                    <p:cNvPr id="922" name="Straight Connector 921"/>
                    <p:cNvCxnSpPr/>
                    <p:nvPr/>
                  </p:nvCxnSpPr>
                  <p:spPr>
                    <a:xfrm flipV="1">
                      <a:off x="7028701" y="2848709"/>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3" name="Straight Connector 922"/>
                    <p:cNvCxnSpPr/>
                    <p:nvPr/>
                  </p:nvCxnSpPr>
                  <p:spPr>
                    <a:xfrm flipV="1">
                      <a:off x="6580995" y="2939568"/>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435" name="Group 884"/>
                <p:cNvGrpSpPr>
                  <a:grpSpLocks/>
                </p:cNvGrpSpPr>
                <p:nvPr/>
              </p:nvGrpSpPr>
              <p:grpSpPr bwMode="auto">
                <a:xfrm>
                  <a:off x="6280049" y="2055335"/>
                  <a:ext cx="731610" cy="920732"/>
                  <a:chOff x="6280049" y="2055335"/>
                  <a:chExt cx="731610" cy="920732"/>
                </a:xfrm>
              </p:grpSpPr>
              <p:grpSp>
                <p:nvGrpSpPr>
                  <p:cNvPr id="206436" name="Group 885"/>
                  <p:cNvGrpSpPr>
                    <a:grpSpLocks/>
                  </p:cNvGrpSpPr>
                  <p:nvPr/>
                </p:nvGrpSpPr>
                <p:grpSpPr bwMode="auto">
                  <a:xfrm>
                    <a:off x="6280049" y="2055335"/>
                    <a:ext cx="680752" cy="139401"/>
                    <a:chOff x="5414286" y="2921098"/>
                    <a:chExt cx="680752" cy="139401"/>
                  </a:xfrm>
                </p:grpSpPr>
                <p:sp>
                  <p:nvSpPr>
                    <p:cNvPr id="900" name="Rectangle 188"/>
                    <p:cNvSpPr>
                      <a:spLocks noChangeArrowheads="1"/>
                    </p:cNvSpPr>
                    <p:nvPr/>
                  </p:nvSpPr>
                  <p:spPr bwMode="auto">
                    <a:xfrm>
                      <a:off x="5413895" y="2996302"/>
                      <a:ext cx="553664" cy="6422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901" name="AutoShape 189"/>
                    <p:cNvSpPr>
                      <a:spLocks noChangeArrowheads="1"/>
                    </p:cNvSpPr>
                    <p:nvPr/>
                  </p:nvSpPr>
                  <p:spPr bwMode="auto">
                    <a:xfrm>
                      <a:off x="5413895" y="2921109"/>
                      <a:ext cx="679162"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902" name="Freeform 190"/>
                    <p:cNvSpPr>
                      <a:spLocks/>
                    </p:cNvSpPr>
                    <p:nvPr/>
                  </p:nvSpPr>
                  <p:spPr bwMode="auto">
                    <a:xfrm>
                      <a:off x="5971250" y="2922675"/>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903" name="Freeform 191"/>
                    <p:cNvSpPr>
                      <a:spLocks/>
                    </p:cNvSpPr>
                    <p:nvPr/>
                  </p:nvSpPr>
                  <p:spPr bwMode="auto">
                    <a:xfrm>
                      <a:off x="5498789" y="2936774"/>
                      <a:ext cx="527828" cy="45429"/>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904" name="Freeform 192"/>
                    <p:cNvSpPr>
                      <a:spLocks/>
                    </p:cNvSpPr>
                    <p:nvPr/>
                  </p:nvSpPr>
                  <p:spPr bwMode="auto">
                    <a:xfrm>
                      <a:off x="5624287" y="2933641"/>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887" name="Straight Connector 886"/>
                  <p:cNvCxnSpPr/>
                  <p:nvPr/>
                </p:nvCxnSpPr>
                <p:spPr>
                  <a:xfrm flipH="1">
                    <a:off x="7003114" y="2125839"/>
                    <a:ext cx="11072" cy="8443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8" name="Straight Connector 887"/>
                  <p:cNvCxnSpPr/>
                  <p:nvPr/>
                </p:nvCxnSpPr>
                <p:spPr>
                  <a:xfrm>
                    <a:off x="6881307" y="2304424"/>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9" name="Straight Connector 888"/>
                  <p:cNvCxnSpPr/>
                  <p:nvPr/>
                </p:nvCxnSpPr>
                <p:spPr>
                  <a:xfrm>
                    <a:off x="6877617" y="2368652"/>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0" name="Straight Connector 889"/>
                  <p:cNvCxnSpPr/>
                  <p:nvPr/>
                </p:nvCxnSpPr>
                <p:spPr>
                  <a:xfrm>
                    <a:off x="6873925" y="2445412"/>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1" name="Straight Connector 890"/>
                  <p:cNvCxnSpPr/>
                  <p:nvPr/>
                </p:nvCxnSpPr>
                <p:spPr>
                  <a:xfrm>
                    <a:off x="6873925" y="2509640"/>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2" name="Straight Connector 891"/>
                  <p:cNvCxnSpPr/>
                  <p:nvPr/>
                </p:nvCxnSpPr>
                <p:spPr>
                  <a:xfrm>
                    <a:off x="6870235" y="2570734"/>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3" name="Straight Connector 892"/>
                  <p:cNvCxnSpPr/>
                  <p:nvPr/>
                </p:nvCxnSpPr>
                <p:spPr>
                  <a:xfrm>
                    <a:off x="6870235" y="2638096"/>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4" name="Straight Connector 893"/>
                  <p:cNvCxnSpPr/>
                  <p:nvPr/>
                </p:nvCxnSpPr>
                <p:spPr>
                  <a:xfrm>
                    <a:off x="6866542" y="2707023"/>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5" name="Straight Connector 894"/>
                  <p:cNvCxnSpPr/>
                  <p:nvPr/>
                </p:nvCxnSpPr>
                <p:spPr>
                  <a:xfrm>
                    <a:off x="6873925" y="2775951"/>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6" name="Straight Connector 895"/>
                  <p:cNvCxnSpPr/>
                  <p:nvPr/>
                </p:nvCxnSpPr>
                <p:spPr>
                  <a:xfrm>
                    <a:off x="6877617" y="284331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7" name="Straight Connector 896"/>
                  <p:cNvCxnSpPr/>
                  <p:nvPr/>
                </p:nvCxnSpPr>
                <p:spPr>
                  <a:xfrm>
                    <a:off x="6873925" y="2912238"/>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8" name="Straight Connector 897"/>
                  <p:cNvCxnSpPr/>
                  <p:nvPr/>
                </p:nvCxnSpPr>
                <p:spPr>
                  <a:xfrm>
                    <a:off x="6881307" y="2976467"/>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9" name="Straight Connector 898"/>
                  <p:cNvCxnSpPr/>
                  <p:nvPr/>
                </p:nvCxnSpPr>
                <p:spPr>
                  <a:xfrm flipH="1">
                    <a:off x="6881307" y="2132105"/>
                    <a:ext cx="13657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375" name="Group 824"/>
              <p:cNvGrpSpPr>
                <a:grpSpLocks/>
              </p:cNvGrpSpPr>
              <p:nvPr/>
            </p:nvGrpSpPr>
            <p:grpSpPr bwMode="auto">
              <a:xfrm>
                <a:off x="2054687" y="4876798"/>
                <a:ext cx="331695" cy="1030941"/>
                <a:chOff x="6240352" y="2055335"/>
                <a:chExt cx="771307" cy="1017716"/>
              </a:xfrm>
            </p:grpSpPr>
            <p:grpSp>
              <p:nvGrpSpPr>
                <p:cNvPr id="206376" name="Group 825"/>
                <p:cNvGrpSpPr>
                  <a:grpSpLocks/>
                </p:cNvGrpSpPr>
                <p:nvPr/>
              </p:nvGrpSpPr>
              <p:grpSpPr bwMode="auto">
                <a:xfrm>
                  <a:off x="6240352" y="2235573"/>
                  <a:ext cx="697981" cy="837478"/>
                  <a:chOff x="6395998" y="3062424"/>
                  <a:chExt cx="564403" cy="837478"/>
                </a:xfrm>
              </p:grpSpPr>
              <p:sp>
                <p:nvSpPr>
                  <p:cNvPr id="847" name="Rectangle 846"/>
                  <p:cNvSpPr/>
                  <p:nvPr/>
                </p:nvSpPr>
                <p:spPr>
                  <a:xfrm>
                    <a:off x="6510754" y="3062348"/>
                    <a:ext cx="447707" cy="7425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848" name="Straight Connector 847"/>
                  <p:cNvCxnSpPr/>
                  <p:nvPr/>
                </p:nvCxnSpPr>
                <p:spPr>
                  <a:xfrm flipV="1">
                    <a:off x="6848027" y="3062348"/>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9" name="Rectangle 848"/>
                  <p:cNvSpPr/>
                  <p:nvPr/>
                </p:nvSpPr>
                <p:spPr>
                  <a:xfrm>
                    <a:off x="6477923" y="3071747"/>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850" name="Straight Connector 849"/>
                  <p:cNvCxnSpPr/>
                  <p:nvPr/>
                </p:nvCxnSpPr>
                <p:spPr>
                  <a:xfrm flipV="1">
                    <a:off x="6397335" y="3062348"/>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1" name="Rectangle 850"/>
                  <p:cNvSpPr/>
                  <p:nvPr/>
                </p:nvSpPr>
                <p:spPr>
                  <a:xfrm>
                    <a:off x="6818180" y="3703060"/>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852" name="Rectangle 851"/>
                  <p:cNvSpPr/>
                  <p:nvPr/>
                </p:nvSpPr>
                <p:spPr>
                  <a:xfrm>
                    <a:off x="6406290" y="3157907"/>
                    <a:ext cx="444721"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853" name="Straight Connector 852"/>
                  <p:cNvCxnSpPr/>
                  <p:nvPr/>
                </p:nvCxnSpPr>
                <p:spPr>
                  <a:xfrm flipV="1">
                    <a:off x="6848027" y="3804884"/>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404" name="Group 853"/>
                  <p:cNvGrpSpPr>
                    <a:grpSpLocks/>
                  </p:cNvGrpSpPr>
                  <p:nvPr/>
                </p:nvGrpSpPr>
                <p:grpSpPr bwMode="auto">
                  <a:xfrm>
                    <a:off x="6400318" y="3137421"/>
                    <a:ext cx="559121" cy="92788"/>
                    <a:chOff x="6582044" y="2846082"/>
                    <a:chExt cx="559121" cy="92788"/>
                  </a:xfrm>
                </p:grpSpPr>
                <p:cxnSp>
                  <p:nvCxnSpPr>
                    <p:cNvPr id="882" name="Straight Connector 881"/>
                    <p:cNvCxnSpPr/>
                    <p:nvPr/>
                  </p:nvCxnSpPr>
                  <p:spPr>
                    <a:xfrm flipV="1">
                      <a:off x="7032736" y="2846202"/>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3" name="Straight Connector 882"/>
                    <p:cNvCxnSpPr/>
                    <p:nvPr/>
                  </p:nvCxnSpPr>
                  <p:spPr>
                    <a:xfrm flipV="1">
                      <a:off x="6582046" y="2938628"/>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05" name="Group 854"/>
                  <p:cNvGrpSpPr>
                    <a:grpSpLocks/>
                  </p:cNvGrpSpPr>
                  <p:nvPr/>
                </p:nvGrpSpPr>
                <p:grpSpPr bwMode="auto">
                  <a:xfrm>
                    <a:off x="6399838" y="3203285"/>
                    <a:ext cx="559121" cy="92788"/>
                    <a:chOff x="6582044" y="2846082"/>
                    <a:chExt cx="559121" cy="92788"/>
                  </a:xfrm>
                </p:grpSpPr>
                <p:cxnSp>
                  <p:nvCxnSpPr>
                    <p:cNvPr id="880" name="Straight Connector 879"/>
                    <p:cNvCxnSpPr/>
                    <p:nvPr/>
                  </p:nvCxnSpPr>
                  <p:spPr>
                    <a:xfrm flipV="1">
                      <a:off x="7033217" y="284613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1" name="Straight Connector 880"/>
                    <p:cNvCxnSpPr/>
                    <p:nvPr/>
                  </p:nvCxnSpPr>
                  <p:spPr>
                    <a:xfrm flipV="1">
                      <a:off x="6582527" y="2938559"/>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06" name="Group 855"/>
                  <p:cNvGrpSpPr>
                    <a:grpSpLocks/>
                  </p:cNvGrpSpPr>
                  <p:nvPr/>
                </p:nvGrpSpPr>
                <p:grpSpPr bwMode="auto">
                  <a:xfrm>
                    <a:off x="6399358" y="3269149"/>
                    <a:ext cx="559121" cy="92788"/>
                    <a:chOff x="6582044" y="2846082"/>
                    <a:chExt cx="559121" cy="92788"/>
                  </a:xfrm>
                </p:grpSpPr>
                <p:cxnSp>
                  <p:nvCxnSpPr>
                    <p:cNvPr id="878" name="Straight Connector 877"/>
                    <p:cNvCxnSpPr/>
                    <p:nvPr/>
                  </p:nvCxnSpPr>
                  <p:spPr>
                    <a:xfrm flipV="1">
                      <a:off x="7027727" y="284606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9" name="Straight Connector 878"/>
                    <p:cNvCxnSpPr/>
                    <p:nvPr/>
                  </p:nvCxnSpPr>
                  <p:spPr>
                    <a:xfrm flipV="1">
                      <a:off x="6583007" y="2938489"/>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07" name="Group 856"/>
                  <p:cNvGrpSpPr>
                    <a:grpSpLocks/>
                  </p:cNvGrpSpPr>
                  <p:nvPr/>
                </p:nvGrpSpPr>
                <p:grpSpPr bwMode="auto">
                  <a:xfrm>
                    <a:off x="6398878" y="3335013"/>
                    <a:ext cx="559121" cy="92788"/>
                    <a:chOff x="6582044" y="2846082"/>
                    <a:chExt cx="559121" cy="92788"/>
                  </a:xfrm>
                </p:grpSpPr>
                <p:cxnSp>
                  <p:nvCxnSpPr>
                    <p:cNvPr id="876" name="Straight Connector 875"/>
                    <p:cNvCxnSpPr/>
                    <p:nvPr/>
                  </p:nvCxnSpPr>
                  <p:spPr>
                    <a:xfrm flipV="1">
                      <a:off x="7028207" y="284599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7" name="Straight Connector 876"/>
                    <p:cNvCxnSpPr/>
                    <p:nvPr/>
                  </p:nvCxnSpPr>
                  <p:spPr>
                    <a:xfrm flipV="1">
                      <a:off x="6583486" y="2938419"/>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08" name="Group 857"/>
                  <p:cNvGrpSpPr>
                    <a:grpSpLocks/>
                  </p:cNvGrpSpPr>
                  <p:nvPr/>
                </p:nvGrpSpPr>
                <p:grpSpPr bwMode="auto">
                  <a:xfrm>
                    <a:off x="6398398" y="3400877"/>
                    <a:ext cx="559121" cy="92788"/>
                    <a:chOff x="6582044" y="2846082"/>
                    <a:chExt cx="559121" cy="92788"/>
                  </a:xfrm>
                </p:grpSpPr>
                <p:cxnSp>
                  <p:nvCxnSpPr>
                    <p:cNvPr id="874" name="Straight Connector 873"/>
                    <p:cNvCxnSpPr/>
                    <p:nvPr/>
                  </p:nvCxnSpPr>
                  <p:spPr>
                    <a:xfrm flipV="1">
                      <a:off x="7028686" y="2845924"/>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5" name="Straight Connector 874"/>
                    <p:cNvCxnSpPr/>
                    <p:nvPr/>
                  </p:nvCxnSpPr>
                  <p:spPr>
                    <a:xfrm flipV="1">
                      <a:off x="6586949" y="2938350"/>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09" name="Group 858"/>
                  <p:cNvGrpSpPr>
                    <a:grpSpLocks/>
                  </p:cNvGrpSpPr>
                  <p:nvPr/>
                </p:nvGrpSpPr>
                <p:grpSpPr bwMode="auto">
                  <a:xfrm>
                    <a:off x="6397918" y="3466741"/>
                    <a:ext cx="559121" cy="92788"/>
                    <a:chOff x="6582044" y="2846082"/>
                    <a:chExt cx="559121" cy="92788"/>
                  </a:xfrm>
                </p:grpSpPr>
                <p:cxnSp>
                  <p:nvCxnSpPr>
                    <p:cNvPr id="872" name="Straight Connector 871"/>
                    <p:cNvCxnSpPr/>
                    <p:nvPr/>
                  </p:nvCxnSpPr>
                  <p:spPr>
                    <a:xfrm flipV="1">
                      <a:off x="7032153" y="2845854"/>
                      <a:ext cx="110433"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3" name="Straight Connector 872"/>
                    <p:cNvCxnSpPr/>
                    <p:nvPr/>
                  </p:nvCxnSpPr>
                  <p:spPr>
                    <a:xfrm flipV="1">
                      <a:off x="6587431" y="2941413"/>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10" name="Group 859"/>
                  <p:cNvGrpSpPr>
                    <a:grpSpLocks/>
                  </p:cNvGrpSpPr>
                  <p:nvPr/>
                </p:nvGrpSpPr>
                <p:grpSpPr bwMode="auto">
                  <a:xfrm>
                    <a:off x="6397438" y="3532605"/>
                    <a:ext cx="559121" cy="92788"/>
                    <a:chOff x="6582044" y="2846082"/>
                    <a:chExt cx="559121" cy="92788"/>
                  </a:xfrm>
                </p:grpSpPr>
                <p:cxnSp>
                  <p:nvCxnSpPr>
                    <p:cNvPr id="870" name="Straight Connector 869"/>
                    <p:cNvCxnSpPr/>
                    <p:nvPr/>
                  </p:nvCxnSpPr>
                  <p:spPr>
                    <a:xfrm flipV="1">
                      <a:off x="7032633" y="2845784"/>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1" name="Straight Connector 870"/>
                    <p:cNvCxnSpPr/>
                    <p:nvPr/>
                  </p:nvCxnSpPr>
                  <p:spPr>
                    <a:xfrm flipV="1">
                      <a:off x="6581941" y="2941343"/>
                      <a:ext cx="456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11" name="Group 860"/>
                  <p:cNvGrpSpPr>
                    <a:grpSpLocks/>
                  </p:cNvGrpSpPr>
                  <p:nvPr/>
                </p:nvGrpSpPr>
                <p:grpSpPr bwMode="auto">
                  <a:xfrm>
                    <a:off x="6396958" y="3598469"/>
                    <a:ext cx="559121" cy="92788"/>
                    <a:chOff x="6582044" y="2846082"/>
                    <a:chExt cx="559121" cy="92788"/>
                  </a:xfrm>
                </p:grpSpPr>
                <p:cxnSp>
                  <p:nvCxnSpPr>
                    <p:cNvPr id="868" name="Straight Connector 867"/>
                    <p:cNvCxnSpPr/>
                    <p:nvPr/>
                  </p:nvCxnSpPr>
                  <p:spPr>
                    <a:xfrm flipV="1">
                      <a:off x="7033112" y="2845715"/>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9" name="Straight Connector 868"/>
                    <p:cNvCxnSpPr/>
                    <p:nvPr/>
                  </p:nvCxnSpPr>
                  <p:spPr>
                    <a:xfrm flipV="1">
                      <a:off x="6582420" y="2941274"/>
                      <a:ext cx="456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12" name="Group 861"/>
                  <p:cNvGrpSpPr>
                    <a:grpSpLocks/>
                  </p:cNvGrpSpPr>
                  <p:nvPr/>
                </p:nvGrpSpPr>
                <p:grpSpPr bwMode="auto">
                  <a:xfrm>
                    <a:off x="6396478" y="3664333"/>
                    <a:ext cx="559121" cy="92788"/>
                    <a:chOff x="6582044" y="2846082"/>
                    <a:chExt cx="559121" cy="92788"/>
                  </a:xfrm>
                </p:grpSpPr>
                <p:cxnSp>
                  <p:nvCxnSpPr>
                    <p:cNvPr id="866" name="Straight Connector 865"/>
                    <p:cNvCxnSpPr/>
                    <p:nvPr/>
                  </p:nvCxnSpPr>
                  <p:spPr>
                    <a:xfrm flipV="1">
                      <a:off x="7027624" y="2848778"/>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7" name="Straight Connector 866"/>
                    <p:cNvCxnSpPr/>
                    <p:nvPr/>
                  </p:nvCxnSpPr>
                  <p:spPr>
                    <a:xfrm flipV="1">
                      <a:off x="6582901" y="2939637"/>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413" name="Group 862"/>
                  <p:cNvGrpSpPr>
                    <a:grpSpLocks/>
                  </p:cNvGrpSpPr>
                  <p:nvPr/>
                </p:nvGrpSpPr>
                <p:grpSpPr bwMode="auto">
                  <a:xfrm>
                    <a:off x="6395998" y="3730197"/>
                    <a:ext cx="559121" cy="92788"/>
                    <a:chOff x="6582044" y="2846082"/>
                    <a:chExt cx="559121" cy="92788"/>
                  </a:xfrm>
                </p:grpSpPr>
                <p:cxnSp>
                  <p:nvCxnSpPr>
                    <p:cNvPr id="864" name="Straight Connector 863"/>
                    <p:cNvCxnSpPr/>
                    <p:nvPr/>
                  </p:nvCxnSpPr>
                  <p:spPr>
                    <a:xfrm flipV="1">
                      <a:off x="7028103" y="2848709"/>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5" name="Straight Connector 864"/>
                    <p:cNvCxnSpPr/>
                    <p:nvPr/>
                  </p:nvCxnSpPr>
                  <p:spPr>
                    <a:xfrm flipV="1">
                      <a:off x="6583381" y="2939568"/>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377" name="Group 826"/>
                <p:cNvGrpSpPr>
                  <a:grpSpLocks/>
                </p:cNvGrpSpPr>
                <p:nvPr/>
              </p:nvGrpSpPr>
              <p:grpSpPr bwMode="auto">
                <a:xfrm>
                  <a:off x="6280049" y="2055335"/>
                  <a:ext cx="731610" cy="920732"/>
                  <a:chOff x="6280049" y="2055335"/>
                  <a:chExt cx="731610" cy="920732"/>
                </a:xfrm>
              </p:grpSpPr>
              <p:grpSp>
                <p:nvGrpSpPr>
                  <p:cNvPr id="206378" name="Group 827"/>
                  <p:cNvGrpSpPr>
                    <a:grpSpLocks/>
                  </p:cNvGrpSpPr>
                  <p:nvPr/>
                </p:nvGrpSpPr>
                <p:grpSpPr bwMode="auto">
                  <a:xfrm>
                    <a:off x="6280049" y="2055335"/>
                    <a:ext cx="680752" cy="139401"/>
                    <a:chOff x="5414286" y="2921098"/>
                    <a:chExt cx="680752" cy="139401"/>
                  </a:xfrm>
                </p:grpSpPr>
                <p:sp>
                  <p:nvSpPr>
                    <p:cNvPr id="842" name="Rectangle 188"/>
                    <p:cNvSpPr>
                      <a:spLocks noChangeArrowheads="1"/>
                    </p:cNvSpPr>
                    <p:nvPr/>
                  </p:nvSpPr>
                  <p:spPr bwMode="auto">
                    <a:xfrm>
                      <a:off x="5420536" y="2996302"/>
                      <a:ext cx="546282" cy="6422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843" name="AutoShape 189"/>
                    <p:cNvSpPr>
                      <a:spLocks noChangeArrowheads="1"/>
                    </p:cNvSpPr>
                    <p:nvPr/>
                  </p:nvSpPr>
                  <p:spPr bwMode="auto">
                    <a:xfrm>
                      <a:off x="5420536" y="2921109"/>
                      <a:ext cx="671779"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844" name="Freeform 190"/>
                    <p:cNvSpPr>
                      <a:spLocks/>
                    </p:cNvSpPr>
                    <p:nvPr/>
                  </p:nvSpPr>
                  <p:spPr bwMode="auto">
                    <a:xfrm>
                      <a:off x="5970510" y="2922675"/>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845" name="Freeform 191"/>
                    <p:cNvSpPr>
                      <a:spLocks/>
                    </p:cNvSpPr>
                    <p:nvPr/>
                  </p:nvSpPr>
                  <p:spPr bwMode="auto">
                    <a:xfrm>
                      <a:off x="5505432" y="2936774"/>
                      <a:ext cx="520443" cy="45429"/>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846" name="Freeform 192"/>
                    <p:cNvSpPr>
                      <a:spLocks/>
                    </p:cNvSpPr>
                    <p:nvPr/>
                  </p:nvSpPr>
                  <p:spPr bwMode="auto">
                    <a:xfrm>
                      <a:off x="5627237" y="2933641"/>
                      <a:ext cx="29898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829" name="Straight Connector 828"/>
                  <p:cNvCxnSpPr/>
                  <p:nvPr/>
                </p:nvCxnSpPr>
                <p:spPr>
                  <a:xfrm flipH="1">
                    <a:off x="6998683" y="2125839"/>
                    <a:ext cx="11072" cy="8443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p:cNvCxnSpPr/>
                  <p:nvPr/>
                </p:nvCxnSpPr>
                <p:spPr>
                  <a:xfrm>
                    <a:off x="6880567" y="2304424"/>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p:cNvCxnSpPr/>
                  <p:nvPr/>
                </p:nvCxnSpPr>
                <p:spPr>
                  <a:xfrm>
                    <a:off x="6876875" y="2368652"/>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p:cNvCxnSpPr/>
                  <p:nvPr/>
                </p:nvCxnSpPr>
                <p:spPr>
                  <a:xfrm>
                    <a:off x="6876875" y="2445412"/>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p:cNvCxnSpPr/>
                  <p:nvPr/>
                </p:nvCxnSpPr>
                <p:spPr>
                  <a:xfrm>
                    <a:off x="6873185" y="2509640"/>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p:cNvCxnSpPr/>
                  <p:nvPr/>
                </p:nvCxnSpPr>
                <p:spPr>
                  <a:xfrm>
                    <a:off x="6869493" y="2570734"/>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p:cNvCxnSpPr/>
                  <p:nvPr/>
                </p:nvCxnSpPr>
                <p:spPr>
                  <a:xfrm>
                    <a:off x="6869493" y="2638096"/>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p:cNvCxnSpPr/>
                  <p:nvPr/>
                </p:nvCxnSpPr>
                <p:spPr>
                  <a:xfrm>
                    <a:off x="6865803" y="2707023"/>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p:cNvCxnSpPr/>
                  <p:nvPr/>
                </p:nvCxnSpPr>
                <p:spPr>
                  <a:xfrm>
                    <a:off x="6873185" y="2775951"/>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p:cNvCxnSpPr/>
                  <p:nvPr/>
                </p:nvCxnSpPr>
                <p:spPr>
                  <a:xfrm>
                    <a:off x="6876875" y="2843311"/>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p:cNvCxnSpPr/>
                  <p:nvPr/>
                </p:nvCxnSpPr>
                <p:spPr>
                  <a:xfrm>
                    <a:off x="6876875" y="2912238"/>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p:cNvCxnSpPr/>
                  <p:nvPr/>
                </p:nvCxnSpPr>
                <p:spPr>
                  <a:xfrm>
                    <a:off x="6880567" y="2976467"/>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p:cNvCxnSpPr/>
                  <p:nvPr/>
                </p:nvCxnSpPr>
                <p:spPr>
                  <a:xfrm flipH="1">
                    <a:off x="6880567" y="2132105"/>
                    <a:ext cx="13288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205837" name="Group 1062"/>
            <p:cNvGrpSpPr>
              <a:grpSpLocks/>
            </p:cNvGrpSpPr>
            <p:nvPr/>
          </p:nvGrpSpPr>
          <p:grpSpPr bwMode="auto">
            <a:xfrm>
              <a:off x="3857904" y="2759971"/>
              <a:ext cx="1470209" cy="1869141"/>
              <a:chOff x="916173" y="4038600"/>
              <a:chExt cx="1470209" cy="1869141"/>
            </a:xfrm>
          </p:grpSpPr>
          <p:grpSp>
            <p:nvGrpSpPr>
              <p:cNvPr id="206121" name="Group 187"/>
              <p:cNvGrpSpPr>
                <a:grpSpLocks/>
              </p:cNvGrpSpPr>
              <p:nvPr/>
            </p:nvGrpSpPr>
            <p:grpSpPr bwMode="auto">
              <a:xfrm>
                <a:off x="1295400" y="4038600"/>
                <a:ext cx="1052512" cy="355600"/>
                <a:chOff x="4410" y="1365"/>
                <a:chExt cx="663" cy="224"/>
              </a:xfrm>
            </p:grpSpPr>
            <p:sp>
              <p:nvSpPr>
                <p:cNvPr id="1305" name="Rectangle 188"/>
                <p:cNvSpPr>
                  <a:spLocks noChangeArrowheads="1"/>
                </p:cNvSpPr>
                <p:nvPr/>
              </p:nvSpPr>
              <p:spPr bwMode="auto">
                <a:xfrm>
                  <a:off x="4412" y="1500"/>
                  <a:ext cx="495" cy="8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306" name="AutoShape 189"/>
                <p:cNvSpPr>
                  <a:spLocks noChangeArrowheads="1"/>
                </p:cNvSpPr>
                <p:nvPr/>
              </p:nvSpPr>
              <p:spPr bwMode="auto">
                <a:xfrm>
                  <a:off x="4412"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307" name="Freeform 190"/>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308" name="Freeform 191"/>
                <p:cNvSpPr>
                  <a:spLocks/>
                </p:cNvSpPr>
                <p:nvPr/>
              </p:nvSpPr>
              <p:spPr bwMode="auto">
                <a:xfrm>
                  <a:off x="4477"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309" name="Freeform 192"/>
                <p:cNvSpPr>
                  <a:spLocks/>
                </p:cNvSpPr>
                <p:nvPr/>
              </p:nvSpPr>
              <p:spPr bwMode="auto">
                <a:xfrm>
                  <a:off x="4595"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065" name="Straight Connector 1064"/>
              <p:cNvCxnSpPr/>
              <p:nvPr/>
            </p:nvCxnSpPr>
            <p:spPr>
              <a:xfrm flipH="1">
                <a:off x="1181977" y="4380935"/>
                <a:ext cx="355562" cy="495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6" name="Straight Connector 1065"/>
              <p:cNvCxnSpPr>
                <a:stCxn id="1305" idx="2"/>
              </p:cNvCxnSpPr>
              <p:nvPr/>
            </p:nvCxnSpPr>
            <p:spPr>
              <a:xfrm flipH="1">
                <a:off x="1486744" y="4390457"/>
                <a:ext cx="201592" cy="485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7" name="Straight Connector 1066"/>
              <p:cNvCxnSpPr/>
              <p:nvPr/>
            </p:nvCxnSpPr>
            <p:spPr>
              <a:xfrm>
                <a:off x="1804211" y="4395218"/>
                <a:ext cx="57144" cy="4919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p:cNvCxnSpPr>
                <a:endCxn id="1090" idx="0"/>
              </p:cNvCxnSpPr>
              <p:nvPr/>
            </p:nvCxnSpPr>
            <p:spPr>
              <a:xfrm>
                <a:off x="1943896" y="4419021"/>
                <a:ext cx="274609" cy="4570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126" name="Group 1068"/>
              <p:cNvGrpSpPr>
                <a:grpSpLocks/>
              </p:cNvGrpSpPr>
              <p:nvPr/>
            </p:nvGrpSpPr>
            <p:grpSpPr bwMode="auto">
              <a:xfrm>
                <a:off x="916173" y="4876800"/>
                <a:ext cx="331695" cy="1030941"/>
                <a:chOff x="6240352" y="2055335"/>
                <a:chExt cx="771307" cy="1017716"/>
              </a:xfrm>
            </p:grpSpPr>
            <p:grpSp>
              <p:nvGrpSpPr>
                <p:cNvPr id="206304" name="Group 1246"/>
                <p:cNvGrpSpPr>
                  <a:grpSpLocks/>
                </p:cNvGrpSpPr>
                <p:nvPr/>
              </p:nvGrpSpPr>
              <p:grpSpPr bwMode="auto">
                <a:xfrm>
                  <a:off x="6240352" y="2235573"/>
                  <a:ext cx="697981" cy="837478"/>
                  <a:chOff x="6395998" y="3062424"/>
                  <a:chExt cx="564403" cy="837478"/>
                </a:xfrm>
              </p:grpSpPr>
              <p:sp>
                <p:nvSpPr>
                  <p:cNvPr id="1268" name="Rectangle 1267"/>
                  <p:cNvSpPr/>
                  <p:nvPr/>
                </p:nvSpPr>
                <p:spPr>
                  <a:xfrm>
                    <a:off x="6510771" y="3060026"/>
                    <a:ext cx="447707" cy="7441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269" name="Straight Connector 1268"/>
                  <p:cNvCxnSpPr/>
                  <p:nvPr/>
                </p:nvCxnSpPr>
                <p:spPr>
                  <a:xfrm flipV="1">
                    <a:off x="6848042" y="3060026"/>
                    <a:ext cx="113419" cy="93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70" name="Rectangle 1269"/>
                  <p:cNvSpPr/>
                  <p:nvPr/>
                </p:nvSpPr>
                <p:spPr>
                  <a:xfrm>
                    <a:off x="6477938" y="3069425"/>
                    <a:ext cx="131327" cy="11749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271" name="Straight Connector 1270"/>
                  <p:cNvCxnSpPr/>
                  <p:nvPr/>
                </p:nvCxnSpPr>
                <p:spPr>
                  <a:xfrm flipV="1">
                    <a:off x="6397352" y="3060026"/>
                    <a:ext cx="113419" cy="93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72" name="Rectangle 1271"/>
                  <p:cNvSpPr/>
                  <p:nvPr/>
                </p:nvSpPr>
                <p:spPr>
                  <a:xfrm>
                    <a:off x="6818195" y="3702304"/>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273" name="Rectangle 1272"/>
                  <p:cNvSpPr/>
                  <p:nvPr/>
                </p:nvSpPr>
                <p:spPr>
                  <a:xfrm>
                    <a:off x="6406305" y="3157151"/>
                    <a:ext cx="444723"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274" name="Straight Connector 1273"/>
                  <p:cNvCxnSpPr/>
                  <p:nvPr/>
                </p:nvCxnSpPr>
                <p:spPr>
                  <a:xfrm flipV="1">
                    <a:off x="6848042" y="3804129"/>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332" name="Group 1274"/>
                  <p:cNvGrpSpPr>
                    <a:grpSpLocks/>
                  </p:cNvGrpSpPr>
                  <p:nvPr/>
                </p:nvGrpSpPr>
                <p:grpSpPr bwMode="auto">
                  <a:xfrm>
                    <a:off x="6400318" y="3137421"/>
                    <a:ext cx="559121" cy="92788"/>
                    <a:chOff x="6582044" y="2846082"/>
                    <a:chExt cx="559121" cy="92788"/>
                  </a:xfrm>
                </p:grpSpPr>
                <p:cxnSp>
                  <p:nvCxnSpPr>
                    <p:cNvPr id="1303" name="Straight Connector 1302"/>
                    <p:cNvCxnSpPr/>
                    <p:nvPr/>
                  </p:nvCxnSpPr>
                  <p:spPr>
                    <a:xfrm flipV="1">
                      <a:off x="7032753" y="2845447"/>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4" name="Straight Connector 1303"/>
                    <p:cNvCxnSpPr/>
                    <p:nvPr/>
                  </p:nvCxnSpPr>
                  <p:spPr>
                    <a:xfrm flipV="1">
                      <a:off x="6582061" y="2936306"/>
                      <a:ext cx="456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333" name="Group 1275"/>
                  <p:cNvGrpSpPr>
                    <a:grpSpLocks/>
                  </p:cNvGrpSpPr>
                  <p:nvPr/>
                </p:nvGrpSpPr>
                <p:grpSpPr bwMode="auto">
                  <a:xfrm>
                    <a:off x="6399838" y="3203285"/>
                    <a:ext cx="559121" cy="92788"/>
                    <a:chOff x="6582044" y="2846082"/>
                    <a:chExt cx="559121" cy="92788"/>
                  </a:xfrm>
                </p:grpSpPr>
                <p:cxnSp>
                  <p:nvCxnSpPr>
                    <p:cNvPr id="1301" name="Straight Connector 1300"/>
                    <p:cNvCxnSpPr/>
                    <p:nvPr/>
                  </p:nvCxnSpPr>
                  <p:spPr>
                    <a:xfrm flipV="1">
                      <a:off x="7033234" y="2845378"/>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2" name="Straight Connector 1301"/>
                    <p:cNvCxnSpPr/>
                    <p:nvPr/>
                  </p:nvCxnSpPr>
                  <p:spPr>
                    <a:xfrm flipV="1">
                      <a:off x="6582542" y="2936237"/>
                      <a:ext cx="456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334" name="Group 1276"/>
                  <p:cNvGrpSpPr>
                    <a:grpSpLocks/>
                  </p:cNvGrpSpPr>
                  <p:nvPr/>
                </p:nvGrpSpPr>
                <p:grpSpPr bwMode="auto">
                  <a:xfrm>
                    <a:off x="6399358" y="3269149"/>
                    <a:ext cx="559121" cy="92788"/>
                    <a:chOff x="6582044" y="2846082"/>
                    <a:chExt cx="559121" cy="92788"/>
                  </a:xfrm>
                </p:grpSpPr>
                <p:cxnSp>
                  <p:nvCxnSpPr>
                    <p:cNvPr id="1299" name="Straight Connector 1298"/>
                    <p:cNvCxnSpPr/>
                    <p:nvPr/>
                  </p:nvCxnSpPr>
                  <p:spPr>
                    <a:xfrm flipV="1">
                      <a:off x="7027744" y="2845308"/>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0" name="Straight Connector 1299"/>
                    <p:cNvCxnSpPr/>
                    <p:nvPr/>
                  </p:nvCxnSpPr>
                  <p:spPr>
                    <a:xfrm flipV="1">
                      <a:off x="6583022" y="2936167"/>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335" name="Group 1277"/>
                  <p:cNvGrpSpPr>
                    <a:grpSpLocks/>
                  </p:cNvGrpSpPr>
                  <p:nvPr/>
                </p:nvGrpSpPr>
                <p:grpSpPr bwMode="auto">
                  <a:xfrm>
                    <a:off x="6398878" y="3335013"/>
                    <a:ext cx="559121" cy="92788"/>
                    <a:chOff x="6582044" y="2846082"/>
                    <a:chExt cx="559121" cy="92788"/>
                  </a:xfrm>
                </p:grpSpPr>
                <p:cxnSp>
                  <p:nvCxnSpPr>
                    <p:cNvPr id="1297" name="Straight Connector 1296"/>
                    <p:cNvCxnSpPr/>
                    <p:nvPr/>
                  </p:nvCxnSpPr>
                  <p:spPr>
                    <a:xfrm flipV="1">
                      <a:off x="7028224" y="2843671"/>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8" name="Straight Connector 1297"/>
                    <p:cNvCxnSpPr/>
                    <p:nvPr/>
                  </p:nvCxnSpPr>
                  <p:spPr>
                    <a:xfrm flipV="1">
                      <a:off x="6583501" y="2936097"/>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336" name="Group 1278"/>
                  <p:cNvGrpSpPr>
                    <a:grpSpLocks/>
                  </p:cNvGrpSpPr>
                  <p:nvPr/>
                </p:nvGrpSpPr>
                <p:grpSpPr bwMode="auto">
                  <a:xfrm>
                    <a:off x="6398398" y="3400877"/>
                    <a:ext cx="559121" cy="92788"/>
                    <a:chOff x="6582044" y="2846082"/>
                    <a:chExt cx="559121" cy="92788"/>
                  </a:xfrm>
                </p:grpSpPr>
                <p:cxnSp>
                  <p:nvCxnSpPr>
                    <p:cNvPr id="1295" name="Straight Connector 1294"/>
                    <p:cNvCxnSpPr/>
                    <p:nvPr/>
                  </p:nvCxnSpPr>
                  <p:spPr>
                    <a:xfrm flipV="1">
                      <a:off x="7028703" y="2843602"/>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6" name="Straight Connector 1295"/>
                    <p:cNvCxnSpPr/>
                    <p:nvPr/>
                  </p:nvCxnSpPr>
                  <p:spPr>
                    <a:xfrm flipV="1">
                      <a:off x="6586966" y="2936028"/>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337" name="Group 1279"/>
                  <p:cNvGrpSpPr>
                    <a:grpSpLocks/>
                  </p:cNvGrpSpPr>
                  <p:nvPr/>
                </p:nvGrpSpPr>
                <p:grpSpPr bwMode="auto">
                  <a:xfrm>
                    <a:off x="6397918" y="3466741"/>
                    <a:ext cx="559121" cy="92788"/>
                    <a:chOff x="6582044" y="2846082"/>
                    <a:chExt cx="559121" cy="92788"/>
                  </a:xfrm>
                </p:grpSpPr>
                <p:cxnSp>
                  <p:nvCxnSpPr>
                    <p:cNvPr id="1293" name="Straight Connector 1292"/>
                    <p:cNvCxnSpPr/>
                    <p:nvPr/>
                  </p:nvCxnSpPr>
                  <p:spPr>
                    <a:xfrm flipV="1">
                      <a:off x="7032168" y="2843532"/>
                      <a:ext cx="110435"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4" name="Straight Connector 1293"/>
                    <p:cNvCxnSpPr/>
                    <p:nvPr/>
                  </p:nvCxnSpPr>
                  <p:spPr>
                    <a:xfrm flipV="1">
                      <a:off x="6587447" y="2939091"/>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338" name="Group 1280"/>
                  <p:cNvGrpSpPr>
                    <a:grpSpLocks/>
                  </p:cNvGrpSpPr>
                  <p:nvPr/>
                </p:nvGrpSpPr>
                <p:grpSpPr bwMode="auto">
                  <a:xfrm>
                    <a:off x="6397438" y="3532605"/>
                    <a:ext cx="559121" cy="92788"/>
                    <a:chOff x="6582044" y="2846082"/>
                    <a:chExt cx="559121" cy="92788"/>
                  </a:xfrm>
                </p:grpSpPr>
                <p:cxnSp>
                  <p:nvCxnSpPr>
                    <p:cNvPr id="1291" name="Straight Connector 1290"/>
                    <p:cNvCxnSpPr/>
                    <p:nvPr/>
                  </p:nvCxnSpPr>
                  <p:spPr>
                    <a:xfrm flipV="1">
                      <a:off x="7032648" y="2843462"/>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2" name="Straight Connector 1291"/>
                    <p:cNvCxnSpPr/>
                    <p:nvPr/>
                  </p:nvCxnSpPr>
                  <p:spPr>
                    <a:xfrm flipV="1">
                      <a:off x="6581958" y="2939021"/>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339" name="Group 1281"/>
                  <p:cNvGrpSpPr>
                    <a:grpSpLocks/>
                  </p:cNvGrpSpPr>
                  <p:nvPr/>
                </p:nvGrpSpPr>
                <p:grpSpPr bwMode="auto">
                  <a:xfrm>
                    <a:off x="6396958" y="3598469"/>
                    <a:ext cx="559121" cy="92788"/>
                    <a:chOff x="6582044" y="2846082"/>
                    <a:chExt cx="559121" cy="92788"/>
                  </a:xfrm>
                </p:grpSpPr>
                <p:cxnSp>
                  <p:nvCxnSpPr>
                    <p:cNvPr id="1289" name="Straight Connector 1288"/>
                    <p:cNvCxnSpPr/>
                    <p:nvPr/>
                  </p:nvCxnSpPr>
                  <p:spPr>
                    <a:xfrm flipV="1">
                      <a:off x="7033127" y="2843393"/>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0" name="Straight Connector 1289"/>
                    <p:cNvCxnSpPr/>
                    <p:nvPr/>
                  </p:nvCxnSpPr>
                  <p:spPr>
                    <a:xfrm flipV="1">
                      <a:off x="6582437" y="2938952"/>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340" name="Group 1282"/>
                  <p:cNvGrpSpPr>
                    <a:grpSpLocks/>
                  </p:cNvGrpSpPr>
                  <p:nvPr/>
                </p:nvGrpSpPr>
                <p:grpSpPr bwMode="auto">
                  <a:xfrm>
                    <a:off x="6396478" y="3664333"/>
                    <a:ext cx="559121" cy="92788"/>
                    <a:chOff x="6582044" y="2846082"/>
                    <a:chExt cx="559121" cy="92788"/>
                  </a:xfrm>
                </p:grpSpPr>
                <p:cxnSp>
                  <p:nvCxnSpPr>
                    <p:cNvPr id="1287" name="Straight Connector 1286"/>
                    <p:cNvCxnSpPr/>
                    <p:nvPr/>
                  </p:nvCxnSpPr>
                  <p:spPr>
                    <a:xfrm flipV="1">
                      <a:off x="7027639" y="2846456"/>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8" name="Straight Connector 1287"/>
                    <p:cNvCxnSpPr/>
                    <p:nvPr/>
                  </p:nvCxnSpPr>
                  <p:spPr>
                    <a:xfrm flipV="1">
                      <a:off x="6582918" y="2938882"/>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341" name="Group 1283"/>
                  <p:cNvGrpSpPr>
                    <a:grpSpLocks/>
                  </p:cNvGrpSpPr>
                  <p:nvPr/>
                </p:nvGrpSpPr>
                <p:grpSpPr bwMode="auto">
                  <a:xfrm>
                    <a:off x="6395998" y="3730197"/>
                    <a:ext cx="559121" cy="92788"/>
                    <a:chOff x="6582044" y="2846082"/>
                    <a:chExt cx="559121" cy="92788"/>
                  </a:xfrm>
                </p:grpSpPr>
                <p:cxnSp>
                  <p:nvCxnSpPr>
                    <p:cNvPr id="1285" name="Straight Connector 1284"/>
                    <p:cNvCxnSpPr/>
                    <p:nvPr/>
                  </p:nvCxnSpPr>
                  <p:spPr>
                    <a:xfrm flipV="1">
                      <a:off x="7028118" y="2846387"/>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6" name="Straight Connector 1285"/>
                    <p:cNvCxnSpPr/>
                    <p:nvPr/>
                  </p:nvCxnSpPr>
                  <p:spPr>
                    <a:xfrm flipV="1">
                      <a:off x="6583398" y="2938813"/>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305" name="Group 1247"/>
                <p:cNvGrpSpPr>
                  <a:grpSpLocks/>
                </p:cNvGrpSpPr>
                <p:nvPr/>
              </p:nvGrpSpPr>
              <p:grpSpPr bwMode="auto">
                <a:xfrm>
                  <a:off x="6280049" y="2055335"/>
                  <a:ext cx="731610" cy="920732"/>
                  <a:chOff x="6280049" y="2055335"/>
                  <a:chExt cx="731610" cy="920732"/>
                </a:xfrm>
              </p:grpSpPr>
              <p:grpSp>
                <p:nvGrpSpPr>
                  <p:cNvPr id="206306" name="Group 1248"/>
                  <p:cNvGrpSpPr>
                    <a:grpSpLocks/>
                  </p:cNvGrpSpPr>
                  <p:nvPr/>
                </p:nvGrpSpPr>
                <p:grpSpPr bwMode="auto">
                  <a:xfrm>
                    <a:off x="6280049" y="2055335"/>
                    <a:ext cx="680752" cy="139401"/>
                    <a:chOff x="5414286" y="2921098"/>
                    <a:chExt cx="680752" cy="139401"/>
                  </a:xfrm>
                </p:grpSpPr>
                <p:sp>
                  <p:nvSpPr>
                    <p:cNvPr id="1263" name="Rectangle 188"/>
                    <p:cNvSpPr>
                      <a:spLocks noChangeArrowheads="1"/>
                    </p:cNvSpPr>
                    <p:nvPr/>
                  </p:nvSpPr>
                  <p:spPr bwMode="auto">
                    <a:xfrm>
                      <a:off x="5420557" y="2995546"/>
                      <a:ext cx="546282" cy="64228"/>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264" name="AutoShape 189"/>
                    <p:cNvSpPr>
                      <a:spLocks noChangeArrowheads="1"/>
                    </p:cNvSpPr>
                    <p:nvPr/>
                  </p:nvSpPr>
                  <p:spPr bwMode="auto">
                    <a:xfrm>
                      <a:off x="5420557" y="2920353"/>
                      <a:ext cx="671779"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265" name="Freeform 190"/>
                    <p:cNvSpPr>
                      <a:spLocks/>
                    </p:cNvSpPr>
                    <p:nvPr/>
                  </p:nvSpPr>
                  <p:spPr bwMode="auto">
                    <a:xfrm>
                      <a:off x="5970529" y="2921920"/>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266" name="Freeform 191"/>
                    <p:cNvSpPr>
                      <a:spLocks/>
                    </p:cNvSpPr>
                    <p:nvPr/>
                  </p:nvSpPr>
                  <p:spPr bwMode="auto">
                    <a:xfrm>
                      <a:off x="5505451" y="2936018"/>
                      <a:ext cx="520446" cy="4543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267" name="Freeform 192"/>
                    <p:cNvSpPr>
                      <a:spLocks/>
                    </p:cNvSpPr>
                    <p:nvPr/>
                  </p:nvSpPr>
                  <p:spPr bwMode="auto">
                    <a:xfrm>
                      <a:off x="5627258" y="2932885"/>
                      <a:ext cx="298978"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250" name="Straight Connector 1249"/>
                  <p:cNvCxnSpPr/>
                  <p:nvPr/>
                </p:nvCxnSpPr>
                <p:spPr>
                  <a:xfrm flipH="1">
                    <a:off x="6998701" y="2125084"/>
                    <a:ext cx="11074" cy="84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1" name="Straight Connector 1250"/>
                  <p:cNvCxnSpPr/>
                  <p:nvPr/>
                </p:nvCxnSpPr>
                <p:spPr>
                  <a:xfrm>
                    <a:off x="6880586" y="2303669"/>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2" name="Straight Connector 1251"/>
                  <p:cNvCxnSpPr/>
                  <p:nvPr/>
                </p:nvCxnSpPr>
                <p:spPr>
                  <a:xfrm>
                    <a:off x="6876896" y="2367896"/>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3" name="Straight Connector 1252"/>
                  <p:cNvCxnSpPr/>
                  <p:nvPr/>
                </p:nvCxnSpPr>
                <p:spPr>
                  <a:xfrm>
                    <a:off x="6876896" y="2444657"/>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4" name="Straight Connector 1253"/>
                  <p:cNvCxnSpPr/>
                  <p:nvPr/>
                </p:nvCxnSpPr>
                <p:spPr>
                  <a:xfrm>
                    <a:off x="6873204" y="2508884"/>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5" name="Straight Connector 1254"/>
                  <p:cNvCxnSpPr/>
                  <p:nvPr/>
                </p:nvCxnSpPr>
                <p:spPr>
                  <a:xfrm>
                    <a:off x="6869514" y="2569979"/>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6" name="Straight Connector 1255"/>
                  <p:cNvCxnSpPr/>
                  <p:nvPr/>
                </p:nvCxnSpPr>
                <p:spPr>
                  <a:xfrm>
                    <a:off x="6869514" y="2637340"/>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7" name="Straight Connector 1256"/>
                  <p:cNvCxnSpPr/>
                  <p:nvPr/>
                </p:nvCxnSpPr>
                <p:spPr>
                  <a:xfrm>
                    <a:off x="6865822" y="2706267"/>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8" name="Straight Connector 1257"/>
                  <p:cNvCxnSpPr/>
                  <p:nvPr/>
                </p:nvCxnSpPr>
                <p:spPr>
                  <a:xfrm>
                    <a:off x="6873204" y="2775195"/>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9" name="Straight Connector 1258"/>
                  <p:cNvCxnSpPr/>
                  <p:nvPr/>
                </p:nvCxnSpPr>
                <p:spPr>
                  <a:xfrm>
                    <a:off x="6876896" y="2842556"/>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0" name="Straight Connector 1259"/>
                  <p:cNvCxnSpPr/>
                  <p:nvPr/>
                </p:nvCxnSpPr>
                <p:spPr>
                  <a:xfrm>
                    <a:off x="6876896" y="2911483"/>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1" name="Straight Connector 1260"/>
                  <p:cNvCxnSpPr/>
                  <p:nvPr/>
                </p:nvCxnSpPr>
                <p:spPr>
                  <a:xfrm>
                    <a:off x="6880586" y="2975711"/>
                    <a:ext cx="132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2" name="Straight Connector 1261"/>
                  <p:cNvCxnSpPr/>
                  <p:nvPr/>
                </p:nvCxnSpPr>
                <p:spPr>
                  <a:xfrm flipH="1">
                    <a:off x="6880586" y="2131351"/>
                    <a:ext cx="13288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127" name="Group 1069"/>
              <p:cNvGrpSpPr>
                <a:grpSpLocks/>
              </p:cNvGrpSpPr>
              <p:nvPr/>
            </p:nvGrpSpPr>
            <p:grpSpPr bwMode="auto">
              <a:xfrm>
                <a:off x="1301655" y="4876798"/>
                <a:ext cx="331695" cy="1030941"/>
                <a:chOff x="6240352" y="2055335"/>
                <a:chExt cx="771307" cy="1017716"/>
              </a:xfrm>
            </p:grpSpPr>
            <p:grpSp>
              <p:nvGrpSpPr>
                <p:cNvPr id="206246" name="Group 1188"/>
                <p:cNvGrpSpPr>
                  <a:grpSpLocks/>
                </p:cNvGrpSpPr>
                <p:nvPr/>
              </p:nvGrpSpPr>
              <p:grpSpPr bwMode="auto">
                <a:xfrm>
                  <a:off x="6240352" y="2235573"/>
                  <a:ext cx="697981" cy="837478"/>
                  <a:chOff x="6395998" y="3062424"/>
                  <a:chExt cx="564403" cy="837478"/>
                </a:xfrm>
              </p:grpSpPr>
              <p:sp>
                <p:nvSpPr>
                  <p:cNvPr id="1210" name="Rectangle 1209"/>
                  <p:cNvSpPr/>
                  <p:nvPr/>
                </p:nvSpPr>
                <p:spPr>
                  <a:xfrm>
                    <a:off x="6514206" y="3060028"/>
                    <a:ext cx="447707" cy="7441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211" name="Straight Connector 1210"/>
                  <p:cNvCxnSpPr/>
                  <p:nvPr/>
                </p:nvCxnSpPr>
                <p:spPr>
                  <a:xfrm flipV="1">
                    <a:off x="6851477" y="3060028"/>
                    <a:ext cx="113419" cy="93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12" name="Rectangle 1211"/>
                  <p:cNvSpPr/>
                  <p:nvPr/>
                </p:nvSpPr>
                <p:spPr>
                  <a:xfrm>
                    <a:off x="6481373" y="3069427"/>
                    <a:ext cx="131327" cy="11749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213" name="Straight Connector 1212"/>
                  <p:cNvCxnSpPr/>
                  <p:nvPr/>
                </p:nvCxnSpPr>
                <p:spPr>
                  <a:xfrm flipV="1">
                    <a:off x="6400787" y="3060028"/>
                    <a:ext cx="113419" cy="93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14" name="Rectangle 1213"/>
                  <p:cNvSpPr/>
                  <p:nvPr/>
                </p:nvSpPr>
                <p:spPr>
                  <a:xfrm>
                    <a:off x="6821630" y="3702306"/>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215" name="Rectangle 1214"/>
                  <p:cNvSpPr/>
                  <p:nvPr/>
                </p:nvSpPr>
                <p:spPr>
                  <a:xfrm>
                    <a:off x="6409740" y="3157153"/>
                    <a:ext cx="444723"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216" name="Straight Connector 1215"/>
                  <p:cNvCxnSpPr/>
                  <p:nvPr/>
                </p:nvCxnSpPr>
                <p:spPr>
                  <a:xfrm flipV="1">
                    <a:off x="6851477" y="3804131"/>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274" name="Group 1216"/>
                  <p:cNvGrpSpPr>
                    <a:grpSpLocks/>
                  </p:cNvGrpSpPr>
                  <p:nvPr/>
                </p:nvGrpSpPr>
                <p:grpSpPr bwMode="auto">
                  <a:xfrm>
                    <a:off x="6400318" y="3137421"/>
                    <a:ext cx="559121" cy="92788"/>
                    <a:chOff x="6582044" y="2846082"/>
                    <a:chExt cx="559121" cy="92788"/>
                  </a:xfrm>
                </p:grpSpPr>
                <p:cxnSp>
                  <p:nvCxnSpPr>
                    <p:cNvPr id="1245" name="Straight Connector 1244"/>
                    <p:cNvCxnSpPr/>
                    <p:nvPr/>
                  </p:nvCxnSpPr>
                  <p:spPr>
                    <a:xfrm flipV="1">
                      <a:off x="7033202" y="2845449"/>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6" name="Straight Connector 1245"/>
                    <p:cNvCxnSpPr/>
                    <p:nvPr/>
                  </p:nvCxnSpPr>
                  <p:spPr>
                    <a:xfrm flipV="1">
                      <a:off x="6582512" y="2936308"/>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75" name="Group 1217"/>
                  <p:cNvGrpSpPr>
                    <a:grpSpLocks/>
                  </p:cNvGrpSpPr>
                  <p:nvPr/>
                </p:nvGrpSpPr>
                <p:grpSpPr bwMode="auto">
                  <a:xfrm>
                    <a:off x="6399838" y="3203285"/>
                    <a:ext cx="559121" cy="92788"/>
                    <a:chOff x="6582044" y="2846082"/>
                    <a:chExt cx="559121" cy="92788"/>
                  </a:xfrm>
                </p:grpSpPr>
                <p:cxnSp>
                  <p:nvCxnSpPr>
                    <p:cNvPr id="1243" name="Straight Connector 1242"/>
                    <p:cNvCxnSpPr/>
                    <p:nvPr/>
                  </p:nvCxnSpPr>
                  <p:spPr>
                    <a:xfrm flipV="1">
                      <a:off x="7033684" y="2845380"/>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4" name="Straight Connector 1243"/>
                    <p:cNvCxnSpPr/>
                    <p:nvPr/>
                  </p:nvCxnSpPr>
                  <p:spPr>
                    <a:xfrm flipV="1">
                      <a:off x="6582993" y="2936239"/>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76" name="Group 1218"/>
                  <p:cNvGrpSpPr>
                    <a:grpSpLocks/>
                  </p:cNvGrpSpPr>
                  <p:nvPr/>
                </p:nvGrpSpPr>
                <p:grpSpPr bwMode="auto">
                  <a:xfrm>
                    <a:off x="6399358" y="3269149"/>
                    <a:ext cx="559121" cy="92788"/>
                    <a:chOff x="6582044" y="2846082"/>
                    <a:chExt cx="559121" cy="92788"/>
                  </a:xfrm>
                </p:grpSpPr>
                <p:cxnSp>
                  <p:nvCxnSpPr>
                    <p:cNvPr id="1241" name="Straight Connector 1240"/>
                    <p:cNvCxnSpPr/>
                    <p:nvPr/>
                  </p:nvCxnSpPr>
                  <p:spPr>
                    <a:xfrm flipV="1">
                      <a:off x="7028194" y="2845310"/>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2" name="Straight Connector 1241"/>
                    <p:cNvCxnSpPr/>
                    <p:nvPr/>
                  </p:nvCxnSpPr>
                  <p:spPr>
                    <a:xfrm flipV="1">
                      <a:off x="6583473" y="2936169"/>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77" name="Group 1219"/>
                  <p:cNvGrpSpPr>
                    <a:grpSpLocks/>
                  </p:cNvGrpSpPr>
                  <p:nvPr/>
                </p:nvGrpSpPr>
                <p:grpSpPr bwMode="auto">
                  <a:xfrm>
                    <a:off x="6398878" y="3335013"/>
                    <a:ext cx="559121" cy="92788"/>
                    <a:chOff x="6582044" y="2846082"/>
                    <a:chExt cx="559121" cy="92788"/>
                  </a:xfrm>
                </p:grpSpPr>
                <p:cxnSp>
                  <p:nvCxnSpPr>
                    <p:cNvPr id="1239" name="Straight Connector 1238"/>
                    <p:cNvCxnSpPr/>
                    <p:nvPr/>
                  </p:nvCxnSpPr>
                  <p:spPr>
                    <a:xfrm flipV="1">
                      <a:off x="7028673" y="284367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0" name="Straight Connector 1239"/>
                    <p:cNvCxnSpPr/>
                    <p:nvPr/>
                  </p:nvCxnSpPr>
                  <p:spPr>
                    <a:xfrm flipV="1">
                      <a:off x="6586936" y="2936099"/>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78" name="Group 1220"/>
                  <p:cNvGrpSpPr>
                    <a:grpSpLocks/>
                  </p:cNvGrpSpPr>
                  <p:nvPr/>
                </p:nvGrpSpPr>
                <p:grpSpPr bwMode="auto">
                  <a:xfrm>
                    <a:off x="6398398" y="3400877"/>
                    <a:ext cx="559121" cy="92788"/>
                    <a:chOff x="6582044" y="2846082"/>
                    <a:chExt cx="559121" cy="92788"/>
                  </a:xfrm>
                </p:grpSpPr>
                <p:cxnSp>
                  <p:nvCxnSpPr>
                    <p:cNvPr id="1237" name="Straight Connector 1236"/>
                    <p:cNvCxnSpPr/>
                    <p:nvPr/>
                  </p:nvCxnSpPr>
                  <p:spPr>
                    <a:xfrm flipV="1">
                      <a:off x="7032138" y="2843604"/>
                      <a:ext cx="110433"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8" name="Straight Connector 1237"/>
                    <p:cNvCxnSpPr/>
                    <p:nvPr/>
                  </p:nvCxnSpPr>
                  <p:spPr>
                    <a:xfrm flipV="1">
                      <a:off x="6587416" y="2936030"/>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79" name="Group 1221"/>
                  <p:cNvGrpSpPr>
                    <a:grpSpLocks/>
                  </p:cNvGrpSpPr>
                  <p:nvPr/>
                </p:nvGrpSpPr>
                <p:grpSpPr bwMode="auto">
                  <a:xfrm>
                    <a:off x="6397918" y="3466741"/>
                    <a:ext cx="559121" cy="92788"/>
                    <a:chOff x="6582044" y="2846082"/>
                    <a:chExt cx="559121" cy="92788"/>
                  </a:xfrm>
                </p:grpSpPr>
                <p:cxnSp>
                  <p:nvCxnSpPr>
                    <p:cNvPr id="1235" name="Straight Connector 1234"/>
                    <p:cNvCxnSpPr/>
                    <p:nvPr/>
                  </p:nvCxnSpPr>
                  <p:spPr>
                    <a:xfrm flipV="1">
                      <a:off x="7032619" y="2843534"/>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6" name="Straight Connector 1235"/>
                    <p:cNvCxnSpPr/>
                    <p:nvPr/>
                  </p:nvCxnSpPr>
                  <p:spPr>
                    <a:xfrm flipV="1">
                      <a:off x="6587897" y="2939093"/>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80" name="Group 1222"/>
                  <p:cNvGrpSpPr>
                    <a:grpSpLocks/>
                  </p:cNvGrpSpPr>
                  <p:nvPr/>
                </p:nvGrpSpPr>
                <p:grpSpPr bwMode="auto">
                  <a:xfrm>
                    <a:off x="6397438" y="3532605"/>
                    <a:ext cx="559121" cy="92788"/>
                    <a:chOff x="6582044" y="2846082"/>
                    <a:chExt cx="559121" cy="92788"/>
                  </a:xfrm>
                </p:grpSpPr>
                <p:cxnSp>
                  <p:nvCxnSpPr>
                    <p:cNvPr id="1233" name="Straight Connector 1232"/>
                    <p:cNvCxnSpPr/>
                    <p:nvPr/>
                  </p:nvCxnSpPr>
                  <p:spPr>
                    <a:xfrm flipV="1">
                      <a:off x="7033099" y="2843464"/>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4" name="Straight Connector 1233"/>
                    <p:cNvCxnSpPr/>
                    <p:nvPr/>
                  </p:nvCxnSpPr>
                  <p:spPr>
                    <a:xfrm flipV="1">
                      <a:off x="6582407" y="2939023"/>
                      <a:ext cx="456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81" name="Group 1223"/>
                  <p:cNvGrpSpPr>
                    <a:grpSpLocks/>
                  </p:cNvGrpSpPr>
                  <p:nvPr/>
                </p:nvGrpSpPr>
                <p:grpSpPr bwMode="auto">
                  <a:xfrm>
                    <a:off x="6396958" y="3598469"/>
                    <a:ext cx="559121" cy="92788"/>
                    <a:chOff x="6582044" y="2846082"/>
                    <a:chExt cx="559121" cy="92788"/>
                  </a:xfrm>
                </p:grpSpPr>
                <p:cxnSp>
                  <p:nvCxnSpPr>
                    <p:cNvPr id="1231" name="Straight Connector 1230"/>
                    <p:cNvCxnSpPr/>
                    <p:nvPr/>
                  </p:nvCxnSpPr>
                  <p:spPr>
                    <a:xfrm flipV="1">
                      <a:off x="7033578" y="2843395"/>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2" name="Straight Connector 1231"/>
                    <p:cNvCxnSpPr/>
                    <p:nvPr/>
                  </p:nvCxnSpPr>
                  <p:spPr>
                    <a:xfrm flipV="1">
                      <a:off x="6582886" y="2938954"/>
                      <a:ext cx="456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82" name="Group 1224"/>
                  <p:cNvGrpSpPr>
                    <a:grpSpLocks/>
                  </p:cNvGrpSpPr>
                  <p:nvPr/>
                </p:nvGrpSpPr>
                <p:grpSpPr bwMode="auto">
                  <a:xfrm>
                    <a:off x="6396478" y="3664333"/>
                    <a:ext cx="559121" cy="92788"/>
                    <a:chOff x="6582044" y="2846082"/>
                    <a:chExt cx="559121" cy="92788"/>
                  </a:xfrm>
                </p:grpSpPr>
                <p:cxnSp>
                  <p:nvCxnSpPr>
                    <p:cNvPr id="1229" name="Straight Connector 1228"/>
                    <p:cNvCxnSpPr/>
                    <p:nvPr/>
                  </p:nvCxnSpPr>
                  <p:spPr>
                    <a:xfrm flipV="1">
                      <a:off x="7028090" y="2846458"/>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0" name="Straight Connector 1229"/>
                    <p:cNvCxnSpPr/>
                    <p:nvPr/>
                  </p:nvCxnSpPr>
                  <p:spPr>
                    <a:xfrm flipV="1">
                      <a:off x="6583368" y="2938884"/>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83" name="Group 1225"/>
                  <p:cNvGrpSpPr>
                    <a:grpSpLocks/>
                  </p:cNvGrpSpPr>
                  <p:nvPr/>
                </p:nvGrpSpPr>
                <p:grpSpPr bwMode="auto">
                  <a:xfrm>
                    <a:off x="6395998" y="3730197"/>
                    <a:ext cx="559121" cy="92788"/>
                    <a:chOff x="6582044" y="2846082"/>
                    <a:chExt cx="559121" cy="92788"/>
                  </a:xfrm>
                </p:grpSpPr>
                <p:cxnSp>
                  <p:nvCxnSpPr>
                    <p:cNvPr id="1227" name="Straight Connector 1226"/>
                    <p:cNvCxnSpPr/>
                    <p:nvPr/>
                  </p:nvCxnSpPr>
                  <p:spPr>
                    <a:xfrm flipV="1">
                      <a:off x="7028570" y="2846389"/>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8" name="Straight Connector 1227"/>
                    <p:cNvCxnSpPr/>
                    <p:nvPr/>
                  </p:nvCxnSpPr>
                  <p:spPr>
                    <a:xfrm flipV="1">
                      <a:off x="6586833" y="2938815"/>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247" name="Group 1189"/>
                <p:cNvGrpSpPr>
                  <a:grpSpLocks/>
                </p:cNvGrpSpPr>
                <p:nvPr/>
              </p:nvGrpSpPr>
              <p:grpSpPr bwMode="auto">
                <a:xfrm>
                  <a:off x="6280049" y="2055335"/>
                  <a:ext cx="731610" cy="920732"/>
                  <a:chOff x="6280049" y="2055335"/>
                  <a:chExt cx="731610" cy="920732"/>
                </a:xfrm>
              </p:grpSpPr>
              <p:grpSp>
                <p:nvGrpSpPr>
                  <p:cNvPr id="206248" name="Group 1190"/>
                  <p:cNvGrpSpPr>
                    <a:grpSpLocks/>
                  </p:cNvGrpSpPr>
                  <p:nvPr/>
                </p:nvGrpSpPr>
                <p:grpSpPr bwMode="auto">
                  <a:xfrm>
                    <a:off x="6280049" y="2055335"/>
                    <a:ext cx="680752" cy="139401"/>
                    <a:chOff x="5414286" y="2921098"/>
                    <a:chExt cx="680752" cy="139401"/>
                  </a:xfrm>
                </p:grpSpPr>
                <p:sp>
                  <p:nvSpPr>
                    <p:cNvPr id="1205" name="Rectangle 188"/>
                    <p:cNvSpPr>
                      <a:spLocks noChangeArrowheads="1"/>
                    </p:cNvSpPr>
                    <p:nvPr/>
                  </p:nvSpPr>
                  <p:spPr bwMode="auto">
                    <a:xfrm>
                      <a:off x="5421112" y="2995548"/>
                      <a:ext cx="546282" cy="64228"/>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206" name="AutoShape 189"/>
                    <p:cNvSpPr>
                      <a:spLocks noChangeArrowheads="1"/>
                    </p:cNvSpPr>
                    <p:nvPr/>
                  </p:nvSpPr>
                  <p:spPr bwMode="auto">
                    <a:xfrm>
                      <a:off x="5421112" y="2920355"/>
                      <a:ext cx="671779"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207" name="Freeform 190"/>
                    <p:cNvSpPr>
                      <a:spLocks/>
                    </p:cNvSpPr>
                    <p:nvPr/>
                  </p:nvSpPr>
                  <p:spPr bwMode="auto">
                    <a:xfrm>
                      <a:off x="5971087" y="2921922"/>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208" name="Freeform 191"/>
                    <p:cNvSpPr>
                      <a:spLocks/>
                    </p:cNvSpPr>
                    <p:nvPr/>
                  </p:nvSpPr>
                  <p:spPr bwMode="auto">
                    <a:xfrm>
                      <a:off x="5506009" y="2936020"/>
                      <a:ext cx="520443" cy="4543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209" name="Freeform 192"/>
                    <p:cNvSpPr>
                      <a:spLocks/>
                    </p:cNvSpPr>
                    <p:nvPr/>
                  </p:nvSpPr>
                  <p:spPr bwMode="auto">
                    <a:xfrm>
                      <a:off x="5627814" y="2932887"/>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192" name="Straight Connector 1191"/>
                  <p:cNvCxnSpPr/>
                  <p:nvPr/>
                </p:nvCxnSpPr>
                <p:spPr>
                  <a:xfrm flipH="1">
                    <a:off x="7002949" y="2125086"/>
                    <a:ext cx="11074" cy="84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3" name="Straight Connector 1192"/>
                  <p:cNvCxnSpPr/>
                  <p:nvPr/>
                </p:nvCxnSpPr>
                <p:spPr>
                  <a:xfrm>
                    <a:off x="6881144" y="230367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4" name="Straight Connector 1193"/>
                  <p:cNvCxnSpPr/>
                  <p:nvPr/>
                </p:nvCxnSpPr>
                <p:spPr>
                  <a:xfrm>
                    <a:off x="6877452" y="2367898"/>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5" name="Straight Connector 1194"/>
                  <p:cNvCxnSpPr/>
                  <p:nvPr/>
                </p:nvCxnSpPr>
                <p:spPr>
                  <a:xfrm>
                    <a:off x="6877452" y="2444659"/>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p:cNvCxnSpPr/>
                  <p:nvPr/>
                </p:nvCxnSpPr>
                <p:spPr>
                  <a:xfrm>
                    <a:off x="6873762" y="2508886"/>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p:cNvCxnSpPr/>
                  <p:nvPr/>
                </p:nvCxnSpPr>
                <p:spPr>
                  <a:xfrm>
                    <a:off x="6870070" y="2569981"/>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8" name="Straight Connector 1197"/>
                  <p:cNvCxnSpPr/>
                  <p:nvPr/>
                </p:nvCxnSpPr>
                <p:spPr>
                  <a:xfrm>
                    <a:off x="6870070" y="2637342"/>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9" name="Straight Connector 1198"/>
                  <p:cNvCxnSpPr/>
                  <p:nvPr/>
                </p:nvCxnSpPr>
                <p:spPr>
                  <a:xfrm>
                    <a:off x="6866380" y="2706269"/>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p:cNvCxnSpPr/>
                  <p:nvPr/>
                </p:nvCxnSpPr>
                <p:spPr>
                  <a:xfrm>
                    <a:off x="6873762" y="2775197"/>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1" name="Straight Connector 1200"/>
                  <p:cNvCxnSpPr/>
                  <p:nvPr/>
                </p:nvCxnSpPr>
                <p:spPr>
                  <a:xfrm>
                    <a:off x="6877452" y="2842558"/>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2" name="Straight Connector 1201"/>
                  <p:cNvCxnSpPr/>
                  <p:nvPr/>
                </p:nvCxnSpPr>
                <p:spPr>
                  <a:xfrm>
                    <a:off x="6877452" y="2911485"/>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3" name="Straight Connector 1202"/>
                  <p:cNvCxnSpPr/>
                  <p:nvPr/>
                </p:nvCxnSpPr>
                <p:spPr>
                  <a:xfrm>
                    <a:off x="6881144" y="2975713"/>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4" name="Straight Connector 1203"/>
                  <p:cNvCxnSpPr/>
                  <p:nvPr/>
                </p:nvCxnSpPr>
                <p:spPr>
                  <a:xfrm flipH="1">
                    <a:off x="6881144" y="2131353"/>
                    <a:ext cx="13657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128" name="Group 1070"/>
              <p:cNvGrpSpPr>
                <a:grpSpLocks/>
              </p:cNvGrpSpPr>
              <p:nvPr/>
            </p:nvGrpSpPr>
            <p:grpSpPr bwMode="auto">
              <a:xfrm>
                <a:off x="1678171" y="4876798"/>
                <a:ext cx="331695" cy="1030941"/>
                <a:chOff x="6240352" y="2055335"/>
                <a:chExt cx="771307" cy="1017716"/>
              </a:xfrm>
            </p:grpSpPr>
            <p:grpSp>
              <p:nvGrpSpPr>
                <p:cNvPr id="206188" name="Group 1130"/>
                <p:cNvGrpSpPr>
                  <a:grpSpLocks/>
                </p:cNvGrpSpPr>
                <p:nvPr/>
              </p:nvGrpSpPr>
              <p:grpSpPr bwMode="auto">
                <a:xfrm>
                  <a:off x="6240352" y="2235573"/>
                  <a:ext cx="697981" cy="837478"/>
                  <a:chOff x="6395998" y="3062424"/>
                  <a:chExt cx="564403" cy="837478"/>
                </a:xfrm>
              </p:grpSpPr>
              <p:sp>
                <p:nvSpPr>
                  <p:cNvPr id="1152" name="Rectangle 1151"/>
                  <p:cNvSpPr/>
                  <p:nvPr/>
                </p:nvSpPr>
                <p:spPr>
                  <a:xfrm>
                    <a:off x="6510622" y="3060028"/>
                    <a:ext cx="447707" cy="7441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153" name="Straight Connector 1152"/>
                  <p:cNvCxnSpPr/>
                  <p:nvPr/>
                </p:nvCxnSpPr>
                <p:spPr>
                  <a:xfrm flipV="1">
                    <a:off x="6847894" y="3060028"/>
                    <a:ext cx="113419" cy="93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54" name="Rectangle 1153"/>
                  <p:cNvSpPr/>
                  <p:nvPr/>
                </p:nvSpPr>
                <p:spPr>
                  <a:xfrm>
                    <a:off x="6477789" y="3069427"/>
                    <a:ext cx="131327" cy="11749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155" name="Straight Connector 1154"/>
                  <p:cNvCxnSpPr/>
                  <p:nvPr/>
                </p:nvCxnSpPr>
                <p:spPr>
                  <a:xfrm flipV="1">
                    <a:off x="6397203" y="3060028"/>
                    <a:ext cx="113419" cy="93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56" name="Rectangle 1155"/>
                  <p:cNvSpPr/>
                  <p:nvPr/>
                </p:nvSpPr>
                <p:spPr>
                  <a:xfrm>
                    <a:off x="6818047" y="3702306"/>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157" name="Rectangle 1156"/>
                  <p:cNvSpPr/>
                  <p:nvPr/>
                </p:nvSpPr>
                <p:spPr>
                  <a:xfrm>
                    <a:off x="6406156" y="3157153"/>
                    <a:ext cx="444723"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158" name="Straight Connector 1157"/>
                  <p:cNvCxnSpPr/>
                  <p:nvPr/>
                </p:nvCxnSpPr>
                <p:spPr>
                  <a:xfrm flipV="1">
                    <a:off x="6847894" y="3804131"/>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216" name="Group 1158"/>
                  <p:cNvGrpSpPr>
                    <a:grpSpLocks/>
                  </p:cNvGrpSpPr>
                  <p:nvPr/>
                </p:nvGrpSpPr>
                <p:grpSpPr bwMode="auto">
                  <a:xfrm>
                    <a:off x="6400318" y="3137421"/>
                    <a:ext cx="559121" cy="92788"/>
                    <a:chOff x="6582044" y="2846082"/>
                    <a:chExt cx="559121" cy="92788"/>
                  </a:xfrm>
                </p:grpSpPr>
                <p:cxnSp>
                  <p:nvCxnSpPr>
                    <p:cNvPr id="1187" name="Straight Connector 1186"/>
                    <p:cNvCxnSpPr/>
                    <p:nvPr/>
                  </p:nvCxnSpPr>
                  <p:spPr>
                    <a:xfrm flipV="1">
                      <a:off x="7029619" y="2845449"/>
                      <a:ext cx="116405"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8" name="Straight Connector 1187"/>
                    <p:cNvCxnSpPr/>
                    <p:nvPr/>
                  </p:nvCxnSpPr>
                  <p:spPr>
                    <a:xfrm flipV="1">
                      <a:off x="6581912" y="2936308"/>
                      <a:ext cx="456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17" name="Group 1159"/>
                  <p:cNvGrpSpPr>
                    <a:grpSpLocks/>
                  </p:cNvGrpSpPr>
                  <p:nvPr/>
                </p:nvGrpSpPr>
                <p:grpSpPr bwMode="auto">
                  <a:xfrm>
                    <a:off x="6399838" y="3203285"/>
                    <a:ext cx="559121" cy="92788"/>
                    <a:chOff x="6582044" y="2846082"/>
                    <a:chExt cx="559121" cy="92788"/>
                  </a:xfrm>
                </p:grpSpPr>
                <p:cxnSp>
                  <p:nvCxnSpPr>
                    <p:cNvPr id="1185" name="Straight Connector 1184"/>
                    <p:cNvCxnSpPr/>
                    <p:nvPr/>
                  </p:nvCxnSpPr>
                  <p:spPr>
                    <a:xfrm flipV="1">
                      <a:off x="7033086" y="2845380"/>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6" name="Straight Connector 1185"/>
                    <p:cNvCxnSpPr/>
                    <p:nvPr/>
                  </p:nvCxnSpPr>
                  <p:spPr>
                    <a:xfrm flipV="1">
                      <a:off x="6582394" y="2936239"/>
                      <a:ext cx="456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18" name="Group 1160"/>
                  <p:cNvGrpSpPr>
                    <a:grpSpLocks/>
                  </p:cNvGrpSpPr>
                  <p:nvPr/>
                </p:nvGrpSpPr>
                <p:grpSpPr bwMode="auto">
                  <a:xfrm>
                    <a:off x="6399358" y="3269149"/>
                    <a:ext cx="559121" cy="92788"/>
                    <a:chOff x="6582044" y="2846082"/>
                    <a:chExt cx="559121" cy="92788"/>
                  </a:xfrm>
                </p:grpSpPr>
                <p:cxnSp>
                  <p:nvCxnSpPr>
                    <p:cNvPr id="1183" name="Straight Connector 1182"/>
                    <p:cNvCxnSpPr/>
                    <p:nvPr/>
                  </p:nvCxnSpPr>
                  <p:spPr>
                    <a:xfrm flipV="1">
                      <a:off x="7027596" y="2845310"/>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4" name="Straight Connector 1183"/>
                    <p:cNvCxnSpPr/>
                    <p:nvPr/>
                  </p:nvCxnSpPr>
                  <p:spPr>
                    <a:xfrm flipV="1">
                      <a:off x="6582873" y="2936169"/>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19" name="Group 1161"/>
                  <p:cNvGrpSpPr>
                    <a:grpSpLocks/>
                  </p:cNvGrpSpPr>
                  <p:nvPr/>
                </p:nvGrpSpPr>
                <p:grpSpPr bwMode="auto">
                  <a:xfrm>
                    <a:off x="6398878" y="3335013"/>
                    <a:ext cx="559121" cy="92788"/>
                    <a:chOff x="6582044" y="2846082"/>
                    <a:chExt cx="559121" cy="92788"/>
                  </a:xfrm>
                </p:grpSpPr>
                <p:cxnSp>
                  <p:nvCxnSpPr>
                    <p:cNvPr id="1181" name="Straight Connector 1180"/>
                    <p:cNvCxnSpPr/>
                    <p:nvPr/>
                  </p:nvCxnSpPr>
                  <p:spPr>
                    <a:xfrm flipV="1">
                      <a:off x="7028075" y="284367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2" name="Straight Connector 1181"/>
                    <p:cNvCxnSpPr/>
                    <p:nvPr/>
                  </p:nvCxnSpPr>
                  <p:spPr>
                    <a:xfrm flipV="1">
                      <a:off x="6583353" y="2936099"/>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20" name="Group 1162"/>
                  <p:cNvGrpSpPr>
                    <a:grpSpLocks/>
                  </p:cNvGrpSpPr>
                  <p:nvPr/>
                </p:nvGrpSpPr>
                <p:grpSpPr bwMode="auto">
                  <a:xfrm>
                    <a:off x="6398398" y="3400877"/>
                    <a:ext cx="559121" cy="92788"/>
                    <a:chOff x="6582044" y="2846082"/>
                    <a:chExt cx="559121" cy="92788"/>
                  </a:xfrm>
                </p:grpSpPr>
                <p:cxnSp>
                  <p:nvCxnSpPr>
                    <p:cNvPr id="1179" name="Straight Connector 1178"/>
                    <p:cNvCxnSpPr/>
                    <p:nvPr/>
                  </p:nvCxnSpPr>
                  <p:spPr>
                    <a:xfrm flipV="1">
                      <a:off x="7028555" y="2843604"/>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p:cNvCxnSpPr/>
                    <p:nvPr/>
                  </p:nvCxnSpPr>
                  <p:spPr>
                    <a:xfrm flipV="1">
                      <a:off x="6586818" y="2936030"/>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21" name="Group 1163"/>
                  <p:cNvGrpSpPr>
                    <a:grpSpLocks/>
                  </p:cNvGrpSpPr>
                  <p:nvPr/>
                </p:nvGrpSpPr>
                <p:grpSpPr bwMode="auto">
                  <a:xfrm>
                    <a:off x="6397918" y="3466741"/>
                    <a:ext cx="559121" cy="92788"/>
                    <a:chOff x="6582044" y="2846082"/>
                    <a:chExt cx="559121" cy="92788"/>
                  </a:xfrm>
                </p:grpSpPr>
                <p:cxnSp>
                  <p:nvCxnSpPr>
                    <p:cNvPr id="1177" name="Straight Connector 1176"/>
                    <p:cNvCxnSpPr/>
                    <p:nvPr/>
                  </p:nvCxnSpPr>
                  <p:spPr>
                    <a:xfrm flipV="1">
                      <a:off x="7029036" y="2843534"/>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p:cNvCxnSpPr/>
                    <p:nvPr/>
                  </p:nvCxnSpPr>
                  <p:spPr>
                    <a:xfrm flipV="1">
                      <a:off x="6587299" y="2939093"/>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22" name="Group 1164"/>
                  <p:cNvGrpSpPr>
                    <a:grpSpLocks/>
                  </p:cNvGrpSpPr>
                  <p:nvPr/>
                </p:nvGrpSpPr>
                <p:grpSpPr bwMode="auto">
                  <a:xfrm>
                    <a:off x="6397438" y="3532605"/>
                    <a:ext cx="559121" cy="92788"/>
                    <a:chOff x="6582044" y="2846082"/>
                    <a:chExt cx="559121" cy="92788"/>
                  </a:xfrm>
                </p:grpSpPr>
                <p:cxnSp>
                  <p:nvCxnSpPr>
                    <p:cNvPr id="1175" name="Straight Connector 1174"/>
                    <p:cNvCxnSpPr/>
                    <p:nvPr/>
                  </p:nvCxnSpPr>
                  <p:spPr>
                    <a:xfrm flipV="1">
                      <a:off x="7029515" y="2843464"/>
                      <a:ext cx="116403"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6" name="Straight Connector 1175"/>
                    <p:cNvCxnSpPr/>
                    <p:nvPr/>
                  </p:nvCxnSpPr>
                  <p:spPr>
                    <a:xfrm flipV="1">
                      <a:off x="6581809" y="2939023"/>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23" name="Group 1165"/>
                  <p:cNvGrpSpPr>
                    <a:grpSpLocks/>
                  </p:cNvGrpSpPr>
                  <p:nvPr/>
                </p:nvGrpSpPr>
                <p:grpSpPr bwMode="auto">
                  <a:xfrm>
                    <a:off x="6396958" y="3598469"/>
                    <a:ext cx="559121" cy="92788"/>
                    <a:chOff x="6582044" y="2846082"/>
                    <a:chExt cx="559121" cy="92788"/>
                  </a:xfrm>
                </p:grpSpPr>
                <p:cxnSp>
                  <p:nvCxnSpPr>
                    <p:cNvPr id="1173" name="Straight Connector 1172"/>
                    <p:cNvCxnSpPr/>
                    <p:nvPr/>
                  </p:nvCxnSpPr>
                  <p:spPr>
                    <a:xfrm flipV="1">
                      <a:off x="7032978" y="2843395"/>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4" name="Straight Connector 1173"/>
                    <p:cNvCxnSpPr/>
                    <p:nvPr/>
                  </p:nvCxnSpPr>
                  <p:spPr>
                    <a:xfrm flipV="1">
                      <a:off x="6582288" y="2938954"/>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24" name="Group 1166"/>
                  <p:cNvGrpSpPr>
                    <a:grpSpLocks/>
                  </p:cNvGrpSpPr>
                  <p:nvPr/>
                </p:nvGrpSpPr>
                <p:grpSpPr bwMode="auto">
                  <a:xfrm>
                    <a:off x="6396478" y="3664333"/>
                    <a:ext cx="559121" cy="92788"/>
                    <a:chOff x="6582044" y="2846082"/>
                    <a:chExt cx="559121" cy="92788"/>
                  </a:xfrm>
                </p:grpSpPr>
                <p:cxnSp>
                  <p:nvCxnSpPr>
                    <p:cNvPr id="1171" name="Straight Connector 1170"/>
                    <p:cNvCxnSpPr/>
                    <p:nvPr/>
                  </p:nvCxnSpPr>
                  <p:spPr>
                    <a:xfrm flipV="1">
                      <a:off x="7027490" y="2846458"/>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p:cNvCxnSpPr/>
                    <p:nvPr/>
                  </p:nvCxnSpPr>
                  <p:spPr>
                    <a:xfrm flipV="1">
                      <a:off x="6582770" y="2938884"/>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225" name="Group 1167"/>
                  <p:cNvGrpSpPr>
                    <a:grpSpLocks/>
                  </p:cNvGrpSpPr>
                  <p:nvPr/>
                </p:nvGrpSpPr>
                <p:grpSpPr bwMode="auto">
                  <a:xfrm>
                    <a:off x="6395998" y="3730197"/>
                    <a:ext cx="559121" cy="92788"/>
                    <a:chOff x="6582044" y="2846082"/>
                    <a:chExt cx="559121" cy="92788"/>
                  </a:xfrm>
                </p:grpSpPr>
                <p:cxnSp>
                  <p:nvCxnSpPr>
                    <p:cNvPr id="1169" name="Straight Connector 1168"/>
                    <p:cNvCxnSpPr/>
                    <p:nvPr/>
                  </p:nvCxnSpPr>
                  <p:spPr>
                    <a:xfrm flipV="1">
                      <a:off x="7027970" y="2846389"/>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0" name="Straight Connector 1169"/>
                    <p:cNvCxnSpPr/>
                    <p:nvPr/>
                  </p:nvCxnSpPr>
                  <p:spPr>
                    <a:xfrm flipV="1">
                      <a:off x="6583249" y="2938815"/>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189" name="Group 1131"/>
                <p:cNvGrpSpPr>
                  <a:grpSpLocks/>
                </p:cNvGrpSpPr>
                <p:nvPr/>
              </p:nvGrpSpPr>
              <p:grpSpPr bwMode="auto">
                <a:xfrm>
                  <a:off x="6280049" y="2055335"/>
                  <a:ext cx="731610" cy="920732"/>
                  <a:chOff x="6280049" y="2055335"/>
                  <a:chExt cx="731610" cy="920732"/>
                </a:xfrm>
              </p:grpSpPr>
              <p:grpSp>
                <p:nvGrpSpPr>
                  <p:cNvPr id="206190" name="Group 1132"/>
                  <p:cNvGrpSpPr>
                    <a:grpSpLocks/>
                  </p:cNvGrpSpPr>
                  <p:nvPr/>
                </p:nvGrpSpPr>
                <p:grpSpPr bwMode="auto">
                  <a:xfrm>
                    <a:off x="6280049" y="2055335"/>
                    <a:ext cx="680752" cy="139401"/>
                    <a:chOff x="5414286" y="2921098"/>
                    <a:chExt cx="680752" cy="139401"/>
                  </a:xfrm>
                </p:grpSpPr>
                <p:sp>
                  <p:nvSpPr>
                    <p:cNvPr id="1147" name="Rectangle 188"/>
                    <p:cNvSpPr>
                      <a:spLocks noChangeArrowheads="1"/>
                    </p:cNvSpPr>
                    <p:nvPr/>
                  </p:nvSpPr>
                  <p:spPr bwMode="auto">
                    <a:xfrm>
                      <a:off x="5420373" y="2995548"/>
                      <a:ext cx="546282" cy="64228"/>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148" name="AutoShape 189"/>
                    <p:cNvSpPr>
                      <a:spLocks noChangeArrowheads="1"/>
                    </p:cNvSpPr>
                    <p:nvPr/>
                  </p:nvSpPr>
                  <p:spPr bwMode="auto">
                    <a:xfrm>
                      <a:off x="5420373" y="2920355"/>
                      <a:ext cx="671779"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149" name="Freeform 190"/>
                    <p:cNvSpPr>
                      <a:spLocks/>
                    </p:cNvSpPr>
                    <p:nvPr/>
                  </p:nvSpPr>
                  <p:spPr bwMode="auto">
                    <a:xfrm>
                      <a:off x="5970345" y="2921922"/>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150" name="Freeform 191"/>
                    <p:cNvSpPr>
                      <a:spLocks/>
                    </p:cNvSpPr>
                    <p:nvPr/>
                  </p:nvSpPr>
                  <p:spPr bwMode="auto">
                    <a:xfrm>
                      <a:off x="5505267" y="2936020"/>
                      <a:ext cx="520446" cy="4543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151" name="Freeform 192"/>
                    <p:cNvSpPr>
                      <a:spLocks/>
                    </p:cNvSpPr>
                    <p:nvPr/>
                  </p:nvSpPr>
                  <p:spPr bwMode="auto">
                    <a:xfrm>
                      <a:off x="5627074" y="2932887"/>
                      <a:ext cx="298978"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134" name="Straight Connector 1133"/>
                  <p:cNvCxnSpPr/>
                  <p:nvPr/>
                </p:nvCxnSpPr>
                <p:spPr>
                  <a:xfrm flipH="1">
                    <a:off x="6998518" y="2125086"/>
                    <a:ext cx="11074" cy="84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p:cNvCxnSpPr/>
                  <p:nvPr/>
                </p:nvCxnSpPr>
                <p:spPr>
                  <a:xfrm>
                    <a:off x="6876712" y="230367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p:cNvCxnSpPr/>
                  <p:nvPr/>
                </p:nvCxnSpPr>
                <p:spPr>
                  <a:xfrm>
                    <a:off x="6873020" y="2367898"/>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p:cNvCxnSpPr/>
                  <p:nvPr/>
                </p:nvCxnSpPr>
                <p:spPr>
                  <a:xfrm>
                    <a:off x="6873020" y="2444659"/>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p:cNvCxnSpPr/>
                  <p:nvPr/>
                </p:nvCxnSpPr>
                <p:spPr>
                  <a:xfrm>
                    <a:off x="6869330" y="2508886"/>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p:cNvCxnSpPr/>
                  <p:nvPr/>
                </p:nvCxnSpPr>
                <p:spPr>
                  <a:xfrm>
                    <a:off x="6865638" y="2569981"/>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p:cNvCxnSpPr/>
                  <p:nvPr/>
                </p:nvCxnSpPr>
                <p:spPr>
                  <a:xfrm>
                    <a:off x="6865638" y="2637342"/>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p:cNvCxnSpPr/>
                  <p:nvPr/>
                </p:nvCxnSpPr>
                <p:spPr>
                  <a:xfrm>
                    <a:off x="6861948" y="2706269"/>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p:cNvCxnSpPr/>
                  <p:nvPr/>
                </p:nvCxnSpPr>
                <p:spPr>
                  <a:xfrm>
                    <a:off x="6869330" y="2775197"/>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p:cNvCxnSpPr/>
                  <p:nvPr/>
                </p:nvCxnSpPr>
                <p:spPr>
                  <a:xfrm>
                    <a:off x="6873020" y="2842558"/>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p:cNvCxnSpPr/>
                  <p:nvPr/>
                </p:nvCxnSpPr>
                <p:spPr>
                  <a:xfrm>
                    <a:off x="6873020" y="2911485"/>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p:cNvCxnSpPr/>
                  <p:nvPr/>
                </p:nvCxnSpPr>
                <p:spPr>
                  <a:xfrm>
                    <a:off x="6876712" y="2975713"/>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p:cNvCxnSpPr/>
                  <p:nvPr/>
                </p:nvCxnSpPr>
                <p:spPr>
                  <a:xfrm flipH="1">
                    <a:off x="6876712" y="2131353"/>
                    <a:ext cx="13657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129" name="Group 1071"/>
              <p:cNvGrpSpPr>
                <a:grpSpLocks/>
              </p:cNvGrpSpPr>
              <p:nvPr/>
            </p:nvGrpSpPr>
            <p:grpSpPr bwMode="auto">
              <a:xfrm>
                <a:off x="2054687" y="4876798"/>
                <a:ext cx="331695" cy="1030941"/>
                <a:chOff x="6240352" y="2055335"/>
                <a:chExt cx="771307" cy="1017716"/>
              </a:xfrm>
            </p:grpSpPr>
            <p:grpSp>
              <p:nvGrpSpPr>
                <p:cNvPr id="206130" name="Group 1072"/>
                <p:cNvGrpSpPr>
                  <a:grpSpLocks/>
                </p:cNvGrpSpPr>
                <p:nvPr/>
              </p:nvGrpSpPr>
              <p:grpSpPr bwMode="auto">
                <a:xfrm>
                  <a:off x="6240352" y="2235573"/>
                  <a:ext cx="697981" cy="837478"/>
                  <a:chOff x="6395998" y="3062424"/>
                  <a:chExt cx="564403" cy="837478"/>
                </a:xfrm>
              </p:grpSpPr>
              <p:sp>
                <p:nvSpPr>
                  <p:cNvPr id="1094" name="Rectangle 1093"/>
                  <p:cNvSpPr/>
                  <p:nvPr/>
                </p:nvSpPr>
                <p:spPr>
                  <a:xfrm>
                    <a:off x="6510022" y="3060028"/>
                    <a:ext cx="447707" cy="7441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095" name="Straight Connector 1094"/>
                  <p:cNvCxnSpPr/>
                  <p:nvPr/>
                </p:nvCxnSpPr>
                <p:spPr>
                  <a:xfrm flipV="1">
                    <a:off x="6847296" y="3060028"/>
                    <a:ext cx="113419" cy="93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96" name="Rectangle 1095"/>
                  <p:cNvSpPr/>
                  <p:nvPr/>
                </p:nvSpPr>
                <p:spPr>
                  <a:xfrm>
                    <a:off x="6477192" y="3069427"/>
                    <a:ext cx="131327" cy="11749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097" name="Straight Connector 1096"/>
                  <p:cNvCxnSpPr/>
                  <p:nvPr/>
                </p:nvCxnSpPr>
                <p:spPr>
                  <a:xfrm flipV="1">
                    <a:off x="6396603" y="3060028"/>
                    <a:ext cx="113419" cy="93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98" name="Rectangle 1097"/>
                  <p:cNvSpPr/>
                  <p:nvPr/>
                </p:nvSpPr>
                <p:spPr>
                  <a:xfrm>
                    <a:off x="6817449" y="3702306"/>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099" name="Rectangle 1098"/>
                  <p:cNvSpPr/>
                  <p:nvPr/>
                </p:nvSpPr>
                <p:spPr>
                  <a:xfrm>
                    <a:off x="6405558" y="3157153"/>
                    <a:ext cx="444721" cy="74253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100" name="Straight Connector 1099"/>
                  <p:cNvCxnSpPr/>
                  <p:nvPr/>
                </p:nvCxnSpPr>
                <p:spPr>
                  <a:xfrm flipV="1">
                    <a:off x="6847296" y="3804131"/>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158" name="Group 1100"/>
                  <p:cNvGrpSpPr>
                    <a:grpSpLocks/>
                  </p:cNvGrpSpPr>
                  <p:nvPr/>
                </p:nvGrpSpPr>
                <p:grpSpPr bwMode="auto">
                  <a:xfrm>
                    <a:off x="6400318" y="3137421"/>
                    <a:ext cx="559121" cy="92788"/>
                    <a:chOff x="6582044" y="2846082"/>
                    <a:chExt cx="559121" cy="92788"/>
                  </a:xfrm>
                </p:grpSpPr>
                <p:cxnSp>
                  <p:nvCxnSpPr>
                    <p:cNvPr id="1129" name="Straight Connector 1128"/>
                    <p:cNvCxnSpPr/>
                    <p:nvPr/>
                  </p:nvCxnSpPr>
                  <p:spPr>
                    <a:xfrm flipV="1">
                      <a:off x="7029021" y="2845449"/>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p:cNvCxnSpPr/>
                    <p:nvPr/>
                  </p:nvCxnSpPr>
                  <p:spPr>
                    <a:xfrm flipV="1">
                      <a:off x="6581315" y="2936308"/>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159" name="Group 1101"/>
                  <p:cNvGrpSpPr>
                    <a:grpSpLocks/>
                  </p:cNvGrpSpPr>
                  <p:nvPr/>
                </p:nvGrpSpPr>
                <p:grpSpPr bwMode="auto">
                  <a:xfrm>
                    <a:off x="6399838" y="3203285"/>
                    <a:ext cx="559121" cy="92788"/>
                    <a:chOff x="6582044" y="2846082"/>
                    <a:chExt cx="559121" cy="92788"/>
                  </a:xfrm>
                </p:grpSpPr>
                <p:cxnSp>
                  <p:nvCxnSpPr>
                    <p:cNvPr id="1127" name="Straight Connector 1126"/>
                    <p:cNvCxnSpPr/>
                    <p:nvPr/>
                  </p:nvCxnSpPr>
                  <p:spPr>
                    <a:xfrm flipV="1">
                      <a:off x="7029502" y="2845380"/>
                      <a:ext cx="116403"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8" name="Straight Connector 1127"/>
                    <p:cNvCxnSpPr/>
                    <p:nvPr/>
                  </p:nvCxnSpPr>
                  <p:spPr>
                    <a:xfrm flipV="1">
                      <a:off x="6581796" y="2936239"/>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160" name="Group 1102"/>
                  <p:cNvGrpSpPr>
                    <a:grpSpLocks/>
                  </p:cNvGrpSpPr>
                  <p:nvPr/>
                </p:nvGrpSpPr>
                <p:grpSpPr bwMode="auto">
                  <a:xfrm>
                    <a:off x="6399358" y="3269149"/>
                    <a:ext cx="559121" cy="92788"/>
                    <a:chOff x="6582044" y="2846082"/>
                    <a:chExt cx="559121" cy="92788"/>
                  </a:xfrm>
                </p:grpSpPr>
                <p:cxnSp>
                  <p:nvCxnSpPr>
                    <p:cNvPr id="1125" name="Straight Connector 1124"/>
                    <p:cNvCxnSpPr/>
                    <p:nvPr/>
                  </p:nvCxnSpPr>
                  <p:spPr>
                    <a:xfrm flipV="1">
                      <a:off x="7026996" y="2845310"/>
                      <a:ext cx="113419" cy="90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6" name="Straight Connector 1125"/>
                    <p:cNvCxnSpPr/>
                    <p:nvPr/>
                  </p:nvCxnSpPr>
                  <p:spPr>
                    <a:xfrm flipV="1">
                      <a:off x="6582275" y="2936169"/>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161" name="Group 1103"/>
                  <p:cNvGrpSpPr>
                    <a:grpSpLocks/>
                  </p:cNvGrpSpPr>
                  <p:nvPr/>
                </p:nvGrpSpPr>
                <p:grpSpPr bwMode="auto">
                  <a:xfrm>
                    <a:off x="6398878" y="3335013"/>
                    <a:ext cx="559121" cy="92788"/>
                    <a:chOff x="6582044" y="2846082"/>
                    <a:chExt cx="559121" cy="92788"/>
                  </a:xfrm>
                </p:grpSpPr>
                <p:cxnSp>
                  <p:nvCxnSpPr>
                    <p:cNvPr id="1123" name="Straight Connector 1122"/>
                    <p:cNvCxnSpPr/>
                    <p:nvPr/>
                  </p:nvCxnSpPr>
                  <p:spPr>
                    <a:xfrm flipV="1">
                      <a:off x="7027475" y="284367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p:cNvCxnSpPr/>
                    <p:nvPr/>
                  </p:nvCxnSpPr>
                  <p:spPr>
                    <a:xfrm flipV="1">
                      <a:off x="6582755" y="2936099"/>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162" name="Group 1104"/>
                  <p:cNvGrpSpPr>
                    <a:grpSpLocks/>
                  </p:cNvGrpSpPr>
                  <p:nvPr/>
                </p:nvGrpSpPr>
                <p:grpSpPr bwMode="auto">
                  <a:xfrm>
                    <a:off x="6398398" y="3400877"/>
                    <a:ext cx="559121" cy="92788"/>
                    <a:chOff x="6582044" y="2846082"/>
                    <a:chExt cx="559121" cy="92788"/>
                  </a:xfrm>
                </p:grpSpPr>
                <p:cxnSp>
                  <p:nvCxnSpPr>
                    <p:cNvPr id="1121" name="Straight Connector 1120"/>
                    <p:cNvCxnSpPr/>
                    <p:nvPr/>
                  </p:nvCxnSpPr>
                  <p:spPr>
                    <a:xfrm flipV="1">
                      <a:off x="7027955" y="2843604"/>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2" name="Straight Connector 1121"/>
                    <p:cNvCxnSpPr/>
                    <p:nvPr/>
                  </p:nvCxnSpPr>
                  <p:spPr>
                    <a:xfrm flipV="1">
                      <a:off x="6583234" y="2936030"/>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163" name="Group 1105"/>
                  <p:cNvGrpSpPr>
                    <a:grpSpLocks/>
                  </p:cNvGrpSpPr>
                  <p:nvPr/>
                </p:nvGrpSpPr>
                <p:grpSpPr bwMode="auto">
                  <a:xfrm>
                    <a:off x="6397918" y="3466741"/>
                    <a:ext cx="559121" cy="92788"/>
                    <a:chOff x="6582044" y="2846082"/>
                    <a:chExt cx="559121" cy="92788"/>
                  </a:xfrm>
                </p:grpSpPr>
                <p:cxnSp>
                  <p:nvCxnSpPr>
                    <p:cNvPr id="1119" name="Straight Connector 1118"/>
                    <p:cNvCxnSpPr/>
                    <p:nvPr/>
                  </p:nvCxnSpPr>
                  <p:spPr>
                    <a:xfrm flipV="1">
                      <a:off x="7028436" y="2843534"/>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p:cNvCxnSpPr/>
                    <p:nvPr/>
                  </p:nvCxnSpPr>
                  <p:spPr>
                    <a:xfrm flipV="1">
                      <a:off x="6586699" y="2939093"/>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164" name="Group 1106"/>
                  <p:cNvGrpSpPr>
                    <a:grpSpLocks/>
                  </p:cNvGrpSpPr>
                  <p:nvPr/>
                </p:nvGrpSpPr>
                <p:grpSpPr bwMode="auto">
                  <a:xfrm>
                    <a:off x="6397438" y="3532605"/>
                    <a:ext cx="559121" cy="92788"/>
                    <a:chOff x="6582044" y="2846082"/>
                    <a:chExt cx="559121" cy="92788"/>
                  </a:xfrm>
                </p:grpSpPr>
                <p:cxnSp>
                  <p:nvCxnSpPr>
                    <p:cNvPr id="1117" name="Straight Connector 1116"/>
                    <p:cNvCxnSpPr/>
                    <p:nvPr/>
                  </p:nvCxnSpPr>
                  <p:spPr>
                    <a:xfrm flipV="1">
                      <a:off x="7028916" y="2843464"/>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p:cNvCxnSpPr/>
                    <p:nvPr/>
                  </p:nvCxnSpPr>
                  <p:spPr>
                    <a:xfrm flipV="1">
                      <a:off x="6581209" y="2939023"/>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165" name="Group 1107"/>
                  <p:cNvGrpSpPr>
                    <a:grpSpLocks/>
                  </p:cNvGrpSpPr>
                  <p:nvPr/>
                </p:nvGrpSpPr>
                <p:grpSpPr bwMode="auto">
                  <a:xfrm>
                    <a:off x="6396958" y="3598469"/>
                    <a:ext cx="559121" cy="92788"/>
                    <a:chOff x="6582044" y="2846082"/>
                    <a:chExt cx="559121" cy="92788"/>
                  </a:xfrm>
                </p:grpSpPr>
                <p:cxnSp>
                  <p:nvCxnSpPr>
                    <p:cNvPr id="1115" name="Straight Connector 1114"/>
                    <p:cNvCxnSpPr/>
                    <p:nvPr/>
                  </p:nvCxnSpPr>
                  <p:spPr>
                    <a:xfrm flipV="1">
                      <a:off x="7029395" y="2843395"/>
                      <a:ext cx="116405"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p:cNvCxnSpPr/>
                    <p:nvPr/>
                  </p:nvCxnSpPr>
                  <p:spPr>
                    <a:xfrm flipV="1">
                      <a:off x="6581689" y="2938954"/>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166" name="Group 1108"/>
                  <p:cNvGrpSpPr>
                    <a:grpSpLocks/>
                  </p:cNvGrpSpPr>
                  <p:nvPr/>
                </p:nvGrpSpPr>
                <p:grpSpPr bwMode="auto">
                  <a:xfrm>
                    <a:off x="6396478" y="3664333"/>
                    <a:ext cx="559121" cy="92788"/>
                    <a:chOff x="6582044" y="2846082"/>
                    <a:chExt cx="559121" cy="92788"/>
                  </a:xfrm>
                </p:grpSpPr>
                <p:cxnSp>
                  <p:nvCxnSpPr>
                    <p:cNvPr id="1113" name="Straight Connector 1112"/>
                    <p:cNvCxnSpPr/>
                    <p:nvPr/>
                  </p:nvCxnSpPr>
                  <p:spPr>
                    <a:xfrm flipV="1">
                      <a:off x="7026892" y="2846458"/>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p:cNvCxnSpPr/>
                    <p:nvPr/>
                  </p:nvCxnSpPr>
                  <p:spPr>
                    <a:xfrm flipV="1">
                      <a:off x="6582170" y="2938884"/>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167" name="Group 1109"/>
                  <p:cNvGrpSpPr>
                    <a:grpSpLocks/>
                  </p:cNvGrpSpPr>
                  <p:nvPr/>
                </p:nvGrpSpPr>
                <p:grpSpPr bwMode="auto">
                  <a:xfrm>
                    <a:off x="6395998" y="3730197"/>
                    <a:ext cx="559121" cy="92788"/>
                    <a:chOff x="6582044" y="2846082"/>
                    <a:chExt cx="559121" cy="92788"/>
                  </a:xfrm>
                </p:grpSpPr>
                <p:cxnSp>
                  <p:nvCxnSpPr>
                    <p:cNvPr id="1111" name="Straight Connector 1110"/>
                    <p:cNvCxnSpPr/>
                    <p:nvPr/>
                  </p:nvCxnSpPr>
                  <p:spPr>
                    <a:xfrm flipV="1">
                      <a:off x="7027372" y="2846389"/>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p:cNvCxnSpPr/>
                    <p:nvPr/>
                  </p:nvCxnSpPr>
                  <p:spPr>
                    <a:xfrm flipV="1">
                      <a:off x="6582649" y="2938815"/>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131" name="Group 1073"/>
                <p:cNvGrpSpPr>
                  <a:grpSpLocks/>
                </p:cNvGrpSpPr>
                <p:nvPr/>
              </p:nvGrpSpPr>
              <p:grpSpPr bwMode="auto">
                <a:xfrm>
                  <a:off x="6280049" y="2055335"/>
                  <a:ext cx="731610" cy="920732"/>
                  <a:chOff x="6280049" y="2055335"/>
                  <a:chExt cx="731610" cy="920732"/>
                </a:xfrm>
              </p:grpSpPr>
              <p:grpSp>
                <p:nvGrpSpPr>
                  <p:cNvPr id="206132" name="Group 1074"/>
                  <p:cNvGrpSpPr>
                    <a:grpSpLocks/>
                  </p:cNvGrpSpPr>
                  <p:nvPr/>
                </p:nvGrpSpPr>
                <p:grpSpPr bwMode="auto">
                  <a:xfrm>
                    <a:off x="6280049" y="2055335"/>
                    <a:ext cx="680752" cy="139401"/>
                    <a:chOff x="5414286" y="2921098"/>
                    <a:chExt cx="680752" cy="139401"/>
                  </a:xfrm>
                </p:grpSpPr>
                <p:sp>
                  <p:nvSpPr>
                    <p:cNvPr id="1089" name="Rectangle 188"/>
                    <p:cNvSpPr>
                      <a:spLocks noChangeArrowheads="1"/>
                    </p:cNvSpPr>
                    <p:nvPr/>
                  </p:nvSpPr>
                  <p:spPr bwMode="auto">
                    <a:xfrm>
                      <a:off x="5415941" y="2995548"/>
                      <a:ext cx="549972" cy="64228"/>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090" name="AutoShape 189"/>
                    <p:cNvSpPr>
                      <a:spLocks noChangeArrowheads="1"/>
                    </p:cNvSpPr>
                    <p:nvPr/>
                  </p:nvSpPr>
                  <p:spPr bwMode="auto">
                    <a:xfrm>
                      <a:off x="5415941" y="2920355"/>
                      <a:ext cx="675469"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091" name="Freeform 190"/>
                    <p:cNvSpPr>
                      <a:spLocks/>
                    </p:cNvSpPr>
                    <p:nvPr/>
                  </p:nvSpPr>
                  <p:spPr bwMode="auto">
                    <a:xfrm>
                      <a:off x="5969606" y="2921922"/>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092" name="Freeform 191"/>
                    <p:cNvSpPr>
                      <a:spLocks/>
                    </p:cNvSpPr>
                    <p:nvPr/>
                  </p:nvSpPr>
                  <p:spPr bwMode="auto">
                    <a:xfrm>
                      <a:off x="5500836" y="2936020"/>
                      <a:ext cx="524136" cy="4543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093" name="Freeform 192"/>
                    <p:cNvSpPr>
                      <a:spLocks/>
                    </p:cNvSpPr>
                    <p:nvPr/>
                  </p:nvSpPr>
                  <p:spPr bwMode="auto">
                    <a:xfrm>
                      <a:off x="5622643" y="2932887"/>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076" name="Straight Connector 1075"/>
                  <p:cNvCxnSpPr/>
                  <p:nvPr/>
                </p:nvCxnSpPr>
                <p:spPr>
                  <a:xfrm flipH="1">
                    <a:off x="6997778" y="2125086"/>
                    <a:ext cx="11072" cy="844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7" name="Straight Connector 1076"/>
                  <p:cNvCxnSpPr/>
                  <p:nvPr/>
                </p:nvCxnSpPr>
                <p:spPr>
                  <a:xfrm>
                    <a:off x="6875971" y="2303671"/>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p:cNvCxnSpPr/>
                  <p:nvPr/>
                </p:nvCxnSpPr>
                <p:spPr>
                  <a:xfrm>
                    <a:off x="6872281" y="2367898"/>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p:cNvCxnSpPr/>
                  <p:nvPr/>
                </p:nvCxnSpPr>
                <p:spPr>
                  <a:xfrm>
                    <a:off x="6872281" y="2444659"/>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0" name="Straight Connector 1079"/>
                  <p:cNvCxnSpPr/>
                  <p:nvPr/>
                </p:nvCxnSpPr>
                <p:spPr>
                  <a:xfrm>
                    <a:off x="6868588" y="2508886"/>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1" name="Straight Connector 1080"/>
                  <p:cNvCxnSpPr/>
                  <p:nvPr/>
                </p:nvCxnSpPr>
                <p:spPr>
                  <a:xfrm>
                    <a:off x="6864898" y="2569981"/>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2" name="Straight Connector 1081"/>
                  <p:cNvCxnSpPr/>
                  <p:nvPr/>
                </p:nvCxnSpPr>
                <p:spPr>
                  <a:xfrm>
                    <a:off x="6864898" y="2637342"/>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3" name="Straight Connector 1082"/>
                  <p:cNvCxnSpPr/>
                  <p:nvPr/>
                </p:nvCxnSpPr>
                <p:spPr>
                  <a:xfrm>
                    <a:off x="6861206" y="2706269"/>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p:cNvCxnSpPr/>
                  <p:nvPr/>
                </p:nvCxnSpPr>
                <p:spPr>
                  <a:xfrm>
                    <a:off x="6868588" y="2775197"/>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p:cNvCxnSpPr/>
                  <p:nvPr/>
                </p:nvCxnSpPr>
                <p:spPr>
                  <a:xfrm>
                    <a:off x="6872281" y="2842558"/>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p:cNvCxnSpPr/>
                  <p:nvPr/>
                </p:nvCxnSpPr>
                <p:spPr>
                  <a:xfrm>
                    <a:off x="6872281" y="2911485"/>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p:cNvCxnSpPr/>
                  <p:nvPr/>
                </p:nvCxnSpPr>
                <p:spPr>
                  <a:xfrm>
                    <a:off x="6875971" y="2975713"/>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p:cNvCxnSpPr/>
                  <p:nvPr/>
                </p:nvCxnSpPr>
                <p:spPr>
                  <a:xfrm flipH="1">
                    <a:off x="6875971" y="2131353"/>
                    <a:ext cx="13657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205838" name="Group 1309"/>
            <p:cNvGrpSpPr>
              <a:grpSpLocks/>
            </p:cNvGrpSpPr>
            <p:nvPr/>
          </p:nvGrpSpPr>
          <p:grpSpPr bwMode="auto">
            <a:xfrm>
              <a:off x="5422100" y="2766672"/>
              <a:ext cx="1470209" cy="1869141"/>
              <a:chOff x="916173" y="4038600"/>
              <a:chExt cx="1470209" cy="1869141"/>
            </a:xfrm>
          </p:grpSpPr>
          <p:grpSp>
            <p:nvGrpSpPr>
              <p:cNvPr id="205875" name="Group 187"/>
              <p:cNvGrpSpPr>
                <a:grpSpLocks/>
              </p:cNvGrpSpPr>
              <p:nvPr/>
            </p:nvGrpSpPr>
            <p:grpSpPr bwMode="auto">
              <a:xfrm>
                <a:off x="1295400" y="4038600"/>
                <a:ext cx="1052512" cy="355600"/>
                <a:chOff x="4410" y="1365"/>
                <a:chExt cx="663" cy="224"/>
              </a:xfrm>
            </p:grpSpPr>
            <p:sp>
              <p:nvSpPr>
                <p:cNvPr id="1552" name="Rectangle 188"/>
                <p:cNvSpPr>
                  <a:spLocks noChangeArrowheads="1"/>
                </p:cNvSpPr>
                <p:nvPr/>
              </p:nvSpPr>
              <p:spPr bwMode="auto">
                <a:xfrm>
                  <a:off x="4410" y="1498"/>
                  <a:ext cx="495" cy="8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553"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554" name="Freeform 190"/>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555" name="Freeform 191"/>
                <p:cNvSpPr>
                  <a:spLocks/>
                </p:cNvSpPr>
                <p:nvPr/>
              </p:nvSpPr>
              <p:spPr bwMode="auto">
                <a:xfrm>
                  <a:off x="4475" y="1393"/>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556" name="Freeform 192"/>
                <p:cNvSpPr>
                  <a:spLocks/>
                </p:cNvSpPr>
                <p:nvPr/>
              </p:nvSpPr>
              <p:spPr bwMode="auto">
                <a:xfrm>
                  <a:off x="4593" y="1389"/>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312" name="Straight Connector 1311"/>
              <p:cNvCxnSpPr/>
              <p:nvPr/>
            </p:nvCxnSpPr>
            <p:spPr>
              <a:xfrm flipH="1">
                <a:off x="1181303" y="4380581"/>
                <a:ext cx="355562" cy="495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3" name="Straight Connector 1312"/>
              <p:cNvCxnSpPr>
                <a:stCxn id="1552" idx="2"/>
              </p:cNvCxnSpPr>
              <p:nvPr/>
            </p:nvCxnSpPr>
            <p:spPr>
              <a:xfrm flipH="1">
                <a:off x="1486071" y="4390103"/>
                <a:ext cx="201591" cy="485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4" name="Straight Connector 1313"/>
              <p:cNvCxnSpPr/>
              <p:nvPr/>
            </p:nvCxnSpPr>
            <p:spPr>
              <a:xfrm>
                <a:off x="1803537" y="4394864"/>
                <a:ext cx="57144" cy="4919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5" name="Straight Connector 1314"/>
              <p:cNvCxnSpPr>
                <a:endCxn id="1337" idx="0"/>
              </p:cNvCxnSpPr>
              <p:nvPr/>
            </p:nvCxnSpPr>
            <p:spPr>
              <a:xfrm>
                <a:off x="1917825" y="4380581"/>
                <a:ext cx="299212" cy="4935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05880" name="Group 1315"/>
              <p:cNvGrpSpPr>
                <a:grpSpLocks/>
              </p:cNvGrpSpPr>
              <p:nvPr/>
            </p:nvGrpSpPr>
            <p:grpSpPr bwMode="auto">
              <a:xfrm>
                <a:off x="916173" y="4876800"/>
                <a:ext cx="331695" cy="1030941"/>
                <a:chOff x="6240352" y="2055335"/>
                <a:chExt cx="771307" cy="1017716"/>
              </a:xfrm>
            </p:grpSpPr>
            <p:grpSp>
              <p:nvGrpSpPr>
                <p:cNvPr id="206058" name="Group 1493"/>
                <p:cNvGrpSpPr>
                  <a:grpSpLocks/>
                </p:cNvGrpSpPr>
                <p:nvPr/>
              </p:nvGrpSpPr>
              <p:grpSpPr bwMode="auto">
                <a:xfrm>
                  <a:off x="6240352" y="2235573"/>
                  <a:ext cx="697981" cy="837478"/>
                  <a:chOff x="6395998" y="3062424"/>
                  <a:chExt cx="564403" cy="837478"/>
                </a:xfrm>
              </p:grpSpPr>
              <p:sp>
                <p:nvSpPr>
                  <p:cNvPr id="1515" name="Rectangle 1514"/>
                  <p:cNvSpPr/>
                  <p:nvPr/>
                </p:nvSpPr>
                <p:spPr>
                  <a:xfrm>
                    <a:off x="6509502" y="3059677"/>
                    <a:ext cx="447707" cy="7441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516" name="Straight Connector 1515"/>
                  <p:cNvCxnSpPr/>
                  <p:nvPr/>
                </p:nvCxnSpPr>
                <p:spPr>
                  <a:xfrm flipV="1">
                    <a:off x="6846775" y="3059677"/>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17" name="Rectangle 1516"/>
                  <p:cNvSpPr/>
                  <p:nvPr/>
                </p:nvSpPr>
                <p:spPr>
                  <a:xfrm>
                    <a:off x="6476671" y="3069076"/>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518" name="Straight Connector 1517"/>
                  <p:cNvCxnSpPr/>
                  <p:nvPr/>
                </p:nvCxnSpPr>
                <p:spPr>
                  <a:xfrm flipV="1">
                    <a:off x="6396083" y="3059677"/>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19" name="Rectangle 1518"/>
                  <p:cNvSpPr/>
                  <p:nvPr/>
                </p:nvSpPr>
                <p:spPr>
                  <a:xfrm>
                    <a:off x="6816928" y="3701955"/>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520" name="Rectangle 1519"/>
                  <p:cNvSpPr/>
                  <p:nvPr/>
                </p:nvSpPr>
                <p:spPr>
                  <a:xfrm>
                    <a:off x="6405038" y="3155236"/>
                    <a:ext cx="444721" cy="74410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521" name="Straight Connector 1520"/>
                  <p:cNvCxnSpPr/>
                  <p:nvPr/>
                </p:nvCxnSpPr>
                <p:spPr>
                  <a:xfrm flipV="1">
                    <a:off x="6846775" y="3803780"/>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086" name="Group 1521"/>
                  <p:cNvGrpSpPr>
                    <a:grpSpLocks/>
                  </p:cNvGrpSpPr>
                  <p:nvPr/>
                </p:nvGrpSpPr>
                <p:grpSpPr bwMode="auto">
                  <a:xfrm>
                    <a:off x="6400318" y="3137421"/>
                    <a:ext cx="559121" cy="92788"/>
                    <a:chOff x="6582044" y="2846082"/>
                    <a:chExt cx="559121" cy="92788"/>
                  </a:xfrm>
                </p:grpSpPr>
                <p:cxnSp>
                  <p:nvCxnSpPr>
                    <p:cNvPr id="1550" name="Straight Connector 1549"/>
                    <p:cNvCxnSpPr/>
                    <p:nvPr/>
                  </p:nvCxnSpPr>
                  <p:spPr>
                    <a:xfrm flipV="1">
                      <a:off x="7028500" y="2843531"/>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1" name="Straight Connector 1550"/>
                    <p:cNvCxnSpPr/>
                    <p:nvPr/>
                  </p:nvCxnSpPr>
                  <p:spPr>
                    <a:xfrm flipV="1">
                      <a:off x="6580794" y="2935957"/>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87" name="Group 1522"/>
                  <p:cNvGrpSpPr>
                    <a:grpSpLocks/>
                  </p:cNvGrpSpPr>
                  <p:nvPr/>
                </p:nvGrpSpPr>
                <p:grpSpPr bwMode="auto">
                  <a:xfrm>
                    <a:off x="6399838" y="3203285"/>
                    <a:ext cx="559121" cy="92788"/>
                    <a:chOff x="6582044" y="2846082"/>
                    <a:chExt cx="559121" cy="92788"/>
                  </a:xfrm>
                </p:grpSpPr>
                <p:cxnSp>
                  <p:nvCxnSpPr>
                    <p:cNvPr id="1548" name="Straight Connector 1547"/>
                    <p:cNvCxnSpPr/>
                    <p:nvPr/>
                  </p:nvCxnSpPr>
                  <p:spPr>
                    <a:xfrm flipV="1">
                      <a:off x="7028981" y="2843462"/>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9" name="Straight Connector 1548"/>
                    <p:cNvCxnSpPr/>
                    <p:nvPr/>
                  </p:nvCxnSpPr>
                  <p:spPr>
                    <a:xfrm flipV="1">
                      <a:off x="6581275" y="2935888"/>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88" name="Group 1523"/>
                  <p:cNvGrpSpPr>
                    <a:grpSpLocks/>
                  </p:cNvGrpSpPr>
                  <p:nvPr/>
                </p:nvGrpSpPr>
                <p:grpSpPr bwMode="auto">
                  <a:xfrm>
                    <a:off x="6399358" y="3269149"/>
                    <a:ext cx="559121" cy="92788"/>
                    <a:chOff x="6582044" y="2846082"/>
                    <a:chExt cx="559121" cy="92788"/>
                  </a:xfrm>
                </p:grpSpPr>
                <p:cxnSp>
                  <p:nvCxnSpPr>
                    <p:cNvPr id="1546" name="Straight Connector 1545"/>
                    <p:cNvCxnSpPr/>
                    <p:nvPr/>
                  </p:nvCxnSpPr>
                  <p:spPr>
                    <a:xfrm flipV="1">
                      <a:off x="7026475" y="2843392"/>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7" name="Straight Connector 1546"/>
                    <p:cNvCxnSpPr/>
                    <p:nvPr/>
                  </p:nvCxnSpPr>
                  <p:spPr>
                    <a:xfrm flipV="1">
                      <a:off x="6581754" y="2935818"/>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89" name="Group 1524"/>
                  <p:cNvGrpSpPr>
                    <a:grpSpLocks/>
                  </p:cNvGrpSpPr>
                  <p:nvPr/>
                </p:nvGrpSpPr>
                <p:grpSpPr bwMode="auto">
                  <a:xfrm>
                    <a:off x="6398878" y="3335013"/>
                    <a:ext cx="559121" cy="92788"/>
                    <a:chOff x="6582044" y="2846082"/>
                    <a:chExt cx="559121" cy="92788"/>
                  </a:xfrm>
                </p:grpSpPr>
                <p:cxnSp>
                  <p:nvCxnSpPr>
                    <p:cNvPr id="1544" name="Straight Connector 1543"/>
                    <p:cNvCxnSpPr/>
                    <p:nvPr/>
                  </p:nvCxnSpPr>
                  <p:spPr>
                    <a:xfrm flipV="1">
                      <a:off x="7026955" y="2843322"/>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5" name="Straight Connector 1544"/>
                    <p:cNvCxnSpPr/>
                    <p:nvPr/>
                  </p:nvCxnSpPr>
                  <p:spPr>
                    <a:xfrm flipV="1">
                      <a:off x="6582234" y="2935748"/>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90" name="Group 1525"/>
                  <p:cNvGrpSpPr>
                    <a:grpSpLocks/>
                  </p:cNvGrpSpPr>
                  <p:nvPr/>
                </p:nvGrpSpPr>
                <p:grpSpPr bwMode="auto">
                  <a:xfrm>
                    <a:off x="6398398" y="3400877"/>
                    <a:ext cx="559121" cy="92788"/>
                    <a:chOff x="6582044" y="2846082"/>
                    <a:chExt cx="559121" cy="92788"/>
                  </a:xfrm>
                </p:grpSpPr>
                <p:cxnSp>
                  <p:nvCxnSpPr>
                    <p:cNvPr id="1542" name="Straight Connector 1541"/>
                    <p:cNvCxnSpPr/>
                    <p:nvPr/>
                  </p:nvCxnSpPr>
                  <p:spPr>
                    <a:xfrm flipV="1">
                      <a:off x="7027434" y="284325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3" name="Straight Connector 1542"/>
                    <p:cNvCxnSpPr/>
                    <p:nvPr/>
                  </p:nvCxnSpPr>
                  <p:spPr>
                    <a:xfrm flipV="1">
                      <a:off x="6582713" y="2935679"/>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91" name="Group 1526"/>
                  <p:cNvGrpSpPr>
                    <a:grpSpLocks/>
                  </p:cNvGrpSpPr>
                  <p:nvPr/>
                </p:nvGrpSpPr>
                <p:grpSpPr bwMode="auto">
                  <a:xfrm>
                    <a:off x="6397918" y="3466741"/>
                    <a:ext cx="559121" cy="92788"/>
                    <a:chOff x="6582044" y="2846082"/>
                    <a:chExt cx="559121" cy="92788"/>
                  </a:xfrm>
                </p:grpSpPr>
                <p:cxnSp>
                  <p:nvCxnSpPr>
                    <p:cNvPr id="1540" name="Straight Connector 1539"/>
                    <p:cNvCxnSpPr/>
                    <p:nvPr/>
                  </p:nvCxnSpPr>
                  <p:spPr>
                    <a:xfrm flipV="1">
                      <a:off x="7027915" y="2843183"/>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1" name="Straight Connector 1540"/>
                    <p:cNvCxnSpPr/>
                    <p:nvPr/>
                  </p:nvCxnSpPr>
                  <p:spPr>
                    <a:xfrm flipV="1">
                      <a:off x="6583195" y="2938742"/>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92" name="Group 1527"/>
                  <p:cNvGrpSpPr>
                    <a:grpSpLocks/>
                  </p:cNvGrpSpPr>
                  <p:nvPr/>
                </p:nvGrpSpPr>
                <p:grpSpPr bwMode="auto">
                  <a:xfrm>
                    <a:off x="6397438" y="3532605"/>
                    <a:ext cx="559121" cy="92788"/>
                    <a:chOff x="6582044" y="2846082"/>
                    <a:chExt cx="559121" cy="92788"/>
                  </a:xfrm>
                </p:grpSpPr>
                <p:cxnSp>
                  <p:nvCxnSpPr>
                    <p:cNvPr id="1538" name="Straight Connector 1537"/>
                    <p:cNvCxnSpPr/>
                    <p:nvPr/>
                  </p:nvCxnSpPr>
                  <p:spPr>
                    <a:xfrm flipV="1">
                      <a:off x="7028395" y="2843113"/>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9" name="Straight Connector 1538"/>
                    <p:cNvCxnSpPr/>
                    <p:nvPr/>
                  </p:nvCxnSpPr>
                  <p:spPr>
                    <a:xfrm flipV="1">
                      <a:off x="6580688" y="2938672"/>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93" name="Group 1528"/>
                  <p:cNvGrpSpPr>
                    <a:grpSpLocks/>
                  </p:cNvGrpSpPr>
                  <p:nvPr/>
                </p:nvGrpSpPr>
                <p:grpSpPr bwMode="auto">
                  <a:xfrm>
                    <a:off x="6396958" y="3598469"/>
                    <a:ext cx="559121" cy="92788"/>
                    <a:chOff x="6582044" y="2846082"/>
                    <a:chExt cx="559121" cy="92788"/>
                  </a:xfrm>
                </p:grpSpPr>
                <p:cxnSp>
                  <p:nvCxnSpPr>
                    <p:cNvPr id="1536" name="Straight Connector 1535"/>
                    <p:cNvCxnSpPr/>
                    <p:nvPr/>
                  </p:nvCxnSpPr>
                  <p:spPr>
                    <a:xfrm flipV="1">
                      <a:off x="7028874" y="2843044"/>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7" name="Straight Connector 1536"/>
                    <p:cNvCxnSpPr/>
                    <p:nvPr/>
                  </p:nvCxnSpPr>
                  <p:spPr>
                    <a:xfrm flipV="1">
                      <a:off x="6581168" y="2938603"/>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94" name="Group 1529"/>
                  <p:cNvGrpSpPr>
                    <a:grpSpLocks/>
                  </p:cNvGrpSpPr>
                  <p:nvPr/>
                </p:nvGrpSpPr>
                <p:grpSpPr bwMode="auto">
                  <a:xfrm>
                    <a:off x="6396478" y="3664333"/>
                    <a:ext cx="559121" cy="92788"/>
                    <a:chOff x="6582044" y="2846082"/>
                    <a:chExt cx="559121" cy="92788"/>
                  </a:xfrm>
                </p:grpSpPr>
                <p:cxnSp>
                  <p:nvCxnSpPr>
                    <p:cNvPr id="1534" name="Straight Connector 1533"/>
                    <p:cNvCxnSpPr/>
                    <p:nvPr/>
                  </p:nvCxnSpPr>
                  <p:spPr>
                    <a:xfrm flipV="1">
                      <a:off x="7026372" y="2846107"/>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5" name="Straight Connector 1534"/>
                    <p:cNvCxnSpPr/>
                    <p:nvPr/>
                  </p:nvCxnSpPr>
                  <p:spPr>
                    <a:xfrm flipV="1">
                      <a:off x="6581649" y="2938533"/>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95" name="Group 1530"/>
                  <p:cNvGrpSpPr>
                    <a:grpSpLocks/>
                  </p:cNvGrpSpPr>
                  <p:nvPr/>
                </p:nvGrpSpPr>
                <p:grpSpPr bwMode="auto">
                  <a:xfrm>
                    <a:off x="6395998" y="3730197"/>
                    <a:ext cx="559121" cy="92788"/>
                    <a:chOff x="6582044" y="2846082"/>
                    <a:chExt cx="559121" cy="92788"/>
                  </a:xfrm>
                </p:grpSpPr>
                <p:cxnSp>
                  <p:nvCxnSpPr>
                    <p:cNvPr id="1532" name="Straight Connector 1531"/>
                    <p:cNvCxnSpPr/>
                    <p:nvPr/>
                  </p:nvCxnSpPr>
                  <p:spPr>
                    <a:xfrm flipV="1">
                      <a:off x="7026851" y="2846038"/>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3" name="Straight Connector 1532"/>
                    <p:cNvCxnSpPr/>
                    <p:nvPr/>
                  </p:nvCxnSpPr>
                  <p:spPr>
                    <a:xfrm flipV="1">
                      <a:off x="6582129" y="2938463"/>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059" name="Group 1494"/>
                <p:cNvGrpSpPr>
                  <a:grpSpLocks/>
                </p:cNvGrpSpPr>
                <p:nvPr/>
              </p:nvGrpSpPr>
              <p:grpSpPr bwMode="auto">
                <a:xfrm>
                  <a:off x="6280049" y="2055335"/>
                  <a:ext cx="731610" cy="920732"/>
                  <a:chOff x="6280049" y="2055335"/>
                  <a:chExt cx="731610" cy="920732"/>
                </a:xfrm>
              </p:grpSpPr>
              <p:grpSp>
                <p:nvGrpSpPr>
                  <p:cNvPr id="206060" name="Group 1495"/>
                  <p:cNvGrpSpPr>
                    <a:grpSpLocks/>
                  </p:cNvGrpSpPr>
                  <p:nvPr/>
                </p:nvGrpSpPr>
                <p:grpSpPr bwMode="auto">
                  <a:xfrm>
                    <a:off x="6280049" y="2055335"/>
                    <a:ext cx="680752" cy="139401"/>
                    <a:chOff x="5414286" y="2921098"/>
                    <a:chExt cx="680752" cy="139401"/>
                  </a:xfrm>
                </p:grpSpPr>
                <p:sp>
                  <p:nvSpPr>
                    <p:cNvPr id="1510" name="Rectangle 188"/>
                    <p:cNvSpPr>
                      <a:spLocks noChangeArrowheads="1"/>
                    </p:cNvSpPr>
                    <p:nvPr/>
                  </p:nvSpPr>
                  <p:spPr bwMode="auto">
                    <a:xfrm>
                      <a:off x="5415297" y="2993631"/>
                      <a:ext cx="549972" cy="6422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511" name="AutoShape 189"/>
                    <p:cNvSpPr>
                      <a:spLocks noChangeArrowheads="1"/>
                    </p:cNvSpPr>
                    <p:nvPr/>
                  </p:nvSpPr>
                  <p:spPr bwMode="auto">
                    <a:xfrm>
                      <a:off x="5415297" y="2918438"/>
                      <a:ext cx="675469"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512" name="Freeform 190"/>
                    <p:cNvSpPr>
                      <a:spLocks/>
                    </p:cNvSpPr>
                    <p:nvPr/>
                  </p:nvSpPr>
                  <p:spPr bwMode="auto">
                    <a:xfrm>
                      <a:off x="5968962" y="2920004"/>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513" name="Freeform 191"/>
                    <p:cNvSpPr>
                      <a:spLocks/>
                    </p:cNvSpPr>
                    <p:nvPr/>
                  </p:nvSpPr>
                  <p:spPr bwMode="auto">
                    <a:xfrm>
                      <a:off x="5500191" y="2934103"/>
                      <a:ext cx="524136" cy="45429"/>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514" name="Freeform 192"/>
                    <p:cNvSpPr>
                      <a:spLocks/>
                    </p:cNvSpPr>
                    <p:nvPr/>
                  </p:nvSpPr>
                  <p:spPr bwMode="auto">
                    <a:xfrm>
                      <a:off x="5621999" y="2930970"/>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497" name="Straight Connector 1496"/>
                  <p:cNvCxnSpPr/>
                  <p:nvPr/>
                </p:nvCxnSpPr>
                <p:spPr>
                  <a:xfrm flipH="1">
                    <a:off x="6997134" y="2123168"/>
                    <a:ext cx="11072" cy="845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8" name="Straight Connector 1497"/>
                  <p:cNvCxnSpPr/>
                  <p:nvPr/>
                </p:nvCxnSpPr>
                <p:spPr>
                  <a:xfrm>
                    <a:off x="6875327" y="2301753"/>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9" name="Straight Connector 1498"/>
                  <p:cNvCxnSpPr/>
                  <p:nvPr/>
                </p:nvCxnSpPr>
                <p:spPr>
                  <a:xfrm>
                    <a:off x="6871637" y="236598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0" name="Straight Connector 1499"/>
                  <p:cNvCxnSpPr/>
                  <p:nvPr/>
                </p:nvCxnSpPr>
                <p:spPr>
                  <a:xfrm>
                    <a:off x="6871637" y="244274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1" name="Straight Connector 1500"/>
                  <p:cNvCxnSpPr/>
                  <p:nvPr/>
                </p:nvCxnSpPr>
                <p:spPr>
                  <a:xfrm>
                    <a:off x="6867944" y="2506969"/>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2" name="Straight Connector 1501"/>
                  <p:cNvCxnSpPr/>
                  <p:nvPr/>
                </p:nvCxnSpPr>
                <p:spPr>
                  <a:xfrm>
                    <a:off x="6864254" y="2568063"/>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3" name="Straight Connector 1502"/>
                  <p:cNvCxnSpPr/>
                  <p:nvPr/>
                </p:nvCxnSpPr>
                <p:spPr>
                  <a:xfrm>
                    <a:off x="6864254" y="2635425"/>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4" name="Straight Connector 1503"/>
                  <p:cNvCxnSpPr/>
                  <p:nvPr/>
                </p:nvCxnSpPr>
                <p:spPr>
                  <a:xfrm>
                    <a:off x="6860562" y="2704352"/>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5" name="Straight Connector 1504"/>
                  <p:cNvCxnSpPr/>
                  <p:nvPr/>
                </p:nvCxnSpPr>
                <p:spPr>
                  <a:xfrm>
                    <a:off x="6867944" y="2773279"/>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6" name="Straight Connector 1505"/>
                  <p:cNvCxnSpPr/>
                  <p:nvPr/>
                </p:nvCxnSpPr>
                <p:spPr>
                  <a:xfrm>
                    <a:off x="6871637" y="2842207"/>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7" name="Straight Connector 1506"/>
                  <p:cNvCxnSpPr/>
                  <p:nvPr/>
                </p:nvCxnSpPr>
                <p:spPr>
                  <a:xfrm>
                    <a:off x="6871637" y="2911134"/>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8" name="Straight Connector 1507"/>
                  <p:cNvCxnSpPr/>
                  <p:nvPr/>
                </p:nvCxnSpPr>
                <p:spPr>
                  <a:xfrm>
                    <a:off x="6875327" y="2975361"/>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9" name="Straight Connector 1508"/>
                  <p:cNvCxnSpPr/>
                  <p:nvPr/>
                </p:nvCxnSpPr>
                <p:spPr>
                  <a:xfrm flipH="1">
                    <a:off x="6875327" y="2129434"/>
                    <a:ext cx="13657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881" name="Group 1316"/>
              <p:cNvGrpSpPr>
                <a:grpSpLocks/>
              </p:cNvGrpSpPr>
              <p:nvPr/>
            </p:nvGrpSpPr>
            <p:grpSpPr bwMode="auto">
              <a:xfrm>
                <a:off x="1301655" y="4876798"/>
                <a:ext cx="331695" cy="1030941"/>
                <a:chOff x="6240352" y="2055335"/>
                <a:chExt cx="771307" cy="1017716"/>
              </a:xfrm>
            </p:grpSpPr>
            <p:grpSp>
              <p:nvGrpSpPr>
                <p:cNvPr id="206000" name="Group 1435"/>
                <p:cNvGrpSpPr>
                  <a:grpSpLocks/>
                </p:cNvGrpSpPr>
                <p:nvPr/>
              </p:nvGrpSpPr>
              <p:grpSpPr bwMode="auto">
                <a:xfrm>
                  <a:off x="6240352" y="2235573"/>
                  <a:ext cx="697981" cy="837478"/>
                  <a:chOff x="6395998" y="3062424"/>
                  <a:chExt cx="564403" cy="837478"/>
                </a:xfrm>
              </p:grpSpPr>
              <p:sp>
                <p:nvSpPr>
                  <p:cNvPr id="1457" name="Rectangle 1456"/>
                  <p:cNvSpPr/>
                  <p:nvPr/>
                </p:nvSpPr>
                <p:spPr>
                  <a:xfrm>
                    <a:off x="6509953" y="3059679"/>
                    <a:ext cx="447707" cy="7441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458" name="Straight Connector 1457"/>
                  <p:cNvCxnSpPr/>
                  <p:nvPr/>
                </p:nvCxnSpPr>
                <p:spPr>
                  <a:xfrm flipV="1">
                    <a:off x="6847224" y="3059679"/>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59" name="Rectangle 1458"/>
                  <p:cNvSpPr/>
                  <p:nvPr/>
                </p:nvSpPr>
                <p:spPr>
                  <a:xfrm>
                    <a:off x="6477120" y="3069078"/>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460" name="Straight Connector 1459"/>
                  <p:cNvCxnSpPr/>
                  <p:nvPr/>
                </p:nvCxnSpPr>
                <p:spPr>
                  <a:xfrm flipV="1">
                    <a:off x="6396534" y="3059679"/>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61" name="Rectangle 1460"/>
                  <p:cNvSpPr/>
                  <p:nvPr/>
                </p:nvSpPr>
                <p:spPr>
                  <a:xfrm>
                    <a:off x="6817377" y="3701957"/>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462" name="Rectangle 1461"/>
                  <p:cNvSpPr/>
                  <p:nvPr/>
                </p:nvSpPr>
                <p:spPr>
                  <a:xfrm>
                    <a:off x="6405487" y="3155238"/>
                    <a:ext cx="444723" cy="74410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463" name="Straight Connector 1462"/>
                  <p:cNvCxnSpPr/>
                  <p:nvPr/>
                </p:nvCxnSpPr>
                <p:spPr>
                  <a:xfrm flipV="1">
                    <a:off x="6847224" y="3803782"/>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6028" name="Group 1463"/>
                  <p:cNvGrpSpPr>
                    <a:grpSpLocks/>
                  </p:cNvGrpSpPr>
                  <p:nvPr/>
                </p:nvGrpSpPr>
                <p:grpSpPr bwMode="auto">
                  <a:xfrm>
                    <a:off x="6400318" y="3137421"/>
                    <a:ext cx="559121" cy="92788"/>
                    <a:chOff x="6582044" y="2846082"/>
                    <a:chExt cx="559121" cy="92788"/>
                  </a:xfrm>
                </p:grpSpPr>
                <p:cxnSp>
                  <p:nvCxnSpPr>
                    <p:cNvPr id="1492" name="Straight Connector 1491"/>
                    <p:cNvCxnSpPr/>
                    <p:nvPr/>
                  </p:nvCxnSpPr>
                  <p:spPr>
                    <a:xfrm flipV="1">
                      <a:off x="7028949" y="284353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3" name="Straight Connector 1492"/>
                    <p:cNvCxnSpPr/>
                    <p:nvPr/>
                  </p:nvCxnSpPr>
                  <p:spPr>
                    <a:xfrm flipV="1">
                      <a:off x="6581243" y="2935959"/>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29" name="Group 1464"/>
                  <p:cNvGrpSpPr>
                    <a:grpSpLocks/>
                  </p:cNvGrpSpPr>
                  <p:nvPr/>
                </p:nvGrpSpPr>
                <p:grpSpPr bwMode="auto">
                  <a:xfrm>
                    <a:off x="6399838" y="3203285"/>
                    <a:ext cx="559121" cy="92788"/>
                    <a:chOff x="6582044" y="2846082"/>
                    <a:chExt cx="559121" cy="92788"/>
                  </a:xfrm>
                </p:grpSpPr>
                <p:cxnSp>
                  <p:nvCxnSpPr>
                    <p:cNvPr id="1490" name="Straight Connector 1489"/>
                    <p:cNvCxnSpPr/>
                    <p:nvPr/>
                  </p:nvCxnSpPr>
                  <p:spPr>
                    <a:xfrm flipV="1">
                      <a:off x="7029431" y="2843464"/>
                      <a:ext cx="116405"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1" name="Straight Connector 1490"/>
                    <p:cNvCxnSpPr/>
                    <p:nvPr/>
                  </p:nvCxnSpPr>
                  <p:spPr>
                    <a:xfrm flipV="1">
                      <a:off x="6581724" y="2935890"/>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30" name="Group 1465"/>
                  <p:cNvGrpSpPr>
                    <a:grpSpLocks/>
                  </p:cNvGrpSpPr>
                  <p:nvPr/>
                </p:nvGrpSpPr>
                <p:grpSpPr bwMode="auto">
                  <a:xfrm>
                    <a:off x="6399358" y="3269149"/>
                    <a:ext cx="559121" cy="92788"/>
                    <a:chOff x="6582044" y="2846082"/>
                    <a:chExt cx="559121" cy="92788"/>
                  </a:xfrm>
                </p:grpSpPr>
                <p:cxnSp>
                  <p:nvCxnSpPr>
                    <p:cNvPr id="1488" name="Straight Connector 1487"/>
                    <p:cNvCxnSpPr/>
                    <p:nvPr/>
                  </p:nvCxnSpPr>
                  <p:spPr>
                    <a:xfrm flipV="1">
                      <a:off x="7026926" y="2843394"/>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9" name="Straight Connector 1488"/>
                    <p:cNvCxnSpPr/>
                    <p:nvPr/>
                  </p:nvCxnSpPr>
                  <p:spPr>
                    <a:xfrm flipV="1">
                      <a:off x="6582204" y="2935820"/>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31" name="Group 1466"/>
                  <p:cNvGrpSpPr>
                    <a:grpSpLocks/>
                  </p:cNvGrpSpPr>
                  <p:nvPr/>
                </p:nvGrpSpPr>
                <p:grpSpPr bwMode="auto">
                  <a:xfrm>
                    <a:off x="6398878" y="3335013"/>
                    <a:ext cx="559121" cy="92788"/>
                    <a:chOff x="6582044" y="2846082"/>
                    <a:chExt cx="559121" cy="92788"/>
                  </a:xfrm>
                </p:grpSpPr>
                <p:cxnSp>
                  <p:nvCxnSpPr>
                    <p:cNvPr id="1486" name="Straight Connector 1485"/>
                    <p:cNvCxnSpPr/>
                    <p:nvPr/>
                  </p:nvCxnSpPr>
                  <p:spPr>
                    <a:xfrm flipV="1">
                      <a:off x="7027406" y="2843324"/>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7" name="Straight Connector 1486"/>
                    <p:cNvCxnSpPr/>
                    <p:nvPr/>
                  </p:nvCxnSpPr>
                  <p:spPr>
                    <a:xfrm flipV="1">
                      <a:off x="6582683" y="2935750"/>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32" name="Group 1467"/>
                  <p:cNvGrpSpPr>
                    <a:grpSpLocks/>
                  </p:cNvGrpSpPr>
                  <p:nvPr/>
                </p:nvGrpSpPr>
                <p:grpSpPr bwMode="auto">
                  <a:xfrm>
                    <a:off x="6398398" y="3400877"/>
                    <a:ext cx="559121" cy="92788"/>
                    <a:chOff x="6582044" y="2846082"/>
                    <a:chExt cx="559121" cy="92788"/>
                  </a:xfrm>
                </p:grpSpPr>
                <p:cxnSp>
                  <p:nvCxnSpPr>
                    <p:cNvPr id="1484" name="Straight Connector 1483"/>
                    <p:cNvCxnSpPr/>
                    <p:nvPr/>
                  </p:nvCxnSpPr>
                  <p:spPr>
                    <a:xfrm flipV="1">
                      <a:off x="7027885" y="2843255"/>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5" name="Straight Connector 1484"/>
                    <p:cNvCxnSpPr/>
                    <p:nvPr/>
                  </p:nvCxnSpPr>
                  <p:spPr>
                    <a:xfrm flipV="1">
                      <a:off x="6583163" y="2935681"/>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33" name="Group 1468"/>
                  <p:cNvGrpSpPr>
                    <a:grpSpLocks/>
                  </p:cNvGrpSpPr>
                  <p:nvPr/>
                </p:nvGrpSpPr>
                <p:grpSpPr bwMode="auto">
                  <a:xfrm>
                    <a:off x="6397918" y="3466741"/>
                    <a:ext cx="559121" cy="92788"/>
                    <a:chOff x="6582044" y="2846082"/>
                    <a:chExt cx="559121" cy="92788"/>
                  </a:xfrm>
                </p:grpSpPr>
                <p:cxnSp>
                  <p:nvCxnSpPr>
                    <p:cNvPr id="1482" name="Straight Connector 1481"/>
                    <p:cNvCxnSpPr/>
                    <p:nvPr/>
                  </p:nvCxnSpPr>
                  <p:spPr>
                    <a:xfrm flipV="1">
                      <a:off x="7028367" y="2843185"/>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3" name="Straight Connector 1482"/>
                    <p:cNvCxnSpPr/>
                    <p:nvPr/>
                  </p:nvCxnSpPr>
                  <p:spPr>
                    <a:xfrm flipV="1">
                      <a:off x="6586630" y="2938744"/>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34" name="Group 1469"/>
                  <p:cNvGrpSpPr>
                    <a:grpSpLocks/>
                  </p:cNvGrpSpPr>
                  <p:nvPr/>
                </p:nvGrpSpPr>
                <p:grpSpPr bwMode="auto">
                  <a:xfrm>
                    <a:off x="6397438" y="3532605"/>
                    <a:ext cx="559121" cy="92788"/>
                    <a:chOff x="6582044" y="2846082"/>
                    <a:chExt cx="559121" cy="92788"/>
                  </a:xfrm>
                </p:grpSpPr>
                <p:cxnSp>
                  <p:nvCxnSpPr>
                    <p:cNvPr id="1480" name="Straight Connector 1479"/>
                    <p:cNvCxnSpPr/>
                    <p:nvPr/>
                  </p:nvCxnSpPr>
                  <p:spPr>
                    <a:xfrm flipV="1">
                      <a:off x="7028846" y="2843115"/>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1" name="Straight Connector 1480"/>
                    <p:cNvCxnSpPr/>
                    <p:nvPr/>
                  </p:nvCxnSpPr>
                  <p:spPr>
                    <a:xfrm flipV="1">
                      <a:off x="6581140" y="2938674"/>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35" name="Group 1470"/>
                  <p:cNvGrpSpPr>
                    <a:grpSpLocks/>
                  </p:cNvGrpSpPr>
                  <p:nvPr/>
                </p:nvGrpSpPr>
                <p:grpSpPr bwMode="auto">
                  <a:xfrm>
                    <a:off x="6396958" y="3598469"/>
                    <a:ext cx="559121" cy="92788"/>
                    <a:chOff x="6582044" y="2846082"/>
                    <a:chExt cx="559121" cy="92788"/>
                  </a:xfrm>
                </p:grpSpPr>
                <p:cxnSp>
                  <p:nvCxnSpPr>
                    <p:cNvPr id="1478" name="Straight Connector 1477"/>
                    <p:cNvCxnSpPr/>
                    <p:nvPr/>
                  </p:nvCxnSpPr>
                  <p:spPr>
                    <a:xfrm flipV="1">
                      <a:off x="7029325" y="2843046"/>
                      <a:ext cx="116403"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9" name="Straight Connector 1478"/>
                    <p:cNvCxnSpPr/>
                    <p:nvPr/>
                  </p:nvCxnSpPr>
                  <p:spPr>
                    <a:xfrm flipV="1">
                      <a:off x="6581619" y="2938605"/>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36" name="Group 1471"/>
                  <p:cNvGrpSpPr>
                    <a:grpSpLocks/>
                  </p:cNvGrpSpPr>
                  <p:nvPr/>
                </p:nvGrpSpPr>
                <p:grpSpPr bwMode="auto">
                  <a:xfrm>
                    <a:off x="6396478" y="3664333"/>
                    <a:ext cx="559121" cy="92788"/>
                    <a:chOff x="6582044" y="2846082"/>
                    <a:chExt cx="559121" cy="92788"/>
                  </a:xfrm>
                </p:grpSpPr>
                <p:cxnSp>
                  <p:nvCxnSpPr>
                    <p:cNvPr id="1476" name="Straight Connector 1475"/>
                    <p:cNvCxnSpPr/>
                    <p:nvPr/>
                  </p:nvCxnSpPr>
                  <p:spPr>
                    <a:xfrm flipV="1">
                      <a:off x="7026821" y="2846109"/>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7" name="Straight Connector 1476"/>
                    <p:cNvCxnSpPr/>
                    <p:nvPr/>
                  </p:nvCxnSpPr>
                  <p:spPr>
                    <a:xfrm flipV="1">
                      <a:off x="6582100" y="2938534"/>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037" name="Group 1472"/>
                  <p:cNvGrpSpPr>
                    <a:grpSpLocks/>
                  </p:cNvGrpSpPr>
                  <p:nvPr/>
                </p:nvGrpSpPr>
                <p:grpSpPr bwMode="auto">
                  <a:xfrm>
                    <a:off x="6395998" y="3730197"/>
                    <a:ext cx="559121" cy="92788"/>
                    <a:chOff x="6582044" y="2846082"/>
                    <a:chExt cx="559121" cy="92788"/>
                  </a:xfrm>
                </p:grpSpPr>
                <p:cxnSp>
                  <p:nvCxnSpPr>
                    <p:cNvPr id="1474" name="Straight Connector 1473"/>
                    <p:cNvCxnSpPr/>
                    <p:nvPr/>
                  </p:nvCxnSpPr>
                  <p:spPr>
                    <a:xfrm flipV="1">
                      <a:off x="7027300" y="2846040"/>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5" name="Straight Connector 1474"/>
                    <p:cNvCxnSpPr/>
                    <p:nvPr/>
                  </p:nvCxnSpPr>
                  <p:spPr>
                    <a:xfrm flipV="1">
                      <a:off x="6582580" y="2938465"/>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6001" name="Group 1436"/>
                <p:cNvGrpSpPr>
                  <a:grpSpLocks/>
                </p:cNvGrpSpPr>
                <p:nvPr/>
              </p:nvGrpSpPr>
              <p:grpSpPr bwMode="auto">
                <a:xfrm>
                  <a:off x="6280049" y="2055335"/>
                  <a:ext cx="731610" cy="920732"/>
                  <a:chOff x="6280049" y="2055335"/>
                  <a:chExt cx="731610" cy="920732"/>
                </a:xfrm>
              </p:grpSpPr>
              <p:grpSp>
                <p:nvGrpSpPr>
                  <p:cNvPr id="206002" name="Group 1437"/>
                  <p:cNvGrpSpPr>
                    <a:grpSpLocks/>
                  </p:cNvGrpSpPr>
                  <p:nvPr/>
                </p:nvGrpSpPr>
                <p:grpSpPr bwMode="auto">
                  <a:xfrm>
                    <a:off x="6280049" y="2055335"/>
                    <a:ext cx="680752" cy="139401"/>
                    <a:chOff x="5414286" y="2921098"/>
                    <a:chExt cx="680752" cy="139401"/>
                  </a:xfrm>
                </p:grpSpPr>
                <p:sp>
                  <p:nvSpPr>
                    <p:cNvPr id="1452" name="Rectangle 188"/>
                    <p:cNvSpPr>
                      <a:spLocks noChangeArrowheads="1"/>
                    </p:cNvSpPr>
                    <p:nvPr/>
                  </p:nvSpPr>
                  <p:spPr bwMode="auto">
                    <a:xfrm>
                      <a:off x="5415853" y="2993633"/>
                      <a:ext cx="549974" cy="6422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453" name="AutoShape 189"/>
                    <p:cNvSpPr>
                      <a:spLocks noChangeArrowheads="1"/>
                    </p:cNvSpPr>
                    <p:nvPr/>
                  </p:nvSpPr>
                  <p:spPr bwMode="auto">
                    <a:xfrm>
                      <a:off x="5415853" y="2918440"/>
                      <a:ext cx="675472"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454" name="Freeform 190"/>
                    <p:cNvSpPr>
                      <a:spLocks/>
                    </p:cNvSpPr>
                    <p:nvPr/>
                  </p:nvSpPr>
                  <p:spPr bwMode="auto">
                    <a:xfrm>
                      <a:off x="5969517" y="2920006"/>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455" name="Freeform 191"/>
                    <p:cNvSpPr>
                      <a:spLocks/>
                    </p:cNvSpPr>
                    <p:nvPr/>
                  </p:nvSpPr>
                  <p:spPr bwMode="auto">
                    <a:xfrm>
                      <a:off x="5500749" y="2934105"/>
                      <a:ext cx="524136" cy="45429"/>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456" name="Freeform 192"/>
                    <p:cNvSpPr>
                      <a:spLocks/>
                    </p:cNvSpPr>
                    <p:nvPr/>
                  </p:nvSpPr>
                  <p:spPr bwMode="auto">
                    <a:xfrm>
                      <a:off x="5622554" y="2930972"/>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439" name="Straight Connector 1438"/>
                  <p:cNvCxnSpPr/>
                  <p:nvPr/>
                </p:nvCxnSpPr>
                <p:spPr>
                  <a:xfrm flipH="1">
                    <a:off x="6997690" y="2123170"/>
                    <a:ext cx="11074" cy="845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p:cNvCxnSpPr/>
                  <p:nvPr/>
                </p:nvCxnSpPr>
                <p:spPr>
                  <a:xfrm>
                    <a:off x="6875885" y="2301755"/>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p:cNvCxnSpPr/>
                  <p:nvPr/>
                </p:nvCxnSpPr>
                <p:spPr>
                  <a:xfrm>
                    <a:off x="6872192" y="2365983"/>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p:cNvCxnSpPr/>
                  <p:nvPr/>
                </p:nvCxnSpPr>
                <p:spPr>
                  <a:xfrm>
                    <a:off x="6872192" y="2442743"/>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p:cNvCxnSpPr/>
                  <p:nvPr/>
                </p:nvCxnSpPr>
                <p:spPr>
                  <a:xfrm>
                    <a:off x="6868502" y="250697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p:cNvCxnSpPr/>
                  <p:nvPr/>
                </p:nvCxnSpPr>
                <p:spPr>
                  <a:xfrm>
                    <a:off x="6864810" y="2568065"/>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p:cNvCxnSpPr/>
                  <p:nvPr/>
                </p:nvCxnSpPr>
                <p:spPr>
                  <a:xfrm>
                    <a:off x="6864810" y="2635426"/>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6" name="Straight Connector 1445"/>
                  <p:cNvCxnSpPr/>
                  <p:nvPr/>
                </p:nvCxnSpPr>
                <p:spPr>
                  <a:xfrm>
                    <a:off x="6861120" y="2704354"/>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p:cNvCxnSpPr/>
                  <p:nvPr/>
                </p:nvCxnSpPr>
                <p:spPr>
                  <a:xfrm>
                    <a:off x="6868502" y="277328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p:cNvCxnSpPr/>
                  <p:nvPr/>
                </p:nvCxnSpPr>
                <p:spPr>
                  <a:xfrm>
                    <a:off x="6872192" y="2842209"/>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p:cNvCxnSpPr/>
                  <p:nvPr/>
                </p:nvCxnSpPr>
                <p:spPr>
                  <a:xfrm>
                    <a:off x="6872192" y="2911136"/>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p:cNvCxnSpPr/>
                  <p:nvPr/>
                </p:nvCxnSpPr>
                <p:spPr>
                  <a:xfrm>
                    <a:off x="6875885" y="2975363"/>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p:cNvCxnSpPr/>
                  <p:nvPr/>
                </p:nvCxnSpPr>
                <p:spPr>
                  <a:xfrm flipH="1">
                    <a:off x="6875885" y="2129436"/>
                    <a:ext cx="13657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882" name="Group 1317"/>
              <p:cNvGrpSpPr>
                <a:grpSpLocks/>
              </p:cNvGrpSpPr>
              <p:nvPr/>
            </p:nvGrpSpPr>
            <p:grpSpPr bwMode="auto">
              <a:xfrm>
                <a:off x="1678171" y="4876798"/>
                <a:ext cx="331695" cy="1030941"/>
                <a:chOff x="6240352" y="2055335"/>
                <a:chExt cx="771307" cy="1017716"/>
              </a:xfrm>
            </p:grpSpPr>
            <p:grpSp>
              <p:nvGrpSpPr>
                <p:cNvPr id="205942" name="Group 1377"/>
                <p:cNvGrpSpPr>
                  <a:grpSpLocks/>
                </p:cNvGrpSpPr>
                <p:nvPr/>
              </p:nvGrpSpPr>
              <p:grpSpPr bwMode="auto">
                <a:xfrm>
                  <a:off x="6240352" y="2235573"/>
                  <a:ext cx="697981" cy="837478"/>
                  <a:chOff x="6395998" y="3062424"/>
                  <a:chExt cx="564403" cy="837478"/>
                </a:xfrm>
              </p:grpSpPr>
              <p:sp>
                <p:nvSpPr>
                  <p:cNvPr id="1399" name="Rectangle 1398"/>
                  <p:cNvSpPr/>
                  <p:nvPr/>
                </p:nvSpPr>
                <p:spPr>
                  <a:xfrm>
                    <a:off x="6509353" y="3059679"/>
                    <a:ext cx="447707" cy="7441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400" name="Straight Connector 1399"/>
                  <p:cNvCxnSpPr/>
                  <p:nvPr/>
                </p:nvCxnSpPr>
                <p:spPr>
                  <a:xfrm flipV="1">
                    <a:off x="6846627" y="3059679"/>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01" name="Rectangle 1400"/>
                  <p:cNvSpPr/>
                  <p:nvPr/>
                </p:nvSpPr>
                <p:spPr>
                  <a:xfrm>
                    <a:off x="6476522" y="3069078"/>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402" name="Straight Connector 1401"/>
                  <p:cNvCxnSpPr/>
                  <p:nvPr/>
                </p:nvCxnSpPr>
                <p:spPr>
                  <a:xfrm flipV="1">
                    <a:off x="6395934" y="3059679"/>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03" name="Rectangle 1402"/>
                  <p:cNvSpPr/>
                  <p:nvPr/>
                </p:nvSpPr>
                <p:spPr>
                  <a:xfrm>
                    <a:off x="6816779" y="3701957"/>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404" name="Rectangle 1403"/>
                  <p:cNvSpPr/>
                  <p:nvPr/>
                </p:nvSpPr>
                <p:spPr>
                  <a:xfrm>
                    <a:off x="6404889" y="3155238"/>
                    <a:ext cx="444721" cy="74410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405" name="Straight Connector 1404"/>
                  <p:cNvCxnSpPr/>
                  <p:nvPr/>
                </p:nvCxnSpPr>
                <p:spPr>
                  <a:xfrm flipV="1">
                    <a:off x="6846627" y="3803782"/>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970" name="Group 1405"/>
                  <p:cNvGrpSpPr>
                    <a:grpSpLocks/>
                  </p:cNvGrpSpPr>
                  <p:nvPr/>
                </p:nvGrpSpPr>
                <p:grpSpPr bwMode="auto">
                  <a:xfrm>
                    <a:off x="6400318" y="3137421"/>
                    <a:ext cx="559121" cy="92788"/>
                    <a:chOff x="6582044" y="2846082"/>
                    <a:chExt cx="559121" cy="92788"/>
                  </a:xfrm>
                </p:grpSpPr>
                <p:cxnSp>
                  <p:nvCxnSpPr>
                    <p:cNvPr id="1434" name="Straight Connector 1433"/>
                    <p:cNvCxnSpPr/>
                    <p:nvPr/>
                  </p:nvCxnSpPr>
                  <p:spPr>
                    <a:xfrm flipV="1">
                      <a:off x="7028351" y="284353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5" name="Straight Connector 1434"/>
                    <p:cNvCxnSpPr/>
                    <p:nvPr/>
                  </p:nvCxnSpPr>
                  <p:spPr>
                    <a:xfrm flipV="1">
                      <a:off x="6580645" y="2935959"/>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71" name="Group 1406"/>
                  <p:cNvGrpSpPr>
                    <a:grpSpLocks/>
                  </p:cNvGrpSpPr>
                  <p:nvPr/>
                </p:nvGrpSpPr>
                <p:grpSpPr bwMode="auto">
                  <a:xfrm>
                    <a:off x="6399838" y="3203285"/>
                    <a:ext cx="559121" cy="92788"/>
                    <a:chOff x="6582044" y="2846082"/>
                    <a:chExt cx="559121" cy="92788"/>
                  </a:xfrm>
                </p:grpSpPr>
                <p:cxnSp>
                  <p:nvCxnSpPr>
                    <p:cNvPr id="1432" name="Straight Connector 1431"/>
                    <p:cNvCxnSpPr/>
                    <p:nvPr/>
                  </p:nvCxnSpPr>
                  <p:spPr>
                    <a:xfrm flipV="1">
                      <a:off x="7028833" y="2843464"/>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3" name="Straight Connector 1432"/>
                    <p:cNvCxnSpPr/>
                    <p:nvPr/>
                  </p:nvCxnSpPr>
                  <p:spPr>
                    <a:xfrm flipV="1">
                      <a:off x="6581126" y="2935890"/>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72" name="Group 1407"/>
                  <p:cNvGrpSpPr>
                    <a:grpSpLocks/>
                  </p:cNvGrpSpPr>
                  <p:nvPr/>
                </p:nvGrpSpPr>
                <p:grpSpPr bwMode="auto">
                  <a:xfrm>
                    <a:off x="6399358" y="3269149"/>
                    <a:ext cx="559121" cy="92788"/>
                    <a:chOff x="6582044" y="2846082"/>
                    <a:chExt cx="559121" cy="92788"/>
                  </a:xfrm>
                </p:grpSpPr>
                <p:cxnSp>
                  <p:nvCxnSpPr>
                    <p:cNvPr id="1430" name="Straight Connector 1429"/>
                    <p:cNvCxnSpPr/>
                    <p:nvPr/>
                  </p:nvCxnSpPr>
                  <p:spPr>
                    <a:xfrm flipV="1">
                      <a:off x="7026327" y="2843394"/>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1" name="Straight Connector 1430"/>
                    <p:cNvCxnSpPr/>
                    <p:nvPr/>
                  </p:nvCxnSpPr>
                  <p:spPr>
                    <a:xfrm flipV="1">
                      <a:off x="6581606" y="2935820"/>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73" name="Group 1408"/>
                  <p:cNvGrpSpPr>
                    <a:grpSpLocks/>
                  </p:cNvGrpSpPr>
                  <p:nvPr/>
                </p:nvGrpSpPr>
                <p:grpSpPr bwMode="auto">
                  <a:xfrm>
                    <a:off x="6398878" y="3335013"/>
                    <a:ext cx="559121" cy="92788"/>
                    <a:chOff x="6582044" y="2846082"/>
                    <a:chExt cx="559121" cy="92788"/>
                  </a:xfrm>
                </p:grpSpPr>
                <p:cxnSp>
                  <p:nvCxnSpPr>
                    <p:cNvPr id="1428" name="Straight Connector 1427"/>
                    <p:cNvCxnSpPr/>
                    <p:nvPr/>
                  </p:nvCxnSpPr>
                  <p:spPr>
                    <a:xfrm flipV="1">
                      <a:off x="7026806" y="2843324"/>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9" name="Straight Connector 1428"/>
                    <p:cNvCxnSpPr/>
                    <p:nvPr/>
                  </p:nvCxnSpPr>
                  <p:spPr>
                    <a:xfrm flipV="1">
                      <a:off x="6582085" y="2935750"/>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74" name="Group 1409"/>
                  <p:cNvGrpSpPr>
                    <a:grpSpLocks/>
                  </p:cNvGrpSpPr>
                  <p:nvPr/>
                </p:nvGrpSpPr>
                <p:grpSpPr bwMode="auto">
                  <a:xfrm>
                    <a:off x="6398398" y="3400877"/>
                    <a:ext cx="559121" cy="92788"/>
                    <a:chOff x="6582044" y="2846082"/>
                    <a:chExt cx="559121" cy="92788"/>
                  </a:xfrm>
                </p:grpSpPr>
                <p:cxnSp>
                  <p:nvCxnSpPr>
                    <p:cNvPr id="1426" name="Straight Connector 1425"/>
                    <p:cNvCxnSpPr/>
                    <p:nvPr/>
                  </p:nvCxnSpPr>
                  <p:spPr>
                    <a:xfrm flipV="1">
                      <a:off x="7027285" y="2843255"/>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7" name="Straight Connector 1426"/>
                    <p:cNvCxnSpPr/>
                    <p:nvPr/>
                  </p:nvCxnSpPr>
                  <p:spPr>
                    <a:xfrm flipV="1">
                      <a:off x="6582565" y="2935681"/>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75" name="Group 1410"/>
                  <p:cNvGrpSpPr>
                    <a:grpSpLocks/>
                  </p:cNvGrpSpPr>
                  <p:nvPr/>
                </p:nvGrpSpPr>
                <p:grpSpPr bwMode="auto">
                  <a:xfrm>
                    <a:off x="6397918" y="3466741"/>
                    <a:ext cx="559121" cy="92788"/>
                    <a:chOff x="6582044" y="2846082"/>
                    <a:chExt cx="559121" cy="92788"/>
                  </a:xfrm>
                </p:grpSpPr>
                <p:cxnSp>
                  <p:nvCxnSpPr>
                    <p:cNvPr id="1424" name="Straight Connector 1423"/>
                    <p:cNvCxnSpPr/>
                    <p:nvPr/>
                  </p:nvCxnSpPr>
                  <p:spPr>
                    <a:xfrm flipV="1">
                      <a:off x="7027767" y="2843185"/>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5" name="Straight Connector 1424"/>
                    <p:cNvCxnSpPr/>
                    <p:nvPr/>
                  </p:nvCxnSpPr>
                  <p:spPr>
                    <a:xfrm flipV="1">
                      <a:off x="6583046" y="2938744"/>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76" name="Group 1411"/>
                  <p:cNvGrpSpPr>
                    <a:grpSpLocks/>
                  </p:cNvGrpSpPr>
                  <p:nvPr/>
                </p:nvGrpSpPr>
                <p:grpSpPr bwMode="auto">
                  <a:xfrm>
                    <a:off x="6397438" y="3532605"/>
                    <a:ext cx="559121" cy="92788"/>
                    <a:chOff x="6582044" y="2846082"/>
                    <a:chExt cx="559121" cy="92788"/>
                  </a:xfrm>
                </p:grpSpPr>
                <p:cxnSp>
                  <p:nvCxnSpPr>
                    <p:cNvPr id="1422" name="Straight Connector 1421"/>
                    <p:cNvCxnSpPr/>
                    <p:nvPr/>
                  </p:nvCxnSpPr>
                  <p:spPr>
                    <a:xfrm flipV="1">
                      <a:off x="7028246" y="2843115"/>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3" name="Straight Connector 1422"/>
                    <p:cNvCxnSpPr/>
                    <p:nvPr/>
                  </p:nvCxnSpPr>
                  <p:spPr>
                    <a:xfrm flipV="1">
                      <a:off x="6577556" y="2938674"/>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77" name="Group 1412"/>
                  <p:cNvGrpSpPr>
                    <a:grpSpLocks/>
                  </p:cNvGrpSpPr>
                  <p:nvPr/>
                </p:nvGrpSpPr>
                <p:grpSpPr bwMode="auto">
                  <a:xfrm>
                    <a:off x="6396958" y="3598469"/>
                    <a:ext cx="559121" cy="92788"/>
                    <a:chOff x="6582044" y="2846082"/>
                    <a:chExt cx="559121" cy="92788"/>
                  </a:xfrm>
                </p:grpSpPr>
                <p:cxnSp>
                  <p:nvCxnSpPr>
                    <p:cNvPr id="1420" name="Straight Connector 1419"/>
                    <p:cNvCxnSpPr/>
                    <p:nvPr/>
                  </p:nvCxnSpPr>
                  <p:spPr>
                    <a:xfrm flipV="1">
                      <a:off x="7028726" y="2843046"/>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1" name="Straight Connector 1420"/>
                    <p:cNvCxnSpPr/>
                    <p:nvPr/>
                  </p:nvCxnSpPr>
                  <p:spPr>
                    <a:xfrm flipV="1">
                      <a:off x="6581019" y="2938605"/>
                      <a:ext cx="453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78" name="Group 1413"/>
                  <p:cNvGrpSpPr>
                    <a:grpSpLocks/>
                  </p:cNvGrpSpPr>
                  <p:nvPr/>
                </p:nvGrpSpPr>
                <p:grpSpPr bwMode="auto">
                  <a:xfrm>
                    <a:off x="6396478" y="3664333"/>
                    <a:ext cx="559121" cy="92788"/>
                    <a:chOff x="6582044" y="2846082"/>
                    <a:chExt cx="559121" cy="92788"/>
                  </a:xfrm>
                </p:grpSpPr>
                <p:cxnSp>
                  <p:nvCxnSpPr>
                    <p:cNvPr id="1418" name="Straight Connector 1417"/>
                    <p:cNvCxnSpPr/>
                    <p:nvPr/>
                  </p:nvCxnSpPr>
                  <p:spPr>
                    <a:xfrm flipV="1">
                      <a:off x="7026223" y="2846109"/>
                      <a:ext cx="110433"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9" name="Straight Connector 1418"/>
                    <p:cNvCxnSpPr/>
                    <p:nvPr/>
                  </p:nvCxnSpPr>
                  <p:spPr>
                    <a:xfrm flipV="1">
                      <a:off x="6581501" y="2938534"/>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79" name="Group 1414"/>
                  <p:cNvGrpSpPr>
                    <a:grpSpLocks/>
                  </p:cNvGrpSpPr>
                  <p:nvPr/>
                </p:nvGrpSpPr>
                <p:grpSpPr bwMode="auto">
                  <a:xfrm>
                    <a:off x="6395998" y="3730197"/>
                    <a:ext cx="559121" cy="92788"/>
                    <a:chOff x="6582044" y="2846082"/>
                    <a:chExt cx="559121" cy="92788"/>
                  </a:xfrm>
                </p:grpSpPr>
                <p:cxnSp>
                  <p:nvCxnSpPr>
                    <p:cNvPr id="1416" name="Straight Connector 1415"/>
                    <p:cNvCxnSpPr/>
                    <p:nvPr/>
                  </p:nvCxnSpPr>
                  <p:spPr>
                    <a:xfrm flipV="1">
                      <a:off x="7026703" y="2846040"/>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7" name="Straight Connector 1416"/>
                    <p:cNvCxnSpPr/>
                    <p:nvPr/>
                  </p:nvCxnSpPr>
                  <p:spPr>
                    <a:xfrm flipV="1">
                      <a:off x="6581980" y="2938465"/>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943" name="Group 1378"/>
                <p:cNvGrpSpPr>
                  <a:grpSpLocks/>
                </p:cNvGrpSpPr>
                <p:nvPr/>
              </p:nvGrpSpPr>
              <p:grpSpPr bwMode="auto">
                <a:xfrm>
                  <a:off x="6280049" y="2055335"/>
                  <a:ext cx="731610" cy="920732"/>
                  <a:chOff x="6280049" y="2055335"/>
                  <a:chExt cx="731610" cy="920732"/>
                </a:xfrm>
              </p:grpSpPr>
              <p:grpSp>
                <p:nvGrpSpPr>
                  <p:cNvPr id="205944" name="Group 1379"/>
                  <p:cNvGrpSpPr>
                    <a:grpSpLocks/>
                  </p:cNvGrpSpPr>
                  <p:nvPr/>
                </p:nvGrpSpPr>
                <p:grpSpPr bwMode="auto">
                  <a:xfrm>
                    <a:off x="6280049" y="2055335"/>
                    <a:ext cx="680752" cy="139401"/>
                    <a:chOff x="5414286" y="2921098"/>
                    <a:chExt cx="680752" cy="139401"/>
                  </a:xfrm>
                </p:grpSpPr>
                <p:sp>
                  <p:nvSpPr>
                    <p:cNvPr id="1394" name="Rectangle 188"/>
                    <p:cNvSpPr>
                      <a:spLocks noChangeArrowheads="1"/>
                    </p:cNvSpPr>
                    <p:nvPr/>
                  </p:nvSpPr>
                  <p:spPr bwMode="auto">
                    <a:xfrm>
                      <a:off x="5415114" y="2993633"/>
                      <a:ext cx="549972" cy="6422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395" name="AutoShape 189"/>
                    <p:cNvSpPr>
                      <a:spLocks noChangeArrowheads="1"/>
                    </p:cNvSpPr>
                    <p:nvPr/>
                  </p:nvSpPr>
                  <p:spPr bwMode="auto">
                    <a:xfrm>
                      <a:off x="5415114" y="2918440"/>
                      <a:ext cx="675469"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396" name="Freeform 190"/>
                    <p:cNvSpPr>
                      <a:spLocks/>
                    </p:cNvSpPr>
                    <p:nvPr/>
                  </p:nvSpPr>
                  <p:spPr bwMode="auto">
                    <a:xfrm>
                      <a:off x="5968778" y="2920006"/>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397" name="Freeform 191"/>
                    <p:cNvSpPr>
                      <a:spLocks/>
                    </p:cNvSpPr>
                    <p:nvPr/>
                  </p:nvSpPr>
                  <p:spPr bwMode="auto">
                    <a:xfrm>
                      <a:off x="5500008" y="2934105"/>
                      <a:ext cx="524136" cy="45429"/>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398" name="Freeform 192"/>
                    <p:cNvSpPr>
                      <a:spLocks/>
                    </p:cNvSpPr>
                    <p:nvPr/>
                  </p:nvSpPr>
                  <p:spPr bwMode="auto">
                    <a:xfrm>
                      <a:off x="5621815" y="2930972"/>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381" name="Straight Connector 1380"/>
                  <p:cNvCxnSpPr/>
                  <p:nvPr/>
                </p:nvCxnSpPr>
                <p:spPr>
                  <a:xfrm flipH="1">
                    <a:off x="6996950" y="2123170"/>
                    <a:ext cx="11072" cy="845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p:cNvCxnSpPr/>
                  <p:nvPr/>
                </p:nvCxnSpPr>
                <p:spPr>
                  <a:xfrm>
                    <a:off x="6875143" y="2301755"/>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p:cNvCxnSpPr/>
                  <p:nvPr/>
                </p:nvCxnSpPr>
                <p:spPr>
                  <a:xfrm>
                    <a:off x="6871453" y="2365983"/>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p:cNvCxnSpPr/>
                  <p:nvPr/>
                </p:nvCxnSpPr>
                <p:spPr>
                  <a:xfrm>
                    <a:off x="6871453" y="2442743"/>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p:cNvCxnSpPr/>
                  <p:nvPr/>
                </p:nvCxnSpPr>
                <p:spPr>
                  <a:xfrm>
                    <a:off x="6867761" y="2506971"/>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p:cNvCxnSpPr/>
                  <p:nvPr/>
                </p:nvCxnSpPr>
                <p:spPr>
                  <a:xfrm>
                    <a:off x="6864071" y="2568065"/>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p:cNvCxnSpPr/>
                  <p:nvPr/>
                </p:nvCxnSpPr>
                <p:spPr>
                  <a:xfrm>
                    <a:off x="6864071" y="2635426"/>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p:cNvCxnSpPr/>
                  <p:nvPr/>
                </p:nvCxnSpPr>
                <p:spPr>
                  <a:xfrm>
                    <a:off x="6860378" y="2704354"/>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p:cNvCxnSpPr/>
                  <p:nvPr/>
                </p:nvCxnSpPr>
                <p:spPr>
                  <a:xfrm>
                    <a:off x="6867761" y="2773281"/>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p:cNvCxnSpPr/>
                  <p:nvPr/>
                </p:nvCxnSpPr>
                <p:spPr>
                  <a:xfrm>
                    <a:off x="6871453" y="2842209"/>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p:cNvCxnSpPr/>
                  <p:nvPr/>
                </p:nvCxnSpPr>
                <p:spPr>
                  <a:xfrm>
                    <a:off x="6871453" y="2911136"/>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p:cNvCxnSpPr/>
                  <p:nvPr/>
                </p:nvCxnSpPr>
                <p:spPr>
                  <a:xfrm>
                    <a:off x="6875143" y="2975363"/>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p:cNvCxnSpPr/>
                  <p:nvPr/>
                </p:nvCxnSpPr>
                <p:spPr>
                  <a:xfrm flipH="1">
                    <a:off x="6875143" y="2129436"/>
                    <a:ext cx="13657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883" name="Group 1318"/>
              <p:cNvGrpSpPr>
                <a:grpSpLocks/>
              </p:cNvGrpSpPr>
              <p:nvPr/>
            </p:nvGrpSpPr>
            <p:grpSpPr bwMode="auto">
              <a:xfrm>
                <a:off x="2054687" y="4876798"/>
                <a:ext cx="331695" cy="1030941"/>
                <a:chOff x="6240352" y="2055335"/>
                <a:chExt cx="771307" cy="1017716"/>
              </a:xfrm>
            </p:grpSpPr>
            <p:grpSp>
              <p:nvGrpSpPr>
                <p:cNvPr id="205884" name="Group 1319"/>
                <p:cNvGrpSpPr>
                  <a:grpSpLocks/>
                </p:cNvGrpSpPr>
                <p:nvPr/>
              </p:nvGrpSpPr>
              <p:grpSpPr bwMode="auto">
                <a:xfrm>
                  <a:off x="6240352" y="2235573"/>
                  <a:ext cx="697981" cy="837478"/>
                  <a:chOff x="6395998" y="3062424"/>
                  <a:chExt cx="564403" cy="837478"/>
                </a:xfrm>
              </p:grpSpPr>
              <p:sp>
                <p:nvSpPr>
                  <p:cNvPr id="1341" name="Rectangle 1340"/>
                  <p:cNvSpPr/>
                  <p:nvPr/>
                </p:nvSpPr>
                <p:spPr>
                  <a:xfrm>
                    <a:off x="6508755" y="3059679"/>
                    <a:ext cx="447707" cy="7441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342" name="Straight Connector 1341"/>
                  <p:cNvCxnSpPr/>
                  <p:nvPr/>
                </p:nvCxnSpPr>
                <p:spPr>
                  <a:xfrm flipV="1">
                    <a:off x="6846027" y="3059679"/>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43" name="Rectangle 1342"/>
                  <p:cNvSpPr/>
                  <p:nvPr/>
                </p:nvSpPr>
                <p:spPr>
                  <a:xfrm>
                    <a:off x="6475922" y="3069078"/>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344" name="Straight Connector 1343"/>
                  <p:cNvCxnSpPr/>
                  <p:nvPr/>
                </p:nvCxnSpPr>
                <p:spPr>
                  <a:xfrm flipV="1">
                    <a:off x="6395336" y="3059679"/>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45" name="Rectangle 1344"/>
                  <p:cNvSpPr/>
                  <p:nvPr/>
                </p:nvSpPr>
                <p:spPr>
                  <a:xfrm>
                    <a:off x="6816180" y="3701957"/>
                    <a:ext cx="131327" cy="11592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sp>
                <p:nvSpPr>
                  <p:cNvPr id="1346" name="Rectangle 1345"/>
                  <p:cNvSpPr/>
                  <p:nvPr/>
                </p:nvSpPr>
                <p:spPr>
                  <a:xfrm>
                    <a:off x="6404289" y="3155238"/>
                    <a:ext cx="444723" cy="74410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800" i="0">
                      <a:solidFill>
                        <a:srgbClr val="FFFFFF"/>
                      </a:solidFill>
                      <a:latin typeface="Calibri" panose="020F0502020204030204" pitchFamily="34" charset="0"/>
                    </a:endParaRPr>
                  </a:p>
                </p:txBody>
              </p:sp>
              <p:cxnSp>
                <p:nvCxnSpPr>
                  <p:cNvPr id="1347" name="Straight Connector 1346"/>
                  <p:cNvCxnSpPr/>
                  <p:nvPr/>
                </p:nvCxnSpPr>
                <p:spPr>
                  <a:xfrm flipV="1">
                    <a:off x="6846027" y="3803782"/>
                    <a:ext cx="113419" cy="92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912" name="Group 1347"/>
                  <p:cNvGrpSpPr>
                    <a:grpSpLocks/>
                  </p:cNvGrpSpPr>
                  <p:nvPr/>
                </p:nvGrpSpPr>
                <p:grpSpPr bwMode="auto">
                  <a:xfrm>
                    <a:off x="6400318" y="3137421"/>
                    <a:ext cx="559121" cy="92788"/>
                    <a:chOff x="6582044" y="2846082"/>
                    <a:chExt cx="559121" cy="92788"/>
                  </a:xfrm>
                </p:grpSpPr>
                <p:cxnSp>
                  <p:nvCxnSpPr>
                    <p:cNvPr id="1376" name="Straight Connector 1375"/>
                    <p:cNvCxnSpPr/>
                    <p:nvPr/>
                  </p:nvCxnSpPr>
                  <p:spPr>
                    <a:xfrm flipV="1">
                      <a:off x="7027752" y="2843533"/>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p:cNvCxnSpPr/>
                    <p:nvPr/>
                  </p:nvCxnSpPr>
                  <p:spPr>
                    <a:xfrm flipV="1">
                      <a:off x="6577062" y="2935959"/>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13" name="Group 1348"/>
                  <p:cNvGrpSpPr>
                    <a:grpSpLocks/>
                  </p:cNvGrpSpPr>
                  <p:nvPr/>
                </p:nvGrpSpPr>
                <p:grpSpPr bwMode="auto">
                  <a:xfrm>
                    <a:off x="6399838" y="3203285"/>
                    <a:ext cx="559121" cy="92788"/>
                    <a:chOff x="6582044" y="2846082"/>
                    <a:chExt cx="559121" cy="92788"/>
                  </a:xfrm>
                </p:grpSpPr>
                <p:cxnSp>
                  <p:nvCxnSpPr>
                    <p:cNvPr id="1374" name="Straight Connector 1373"/>
                    <p:cNvCxnSpPr/>
                    <p:nvPr/>
                  </p:nvCxnSpPr>
                  <p:spPr>
                    <a:xfrm flipV="1">
                      <a:off x="7028233" y="2843464"/>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p:cNvCxnSpPr/>
                    <p:nvPr/>
                  </p:nvCxnSpPr>
                  <p:spPr>
                    <a:xfrm flipV="1">
                      <a:off x="6577543" y="2935890"/>
                      <a:ext cx="456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14" name="Group 1349"/>
                  <p:cNvGrpSpPr>
                    <a:grpSpLocks/>
                  </p:cNvGrpSpPr>
                  <p:nvPr/>
                </p:nvGrpSpPr>
                <p:grpSpPr bwMode="auto">
                  <a:xfrm>
                    <a:off x="6399358" y="3269149"/>
                    <a:ext cx="559121" cy="92788"/>
                    <a:chOff x="6582044" y="2846082"/>
                    <a:chExt cx="559121" cy="92788"/>
                  </a:xfrm>
                </p:grpSpPr>
                <p:cxnSp>
                  <p:nvCxnSpPr>
                    <p:cNvPr id="1372" name="Straight Connector 1371"/>
                    <p:cNvCxnSpPr/>
                    <p:nvPr/>
                  </p:nvCxnSpPr>
                  <p:spPr>
                    <a:xfrm flipV="1">
                      <a:off x="7022743" y="2843394"/>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p:cNvCxnSpPr/>
                    <p:nvPr/>
                  </p:nvCxnSpPr>
                  <p:spPr>
                    <a:xfrm flipV="1">
                      <a:off x="6581006" y="2935820"/>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15" name="Group 1350"/>
                  <p:cNvGrpSpPr>
                    <a:grpSpLocks/>
                  </p:cNvGrpSpPr>
                  <p:nvPr/>
                </p:nvGrpSpPr>
                <p:grpSpPr bwMode="auto">
                  <a:xfrm>
                    <a:off x="6398878" y="3335013"/>
                    <a:ext cx="559121" cy="92788"/>
                    <a:chOff x="6582044" y="2846082"/>
                    <a:chExt cx="559121" cy="92788"/>
                  </a:xfrm>
                </p:grpSpPr>
                <p:cxnSp>
                  <p:nvCxnSpPr>
                    <p:cNvPr id="1370" name="Straight Connector 1369"/>
                    <p:cNvCxnSpPr/>
                    <p:nvPr/>
                  </p:nvCxnSpPr>
                  <p:spPr>
                    <a:xfrm flipV="1">
                      <a:off x="7026208" y="2843324"/>
                      <a:ext cx="110433"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1" name="Straight Connector 1370"/>
                    <p:cNvCxnSpPr/>
                    <p:nvPr/>
                  </p:nvCxnSpPr>
                  <p:spPr>
                    <a:xfrm flipV="1">
                      <a:off x="6581486" y="2935750"/>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16" name="Group 1351"/>
                  <p:cNvGrpSpPr>
                    <a:grpSpLocks/>
                  </p:cNvGrpSpPr>
                  <p:nvPr/>
                </p:nvGrpSpPr>
                <p:grpSpPr bwMode="auto">
                  <a:xfrm>
                    <a:off x="6398398" y="3400877"/>
                    <a:ext cx="559121" cy="92788"/>
                    <a:chOff x="6582044" y="2846082"/>
                    <a:chExt cx="559121" cy="92788"/>
                  </a:xfrm>
                </p:grpSpPr>
                <p:cxnSp>
                  <p:nvCxnSpPr>
                    <p:cNvPr id="1368" name="Straight Connector 1367"/>
                    <p:cNvCxnSpPr/>
                    <p:nvPr/>
                  </p:nvCxnSpPr>
                  <p:spPr>
                    <a:xfrm flipV="1">
                      <a:off x="7026688" y="2843255"/>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9" name="Straight Connector 1368"/>
                    <p:cNvCxnSpPr/>
                    <p:nvPr/>
                  </p:nvCxnSpPr>
                  <p:spPr>
                    <a:xfrm flipV="1">
                      <a:off x="6581965" y="2935681"/>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17" name="Group 1352"/>
                  <p:cNvGrpSpPr>
                    <a:grpSpLocks/>
                  </p:cNvGrpSpPr>
                  <p:nvPr/>
                </p:nvGrpSpPr>
                <p:grpSpPr bwMode="auto">
                  <a:xfrm>
                    <a:off x="6397918" y="3466741"/>
                    <a:ext cx="559121" cy="92788"/>
                    <a:chOff x="6582044" y="2846082"/>
                    <a:chExt cx="559121" cy="92788"/>
                  </a:xfrm>
                </p:grpSpPr>
                <p:cxnSp>
                  <p:nvCxnSpPr>
                    <p:cNvPr id="1366" name="Straight Connector 1365"/>
                    <p:cNvCxnSpPr/>
                    <p:nvPr/>
                  </p:nvCxnSpPr>
                  <p:spPr>
                    <a:xfrm flipV="1">
                      <a:off x="7027169" y="2843185"/>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7" name="Straight Connector 1366"/>
                    <p:cNvCxnSpPr/>
                    <p:nvPr/>
                  </p:nvCxnSpPr>
                  <p:spPr>
                    <a:xfrm flipV="1">
                      <a:off x="6582446" y="2938744"/>
                      <a:ext cx="4506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18" name="Group 1353"/>
                  <p:cNvGrpSpPr>
                    <a:grpSpLocks/>
                  </p:cNvGrpSpPr>
                  <p:nvPr/>
                </p:nvGrpSpPr>
                <p:grpSpPr bwMode="auto">
                  <a:xfrm>
                    <a:off x="6397438" y="3532605"/>
                    <a:ext cx="559121" cy="92788"/>
                    <a:chOff x="6582044" y="2846082"/>
                    <a:chExt cx="559121" cy="92788"/>
                  </a:xfrm>
                </p:grpSpPr>
                <p:cxnSp>
                  <p:nvCxnSpPr>
                    <p:cNvPr id="1364" name="Straight Connector 1363"/>
                    <p:cNvCxnSpPr/>
                    <p:nvPr/>
                  </p:nvCxnSpPr>
                  <p:spPr>
                    <a:xfrm flipV="1">
                      <a:off x="7027648" y="2843115"/>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5" name="Straight Connector 1364"/>
                    <p:cNvCxnSpPr/>
                    <p:nvPr/>
                  </p:nvCxnSpPr>
                  <p:spPr>
                    <a:xfrm flipV="1">
                      <a:off x="6576956" y="2938674"/>
                      <a:ext cx="456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19" name="Group 1354"/>
                  <p:cNvGrpSpPr>
                    <a:grpSpLocks/>
                  </p:cNvGrpSpPr>
                  <p:nvPr/>
                </p:nvGrpSpPr>
                <p:grpSpPr bwMode="auto">
                  <a:xfrm>
                    <a:off x="6396958" y="3598469"/>
                    <a:ext cx="559121" cy="92788"/>
                    <a:chOff x="6582044" y="2846082"/>
                    <a:chExt cx="559121" cy="92788"/>
                  </a:xfrm>
                </p:grpSpPr>
                <p:cxnSp>
                  <p:nvCxnSpPr>
                    <p:cNvPr id="1362" name="Straight Connector 1361"/>
                    <p:cNvCxnSpPr/>
                    <p:nvPr/>
                  </p:nvCxnSpPr>
                  <p:spPr>
                    <a:xfrm flipV="1">
                      <a:off x="7028128" y="2843046"/>
                      <a:ext cx="113419" cy="9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3" name="Straight Connector 1362"/>
                    <p:cNvCxnSpPr/>
                    <p:nvPr/>
                  </p:nvCxnSpPr>
                  <p:spPr>
                    <a:xfrm flipV="1">
                      <a:off x="6577436" y="2938605"/>
                      <a:ext cx="4566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20" name="Group 1355"/>
                  <p:cNvGrpSpPr>
                    <a:grpSpLocks/>
                  </p:cNvGrpSpPr>
                  <p:nvPr/>
                </p:nvGrpSpPr>
                <p:grpSpPr bwMode="auto">
                  <a:xfrm>
                    <a:off x="6396478" y="3664333"/>
                    <a:ext cx="559121" cy="92788"/>
                    <a:chOff x="6582044" y="2846082"/>
                    <a:chExt cx="559121" cy="92788"/>
                  </a:xfrm>
                </p:grpSpPr>
                <p:cxnSp>
                  <p:nvCxnSpPr>
                    <p:cNvPr id="1360" name="Straight Connector 1359"/>
                    <p:cNvCxnSpPr/>
                    <p:nvPr/>
                  </p:nvCxnSpPr>
                  <p:spPr>
                    <a:xfrm flipV="1">
                      <a:off x="7022640" y="2846109"/>
                      <a:ext cx="113419"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1" name="Straight Connector 1360"/>
                    <p:cNvCxnSpPr/>
                    <p:nvPr/>
                  </p:nvCxnSpPr>
                  <p:spPr>
                    <a:xfrm flipV="1">
                      <a:off x="6580903" y="2938534"/>
                      <a:ext cx="4477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921" name="Group 1356"/>
                  <p:cNvGrpSpPr>
                    <a:grpSpLocks/>
                  </p:cNvGrpSpPr>
                  <p:nvPr/>
                </p:nvGrpSpPr>
                <p:grpSpPr bwMode="auto">
                  <a:xfrm>
                    <a:off x="6395998" y="3730197"/>
                    <a:ext cx="559121" cy="92788"/>
                    <a:chOff x="6582044" y="2846082"/>
                    <a:chExt cx="559121" cy="92788"/>
                  </a:xfrm>
                </p:grpSpPr>
                <p:cxnSp>
                  <p:nvCxnSpPr>
                    <p:cNvPr id="1358" name="Straight Connector 1357"/>
                    <p:cNvCxnSpPr/>
                    <p:nvPr/>
                  </p:nvCxnSpPr>
                  <p:spPr>
                    <a:xfrm flipV="1">
                      <a:off x="7026103" y="2846040"/>
                      <a:ext cx="110435" cy="92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9" name="Straight Connector 1358"/>
                    <p:cNvCxnSpPr/>
                    <p:nvPr/>
                  </p:nvCxnSpPr>
                  <p:spPr>
                    <a:xfrm flipV="1">
                      <a:off x="6581382" y="2938465"/>
                      <a:ext cx="450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5885" name="Group 1320"/>
                <p:cNvGrpSpPr>
                  <a:grpSpLocks/>
                </p:cNvGrpSpPr>
                <p:nvPr/>
              </p:nvGrpSpPr>
              <p:grpSpPr bwMode="auto">
                <a:xfrm>
                  <a:off x="6280049" y="2055335"/>
                  <a:ext cx="731610" cy="920732"/>
                  <a:chOff x="6280049" y="2055335"/>
                  <a:chExt cx="731610" cy="920732"/>
                </a:xfrm>
              </p:grpSpPr>
              <p:grpSp>
                <p:nvGrpSpPr>
                  <p:cNvPr id="205886" name="Group 1321"/>
                  <p:cNvGrpSpPr>
                    <a:grpSpLocks/>
                  </p:cNvGrpSpPr>
                  <p:nvPr/>
                </p:nvGrpSpPr>
                <p:grpSpPr bwMode="auto">
                  <a:xfrm>
                    <a:off x="6280049" y="2055335"/>
                    <a:ext cx="680752" cy="139401"/>
                    <a:chOff x="5414286" y="2921098"/>
                    <a:chExt cx="680752" cy="139401"/>
                  </a:xfrm>
                </p:grpSpPr>
                <p:sp>
                  <p:nvSpPr>
                    <p:cNvPr id="1336" name="Rectangle 188"/>
                    <p:cNvSpPr>
                      <a:spLocks noChangeArrowheads="1"/>
                    </p:cNvSpPr>
                    <p:nvPr/>
                  </p:nvSpPr>
                  <p:spPr bwMode="auto">
                    <a:xfrm>
                      <a:off x="5414372" y="2993633"/>
                      <a:ext cx="549974" cy="6422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337" name="AutoShape 189"/>
                    <p:cNvSpPr>
                      <a:spLocks noChangeArrowheads="1"/>
                    </p:cNvSpPr>
                    <p:nvPr/>
                  </p:nvSpPr>
                  <p:spPr bwMode="auto">
                    <a:xfrm>
                      <a:off x="5414372" y="2918440"/>
                      <a:ext cx="675472" cy="78327"/>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338" name="Freeform 190"/>
                    <p:cNvSpPr>
                      <a:spLocks/>
                    </p:cNvSpPr>
                    <p:nvPr/>
                  </p:nvSpPr>
                  <p:spPr bwMode="auto">
                    <a:xfrm>
                      <a:off x="5968036" y="2920006"/>
                      <a:ext cx="125497" cy="137855"/>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339" name="Freeform 191"/>
                    <p:cNvSpPr>
                      <a:spLocks/>
                    </p:cNvSpPr>
                    <p:nvPr/>
                  </p:nvSpPr>
                  <p:spPr bwMode="auto">
                    <a:xfrm>
                      <a:off x="5499268" y="2934105"/>
                      <a:ext cx="524136" cy="45429"/>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340" name="Freeform 192"/>
                    <p:cNvSpPr>
                      <a:spLocks/>
                    </p:cNvSpPr>
                    <p:nvPr/>
                  </p:nvSpPr>
                  <p:spPr bwMode="auto">
                    <a:xfrm>
                      <a:off x="5621073" y="2930972"/>
                      <a:ext cx="302670" cy="53262"/>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5875"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1323" name="Straight Connector 1322"/>
                  <p:cNvCxnSpPr/>
                  <p:nvPr/>
                </p:nvCxnSpPr>
                <p:spPr>
                  <a:xfrm flipH="1">
                    <a:off x="6996209" y="2123170"/>
                    <a:ext cx="11074" cy="8459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4" name="Straight Connector 1323"/>
                  <p:cNvCxnSpPr/>
                  <p:nvPr/>
                </p:nvCxnSpPr>
                <p:spPr>
                  <a:xfrm>
                    <a:off x="6874404" y="2301755"/>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5" name="Straight Connector 1324"/>
                  <p:cNvCxnSpPr/>
                  <p:nvPr/>
                </p:nvCxnSpPr>
                <p:spPr>
                  <a:xfrm>
                    <a:off x="6870711" y="2365983"/>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6" name="Straight Connector 1325"/>
                  <p:cNvCxnSpPr/>
                  <p:nvPr/>
                </p:nvCxnSpPr>
                <p:spPr>
                  <a:xfrm>
                    <a:off x="6870711" y="2442743"/>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7" name="Straight Connector 1326"/>
                  <p:cNvCxnSpPr/>
                  <p:nvPr/>
                </p:nvCxnSpPr>
                <p:spPr>
                  <a:xfrm>
                    <a:off x="6867021" y="250697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8" name="Straight Connector 1327"/>
                  <p:cNvCxnSpPr/>
                  <p:nvPr/>
                </p:nvCxnSpPr>
                <p:spPr>
                  <a:xfrm>
                    <a:off x="6863329" y="2568065"/>
                    <a:ext cx="1402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9" name="Straight Connector 1328"/>
                  <p:cNvCxnSpPr/>
                  <p:nvPr/>
                </p:nvCxnSpPr>
                <p:spPr>
                  <a:xfrm>
                    <a:off x="6863329" y="2635426"/>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0" name="Straight Connector 1329"/>
                  <p:cNvCxnSpPr/>
                  <p:nvPr/>
                </p:nvCxnSpPr>
                <p:spPr>
                  <a:xfrm>
                    <a:off x="6859639" y="2704354"/>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1" name="Straight Connector 1330"/>
                  <p:cNvCxnSpPr/>
                  <p:nvPr/>
                </p:nvCxnSpPr>
                <p:spPr>
                  <a:xfrm>
                    <a:off x="6867021" y="2773281"/>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2" name="Straight Connector 1331"/>
                  <p:cNvCxnSpPr/>
                  <p:nvPr/>
                </p:nvCxnSpPr>
                <p:spPr>
                  <a:xfrm>
                    <a:off x="6870711" y="2842209"/>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3" name="Straight Connector 1332"/>
                  <p:cNvCxnSpPr/>
                  <p:nvPr/>
                </p:nvCxnSpPr>
                <p:spPr>
                  <a:xfrm>
                    <a:off x="6870711" y="2911136"/>
                    <a:ext cx="1365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4" name="Straight Connector 1333"/>
                  <p:cNvCxnSpPr/>
                  <p:nvPr/>
                </p:nvCxnSpPr>
                <p:spPr>
                  <a:xfrm>
                    <a:off x="6874404" y="2975363"/>
                    <a:ext cx="1365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5" name="Straight Connector 1334"/>
                  <p:cNvCxnSpPr/>
                  <p:nvPr/>
                </p:nvCxnSpPr>
                <p:spPr>
                  <a:xfrm flipH="1">
                    <a:off x="6874404" y="2129436"/>
                    <a:ext cx="13657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1559" name="TextBox 1558"/>
            <p:cNvSpPr txBox="1"/>
            <p:nvPr/>
          </p:nvSpPr>
          <p:spPr>
            <a:xfrm>
              <a:off x="668088" y="4554311"/>
              <a:ext cx="288894" cy="338007"/>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a:ea typeface="+mn-ea"/>
                </a:rPr>
                <a:t>1</a:t>
              </a:r>
            </a:p>
          </p:txBody>
        </p:sp>
        <p:sp>
          <p:nvSpPr>
            <p:cNvPr id="1560" name="TextBox 1559"/>
            <p:cNvSpPr txBox="1"/>
            <p:nvPr/>
          </p:nvSpPr>
          <p:spPr>
            <a:xfrm>
              <a:off x="1068096" y="4552724"/>
              <a:ext cx="288894" cy="338008"/>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a:ea typeface="+mn-ea"/>
                </a:rPr>
                <a:t>2</a:t>
              </a:r>
            </a:p>
          </p:txBody>
        </p:sp>
        <p:sp>
          <p:nvSpPr>
            <p:cNvPr id="1561" name="TextBox 1560"/>
            <p:cNvSpPr txBox="1"/>
            <p:nvPr/>
          </p:nvSpPr>
          <p:spPr>
            <a:xfrm>
              <a:off x="1466515" y="4551137"/>
              <a:ext cx="288894" cy="338007"/>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a:ea typeface="+mn-ea"/>
                </a:rPr>
                <a:t>3</a:t>
              </a:r>
            </a:p>
          </p:txBody>
        </p:sp>
        <p:sp>
          <p:nvSpPr>
            <p:cNvPr id="1562" name="TextBox 1561"/>
            <p:cNvSpPr txBox="1"/>
            <p:nvPr/>
          </p:nvSpPr>
          <p:spPr>
            <a:xfrm>
              <a:off x="1833189" y="4549550"/>
              <a:ext cx="288894" cy="338008"/>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a:ea typeface="+mn-ea"/>
                </a:rPr>
                <a:t>4</a:t>
              </a:r>
            </a:p>
          </p:txBody>
        </p:sp>
        <p:sp>
          <p:nvSpPr>
            <p:cNvPr id="1563" name="TextBox 1562"/>
            <p:cNvSpPr txBox="1"/>
            <p:nvPr/>
          </p:nvSpPr>
          <p:spPr>
            <a:xfrm>
              <a:off x="2260181" y="4547963"/>
              <a:ext cx="288894" cy="338007"/>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a:ea typeface="+mn-ea"/>
                </a:rPr>
                <a:t>5</a:t>
              </a:r>
            </a:p>
          </p:txBody>
        </p:sp>
        <p:sp>
          <p:nvSpPr>
            <p:cNvPr id="1564" name="TextBox 1563"/>
            <p:cNvSpPr txBox="1"/>
            <p:nvPr/>
          </p:nvSpPr>
          <p:spPr>
            <a:xfrm>
              <a:off x="2631617" y="4546376"/>
              <a:ext cx="288894" cy="338008"/>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a:ea typeface="+mn-ea"/>
                </a:rPr>
                <a:t>6</a:t>
              </a:r>
            </a:p>
          </p:txBody>
        </p:sp>
        <p:sp>
          <p:nvSpPr>
            <p:cNvPr id="1565" name="TextBox 1564"/>
            <p:cNvSpPr txBox="1"/>
            <p:nvPr/>
          </p:nvSpPr>
          <p:spPr>
            <a:xfrm>
              <a:off x="3014164" y="4544790"/>
              <a:ext cx="288894" cy="338007"/>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a:ea typeface="+mn-ea"/>
                </a:rPr>
                <a:t>7</a:t>
              </a:r>
            </a:p>
          </p:txBody>
        </p:sp>
        <p:sp>
          <p:nvSpPr>
            <p:cNvPr id="1566" name="TextBox 1565"/>
            <p:cNvSpPr txBox="1"/>
            <p:nvPr/>
          </p:nvSpPr>
          <p:spPr>
            <a:xfrm>
              <a:off x="3391949" y="4549550"/>
              <a:ext cx="288894" cy="338008"/>
            </a:xfrm>
            <a:prstGeom prst="rect">
              <a:avLst/>
            </a:prstGeom>
            <a:noFill/>
          </p:spPr>
          <p:txBody>
            <a:bodyPr wrap="none">
              <a:spAutoFit/>
            </a:bodyPr>
            <a:lstStyle/>
            <a:p>
              <a:pPr eaLnBrk="1" fontAlgn="auto" hangingPunct="1">
                <a:spcBef>
                  <a:spcPts val="0"/>
                </a:spcBef>
                <a:spcAft>
                  <a:spcPts val="0"/>
                </a:spcAft>
                <a:defRPr/>
              </a:pPr>
              <a:r>
                <a:rPr lang="en-US" sz="1600" i="0" dirty="0">
                  <a:solidFill>
                    <a:prstClr val="black"/>
                  </a:solidFill>
                  <a:latin typeface="Calibri"/>
                  <a:ea typeface="+mn-ea"/>
                </a:rPr>
                <a:t>8</a:t>
              </a:r>
            </a:p>
          </p:txBody>
        </p:sp>
        <p:grpSp>
          <p:nvGrpSpPr>
            <p:cNvPr id="205847" name="Group 187"/>
            <p:cNvGrpSpPr>
              <a:grpSpLocks/>
            </p:cNvGrpSpPr>
            <p:nvPr/>
          </p:nvGrpSpPr>
          <p:grpSpPr bwMode="auto">
            <a:xfrm>
              <a:off x="2646378" y="1872322"/>
              <a:ext cx="1052512" cy="355600"/>
              <a:chOff x="4410" y="1365"/>
              <a:chExt cx="663" cy="224"/>
            </a:xfrm>
          </p:grpSpPr>
          <p:sp>
            <p:nvSpPr>
              <p:cNvPr id="1568"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569"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570" name="Freeform 190"/>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571" name="Freeform 191"/>
              <p:cNvSpPr>
                <a:spLocks/>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572" name="Freeform 192"/>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grpSp>
          <p:nvGrpSpPr>
            <p:cNvPr id="205848" name="Group 187"/>
            <p:cNvGrpSpPr>
              <a:grpSpLocks/>
            </p:cNvGrpSpPr>
            <p:nvPr/>
          </p:nvGrpSpPr>
          <p:grpSpPr bwMode="auto">
            <a:xfrm>
              <a:off x="5819864" y="1872322"/>
              <a:ext cx="1052512" cy="355600"/>
              <a:chOff x="4410" y="1365"/>
              <a:chExt cx="663" cy="224"/>
            </a:xfrm>
          </p:grpSpPr>
          <p:sp>
            <p:nvSpPr>
              <p:cNvPr id="1574" name="Rectangle 188"/>
              <p:cNvSpPr>
                <a:spLocks noChangeArrowheads="1"/>
              </p:cNvSpPr>
              <p:nvPr/>
            </p:nvSpPr>
            <p:spPr bwMode="auto">
              <a:xfrm>
                <a:off x="4410" y="1500"/>
                <a:ext cx="495" cy="87"/>
              </a:xfrm>
              <a:prstGeom prst="rect">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575" name="AutoShape 189"/>
              <p:cNvSpPr>
                <a:spLocks noChangeArrowheads="1"/>
              </p:cNvSpPr>
              <p:nvPr/>
            </p:nvSpPr>
            <p:spPr bwMode="auto">
              <a:xfrm>
                <a:off x="4410" y="1368"/>
                <a:ext cx="663" cy="135"/>
              </a:xfrm>
              <a:prstGeom prst="parallelogram">
                <a:avLst>
                  <a:gd name="adj" fmla="val 122778"/>
                </a:avLst>
              </a:prstGeom>
              <a:gradFill rotWithShape="1">
                <a:gsLst>
                  <a:gs pos="0">
                    <a:schemeClr val="hlink"/>
                  </a:gs>
                  <a:gs pos="100000">
                    <a:schemeClr val="bg1"/>
                  </a:gs>
                </a:gsLst>
                <a:lin ang="0" scaled="1"/>
              </a:gradFill>
              <a:ln w="9525">
                <a:solidFill>
                  <a:schemeClr val="tx1"/>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Calibri" panose="020F0502020204030204" pitchFamily="34" charset="0"/>
                </a:endParaRPr>
              </a:p>
            </p:txBody>
          </p:sp>
          <p:sp>
            <p:nvSpPr>
              <p:cNvPr id="1576" name="Freeform 190"/>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chemeClr val="accent1"/>
              </a:solidFill>
              <a:ln w="6350" cmpd="sng">
                <a:solidFill>
                  <a:schemeClr val="tx1"/>
                </a:solidFill>
                <a:round/>
                <a:headEnd/>
                <a:tailEnd/>
              </a:ln>
            </p:spPr>
            <p:txBody>
              <a:bodyPr/>
              <a:lstStyle/>
              <a:p>
                <a:pPr eaLnBrk="1" fontAlgn="auto" hangingPunct="1">
                  <a:spcBef>
                    <a:spcPts val="0"/>
                  </a:spcBef>
                  <a:spcAft>
                    <a:spcPts val="0"/>
                  </a:spcAft>
                  <a:defRPr/>
                </a:pPr>
                <a:endParaRPr lang="en-US" i="0">
                  <a:solidFill>
                    <a:prstClr val="black"/>
                  </a:solidFill>
                  <a:latin typeface="Calibri"/>
                  <a:ea typeface="+mn-ea"/>
                </a:endParaRPr>
              </a:p>
            </p:txBody>
          </p:sp>
          <p:sp>
            <p:nvSpPr>
              <p:cNvPr id="1577" name="Freeform 191"/>
              <p:cNvSpPr>
                <a:spLocks/>
              </p:cNvSpPr>
              <p:nvPr/>
            </p:nvSpPr>
            <p:spPr bwMode="auto">
              <a:xfrm>
                <a:off x="4475" y="1395"/>
                <a:ext cx="506" cy="80"/>
              </a:xfrm>
              <a:custGeom>
                <a:avLst/>
                <a:gdLst>
                  <a:gd name="T0" fmla="*/ 0 w 280"/>
                  <a:gd name="T1" fmla="*/ 63 h 63"/>
                  <a:gd name="T2" fmla="*/ 37 w 280"/>
                  <a:gd name="T3" fmla="*/ 62 h 63"/>
                  <a:gd name="T4" fmla="*/ 219 w 280"/>
                  <a:gd name="T5" fmla="*/ 0 h 63"/>
                  <a:gd name="T6" fmla="*/ 28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sp>
            <p:nvSpPr>
              <p:cNvPr id="1578" name="Freeform 192"/>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chemeClr val="tx1"/>
                </a:solidFill>
                <a:prstDash val="solid"/>
                <a:round/>
                <a:headEnd/>
                <a:tailEnd/>
              </a:ln>
            </p:spPr>
            <p:txBody>
              <a:bodyPr wrap="none"/>
              <a:lstStyle/>
              <a:p>
                <a:pPr eaLnBrk="1" fontAlgn="auto" hangingPunct="1">
                  <a:spcBef>
                    <a:spcPts val="0"/>
                  </a:spcBef>
                  <a:spcAft>
                    <a:spcPts val="0"/>
                  </a:spcAft>
                  <a:defRPr/>
                </a:pPr>
                <a:endParaRPr lang="en-US" i="0">
                  <a:solidFill>
                    <a:prstClr val="black"/>
                  </a:solidFill>
                  <a:latin typeface="Calibri"/>
                  <a:ea typeface="+mn-ea"/>
                </a:endParaRPr>
              </a:p>
            </p:txBody>
          </p:sp>
        </p:grpSp>
        <p:cxnSp>
          <p:nvCxnSpPr>
            <p:cNvPr id="20" name="Straight Connector 19"/>
            <p:cNvCxnSpPr/>
            <p:nvPr/>
          </p:nvCxnSpPr>
          <p:spPr>
            <a:xfrm flipH="1">
              <a:off x="1368101" y="2215235"/>
              <a:ext cx="1588" cy="5141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9" name="Straight Connector 1578"/>
            <p:cNvCxnSpPr/>
            <p:nvPr/>
          </p:nvCxnSpPr>
          <p:spPr>
            <a:xfrm flipH="1">
              <a:off x="3074483" y="2224757"/>
              <a:ext cx="0" cy="5141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0" name="Straight Connector 1579"/>
            <p:cNvCxnSpPr/>
            <p:nvPr/>
          </p:nvCxnSpPr>
          <p:spPr>
            <a:xfrm flipH="1">
              <a:off x="4953883" y="2226343"/>
              <a:ext cx="1587" cy="5141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1" name="Straight Connector 1580"/>
            <p:cNvCxnSpPr/>
            <p:nvPr/>
          </p:nvCxnSpPr>
          <p:spPr>
            <a:xfrm flipH="1">
              <a:off x="6495182" y="2218347"/>
              <a:ext cx="1587" cy="51415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82" name="Straight Connector 1581"/>
            <p:cNvCxnSpPr>
              <a:endCxn id="71" idx="0"/>
            </p:cNvCxnSpPr>
            <p:nvPr/>
          </p:nvCxnSpPr>
          <p:spPr>
            <a:xfrm flipH="1">
              <a:off x="1607788" y="2221583"/>
              <a:ext cx="1127005" cy="5141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3" name="Straight Connector 1582"/>
            <p:cNvCxnSpPr/>
            <p:nvPr/>
          </p:nvCxnSpPr>
          <p:spPr>
            <a:xfrm flipH="1">
              <a:off x="3193532" y="2221583"/>
              <a:ext cx="1304786" cy="5236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4" name="Straight Connector 1583"/>
            <p:cNvCxnSpPr/>
            <p:nvPr/>
          </p:nvCxnSpPr>
          <p:spPr>
            <a:xfrm flipH="1">
              <a:off x="5122140" y="2253321"/>
              <a:ext cx="1301612" cy="5062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5" name="Straight Connector 1584"/>
            <p:cNvCxnSpPr>
              <a:endCxn id="71" idx="1"/>
            </p:cNvCxnSpPr>
            <p:nvPr/>
          </p:nvCxnSpPr>
          <p:spPr>
            <a:xfrm flipH="1">
              <a:off x="1739536" y="2231104"/>
              <a:ext cx="2596874" cy="5046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6" name="Straight Connector 1585"/>
            <p:cNvCxnSpPr/>
            <p:nvPr/>
          </p:nvCxnSpPr>
          <p:spPr>
            <a:xfrm flipH="1">
              <a:off x="3518935" y="2242212"/>
              <a:ext cx="2807989" cy="4951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7" name="Straight Connector 1586"/>
            <p:cNvCxnSpPr/>
            <p:nvPr/>
          </p:nvCxnSpPr>
          <p:spPr>
            <a:xfrm flipH="1">
              <a:off x="1977636" y="2253321"/>
              <a:ext cx="3950869" cy="4951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8" name="Straight Connector 1587"/>
            <p:cNvCxnSpPr>
              <a:stCxn id="52" idx="2"/>
            </p:cNvCxnSpPr>
            <p:nvPr/>
          </p:nvCxnSpPr>
          <p:spPr>
            <a:xfrm>
              <a:off x="1476039" y="2223169"/>
              <a:ext cx="1552410" cy="5173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9" name="Straight Connector 1588"/>
            <p:cNvCxnSpPr/>
            <p:nvPr/>
          </p:nvCxnSpPr>
          <p:spPr>
            <a:xfrm>
              <a:off x="1623662" y="2223169"/>
              <a:ext cx="3014342" cy="5252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0" name="Straight Connector 1589"/>
            <p:cNvCxnSpPr>
              <a:stCxn id="54" idx="1"/>
            </p:cNvCxnSpPr>
            <p:nvPr/>
          </p:nvCxnSpPr>
          <p:spPr>
            <a:xfrm>
              <a:off x="1868111" y="2226343"/>
              <a:ext cx="4342939" cy="5458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306" idx="0"/>
            </p:cNvCxnSpPr>
            <p:nvPr/>
          </p:nvCxnSpPr>
          <p:spPr>
            <a:xfrm flipH="1" flipV="1">
              <a:off x="3166548" y="2239038"/>
              <a:ext cx="1596855" cy="5252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1" name="Straight Connector 1590"/>
            <p:cNvCxnSpPr>
              <a:stCxn id="1553" idx="0"/>
            </p:cNvCxnSpPr>
            <p:nvPr/>
          </p:nvCxnSpPr>
          <p:spPr>
            <a:xfrm flipH="1" flipV="1">
              <a:off x="3342741" y="2232691"/>
              <a:ext cx="2984183" cy="5379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92" name="Straight Connector 1591"/>
            <p:cNvCxnSpPr>
              <a:stCxn id="1553" idx="1"/>
            </p:cNvCxnSpPr>
            <p:nvPr/>
          </p:nvCxnSpPr>
          <p:spPr>
            <a:xfrm flipH="1" flipV="1">
              <a:off x="4639591" y="2226343"/>
              <a:ext cx="1819082" cy="54430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05828" name="Rectangle 6"/>
          <p:cNvSpPr txBox="1">
            <a:spLocks noChangeArrowheads="1"/>
          </p:cNvSpPr>
          <p:nvPr/>
        </p:nvSpPr>
        <p:spPr bwMode="auto">
          <a:xfrm>
            <a:off x="393699" y="1009650"/>
            <a:ext cx="8450263" cy="190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spcBef>
                <a:spcPct val="20000"/>
              </a:spcBef>
              <a:buClr>
                <a:srgbClr val="000099"/>
              </a:buClr>
              <a:buSzPct val="75000"/>
              <a:buFont typeface="Wingdings" panose="05000000000000000000" pitchFamily="2" charset="2"/>
              <a:buChar char="v"/>
            </a:pPr>
            <a:r>
              <a:rPr lang="en-US" altLang="zh-CN" i="0" dirty="0">
                <a:latin typeface="+mn-lt"/>
              </a:rPr>
              <a:t>rich interconnection among switches, racks:</a:t>
            </a:r>
          </a:p>
          <a:p>
            <a:pPr lvl="1" eaLnBrk="1" hangingPunct="1">
              <a:spcBef>
                <a:spcPct val="20000"/>
              </a:spcBef>
              <a:buClr>
                <a:srgbClr val="000099"/>
              </a:buClr>
              <a:buFont typeface="Wingdings" panose="05000000000000000000" pitchFamily="2" charset="2"/>
              <a:buChar char="§"/>
            </a:pPr>
            <a:r>
              <a:rPr lang="en-US" altLang="zh-CN" i="0" dirty="0">
                <a:latin typeface="+mn-lt"/>
              </a:rPr>
              <a:t>increased throughput between racks (multiple routing paths possible)</a:t>
            </a:r>
          </a:p>
          <a:p>
            <a:pPr lvl="1" eaLnBrk="1" hangingPunct="1">
              <a:spcBef>
                <a:spcPct val="20000"/>
              </a:spcBef>
              <a:buClr>
                <a:srgbClr val="000099"/>
              </a:buClr>
              <a:buFont typeface="Wingdings" panose="05000000000000000000" pitchFamily="2" charset="2"/>
              <a:buChar char="§"/>
            </a:pPr>
            <a:r>
              <a:rPr lang="en-US" altLang="zh-CN" i="0" dirty="0">
                <a:latin typeface="+mn-lt"/>
              </a:rPr>
              <a:t>increased reliability via redundancy</a:t>
            </a:r>
          </a:p>
          <a:p>
            <a:pPr eaLnBrk="1" hangingPunct="1">
              <a:spcBef>
                <a:spcPct val="20000"/>
              </a:spcBef>
              <a:buFont typeface="Arial" panose="020B0604020202020204" pitchFamily="34" charset="0"/>
              <a:buChar char="•"/>
            </a:pPr>
            <a:endParaRPr lang="en-US" altLang="zh-CN" sz="3200" dirty="0">
              <a:latin typeface="Gill Sans MT" panose="020B0502020104020203" pitchFamily="34" charset="0"/>
            </a:endParaRPr>
          </a:p>
        </p:txBody>
      </p:sp>
      <p:sp>
        <p:nvSpPr>
          <p:cNvPr id="2" name="标题 1"/>
          <p:cNvSpPr>
            <a:spLocks noGrp="1"/>
          </p:cNvSpPr>
          <p:nvPr>
            <p:ph type="title"/>
          </p:nvPr>
        </p:nvSpPr>
        <p:spPr/>
        <p:txBody>
          <a:bodyPr/>
          <a:lstStyle/>
          <a:p>
            <a:r>
              <a:rPr lang="en-US" altLang="zh-CN" dirty="0">
                <a:latin typeface="+mn-lt"/>
                <a:ea typeface="ＭＳ Ｐゴシック" charset="0"/>
              </a:rPr>
              <a:t>Data center networks </a:t>
            </a:r>
            <a:endParaRPr lang="zh-CN" altLang="en-US" dirty="0">
              <a:latin typeface="+mn-lt"/>
            </a:endParaRPr>
          </a:p>
        </p:txBody>
      </p:sp>
    </p:spTree>
    <p:extLst>
      <p:ext uri="{BB962C8B-B14F-4D97-AF65-F5344CB8AC3E}">
        <p14:creationId xmlns:p14="http://schemas.microsoft.com/office/powerpoint/2010/main" val="446811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a:t>6.1 </a:t>
            </a:r>
            <a:r>
              <a:rPr lang="zh-CN" altLang="en-US" sz="1800" dirty="0"/>
              <a:t>链路层概述</a:t>
            </a:r>
            <a:endParaRPr lang="en-US" altLang="zh-CN" sz="1800" dirty="0"/>
          </a:p>
          <a:p>
            <a:pPr eaLnBrk="1" hangingPunct="1">
              <a:lnSpc>
                <a:spcPct val="90000"/>
              </a:lnSpc>
            </a:pPr>
            <a:r>
              <a:rPr lang="zh-CN" altLang="en-US" sz="1800" dirty="0"/>
              <a:t>链路层提供的服务</a:t>
            </a:r>
            <a:endParaRPr lang="en-US" altLang="zh-CN" sz="1800" dirty="0"/>
          </a:p>
          <a:p>
            <a:pPr eaLnBrk="1" hangingPunct="1">
              <a:lnSpc>
                <a:spcPct val="90000"/>
              </a:lnSpc>
            </a:pPr>
            <a:r>
              <a:rPr lang="zh-CN" altLang="en-US" sz="1800" dirty="0"/>
              <a:t>链路层在何处实现</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6.2 </a:t>
            </a:r>
            <a:r>
              <a:rPr lang="zh-CN" altLang="en-US" sz="1800" dirty="0"/>
              <a:t>差错检测和纠正技术 </a:t>
            </a:r>
            <a:endParaRPr lang="en-US" altLang="zh-CN" sz="1800" dirty="0"/>
          </a:p>
          <a:p>
            <a:pPr eaLnBrk="1" hangingPunct="1">
              <a:lnSpc>
                <a:spcPct val="90000"/>
              </a:lnSpc>
            </a:pPr>
            <a:r>
              <a:rPr lang="zh-CN" altLang="en-US" sz="1800" dirty="0"/>
              <a:t>奇偶校验</a:t>
            </a:r>
            <a:endParaRPr lang="en-US" altLang="zh-CN" sz="1800" dirty="0"/>
          </a:p>
          <a:p>
            <a:pPr eaLnBrk="1" hangingPunct="1">
              <a:lnSpc>
                <a:spcPct val="90000"/>
              </a:lnSpc>
            </a:pPr>
            <a:r>
              <a:rPr lang="zh-CN" altLang="en-US" sz="1800" dirty="0"/>
              <a:t>校验和方法</a:t>
            </a:r>
            <a:endParaRPr lang="en-US" altLang="zh-CN" sz="1800" dirty="0"/>
          </a:p>
          <a:p>
            <a:pPr eaLnBrk="1" hangingPunct="1">
              <a:lnSpc>
                <a:spcPct val="90000"/>
              </a:lnSpc>
            </a:pPr>
            <a:r>
              <a:rPr lang="zh-CN" altLang="en-US" sz="1800" dirty="0"/>
              <a:t>循环冗余检测</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6.3 </a:t>
            </a:r>
            <a:r>
              <a:rPr lang="zh-CN" altLang="en-US" sz="1800" dirty="0"/>
              <a:t>多路访问链路和协议</a:t>
            </a:r>
            <a:endParaRPr lang="en-US" altLang="zh-CN" sz="1800" dirty="0"/>
          </a:p>
          <a:p>
            <a:pPr eaLnBrk="1" hangingPunct="1">
              <a:lnSpc>
                <a:spcPct val="90000"/>
              </a:lnSpc>
            </a:pPr>
            <a:r>
              <a:rPr lang="zh-CN" altLang="en-US" sz="1800" dirty="0"/>
              <a:t>信道划分协议</a:t>
            </a:r>
            <a:endParaRPr lang="en-US" altLang="zh-CN" sz="1800" dirty="0"/>
          </a:p>
          <a:p>
            <a:pPr eaLnBrk="1" hangingPunct="1">
              <a:lnSpc>
                <a:spcPct val="90000"/>
              </a:lnSpc>
            </a:pPr>
            <a:r>
              <a:rPr lang="zh-CN" altLang="en-US" sz="1800" dirty="0"/>
              <a:t>随机接入协议</a:t>
            </a:r>
            <a:endParaRPr lang="en-US" altLang="zh-CN" sz="1800" dirty="0"/>
          </a:p>
          <a:p>
            <a:pPr eaLnBrk="1" hangingPunct="1">
              <a:lnSpc>
                <a:spcPct val="90000"/>
              </a:lnSpc>
            </a:pPr>
            <a:r>
              <a:rPr lang="zh-CN" altLang="en-US" sz="1800" dirty="0"/>
              <a:t>轮流协议</a:t>
            </a:r>
            <a:endParaRPr lang="en-US" altLang="zh-CN" sz="1800" dirty="0"/>
          </a:p>
          <a:p>
            <a:pPr eaLnBrk="1" hangingPunct="1">
              <a:lnSpc>
                <a:spcPct val="90000"/>
              </a:lnSpc>
            </a:pPr>
            <a:r>
              <a:rPr lang="en-US" altLang="zh-CN" sz="1800" dirty="0"/>
              <a:t>DOCSIS: </a:t>
            </a:r>
            <a:r>
              <a:rPr lang="zh-CN" altLang="en-US" sz="1800" dirty="0"/>
              <a:t>用于电缆互联网接入的链路层协议</a:t>
            </a:r>
            <a:endParaRPr lang="en-US" altLang="zh-CN" sz="1800" dirty="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a:t>以太网</a:t>
            </a:r>
            <a:endParaRPr lang="en-US" altLang="zh-CN" sz="1800" dirty="0"/>
          </a:p>
          <a:p>
            <a:pPr eaLnBrk="1" hangingPunct="1">
              <a:lnSpc>
                <a:spcPct val="90000"/>
              </a:lnSpc>
            </a:pPr>
            <a:r>
              <a:rPr lang="zh-CN" altLang="en-US" sz="1800" dirty="0"/>
              <a:t>链路层交换机</a:t>
            </a:r>
            <a:endParaRPr lang="en-US" altLang="zh-CN" sz="1800" dirty="0"/>
          </a:p>
          <a:p>
            <a:pPr eaLnBrk="1" hangingPunct="1">
              <a:lnSpc>
                <a:spcPct val="90000"/>
              </a:lnSpc>
            </a:pPr>
            <a:r>
              <a:rPr lang="zh-CN" altLang="en-US" sz="1800" dirty="0"/>
              <a:t>虚拟局域网 </a:t>
            </a:r>
            <a:r>
              <a:rPr lang="en-US" altLang="zh-CN" sz="1800" dirty="0"/>
              <a:t>(VLANs)</a:t>
            </a:r>
          </a:p>
          <a:p>
            <a:pPr eaLnBrk="1" hangingPunct="1">
              <a:lnSpc>
                <a:spcPct val="90000"/>
              </a:lnSpc>
              <a:buFontTx/>
              <a:buNone/>
            </a:pPr>
            <a:endParaRPr lang="en-US" altLang="zh-CN" sz="1800" dirty="0"/>
          </a:p>
          <a:p>
            <a:pPr eaLnBrk="1" hangingPunct="1">
              <a:lnSpc>
                <a:spcPct val="90000"/>
              </a:lnSpc>
              <a:buFontTx/>
              <a:buNone/>
            </a:pPr>
            <a:r>
              <a:rPr lang="en-US" altLang="zh-CN" sz="1800" dirty="0"/>
              <a:t>6.5 </a:t>
            </a:r>
            <a:r>
              <a:rPr lang="zh-CN" altLang="en-US" sz="1800" dirty="0"/>
              <a:t>链路虚拟化：网络作为链路层</a:t>
            </a:r>
            <a:endParaRPr lang="en-US" altLang="zh-CN" sz="1800" dirty="0"/>
          </a:p>
          <a:p>
            <a:pPr eaLnBrk="1" hangingPunct="1">
              <a:lnSpc>
                <a:spcPct val="90000"/>
              </a:lnSpc>
            </a:pPr>
            <a:r>
              <a:rPr lang="zh-CN" altLang="en-US" sz="1800" dirty="0"/>
              <a:t>多协议标签交换 </a:t>
            </a:r>
            <a:r>
              <a:rPr lang="en-US" altLang="zh-CN" sz="1800" dirty="0"/>
              <a:t>(MPLS)</a:t>
            </a:r>
          </a:p>
          <a:p>
            <a:pPr eaLnBrk="1" hangingPunct="1">
              <a:lnSpc>
                <a:spcPct val="90000"/>
              </a:lnSpc>
              <a:buFontTx/>
              <a:buNone/>
            </a:pPr>
            <a:r>
              <a:rPr lang="en-US" altLang="zh-CN" sz="1800" dirty="0"/>
              <a:t>6.6 </a:t>
            </a:r>
            <a:r>
              <a:rPr lang="zh-CN" altLang="en-US" sz="1800" dirty="0"/>
              <a:t>数据中心网络</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6.7 </a:t>
            </a:r>
            <a:r>
              <a:rPr lang="zh-CN" altLang="en-US" sz="1800" dirty="0">
                <a:solidFill>
                  <a:srgbClr val="FF0000"/>
                </a:solidFill>
              </a:rPr>
              <a:t>回顾：</a:t>
            </a:r>
            <a:r>
              <a:rPr lang="en-US" altLang="zh-CN" sz="1800" dirty="0">
                <a:solidFill>
                  <a:srgbClr val="FF0000"/>
                </a:solidFill>
              </a:rPr>
              <a:t>Web</a:t>
            </a:r>
            <a:r>
              <a:rPr lang="zh-CN" altLang="en-US" sz="1800" dirty="0">
                <a:solidFill>
                  <a:srgbClr val="FF0000"/>
                </a:solidFill>
              </a:rPr>
              <a:t>页面请求的历程</a:t>
            </a:r>
            <a:endParaRPr lang="en-US" altLang="zh-CN" sz="1800" dirty="0">
              <a:solidFill>
                <a:srgbClr val="FF0000"/>
              </a:solidFill>
            </a:endParaRPr>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和以太网</a:t>
            </a:r>
            <a:endParaRPr lang="en-US" altLang="zh-CN" sz="1800" dirty="0"/>
          </a:p>
          <a:p>
            <a:pPr eaLnBrk="1" hangingPunct="1">
              <a:lnSpc>
                <a:spcPct val="90000"/>
              </a:lnSpc>
              <a:buFontTx/>
              <a:buChar char="•"/>
            </a:pPr>
            <a:r>
              <a:rPr lang="zh-CN" altLang="en-US" sz="1800" dirty="0"/>
              <a:t>仍在准备：</a:t>
            </a:r>
            <a:r>
              <a:rPr lang="en-US" altLang="zh-CN" sz="1800" dirty="0"/>
              <a:t>DNS </a:t>
            </a:r>
            <a:r>
              <a:rPr lang="zh-CN" altLang="en-US" sz="1800" dirty="0"/>
              <a:t>和 </a:t>
            </a:r>
            <a:r>
              <a:rPr lang="en-US" altLang="zh-CN" sz="1800" dirty="0"/>
              <a:t>ARP</a:t>
            </a:r>
          </a:p>
          <a:p>
            <a:pPr eaLnBrk="1" hangingPunct="1">
              <a:lnSpc>
                <a:spcPct val="90000"/>
              </a:lnSpc>
              <a:buFontTx/>
              <a:buChar char="•"/>
            </a:pPr>
            <a:r>
              <a:rPr lang="zh-CN" altLang="en-US" sz="1800" dirty="0"/>
              <a:t>仍在准备：域内路由选择到</a:t>
            </a:r>
            <a:r>
              <a:rPr lang="en-US" altLang="zh-CN" sz="1800" dirty="0"/>
              <a:t>DNS</a:t>
            </a:r>
            <a:r>
              <a:rPr lang="zh-CN" altLang="en-US" sz="1800" dirty="0"/>
              <a:t>服务器</a:t>
            </a:r>
            <a:endParaRPr lang="en-US" altLang="zh-CN" sz="1800" dirty="0"/>
          </a:p>
          <a:p>
            <a:pPr eaLnBrk="1" hangingPunct="1">
              <a:lnSpc>
                <a:spcPct val="90000"/>
              </a:lnSpc>
              <a:buFontTx/>
              <a:buChar char="•"/>
            </a:pPr>
            <a:r>
              <a:rPr lang="en-US" altLang="zh-CN" sz="1800" dirty="0"/>
              <a:t>Web </a:t>
            </a:r>
            <a:r>
              <a:rPr lang="zh-CN" altLang="en-US" sz="1800" dirty="0"/>
              <a:t>客户 </a:t>
            </a:r>
            <a:r>
              <a:rPr lang="en-US" altLang="zh-CN" sz="1800" dirty="0"/>
              <a:t>— </a:t>
            </a:r>
            <a:r>
              <a:rPr lang="zh-CN" altLang="en-US" sz="1800" dirty="0"/>
              <a:t>服务器交互：</a:t>
            </a:r>
            <a:r>
              <a:rPr lang="en-US" altLang="zh-CN" sz="1800" dirty="0"/>
              <a:t>TCP </a:t>
            </a:r>
            <a:r>
              <a:rPr lang="zh-CN" altLang="en-US" sz="1800" dirty="0"/>
              <a:t>和 </a:t>
            </a:r>
            <a:r>
              <a:rPr lang="en-US" altLang="zh-CN" sz="1800" dirty="0"/>
              <a:t>HTTP</a:t>
            </a:r>
          </a:p>
          <a:p>
            <a:pPr eaLnBrk="1" hangingPunct="1">
              <a:lnSpc>
                <a:spcPct val="90000"/>
              </a:lnSpc>
              <a:buFontTx/>
              <a:buNone/>
            </a:pPr>
            <a:endParaRPr lang="en-US" altLang="zh-CN" sz="1800" dirty="0"/>
          </a:p>
          <a:p>
            <a:pPr eaLnBrk="1" hangingPunct="1">
              <a:lnSpc>
                <a:spcPct val="90000"/>
              </a:lnSpc>
              <a:buFontTx/>
              <a:buNone/>
            </a:pPr>
            <a:r>
              <a:rPr lang="en-US" altLang="zh-CN" sz="1800" dirty="0"/>
              <a:t>6.8 </a:t>
            </a:r>
            <a:r>
              <a:rPr lang="zh-CN" altLang="en-US" sz="1800" dirty="0"/>
              <a:t>小结</a:t>
            </a:r>
          </a:p>
        </p:txBody>
      </p:sp>
      <p:sp>
        <p:nvSpPr>
          <p:cNvPr id="2" name="标题 1"/>
          <p:cNvSpPr>
            <a:spLocks noGrp="1"/>
          </p:cNvSpPr>
          <p:nvPr>
            <p:ph type="title"/>
          </p:nvPr>
        </p:nvSpPr>
        <p:spPr/>
        <p:txBody>
          <a:bodyPr/>
          <a:lstStyle/>
          <a:p>
            <a:r>
              <a:rPr lang="zh-CN" altLang="en-US" dirty="0">
                <a:latin typeface="+mn-lt"/>
              </a:rPr>
              <a:t>第 </a:t>
            </a:r>
            <a:r>
              <a:rPr lang="en-US" altLang="zh-CN" dirty="0">
                <a:latin typeface="+mn-lt"/>
              </a:rPr>
              <a:t>6 </a:t>
            </a:r>
            <a:r>
              <a:rPr lang="zh-CN" altLang="en-US" dirty="0">
                <a:latin typeface="+mn-lt"/>
              </a:rPr>
              <a:t>章 链路层和局域网</a:t>
            </a:r>
          </a:p>
        </p:txBody>
      </p:sp>
    </p:spTree>
    <p:extLst>
      <p:ext uri="{BB962C8B-B14F-4D97-AF65-F5344CB8AC3E}">
        <p14:creationId xmlns:p14="http://schemas.microsoft.com/office/powerpoint/2010/main" val="420948157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1" name="Rectangle 3"/>
          <p:cNvSpPr>
            <a:spLocks noGrp="1" noChangeArrowheads="1"/>
          </p:cNvSpPr>
          <p:nvPr>
            <p:ph type="body" idx="1"/>
          </p:nvPr>
        </p:nvSpPr>
        <p:spPr>
          <a:xfrm>
            <a:off x="303213" y="984302"/>
            <a:ext cx="8540750" cy="5200188"/>
          </a:xfrm>
        </p:spPr>
        <p:txBody>
          <a:bodyPr/>
          <a:lstStyle/>
          <a:p>
            <a:r>
              <a:rPr lang="en-US" altLang="zh-CN" dirty="0"/>
              <a:t>journey down protocol stack complete!</a:t>
            </a:r>
          </a:p>
          <a:p>
            <a:pPr lvl="1"/>
            <a:r>
              <a:rPr lang="en-US" altLang="zh-CN" dirty="0"/>
              <a:t>application, transport, network, link</a:t>
            </a:r>
          </a:p>
          <a:p>
            <a:endParaRPr lang="en-US" altLang="zh-CN" dirty="0"/>
          </a:p>
          <a:p>
            <a:r>
              <a:rPr lang="en-US" altLang="zh-CN" dirty="0"/>
              <a:t>putting-it-all-together: synthesis!</a:t>
            </a:r>
          </a:p>
          <a:p>
            <a:pPr lvl="1"/>
            <a:r>
              <a:rPr lang="en-US" altLang="zh-CN" dirty="0">
                <a:solidFill>
                  <a:srgbClr val="C00000"/>
                </a:solidFill>
              </a:rPr>
              <a:t>goal: </a:t>
            </a:r>
            <a:r>
              <a:rPr lang="en-US" altLang="zh-CN" dirty="0"/>
              <a:t>identify, review, understand protocols (at all layers) involved in seemingly simple scenario: requesting www page</a:t>
            </a:r>
          </a:p>
          <a:p>
            <a:pPr lvl="1"/>
            <a:endParaRPr lang="en-US" altLang="zh-CN" dirty="0">
              <a:solidFill>
                <a:srgbClr val="C00000"/>
              </a:solidFill>
            </a:endParaRPr>
          </a:p>
          <a:p>
            <a:pPr lvl="1"/>
            <a:r>
              <a:rPr lang="en-US" altLang="zh-CN" dirty="0">
                <a:solidFill>
                  <a:srgbClr val="C00000"/>
                </a:solidFill>
              </a:rPr>
              <a:t>scenario: </a:t>
            </a:r>
            <a:r>
              <a:rPr lang="en-US" altLang="zh-CN" dirty="0"/>
              <a:t>student attaches laptop to campus network, requests/receives www.google.com </a:t>
            </a:r>
          </a:p>
          <a:p>
            <a:endParaRPr lang="en-US" altLang="zh-CN" dirty="0"/>
          </a:p>
          <a:p>
            <a:endParaRPr lang="en-US" altLang="zh-CN" dirty="0"/>
          </a:p>
        </p:txBody>
      </p:sp>
      <p:sp>
        <p:nvSpPr>
          <p:cNvPr id="2" name="标题 1"/>
          <p:cNvSpPr>
            <a:spLocks noGrp="1"/>
          </p:cNvSpPr>
          <p:nvPr>
            <p:ph type="title"/>
          </p:nvPr>
        </p:nvSpPr>
        <p:spPr/>
        <p:txBody>
          <a:bodyPr/>
          <a:lstStyle/>
          <a:p>
            <a:r>
              <a:rPr lang="en-US" altLang="zh-CN" dirty="0">
                <a:solidFill>
                  <a:srgbClr val="C00000"/>
                </a:solidFill>
                <a:latin typeface="+mn-lt"/>
                <a:ea typeface="ＭＳ Ｐゴシック" charset="0"/>
              </a:rPr>
              <a:t>Synthesis: </a:t>
            </a:r>
            <a:r>
              <a:rPr lang="en-US" altLang="zh-CN" dirty="0">
                <a:latin typeface="+mn-lt"/>
                <a:ea typeface="ＭＳ Ｐゴシック" charset="0"/>
              </a:rPr>
              <a:t>a day in the life of a web request</a:t>
            </a:r>
            <a:endParaRPr lang="zh-CN" altLang="en-US" dirty="0">
              <a:latin typeface="+mn-lt"/>
            </a:endParaRPr>
          </a:p>
        </p:txBody>
      </p:sp>
    </p:spTree>
    <p:extLst>
      <p:ext uri="{BB962C8B-B14F-4D97-AF65-F5344CB8AC3E}">
        <p14:creationId xmlns:p14="http://schemas.microsoft.com/office/powerpoint/2010/main" val="397630358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3" name="Freeform 406"/>
          <p:cNvSpPr>
            <a:spLocks/>
          </p:cNvSpPr>
          <p:nvPr/>
        </p:nvSpPr>
        <p:spPr bwMode="auto">
          <a:xfrm>
            <a:off x="4751388" y="706438"/>
            <a:ext cx="3894137" cy="3192462"/>
          </a:xfrm>
          <a:custGeom>
            <a:avLst/>
            <a:gdLst>
              <a:gd name="T0" fmla="*/ 2147483647 w 2453"/>
              <a:gd name="T1" fmla="*/ 2147483647 h 2011"/>
              <a:gd name="T2" fmla="*/ 2147483647 w 2453"/>
              <a:gd name="T3" fmla="*/ 2147483647 h 2011"/>
              <a:gd name="T4" fmla="*/ 2147483647 w 2453"/>
              <a:gd name="T5" fmla="*/ 2147483647 h 2011"/>
              <a:gd name="T6" fmla="*/ 2147483647 w 2453"/>
              <a:gd name="T7" fmla="*/ 2147483647 h 2011"/>
              <a:gd name="T8" fmla="*/ 2147483647 w 2453"/>
              <a:gd name="T9" fmla="*/ 2147483647 h 2011"/>
              <a:gd name="T10" fmla="*/ 2147483647 w 2453"/>
              <a:gd name="T11" fmla="*/ 2147483647 h 2011"/>
              <a:gd name="T12" fmla="*/ 2147483647 w 2453"/>
              <a:gd name="T13" fmla="*/ 2147483647 h 2011"/>
              <a:gd name="T14" fmla="*/ 2147483647 w 2453"/>
              <a:gd name="T15" fmla="*/ 2147483647 h 2011"/>
              <a:gd name="T16" fmla="*/ 2147483647 w 2453"/>
              <a:gd name="T17" fmla="*/ 2147483647 h 2011"/>
              <a:gd name="T18" fmla="*/ 2147483647 w 2453"/>
              <a:gd name="T19" fmla="*/ 2147483647 h 2011"/>
              <a:gd name="T20" fmla="*/ 2147483647 w 2453"/>
              <a:gd name="T21" fmla="*/ 2147483647 h 2011"/>
              <a:gd name="T22" fmla="*/ 2147483647 w 2453"/>
              <a:gd name="T23" fmla="*/ 2147483647 h 2011"/>
              <a:gd name="T24" fmla="*/ 2147483647 w 2453"/>
              <a:gd name="T25" fmla="*/ 2147483647 h 2011"/>
              <a:gd name="T26" fmla="*/ 2147483647 w 2453"/>
              <a:gd name="T27" fmla="*/ 2147483647 h 2011"/>
              <a:gd name="T28" fmla="*/ 2147483647 w 2453"/>
              <a:gd name="T29" fmla="*/ 2147483647 h 2011"/>
              <a:gd name="T30" fmla="*/ 2147483647 w 2453"/>
              <a:gd name="T31" fmla="*/ 2147483647 h 2011"/>
              <a:gd name="T32" fmla="*/ 2147483647 w 2453"/>
              <a:gd name="T33" fmla="*/ 2147483647 h 2011"/>
              <a:gd name="T34" fmla="*/ 2147483647 w 2453"/>
              <a:gd name="T35" fmla="*/ 2147483647 h 2011"/>
              <a:gd name="T36" fmla="*/ 2147483647 w 2453"/>
              <a:gd name="T37" fmla="*/ 2147483647 h 2011"/>
              <a:gd name="T38" fmla="*/ 2147483647 w 2453"/>
              <a:gd name="T39" fmla="*/ 2147483647 h 2011"/>
              <a:gd name="T40" fmla="*/ 2147483647 w 2453"/>
              <a:gd name="T41" fmla="*/ 2147483647 h 2011"/>
              <a:gd name="T42" fmla="*/ 2147483647 w 2453"/>
              <a:gd name="T43" fmla="*/ 2147483647 h 2011"/>
              <a:gd name="T44" fmla="*/ 2147483647 w 2453"/>
              <a:gd name="T45" fmla="*/ 2147483647 h 2011"/>
              <a:gd name="T46" fmla="*/ 2147483647 w 2453"/>
              <a:gd name="T47" fmla="*/ 2147483647 h 20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453" h="2011">
                <a:moveTo>
                  <a:pt x="84" y="632"/>
                </a:moveTo>
                <a:cubicBezTo>
                  <a:pt x="51" y="704"/>
                  <a:pt x="28" y="747"/>
                  <a:pt x="16" y="809"/>
                </a:cubicBezTo>
                <a:cubicBezTo>
                  <a:pt x="4" y="871"/>
                  <a:pt x="0" y="949"/>
                  <a:pt x="9" y="1005"/>
                </a:cubicBezTo>
                <a:cubicBezTo>
                  <a:pt x="18" y="1061"/>
                  <a:pt x="44" y="1087"/>
                  <a:pt x="70" y="1147"/>
                </a:cubicBezTo>
                <a:cubicBezTo>
                  <a:pt x="96" y="1207"/>
                  <a:pt x="130" y="1314"/>
                  <a:pt x="165" y="1364"/>
                </a:cubicBezTo>
                <a:cubicBezTo>
                  <a:pt x="200" y="1414"/>
                  <a:pt x="216" y="1402"/>
                  <a:pt x="280" y="1446"/>
                </a:cubicBezTo>
                <a:cubicBezTo>
                  <a:pt x="344" y="1490"/>
                  <a:pt x="404" y="1587"/>
                  <a:pt x="549" y="1627"/>
                </a:cubicBezTo>
                <a:cubicBezTo>
                  <a:pt x="694" y="1667"/>
                  <a:pt x="987" y="1631"/>
                  <a:pt x="1152" y="1687"/>
                </a:cubicBezTo>
                <a:cubicBezTo>
                  <a:pt x="1317" y="1743"/>
                  <a:pt x="1455" y="1919"/>
                  <a:pt x="1542" y="1965"/>
                </a:cubicBezTo>
                <a:cubicBezTo>
                  <a:pt x="1629" y="2011"/>
                  <a:pt x="1610" y="1968"/>
                  <a:pt x="1675" y="1965"/>
                </a:cubicBezTo>
                <a:cubicBezTo>
                  <a:pt x="1740" y="1962"/>
                  <a:pt x="1816" y="1974"/>
                  <a:pt x="1933" y="1945"/>
                </a:cubicBezTo>
                <a:cubicBezTo>
                  <a:pt x="2050" y="1916"/>
                  <a:pt x="2299" y="1866"/>
                  <a:pt x="2376" y="1793"/>
                </a:cubicBezTo>
                <a:cubicBezTo>
                  <a:pt x="2453" y="1720"/>
                  <a:pt x="2410" y="1591"/>
                  <a:pt x="2396" y="1508"/>
                </a:cubicBezTo>
                <a:cubicBezTo>
                  <a:pt x="2382" y="1425"/>
                  <a:pt x="2301" y="1408"/>
                  <a:pt x="2293" y="1297"/>
                </a:cubicBezTo>
                <a:cubicBezTo>
                  <a:pt x="2285" y="1186"/>
                  <a:pt x="2339" y="950"/>
                  <a:pt x="2347" y="843"/>
                </a:cubicBezTo>
                <a:cubicBezTo>
                  <a:pt x="2355" y="736"/>
                  <a:pt x="2368" y="717"/>
                  <a:pt x="2340" y="653"/>
                </a:cubicBezTo>
                <a:cubicBezTo>
                  <a:pt x="2312" y="589"/>
                  <a:pt x="2247" y="537"/>
                  <a:pt x="2177" y="456"/>
                </a:cubicBezTo>
                <a:cubicBezTo>
                  <a:pt x="2107" y="375"/>
                  <a:pt x="2016" y="235"/>
                  <a:pt x="1920" y="165"/>
                </a:cubicBezTo>
                <a:cubicBezTo>
                  <a:pt x="1824" y="95"/>
                  <a:pt x="1716" y="61"/>
                  <a:pt x="1601" y="36"/>
                </a:cubicBezTo>
                <a:cubicBezTo>
                  <a:pt x="1486" y="11"/>
                  <a:pt x="1343" y="0"/>
                  <a:pt x="1229" y="16"/>
                </a:cubicBezTo>
                <a:cubicBezTo>
                  <a:pt x="1115" y="32"/>
                  <a:pt x="1042" y="90"/>
                  <a:pt x="917" y="131"/>
                </a:cubicBezTo>
                <a:cubicBezTo>
                  <a:pt x="792" y="172"/>
                  <a:pt x="595" y="219"/>
                  <a:pt x="477" y="260"/>
                </a:cubicBezTo>
                <a:cubicBezTo>
                  <a:pt x="359" y="301"/>
                  <a:pt x="280" y="311"/>
                  <a:pt x="212" y="375"/>
                </a:cubicBezTo>
                <a:cubicBezTo>
                  <a:pt x="144" y="439"/>
                  <a:pt x="117" y="560"/>
                  <a:pt x="84" y="632"/>
                </a:cubicBezTo>
                <a:close/>
              </a:path>
            </a:pathLst>
          </a:custGeom>
          <a:solidFill>
            <a:srgbClr val="00CCFF"/>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9925" name="Freeform 3"/>
          <p:cNvSpPr>
            <a:spLocks/>
          </p:cNvSpPr>
          <p:nvPr/>
        </p:nvSpPr>
        <p:spPr bwMode="auto">
          <a:xfrm>
            <a:off x="611188"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nvGrpSpPr>
          <p:cNvPr id="209926" name="Group 4"/>
          <p:cNvGrpSpPr>
            <a:grpSpLocks/>
          </p:cNvGrpSpPr>
          <p:nvPr/>
        </p:nvGrpSpPr>
        <p:grpSpPr bwMode="auto">
          <a:xfrm>
            <a:off x="5383213" y="2679700"/>
            <a:ext cx="757237" cy="379413"/>
            <a:chOff x="2466" y="2026"/>
            <a:chExt cx="477" cy="282"/>
          </a:xfrm>
        </p:grpSpPr>
        <p:sp>
          <p:nvSpPr>
            <p:cNvPr id="210197" name="Oval 5"/>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210198" name="Line 6"/>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99" name="Rectangle 7"/>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210200" name="Oval 8"/>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grpSp>
          <p:nvGrpSpPr>
            <p:cNvPr id="210201" name="Group 9"/>
            <p:cNvGrpSpPr>
              <a:grpSpLocks/>
            </p:cNvGrpSpPr>
            <p:nvPr/>
          </p:nvGrpSpPr>
          <p:grpSpPr bwMode="auto">
            <a:xfrm>
              <a:off x="2581" y="2061"/>
              <a:ext cx="236" cy="94"/>
              <a:chOff x="2848" y="848"/>
              <a:chExt cx="140" cy="98"/>
            </a:xfrm>
          </p:grpSpPr>
          <p:sp>
            <p:nvSpPr>
              <p:cNvPr id="210208" name="Line 1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209" name="Line 1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210" name="Line 1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0202" name="Group 13"/>
            <p:cNvGrpSpPr>
              <a:grpSpLocks/>
            </p:cNvGrpSpPr>
            <p:nvPr/>
          </p:nvGrpSpPr>
          <p:grpSpPr bwMode="auto">
            <a:xfrm flipV="1">
              <a:off x="2581" y="2060"/>
              <a:ext cx="236" cy="94"/>
              <a:chOff x="2848" y="848"/>
              <a:chExt cx="140" cy="98"/>
            </a:xfrm>
          </p:grpSpPr>
          <p:sp>
            <p:nvSpPr>
              <p:cNvPr id="210205" name="Line 14"/>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206" name="Line 15"/>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207" name="Line 16"/>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0203" name="Line 17"/>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204" name="Line 18"/>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9927" name="Group 19"/>
          <p:cNvGrpSpPr>
            <a:grpSpLocks/>
          </p:cNvGrpSpPr>
          <p:nvPr/>
        </p:nvGrpSpPr>
        <p:grpSpPr bwMode="auto">
          <a:xfrm>
            <a:off x="6748463" y="2425700"/>
            <a:ext cx="757237" cy="379413"/>
            <a:chOff x="2466" y="2026"/>
            <a:chExt cx="477" cy="282"/>
          </a:xfrm>
        </p:grpSpPr>
        <p:sp>
          <p:nvSpPr>
            <p:cNvPr id="210183" name="Oval 20"/>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210184" name="Line 21"/>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85" name="Rectangle 22"/>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210186" name="Oval 23"/>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grpSp>
          <p:nvGrpSpPr>
            <p:cNvPr id="210187" name="Group 24"/>
            <p:cNvGrpSpPr>
              <a:grpSpLocks/>
            </p:cNvGrpSpPr>
            <p:nvPr/>
          </p:nvGrpSpPr>
          <p:grpSpPr bwMode="auto">
            <a:xfrm>
              <a:off x="2581" y="2061"/>
              <a:ext cx="236" cy="94"/>
              <a:chOff x="2848" y="848"/>
              <a:chExt cx="140" cy="98"/>
            </a:xfrm>
          </p:grpSpPr>
          <p:sp>
            <p:nvSpPr>
              <p:cNvPr id="210194" name="Line 25"/>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95" name="Line 26"/>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96" name="Line 27"/>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0188" name="Group 28"/>
            <p:cNvGrpSpPr>
              <a:grpSpLocks/>
            </p:cNvGrpSpPr>
            <p:nvPr/>
          </p:nvGrpSpPr>
          <p:grpSpPr bwMode="auto">
            <a:xfrm flipV="1">
              <a:off x="2581" y="2060"/>
              <a:ext cx="236" cy="94"/>
              <a:chOff x="2848" y="848"/>
              <a:chExt cx="140" cy="98"/>
            </a:xfrm>
          </p:grpSpPr>
          <p:sp>
            <p:nvSpPr>
              <p:cNvPr id="210191" name="Line 29"/>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92" name="Line 30"/>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93" name="Line 31"/>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0189" name="Line 32"/>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90" name="Line 33"/>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9928" name="Text Box 34"/>
          <p:cNvSpPr txBox="1">
            <a:spLocks noChangeArrowheads="1"/>
          </p:cNvSpPr>
          <p:nvPr/>
        </p:nvSpPr>
        <p:spPr bwMode="auto">
          <a:xfrm>
            <a:off x="5364163" y="1762125"/>
            <a:ext cx="181133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600" i="0" dirty="0">
                <a:solidFill>
                  <a:srgbClr val="000000"/>
                </a:solidFill>
                <a:latin typeface="Arial" panose="020B0604020202020204" pitchFamily="34" charset="0"/>
              </a:rPr>
              <a:t>Comcast network </a:t>
            </a:r>
          </a:p>
          <a:p>
            <a:pPr eaLnBrk="1" hangingPunct="1"/>
            <a:r>
              <a:rPr lang="en-US" altLang="zh-CN" sz="1600" i="0" dirty="0">
                <a:solidFill>
                  <a:srgbClr val="000000"/>
                </a:solidFill>
                <a:latin typeface="Arial" panose="020B0604020202020204" pitchFamily="34" charset="0"/>
              </a:rPr>
              <a:t>68.80.0.0/13</a:t>
            </a:r>
          </a:p>
        </p:txBody>
      </p:sp>
      <p:sp>
        <p:nvSpPr>
          <p:cNvPr id="209929" name="Line 36"/>
          <p:cNvSpPr>
            <a:spLocks noChangeShapeType="1"/>
          </p:cNvSpPr>
          <p:nvPr/>
        </p:nvSpPr>
        <p:spPr bwMode="auto">
          <a:xfrm flipV="1">
            <a:off x="3613150" y="2344738"/>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930" name="Line 43"/>
          <p:cNvSpPr>
            <a:spLocks noChangeShapeType="1"/>
          </p:cNvSpPr>
          <p:nvPr/>
        </p:nvSpPr>
        <p:spPr bwMode="auto">
          <a:xfrm flipV="1">
            <a:off x="2503488" y="2517775"/>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931" name="Line 44"/>
          <p:cNvSpPr>
            <a:spLocks noChangeShapeType="1"/>
          </p:cNvSpPr>
          <p:nvPr/>
        </p:nvSpPr>
        <p:spPr bwMode="auto">
          <a:xfrm flipV="1">
            <a:off x="3762375" y="2201863"/>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932" name="Line 48"/>
          <p:cNvSpPr>
            <a:spLocks noChangeShapeType="1"/>
          </p:cNvSpPr>
          <p:nvPr/>
        </p:nvSpPr>
        <p:spPr bwMode="auto">
          <a:xfrm flipV="1">
            <a:off x="3117850" y="2736850"/>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09933" name="Group 49"/>
          <p:cNvGrpSpPr>
            <a:grpSpLocks/>
          </p:cNvGrpSpPr>
          <p:nvPr/>
        </p:nvGrpSpPr>
        <p:grpSpPr bwMode="auto">
          <a:xfrm>
            <a:off x="2598738" y="3365500"/>
            <a:ext cx="987425" cy="479425"/>
            <a:chOff x="1118" y="1621"/>
            <a:chExt cx="622" cy="302"/>
          </a:xfrm>
        </p:grpSpPr>
        <p:sp>
          <p:nvSpPr>
            <p:cNvPr id="210166" name="Rectangle 50"/>
            <p:cNvSpPr>
              <a:spLocks noChangeArrowheads="1"/>
            </p:cNvSpPr>
            <p:nvPr/>
          </p:nvSpPr>
          <p:spPr bwMode="auto">
            <a:xfrm>
              <a:off x="1578" y="1789"/>
              <a:ext cx="162" cy="44"/>
            </a:xfrm>
            <a:prstGeom prst="rect">
              <a:avLst/>
            </a:prstGeom>
            <a:solidFill>
              <a:srgbClr val="C0C0C0"/>
            </a:solidFill>
            <a:ln w="9525">
              <a:solidFill>
                <a:srgbClr val="000000"/>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210167" name="Rectangle 51"/>
            <p:cNvSpPr>
              <a:spLocks noChangeArrowheads="1"/>
            </p:cNvSpPr>
            <p:nvPr/>
          </p:nvSpPr>
          <p:spPr bwMode="auto">
            <a:xfrm rot="-2700000">
              <a:off x="1336" y="1621"/>
              <a:ext cx="162" cy="44"/>
            </a:xfrm>
            <a:prstGeom prst="rect">
              <a:avLst/>
            </a:prstGeom>
            <a:solidFill>
              <a:srgbClr val="C0C0C0"/>
            </a:solidFill>
            <a:ln w="9525">
              <a:solidFill>
                <a:srgbClr val="000000"/>
              </a:solidFill>
              <a:miter lim="800000"/>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grpSp>
          <p:nvGrpSpPr>
            <p:cNvPr id="210168" name="Group 52"/>
            <p:cNvGrpSpPr>
              <a:grpSpLocks/>
            </p:cNvGrpSpPr>
            <p:nvPr/>
          </p:nvGrpSpPr>
          <p:grpSpPr bwMode="auto">
            <a:xfrm>
              <a:off x="1118" y="1684"/>
              <a:ext cx="477" cy="239"/>
              <a:chOff x="2466" y="2026"/>
              <a:chExt cx="477" cy="282"/>
            </a:xfrm>
          </p:grpSpPr>
          <p:sp>
            <p:nvSpPr>
              <p:cNvPr id="210169" name="Oval 53"/>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210170" name="Line 54"/>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71" name="Rectangle 55"/>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210172" name="Oval 56"/>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grpSp>
            <p:nvGrpSpPr>
              <p:cNvPr id="210173" name="Group 57"/>
              <p:cNvGrpSpPr>
                <a:grpSpLocks/>
              </p:cNvGrpSpPr>
              <p:nvPr/>
            </p:nvGrpSpPr>
            <p:grpSpPr bwMode="auto">
              <a:xfrm>
                <a:off x="2581" y="2061"/>
                <a:ext cx="236" cy="94"/>
                <a:chOff x="2848" y="848"/>
                <a:chExt cx="140" cy="98"/>
              </a:xfrm>
            </p:grpSpPr>
            <p:sp>
              <p:nvSpPr>
                <p:cNvPr id="210180" name="Line 58"/>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81" name="Line 59"/>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82" name="Line 60"/>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0174" name="Group 61"/>
              <p:cNvGrpSpPr>
                <a:grpSpLocks/>
              </p:cNvGrpSpPr>
              <p:nvPr/>
            </p:nvGrpSpPr>
            <p:grpSpPr bwMode="auto">
              <a:xfrm flipV="1">
                <a:off x="2581" y="2060"/>
                <a:ext cx="236" cy="94"/>
                <a:chOff x="2848" y="848"/>
                <a:chExt cx="140" cy="98"/>
              </a:xfrm>
            </p:grpSpPr>
            <p:sp>
              <p:nvSpPr>
                <p:cNvPr id="210177" name="Line 62"/>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78" name="Line 63"/>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79" name="Line 64"/>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0175" name="Line 65"/>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76" name="Line 66"/>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09934" name="Line 68"/>
          <p:cNvSpPr>
            <a:spLocks noChangeShapeType="1"/>
          </p:cNvSpPr>
          <p:nvPr/>
        </p:nvSpPr>
        <p:spPr bwMode="auto">
          <a:xfrm flipV="1">
            <a:off x="3589338" y="2930525"/>
            <a:ext cx="1819275" cy="7334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09935" name="Group 69"/>
          <p:cNvGrpSpPr>
            <a:grpSpLocks/>
          </p:cNvGrpSpPr>
          <p:nvPr/>
        </p:nvGrpSpPr>
        <p:grpSpPr bwMode="auto">
          <a:xfrm>
            <a:off x="7405688" y="3341688"/>
            <a:ext cx="757237" cy="379412"/>
            <a:chOff x="2466" y="2026"/>
            <a:chExt cx="477" cy="282"/>
          </a:xfrm>
        </p:grpSpPr>
        <p:sp>
          <p:nvSpPr>
            <p:cNvPr id="210152" name="Oval 70"/>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210153" name="Line 71"/>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54" name="Rectangle 72"/>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210155" name="Oval 73"/>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grpSp>
          <p:nvGrpSpPr>
            <p:cNvPr id="210156" name="Group 74"/>
            <p:cNvGrpSpPr>
              <a:grpSpLocks/>
            </p:cNvGrpSpPr>
            <p:nvPr/>
          </p:nvGrpSpPr>
          <p:grpSpPr bwMode="auto">
            <a:xfrm>
              <a:off x="2581" y="2061"/>
              <a:ext cx="236" cy="94"/>
              <a:chOff x="2848" y="848"/>
              <a:chExt cx="140" cy="98"/>
            </a:xfrm>
          </p:grpSpPr>
          <p:sp>
            <p:nvSpPr>
              <p:cNvPr id="210163" name="Line 75"/>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64" name="Line 76"/>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65" name="Line 77"/>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0157" name="Group 78"/>
            <p:cNvGrpSpPr>
              <a:grpSpLocks/>
            </p:cNvGrpSpPr>
            <p:nvPr/>
          </p:nvGrpSpPr>
          <p:grpSpPr bwMode="auto">
            <a:xfrm flipV="1">
              <a:off x="2581" y="2060"/>
              <a:ext cx="236" cy="94"/>
              <a:chOff x="2848" y="848"/>
              <a:chExt cx="140" cy="98"/>
            </a:xfrm>
          </p:grpSpPr>
          <p:sp>
            <p:nvSpPr>
              <p:cNvPr id="210160" name="Line 79"/>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61" name="Line 80"/>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62" name="Line 81"/>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0158" name="Line 82"/>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59" name="Line 83"/>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9936" name="Line 93"/>
          <p:cNvSpPr>
            <a:spLocks noChangeShapeType="1"/>
          </p:cNvSpPr>
          <p:nvPr/>
        </p:nvSpPr>
        <p:spPr bwMode="auto">
          <a:xfrm flipH="1">
            <a:off x="7124700" y="2166938"/>
            <a:ext cx="260350" cy="2587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937" name="Freeform 94"/>
          <p:cNvSpPr>
            <a:spLocks/>
          </p:cNvSpPr>
          <p:nvPr/>
        </p:nvSpPr>
        <p:spPr bwMode="auto">
          <a:xfrm>
            <a:off x="1089025" y="4146550"/>
            <a:ext cx="6419850" cy="1620838"/>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nvGrpSpPr>
          <p:cNvPr id="209938" name="Group 110"/>
          <p:cNvGrpSpPr>
            <a:grpSpLocks/>
          </p:cNvGrpSpPr>
          <p:nvPr/>
        </p:nvGrpSpPr>
        <p:grpSpPr bwMode="auto">
          <a:xfrm>
            <a:off x="4025900" y="4724400"/>
            <a:ext cx="757238" cy="379413"/>
            <a:chOff x="2466" y="2026"/>
            <a:chExt cx="477" cy="282"/>
          </a:xfrm>
        </p:grpSpPr>
        <p:sp>
          <p:nvSpPr>
            <p:cNvPr id="210138" name="Oval 111"/>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210139" name="Line 112"/>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40" name="Rectangle 113"/>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210141" name="Oval 114"/>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grpSp>
          <p:nvGrpSpPr>
            <p:cNvPr id="210142" name="Group 115"/>
            <p:cNvGrpSpPr>
              <a:grpSpLocks/>
            </p:cNvGrpSpPr>
            <p:nvPr/>
          </p:nvGrpSpPr>
          <p:grpSpPr bwMode="auto">
            <a:xfrm>
              <a:off x="2581" y="2061"/>
              <a:ext cx="236" cy="94"/>
              <a:chOff x="2848" y="848"/>
              <a:chExt cx="140" cy="98"/>
            </a:xfrm>
          </p:grpSpPr>
          <p:sp>
            <p:nvSpPr>
              <p:cNvPr id="210149" name="Line 11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50" name="Line 11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51" name="Line 11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0143" name="Group 119"/>
            <p:cNvGrpSpPr>
              <a:grpSpLocks/>
            </p:cNvGrpSpPr>
            <p:nvPr/>
          </p:nvGrpSpPr>
          <p:grpSpPr bwMode="auto">
            <a:xfrm flipV="1">
              <a:off x="2581" y="2060"/>
              <a:ext cx="236" cy="94"/>
              <a:chOff x="2848" y="848"/>
              <a:chExt cx="140" cy="98"/>
            </a:xfrm>
          </p:grpSpPr>
          <p:sp>
            <p:nvSpPr>
              <p:cNvPr id="210146" name="Line 12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47" name="Line 12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48" name="Line 12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0144" name="Line 123"/>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45" name="Line 124"/>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9939" name="Line 134"/>
          <p:cNvSpPr>
            <a:spLocks noChangeShapeType="1"/>
          </p:cNvSpPr>
          <p:nvPr/>
        </p:nvSpPr>
        <p:spPr bwMode="auto">
          <a:xfrm flipV="1">
            <a:off x="4479925" y="3074988"/>
            <a:ext cx="1174750" cy="1651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940" name="Text Box 135"/>
          <p:cNvSpPr txBox="1">
            <a:spLocks noChangeArrowheads="1"/>
          </p:cNvSpPr>
          <p:nvPr/>
        </p:nvSpPr>
        <p:spPr bwMode="auto">
          <a:xfrm>
            <a:off x="5357813" y="5018088"/>
            <a:ext cx="18097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600" i="0" dirty="0">
                <a:solidFill>
                  <a:srgbClr val="000000"/>
                </a:solidFill>
                <a:latin typeface="Arial" panose="020B0604020202020204" pitchFamily="34" charset="0"/>
              </a:rPr>
              <a:t>Google</a:t>
            </a:r>
            <a:r>
              <a:rPr lang="ja-JP" altLang="en-US" sz="1600" i="0" dirty="0">
                <a:solidFill>
                  <a:srgbClr val="000000"/>
                </a:solidFill>
                <a:latin typeface="Arial" panose="020B0604020202020204" pitchFamily="34" charset="0"/>
              </a:rPr>
              <a:t>’</a:t>
            </a:r>
            <a:r>
              <a:rPr lang="en-US" altLang="ja-JP" sz="1600" i="0" dirty="0">
                <a:solidFill>
                  <a:srgbClr val="000000"/>
                </a:solidFill>
                <a:latin typeface="Arial" panose="020B0604020202020204" pitchFamily="34" charset="0"/>
              </a:rPr>
              <a:t>s network </a:t>
            </a:r>
          </a:p>
          <a:p>
            <a:pPr eaLnBrk="1" hangingPunct="1"/>
            <a:r>
              <a:rPr lang="en-US" altLang="zh-CN" sz="1600" i="0" dirty="0">
                <a:solidFill>
                  <a:srgbClr val="000000"/>
                </a:solidFill>
                <a:latin typeface="Arial" panose="020B0604020202020204" pitchFamily="34" charset="0"/>
              </a:rPr>
              <a:t>64.233.160.0/19 </a:t>
            </a:r>
          </a:p>
        </p:txBody>
      </p:sp>
      <p:sp>
        <p:nvSpPr>
          <p:cNvPr id="209941" name="Line 136"/>
          <p:cNvSpPr>
            <a:spLocks noChangeShapeType="1"/>
          </p:cNvSpPr>
          <p:nvPr/>
        </p:nvSpPr>
        <p:spPr bwMode="auto">
          <a:xfrm flipV="1">
            <a:off x="3059113" y="4894263"/>
            <a:ext cx="942975"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9942" name="Text Box 137"/>
          <p:cNvSpPr txBox="1">
            <a:spLocks noChangeArrowheads="1"/>
          </p:cNvSpPr>
          <p:nvPr/>
        </p:nvSpPr>
        <p:spPr bwMode="auto">
          <a:xfrm>
            <a:off x="1971675" y="5286375"/>
            <a:ext cx="1595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600" i="0">
                <a:solidFill>
                  <a:srgbClr val="000000"/>
                </a:solidFill>
                <a:latin typeface="Arial" panose="020B0604020202020204" pitchFamily="34" charset="0"/>
              </a:rPr>
              <a:t>64.233.169.105</a:t>
            </a:r>
          </a:p>
        </p:txBody>
      </p:sp>
      <p:sp>
        <p:nvSpPr>
          <p:cNvPr id="209943" name="Text Box 138"/>
          <p:cNvSpPr txBox="1">
            <a:spLocks noChangeArrowheads="1"/>
          </p:cNvSpPr>
          <p:nvPr/>
        </p:nvSpPr>
        <p:spPr bwMode="auto">
          <a:xfrm>
            <a:off x="1939925" y="4992688"/>
            <a:ext cx="1177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600" i="0">
                <a:solidFill>
                  <a:srgbClr val="000000"/>
                </a:solidFill>
                <a:latin typeface="Arial" panose="020B0604020202020204" pitchFamily="34" charset="0"/>
              </a:rPr>
              <a:t>web server</a:t>
            </a:r>
          </a:p>
        </p:txBody>
      </p:sp>
      <p:sp>
        <p:nvSpPr>
          <p:cNvPr id="209944" name="Text Box 139"/>
          <p:cNvSpPr txBox="1">
            <a:spLocks noChangeArrowheads="1"/>
          </p:cNvSpPr>
          <p:nvPr/>
        </p:nvSpPr>
        <p:spPr bwMode="auto">
          <a:xfrm>
            <a:off x="7577138" y="1384300"/>
            <a:ext cx="124425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600" i="0" dirty="0">
                <a:solidFill>
                  <a:srgbClr val="000000"/>
                </a:solidFill>
                <a:latin typeface="Arial" panose="020B0604020202020204" pitchFamily="34" charset="0"/>
              </a:rPr>
              <a:t>DNS server</a:t>
            </a:r>
          </a:p>
        </p:txBody>
      </p:sp>
      <p:grpSp>
        <p:nvGrpSpPr>
          <p:cNvPr id="209945" name="Group 95"/>
          <p:cNvGrpSpPr>
            <a:grpSpLocks/>
          </p:cNvGrpSpPr>
          <p:nvPr/>
        </p:nvGrpSpPr>
        <p:grpSpPr bwMode="auto">
          <a:xfrm>
            <a:off x="5797550" y="4365625"/>
            <a:ext cx="757238" cy="379413"/>
            <a:chOff x="2466" y="2026"/>
            <a:chExt cx="477" cy="282"/>
          </a:xfrm>
        </p:grpSpPr>
        <p:sp>
          <p:nvSpPr>
            <p:cNvPr id="210124" name="Oval 96"/>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210125" name="Line 97"/>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26" name="Rectangle 98"/>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210127" name="Oval 99"/>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grpSp>
          <p:nvGrpSpPr>
            <p:cNvPr id="210128" name="Group 100"/>
            <p:cNvGrpSpPr>
              <a:grpSpLocks/>
            </p:cNvGrpSpPr>
            <p:nvPr/>
          </p:nvGrpSpPr>
          <p:grpSpPr bwMode="auto">
            <a:xfrm>
              <a:off x="2581" y="2061"/>
              <a:ext cx="236" cy="94"/>
              <a:chOff x="2848" y="848"/>
              <a:chExt cx="140" cy="98"/>
            </a:xfrm>
          </p:grpSpPr>
          <p:sp>
            <p:nvSpPr>
              <p:cNvPr id="210135" name="Line 101"/>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36" name="Line 102"/>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37" name="Line 103"/>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0129" name="Group 104"/>
            <p:cNvGrpSpPr>
              <a:grpSpLocks/>
            </p:cNvGrpSpPr>
            <p:nvPr/>
          </p:nvGrpSpPr>
          <p:grpSpPr bwMode="auto">
            <a:xfrm flipV="1">
              <a:off x="2581" y="2060"/>
              <a:ext cx="236" cy="94"/>
              <a:chOff x="2848" y="848"/>
              <a:chExt cx="140" cy="98"/>
            </a:xfrm>
          </p:grpSpPr>
          <p:sp>
            <p:nvSpPr>
              <p:cNvPr id="210132" name="Line 105"/>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33" name="Line 106"/>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34" name="Line 107"/>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0130" name="Line 108"/>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131" name="Line 109"/>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9946" name="Group 166"/>
          <p:cNvGrpSpPr>
            <a:grpSpLocks/>
          </p:cNvGrpSpPr>
          <p:nvPr/>
        </p:nvGrpSpPr>
        <p:grpSpPr bwMode="auto">
          <a:xfrm>
            <a:off x="5181600" y="3048000"/>
            <a:ext cx="400050" cy="152400"/>
            <a:chOff x="3228" y="1776"/>
            <a:chExt cx="252" cy="96"/>
          </a:xfrm>
        </p:grpSpPr>
        <p:sp>
          <p:nvSpPr>
            <p:cNvPr id="210122" name="Line 16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123" name="Line 16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9947" name="Group 167"/>
          <p:cNvGrpSpPr>
            <a:grpSpLocks/>
          </p:cNvGrpSpPr>
          <p:nvPr/>
        </p:nvGrpSpPr>
        <p:grpSpPr bwMode="auto">
          <a:xfrm flipH="1">
            <a:off x="5810250" y="3062288"/>
            <a:ext cx="400050" cy="152400"/>
            <a:chOff x="3228" y="1776"/>
            <a:chExt cx="252" cy="96"/>
          </a:xfrm>
        </p:grpSpPr>
        <p:sp>
          <p:nvSpPr>
            <p:cNvPr id="210120" name="Line 16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121" name="Line 16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9948" name="Group 170"/>
          <p:cNvGrpSpPr>
            <a:grpSpLocks/>
          </p:cNvGrpSpPr>
          <p:nvPr/>
        </p:nvGrpSpPr>
        <p:grpSpPr bwMode="auto">
          <a:xfrm flipH="1" flipV="1">
            <a:off x="5962650" y="2538413"/>
            <a:ext cx="400050" cy="152400"/>
            <a:chOff x="3228" y="1776"/>
            <a:chExt cx="252" cy="96"/>
          </a:xfrm>
        </p:grpSpPr>
        <p:sp>
          <p:nvSpPr>
            <p:cNvPr id="210118" name="Line 17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119" name="Line 17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9949" name="Group 173"/>
          <p:cNvGrpSpPr>
            <a:grpSpLocks/>
          </p:cNvGrpSpPr>
          <p:nvPr/>
        </p:nvGrpSpPr>
        <p:grpSpPr bwMode="auto">
          <a:xfrm flipH="1" flipV="1">
            <a:off x="8062913" y="3228975"/>
            <a:ext cx="400050" cy="152400"/>
            <a:chOff x="3228" y="1776"/>
            <a:chExt cx="252" cy="96"/>
          </a:xfrm>
        </p:grpSpPr>
        <p:sp>
          <p:nvSpPr>
            <p:cNvPr id="210116" name="Line 17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117" name="Line 17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9950" name="Group 176"/>
          <p:cNvGrpSpPr>
            <a:grpSpLocks/>
          </p:cNvGrpSpPr>
          <p:nvPr/>
        </p:nvGrpSpPr>
        <p:grpSpPr bwMode="auto">
          <a:xfrm flipV="1">
            <a:off x="7239000" y="3248025"/>
            <a:ext cx="295275" cy="114300"/>
            <a:chOff x="3228" y="1776"/>
            <a:chExt cx="252" cy="96"/>
          </a:xfrm>
        </p:grpSpPr>
        <p:sp>
          <p:nvSpPr>
            <p:cNvPr id="210114" name="Line 177"/>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115" name="Line 178"/>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9951" name="Group 179"/>
          <p:cNvGrpSpPr>
            <a:grpSpLocks/>
          </p:cNvGrpSpPr>
          <p:nvPr/>
        </p:nvGrpSpPr>
        <p:grpSpPr bwMode="auto">
          <a:xfrm rot="409689" flipH="1" flipV="1">
            <a:off x="7510463" y="2590800"/>
            <a:ext cx="452437" cy="57150"/>
            <a:chOff x="3228" y="1776"/>
            <a:chExt cx="252" cy="96"/>
          </a:xfrm>
        </p:grpSpPr>
        <p:sp>
          <p:nvSpPr>
            <p:cNvPr id="210112" name="Line 180"/>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113" name="Line 181"/>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9952" name="Group 182"/>
          <p:cNvGrpSpPr>
            <a:grpSpLocks/>
          </p:cNvGrpSpPr>
          <p:nvPr/>
        </p:nvGrpSpPr>
        <p:grpSpPr bwMode="auto">
          <a:xfrm>
            <a:off x="6653213" y="2795588"/>
            <a:ext cx="295275" cy="114300"/>
            <a:chOff x="3228" y="1776"/>
            <a:chExt cx="252" cy="96"/>
          </a:xfrm>
        </p:grpSpPr>
        <p:sp>
          <p:nvSpPr>
            <p:cNvPr id="210110" name="Line 183"/>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111" name="Line 184"/>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9953" name="Group 185"/>
          <p:cNvGrpSpPr>
            <a:grpSpLocks/>
          </p:cNvGrpSpPr>
          <p:nvPr/>
        </p:nvGrpSpPr>
        <p:grpSpPr bwMode="auto">
          <a:xfrm flipH="1">
            <a:off x="7291388" y="2795588"/>
            <a:ext cx="295275" cy="114300"/>
            <a:chOff x="3228" y="1776"/>
            <a:chExt cx="252" cy="96"/>
          </a:xfrm>
        </p:grpSpPr>
        <p:sp>
          <p:nvSpPr>
            <p:cNvPr id="210108" name="Line 186"/>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109" name="Line 187"/>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9954" name="Group 188"/>
          <p:cNvGrpSpPr>
            <a:grpSpLocks/>
          </p:cNvGrpSpPr>
          <p:nvPr/>
        </p:nvGrpSpPr>
        <p:grpSpPr bwMode="auto">
          <a:xfrm>
            <a:off x="5705475" y="4743450"/>
            <a:ext cx="295275" cy="114300"/>
            <a:chOff x="3228" y="1776"/>
            <a:chExt cx="252" cy="96"/>
          </a:xfrm>
        </p:grpSpPr>
        <p:sp>
          <p:nvSpPr>
            <p:cNvPr id="210106" name="Line 189"/>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107" name="Line 190"/>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9955" name="Group 191"/>
          <p:cNvGrpSpPr>
            <a:grpSpLocks/>
          </p:cNvGrpSpPr>
          <p:nvPr/>
        </p:nvGrpSpPr>
        <p:grpSpPr bwMode="auto">
          <a:xfrm flipH="1">
            <a:off x="6343650" y="4743450"/>
            <a:ext cx="295275" cy="114300"/>
            <a:chOff x="3228" y="1776"/>
            <a:chExt cx="252" cy="96"/>
          </a:xfrm>
        </p:grpSpPr>
        <p:sp>
          <p:nvSpPr>
            <p:cNvPr id="210104" name="Line 192"/>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105" name="Line 193"/>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9956" name="Group 194"/>
          <p:cNvGrpSpPr>
            <a:grpSpLocks/>
          </p:cNvGrpSpPr>
          <p:nvPr/>
        </p:nvGrpSpPr>
        <p:grpSpPr bwMode="auto">
          <a:xfrm>
            <a:off x="3938588" y="5100638"/>
            <a:ext cx="295275" cy="114300"/>
            <a:chOff x="3228" y="1776"/>
            <a:chExt cx="252" cy="96"/>
          </a:xfrm>
        </p:grpSpPr>
        <p:sp>
          <p:nvSpPr>
            <p:cNvPr id="210102" name="Line 195"/>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103" name="Line 196"/>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9957" name="Group 197"/>
          <p:cNvGrpSpPr>
            <a:grpSpLocks/>
          </p:cNvGrpSpPr>
          <p:nvPr/>
        </p:nvGrpSpPr>
        <p:grpSpPr bwMode="auto">
          <a:xfrm flipH="1">
            <a:off x="4576763" y="5100638"/>
            <a:ext cx="295275" cy="114300"/>
            <a:chOff x="3228" y="1776"/>
            <a:chExt cx="252" cy="96"/>
          </a:xfrm>
        </p:grpSpPr>
        <p:sp>
          <p:nvSpPr>
            <p:cNvPr id="210100" name="Line 19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101" name="Line 19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9958" name="Group 200"/>
          <p:cNvGrpSpPr>
            <a:grpSpLocks/>
          </p:cNvGrpSpPr>
          <p:nvPr/>
        </p:nvGrpSpPr>
        <p:grpSpPr bwMode="auto">
          <a:xfrm flipH="1" flipV="1">
            <a:off x="4781550" y="4805363"/>
            <a:ext cx="295275" cy="114300"/>
            <a:chOff x="3228" y="1776"/>
            <a:chExt cx="252" cy="96"/>
          </a:xfrm>
        </p:grpSpPr>
        <p:sp>
          <p:nvSpPr>
            <p:cNvPr id="210098" name="Line 20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0099" name="Line 20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09959" name="Text Box 34"/>
          <p:cNvSpPr txBox="1">
            <a:spLocks noChangeArrowheads="1"/>
          </p:cNvSpPr>
          <p:nvPr/>
        </p:nvSpPr>
        <p:spPr bwMode="auto">
          <a:xfrm>
            <a:off x="962025" y="3128963"/>
            <a:ext cx="15954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600" i="0">
                <a:solidFill>
                  <a:srgbClr val="000000"/>
                </a:solidFill>
                <a:latin typeface="Arial" panose="020B0604020202020204" pitchFamily="34" charset="0"/>
              </a:rPr>
              <a:t>school network </a:t>
            </a:r>
          </a:p>
          <a:p>
            <a:pPr eaLnBrk="1" hangingPunct="1"/>
            <a:r>
              <a:rPr lang="en-US" altLang="zh-CN" sz="1600" i="0">
                <a:solidFill>
                  <a:srgbClr val="000000"/>
                </a:solidFill>
                <a:latin typeface="Arial" panose="020B0604020202020204" pitchFamily="34" charset="0"/>
              </a:rPr>
              <a:t>68.80.2.0/24</a:t>
            </a:r>
          </a:p>
        </p:txBody>
      </p:sp>
      <p:pic>
        <p:nvPicPr>
          <p:cNvPr id="699793" name="Picture 4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2713" y="4208463"/>
            <a:ext cx="1243012" cy="768350"/>
          </a:xfrm>
          <a:prstGeom prst="rect">
            <a:avLst/>
          </a:prstGeom>
          <a:noFill/>
          <a:ln w="2857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99796" name="Text Box 404"/>
          <p:cNvSpPr txBox="1">
            <a:spLocks noChangeArrowheads="1"/>
          </p:cNvSpPr>
          <p:nvPr/>
        </p:nvSpPr>
        <p:spPr bwMode="auto">
          <a:xfrm>
            <a:off x="1563688" y="3940175"/>
            <a:ext cx="9525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srgbClr val="FF0000"/>
                </a:solidFill>
                <a:latin typeface="Arial" charset="0"/>
              </a:rPr>
              <a:t>web page</a:t>
            </a:r>
          </a:p>
        </p:txBody>
      </p:sp>
      <p:grpSp>
        <p:nvGrpSpPr>
          <p:cNvPr id="699797" name="Group 405"/>
          <p:cNvGrpSpPr>
            <a:grpSpLocks/>
          </p:cNvGrpSpPr>
          <p:nvPr/>
        </p:nvGrpSpPr>
        <p:grpSpPr bwMode="auto">
          <a:xfrm>
            <a:off x="288925" y="1162050"/>
            <a:ext cx="1416050" cy="1265238"/>
            <a:chOff x="146" y="690"/>
            <a:chExt cx="892" cy="797"/>
          </a:xfrm>
        </p:grpSpPr>
        <p:grpSp>
          <p:nvGrpSpPr>
            <p:cNvPr id="210091" name="Group 400"/>
            <p:cNvGrpSpPr>
              <a:grpSpLocks/>
            </p:cNvGrpSpPr>
            <p:nvPr/>
          </p:nvGrpSpPr>
          <p:grpSpPr bwMode="auto">
            <a:xfrm>
              <a:off x="146" y="690"/>
              <a:ext cx="892" cy="797"/>
              <a:chOff x="146" y="690"/>
              <a:chExt cx="892" cy="797"/>
            </a:xfrm>
          </p:grpSpPr>
          <p:sp>
            <p:nvSpPr>
              <p:cNvPr id="210093" name="Freeform 398"/>
              <p:cNvSpPr>
                <a:spLocks/>
              </p:cNvSpPr>
              <p:nvPr/>
            </p:nvSpPr>
            <p:spPr bwMode="auto">
              <a:xfrm>
                <a:off x="177" y="715"/>
                <a:ext cx="861" cy="772"/>
              </a:xfrm>
              <a:custGeom>
                <a:avLst/>
                <a:gdLst>
                  <a:gd name="T0" fmla="*/ 861 w 861"/>
                  <a:gd name="T1" fmla="*/ 772 h 772"/>
                  <a:gd name="T2" fmla="*/ 0 w 861"/>
                  <a:gd name="T3" fmla="*/ 557 h 772"/>
                  <a:gd name="T4" fmla="*/ 532 w 861"/>
                  <a:gd name="T5" fmla="*/ 405 h 772"/>
                  <a:gd name="T6" fmla="*/ 652 w 861"/>
                  <a:gd name="T7" fmla="*/ 0 h 772"/>
                  <a:gd name="T8" fmla="*/ 861 w 861"/>
                  <a:gd name="T9" fmla="*/ 772 h 7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1" h="772">
                    <a:moveTo>
                      <a:pt x="861" y="772"/>
                    </a:moveTo>
                    <a:lnTo>
                      <a:pt x="0" y="557"/>
                    </a:lnTo>
                    <a:lnTo>
                      <a:pt x="532" y="405"/>
                    </a:lnTo>
                    <a:lnTo>
                      <a:pt x="652" y="0"/>
                    </a:lnTo>
                    <a:lnTo>
                      <a:pt x="861" y="772"/>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10094" name="Group 392"/>
              <p:cNvGrpSpPr>
                <a:grpSpLocks/>
              </p:cNvGrpSpPr>
              <p:nvPr/>
            </p:nvGrpSpPr>
            <p:grpSpPr bwMode="auto">
              <a:xfrm>
                <a:off x="148" y="697"/>
                <a:ext cx="694" cy="574"/>
                <a:chOff x="2579" y="1366"/>
                <a:chExt cx="1078" cy="674"/>
              </a:xfrm>
            </p:grpSpPr>
            <p:pic>
              <p:nvPicPr>
                <p:cNvPr id="87217" name="Picture 3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9" y="1366"/>
                  <a:ext cx="1078" cy="6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7218" name="Rectangle 394"/>
                <p:cNvSpPr>
                  <a:spLocks noChangeArrowheads="1"/>
                </p:cNvSpPr>
                <p:nvPr/>
              </p:nvSpPr>
              <p:spPr bwMode="auto">
                <a:xfrm>
                  <a:off x="2633" y="1428"/>
                  <a:ext cx="957" cy="56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7216" name="Rectangle 399"/>
              <p:cNvSpPr>
                <a:spLocks noChangeArrowheads="1"/>
              </p:cNvSpPr>
              <p:nvPr/>
            </p:nvSpPr>
            <p:spPr bwMode="auto">
              <a:xfrm>
                <a:off x="146" y="690"/>
                <a:ext cx="696" cy="582"/>
              </a:xfrm>
              <a:prstGeom prst="rect">
                <a:avLst/>
              </a:prstGeom>
              <a:noFill/>
              <a:ln w="1905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7213" name="Text Box 402"/>
            <p:cNvSpPr txBox="1">
              <a:spLocks noChangeArrowheads="1"/>
            </p:cNvSpPr>
            <p:nvPr/>
          </p:nvSpPr>
          <p:spPr bwMode="auto">
            <a:xfrm>
              <a:off x="227" y="850"/>
              <a:ext cx="51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a:solidFill>
                    <a:srgbClr val="FF0000"/>
                  </a:solidFill>
                  <a:latin typeface="Arial" charset="0"/>
                </a:rPr>
                <a:t>browser</a:t>
              </a:r>
            </a:p>
          </p:txBody>
        </p:sp>
      </p:grpSp>
      <p:grpSp>
        <p:nvGrpSpPr>
          <p:cNvPr id="209963" name="Group 356"/>
          <p:cNvGrpSpPr>
            <a:grpSpLocks/>
          </p:cNvGrpSpPr>
          <p:nvPr/>
        </p:nvGrpSpPr>
        <p:grpSpPr bwMode="auto">
          <a:xfrm>
            <a:off x="1511300" y="1898650"/>
            <a:ext cx="842963" cy="814388"/>
            <a:chOff x="313" y="1497"/>
            <a:chExt cx="1152" cy="1014"/>
          </a:xfrm>
        </p:grpSpPr>
        <p:pic>
          <p:nvPicPr>
            <p:cNvPr id="210089" name="Picture 354" descr="laptop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0090" name="Picture 355" descr="antenna_stylize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99788" name="AutoShape 396"/>
          <p:cNvSpPr>
            <a:spLocks noChangeArrowheads="1"/>
          </p:cNvSpPr>
          <p:nvPr/>
        </p:nvSpPr>
        <p:spPr bwMode="auto">
          <a:xfrm>
            <a:off x="668338" y="2266950"/>
            <a:ext cx="976312"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87086"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90863" y="2444750"/>
            <a:ext cx="914400" cy="387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96" name="Rectangle 43"/>
          <p:cNvSpPr>
            <a:spLocks noChangeArrowheads="1"/>
          </p:cNvSpPr>
          <p:nvPr/>
        </p:nvSpPr>
        <p:spPr bwMode="auto">
          <a:xfrm rot="-5400000">
            <a:off x="3416300" y="3551238"/>
            <a:ext cx="147638" cy="188912"/>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198" name="Rectangle 43"/>
          <p:cNvSpPr>
            <a:spLocks noChangeArrowheads="1"/>
          </p:cNvSpPr>
          <p:nvPr/>
        </p:nvSpPr>
        <p:spPr bwMode="auto">
          <a:xfrm rot="2460490">
            <a:off x="3074988" y="3208338"/>
            <a:ext cx="136525" cy="30638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09968" name="Oval 407"/>
          <p:cNvSpPr>
            <a:spLocks noChangeArrowheads="1"/>
          </p:cNvSpPr>
          <p:nvPr/>
        </p:nvSpPr>
        <p:spPr bwMode="auto">
          <a:xfrm>
            <a:off x="2552700" y="3619500"/>
            <a:ext cx="850900" cy="250825"/>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cs typeface="Arial" panose="020B0604020202020204" pitchFamily="34" charset="0"/>
            </a:endParaRPr>
          </a:p>
        </p:txBody>
      </p:sp>
      <p:sp>
        <p:nvSpPr>
          <p:cNvPr id="209969" name="Rectangle 410"/>
          <p:cNvSpPr>
            <a:spLocks noChangeArrowheads="1"/>
          </p:cNvSpPr>
          <p:nvPr/>
        </p:nvSpPr>
        <p:spPr bwMode="auto">
          <a:xfrm>
            <a:off x="2552700" y="3590925"/>
            <a:ext cx="854075" cy="15716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cs typeface="Arial" panose="020B0604020202020204" pitchFamily="34" charset="0"/>
            </a:endParaRPr>
          </a:p>
        </p:txBody>
      </p:sp>
      <p:sp>
        <p:nvSpPr>
          <p:cNvPr id="209970" name="Oval 411"/>
          <p:cNvSpPr>
            <a:spLocks noChangeArrowheads="1"/>
          </p:cNvSpPr>
          <p:nvPr/>
        </p:nvSpPr>
        <p:spPr bwMode="auto">
          <a:xfrm>
            <a:off x="2549525" y="3421063"/>
            <a:ext cx="850900" cy="29368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cs typeface="Arial" panose="020B0604020202020204" pitchFamily="34" charset="0"/>
            </a:endParaRPr>
          </a:p>
        </p:txBody>
      </p:sp>
      <p:grpSp>
        <p:nvGrpSpPr>
          <p:cNvPr id="209971" name="Group 1189"/>
          <p:cNvGrpSpPr>
            <a:grpSpLocks/>
          </p:cNvGrpSpPr>
          <p:nvPr/>
        </p:nvGrpSpPr>
        <p:grpSpPr bwMode="auto">
          <a:xfrm>
            <a:off x="2720975" y="3497263"/>
            <a:ext cx="481013" cy="136525"/>
            <a:chOff x="2468" y="1332"/>
            <a:chExt cx="310" cy="60"/>
          </a:xfrm>
        </p:grpSpPr>
        <p:sp>
          <p:nvSpPr>
            <p:cNvPr id="210087"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088"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7093" name="Line 1192"/>
          <p:cNvSpPr>
            <a:spLocks noChangeShapeType="1"/>
          </p:cNvSpPr>
          <p:nvPr/>
        </p:nvSpPr>
        <p:spPr bwMode="auto">
          <a:xfrm>
            <a:off x="2552700" y="3557588"/>
            <a:ext cx="0" cy="2000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7094" name="Line 1193"/>
          <p:cNvSpPr>
            <a:spLocks noChangeShapeType="1"/>
          </p:cNvSpPr>
          <p:nvPr/>
        </p:nvSpPr>
        <p:spPr bwMode="auto">
          <a:xfrm>
            <a:off x="3400425" y="3567113"/>
            <a:ext cx="0" cy="19526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207" name="Rectangle 43"/>
          <p:cNvSpPr>
            <a:spLocks noChangeArrowheads="1"/>
          </p:cNvSpPr>
          <p:nvPr/>
        </p:nvSpPr>
        <p:spPr bwMode="auto">
          <a:xfrm rot="-5400000">
            <a:off x="2338388" y="2365375"/>
            <a:ext cx="146050" cy="31432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09975" name="Group 1185"/>
          <p:cNvGrpSpPr>
            <a:grpSpLocks/>
          </p:cNvGrpSpPr>
          <p:nvPr/>
        </p:nvGrpSpPr>
        <p:grpSpPr bwMode="auto">
          <a:xfrm>
            <a:off x="5338763" y="2667000"/>
            <a:ext cx="830262" cy="455613"/>
            <a:chOff x="4650" y="1129"/>
            <a:chExt cx="246" cy="95"/>
          </a:xfrm>
        </p:grpSpPr>
        <p:sp>
          <p:nvSpPr>
            <p:cNvPr id="21007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cs typeface="Arial" panose="020B0604020202020204" pitchFamily="34" charset="0"/>
              </a:endParaRPr>
            </a:p>
          </p:txBody>
        </p:sp>
        <p:sp>
          <p:nvSpPr>
            <p:cNvPr id="21008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cs typeface="Arial" panose="020B0604020202020204" pitchFamily="34" charset="0"/>
              </a:endParaRPr>
            </a:p>
          </p:txBody>
        </p:sp>
        <p:sp>
          <p:nvSpPr>
            <p:cNvPr id="21008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cs typeface="Arial" panose="020B0604020202020204" pitchFamily="34" charset="0"/>
              </a:endParaRPr>
            </a:p>
          </p:txBody>
        </p:sp>
        <p:grpSp>
          <p:nvGrpSpPr>
            <p:cNvPr id="210082" name="Group 1189"/>
            <p:cNvGrpSpPr>
              <a:grpSpLocks/>
            </p:cNvGrpSpPr>
            <p:nvPr/>
          </p:nvGrpSpPr>
          <p:grpSpPr bwMode="auto">
            <a:xfrm>
              <a:off x="4699" y="1145"/>
              <a:ext cx="138" cy="29"/>
              <a:chOff x="2468" y="1332"/>
              <a:chExt cx="310" cy="60"/>
            </a:xfrm>
          </p:grpSpPr>
          <p:sp>
            <p:nvSpPr>
              <p:cNvPr id="210085"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086"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7204"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7205"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209976" name="Group 1185"/>
          <p:cNvGrpSpPr>
            <a:grpSpLocks/>
          </p:cNvGrpSpPr>
          <p:nvPr/>
        </p:nvGrpSpPr>
        <p:grpSpPr bwMode="auto">
          <a:xfrm>
            <a:off x="6729413" y="2401888"/>
            <a:ext cx="808037" cy="425450"/>
            <a:chOff x="4650" y="1129"/>
            <a:chExt cx="246" cy="95"/>
          </a:xfrm>
        </p:grpSpPr>
        <p:sp>
          <p:nvSpPr>
            <p:cNvPr id="21007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cs typeface="Arial" panose="020B0604020202020204" pitchFamily="34" charset="0"/>
              </a:endParaRPr>
            </a:p>
          </p:txBody>
        </p:sp>
        <p:sp>
          <p:nvSpPr>
            <p:cNvPr id="21007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cs typeface="Arial" panose="020B0604020202020204" pitchFamily="34" charset="0"/>
              </a:endParaRPr>
            </a:p>
          </p:txBody>
        </p:sp>
        <p:sp>
          <p:nvSpPr>
            <p:cNvPr id="21007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cs typeface="Arial" panose="020B0604020202020204" pitchFamily="34" charset="0"/>
              </a:endParaRPr>
            </a:p>
          </p:txBody>
        </p:sp>
        <p:grpSp>
          <p:nvGrpSpPr>
            <p:cNvPr id="210074" name="Group 1189"/>
            <p:cNvGrpSpPr>
              <a:grpSpLocks/>
            </p:cNvGrpSpPr>
            <p:nvPr/>
          </p:nvGrpSpPr>
          <p:grpSpPr bwMode="auto">
            <a:xfrm>
              <a:off x="4699" y="1145"/>
              <a:ext cx="138" cy="29"/>
              <a:chOff x="2468" y="1332"/>
              <a:chExt cx="310" cy="60"/>
            </a:xfrm>
          </p:grpSpPr>
          <p:sp>
            <p:nvSpPr>
              <p:cNvPr id="210077"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078"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7196"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7197"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209977" name="Group 1185"/>
          <p:cNvGrpSpPr>
            <a:grpSpLocks/>
          </p:cNvGrpSpPr>
          <p:nvPr/>
        </p:nvGrpSpPr>
        <p:grpSpPr bwMode="auto">
          <a:xfrm>
            <a:off x="7343775" y="3338513"/>
            <a:ext cx="892175" cy="390525"/>
            <a:chOff x="4650" y="1129"/>
            <a:chExt cx="246" cy="95"/>
          </a:xfrm>
        </p:grpSpPr>
        <p:sp>
          <p:nvSpPr>
            <p:cNvPr id="21006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cs typeface="Arial" panose="020B0604020202020204" pitchFamily="34" charset="0"/>
              </a:endParaRPr>
            </a:p>
          </p:txBody>
        </p:sp>
        <p:sp>
          <p:nvSpPr>
            <p:cNvPr id="21006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cs typeface="Arial" panose="020B0604020202020204" pitchFamily="34" charset="0"/>
              </a:endParaRPr>
            </a:p>
          </p:txBody>
        </p:sp>
        <p:sp>
          <p:nvSpPr>
            <p:cNvPr id="21006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cs typeface="Arial" panose="020B0604020202020204" pitchFamily="34" charset="0"/>
              </a:endParaRPr>
            </a:p>
          </p:txBody>
        </p:sp>
        <p:grpSp>
          <p:nvGrpSpPr>
            <p:cNvPr id="210066" name="Group 1189"/>
            <p:cNvGrpSpPr>
              <a:grpSpLocks/>
            </p:cNvGrpSpPr>
            <p:nvPr/>
          </p:nvGrpSpPr>
          <p:grpSpPr bwMode="auto">
            <a:xfrm>
              <a:off x="4699" y="1145"/>
              <a:ext cx="138" cy="29"/>
              <a:chOff x="2468" y="1332"/>
              <a:chExt cx="310" cy="60"/>
            </a:xfrm>
          </p:grpSpPr>
          <p:sp>
            <p:nvSpPr>
              <p:cNvPr id="210069"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070"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7188"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7189"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209978" name="Group 1185"/>
          <p:cNvGrpSpPr>
            <a:grpSpLocks/>
          </p:cNvGrpSpPr>
          <p:nvPr/>
        </p:nvGrpSpPr>
        <p:grpSpPr bwMode="auto">
          <a:xfrm>
            <a:off x="5754688" y="4344988"/>
            <a:ext cx="808037" cy="425450"/>
            <a:chOff x="4650" y="1129"/>
            <a:chExt cx="246" cy="95"/>
          </a:xfrm>
        </p:grpSpPr>
        <p:sp>
          <p:nvSpPr>
            <p:cNvPr id="21005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cs typeface="Arial" panose="020B0604020202020204" pitchFamily="34" charset="0"/>
              </a:endParaRPr>
            </a:p>
          </p:txBody>
        </p:sp>
        <p:sp>
          <p:nvSpPr>
            <p:cNvPr id="21005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cs typeface="Arial" panose="020B0604020202020204" pitchFamily="34" charset="0"/>
              </a:endParaRPr>
            </a:p>
          </p:txBody>
        </p:sp>
        <p:sp>
          <p:nvSpPr>
            <p:cNvPr id="21005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cs typeface="Arial" panose="020B0604020202020204" pitchFamily="34" charset="0"/>
              </a:endParaRPr>
            </a:p>
          </p:txBody>
        </p:sp>
        <p:grpSp>
          <p:nvGrpSpPr>
            <p:cNvPr id="210058" name="Group 1189"/>
            <p:cNvGrpSpPr>
              <a:grpSpLocks/>
            </p:cNvGrpSpPr>
            <p:nvPr/>
          </p:nvGrpSpPr>
          <p:grpSpPr bwMode="auto">
            <a:xfrm>
              <a:off x="4699" y="1145"/>
              <a:ext cx="138" cy="29"/>
              <a:chOff x="2468" y="1332"/>
              <a:chExt cx="310" cy="60"/>
            </a:xfrm>
          </p:grpSpPr>
          <p:sp>
            <p:nvSpPr>
              <p:cNvPr id="210061"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062"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7180"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7181"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209979" name="Group 1185"/>
          <p:cNvGrpSpPr>
            <a:grpSpLocks/>
          </p:cNvGrpSpPr>
          <p:nvPr/>
        </p:nvGrpSpPr>
        <p:grpSpPr bwMode="auto">
          <a:xfrm>
            <a:off x="4013200" y="4710113"/>
            <a:ext cx="808038" cy="425450"/>
            <a:chOff x="4650" y="1129"/>
            <a:chExt cx="246" cy="95"/>
          </a:xfrm>
        </p:grpSpPr>
        <p:sp>
          <p:nvSpPr>
            <p:cNvPr id="21004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cs typeface="Arial" panose="020B0604020202020204" pitchFamily="34" charset="0"/>
              </a:endParaRPr>
            </a:p>
          </p:txBody>
        </p:sp>
        <p:sp>
          <p:nvSpPr>
            <p:cNvPr id="21004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cs typeface="Arial" panose="020B0604020202020204" pitchFamily="34" charset="0"/>
              </a:endParaRPr>
            </a:p>
          </p:txBody>
        </p:sp>
        <p:sp>
          <p:nvSpPr>
            <p:cNvPr id="21004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cs typeface="Arial" panose="020B0604020202020204" pitchFamily="34" charset="0"/>
              </a:endParaRPr>
            </a:p>
          </p:txBody>
        </p:sp>
        <p:grpSp>
          <p:nvGrpSpPr>
            <p:cNvPr id="210050" name="Group 1189"/>
            <p:cNvGrpSpPr>
              <a:grpSpLocks/>
            </p:cNvGrpSpPr>
            <p:nvPr/>
          </p:nvGrpSpPr>
          <p:grpSpPr bwMode="auto">
            <a:xfrm>
              <a:off x="4699" y="1145"/>
              <a:ext cx="138" cy="29"/>
              <a:chOff x="2468" y="1332"/>
              <a:chExt cx="310" cy="60"/>
            </a:xfrm>
          </p:grpSpPr>
          <p:sp>
            <p:nvSpPr>
              <p:cNvPr id="210053" name="Freeform 119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054" name="Freeform 119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7172" name="Line 119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sp>
          <p:nvSpPr>
            <p:cNvPr id="87173" name="Line 1193"/>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ea typeface="ＭＳ Ｐゴシック" charset="0"/>
              </a:endParaRPr>
            </a:p>
          </p:txBody>
        </p:sp>
      </p:grpSp>
      <p:grpSp>
        <p:nvGrpSpPr>
          <p:cNvPr id="209980" name="Group 248"/>
          <p:cNvGrpSpPr>
            <a:grpSpLocks/>
          </p:cNvGrpSpPr>
          <p:nvPr/>
        </p:nvGrpSpPr>
        <p:grpSpPr bwMode="auto">
          <a:xfrm>
            <a:off x="7218363" y="1558925"/>
            <a:ext cx="358775" cy="623888"/>
            <a:chOff x="4140" y="429"/>
            <a:chExt cx="1425" cy="2396"/>
          </a:xfrm>
        </p:grpSpPr>
        <p:sp>
          <p:nvSpPr>
            <p:cNvPr id="210015" name="Freeform 148"/>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137" name="Rectangle 149"/>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0017" name="Freeform 150"/>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018" name="Freeform 151"/>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140" name="Rectangle 152"/>
            <p:cNvSpPr>
              <a:spLocks noChangeArrowheads="1"/>
            </p:cNvSpPr>
            <p:nvPr/>
          </p:nvSpPr>
          <p:spPr bwMode="auto">
            <a:xfrm>
              <a:off x="4209" y="691"/>
              <a:ext cx="599"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0020" name="Group 153"/>
            <p:cNvGrpSpPr>
              <a:grpSpLocks/>
            </p:cNvGrpSpPr>
            <p:nvPr/>
          </p:nvGrpSpPr>
          <p:grpSpPr bwMode="auto">
            <a:xfrm>
              <a:off x="4749" y="668"/>
              <a:ext cx="581" cy="145"/>
              <a:chOff x="614" y="2568"/>
              <a:chExt cx="725" cy="139"/>
            </a:xfrm>
          </p:grpSpPr>
          <p:sp>
            <p:nvSpPr>
              <p:cNvPr id="87166" name="AutoShape 154"/>
              <p:cNvSpPr>
                <a:spLocks noChangeArrowheads="1"/>
              </p:cNvSpPr>
              <p:nvPr/>
            </p:nvSpPr>
            <p:spPr bwMode="auto">
              <a:xfrm>
                <a:off x="617" y="2567"/>
                <a:ext cx="724"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67" name="AutoShape 155"/>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7142" name="Rectangle 156"/>
            <p:cNvSpPr>
              <a:spLocks noChangeArrowheads="1"/>
            </p:cNvSpPr>
            <p:nvPr/>
          </p:nvSpPr>
          <p:spPr bwMode="auto">
            <a:xfrm>
              <a:off x="4222" y="1020"/>
              <a:ext cx="599"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0022" name="Group 157"/>
            <p:cNvGrpSpPr>
              <a:grpSpLocks/>
            </p:cNvGrpSpPr>
            <p:nvPr/>
          </p:nvGrpSpPr>
          <p:grpSpPr bwMode="auto">
            <a:xfrm>
              <a:off x="4747" y="994"/>
              <a:ext cx="581" cy="134"/>
              <a:chOff x="614" y="2568"/>
              <a:chExt cx="725" cy="139"/>
            </a:xfrm>
          </p:grpSpPr>
          <p:sp>
            <p:nvSpPr>
              <p:cNvPr id="87164" name="AutoShape 158"/>
              <p:cNvSpPr>
                <a:spLocks noChangeArrowheads="1"/>
              </p:cNvSpPr>
              <p:nvPr/>
            </p:nvSpPr>
            <p:spPr bwMode="auto">
              <a:xfrm>
                <a:off x="612" y="2570"/>
                <a:ext cx="724"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65" name="AutoShape 159"/>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7144" name="Rectangle 160"/>
            <p:cNvSpPr>
              <a:spLocks noChangeArrowheads="1"/>
            </p:cNvSpPr>
            <p:nvPr/>
          </p:nvSpPr>
          <p:spPr bwMode="auto">
            <a:xfrm>
              <a:off x="4216" y="1356"/>
              <a:ext cx="599"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45" name="Rectangle 161"/>
            <p:cNvSpPr>
              <a:spLocks noChangeArrowheads="1"/>
            </p:cNvSpPr>
            <p:nvPr/>
          </p:nvSpPr>
          <p:spPr bwMode="auto">
            <a:xfrm>
              <a:off x="4228" y="1654"/>
              <a:ext cx="593"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0025" name="Group 162"/>
            <p:cNvGrpSpPr>
              <a:grpSpLocks/>
            </p:cNvGrpSpPr>
            <p:nvPr/>
          </p:nvGrpSpPr>
          <p:grpSpPr bwMode="auto">
            <a:xfrm>
              <a:off x="4735" y="1627"/>
              <a:ext cx="582" cy="151"/>
              <a:chOff x="614" y="2568"/>
              <a:chExt cx="725" cy="139"/>
            </a:xfrm>
          </p:grpSpPr>
          <p:sp>
            <p:nvSpPr>
              <p:cNvPr id="87162" name="AutoShape 163"/>
              <p:cNvSpPr>
                <a:spLocks noChangeArrowheads="1"/>
              </p:cNvSpPr>
              <p:nvPr/>
            </p:nvSpPr>
            <p:spPr bwMode="auto">
              <a:xfrm>
                <a:off x="611" y="2576"/>
                <a:ext cx="730" cy="12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63" name="AutoShape 164"/>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210026" name="Freeform 165"/>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0027" name="Group 166"/>
            <p:cNvGrpSpPr>
              <a:grpSpLocks/>
            </p:cNvGrpSpPr>
            <p:nvPr/>
          </p:nvGrpSpPr>
          <p:grpSpPr bwMode="auto">
            <a:xfrm>
              <a:off x="4739" y="1327"/>
              <a:ext cx="582" cy="139"/>
              <a:chOff x="614" y="2568"/>
              <a:chExt cx="725" cy="139"/>
            </a:xfrm>
          </p:grpSpPr>
          <p:sp>
            <p:nvSpPr>
              <p:cNvPr id="87160" name="AutoShape 167"/>
              <p:cNvSpPr>
                <a:spLocks noChangeArrowheads="1"/>
              </p:cNvSpPr>
              <p:nvPr/>
            </p:nvSpPr>
            <p:spPr bwMode="auto">
              <a:xfrm>
                <a:off x="614" y="2566"/>
                <a:ext cx="723"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61" name="AutoShape 168"/>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7149" name="Rectangle 169"/>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0029" name="Freeform 170"/>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0030" name="Freeform 171"/>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152" name="Oval 172"/>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0032" name="Freeform 173"/>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154" name="AutoShape 174"/>
            <p:cNvSpPr>
              <a:spLocks noChangeArrowheads="1"/>
            </p:cNvSpPr>
            <p:nvPr/>
          </p:nvSpPr>
          <p:spPr bwMode="auto">
            <a:xfrm>
              <a:off x="4140" y="2679"/>
              <a:ext cx="1198" cy="146"/>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55" name="AutoShape 175"/>
            <p:cNvSpPr>
              <a:spLocks noChangeArrowheads="1"/>
            </p:cNvSpPr>
            <p:nvPr/>
          </p:nvSpPr>
          <p:spPr bwMode="auto">
            <a:xfrm>
              <a:off x="4203" y="2709"/>
              <a:ext cx="1072"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56" name="Oval 176"/>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57" name="Oval 177"/>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sz="1800">
                <a:solidFill>
                  <a:srgbClr val="FF0000"/>
                </a:solidFill>
              </a:endParaRPr>
            </a:p>
          </p:txBody>
        </p:sp>
        <p:sp>
          <p:nvSpPr>
            <p:cNvPr id="87158" name="Oval 178"/>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59" name="Rectangle 179"/>
            <p:cNvSpPr>
              <a:spLocks noChangeArrowheads="1"/>
            </p:cNvSpPr>
            <p:nvPr/>
          </p:nvSpPr>
          <p:spPr bwMode="auto">
            <a:xfrm>
              <a:off x="5061" y="1837"/>
              <a:ext cx="88" cy="75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09981" name="Group 248"/>
          <p:cNvGrpSpPr>
            <a:grpSpLocks/>
          </p:cNvGrpSpPr>
          <p:nvPr/>
        </p:nvGrpSpPr>
        <p:grpSpPr bwMode="auto">
          <a:xfrm>
            <a:off x="2876550" y="4454525"/>
            <a:ext cx="358775" cy="623888"/>
            <a:chOff x="4140" y="429"/>
            <a:chExt cx="1425" cy="2396"/>
          </a:xfrm>
        </p:grpSpPr>
        <p:sp>
          <p:nvSpPr>
            <p:cNvPr id="209983" name="Freeform 148"/>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105" name="Rectangle 149"/>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09985" name="Freeform 150"/>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986" name="Freeform 151"/>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108" name="Rectangle 152"/>
            <p:cNvSpPr>
              <a:spLocks noChangeArrowheads="1"/>
            </p:cNvSpPr>
            <p:nvPr/>
          </p:nvSpPr>
          <p:spPr bwMode="auto">
            <a:xfrm>
              <a:off x="4209" y="691"/>
              <a:ext cx="599"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09988" name="Group 153"/>
            <p:cNvGrpSpPr>
              <a:grpSpLocks/>
            </p:cNvGrpSpPr>
            <p:nvPr/>
          </p:nvGrpSpPr>
          <p:grpSpPr bwMode="auto">
            <a:xfrm>
              <a:off x="4749" y="668"/>
              <a:ext cx="581" cy="145"/>
              <a:chOff x="614" y="2568"/>
              <a:chExt cx="725" cy="139"/>
            </a:xfrm>
          </p:grpSpPr>
          <p:sp>
            <p:nvSpPr>
              <p:cNvPr id="87134" name="AutoShape 154"/>
              <p:cNvSpPr>
                <a:spLocks noChangeArrowheads="1"/>
              </p:cNvSpPr>
              <p:nvPr/>
            </p:nvSpPr>
            <p:spPr bwMode="auto">
              <a:xfrm>
                <a:off x="617" y="2567"/>
                <a:ext cx="724"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35" name="AutoShape 155"/>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7110" name="Rectangle 156"/>
            <p:cNvSpPr>
              <a:spLocks noChangeArrowheads="1"/>
            </p:cNvSpPr>
            <p:nvPr/>
          </p:nvSpPr>
          <p:spPr bwMode="auto">
            <a:xfrm>
              <a:off x="4222" y="1020"/>
              <a:ext cx="599"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09990" name="Group 157"/>
            <p:cNvGrpSpPr>
              <a:grpSpLocks/>
            </p:cNvGrpSpPr>
            <p:nvPr/>
          </p:nvGrpSpPr>
          <p:grpSpPr bwMode="auto">
            <a:xfrm>
              <a:off x="4747" y="994"/>
              <a:ext cx="581" cy="134"/>
              <a:chOff x="614" y="2568"/>
              <a:chExt cx="725" cy="139"/>
            </a:xfrm>
          </p:grpSpPr>
          <p:sp>
            <p:nvSpPr>
              <p:cNvPr id="87132" name="AutoShape 158"/>
              <p:cNvSpPr>
                <a:spLocks noChangeArrowheads="1"/>
              </p:cNvSpPr>
              <p:nvPr/>
            </p:nvSpPr>
            <p:spPr bwMode="auto">
              <a:xfrm>
                <a:off x="612" y="2570"/>
                <a:ext cx="724"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33" name="AutoShape 159"/>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7112" name="Rectangle 160"/>
            <p:cNvSpPr>
              <a:spLocks noChangeArrowheads="1"/>
            </p:cNvSpPr>
            <p:nvPr/>
          </p:nvSpPr>
          <p:spPr bwMode="auto">
            <a:xfrm>
              <a:off x="4216" y="1356"/>
              <a:ext cx="599"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13" name="Rectangle 161"/>
            <p:cNvSpPr>
              <a:spLocks noChangeArrowheads="1"/>
            </p:cNvSpPr>
            <p:nvPr/>
          </p:nvSpPr>
          <p:spPr bwMode="auto">
            <a:xfrm>
              <a:off x="4228" y="1654"/>
              <a:ext cx="593"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09993" name="Group 162"/>
            <p:cNvGrpSpPr>
              <a:grpSpLocks/>
            </p:cNvGrpSpPr>
            <p:nvPr/>
          </p:nvGrpSpPr>
          <p:grpSpPr bwMode="auto">
            <a:xfrm>
              <a:off x="4735" y="1627"/>
              <a:ext cx="582" cy="151"/>
              <a:chOff x="614" y="2568"/>
              <a:chExt cx="725" cy="139"/>
            </a:xfrm>
          </p:grpSpPr>
          <p:sp>
            <p:nvSpPr>
              <p:cNvPr id="87130" name="AutoShape 163"/>
              <p:cNvSpPr>
                <a:spLocks noChangeArrowheads="1"/>
              </p:cNvSpPr>
              <p:nvPr/>
            </p:nvSpPr>
            <p:spPr bwMode="auto">
              <a:xfrm>
                <a:off x="611" y="2576"/>
                <a:ext cx="730" cy="12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31" name="AutoShape 164"/>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209994" name="Freeform 165"/>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09995" name="Group 166"/>
            <p:cNvGrpSpPr>
              <a:grpSpLocks/>
            </p:cNvGrpSpPr>
            <p:nvPr/>
          </p:nvGrpSpPr>
          <p:grpSpPr bwMode="auto">
            <a:xfrm>
              <a:off x="4739" y="1327"/>
              <a:ext cx="582" cy="139"/>
              <a:chOff x="614" y="2568"/>
              <a:chExt cx="725" cy="139"/>
            </a:xfrm>
          </p:grpSpPr>
          <p:sp>
            <p:nvSpPr>
              <p:cNvPr id="87128" name="AutoShape 167"/>
              <p:cNvSpPr>
                <a:spLocks noChangeArrowheads="1"/>
              </p:cNvSpPr>
              <p:nvPr/>
            </p:nvSpPr>
            <p:spPr bwMode="auto">
              <a:xfrm>
                <a:off x="614" y="2566"/>
                <a:ext cx="723"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29" name="AutoShape 168"/>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7117" name="Rectangle 169"/>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09997" name="Freeform 170"/>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998" name="Freeform 171"/>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120" name="Oval 172"/>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0000" name="Freeform 173"/>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122" name="AutoShape 174"/>
            <p:cNvSpPr>
              <a:spLocks noChangeArrowheads="1"/>
            </p:cNvSpPr>
            <p:nvPr/>
          </p:nvSpPr>
          <p:spPr bwMode="auto">
            <a:xfrm>
              <a:off x="4140" y="2679"/>
              <a:ext cx="1198" cy="146"/>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23" name="AutoShape 175"/>
            <p:cNvSpPr>
              <a:spLocks noChangeArrowheads="1"/>
            </p:cNvSpPr>
            <p:nvPr/>
          </p:nvSpPr>
          <p:spPr bwMode="auto">
            <a:xfrm>
              <a:off x="4203" y="2709"/>
              <a:ext cx="1072"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24" name="Oval 176"/>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25" name="Oval 177"/>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sz="1800">
                <a:solidFill>
                  <a:srgbClr val="FF0000"/>
                </a:solidFill>
              </a:endParaRPr>
            </a:p>
          </p:txBody>
        </p:sp>
        <p:sp>
          <p:nvSpPr>
            <p:cNvPr id="87126" name="Oval 178"/>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7127" name="Rectangle 179"/>
            <p:cNvSpPr>
              <a:spLocks noChangeArrowheads="1"/>
            </p:cNvSpPr>
            <p:nvPr/>
          </p:nvSpPr>
          <p:spPr bwMode="auto">
            <a:xfrm>
              <a:off x="5061" y="1837"/>
              <a:ext cx="88" cy="75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2" name="标题 1"/>
          <p:cNvSpPr>
            <a:spLocks noGrp="1"/>
          </p:cNvSpPr>
          <p:nvPr>
            <p:ph type="title"/>
          </p:nvPr>
        </p:nvSpPr>
        <p:spPr>
          <a:xfrm>
            <a:off x="303213" y="215900"/>
            <a:ext cx="8540750" cy="647700"/>
          </a:xfrm>
        </p:spPr>
        <p:txBody>
          <a:bodyPr/>
          <a:lstStyle/>
          <a:p>
            <a:r>
              <a:rPr lang="en-US" altLang="zh-CN" dirty="0">
                <a:latin typeface="+mn-lt"/>
                <a:ea typeface="ＭＳ Ｐゴシック" charset="0"/>
              </a:rPr>
              <a:t>A day in the life: scenario</a:t>
            </a:r>
            <a:endParaRPr lang="zh-CN" altLang="en-US" dirty="0">
              <a:latin typeface="+mn-lt"/>
            </a:endParaRPr>
          </a:p>
        </p:txBody>
      </p:sp>
      <p:sp>
        <p:nvSpPr>
          <p:cNvPr id="290" name="Text Box 139"/>
          <p:cNvSpPr txBox="1">
            <a:spLocks noChangeArrowheads="1"/>
          </p:cNvSpPr>
          <p:nvPr/>
        </p:nvSpPr>
        <p:spPr bwMode="auto">
          <a:xfrm>
            <a:off x="3286474" y="3160196"/>
            <a:ext cx="13880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600" i="0" dirty="0">
                <a:solidFill>
                  <a:srgbClr val="000000"/>
                </a:solidFill>
                <a:latin typeface="Arial" panose="020B0604020202020204" pitchFamily="34" charset="0"/>
              </a:rPr>
              <a:t>DHCP server</a:t>
            </a:r>
          </a:p>
        </p:txBody>
      </p:sp>
    </p:spTree>
    <p:extLst>
      <p:ext uri="{BB962C8B-B14F-4D97-AF65-F5344CB8AC3E}">
        <p14:creationId xmlns:p14="http://schemas.microsoft.com/office/powerpoint/2010/main" val="37033744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99788"/>
                                        </p:tgtEl>
                                        <p:attrNameLst>
                                          <p:attrName>style.visibility</p:attrName>
                                        </p:attrNameLst>
                                      </p:cBhvr>
                                      <p:to>
                                        <p:strVal val="visible"/>
                                      </p:to>
                                    </p:set>
                                    <p:animEffect transition="in" filter="wipe(left)">
                                      <p:cBhvr>
                                        <p:cTn id="7" dur="500"/>
                                        <p:tgtEl>
                                          <p:spTgt spid="6997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699797"/>
                                        </p:tgtEl>
                                        <p:attrNameLst>
                                          <p:attrName>style.visibility</p:attrName>
                                        </p:attrNameLst>
                                      </p:cBhvr>
                                      <p:to>
                                        <p:strVal val="visible"/>
                                      </p:to>
                                    </p:set>
                                    <p:animEffect transition="in" filter="wipe(right)">
                                      <p:cBhvr>
                                        <p:cTn id="12" dur="500"/>
                                        <p:tgtEl>
                                          <p:spTgt spid="6997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97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997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796" grpId="0"/>
      <p:bldP spid="699788"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6850" name="Rectangle 2"/>
          <p:cNvSpPr>
            <a:spLocks noChangeArrowheads="1"/>
          </p:cNvSpPr>
          <p:nvPr/>
        </p:nvSpPr>
        <p:spPr bwMode="auto">
          <a:xfrm>
            <a:off x="250825" y="1557338"/>
            <a:ext cx="1449388" cy="2538412"/>
          </a:xfrm>
          <a:prstGeom prst="rect">
            <a:avLst/>
          </a:prstGeom>
          <a:solidFill>
            <a:srgbClr val="FFFF99"/>
          </a:solidFill>
          <a:ln w="12700">
            <a:solidFill>
              <a:srgbClr val="333399"/>
            </a:solidFill>
            <a:miter lim="800000"/>
          </a:ln>
          <a:effectLst/>
        </p:spPr>
        <p:txBody>
          <a:bodyPr wrap="none" anchor="ctr"/>
          <a:lstStyle/>
          <a:p>
            <a:endParaRPr lang="zh-CN" altLang="en-US" i="0"/>
          </a:p>
        </p:txBody>
      </p:sp>
      <p:sp>
        <p:nvSpPr>
          <p:cNvPr id="206851" name="Rectangle 3"/>
          <p:cNvSpPr>
            <a:spLocks noChangeArrowheads="1"/>
          </p:cNvSpPr>
          <p:nvPr/>
        </p:nvSpPr>
        <p:spPr bwMode="auto">
          <a:xfrm>
            <a:off x="7493000" y="1573213"/>
            <a:ext cx="1452563" cy="2538412"/>
          </a:xfrm>
          <a:prstGeom prst="rect">
            <a:avLst/>
          </a:prstGeom>
          <a:solidFill>
            <a:srgbClr val="FFFF99"/>
          </a:solidFill>
          <a:ln w="12700">
            <a:solidFill>
              <a:srgbClr val="333399"/>
            </a:solidFill>
            <a:miter lim="800000"/>
          </a:ln>
          <a:effectLst/>
        </p:spPr>
        <p:txBody>
          <a:bodyPr wrap="none" anchor="ctr"/>
          <a:lstStyle/>
          <a:p>
            <a:endParaRPr lang="zh-CN" altLang="en-US" i="0"/>
          </a:p>
        </p:txBody>
      </p:sp>
      <p:sp>
        <p:nvSpPr>
          <p:cNvPr id="206852" name="Rectangle 4"/>
          <p:cNvSpPr>
            <a:spLocks noChangeArrowheads="1"/>
          </p:cNvSpPr>
          <p:nvPr/>
        </p:nvSpPr>
        <p:spPr bwMode="auto">
          <a:xfrm>
            <a:off x="215900" y="2281238"/>
            <a:ext cx="8688388" cy="304800"/>
          </a:xfrm>
          <a:prstGeom prst="rect">
            <a:avLst/>
          </a:prstGeom>
          <a:solidFill>
            <a:srgbClr val="CCECFF">
              <a:alpha val="67999"/>
            </a:srgbClr>
          </a:solidFill>
          <a:ln w="12700">
            <a:noFill/>
            <a:miter lim="800000"/>
          </a:ln>
          <a:effectLst/>
        </p:spPr>
        <p:txBody>
          <a:bodyPr wrap="none" anchor="ctr"/>
          <a:lstStyle/>
          <a:p>
            <a:endParaRPr lang="zh-CN" altLang="en-US" i="0"/>
          </a:p>
        </p:txBody>
      </p:sp>
      <p:sp>
        <p:nvSpPr>
          <p:cNvPr id="206853" name="Line 5"/>
          <p:cNvSpPr>
            <a:spLocks noChangeShapeType="1"/>
          </p:cNvSpPr>
          <p:nvPr/>
        </p:nvSpPr>
        <p:spPr bwMode="auto">
          <a:xfrm>
            <a:off x="1684338" y="5683250"/>
            <a:ext cx="5789612" cy="0"/>
          </a:xfrm>
          <a:prstGeom prst="line">
            <a:avLst/>
          </a:prstGeom>
          <a:noFill/>
          <a:ln w="57150">
            <a:solidFill>
              <a:srgbClr val="333399"/>
            </a:solidFill>
            <a:round/>
          </a:ln>
          <a:effectLst/>
        </p:spPr>
        <p:txBody>
          <a:bodyPr wrap="none" anchor="ctr"/>
          <a:lstStyle/>
          <a:p>
            <a:endParaRPr lang="zh-CN" altLang="en-US" sz="1800" i="0"/>
          </a:p>
        </p:txBody>
      </p:sp>
      <p:sp>
        <p:nvSpPr>
          <p:cNvPr id="206854" name="Line 6"/>
          <p:cNvSpPr>
            <a:spLocks noChangeShapeType="1"/>
          </p:cNvSpPr>
          <p:nvPr/>
        </p:nvSpPr>
        <p:spPr bwMode="auto">
          <a:xfrm>
            <a:off x="244475" y="3159125"/>
            <a:ext cx="1447800" cy="0"/>
          </a:xfrm>
          <a:prstGeom prst="line">
            <a:avLst/>
          </a:prstGeom>
          <a:noFill/>
          <a:ln w="12700">
            <a:solidFill>
              <a:schemeClr val="tx1"/>
            </a:solidFill>
            <a:round/>
          </a:ln>
          <a:effectLst/>
        </p:spPr>
        <p:txBody>
          <a:bodyPr wrap="none" anchor="ctr"/>
          <a:lstStyle/>
          <a:p>
            <a:endParaRPr lang="zh-CN" altLang="en-US" i="0"/>
          </a:p>
        </p:txBody>
      </p:sp>
      <p:sp>
        <p:nvSpPr>
          <p:cNvPr id="206855" name="Line 7"/>
          <p:cNvSpPr>
            <a:spLocks noChangeShapeType="1"/>
          </p:cNvSpPr>
          <p:nvPr/>
        </p:nvSpPr>
        <p:spPr bwMode="auto">
          <a:xfrm>
            <a:off x="244475" y="3638550"/>
            <a:ext cx="1447800" cy="0"/>
          </a:xfrm>
          <a:prstGeom prst="line">
            <a:avLst/>
          </a:prstGeom>
          <a:noFill/>
          <a:ln w="12700">
            <a:solidFill>
              <a:schemeClr val="tx1"/>
            </a:solidFill>
            <a:round/>
          </a:ln>
          <a:effectLst/>
        </p:spPr>
        <p:txBody>
          <a:bodyPr wrap="none" anchor="ctr"/>
          <a:lstStyle/>
          <a:p>
            <a:endParaRPr lang="zh-CN" altLang="en-US" i="0"/>
          </a:p>
        </p:txBody>
      </p:sp>
      <p:sp>
        <p:nvSpPr>
          <p:cNvPr id="206856" name="Rectangle 8"/>
          <p:cNvSpPr>
            <a:spLocks noChangeArrowheads="1"/>
          </p:cNvSpPr>
          <p:nvPr/>
        </p:nvSpPr>
        <p:spPr bwMode="auto">
          <a:xfrm>
            <a:off x="250825" y="2235200"/>
            <a:ext cx="1439863" cy="447675"/>
          </a:xfrm>
          <a:prstGeom prst="rect">
            <a:avLst/>
          </a:prstGeom>
          <a:solidFill>
            <a:srgbClr val="99FF66"/>
          </a:solidFill>
          <a:ln w="19050">
            <a:solidFill>
              <a:schemeClr val="tx1"/>
            </a:solidFill>
            <a:miter lim="800000"/>
          </a:ln>
          <a:effectLst/>
        </p:spPr>
        <p:txBody>
          <a:bodyPr wrap="none" anchor="ctr"/>
          <a:lstStyle/>
          <a:p>
            <a:endParaRPr lang="zh-CN" altLang="en-US" i="0"/>
          </a:p>
        </p:txBody>
      </p:sp>
      <p:sp>
        <p:nvSpPr>
          <p:cNvPr id="206857" name="Rectangle 9"/>
          <p:cNvSpPr>
            <a:spLocks noChangeArrowheads="1"/>
          </p:cNvSpPr>
          <p:nvPr/>
        </p:nvSpPr>
        <p:spPr bwMode="auto">
          <a:xfrm>
            <a:off x="209550" y="1693863"/>
            <a:ext cx="325411" cy="2398092"/>
          </a:xfrm>
          <a:prstGeom prst="rect">
            <a:avLst/>
          </a:prstGeom>
          <a:noFill/>
          <a:ln w="12700">
            <a:noFill/>
            <a:miter lim="800000"/>
          </a:ln>
          <a:effectLst/>
        </p:spPr>
        <p:txBody>
          <a:bodyPr wrap="none" lIns="90488" tIns="44450" rIns="90488" bIns="44450">
            <a:spAutoFit/>
          </a:bodyPr>
          <a:lstStyle/>
          <a:p>
            <a:pPr algn="l" defTabSz="762000" eaLnBrk="0" hangingPunct="0">
              <a:lnSpc>
                <a:spcPct val="150000"/>
              </a:lnSpc>
            </a:pPr>
            <a:r>
              <a:rPr lang="en-US" altLang="zh-CN" sz="2000" i="0" dirty="0">
                <a:latin typeface="Arial" panose="020B0604020202020204" pitchFamily="34" charset="0"/>
                <a:ea typeface="黑体" panose="02010609060101010101" pitchFamily="49" charset="-122"/>
              </a:rPr>
              <a:t>5</a:t>
            </a:r>
          </a:p>
          <a:p>
            <a:pPr algn="l" defTabSz="762000" eaLnBrk="0" hangingPunct="0">
              <a:lnSpc>
                <a:spcPct val="150000"/>
              </a:lnSpc>
            </a:pPr>
            <a:r>
              <a:rPr lang="en-US" altLang="zh-CN" sz="2000" i="0" dirty="0">
                <a:latin typeface="Arial" panose="020B0604020202020204" pitchFamily="34" charset="0"/>
                <a:ea typeface="黑体" panose="02010609060101010101" pitchFamily="49" charset="-122"/>
              </a:rPr>
              <a:t>4</a:t>
            </a:r>
          </a:p>
          <a:p>
            <a:pPr algn="l" defTabSz="762000" eaLnBrk="0" hangingPunct="0">
              <a:lnSpc>
                <a:spcPct val="150000"/>
              </a:lnSpc>
            </a:pPr>
            <a:r>
              <a:rPr lang="en-US" altLang="zh-CN" sz="2000" i="0" dirty="0">
                <a:latin typeface="Arial" panose="020B0604020202020204" pitchFamily="34" charset="0"/>
                <a:ea typeface="黑体" panose="02010609060101010101" pitchFamily="49" charset="-122"/>
              </a:rPr>
              <a:t>3</a:t>
            </a:r>
          </a:p>
          <a:p>
            <a:pPr algn="l" defTabSz="762000" eaLnBrk="0" hangingPunct="0">
              <a:lnSpc>
                <a:spcPct val="150000"/>
              </a:lnSpc>
            </a:pPr>
            <a:r>
              <a:rPr lang="en-US" altLang="zh-CN" sz="2000" i="0" dirty="0">
                <a:latin typeface="Arial" panose="020B0604020202020204" pitchFamily="34" charset="0"/>
                <a:ea typeface="黑体" panose="02010609060101010101" pitchFamily="49" charset="-122"/>
              </a:rPr>
              <a:t>2</a:t>
            </a:r>
          </a:p>
          <a:p>
            <a:pPr algn="l" defTabSz="762000" eaLnBrk="0" hangingPunct="0">
              <a:lnSpc>
                <a:spcPct val="150000"/>
              </a:lnSpc>
            </a:pPr>
            <a:r>
              <a:rPr lang="en-US" altLang="zh-CN" sz="2000" i="0" dirty="0">
                <a:latin typeface="Arial" panose="020B0604020202020204" pitchFamily="34" charset="0"/>
                <a:ea typeface="黑体" panose="02010609060101010101" pitchFamily="49" charset="-122"/>
              </a:rPr>
              <a:t>1</a:t>
            </a:r>
          </a:p>
        </p:txBody>
      </p:sp>
      <p:grpSp>
        <p:nvGrpSpPr>
          <p:cNvPr id="2" name="Group 10"/>
          <p:cNvGrpSpPr/>
          <p:nvPr/>
        </p:nvGrpSpPr>
        <p:grpSpPr bwMode="auto">
          <a:xfrm>
            <a:off x="2957513" y="2692400"/>
            <a:ext cx="1062037" cy="1419225"/>
            <a:chOff x="2017" y="1543"/>
            <a:chExt cx="619" cy="922"/>
          </a:xfrm>
        </p:grpSpPr>
        <p:sp>
          <p:nvSpPr>
            <p:cNvPr id="206859" name="Rectangle 11"/>
            <p:cNvSpPr>
              <a:spLocks noChangeArrowheads="1"/>
            </p:cNvSpPr>
            <p:nvPr/>
          </p:nvSpPr>
          <p:spPr bwMode="auto">
            <a:xfrm>
              <a:off x="2017" y="1543"/>
              <a:ext cx="619" cy="922"/>
            </a:xfrm>
            <a:prstGeom prst="rect">
              <a:avLst/>
            </a:prstGeom>
            <a:solidFill>
              <a:srgbClr val="CCCCFF"/>
            </a:solidFill>
            <a:ln w="12700">
              <a:solidFill>
                <a:schemeClr val="tx1"/>
              </a:solidFill>
              <a:miter lim="800000"/>
            </a:ln>
            <a:effectLst/>
          </p:spPr>
          <p:txBody>
            <a:bodyPr wrap="none" anchor="ctr"/>
            <a:lstStyle/>
            <a:p>
              <a:endParaRPr lang="zh-CN" altLang="en-US" i="0"/>
            </a:p>
          </p:txBody>
        </p:sp>
        <p:sp>
          <p:nvSpPr>
            <p:cNvPr id="206860" name="Line 12"/>
            <p:cNvSpPr>
              <a:spLocks noChangeShapeType="1"/>
            </p:cNvSpPr>
            <p:nvPr/>
          </p:nvSpPr>
          <p:spPr bwMode="auto">
            <a:xfrm>
              <a:off x="2017" y="1845"/>
              <a:ext cx="619" cy="0"/>
            </a:xfrm>
            <a:prstGeom prst="line">
              <a:avLst/>
            </a:prstGeom>
            <a:noFill/>
            <a:ln w="12700">
              <a:solidFill>
                <a:schemeClr val="tx1"/>
              </a:solidFill>
              <a:round/>
            </a:ln>
            <a:effectLst/>
          </p:spPr>
          <p:txBody>
            <a:bodyPr wrap="none" anchor="ctr"/>
            <a:lstStyle/>
            <a:p>
              <a:endParaRPr lang="zh-CN" altLang="en-US" i="0"/>
            </a:p>
          </p:txBody>
        </p:sp>
        <p:sp>
          <p:nvSpPr>
            <p:cNvPr id="206861" name="Line 13"/>
            <p:cNvSpPr>
              <a:spLocks noChangeShapeType="1"/>
            </p:cNvSpPr>
            <p:nvPr/>
          </p:nvSpPr>
          <p:spPr bwMode="auto">
            <a:xfrm>
              <a:off x="2017" y="2157"/>
              <a:ext cx="619" cy="0"/>
            </a:xfrm>
            <a:prstGeom prst="line">
              <a:avLst/>
            </a:prstGeom>
            <a:noFill/>
            <a:ln w="12700">
              <a:solidFill>
                <a:schemeClr val="tx1"/>
              </a:solidFill>
              <a:round/>
            </a:ln>
            <a:effectLst/>
          </p:spPr>
          <p:txBody>
            <a:bodyPr wrap="none" anchor="ctr"/>
            <a:lstStyle/>
            <a:p>
              <a:endParaRPr lang="zh-CN" altLang="en-US" i="0"/>
            </a:p>
          </p:txBody>
        </p:sp>
      </p:grpSp>
      <p:sp>
        <p:nvSpPr>
          <p:cNvPr id="206862" name="Line 14"/>
          <p:cNvSpPr>
            <a:spLocks noChangeShapeType="1"/>
          </p:cNvSpPr>
          <p:nvPr/>
        </p:nvSpPr>
        <p:spPr bwMode="auto">
          <a:xfrm>
            <a:off x="7493000" y="3159125"/>
            <a:ext cx="1450975" cy="0"/>
          </a:xfrm>
          <a:prstGeom prst="line">
            <a:avLst/>
          </a:prstGeom>
          <a:noFill/>
          <a:ln w="12700">
            <a:solidFill>
              <a:schemeClr val="tx1"/>
            </a:solidFill>
            <a:round/>
          </a:ln>
          <a:effectLst/>
        </p:spPr>
        <p:txBody>
          <a:bodyPr wrap="none" anchor="ctr"/>
          <a:lstStyle/>
          <a:p>
            <a:endParaRPr lang="zh-CN" altLang="en-US" i="0"/>
          </a:p>
        </p:txBody>
      </p:sp>
      <p:sp>
        <p:nvSpPr>
          <p:cNvPr id="206863" name="Line 15"/>
          <p:cNvSpPr>
            <a:spLocks noChangeShapeType="1"/>
          </p:cNvSpPr>
          <p:nvPr/>
        </p:nvSpPr>
        <p:spPr bwMode="auto">
          <a:xfrm>
            <a:off x="7493000" y="3638550"/>
            <a:ext cx="1450975" cy="0"/>
          </a:xfrm>
          <a:prstGeom prst="line">
            <a:avLst/>
          </a:prstGeom>
          <a:noFill/>
          <a:ln w="12700">
            <a:solidFill>
              <a:schemeClr val="tx1"/>
            </a:solidFill>
            <a:round/>
          </a:ln>
          <a:effectLst/>
        </p:spPr>
        <p:txBody>
          <a:bodyPr wrap="none" anchor="ctr"/>
          <a:lstStyle/>
          <a:p>
            <a:endParaRPr lang="zh-CN" altLang="en-US" i="0"/>
          </a:p>
        </p:txBody>
      </p:sp>
      <p:sp>
        <p:nvSpPr>
          <p:cNvPr id="206864" name="Rectangle 16"/>
          <p:cNvSpPr>
            <a:spLocks noChangeArrowheads="1"/>
          </p:cNvSpPr>
          <p:nvPr/>
        </p:nvSpPr>
        <p:spPr bwMode="auto">
          <a:xfrm>
            <a:off x="7497763" y="2235200"/>
            <a:ext cx="1447800" cy="447675"/>
          </a:xfrm>
          <a:prstGeom prst="rect">
            <a:avLst/>
          </a:prstGeom>
          <a:solidFill>
            <a:srgbClr val="99FF66"/>
          </a:solidFill>
          <a:ln w="19050">
            <a:solidFill>
              <a:schemeClr val="tx1"/>
            </a:solidFill>
            <a:miter lim="800000"/>
          </a:ln>
          <a:effectLst/>
        </p:spPr>
        <p:txBody>
          <a:bodyPr wrap="none" anchor="ctr"/>
          <a:lstStyle/>
          <a:p>
            <a:endParaRPr lang="zh-CN" altLang="en-US" i="0"/>
          </a:p>
        </p:txBody>
      </p:sp>
      <p:grpSp>
        <p:nvGrpSpPr>
          <p:cNvPr id="3" name="Group 17"/>
          <p:cNvGrpSpPr/>
          <p:nvPr/>
        </p:nvGrpSpPr>
        <p:grpSpPr bwMode="auto">
          <a:xfrm>
            <a:off x="5151438" y="2692400"/>
            <a:ext cx="1062037" cy="1419225"/>
            <a:chOff x="3295" y="1543"/>
            <a:chExt cx="619" cy="922"/>
          </a:xfrm>
        </p:grpSpPr>
        <p:sp>
          <p:nvSpPr>
            <p:cNvPr id="206866" name="Rectangle 18"/>
            <p:cNvSpPr>
              <a:spLocks noChangeArrowheads="1"/>
            </p:cNvSpPr>
            <p:nvPr/>
          </p:nvSpPr>
          <p:spPr bwMode="auto">
            <a:xfrm>
              <a:off x="3295" y="1543"/>
              <a:ext cx="619" cy="922"/>
            </a:xfrm>
            <a:prstGeom prst="rect">
              <a:avLst/>
            </a:prstGeom>
            <a:solidFill>
              <a:srgbClr val="CCCCFF"/>
            </a:solidFill>
            <a:ln w="12700">
              <a:solidFill>
                <a:schemeClr val="tx1"/>
              </a:solidFill>
              <a:miter lim="800000"/>
            </a:ln>
            <a:effectLst/>
          </p:spPr>
          <p:txBody>
            <a:bodyPr wrap="none" anchor="ctr"/>
            <a:lstStyle/>
            <a:p>
              <a:endParaRPr lang="zh-CN" altLang="en-US" i="0"/>
            </a:p>
          </p:txBody>
        </p:sp>
        <p:sp>
          <p:nvSpPr>
            <p:cNvPr id="206867" name="Line 19"/>
            <p:cNvSpPr>
              <a:spLocks noChangeShapeType="1"/>
            </p:cNvSpPr>
            <p:nvPr/>
          </p:nvSpPr>
          <p:spPr bwMode="auto">
            <a:xfrm>
              <a:off x="3295" y="1845"/>
              <a:ext cx="619" cy="0"/>
            </a:xfrm>
            <a:prstGeom prst="line">
              <a:avLst/>
            </a:prstGeom>
            <a:noFill/>
            <a:ln w="12700">
              <a:solidFill>
                <a:schemeClr val="tx1"/>
              </a:solidFill>
              <a:round/>
            </a:ln>
            <a:effectLst/>
          </p:spPr>
          <p:txBody>
            <a:bodyPr wrap="none" anchor="ctr"/>
            <a:lstStyle/>
            <a:p>
              <a:endParaRPr lang="zh-CN" altLang="en-US" i="0"/>
            </a:p>
          </p:txBody>
        </p:sp>
        <p:sp>
          <p:nvSpPr>
            <p:cNvPr id="206868" name="Line 20"/>
            <p:cNvSpPr>
              <a:spLocks noChangeShapeType="1"/>
            </p:cNvSpPr>
            <p:nvPr/>
          </p:nvSpPr>
          <p:spPr bwMode="auto">
            <a:xfrm>
              <a:off x="3295" y="2157"/>
              <a:ext cx="619" cy="0"/>
            </a:xfrm>
            <a:prstGeom prst="line">
              <a:avLst/>
            </a:prstGeom>
            <a:noFill/>
            <a:ln w="12700">
              <a:solidFill>
                <a:schemeClr val="tx1"/>
              </a:solidFill>
              <a:round/>
            </a:ln>
            <a:effectLst/>
          </p:spPr>
          <p:txBody>
            <a:bodyPr wrap="none" anchor="ctr"/>
            <a:lstStyle/>
            <a:p>
              <a:endParaRPr lang="zh-CN" altLang="en-US" i="0"/>
            </a:p>
          </p:txBody>
        </p:sp>
      </p:grpSp>
      <p:sp>
        <p:nvSpPr>
          <p:cNvPr id="206869" name="Rectangle 21"/>
          <p:cNvSpPr>
            <a:spLocks noChangeArrowheads="1"/>
          </p:cNvSpPr>
          <p:nvPr/>
        </p:nvSpPr>
        <p:spPr bwMode="auto">
          <a:xfrm>
            <a:off x="244475" y="5214938"/>
            <a:ext cx="1447800" cy="885825"/>
          </a:xfrm>
          <a:prstGeom prst="rect">
            <a:avLst/>
          </a:prstGeom>
          <a:solidFill>
            <a:srgbClr val="FFFF99"/>
          </a:solidFill>
          <a:ln w="19050">
            <a:solidFill>
              <a:srgbClr val="333399"/>
            </a:solidFill>
            <a:miter lim="800000"/>
          </a:ln>
          <a:effectLst>
            <a:outerShdw dist="35921" dir="2700000" algn="ctr" rotWithShape="0">
              <a:schemeClr val="bg2"/>
            </a:outerShdw>
          </a:effectLst>
        </p:spPr>
        <p:txBody>
          <a:bodyPr wrap="none" anchor="ctr"/>
          <a:lstStyle/>
          <a:p>
            <a:endParaRPr lang="zh-CN" altLang="en-US" sz="1800" i="0"/>
          </a:p>
        </p:txBody>
      </p:sp>
      <p:sp>
        <p:nvSpPr>
          <p:cNvPr id="206870" name="Freeform 22"/>
          <p:cNvSpPr/>
          <p:nvPr/>
        </p:nvSpPr>
        <p:spPr bwMode="auto">
          <a:xfrm>
            <a:off x="1039813" y="5508625"/>
            <a:ext cx="655637" cy="165100"/>
          </a:xfrm>
          <a:custGeom>
            <a:avLst/>
            <a:gdLst/>
            <a:ahLst/>
            <a:cxnLst>
              <a:cxn ang="0">
                <a:pos x="0" y="0"/>
              </a:cxn>
              <a:cxn ang="0">
                <a:pos x="9" y="0"/>
              </a:cxn>
              <a:cxn ang="0">
                <a:pos x="18" y="6"/>
              </a:cxn>
              <a:cxn ang="0">
                <a:pos x="27" y="6"/>
              </a:cxn>
              <a:cxn ang="0">
                <a:pos x="36" y="9"/>
              </a:cxn>
              <a:cxn ang="0">
                <a:pos x="48" y="12"/>
              </a:cxn>
              <a:cxn ang="0">
                <a:pos x="57" y="15"/>
              </a:cxn>
              <a:cxn ang="0">
                <a:pos x="66" y="18"/>
              </a:cxn>
              <a:cxn ang="0">
                <a:pos x="75" y="21"/>
              </a:cxn>
              <a:cxn ang="0">
                <a:pos x="84" y="24"/>
              </a:cxn>
              <a:cxn ang="0">
                <a:pos x="93" y="30"/>
              </a:cxn>
              <a:cxn ang="0">
                <a:pos x="102" y="33"/>
              </a:cxn>
              <a:cxn ang="0">
                <a:pos x="111" y="36"/>
              </a:cxn>
              <a:cxn ang="0">
                <a:pos x="120" y="42"/>
              </a:cxn>
              <a:cxn ang="0">
                <a:pos x="132" y="45"/>
              </a:cxn>
              <a:cxn ang="0">
                <a:pos x="144" y="54"/>
              </a:cxn>
              <a:cxn ang="0">
                <a:pos x="153" y="57"/>
              </a:cxn>
              <a:cxn ang="0">
                <a:pos x="162" y="66"/>
              </a:cxn>
              <a:cxn ang="0">
                <a:pos x="171" y="66"/>
              </a:cxn>
              <a:cxn ang="0">
                <a:pos x="180" y="72"/>
              </a:cxn>
              <a:cxn ang="0">
                <a:pos x="192" y="78"/>
              </a:cxn>
              <a:cxn ang="0">
                <a:pos x="213" y="84"/>
              </a:cxn>
              <a:cxn ang="0">
                <a:pos x="225" y="90"/>
              </a:cxn>
              <a:cxn ang="0">
                <a:pos x="234" y="96"/>
              </a:cxn>
              <a:cxn ang="0">
                <a:pos x="243" y="105"/>
              </a:cxn>
              <a:cxn ang="0">
                <a:pos x="252" y="111"/>
              </a:cxn>
              <a:cxn ang="0">
                <a:pos x="261" y="117"/>
              </a:cxn>
              <a:cxn ang="0">
                <a:pos x="267" y="126"/>
              </a:cxn>
              <a:cxn ang="0">
                <a:pos x="276" y="132"/>
              </a:cxn>
              <a:cxn ang="0">
                <a:pos x="285" y="138"/>
              </a:cxn>
              <a:cxn ang="0">
                <a:pos x="294" y="144"/>
              </a:cxn>
              <a:cxn ang="0">
                <a:pos x="300" y="153"/>
              </a:cxn>
              <a:cxn ang="0">
                <a:pos x="303" y="162"/>
              </a:cxn>
              <a:cxn ang="0">
                <a:pos x="312" y="168"/>
              </a:cxn>
              <a:cxn ang="0">
                <a:pos x="321" y="177"/>
              </a:cxn>
              <a:cxn ang="0">
                <a:pos x="333" y="186"/>
              </a:cxn>
              <a:cxn ang="0">
                <a:pos x="345" y="195"/>
              </a:cxn>
              <a:cxn ang="0">
                <a:pos x="348" y="204"/>
              </a:cxn>
              <a:cxn ang="0">
                <a:pos x="357" y="210"/>
              </a:cxn>
              <a:cxn ang="0">
                <a:pos x="360" y="219"/>
              </a:cxn>
              <a:cxn ang="0">
                <a:pos x="366" y="228"/>
              </a:cxn>
              <a:cxn ang="0">
                <a:pos x="369" y="237"/>
              </a:cxn>
              <a:cxn ang="0">
                <a:pos x="372" y="246"/>
              </a:cxn>
              <a:cxn ang="0">
                <a:pos x="372" y="258"/>
              </a:cxn>
              <a:cxn ang="0">
                <a:pos x="378" y="267"/>
              </a:cxn>
              <a:cxn ang="0">
                <a:pos x="381" y="276"/>
              </a:cxn>
            </a:cxnLst>
            <a:rect l="0" t="0" r="r" b="b"/>
            <a:pathLst>
              <a:path w="382" h="277">
                <a:moveTo>
                  <a:pt x="0" y="0"/>
                </a:moveTo>
                <a:lnTo>
                  <a:pt x="9" y="0"/>
                </a:lnTo>
                <a:lnTo>
                  <a:pt x="18" y="6"/>
                </a:lnTo>
                <a:lnTo>
                  <a:pt x="27" y="6"/>
                </a:lnTo>
                <a:lnTo>
                  <a:pt x="36" y="9"/>
                </a:lnTo>
                <a:lnTo>
                  <a:pt x="48" y="12"/>
                </a:lnTo>
                <a:lnTo>
                  <a:pt x="57" y="15"/>
                </a:lnTo>
                <a:lnTo>
                  <a:pt x="66" y="18"/>
                </a:lnTo>
                <a:lnTo>
                  <a:pt x="75" y="21"/>
                </a:lnTo>
                <a:lnTo>
                  <a:pt x="84" y="24"/>
                </a:lnTo>
                <a:lnTo>
                  <a:pt x="93" y="30"/>
                </a:lnTo>
                <a:lnTo>
                  <a:pt x="102" y="33"/>
                </a:lnTo>
                <a:lnTo>
                  <a:pt x="111" y="36"/>
                </a:lnTo>
                <a:lnTo>
                  <a:pt x="120" y="42"/>
                </a:lnTo>
                <a:lnTo>
                  <a:pt x="132" y="45"/>
                </a:lnTo>
                <a:lnTo>
                  <a:pt x="144" y="54"/>
                </a:lnTo>
                <a:lnTo>
                  <a:pt x="153" y="57"/>
                </a:lnTo>
                <a:lnTo>
                  <a:pt x="162" y="66"/>
                </a:lnTo>
                <a:lnTo>
                  <a:pt x="171" y="66"/>
                </a:lnTo>
                <a:lnTo>
                  <a:pt x="180" y="72"/>
                </a:lnTo>
                <a:lnTo>
                  <a:pt x="192" y="78"/>
                </a:lnTo>
                <a:lnTo>
                  <a:pt x="213" y="84"/>
                </a:lnTo>
                <a:lnTo>
                  <a:pt x="225" y="90"/>
                </a:lnTo>
                <a:lnTo>
                  <a:pt x="234" y="96"/>
                </a:lnTo>
                <a:lnTo>
                  <a:pt x="243" y="105"/>
                </a:lnTo>
                <a:lnTo>
                  <a:pt x="252" y="111"/>
                </a:lnTo>
                <a:lnTo>
                  <a:pt x="261" y="117"/>
                </a:lnTo>
                <a:lnTo>
                  <a:pt x="267" y="126"/>
                </a:lnTo>
                <a:lnTo>
                  <a:pt x="276" y="132"/>
                </a:lnTo>
                <a:lnTo>
                  <a:pt x="285" y="138"/>
                </a:lnTo>
                <a:lnTo>
                  <a:pt x="294" y="144"/>
                </a:lnTo>
                <a:lnTo>
                  <a:pt x="300" y="153"/>
                </a:lnTo>
                <a:lnTo>
                  <a:pt x="303" y="162"/>
                </a:lnTo>
                <a:lnTo>
                  <a:pt x="312" y="168"/>
                </a:lnTo>
                <a:lnTo>
                  <a:pt x="321" y="177"/>
                </a:lnTo>
                <a:lnTo>
                  <a:pt x="333" y="186"/>
                </a:lnTo>
                <a:lnTo>
                  <a:pt x="345" y="195"/>
                </a:lnTo>
                <a:lnTo>
                  <a:pt x="348" y="204"/>
                </a:lnTo>
                <a:lnTo>
                  <a:pt x="357" y="210"/>
                </a:lnTo>
                <a:lnTo>
                  <a:pt x="360" y="219"/>
                </a:lnTo>
                <a:lnTo>
                  <a:pt x="366" y="228"/>
                </a:lnTo>
                <a:lnTo>
                  <a:pt x="369" y="237"/>
                </a:lnTo>
                <a:lnTo>
                  <a:pt x="372" y="246"/>
                </a:lnTo>
                <a:lnTo>
                  <a:pt x="372" y="258"/>
                </a:lnTo>
                <a:lnTo>
                  <a:pt x="378" y="267"/>
                </a:lnTo>
                <a:lnTo>
                  <a:pt x="381" y="276"/>
                </a:lnTo>
              </a:path>
            </a:pathLst>
          </a:custGeom>
          <a:noFill/>
          <a:ln w="12700" cap="rnd" cmpd="sng">
            <a:solidFill>
              <a:schemeClr val="tx1"/>
            </a:solidFill>
            <a:prstDash val="solid"/>
            <a:round/>
            <a:headEnd type="none" w="med" len="med"/>
            <a:tailEnd type="none" w="med" len="med"/>
          </a:ln>
          <a:effectLst/>
        </p:spPr>
        <p:txBody>
          <a:bodyPr/>
          <a:lstStyle/>
          <a:p>
            <a:endParaRPr lang="zh-CN" altLang="en-US" sz="1800" i="0"/>
          </a:p>
        </p:txBody>
      </p:sp>
      <p:sp>
        <p:nvSpPr>
          <p:cNvPr id="206871" name="Freeform 23"/>
          <p:cNvSpPr/>
          <p:nvPr/>
        </p:nvSpPr>
        <p:spPr bwMode="auto">
          <a:xfrm>
            <a:off x="977900" y="5695950"/>
            <a:ext cx="712788" cy="184150"/>
          </a:xfrm>
          <a:custGeom>
            <a:avLst/>
            <a:gdLst/>
            <a:ahLst/>
            <a:cxnLst>
              <a:cxn ang="0">
                <a:pos x="0" y="243"/>
              </a:cxn>
              <a:cxn ang="0">
                <a:pos x="12" y="243"/>
              </a:cxn>
              <a:cxn ang="0">
                <a:pos x="31" y="237"/>
              </a:cxn>
              <a:cxn ang="0">
                <a:pos x="40" y="234"/>
              </a:cxn>
              <a:cxn ang="0">
                <a:pos x="49" y="231"/>
              </a:cxn>
              <a:cxn ang="0">
                <a:pos x="59" y="225"/>
              </a:cxn>
              <a:cxn ang="0">
                <a:pos x="71" y="222"/>
              </a:cxn>
              <a:cxn ang="0">
                <a:pos x="80" y="216"/>
              </a:cxn>
              <a:cxn ang="0">
                <a:pos x="89" y="210"/>
              </a:cxn>
              <a:cxn ang="0">
                <a:pos x="99" y="204"/>
              </a:cxn>
              <a:cxn ang="0">
                <a:pos x="108" y="198"/>
              </a:cxn>
              <a:cxn ang="0">
                <a:pos x="117" y="195"/>
              </a:cxn>
              <a:cxn ang="0">
                <a:pos x="126" y="189"/>
              </a:cxn>
              <a:cxn ang="0">
                <a:pos x="136" y="183"/>
              </a:cxn>
              <a:cxn ang="0">
                <a:pos x="145" y="177"/>
              </a:cxn>
              <a:cxn ang="0">
                <a:pos x="154" y="174"/>
              </a:cxn>
              <a:cxn ang="0">
                <a:pos x="163" y="171"/>
              </a:cxn>
              <a:cxn ang="0">
                <a:pos x="173" y="165"/>
              </a:cxn>
              <a:cxn ang="0">
                <a:pos x="182" y="162"/>
              </a:cxn>
              <a:cxn ang="0">
                <a:pos x="194" y="156"/>
              </a:cxn>
              <a:cxn ang="0">
                <a:pos x="207" y="150"/>
              </a:cxn>
              <a:cxn ang="0">
                <a:pos x="213" y="141"/>
              </a:cxn>
              <a:cxn ang="0">
                <a:pos x="222" y="138"/>
              </a:cxn>
              <a:cxn ang="0">
                <a:pos x="231" y="129"/>
              </a:cxn>
              <a:cxn ang="0">
                <a:pos x="241" y="120"/>
              </a:cxn>
              <a:cxn ang="0">
                <a:pos x="247" y="111"/>
              </a:cxn>
              <a:cxn ang="0">
                <a:pos x="256" y="102"/>
              </a:cxn>
              <a:cxn ang="0">
                <a:pos x="259" y="93"/>
              </a:cxn>
              <a:cxn ang="0">
                <a:pos x="268" y="87"/>
              </a:cxn>
              <a:cxn ang="0">
                <a:pos x="271" y="78"/>
              </a:cxn>
              <a:cxn ang="0">
                <a:pos x="278" y="69"/>
              </a:cxn>
              <a:cxn ang="0">
                <a:pos x="284" y="60"/>
              </a:cxn>
              <a:cxn ang="0">
                <a:pos x="290" y="51"/>
              </a:cxn>
              <a:cxn ang="0">
                <a:pos x="293" y="42"/>
              </a:cxn>
              <a:cxn ang="0">
                <a:pos x="299" y="33"/>
              </a:cxn>
              <a:cxn ang="0">
                <a:pos x="308" y="27"/>
              </a:cxn>
              <a:cxn ang="0">
                <a:pos x="311" y="18"/>
              </a:cxn>
              <a:cxn ang="0">
                <a:pos x="321" y="15"/>
              </a:cxn>
              <a:cxn ang="0">
                <a:pos x="324" y="6"/>
              </a:cxn>
              <a:cxn ang="0">
                <a:pos x="333" y="0"/>
              </a:cxn>
            </a:cxnLst>
            <a:rect l="0" t="0" r="r" b="b"/>
            <a:pathLst>
              <a:path w="334" h="244">
                <a:moveTo>
                  <a:pt x="0" y="243"/>
                </a:moveTo>
                <a:lnTo>
                  <a:pt x="12" y="243"/>
                </a:lnTo>
                <a:lnTo>
                  <a:pt x="31" y="237"/>
                </a:lnTo>
                <a:lnTo>
                  <a:pt x="40" y="234"/>
                </a:lnTo>
                <a:lnTo>
                  <a:pt x="49" y="231"/>
                </a:lnTo>
                <a:lnTo>
                  <a:pt x="59" y="225"/>
                </a:lnTo>
                <a:lnTo>
                  <a:pt x="71" y="222"/>
                </a:lnTo>
                <a:lnTo>
                  <a:pt x="80" y="216"/>
                </a:lnTo>
                <a:lnTo>
                  <a:pt x="89" y="210"/>
                </a:lnTo>
                <a:lnTo>
                  <a:pt x="99" y="204"/>
                </a:lnTo>
                <a:lnTo>
                  <a:pt x="108" y="198"/>
                </a:lnTo>
                <a:lnTo>
                  <a:pt x="117" y="195"/>
                </a:lnTo>
                <a:lnTo>
                  <a:pt x="126" y="189"/>
                </a:lnTo>
                <a:lnTo>
                  <a:pt x="136" y="183"/>
                </a:lnTo>
                <a:lnTo>
                  <a:pt x="145" y="177"/>
                </a:lnTo>
                <a:lnTo>
                  <a:pt x="154" y="174"/>
                </a:lnTo>
                <a:lnTo>
                  <a:pt x="163" y="171"/>
                </a:lnTo>
                <a:lnTo>
                  <a:pt x="173" y="165"/>
                </a:lnTo>
                <a:lnTo>
                  <a:pt x="182" y="162"/>
                </a:lnTo>
                <a:lnTo>
                  <a:pt x="194" y="156"/>
                </a:lnTo>
                <a:lnTo>
                  <a:pt x="207" y="150"/>
                </a:lnTo>
                <a:lnTo>
                  <a:pt x="213" y="141"/>
                </a:lnTo>
                <a:lnTo>
                  <a:pt x="222" y="138"/>
                </a:lnTo>
                <a:lnTo>
                  <a:pt x="231" y="129"/>
                </a:lnTo>
                <a:lnTo>
                  <a:pt x="241" y="120"/>
                </a:lnTo>
                <a:lnTo>
                  <a:pt x="247" y="111"/>
                </a:lnTo>
                <a:lnTo>
                  <a:pt x="256" y="102"/>
                </a:lnTo>
                <a:lnTo>
                  <a:pt x="259" y="93"/>
                </a:lnTo>
                <a:lnTo>
                  <a:pt x="268" y="87"/>
                </a:lnTo>
                <a:lnTo>
                  <a:pt x="271" y="78"/>
                </a:lnTo>
                <a:lnTo>
                  <a:pt x="278" y="69"/>
                </a:lnTo>
                <a:lnTo>
                  <a:pt x="284" y="60"/>
                </a:lnTo>
                <a:lnTo>
                  <a:pt x="290" y="51"/>
                </a:lnTo>
                <a:lnTo>
                  <a:pt x="293" y="42"/>
                </a:lnTo>
                <a:lnTo>
                  <a:pt x="299" y="33"/>
                </a:lnTo>
                <a:lnTo>
                  <a:pt x="308" y="27"/>
                </a:lnTo>
                <a:lnTo>
                  <a:pt x="311" y="18"/>
                </a:lnTo>
                <a:lnTo>
                  <a:pt x="321" y="15"/>
                </a:lnTo>
                <a:lnTo>
                  <a:pt x="324" y="6"/>
                </a:lnTo>
                <a:lnTo>
                  <a:pt x="333" y="0"/>
                </a:lnTo>
              </a:path>
            </a:pathLst>
          </a:custGeom>
          <a:noFill/>
          <a:ln w="12700" cap="rnd" cmpd="sng">
            <a:solidFill>
              <a:schemeClr val="tx1"/>
            </a:solidFill>
            <a:prstDash val="solid"/>
            <a:round/>
            <a:headEnd type="none" w="med" len="med"/>
            <a:tailEnd type="none" w="med" len="med"/>
          </a:ln>
          <a:effectLst/>
        </p:spPr>
        <p:txBody>
          <a:bodyPr/>
          <a:lstStyle/>
          <a:p>
            <a:endParaRPr lang="zh-CN" altLang="en-US" sz="1800" i="0"/>
          </a:p>
        </p:txBody>
      </p:sp>
      <p:sp>
        <p:nvSpPr>
          <p:cNvPr id="206872" name="Rectangle 24"/>
          <p:cNvSpPr>
            <a:spLocks noChangeArrowheads="1"/>
          </p:cNvSpPr>
          <p:nvPr/>
        </p:nvSpPr>
        <p:spPr bwMode="auto">
          <a:xfrm>
            <a:off x="474663" y="4848225"/>
            <a:ext cx="862481"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i="0" dirty="0">
                <a:latin typeface="Arial" panose="020B0604020202020204" pitchFamily="34" charset="0"/>
                <a:ea typeface="黑体" panose="02010609060101010101" pitchFamily="49" charset="-122"/>
              </a:rPr>
              <a:t>Host A</a:t>
            </a:r>
          </a:p>
        </p:txBody>
      </p:sp>
      <p:sp>
        <p:nvSpPr>
          <p:cNvPr id="206873" name="Rectangle 25"/>
          <p:cNvSpPr>
            <a:spLocks noChangeArrowheads="1"/>
          </p:cNvSpPr>
          <p:nvPr/>
        </p:nvSpPr>
        <p:spPr bwMode="auto">
          <a:xfrm>
            <a:off x="7718425" y="4848225"/>
            <a:ext cx="875241"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i="0" dirty="0">
                <a:latin typeface="Arial" panose="020B0604020202020204" pitchFamily="34" charset="0"/>
                <a:ea typeface="黑体" panose="02010609060101010101" pitchFamily="49" charset="-122"/>
              </a:rPr>
              <a:t>Host B</a:t>
            </a:r>
          </a:p>
        </p:txBody>
      </p:sp>
      <p:sp>
        <p:nvSpPr>
          <p:cNvPr id="206874" name="Freeform 26"/>
          <p:cNvSpPr/>
          <p:nvPr/>
        </p:nvSpPr>
        <p:spPr bwMode="auto">
          <a:xfrm>
            <a:off x="936625" y="2682875"/>
            <a:ext cx="7332663" cy="1751013"/>
          </a:xfrm>
          <a:custGeom>
            <a:avLst/>
            <a:gdLst/>
            <a:ahLst/>
            <a:cxnLst>
              <a:cxn ang="0">
                <a:pos x="0" y="0"/>
              </a:cxn>
              <a:cxn ang="0">
                <a:pos x="0" y="996"/>
              </a:cxn>
              <a:cxn ang="0">
                <a:pos x="9" y="1056"/>
              </a:cxn>
              <a:cxn ang="0">
                <a:pos x="36" y="1094"/>
              </a:cxn>
              <a:cxn ang="0">
                <a:pos x="75" y="1110"/>
              </a:cxn>
              <a:cxn ang="0">
                <a:pos x="127" y="1116"/>
              </a:cxn>
              <a:cxn ang="0">
                <a:pos x="1211" y="1116"/>
              </a:cxn>
              <a:cxn ang="0">
                <a:pos x="1250" y="1116"/>
              </a:cxn>
              <a:cxn ang="0">
                <a:pos x="1287" y="1100"/>
              </a:cxn>
              <a:cxn ang="0">
                <a:pos x="1305" y="1056"/>
              </a:cxn>
              <a:cxn ang="0">
                <a:pos x="1308" y="1022"/>
              </a:cxn>
              <a:cxn ang="0">
                <a:pos x="1308" y="307"/>
              </a:cxn>
              <a:cxn ang="0">
                <a:pos x="1311" y="261"/>
              </a:cxn>
              <a:cxn ang="0">
                <a:pos x="1376" y="191"/>
              </a:cxn>
              <a:cxn ang="0">
                <a:pos x="1620" y="191"/>
              </a:cxn>
              <a:cxn ang="0">
                <a:pos x="1676" y="252"/>
              </a:cxn>
              <a:cxn ang="0">
                <a:pos x="1680" y="280"/>
              </a:cxn>
              <a:cxn ang="0">
                <a:pos x="1680" y="1014"/>
              </a:cxn>
              <a:cxn ang="0">
                <a:pos x="1683" y="1047"/>
              </a:cxn>
              <a:cxn ang="0">
                <a:pos x="1701" y="1100"/>
              </a:cxn>
              <a:cxn ang="0">
                <a:pos x="1755" y="1116"/>
              </a:cxn>
              <a:cxn ang="0">
                <a:pos x="1808" y="1116"/>
              </a:cxn>
              <a:cxn ang="0">
                <a:pos x="2486" y="1116"/>
              </a:cxn>
              <a:cxn ang="0">
                <a:pos x="2564" y="1116"/>
              </a:cxn>
              <a:cxn ang="0">
                <a:pos x="2600" y="1091"/>
              </a:cxn>
              <a:cxn ang="0">
                <a:pos x="2608" y="999"/>
              </a:cxn>
              <a:cxn ang="0">
                <a:pos x="2608" y="264"/>
              </a:cxn>
              <a:cxn ang="0">
                <a:pos x="2616" y="227"/>
              </a:cxn>
              <a:cxn ang="0">
                <a:pos x="2676" y="191"/>
              </a:cxn>
              <a:cxn ang="0">
                <a:pos x="2868" y="195"/>
              </a:cxn>
              <a:cxn ang="0">
                <a:pos x="2928" y="251"/>
              </a:cxn>
              <a:cxn ang="0">
                <a:pos x="2928" y="280"/>
              </a:cxn>
              <a:cxn ang="0">
                <a:pos x="2928" y="1002"/>
              </a:cxn>
              <a:cxn ang="0">
                <a:pos x="2944" y="1087"/>
              </a:cxn>
              <a:cxn ang="0">
                <a:pos x="3014" y="1116"/>
              </a:cxn>
              <a:cxn ang="0">
                <a:pos x="3071" y="1116"/>
              </a:cxn>
              <a:cxn ang="0">
                <a:pos x="4117" y="1116"/>
              </a:cxn>
              <a:cxn ang="0">
                <a:pos x="4190" y="1116"/>
              </a:cxn>
              <a:cxn ang="0">
                <a:pos x="4251" y="1097"/>
              </a:cxn>
              <a:cxn ang="0">
                <a:pos x="4269" y="1044"/>
              </a:cxn>
              <a:cxn ang="0">
                <a:pos x="4271" y="994"/>
              </a:cxn>
              <a:cxn ang="0">
                <a:pos x="4272" y="0"/>
              </a:cxn>
            </a:cxnLst>
            <a:rect l="0" t="0" r="r" b="b"/>
            <a:pathLst>
              <a:path w="4272" h="1138">
                <a:moveTo>
                  <a:pt x="0" y="0"/>
                </a:moveTo>
                <a:lnTo>
                  <a:pt x="0" y="996"/>
                </a:lnTo>
                <a:lnTo>
                  <a:pt x="9" y="1056"/>
                </a:lnTo>
                <a:lnTo>
                  <a:pt x="36" y="1094"/>
                </a:lnTo>
                <a:lnTo>
                  <a:pt x="75" y="1110"/>
                </a:lnTo>
                <a:lnTo>
                  <a:pt x="127" y="1116"/>
                </a:lnTo>
                <a:lnTo>
                  <a:pt x="1211" y="1116"/>
                </a:lnTo>
                <a:lnTo>
                  <a:pt x="1250" y="1116"/>
                </a:lnTo>
                <a:lnTo>
                  <a:pt x="1287" y="1100"/>
                </a:lnTo>
                <a:lnTo>
                  <a:pt x="1305" y="1056"/>
                </a:lnTo>
                <a:lnTo>
                  <a:pt x="1308" y="1022"/>
                </a:lnTo>
                <a:lnTo>
                  <a:pt x="1308" y="307"/>
                </a:lnTo>
                <a:lnTo>
                  <a:pt x="1311" y="261"/>
                </a:lnTo>
                <a:cubicBezTo>
                  <a:pt x="1322" y="241"/>
                  <a:pt x="1325" y="202"/>
                  <a:pt x="1376" y="191"/>
                </a:cubicBezTo>
                <a:cubicBezTo>
                  <a:pt x="1430" y="181"/>
                  <a:pt x="1567" y="182"/>
                  <a:pt x="1620" y="191"/>
                </a:cubicBezTo>
                <a:cubicBezTo>
                  <a:pt x="1673" y="200"/>
                  <a:pt x="1669" y="238"/>
                  <a:pt x="1676" y="252"/>
                </a:cubicBezTo>
                <a:lnTo>
                  <a:pt x="1680" y="280"/>
                </a:lnTo>
                <a:lnTo>
                  <a:pt x="1680" y="1014"/>
                </a:lnTo>
                <a:lnTo>
                  <a:pt x="1683" y="1047"/>
                </a:lnTo>
                <a:lnTo>
                  <a:pt x="1701" y="1100"/>
                </a:lnTo>
                <a:lnTo>
                  <a:pt x="1755" y="1116"/>
                </a:lnTo>
                <a:lnTo>
                  <a:pt x="1808" y="1116"/>
                </a:lnTo>
                <a:lnTo>
                  <a:pt x="2486" y="1116"/>
                </a:lnTo>
                <a:lnTo>
                  <a:pt x="2564" y="1116"/>
                </a:lnTo>
                <a:cubicBezTo>
                  <a:pt x="2583" y="1112"/>
                  <a:pt x="2593" y="1111"/>
                  <a:pt x="2600" y="1091"/>
                </a:cubicBezTo>
                <a:cubicBezTo>
                  <a:pt x="2607" y="1072"/>
                  <a:pt x="2610" y="1138"/>
                  <a:pt x="2608" y="999"/>
                </a:cubicBezTo>
                <a:lnTo>
                  <a:pt x="2608" y="264"/>
                </a:lnTo>
                <a:lnTo>
                  <a:pt x="2616" y="227"/>
                </a:lnTo>
                <a:cubicBezTo>
                  <a:pt x="2627" y="215"/>
                  <a:pt x="2634" y="196"/>
                  <a:pt x="2676" y="191"/>
                </a:cubicBezTo>
                <a:cubicBezTo>
                  <a:pt x="2721" y="184"/>
                  <a:pt x="2824" y="187"/>
                  <a:pt x="2868" y="195"/>
                </a:cubicBezTo>
                <a:cubicBezTo>
                  <a:pt x="2912" y="203"/>
                  <a:pt x="2925" y="238"/>
                  <a:pt x="2928" y="251"/>
                </a:cubicBezTo>
                <a:lnTo>
                  <a:pt x="2928" y="280"/>
                </a:lnTo>
                <a:cubicBezTo>
                  <a:pt x="2928" y="280"/>
                  <a:pt x="2925" y="867"/>
                  <a:pt x="2928" y="1002"/>
                </a:cubicBezTo>
                <a:cubicBezTo>
                  <a:pt x="2930" y="1136"/>
                  <a:pt x="2930" y="1068"/>
                  <a:pt x="2944" y="1087"/>
                </a:cubicBezTo>
                <a:cubicBezTo>
                  <a:pt x="2958" y="1107"/>
                  <a:pt x="2995" y="1113"/>
                  <a:pt x="3014" y="1116"/>
                </a:cubicBezTo>
                <a:lnTo>
                  <a:pt x="3071" y="1116"/>
                </a:lnTo>
                <a:lnTo>
                  <a:pt x="4117" y="1116"/>
                </a:lnTo>
                <a:lnTo>
                  <a:pt x="4190" y="1116"/>
                </a:lnTo>
                <a:lnTo>
                  <a:pt x="4251" y="1097"/>
                </a:lnTo>
                <a:lnTo>
                  <a:pt x="4269" y="1044"/>
                </a:lnTo>
                <a:lnTo>
                  <a:pt x="4271" y="994"/>
                </a:lnTo>
                <a:lnTo>
                  <a:pt x="4272" y="0"/>
                </a:lnTo>
              </a:path>
            </a:pathLst>
          </a:custGeom>
          <a:noFill/>
          <a:ln w="76200" cap="flat" cmpd="sng">
            <a:solidFill>
              <a:srgbClr val="FF0000"/>
            </a:solidFill>
            <a:prstDash val="sysDot"/>
            <a:round/>
            <a:headEnd type="none" w="med" len="lg"/>
            <a:tailEnd type="none" w="med" len="lg"/>
          </a:ln>
          <a:effectLst/>
        </p:spPr>
        <p:txBody>
          <a:bodyPr/>
          <a:lstStyle/>
          <a:p>
            <a:endParaRPr lang="zh-CN" altLang="en-US" i="0"/>
          </a:p>
        </p:txBody>
      </p:sp>
      <p:sp>
        <p:nvSpPr>
          <p:cNvPr id="206875" name="Rectangle 27"/>
          <p:cNvSpPr>
            <a:spLocks noChangeArrowheads="1"/>
          </p:cNvSpPr>
          <p:nvPr/>
        </p:nvSpPr>
        <p:spPr bwMode="auto">
          <a:xfrm>
            <a:off x="1763713" y="476250"/>
            <a:ext cx="2114550" cy="363538"/>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i="0" dirty="0">
                <a:solidFill>
                  <a:srgbClr val="FF0000"/>
                </a:solidFill>
                <a:latin typeface="Tahoma" panose="020B0604030504040204" pitchFamily="34" charset="0"/>
                <a:ea typeface="黑体" panose="02010609060101010101" pitchFamily="49" charset="-122"/>
              </a:rPr>
              <a:t>application </a:t>
            </a:r>
            <a:r>
              <a:rPr kumimoji="0" lang="en-US" altLang="zh-CN" sz="1800" i="0" dirty="0">
                <a:solidFill>
                  <a:srgbClr val="FF0000"/>
                </a:solidFill>
                <a:latin typeface="Tahoma" panose="020B0604030504040204" pitchFamily="34" charset="0"/>
              </a:rPr>
              <a:t>process</a:t>
            </a:r>
          </a:p>
        </p:txBody>
      </p:sp>
      <p:sp>
        <p:nvSpPr>
          <p:cNvPr id="206876" name="Rectangle 28"/>
          <p:cNvSpPr>
            <a:spLocks noChangeArrowheads="1"/>
          </p:cNvSpPr>
          <p:nvPr/>
        </p:nvSpPr>
        <p:spPr bwMode="auto">
          <a:xfrm>
            <a:off x="5076825" y="549275"/>
            <a:ext cx="2365375" cy="363538"/>
          </a:xfrm>
          <a:prstGeom prst="rect">
            <a:avLst/>
          </a:prstGeom>
          <a:noFill/>
          <a:ln w="12700">
            <a:noFill/>
            <a:miter lim="800000"/>
          </a:ln>
          <a:effectLst/>
        </p:spPr>
        <p:txBody>
          <a:bodyPr lIns="90488" tIns="44450" rIns="90488" bIns="44450">
            <a:spAutoFit/>
          </a:bodyPr>
          <a:lstStyle/>
          <a:p>
            <a:pPr algn="r" defTabSz="762000" eaLnBrk="0" hangingPunct="0"/>
            <a:r>
              <a:rPr lang="en-US" altLang="zh-CN" sz="1800" i="0" dirty="0">
                <a:solidFill>
                  <a:srgbClr val="FF0000"/>
                </a:solidFill>
                <a:latin typeface="Tahoma" panose="020B0604030504040204" pitchFamily="34" charset="0"/>
                <a:ea typeface="黑体" panose="02010609060101010101" pitchFamily="49" charset="-122"/>
              </a:rPr>
              <a:t>application </a:t>
            </a:r>
            <a:r>
              <a:rPr kumimoji="0" lang="en-US" altLang="zh-CN" sz="1800" i="0" dirty="0">
                <a:solidFill>
                  <a:srgbClr val="FF0000"/>
                </a:solidFill>
                <a:latin typeface="Tahoma" panose="020B0604030504040204" pitchFamily="34" charset="0"/>
              </a:rPr>
              <a:t>process</a:t>
            </a:r>
          </a:p>
        </p:txBody>
      </p:sp>
      <p:sp>
        <p:nvSpPr>
          <p:cNvPr id="206877" name="Rectangle 29"/>
          <p:cNvSpPr>
            <a:spLocks noChangeArrowheads="1"/>
          </p:cNvSpPr>
          <p:nvPr/>
        </p:nvSpPr>
        <p:spPr bwMode="auto">
          <a:xfrm>
            <a:off x="3011488" y="5127625"/>
            <a:ext cx="1067601"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i="0" dirty="0">
                <a:latin typeface="Arial" panose="020B0604020202020204" pitchFamily="34" charset="0"/>
                <a:ea typeface="黑体" panose="02010609060101010101" pitchFamily="49" charset="-122"/>
              </a:rPr>
              <a:t>Router 1</a:t>
            </a:r>
          </a:p>
        </p:txBody>
      </p:sp>
      <p:pic>
        <p:nvPicPr>
          <p:cNvPr id="206878" name="Picture 30"/>
          <p:cNvPicPr>
            <a:picLocks noChangeArrowheads="1"/>
          </p:cNvPicPr>
          <p:nvPr/>
        </p:nvPicPr>
        <p:blipFill>
          <a:blip r:embed="rId3" cstate="print"/>
          <a:srcRect/>
          <a:stretch>
            <a:fillRect/>
          </a:stretch>
        </p:blipFill>
        <p:spPr bwMode="auto">
          <a:xfrm>
            <a:off x="3089275" y="5475288"/>
            <a:ext cx="723900" cy="430212"/>
          </a:xfrm>
          <a:prstGeom prst="rect">
            <a:avLst/>
          </a:prstGeom>
          <a:noFill/>
          <a:ln w="12699">
            <a:noFill/>
            <a:miter lim="800000"/>
            <a:headEnd/>
            <a:tailEnd/>
          </a:ln>
          <a:effectLst/>
        </p:spPr>
      </p:pic>
      <p:sp>
        <p:nvSpPr>
          <p:cNvPr id="206879" name="Rectangle 31"/>
          <p:cNvSpPr>
            <a:spLocks noChangeArrowheads="1"/>
          </p:cNvSpPr>
          <p:nvPr/>
        </p:nvSpPr>
        <p:spPr bwMode="auto">
          <a:xfrm>
            <a:off x="5218113" y="5127625"/>
            <a:ext cx="1067601"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i="0" dirty="0">
                <a:latin typeface="Arial" panose="020B0604020202020204" pitchFamily="34" charset="0"/>
                <a:ea typeface="黑体" panose="02010609060101010101" pitchFamily="49" charset="-122"/>
              </a:rPr>
              <a:t>Router 2</a:t>
            </a:r>
          </a:p>
        </p:txBody>
      </p:sp>
      <p:sp>
        <p:nvSpPr>
          <p:cNvPr id="206880" name="Oval 32"/>
          <p:cNvSpPr>
            <a:spLocks noChangeArrowheads="1"/>
          </p:cNvSpPr>
          <p:nvPr/>
        </p:nvSpPr>
        <p:spPr bwMode="auto">
          <a:xfrm>
            <a:off x="498475" y="5324475"/>
            <a:ext cx="631825" cy="314325"/>
          </a:xfrm>
          <a:prstGeom prst="ellipse">
            <a:avLst/>
          </a:prstGeom>
          <a:solidFill>
            <a:srgbClr val="FFCCFF"/>
          </a:solidFill>
          <a:ln w="12700">
            <a:solidFill>
              <a:schemeClr val="tx1"/>
            </a:solidFill>
            <a:round/>
          </a:ln>
          <a:effectLst/>
        </p:spPr>
        <p:txBody>
          <a:bodyPr wrap="none" anchor="ctr"/>
          <a:lstStyle/>
          <a:p>
            <a:endParaRPr lang="zh-CN" altLang="en-US" sz="1800" i="0"/>
          </a:p>
        </p:txBody>
      </p:sp>
      <p:sp>
        <p:nvSpPr>
          <p:cNvPr id="206881" name="Rectangle 33"/>
          <p:cNvSpPr>
            <a:spLocks noChangeArrowheads="1"/>
          </p:cNvSpPr>
          <p:nvPr/>
        </p:nvSpPr>
        <p:spPr bwMode="auto">
          <a:xfrm>
            <a:off x="542925" y="5273675"/>
            <a:ext cx="57548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i="0" dirty="0">
                <a:latin typeface="Arial" panose="020B0604020202020204" pitchFamily="34" charset="0"/>
                <a:ea typeface="黑体" panose="02010609060101010101" pitchFamily="49" charset="-122"/>
              </a:rPr>
              <a:t>AP</a:t>
            </a:r>
            <a:r>
              <a:rPr lang="en-US" altLang="zh-CN" sz="1800" i="0" baseline="-25000" dirty="0">
                <a:latin typeface="Arial" panose="020B0604020202020204" pitchFamily="34" charset="0"/>
                <a:ea typeface="黑体" panose="02010609060101010101" pitchFamily="49" charset="-122"/>
              </a:rPr>
              <a:t>1</a:t>
            </a:r>
            <a:endParaRPr lang="en-US" altLang="zh-CN" sz="1800" i="0" dirty="0">
              <a:latin typeface="Arial" panose="020B0604020202020204" pitchFamily="34" charset="0"/>
              <a:ea typeface="黑体" panose="02010609060101010101" pitchFamily="49" charset="-122"/>
            </a:endParaRPr>
          </a:p>
        </p:txBody>
      </p:sp>
      <p:sp>
        <p:nvSpPr>
          <p:cNvPr id="206882" name="Oval 34"/>
          <p:cNvSpPr>
            <a:spLocks noChangeArrowheads="1"/>
          </p:cNvSpPr>
          <p:nvPr/>
        </p:nvSpPr>
        <p:spPr bwMode="auto">
          <a:xfrm>
            <a:off x="8140700" y="609600"/>
            <a:ext cx="631825" cy="355600"/>
          </a:xfrm>
          <a:prstGeom prst="ellipse">
            <a:avLst/>
          </a:prstGeom>
          <a:solidFill>
            <a:srgbClr val="FFCCFF"/>
          </a:solidFill>
          <a:ln w="12700">
            <a:solidFill>
              <a:schemeClr val="tx1"/>
            </a:solidFill>
            <a:round/>
          </a:ln>
          <a:effectLst/>
        </p:spPr>
        <p:txBody>
          <a:bodyPr wrap="none" anchor="ctr"/>
          <a:lstStyle/>
          <a:p>
            <a:endParaRPr lang="zh-CN" altLang="en-US" i="0"/>
          </a:p>
        </p:txBody>
      </p:sp>
      <p:sp>
        <p:nvSpPr>
          <p:cNvPr id="206883" name="Line 35"/>
          <p:cNvSpPr>
            <a:spLocks noChangeShapeType="1"/>
          </p:cNvSpPr>
          <p:nvPr/>
        </p:nvSpPr>
        <p:spPr bwMode="auto">
          <a:xfrm rot="5400000">
            <a:off x="3005138" y="3633788"/>
            <a:ext cx="946150" cy="0"/>
          </a:xfrm>
          <a:prstGeom prst="line">
            <a:avLst/>
          </a:prstGeom>
          <a:noFill/>
          <a:ln w="12700">
            <a:solidFill>
              <a:schemeClr val="tx1"/>
            </a:solidFill>
            <a:round/>
          </a:ln>
          <a:effectLst/>
        </p:spPr>
        <p:txBody>
          <a:bodyPr wrap="none" anchor="ctr"/>
          <a:lstStyle/>
          <a:p>
            <a:endParaRPr lang="zh-CN" altLang="en-US" i="0"/>
          </a:p>
        </p:txBody>
      </p:sp>
      <p:sp>
        <p:nvSpPr>
          <p:cNvPr id="206884" name="Line 36"/>
          <p:cNvSpPr>
            <a:spLocks noChangeShapeType="1"/>
          </p:cNvSpPr>
          <p:nvPr/>
        </p:nvSpPr>
        <p:spPr bwMode="auto">
          <a:xfrm rot="5400000">
            <a:off x="5195093" y="3631407"/>
            <a:ext cx="957263" cy="0"/>
          </a:xfrm>
          <a:prstGeom prst="line">
            <a:avLst/>
          </a:prstGeom>
          <a:noFill/>
          <a:ln w="12700">
            <a:solidFill>
              <a:schemeClr val="tx1"/>
            </a:solidFill>
            <a:round/>
          </a:ln>
          <a:effectLst/>
        </p:spPr>
        <p:txBody>
          <a:bodyPr wrap="none" anchor="ctr"/>
          <a:lstStyle/>
          <a:p>
            <a:endParaRPr lang="zh-CN" altLang="en-US" i="0"/>
          </a:p>
        </p:txBody>
      </p:sp>
      <p:pic>
        <p:nvPicPr>
          <p:cNvPr id="206885" name="Picture 37"/>
          <p:cNvPicPr>
            <a:picLocks noChangeArrowheads="1"/>
          </p:cNvPicPr>
          <p:nvPr/>
        </p:nvPicPr>
        <p:blipFill>
          <a:blip r:embed="rId4" cstate="print"/>
          <a:srcRect/>
          <a:stretch>
            <a:fillRect/>
          </a:stretch>
        </p:blipFill>
        <p:spPr bwMode="auto">
          <a:xfrm>
            <a:off x="6334125" y="5387975"/>
            <a:ext cx="904875" cy="542925"/>
          </a:xfrm>
          <a:prstGeom prst="rect">
            <a:avLst/>
          </a:prstGeom>
          <a:noFill/>
          <a:ln w="9525">
            <a:noFill/>
            <a:miter lim="800000"/>
            <a:headEnd/>
            <a:tailEnd/>
          </a:ln>
          <a:effectLst/>
        </p:spPr>
      </p:pic>
      <p:sp>
        <p:nvSpPr>
          <p:cNvPr id="206886" name="Rectangle 38"/>
          <p:cNvSpPr>
            <a:spLocks noChangeArrowheads="1"/>
          </p:cNvSpPr>
          <p:nvPr/>
        </p:nvSpPr>
        <p:spPr bwMode="auto">
          <a:xfrm>
            <a:off x="6403975" y="5468938"/>
            <a:ext cx="716544"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i="0" dirty="0">
                <a:latin typeface="Arial" panose="020B0604020202020204" pitchFamily="34" charset="0"/>
                <a:ea typeface="黑体" panose="02010609060101010101" pitchFamily="49" charset="-122"/>
              </a:rPr>
              <a:t>LAN</a:t>
            </a:r>
            <a:r>
              <a:rPr lang="en-US" altLang="zh-CN" sz="1800" i="0" baseline="-25000" dirty="0">
                <a:latin typeface="Arial" panose="020B0604020202020204" pitchFamily="34" charset="0"/>
                <a:ea typeface="黑体" panose="02010609060101010101" pitchFamily="49" charset="-122"/>
              </a:rPr>
              <a:t>2</a:t>
            </a:r>
            <a:endParaRPr lang="en-US" altLang="zh-CN" sz="1800" i="0" dirty="0">
              <a:latin typeface="Arial" panose="020B0604020202020204" pitchFamily="34" charset="0"/>
              <a:ea typeface="黑体" panose="02010609060101010101" pitchFamily="49" charset="-122"/>
            </a:endParaRPr>
          </a:p>
        </p:txBody>
      </p:sp>
      <p:pic>
        <p:nvPicPr>
          <p:cNvPr id="206887" name="Picture 39"/>
          <p:cNvPicPr>
            <a:picLocks noChangeArrowheads="1"/>
          </p:cNvPicPr>
          <p:nvPr/>
        </p:nvPicPr>
        <p:blipFill>
          <a:blip r:embed="rId4" cstate="print"/>
          <a:srcRect/>
          <a:stretch>
            <a:fillRect/>
          </a:stretch>
        </p:blipFill>
        <p:spPr bwMode="auto">
          <a:xfrm>
            <a:off x="4108450" y="5387975"/>
            <a:ext cx="989013" cy="542925"/>
          </a:xfrm>
          <a:prstGeom prst="rect">
            <a:avLst/>
          </a:prstGeom>
          <a:noFill/>
          <a:ln w="9525">
            <a:noFill/>
            <a:miter lim="800000"/>
            <a:headEnd/>
            <a:tailEnd/>
          </a:ln>
          <a:effectLst/>
        </p:spPr>
      </p:pic>
      <p:sp>
        <p:nvSpPr>
          <p:cNvPr id="206888" name="Rectangle 40"/>
          <p:cNvSpPr>
            <a:spLocks noChangeArrowheads="1"/>
          </p:cNvSpPr>
          <p:nvPr/>
        </p:nvSpPr>
        <p:spPr bwMode="auto">
          <a:xfrm>
            <a:off x="4222750" y="5480050"/>
            <a:ext cx="71276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i="0" dirty="0">
                <a:latin typeface="Arial" panose="020B0604020202020204" pitchFamily="34" charset="0"/>
                <a:ea typeface="黑体" panose="02010609060101010101" pitchFamily="49" charset="-122"/>
              </a:rPr>
              <a:t>WAN</a:t>
            </a:r>
          </a:p>
        </p:txBody>
      </p:sp>
      <p:sp>
        <p:nvSpPr>
          <p:cNvPr id="206889" name="Oval 41"/>
          <p:cNvSpPr>
            <a:spLocks noChangeArrowheads="1"/>
          </p:cNvSpPr>
          <p:nvPr/>
        </p:nvSpPr>
        <p:spPr bwMode="auto">
          <a:xfrm>
            <a:off x="1616075" y="5608638"/>
            <a:ext cx="153988" cy="138112"/>
          </a:xfrm>
          <a:prstGeom prst="ellipse">
            <a:avLst/>
          </a:prstGeom>
          <a:solidFill>
            <a:schemeClr val="bg1"/>
          </a:solidFill>
          <a:ln w="28575">
            <a:solidFill>
              <a:srgbClr val="333399"/>
            </a:solidFill>
            <a:round/>
          </a:ln>
          <a:effectLst/>
        </p:spPr>
        <p:txBody>
          <a:bodyPr wrap="none" anchor="ctr"/>
          <a:lstStyle/>
          <a:p>
            <a:endParaRPr lang="zh-CN" altLang="en-US" sz="1800" i="0"/>
          </a:p>
        </p:txBody>
      </p:sp>
      <p:sp>
        <p:nvSpPr>
          <p:cNvPr id="206890" name="Oval 42"/>
          <p:cNvSpPr>
            <a:spLocks noChangeArrowheads="1"/>
          </p:cNvSpPr>
          <p:nvPr/>
        </p:nvSpPr>
        <p:spPr bwMode="auto">
          <a:xfrm>
            <a:off x="482600" y="5694363"/>
            <a:ext cx="633413" cy="314325"/>
          </a:xfrm>
          <a:prstGeom prst="ellipse">
            <a:avLst/>
          </a:prstGeom>
          <a:solidFill>
            <a:srgbClr val="FFCCFF"/>
          </a:solidFill>
          <a:ln w="12700">
            <a:solidFill>
              <a:schemeClr val="tx1"/>
            </a:solidFill>
            <a:round/>
          </a:ln>
          <a:effectLst/>
        </p:spPr>
        <p:txBody>
          <a:bodyPr wrap="none" anchor="ctr"/>
          <a:lstStyle/>
          <a:p>
            <a:endParaRPr lang="zh-CN" altLang="en-US" sz="1800" i="0"/>
          </a:p>
        </p:txBody>
      </p:sp>
      <p:sp>
        <p:nvSpPr>
          <p:cNvPr id="206891" name="Rectangle 43"/>
          <p:cNvSpPr>
            <a:spLocks noChangeArrowheads="1"/>
          </p:cNvSpPr>
          <p:nvPr/>
        </p:nvSpPr>
        <p:spPr bwMode="auto">
          <a:xfrm>
            <a:off x="501650" y="5643563"/>
            <a:ext cx="57548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i="0" dirty="0">
                <a:latin typeface="Arial" panose="020B0604020202020204" pitchFamily="34" charset="0"/>
                <a:ea typeface="黑体" panose="02010609060101010101" pitchFamily="49" charset="-122"/>
              </a:rPr>
              <a:t>AP</a:t>
            </a:r>
            <a:r>
              <a:rPr lang="en-US" altLang="zh-CN" sz="1800" i="0" baseline="-25000" dirty="0">
                <a:latin typeface="Arial" panose="020B0604020202020204" pitchFamily="34" charset="0"/>
                <a:ea typeface="黑体" panose="02010609060101010101" pitchFamily="49" charset="-122"/>
              </a:rPr>
              <a:t>2</a:t>
            </a:r>
            <a:endParaRPr lang="en-US" altLang="zh-CN" sz="1800" i="0" dirty="0">
              <a:latin typeface="Arial" panose="020B0604020202020204" pitchFamily="34" charset="0"/>
              <a:ea typeface="黑体" panose="02010609060101010101" pitchFamily="49" charset="-122"/>
            </a:endParaRPr>
          </a:p>
        </p:txBody>
      </p:sp>
      <p:sp>
        <p:nvSpPr>
          <p:cNvPr id="206892" name="Rectangle 44"/>
          <p:cNvSpPr>
            <a:spLocks noChangeArrowheads="1"/>
          </p:cNvSpPr>
          <p:nvPr/>
        </p:nvSpPr>
        <p:spPr bwMode="auto">
          <a:xfrm flipH="1">
            <a:off x="7488238" y="5214938"/>
            <a:ext cx="1447800" cy="885825"/>
          </a:xfrm>
          <a:prstGeom prst="rect">
            <a:avLst/>
          </a:prstGeom>
          <a:solidFill>
            <a:srgbClr val="FFFF99"/>
          </a:solidFill>
          <a:ln w="19050">
            <a:solidFill>
              <a:srgbClr val="333399"/>
            </a:solidFill>
            <a:miter lim="800000"/>
          </a:ln>
          <a:effectLst>
            <a:outerShdw dist="35921" dir="2700000" algn="ctr" rotWithShape="0">
              <a:schemeClr val="bg2"/>
            </a:outerShdw>
          </a:effectLst>
        </p:spPr>
        <p:txBody>
          <a:bodyPr wrap="none" anchor="ctr"/>
          <a:lstStyle/>
          <a:p>
            <a:endParaRPr lang="zh-CN" altLang="en-US" sz="1800" i="0"/>
          </a:p>
        </p:txBody>
      </p:sp>
      <p:sp>
        <p:nvSpPr>
          <p:cNvPr id="206893" name="Freeform 45"/>
          <p:cNvSpPr/>
          <p:nvPr/>
        </p:nvSpPr>
        <p:spPr bwMode="auto">
          <a:xfrm flipH="1">
            <a:off x="7488238" y="5508625"/>
            <a:ext cx="655637" cy="165100"/>
          </a:xfrm>
          <a:custGeom>
            <a:avLst/>
            <a:gdLst/>
            <a:ahLst/>
            <a:cxnLst>
              <a:cxn ang="0">
                <a:pos x="0" y="0"/>
              </a:cxn>
              <a:cxn ang="0">
                <a:pos x="9" y="0"/>
              </a:cxn>
              <a:cxn ang="0">
                <a:pos x="18" y="6"/>
              </a:cxn>
              <a:cxn ang="0">
                <a:pos x="27" y="6"/>
              </a:cxn>
              <a:cxn ang="0">
                <a:pos x="36" y="9"/>
              </a:cxn>
              <a:cxn ang="0">
                <a:pos x="48" y="12"/>
              </a:cxn>
              <a:cxn ang="0">
                <a:pos x="57" y="15"/>
              </a:cxn>
              <a:cxn ang="0">
                <a:pos x="66" y="18"/>
              </a:cxn>
              <a:cxn ang="0">
                <a:pos x="75" y="21"/>
              </a:cxn>
              <a:cxn ang="0">
                <a:pos x="84" y="24"/>
              </a:cxn>
              <a:cxn ang="0">
                <a:pos x="93" y="30"/>
              </a:cxn>
              <a:cxn ang="0">
                <a:pos x="102" y="33"/>
              </a:cxn>
              <a:cxn ang="0">
                <a:pos x="111" y="36"/>
              </a:cxn>
              <a:cxn ang="0">
                <a:pos x="120" y="42"/>
              </a:cxn>
              <a:cxn ang="0">
                <a:pos x="132" y="45"/>
              </a:cxn>
              <a:cxn ang="0">
                <a:pos x="144" y="54"/>
              </a:cxn>
              <a:cxn ang="0">
                <a:pos x="153" y="57"/>
              </a:cxn>
              <a:cxn ang="0">
                <a:pos x="162" y="66"/>
              </a:cxn>
              <a:cxn ang="0">
                <a:pos x="171" y="66"/>
              </a:cxn>
              <a:cxn ang="0">
                <a:pos x="180" y="72"/>
              </a:cxn>
              <a:cxn ang="0">
                <a:pos x="192" y="78"/>
              </a:cxn>
              <a:cxn ang="0">
                <a:pos x="213" y="84"/>
              </a:cxn>
              <a:cxn ang="0">
                <a:pos x="225" y="90"/>
              </a:cxn>
              <a:cxn ang="0">
                <a:pos x="234" y="96"/>
              </a:cxn>
              <a:cxn ang="0">
                <a:pos x="243" y="105"/>
              </a:cxn>
              <a:cxn ang="0">
                <a:pos x="252" y="111"/>
              </a:cxn>
              <a:cxn ang="0">
                <a:pos x="261" y="117"/>
              </a:cxn>
              <a:cxn ang="0">
                <a:pos x="267" y="126"/>
              </a:cxn>
              <a:cxn ang="0">
                <a:pos x="276" y="132"/>
              </a:cxn>
              <a:cxn ang="0">
                <a:pos x="285" y="138"/>
              </a:cxn>
              <a:cxn ang="0">
                <a:pos x="294" y="144"/>
              </a:cxn>
              <a:cxn ang="0">
                <a:pos x="300" y="153"/>
              </a:cxn>
              <a:cxn ang="0">
                <a:pos x="303" y="162"/>
              </a:cxn>
              <a:cxn ang="0">
                <a:pos x="312" y="168"/>
              </a:cxn>
              <a:cxn ang="0">
                <a:pos x="321" y="177"/>
              </a:cxn>
              <a:cxn ang="0">
                <a:pos x="333" y="186"/>
              </a:cxn>
              <a:cxn ang="0">
                <a:pos x="345" y="195"/>
              </a:cxn>
              <a:cxn ang="0">
                <a:pos x="348" y="204"/>
              </a:cxn>
              <a:cxn ang="0">
                <a:pos x="357" y="210"/>
              </a:cxn>
              <a:cxn ang="0">
                <a:pos x="360" y="219"/>
              </a:cxn>
              <a:cxn ang="0">
                <a:pos x="366" y="228"/>
              </a:cxn>
              <a:cxn ang="0">
                <a:pos x="369" y="237"/>
              </a:cxn>
              <a:cxn ang="0">
                <a:pos x="372" y="246"/>
              </a:cxn>
              <a:cxn ang="0">
                <a:pos x="372" y="258"/>
              </a:cxn>
              <a:cxn ang="0">
                <a:pos x="378" y="267"/>
              </a:cxn>
              <a:cxn ang="0">
                <a:pos x="381" y="276"/>
              </a:cxn>
            </a:cxnLst>
            <a:rect l="0" t="0" r="r" b="b"/>
            <a:pathLst>
              <a:path w="382" h="277">
                <a:moveTo>
                  <a:pt x="0" y="0"/>
                </a:moveTo>
                <a:lnTo>
                  <a:pt x="9" y="0"/>
                </a:lnTo>
                <a:lnTo>
                  <a:pt x="18" y="6"/>
                </a:lnTo>
                <a:lnTo>
                  <a:pt x="27" y="6"/>
                </a:lnTo>
                <a:lnTo>
                  <a:pt x="36" y="9"/>
                </a:lnTo>
                <a:lnTo>
                  <a:pt x="48" y="12"/>
                </a:lnTo>
                <a:lnTo>
                  <a:pt x="57" y="15"/>
                </a:lnTo>
                <a:lnTo>
                  <a:pt x="66" y="18"/>
                </a:lnTo>
                <a:lnTo>
                  <a:pt x="75" y="21"/>
                </a:lnTo>
                <a:lnTo>
                  <a:pt x="84" y="24"/>
                </a:lnTo>
                <a:lnTo>
                  <a:pt x="93" y="30"/>
                </a:lnTo>
                <a:lnTo>
                  <a:pt x="102" y="33"/>
                </a:lnTo>
                <a:lnTo>
                  <a:pt x="111" y="36"/>
                </a:lnTo>
                <a:lnTo>
                  <a:pt x="120" y="42"/>
                </a:lnTo>
                <a:lnTo>
                  <a:pt x="132" y="45"/>
                </a:lnTo>
                <a:lnTo>
                  <a:pt x="144" y="54"/>
                </a:lnTo>
                <a:lnTo>
                  <a:pt x="153" y="57"/>
                </a:lnTo>
                <a:lnTo>
                  <a:pt x="162" y="66"/>
                </a:lnTo>
                <a:lnTo>
                  <a:pt x="171" y="66"/>
                </a:lnTo>
                <a:lnTo>
                  <a:pt x="180" y="72"/>
                </a:lnTo>
                <a:lnTo>
                  <a:pt x="192" y="78"/>
                </a:lnTo>
                <a:lnTo>
                  <a:pt x="213" y="84"/>
                </a:lnTo>
                <a:lnTo>
                  <a:pt x="225" y="90"/>
                </a:lnTo>
                <a:lnTo>
                  <a:pt x="234" y="96"/>
                </a:lnTo>
                <a:lnTo>
                  <a:pt x="243" y="105"/>
                </a:lnTo>
                <a:lnTo>
                  <a:pt x="252" y="111"/>
                </a:lnTo>
                <a:lnTo>
                  <a:pt x="261" y="117"/>
                </a:lnTo>
                <a:lnTo>
                  <a:pt x="267" y="126"/>
                </a:lnTo>
                <a:lnTo>
                  <a:pt x="276" y="132"/>
                </a:lnTo>
                <a:lnTo>
                  <a:pt x="285" y="138"/>
                </a:lnTo>
                <a:lnTo>
                  <a:pt x="294" y="144"/>
                </a:lnTo>
                <a:lnTo>
                  <a:pt x="300" y="153"/>
                </a:lnTo>
                <a:lnTo>
                  <a:pt x="303" y="162"/>
                </a:lnTo>
                <a:lnTo>
                  <a:pt x="312" y="168"/>
                </a:lnTo>
                <a:lnTo>
                  <a:pt x="321" y="177"/>
                </a:lnTo>
                <a:lnTo>
                  <a:pt x="333" y="186"/>
                </a:lnTo>
                <a:lnTo>
                  <a:pt x="345" y="195"/>
                </a:lnTo>
                <a:lnTo>
                  <a:pt x="348" y="204"/>
                </a:lnTo>
                <a:lnTo>
                  <a:pt x="357" y="210"/>
                </a:lnTo>
                <a:lnTo>
                  <a:pt x="360" y="219"/>
                </a:lnTo>
                <a:lnTo>
                  <a:pt x="366" y="228"/>
                </a:lnTo>
                <a:lnTo>
                  <a:pt x="369" y="237"/>
                </a:lnTo>
                <a:lnTo>
                  <a:pt x="372" y="246"/>
                </a:lnTo>
                <a:lnTo>
                  <a:pt x="372" y="258"/>
                </a:lnTo>
                <a:lnTo>
                  <a:pt x="378" y="267"/>
                </a:lnTo>
                <a:lnTo>
                  <a:pt x="381" y="276"/>
                </a:lnTo>
              </a:path>
            </a:pathLst>
          </a:custGeom>
          <a:noFill/>
          <a:ln w="12700" cap="rnd" cmpd="sng">
            <a:solidFill>
              <a:schemeClr val="tx1"/>
            </a:solidFill>
            <a:prstDash val="solid"/>
            <a:round/>
            <a:headEnd type="none" w="med" len="med"/>
            <a:tailEnd type="none" w="med" len="med"/>
          </a:ln>
          <a:effectLst/>
        </p:spPr>
        <p:txBody>
          <a:bodyPr/>
          <a:lstStyle/>
          <a:p>
            <a:endParaRPr lang="zh-CN" altLang="en-US" sz="1800" i="0"/>
          </a:p>
        </p:txBody>
      </p:sp>
      <p:sp>
        <p:nvSpPr>
          <p:cNvPr id="206894" name="Freeform 46"/>
          <p:cNvSpPr/>
          <p:nvPr/>
        </p:nvSpPr>
        <p:spPr bwMode="auto">
          <a:xfrm flipH="1">
            <a:off x="7488238" y="5695950"/>
            <a:ext cx="711200" cy="184150"/>
          </a:xfrm>
          <a:custGeom>
            <a:avLst/>
            <a:gdLst/>
            <a:ahLst/>
            <a:cxnLst>
              <a:cxn ang="0">
                <a:pos x="0" y="243"/>
              </a:cxn>
              <a:cxn ang="0">
                <a:pos x="12" y="243"/>
              </a:cxn>
              <a:cxn ang="0">
                <a:pos x="31" y="237"/>
              </a:cxn>
              <a:cxn ang="0">
                <a:pos x="40" y="234"/>
              </a:cxn>
              <a:cxn ang="0">
                <a:pos x="49" y="231"/>
              </a:cxn>
              <a:cxn ang="0">
                <a:pos x="59" y="225"/>
              </a:cxn>
              <a:cxn ang="0">
                <a:pos x="71" y="222"/>
              </a:cxn>
              <a:cxn ang="0">
                <a:pos x="80" y="216"/>
              </a:cxn>
              <a:cxn ang="0">
                <a:pos x="89" y="210"/>
              </a:cxn>
              <a:cxn ang="0">
                <a:pos x="99" y="204"/>
              </a:cxn>
              <a:cxn ang="0">
                <a:pos x="108" y="198"/>
              </a:cxn>
              <a:cxn ang="0">
                <a:pos x="117" y="195"/>
              </a:cxn>
              <a:cxn ang="0">
                <a:pos x="126" y="189"/>
              </a:cxn>
              <a:cxn ang="0">
                <a:pos x="136" y="183"/>
              </a:cxn>
              <a:cxn ang="0">
                <a:pos x="145" y="177"/>
              </a:cxn>
              <a:cxn ang="0">
                <a:pos x="154" y="174"/>
              </a:cxn>
              <a:cxn ang="0">
                <a:pos x="163" y="171"/>
              </a:cxn>
              <a:cxn ang="0">
                <a:pos x="173" y="165"/>
              </a:cxn>
              <a:cxn ang="0">
                <a:pos x="182" y="162"/>
              </a:cxn>
              <a:cxn ang="0">
                <a:pos x="194" y="156"/>
              </a:cxn>
              <a:cxn ang="0">
                <a:pos x="207" y="150"/>
              </a:cxn>
              <a:cxn ang="0">
                <a:pos x="213" y="141"/>
              </a:cxn>
              <a:cxn ang="0">
                <a:pos x="222" y="138"/>
              </a:cxn>
              <a:cxn ang="0">
                <a:pos x="231" y="129"/>
              </a:cxn>
              <a:cxn ang="0">
                <a:pos x="241" y="120"/>
              </a:cxn>
              <a:cxn ang="0">
                <a:pos x="247" y="111"/>
              </a:cxn>
              <a:cxn ang="0">
                <a:pos x="256" y="102"/>
              </a:cxn>
              <a:cxn ang="0">
                <a:pos x="259" y="93"/>
              </a:cxn>
              <a:cxn ang="0">
                <a:pos x="268" y="87"/>
              </a:cxn>
              <a:cxn ang="0">
                <a:pos x="271" y="78"/>
              </a:cxn>
              <a:cxn ang="0">
                <a:pos x="278" y="69"/>
              </a:cxn>
              <a:cxn ang="0">
                <a:pos x="284" y="60"/>
              </a:cxn>
              <a:cxn ang="0">
                <a:pos x="290" y="51"/>
              </a:cxn>
              <a:cxn ang="0">
                <a:pos x="293" y="42"/>
              </a:cxn>
              <a:cxn ang="0">
                <a:pos x="299" y="33"/>
              </a:cxn>
              <a:cxn ang="0">
                <a:pos x="308" y="27"/>
              </a:cxn>
              <a:cxn ang="0">
                <a:pos x="311" y="18"/>
              </a:cxn>
              <a:cxn ang="0">
                <a:pos x="321" y="15"/>
              </a:cxn>
              <a:cxn ang="0">
                <a:pos x="324" y="6"/>
              </a:cxn>
              <a:cxn ang="0">
                <a:pos x="333" y="0"/>
              </a:cxn>
            </a:cxnLst>
            <a:rect l="0" t="0" r="r" b="b"/>
            <a:pathLst>
              <a:path w="334" h="244">
                <a:moveTo>
                  <a:pt x="0" y="243"/>
                </a:moveTo>
                <a:lnTo>
                  <a:pt x="12" y="243"/>
                </a:lnTo>
                <a:lnTo>
                  <a:pt x="31" y="237"/>
                </a:lnTo>
                <a:lnTo>
                  <a:pt x="40" y="234"/>
                </a:lnTo>
                <a:lnTo>
                  <a:pt x="49" y="231"/>
                </a:lnTo>
                <a:lnTo>
                  <a:pt x="59" y="225"/>
                </a:lnTo>
                <a:lnTo>
                  <a:pt x="71" y="222"/>
                </a:lnTo>
                <a:lnTo>
                  <a:pt x="80" y="216"/>
                </a:lnTo>
                <a:lnTo>
                  <a:pt x="89" y="210"/>
                </a:lnTo>
                <a:lnTo>
                  <a:pt x="99" y="204"/>
                </a:lnTo>
                <a:lnTo>
                  <a:pt x="108" y="198"/>
                </a:lnTo>
                <a:lnTo>
                  <a:pt x="117" y="195"/>
                </a:lnTo>
                <a:lnTo>
                  <a:pt x="126" y="189"/>
                </a:lnTo>
                <a:lnTo>
                  <a:pt x="136" y="183"/>
                </a:lnTo>
                <a:lnTo>
                  <a:pt x="145" y="177"/>
                </a:lnTo>
                <a:lnTo>
                  <a:pt x="154" y="174"/>
                </a:lnTo>
                <a:lnTo>
                  <a:pt x="163" y="171"/>
                </a:lnTo>
                <a:lnTo>
                  <a:pt x="173" y="165"/>
                </a:lnTo>
                <a:lnTo>
                  <a:pt x="182" y="162"/>
                </a:lnTo>
                <a:lnTo>
                  <a:pt x="194" y="156"/>
                </a:lnTo>
                <a:lnTo>
                  <a:pt x="207" y="150"/>
                </a:lnTo>
                <a:lnTo>
                  <a:pt x="213" y="141"/>
                </a:lnTo>
                <a:lnTo>
                  <a:pt x="222" y="138"/>
                </a:lnTo>
                <a:lnTo>
                  <a:pt x="231" y="129"/>
                </a:lnTo>
                <a:lnTo>
                  <a:pt x="241" y="120"/>
                </a:lnTo>
                <a:lnTo>
                  <a:pt x="247" y="111"/>
                </a:lnTo>
                <a:lnTo>
                  <a:pt x="256" y="102"/>
                </a:lnTo>
                <a:lnTo>
                  <a:pt x="259" y="93"/>
                </a:lnTo>
                <a:lnTo>
                  <a:pt x="268" y="87"/>
                </a:lnTo>
                <a:lnTo>
                  <a:pt x="271" y="78"/>
                </a:lnTo>
                <a:lnTo>
                  <a:pt x="278" y="69"/>
                </a:lnTo>
                <a:lnTo>
                  <a:pt x="284" y="60"/>
                </a:lnTo>
                <a:lnTo>
                  <a:pt x="290" y="51"/>
                </a:lnTo>
                <a:lnTo>
                  <a:pt x="293" y="42"/>
                </a:lnTo>
                <a:lnTo>
                  <a:pt x="299" y="33"/>
                </a:lnTo>
                <a:lnTo>
                  <a:pt x="308" y="27"/>
                </a:lnTo>
                <a:lnTo>
                  <a:pt x="311" y="18"/>
                </a:lnTo>
                <a:lnTo>
                  <a:pt x="321" y="15"/>
                </a:lnTo>
                <a:lnTo>
                  <a:pt x="324" y="6"/>
                </a:lnTo>
                <a:lnTo>
                  <a:pt x="333" y="0"/>
                </a:lnTo>
              </a:path>
            </a:pathLst>
          </a:custGeom>
          <a:noFill/>
          <a:ln w="12700" cap="rnd" cmpd="sng">
            <a:solidFill>
              <a:schemeClr val="tx1"/>
            </a:solidFill>
            <a:prstDash val="solid"/>
            <a:round/>
            <a:headEnd type="none" w="med" len="med"/>
            <a:tailEnd type="none" w="med" len="med"/>
          </a:ln>
          <a:effectLst/>
        </p:spPr>
        <p:txBody>
          <a:bodyPr/>
          <a:lstStyle/>
          <a:p>
            <a:endParaRPr lang="zh-CN" altLang="en-US" sz="1800" i="0"/>
          </a:p>
        </p:txBody>
      </p:sp>
      <p:sp>
        <p:nvSpPr>
          <p:cNvPr id="206895" name="Oval 47"/>
          <p:cNvSpPr>
            <a:spLocks noChangeArrowheads="1"/>
          </p:cNvSpPr>
          <p:nvPr/>
        </p:nvSpPr>
        <p:spPr bwMode="auto">
          <a:xfrm flipH="1">
            <a:off x="7945438" y="5324475"/>
            <a:ext cx="631825" cy="314325"/>
          </a:xfrm>
          <a:prstGeom prst="ellipse">
            <a:avLst/>
          </a:prstGeom>
          <a:solidFill>
            <a:srgbClr val="FFCCFF"/>
          </a:solidFill>
          <a:ln w="12700">
            <a:solidFill>
              <a:schemeClr val="tx1"/>
            </a:solidFill>
            <a:round/>
          </a:ln>
          <a:effectLst/>
        </p:spPr>
        <p:txBody>
          <a:bodyPr wrap="none" anchor="ctr"/>
          <a:lstStyle/>
          <a:p>
            <a:endParaRPr lang="zh-CN" altLang="en-US" sz="1800" i="0"/>
          </a:p>
        </p:txBody>
      </p:sp>
      <p:sp>
        <p:nvSpPr>
          <p:cNvPr id="206896" name="Rectangle 48"/>
          <p:cNvSpPr>
            <a:spLocks noChangeArrowheads="1"/>
          </p:cNvSpPr>
          <p:nvPr/>
        </p:nvSpPr>
        <p:spPr bwMode="auto">
          <a:xfrm flipH="1">
            <a:off x="7956550" y="5273675"/>
            <a:ext cx="57548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i="0" dirty="0">
                <a:latin typeface="Arial" panose="020B0604020202020204" pitchFamily="34" charset="0"/>
                <a:ea typeface="黑体" panose="02010609060101010101" pitchFamily="49" charset="-122"/>
              </a:rPr>
              <a:t>AP</a:t>
            </a:r>
            <a:r>
              <a:rPr lang="en-US" altLang="zh-CN" sz="1800" i="0" baseline="-25000" dirty="0">
                <a:latin typeface="Arial" panose="020B0604020202020204" pitchFamily="34" charset="0"/>
                <a:ea typeface="黑体" panose="02010609060101010101" pitchFamily="49" charset="-122"/>
              </a:rPr>
              <a:t>3</a:t>
            </a:r>
            <a:endParaRPr lang="en-US" altLang="zh-CN" sz="1800" i="0" dirty="0">
              <a:latin typeface="Arial" panose="020B0604020202020204" pitchFamily="34" charset="0"/>
              <a:ea typeface="黑体" panose="02010609060101010101" pitchFamily="49" charset="-122"/>
            </a:endParaRPr>
          </a:p>
        </p:txBody>
      </p:sp>
      <p:sp>
        <p:nvSpPr>
          <p:cNvPr id="206897" name="Oval 49"/>
          <p:cNvSpPr>
            <a:spLocks noChangeArrowheads="1"/>
          </p:cNvSpPr>
          <p:nvPr/>
        </p:nvSpPr>
        <p:spPr bwMode="auto">
          <a:xfrm flipH="1">
            <a:off x="7931150" y="5694363"/>
            <a:ext cx="631825" cy="314325"/>
          </a:xfrm>
          <a:prstGeom prst="ellipse">
            <a:avLst/>
          </a:prstGeom>
          <a:solidFill>
            <a:srgbClr val="FFCCFF"/>
          </a:solidFill>
          <a:ln w="12700">
            <a:solidFill>
              <a:schemeClr val="tx1"/>
            </a:solidFill>
            <a:round/>
          </a:ln>
          <a:effectLst/>
        </p:spPr>
        <p:txBody>
          <a:bodyPr wrap="none" anchor="ctr"/>
          <a:lstStyle/>
          <a:p>
            <a:endParaRPr lang="zh-CN" altLang="en-US" sz="1800" i="0"/>
          </a:p>
        </p:txBody>
      </p:sp>
      <p:sp>
        <p:nvSpPr>
          <p:cNvPr id="206898" name="Rectangle 50"/>
          <p:cNvSpPr>
            <a:spLocks noChangeArrowheads="1"/>
          </p:cNvSpPr>
          <p:nvPr/>
        </p:nvSpPr>
        <p:spPr bwMode="auto">
          <a:xfrm flipH="1">
            <a:off x="7956550" y="5657850"/>
            <a:ext cx="57548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i="0" dirty="0">
                <a:latin typeface="Arial" panose="020B0604020202020204" pitchFamily="34" charset="0"/>
                <a:ea typeface="黑体" panose="02010609060101010101" pitchFamily="49" charset="-122"/>
              </a:rPr>
              <a:t>AP</a:t>
            </a:r>
            <a:r>
              <a:rPr lang="en-US" altLang="zh-CN" sz="1800" i="0" baseline="-25000" dirty="0">
                <a:latin typeface="Arial" panose="020B0604020202020204" pitchFamily="34" charset="0"/>
                <a:ea typeface="黑体" panose="02010609060101010101" pitchFamily="49" charset="-122"/>
              </a:rPr>
              <a:t>4</a:t>
            </a:r>
            <a:endParaRPr lang="en-US" altLang="zh-CN" sz="1800" i="0" dirty="0">
              <a:latin typeface="Arial" panose="020B0604020202020204" pitchFamily="34" charset="0"/>
              <a:ea typeface="黑体" panose="02010609060101010101" pitchFamily="49" charset="-122"/>
            </a:endParaRPr>
          </a:p>
        </p:txBody>
      </p:sp>
      <p:sp>
        <p:nvSpPr>
          <p:cNvPr id="206899" name="Rectangle 51"/>
          <p:cNvSpPr>
            <a:spLocks noChangeArrowheads="1"/>
          </p:cNvSpPr>
          <p:nvPr/>
        </p:nvSpPr>
        <p:spPr bwMode="auto">
          <a:xfrm>
            <a:off x="4235450" y="2725738"/>
            <a:ext cx="747193" cy="397545"/>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2000" i="0" dirty="0">
                <a:latin typeface="Arial" panose="020B0604020202020204" pitchFamily="34" charset="0"/>
                <a:ea typeface="黑体" panose="02010609060101010101" pitchFamily="49" charset="-122"/>
              </a:rPr>
              <a:t>IP </a:t>
            </a:r>
            <a:r>
              <a:rPr lang="zh-CN" altLang="en-US" sz="2000" i="0" dirty="0">
                <a:latin typeface="Arial" panose="020B0604020202020204" pitchFamily="34" charset="0"/>
                <a:ea typeface="黑体" panose="02010609060101010101" pitchFamily="49" charset="-122"/>
              </a:rPr>
              <a:t>层</a:t>
            </a:r>
          </a:p>
        </p:txBody>
      </p:sp>
      <p:pic>
        <p:nvPicPr>
          <p:cNvPr id="206900" name="Picture 52"/>
          <p:cNvPicPr>
            <a:picLocks noChangeArrowheads="1"/>
          </p:cNvPicPr>
          <p:nvPr/>
        </p:nvPicPr>
        <p:blipFill>
          <a:blip r:embed="rId4" cstate="print"/>
          <a:srcRect/>
          <a:stretch>
            <a:fillRect/>
          </a:stretch>
        </p:blipFill>
        <p:spPr bwMode="auto">
          <a:xfrm>
            <a:off x="1884363" y="5387975"/>
            <a:ext cx="906462" cy="542925"/>
          </a:xfrm>
          <a:prstGeom prst="rect">
            <a:avLst/>
          </a:prstGeom>
          <a:noFill/>
          <a:ln w="9525">
            <a:noFill/>
            <a:miter lim="800000"/>
            <a:headEnd/>
            <a:tailEnd/>
          </a:ln>
          <a:effectLst/>
        </p:spPr>
      </p:pic>
      <p:sp>
        <p:nvSpPr>
          <p:cNvPr id="206901" name="Rectangle 53"/>
          <p:cNvSpPr>
            <a:spLocks noChangeArrowheads="1"/>
          </p:cNvSpPr>
          <p:nvPr/>
        </p:nvSpPr>
        <p:spPr bwMode="auto">
          <a:xfrm>
            <a:off x="2016125" y="5467350"/>
            <a:ext cx="716544"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i="0" dirty="0">
                <a:latin typeface="Arial" panose="020B0604020202020204" pitchFamily="34" charset="0"/>
                <a:ea typeface="黑体" panose="02010609060101010101" pitchFamily="49" charset="-122"/>
              </a:rPr>
              <a:t>LAN</a:t>
            </a:r>
            <a:r>
              <a:rPr lang="en-US" altLang="zh-CN" sz="1800" i="0" baseline="-25000" dirty="0">
                <a:latin typeface="Arial" panose="020B0604020202020204" pitchFamily="34" charset="0"/>
                <a:ea typeface="黑体" panose="02010609060101010101" pitchFamily="49" charset="-122"/>
              </a:rPr>
              <a:t>1</a:t>
            </a:r>
            <a:endParaRPr lang="en-US" altLang="zh-CN" sz="1800" i="0" dirty="0">
              <a:latin typeface="Arial" panose="020B0604020202020204" pitchFamily="34" charset="0"/>
              <a:ea typeface="黑体" panose="02010609060101010101" pitchFamily="49" charset="-122"/>
            </a:endParaRPr>
          </a:p>
        </p:txBody>
      </p:sp>
      <p:sp>
        <p:nvSpPr>
          <p:cNvPr id="206902" name="Oval 54"/>
          <p:cNvSpPr>
            <a:spLocks noChangeArrowheads="1"/>
          </p:cNvSpPr>
          <p:nvPr/>
        </p:nvSpPr>
        <p:spPr bwMode="auto">
          <a:xfrm>
            <a:off x="333375" y="923925"/>
            <a:ext cx="633413" cy="354013"/>
          </a:xfrm>
          <a:prstGeom prst="ellipse">
            <a:avLst/>
          </a:prstGeom>
          <a:solidFill>
            <a:srgbClr val="FFCCFF"/>
          </a:solidFill>
          <a:ln w="12700">
            <a:solidFill>
              <a:schemeClr val="tx1"/>
            </a:solidFill>
            <a:prstDash val="sysDot"/>
            <a:round/>
          </a:ln>
          <a:effectLst/>
        </p:spPr>
        <p:txBody>
          <a:bodyPr wrap="none" anchor="ctr"/>
          <a:lstStyle/>
          <a:p>
            <a:endParaRPr lang="zh-CN" altLang="en-US" i="0"/>
          </a:p>
        </p:txBody>
      </p:sp>
      <p:sp>
        <p:nvSpPr>
          <p:cNvPr id="206903" name="Rectangle 55"/>
          <p:cNvSpPr>
            <a:spLocks noChangeArrowheads="1"/>
          </p:cNvSpPr>
          <p:nvPr/>
        </p:nvSpPr>
        <p:spPr bwMode="auto">
          <a:xfrm>
            <a:off x="406400" y="896938"/>
            <a:ext cx="57548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i="0" dirty="0">
                <a:latin typeface="Arial" panose="020B0604020202020204" pitchFamily="34" charset="0"/>
                <a:ea typeface="黑体" panose="02010609060101010101" pitchFamily="49" charset="-122"/>
              </a:rPr>
              <a:t>AP</a:t>
            </a:r>
            <a:r>
              <a:rPr lang="en-US" altLang="zh-CN" sz="1800" i="0" baseline="-25000" dirty="0">
                <a:latin typeface="Arial" panose="020B0604020202020204" pitchFamily="34" charset="0"/>
                <a:ea typeface="黑体" panose="02010609060101010101" pitchFamily="49" charset="-122"/>
              </a:rPr>
              <a:t>1</a:t>
            </a:r>
            <a:endParaRPr lang="en-US" altLang="zh-CN" sz="1800" i="0" dirty="0">
              <a:latin typeface="Arial" panose="020B0604020202020204" pitchFamily="34" charset="0"/>
              <a:ea typeface="黑体" panose="02010609060101010101" pitchFamily="49" charset="-122"/>
            </a:endParaRPr>
          </a:p>
        </p:txBody>
      </p:sp>
      <p:sp>
        <p:nvSpPr>
          <p:cNvPr id="206904" name="Oval 56"/>
          <p:cNvSpPr>
            <a:spLocks noChangeArrowheads="1"/>
          </p:cNvSpPr>
          <p:nvPr/>
        </p:nvSpPr>
        <p:spPr bwMode="auto">
          <a:xfrm>
            <a:off x="1066800" y="668338"/>
            <a:ext cx="633413" cy="376237"/>
          </a:xfrm>
          <a:prstGeom prst="ellipse">
            <a:avLst/>
          </a:prstGeom>
          <a:solidFill>
            <a:srgbClr val="FFCCFF"/>
          </a:solidFill>
          <a:ln w="12700">
            <a:solidFill>
              <a:schemeClr val="tx1"/>
            </a:solidFill>
            <a:round/>
          </a:ln>
          <a:effectLst/>
        </p:spPr>
        <p:txBody>
          <a:bodyPr wrap="none" anchor="ctr"/>
          <a:lstStyle/>
          <a:p>
            <a:endParaRPr lang="zh-CN" altLang="en-US" i="0"/>
          </a:p>
        </p:txBody>
      </p:sp>
      <p:sp>
        <p:nvSpPr>
          <p:cNvPr id="206905" name="Rectangle 57"/>
          <p:cNvSpPr>
            <a:spLocks noChangeArrowheads="1"/>
          </p:cNvSpPr>
          <p:nvPr/>
        </p:nvSpPr>
        <p:spPr bwMode="auto">
          <a:xfrm>
            <a:off x="1033463" y="642938"/>
            <a:ext cx="57548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i="0" dirty="0">
                <a:latin typeface="Arial" panose="020B0604020202020204" pitchFamily="34" charset="0"/>
                <a:ea typeface="黑体" panose="02010609060101010101" pitchFamily="49" charset="-122"/>
              </a:rPr>
              <a:t>AP</a:t>
            </a:r>
            <a:r>
              <a:rPr lang="en-US" altLang="zh-CN" sz="1800" i="0" baseline="-25000" dirty="0">
                <a:latin typeface="Arial" panose="020B0604020202020204" pitchFamily="34" charset="0"/>
                <a:ea typeface="黑体" panose="02010609060101010101" pitchFamily="49" charset="-122"/>
              </a:rPr>
              <a:t>2</a:t>
            </a:r>
            <a:endParaRPr lang="en-US" altLang="zh-CN" sz="1800" i="0" dirty="0">
              <a:latin typeface="Arial" panose="020B0604020202020204" pitchFamily="34" charset="0"/>
              <a:ea typeface="黑体" panose="02010609060101010101" pitchFamily="49" charset="-122"/>
            </a:endParaRPr>
          </a:p>
        </p:txBody>
      </p:sp>
      <p:sp>
        <p:nvSpPr>
          <p:cNvPr id="206906" name="Oval 58"/>
          <p:cNvSpPr>
            <a:spLocks noChangeArrowheads="1"/>
          </p:cNvSpPr>
          <p:nvPr/>
        </p:nvSpPr>
        <p:spPr bwMode="auto">
          <a:xfrm>
            <a:off x="854075" y="2619375"/>
            <a:ext cx="153988" cy="136525"/>
          </a:xfrm>
          <a:prstGeom prst="ellipse">
            <a:avLst/>
          </a:prstGeom>
          <a:solidFill>
            <a:schemeClr val="bg1"/>
          </a:solidFill>
          <a:ln w="28575">
            <a:solidFill>
              <a:schemeClr val="tx1"/>
            </a:solidFill>
            <a:round/>
          </a:ln>
          <a:effectLst/>
        </p:spPr>
        <p:txBody>
          <a:bodyPr wrap="none" anchor="ctr"/>
          <a:lstStyle/>
          <a:p>
            <a:endParaRPr lang="zh-CN" altLang="en-US" i="0"/>
          </a:p>
        </p:txBody>
      </p:sp>
      <p:sp>
        <p:nvSpPr>
          <p:cNvPr id="206907" name="Rectangle 59"/>
          <p:cNvSpPr>
            <a:spLocks noChangeArrowheads="1"/>
          </p:cNvSpPr>
          <p:nvPr/>
        </p:nvSpPr>
        <p:spPr bwMode="auto">
          <a:xfrm>
            <a:off x="8207375" y="611188"/>
            <a:ext cx="61876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i="0" dirty="0">
                <a:latin typeface="Arial" panose="020B0604020202020204" pitchFamily="34" charset="0"/>
                <a:ea typeface="黑体" panose="02010609060101010101" pitchFamily="49" charset="-122"/>
              </a:rPr>
              <a:t>AP4</a:t>
            </a:r>
          </a:p>
        </p:txBody>
      </p:sp>
      <p:sp>
        <p:nvSpPr>
          <p:cNvPr id="206908" name="Oval 60"/>
          <p:cNvSpPr>
            <a:spLocks noChangeArrowheads="1"/>
          </p:cNvSpPr>
          <p:nvPr/>
        </p:nvSpPr>
        <p:spPr bwMode="auto">
          <a:xfrm>
            <a:off x="8183563" y="2619375"/>
            <a:ext cx="150812" cy="136525"/>
          </a:xfrm>
          <a:prstGeom prst="ellipse">
            <a:avLst/>
          </a:prstGeom>
          <a:solidFill>
            <a:schemeClr val="bg1"/>
          </a:solidFill>
          <a:ln w="28575">
            <a:solidFill>
              <a:schemeClr val="tx1"/>
            </a:solidFill>
            <a:round/>
          </a:ln>
          <a:effectLst/>
        </p:spPr>
        <p:txBody>
          <a:bodyPr wrap="none" anchor="ctr"/>
          <a:lstStyle/>
          <a:p>
            <a:endParaRPr lang="zh-CN" altLang="en-US" i="0"/>
          </a:p>
        </p:txBody>
      </p:sp>
      <p:sp>
        <p:nvSpPr>
          <p:cNvPr id="206909" name="Rectangle 61"/>
          <p:cNvSpPr>
            <a:spLocks noChangeArrowheads="1"/>
          </p:cNvSpPr>
          <p:nvPr/>
        </p:nvSpPr>
        <p:spPr bwMode="auto">
          <a:xfrm>
            <a:off x="1835150" y="1700213"/>
            <a:ext cx="3276600" cy="366767"/>
          </a:xfrm>
          <a:prstGeom prst="rect">
            <a:avLst/>
          </a:prstGeom>
          <a:noFill/>
          <a:ln w="12700">
            <a:noFill/>
            <a:miter lim="800000"/>
          </a:ln>
          <a:effectLst/>
        </p:spPr>
        <p:txBody>
          <a:bodyPr lIns="90488" tIns="44450" rIns="90488" bIns="44450">
            <a:spAutoFit/>
          </a:bodyPr>
          <a:lstStyle/>
          <a:p>
            <a:pPr algn="l" defTabSz="762000" eaLnBrk="0" hangingPunct="0"/>
            <a:r>
              <a:rPr lang="en-US" altLang="zh-CN" sz="1800" i="0" dirty="0">
                <a:latin typeface="Tahoma" panose="020B0604030504040204" pitchFamily="34" charset="0"/>
                <a:ea typeface="黑体" panose="02010609060101010101" pitchFamily="49" charset="-122"/>
              </a:rPr>
              <a:t>port/socket/endpoint</a:t>
            </a:r>
          </a:p>
        </p:txBody>
      </p:sp>
      <p:sp>
        <p:nvSpPr>
          <p:cNvPr id="206910" name="Rectangle 62"/>
          <p:cNvSpPr>
            <a:spLocks noChangeArrowheads="1"/>
          </p:cNvSpPr>
          <p:nvPr/>
        </p:nvSpPr>
        <p:spPr bwMode="auto">
          <a:xfrm>
            <a:off x="6632575" y="1795463"/>
            <a:ext cx="623570" cy="397545"/>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2000" i="0" dirty="0">
                <a:latin typeface="Arial" panose="020B0604020202020204" pitchFamily="34" charset="0"/>
                <a:ea typeface="黑体" panose="02010609060101010101" pitchFamily="49" charset="-122"/>
              </a:rPr>
              <a:t>port</a:t>
            </a:r>
          </a:p>
        </p:txBody>
      </p:sp>
      <p:sp>
        <p:nvSpPr>
          <p:cNvPr id="206911" name="Line 63"/>
          <p:cNvSpPr>
            <a:spLocks noChangeShapeType="1"/>
          </p:cNvSpPr>
          <p:nvPr/>
        </p:nvSpPr>
        <p:spPr bwMode="auto">
          <a:xfrm>
            <a:off x="7199313" y="2038350"/>
            <a:ext cx="577850" cy="136525"/>
          </a:xfrm>
          <a:prstGeom prst="line">
            <a:avLst/>
          </a:prstGeom>
          <a:noFill/>
          <a:ln w="28575">
            <a:solidFill>
              <a:srgbClr val="333399"/>
            </a:solidFill>
            <a:round/>
            <a:tailEnd type="triangle" w="med" len="lg"/>
          </a:ln>
          <a:effectLst/>
        </p:spPr>
        <p:txBody>
          <a:bodyPr/>
          <a:lstStyle/>
          <a:p>
            <a:endParaRPr lang="zh-CN" altLang="en-US" i="0"/>
          </a:p>
        </p:txBody>
      </p:sp>
      <p:sp>
        <p:nvSpPr>
          <p:cNvPr id="206912" name="Line 64"/>
          <p:cNvSpPr>
            <a:spLocks noChangeShapeType="1"/>
          </p:cNvSpPr>
          <p:nvPr/>
        </p:nvSpPr>
        <p:spPr bwMode="auto">
          <a:xfrm flipH="1">
            <a:off x="1370013" y="2052638"/>
            <a:ext cx="544512" cy="122237"/>
          </a:xfrm>
          <a:prstGeom prst="line">
            <a:avLst/>
          </a:prstGeom>
          <a:noFill/>
          <a:ln w="28575">
            <a:solidFill>
              <a:schemeClr val="tx2"/>
            </a:solidFill>
            <a:round/>
            <a:tailEnd type="triangle" w="med" len="lg"/>
          </a:ln>
          <a:effectLst/>
        </p:spPr>
        <p:txBody>
          <a:bodyPr/>
          <a:lstStyle/>
          <a:p>
            <a:endParaRPr lang="zh-CN" altLang="en-US" i="0"/>
          </a:p>
        </p:txBody>
      </p:sp>
      <p:sp>
        <p:nvSpPr>
          <p:cNvPr id="206913" name="Rectangle 65"/>
          <p:cNvSpPr>
            <a:spLocks noChangeArrowheads="1"/>
          </p:cNvSpPr>
          <p:nvPr/>
        </p:nvSpPr>
        <p:spPr bwMode="auto">
          <a:xfrm>
            <a:off x="8637588" y="1677988"/>
            <a:ext cx="325411" cy="2398092"/>
          </a:xfrm>
          <a:prstGeom prst="rect">
            <a:avLst/>
          </a:prstGeom>
          <a:noFill/>
          <a:ln w="12700">
            <a:noFill/>
            <a:miter lim="800000"/>
          </a:ln>
          <a:effectLst/>
        </p:spPr>
        <p:txBody>
          <a:bodyPr wrap="none" lIns="90488" tIns="44450" rIns="90488" bIns="44450">
            <a:spAutoFit/>
          </a:bodyPr>
          <a:lstStyle/>
          <a:p>
            <a:pPr algn="l" defTabSz="762000" eaLnBrk="0" hangingPunct="0">
              <a:lnSpc>
                <a:spcPct val="150000"/>
              </a:lnSpc>
            </a:pPr>
            <a:r>
              <a:rPr lang="en-US" altLang="zh-CN" sz="2000" i="0" dirty="0">
                <a:latin typeface="Arial" panose="020B0604020202020204" pitchFamily="34" charset="0"/>
                <a:ea typeface="黑体" panose="02010609060101010101" pitchFamily="49" charset="-122"/>
              </a:rPr>
              <a:t>5</a:t>
            </a:r>
          </a:p>
          <a:p>
            <a:pPr algn="l" defTabSz="762000" eaLnBrk="0" hangingPunct="0">
              <a:lnSpc>
                <a:spcPct val="150000"/>
              </a:lnSpc>
            </a:pPr>
            <a:r>
              <a:rPr lang="en-US" altLang="zh-CN" sz="2000" i="0" dirty="0">
                <a:latin typeface="Arial" panose="020B0604020202020204" pitchFamily="34" charset="0"/>
                <a:ea typeface="黑体" panose="02010609060101010101" pitchFamily="49" charset="-122"/>
              </a:rPr>
              <a:t>4</a:t>
            </a:r>
          </a:p>
          <a:p>
            <a:pPr algn="l" defTabSz="762000" eaLnBrk="0" hangingPunct="0">
              <a:lnSpc>
                <a:spcPct val="150000"/>
              </a:lnSpc>
            </a:pPr>
            <a:r>
              <a:rPr lang="en-US" altLang="zh-CN" sz="2000" i="0" dirty="0">
                <a:latin typeface="Arial" panose="020B0604020202020204" pitchFamily="34" charset="0"/>
                <a:ea typeface="黑体" panose="02010609060101010101" pitchFamily="49" charset="-122"/>
              </a:rPr>
              <a:t>3</a:t>
            </a:r>
          </a:p>
          <a:p>
            <a:pPr algn="l" defTabSz="762000" eaLnBrk="0" hangingPunct="0">
              <a:lnSpc>
                <a:spcPct val="150000"/>
              </a:lnSpc>
            </a:pPr>
            <a:r>
              <a:rPr lang="en-US" altLang="zh-CN" sz="2000" i="0" dirty="0">
                <a:latin typeface="Arial" panose="020B0604020202020204" pitchFamily="34" charset="0"/>
                <a:ea typeface="黑体" panose="02010609060101010101" pitchFamily="49" charset="-122"/>
              </a:rPr>
              <a:t>2</a:t>
            </a:r>
          </a:p>
          <a:p>
            <a:pPr algn="l" defTabSz="762000" eaLnBrk="0" hangingPunct="0">
              <a:lnSpc>
                <a:spcPct val="150000"/>
              </a:lnSpc>
            </a:pPr>
            <a:r>
              <a:rPr lang="en-US" altLang="zh-CN" sz="2000" i="0" dirty="0">
                <a:latin typeface="Arial" panose="020B0604020202020204" pitchFamily="34" charset="0"/>
                <a:ea typeface="黑体" panose="02010609060101010101" pitchFamily="49" charset="-122"/>
              </a:rPr>
              <a:t>1</a:t>
            </a:r>
          </a:p>
        </p:txBody>
      </p:sp>
      <p:pic>
        <p:nvPicPr>
          <p:cNvPr id="206914" name="Picture 66"/>
          <p:cNvPicPr>
            <a:picLocks noChangeArrowheads="1"/>
          </p:cNvPicPr>
          <p:nvPr/>
        </p:nvPicPr>
        <p:blipFill>
          <a:blip r:embed="rId3" cstate="print"/>
          <a:srcRect/>
          <a:stretch>
            <a:fillRect/>
          </a:stretch>
        </p:blipFill>
        <p:spPr bwMode="auto">
          <a:xfrm>
            <a:off x="5337175" y="5475288"/>
            <a:ext cx="723900" cy="430212"/>
          </a:xfrm>
          <a:prstGeom prst="rect">
            <a:avLst/>
          </a:prstGeom>
          <a:noFill/>
          <a:ln w="12699">
            <a:noFill/>
            <a:miter lim="800000"/>
            <a:headEnd/>
            <a:tailEnd/>
          </a:ln>
          <a:effectLst/>
        </p:spPr>
      </p:pic>
      <p:sp>
        <p:nvSpPr>
          <p:cNvPr id="206915" name="Rectangle 67"/>
          <p:cNvSpPr>
            <a:spLocks noChangeArrowheads="1"/>
          </p:cNvSpPr>
          <p:nvPr/>
        </p:nvSpPr>
        <p:spPr bwMode="auto">
          <a:xfrm>
            <a:off x="574675" y="2114550"/>
            <a:ext cx="215900" cy="215900"/>
          </a:xfrm>
          <a:prstGeom prst="rect">
            <a:avLst/>
          </a:prstGeom>
          <a:noFill/>
          <a:ln w="38100">
            <a:solidFill>
              <a:srgbClr val="CC3300"/>
            </a:solidFill>
            <a:miter lim="800000"/>
          </a:ln>
          <a:effectLst/>
        </p:spPr>
        <p:txBody>
          <a:bodyPr wrap="none" anchor="ctr"/>
          <a:lstStyle/>
          <a:p>
            <a:endParaRPr lang="zh-CN" altLang="en-US" i="0"/>
          </a:p>
        </p:txBody>
      </p:sp>
      <p:sp>
        <p:nvSpPr>
          <p:cNvPr id="206916" name="Rectangle 68"/>
          <p:cNvSpPr>
            <a:spLocks noChangeArrowheads="1"/>
          </p:cNvSpPr>
          <p:nvPr/>
        </p:nvSpPr>
        <p:spPr bwMode="auto">
          <a:xfrm>
            <a:off x="1158875" y="2114550"/>
            <a:ext cx="215900" cy="215900"/>
          </a:xfrm>
          <a:prstGeom prst="rect">
            <a:avLst/>
          </a:prstGeom>
          <a:noFill/>
          <a:ln w="38100">
            <a:solidFill>
              <a:srgbClr val="CC3300"/>
            </a:solidFill>
            <a:miter lim="800000"/>
          </a:ln>
          <a:effectLst/>
        </p:spPr>
        <p:txBody>
          <a:bodyPr wrap="none" anchor="ctr"/>
          <a:lstStyle/>
          <a:p>
            <a:endParaRPr lang="zh-CN" altLang="en-US" i="0"/>
          </a:p>
        </p:txBody>
      </p:sp>
      <p:sp>
        <p:nvSpPr>
          <p:cNvPr id="206917" name="Rectangle 69"/>
          <p:cNvSpPr>
            <a:spLocks noChangeArrowheads="1"/>
          </p:cNvSpPr>
          <p:nvPr/>
        </p:nvSpPr>
        <p:spPr bwMode="auto">
          <a:xfrm>
            <a:off x="7750175" y="2127250"/>
            <a:ext cx="215900" cy="215900"/>
          </a:xfrm>
          <a:prstGeom prst="rect">
            <a:avLst/>
          </a:prstGeom>
          <a:noFill/>
          <a:ln w="38100">
            <a:solidFill>
              <a:srgbClr val="CC3300"/>
            </a:solidFill>
            <a:miter lim="800000"/>
          </a:ln>
          <a:effectLst/>
        </p:spPr>
        <p:txBody>
          <a:bodyPr wrap="none" anchor="ctr"/>
          <a:lstStyle/>
          <a:p>
            <a:endParaRPr lang="zh-CN" altLang="en-US" i="0"/>
          </a:p>
        </p:txBody>
      </p:sp>
      <p:sp>
        <p:nvSpPr>
          <p:cNvPr id="206918" name="Rectangle 70"/>
          <p:cNvSpPr>
            <a:spLocks noChangeArrowheads="1"/>
          </p:cNvSpPr>
          <p:nvPr/>
        </p:nvSpPr>
        <p:spPr bwMode="auto">
          <a:xfrm>
            <a:off x="8486775" y="2127250"/>
            <a:ext cx="215900" cy="215900"/>
          </a:xfrm>
          <a:prstGeom prst="rect">
            <a:avLst/>
          </a:prstGeom>
          <a:noFill/>
          <a:ln w="38100">
            <a:solidFill>
              <a:srgbClr val="CC3300"/>
            </a:solidFill>
            <a:miter lim="800000"/>
          </a:ln>
          <a:effectLst/>
        </p:spPr>
        <p:txBody>
          <a:bodyPr wrap="none" anchor="ctr"/>
          <a:lstStyle/>
          <a:p>
            <a:endParaRPr lang="zh-CN" altLang="en-US" i="0"/>
          </a:p>
        </p:txBody>
      </p:sp>
      <p:sp>
        <p:nvSpPr>
          <p:cNvPr id="206919" name="Freeform 71"/>
          <p:cNvSpPr/>
          <p:nvPr/>
        </p:nvSpPr>
        <p:spPr bwMode="auto">
          <a:xfrm>
            <a:off x="7861300" y="1957388"/>
            <a:ext cx="331788" cy="695325"/>
          </a:xfrm>
          <a:custGeom>
            <a:avLst/>
            <a:gdLst/>
            <a:ahLst/>
            <a:cxnLst>
              <a:cxn ang="0">
                <a:pos x="4" y="0"/>
              </a:cxn>
              <a:cxn ang="0">
                <a:pos x="13" y="306"/>
              </a:cxn>
              <a:cxn ang="0">
                <a:pos x="85" y="399"/>
              </a:cxn>
              <a:cxn ang="0">
                <a:pos x="157" y="444"/>
              </a:cxn>
              <a:cxn ang="0">
                <a:pos x="193" y="453"/>
              </a:cxn>
            </a:cxnLst>
            <a:rect l="0" t="0" r="r" b="b"/>
            <a:pathLst>
              <a:path w="193" h="453">
                <a:moveTo>
                  <a:pt x="4" y="0"/>
                </a:moveTo>
                <a:cubicBezTo>
                  <a:pt x="6" y="51"/>
                  <a:pt x="0" y="240"/>
                  <a:pt x="13" y="306"/>
                </a:cubicBezTo>
                <a:cubicBezTo>
                  <a:pt x="26" y="372"/>
                  <a:pt x="61" y="376"/>
                  <a:pt x="85" y="399"/>
                </a:cubicBezTo>
                <a:cubicBezTo>
                  <a:pt x="109" y="422"/>
                  <a:pt x="139" y="435"/>
                  <a:pt x="157" y="444"/>
                </a:cubicBezTo>
                <a:cubicBezTo>
                  <a:pt x="175" y="453"/>
                  <a:pt x="186" y="451"/>
                  <a:pt x="193" y="453"/>
                </a:cubicBezTo>
              </a:path>
            </a:pathLst>
          </a:custGeom>
          <a:noFill/>
          <a:ln w="28575" cap="flat" cmpd="sng">
            <a:solidFill>
              <a:srgbClr val="333399"/>
            </a:solidFill>
            <a:prstDash val="solid"/>
            <a:round/>
            <a:headEnd type="none" w="med" len="med"/>
            <a:tailEnd type="none" w="med" len="med"/>
          </a:ln>
          <a:effectLst/>
        </p:spPr>
        <p:txBody>
          <a:bodyPr wrap="none" anchor="ctr"/>
          <a:lstStyle/>
          <a:p>
            <a:endParaRPr lang="zh-CN" altLang="en-US" i="0"/>
          </a:p>
        </p:txBody>
      </p:sp>
      <p:sp>
        <p:nvSpPr>
          <p:cNvPr id="206920" name="Freeform 72"/>
          <p:cNvSpPr/>
          <p:nvPr/>
        </p:nvSpPr>
        <p:spPr bwMode="auto">
          <a:xfrm>
            <a:off x="8312150" y="1960563"/>
            <a:ext cx="292100" cy="688975"/>
          </a:xfrm>
          <a:custGeom>
            <a:avLst/>
            <a:gdLst/>
            <a:ahLst/>
            <a:cxnLst>
              <a:cxn ang="0">
                <a:pos x="170" y="0"/>
              </a:cxn>
              <a:cxn ang="0">
                <a:pos x="165" y="264"/>
              </a:cxn>
              <a:cxn ang="0">
                <a:pos x="135" y="351"/>
              </a:cxn>
              <a:cxn ang="0">
                <a:pos x="81" y="411"/>
              </a:cxn>
              <a:cxn ang="0">
                <a:pos x="0" y="447"/>
              </a:cxn>
            </a:cxnLst>
            <a:rect l="0" t="0" r="r" b="b"/>
            <a:pathLst>
              <a:path w="171" h="447">
                <a:moveTo>
                  <a:pt x="170" y="0"/>
                </a:moveTo>
                <a:cubicBezTo>
                  <a:pt x="169" y="44"/>
                  <a:pt x="171" y="206"/>
                  <a:pt x="165" y="264"/>
                </a:cubicBezTo>
                <a:cubicBezTo>
                  <a:pt x="159" y="322"/>
                  <a:pt x="149" y="326"/>
                  <a:pt x="135" y="351"/>
                </a:cubicBezTo>
                <a:cubicBezTo>
                  <a:pt x="121" y="376"/>
                  <a:pt x="103" y="395"/>
                  <a:pt x="81" y="411"/>
                </a:cubicBezTo>
                <a:cubicBezTo>
                  <a:pt x="59" y="427"/>
                  <a:pt x="17" y="440"/>
                  <a:pt x="0" y="447"/>
                </a:cubicBezTo>
              </a:path>
            </a:pathLst>
          </a:custGeom>
          <a:noFill/>
          <a:ln w="28575" cap="flat" cmpd="sng">
            <a:solidFill>
              <a:srgbClr val="333399"/>
            </a:solidFill>
            <a:prstDash val="solid"/>
            <a:round/>
            <a:headEnd type="none" w="med" len="med"/>
            <a:tailEnd type="none" w="med" len="med"/>
          </a:ln>
          <a:effectLst/>
        </p:spPr>
        <p:txBody>
          <a:bodyPr wrap="none" anchor="ctr"/>
          <a:lstStyle/>
          <a:p>
            <a:endParaRPr lang="zh-CN" altLang="en-US" i="0"/>
          </a:p>
        </p:txBody>
      </p:sp>
      <p:sp>
        <p:nvSpPr>
          <p:cNvPr id="206921" name="Oval 73"/>
          <p:cNvSpPr>
            <a:spLocks noChangeArrowheads="1"/>
          </p:cNvSpPr>
          <p:nvPr/>
        </p:nvSpPr>
        <p:spPr bwMode="auto">
          <a:xfrm>
            <a:off x="7439025" y="630238"/>
            <a:ext cx="630238" cy="352425"/>
          </a:xfrm>
          <a:prstGeom prst="ellipse">
            <a:avLst/>
          </a:prstGeom>
          <a:solidFill>
            <a:srgbClr val="FFCCFF"/>
          </a:solidFill>
          <a:ln w="12700">
            <a:solidFill>
              <a:schemeClr val="tx1"/>
            </a:solidFill>
            <a:round/>
          </a:ln>
          <a:effectLst/>
        </p:spPr>
        <p:txBody>
          <a:bodyPr wrap="none" anchor="ctr"/>
          <a:lstStyle/>
          <a:p>
            <a:endParaRPr lang="zh-CN" altLang="en-US" i="0"/>
          </a:p>
        </p:txBody>
      </p:sp>
      <p:sp>
        <p:nvSpPr>
          <p:cNvPr id="206922" name="Rectangle 74"/>
          <p:cNvSpPr>
            <a:spLocks noChangeArrowheads="1"/>
          </p:cNvSpPr>
          <p:nvPr/>
        </p:nvSpPr>
        <p:spPr bwMode="auto">
          <a:xfrm>
            <a:off x="7439025" y="620713"/>
            <a:ext cx="61876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i="0" dirty="0">
                <a:latin typeface="Arial" panose="020B0604020202020204" pitchFamily="34" charset="0"/>
                <a:ea typeface="黑体" panose="02010609060101010101" pitchFamily="49" charset="-122"/>
              </a:rPr>
              <a:t>AP3</a:t>
            </a:r>
          </a:p>
        </p:txBody>
      </p:sp>
      <p:sp>
        <p:nvSpPr>
          <p:cNvPr id="206923" name="Freeform 75"/>
          <p:cNvSpPr/>
          <p:nvPr/>
        </p:nvSpPr>
        <p:spPr bwMode="auto">
          <a:xfrm>
            <a:off x="1009650" y="2020888"/>
            <a:ext cx="271463" cy="628650"/>
          </a:xfrm>
          <a:custGeom>
            <a:avLst/>
            <a:gdLst/>
            <a:ahLst/>
            <a:cxnLst>
              <a:cxn ang="0">
                <a:pos x="156" y="0"/>
              </a:cxn>
              <a:cxn ang="0">
                <a:pos x="147" y="279"/>
              </a:cxn>
              <a:cxn ang="0">
                <a:pos x="81" y="372"/>
              </a:cxn>
              <a:cxn ang="0">
                <a:pos x="0" y="408"/>
              </a:cxn>
            </a:cxnLst>
            <a:rect l="0" t="0" r="r" b="b"/>
            <a:pathLst>
              <a:path w="159" h="408">
                <a:moveTo>
                  <a:pt x="156" y="0"/>
                </a:moveTo>
                <a:cubicBezTo>
                  <a:pt x="155" y="46"/>
                  <a:pt x="159" y="217"/>
                  <a:pt x="147" y="279"/>
                </a:cubicBezTo>
                <a:cubicBezTo>
                  <a:pt x="135" y="341"/>
                  <a:pt x="105" y="351"/>
                  <a:pt x="81" y="372"/>
                </a:cubicBezTo>
                <a:cubicBezTo>
                  <a:pt x="57" y="393"/>
                  <a:pt x="17" y="401"/>
                  <a:pt x="0" y="408"/>
                </a:cubicBezTo>
              </a:path>
            </a:pathLst>
          </a:custGeom>
          <a:noFill/>
          <a:ln w="28575" cap="flat" cmpd="sng">
            <a:solidFill>
              <a:srgbClr val="333399"/>
            </a:solidFill>
            <a:prstDash val="solid"/>
            <a:round/>
            <a:headEnd type="none" w="med" len="med"/>
            <a:tailEnd type="none" w="med" len="med"/>
          </a:ln>
          <a:effectLst/>
        </p:spPr>
        <p:txBody>
          <a:bodyPr wrap="none" anchor="ctr"/>
          <a:lstStyle/>
          <a:p>
            <a:endParaRPr lang="zh-CN" altLang="en-US" i="0"/>
          </a:p>
        </p:txBody>
      </p:sp>
      <p:sp>
        <p:nvSpPr>
          <p:cNvPr id="206924" name="Freeform 76"/>
          <p:cNvSpPr/>
          <p:nvPr/>
        </p:nvSpPr>
        <p:spPr bwMode="auto">
          <a:xfrm>
            <a:off x="665163" y="1933575"/>
            <a:ext cx="255587" cy="757238"/>
          </a:xfrm>
          <a:custGeom>
            <a:avLst/>
            <a:gdLst/>
            <a:ahLst/>
            <a:cxnLst>
              <a:cxn ang="0">
                <a:pos x="8" y="0"/>
              </a:cxn>
              <a:cxn ang="0">
                <a:pos x="5" y="285"/>
              </a:cxn>
              <a:cxn ang="0">
                <a:pos x="38" y="414"/>
              </a:cxn>
              <a:cxn ang="0">
                <a:pos x="149" y="492"/>
              </a:cxn>
            </a:cxnLst>
            <a:rect l="0" t="0" r="r" b="b"/>
            <a:pathLst>
              <a:path w="149" h="492">
                <a:moveTo>
                  <a:pt x="8" y="0"/>
                </a:moveTo>
                <a:cubicBezTo>
                  <a:pt x="8" y="47"/>
                  <a:pt x="0" y="216"/>
                  <a:pt x="5" y="285"/>
                </a:cubicBezTo>
                <a:cubicBezTo>
                  <a:pt x="10" y="354"/>
                  <a:pt x="14" y="380"/>
                  <a:pt x="38" y="414"/>
                </a:cubicBezTo>
                <a:cubicBezTo>
                  <a:pt x="62" y="448"/>
                  <a:pt x="126" y="476"/>
                  <a:pt x="149" y="492"/>
                </a:cubicBezTo>
              </a:path>
            </a:pathLst>
          </a:custGeom>
          <a:noFill/>
          <a:ln w="28575" cap="flat" cmpd="sng">
            <a:solidFill>
              <a:srgbClr val="333399"/>
            </a:solidFill>
            <a:prstDash val="solid"/>
            <a:round/>
            <a:headEnd type="none" w="med" len="med"/>
            <a:tailEnd type="none" w="med" len="med"/>
          </a:ln>
          <a:effectLst/>
        </p:spPr>
        <p:txBody>
          <a:bodyPr wrap="none" anchor="ctr"/>
          <a:lstStyle/>
          <a:p>
            <a:endParaRPr lang="zh-CN" altLang="en-US" i="0"/>
          </a:p>
        </p:txBody>
      </p:sp>
      <p:sp>
        <p:nvSpPr>
          <p:cNvPr id="206925" name="Oval 77"/>
          <p:cNvSpPr>
            <a:spLocks noChangeArrowheads="1"/>
          </p:cNvSpPr>
          <p:nvPr/>
        </p:nvSpPr>
        <p:spPr bwMode="auto">
          <a:xfrm flipH="1">
            <a:off x="7405688" y="5608638"/>
            <a:ext cx="152400" cy="138112"/>
          </a:xfrm>
          <a:prstGeom prst="ellipse">
            <a:avLst/>
          </a:prstGeom>
          <a:solidFill>
            <a:schemeClr val="bg1"/>
          </a:solidFill>
          <a:ln w="28575">
            <a:solidFill>
              <a:srgbClr val="333399"/>
            </a:solidFill>
            <a:round/>
          </a:ln>
          <a:effectLst/>
        </p:spPr>
        <p:txBody>
          <a:bodyPr wrap="none" anchor="ctr"/>
          <a:lstStyle/>
          <a:p>
            <a:endParaRPr lang="zh-CN" altLang="en-US" sz="1800" i="0"/>
          </a:p>
        </p:txBody>
      </p:sp>
      <p:sp>
        <p:nvSpPr>
          <p:cNvPr id="206926" name="Line 78"/>
          <p:cNvSpPr>
            <a:spLocks noChangeShapeType="1"/>
          </p:cNvSpPr>
          <p:nvPr/>
        </p:nvSpPr>
        <p:spPr bwMode="auto">
          <a:xfrm>
            <a:off x="660400" y="1303338"/>
            <a:ext cx="12700" cy="685800"/>
          </a:xfrm>
          <a:prstGeom prst="line">
            <a:avLst/>
          </a:prstGeom>
          <a:noFill/>
          <a:ln w="57150">
            <a:solidFill>
              <a:srgbClr val="00FF00"/>
            </a:solidFill>
            <a:prstDash val="sysDot"/>
            <a:round/>
          </a:ln>
          <a:effectLst/>
        </p:spPr>
        <p:txBody>
          <a:bodyPr/>
          <a:lstStyle/>
          <a:p>
            <a:endParaRPr lang="zh-CN" altLang="en-US" i="0"/>
          </a:p>
        </p:txBody>
      </p:sp>
      <p:sp>
        <p:nvSpPr>
          <p:cNvPr id="206927" name="Line 79"/>
          <p:cNvSpPr>
            <a:spLocks noChangeShapeType="1"/>
          </p:cNvSpPr>
          <p:nvPr/>
        </p:nvSpPr>
        <p:spPr bwMode="auto">
          <a:xfrm>
            <a:off x="1282700" y="1082675"/>
            <a:ext cx="0" cy="965200"/>
          </a:xfrm>
          <a:prstGeom prst="line">
            <a:avLst/>
          </a:prstGeom>
          <a:noFill/>
          <a:ln w="57150">
            <a:solidFill>
              <a:schemeClr val="accent2"/>
            </a:solidFill>
            <a:prstDash val="sysDot"/>
            <a:round/>
          </a:ln>
          <a:effectLst/>
        </p:spPr>
        <p:txBody>
          <a:bodyPr/>
          <a:lstStyle/>
          <a:p>
            <a:endParaRPr lang="zh-CN" altLang="en-US" i="0"/>
          </a:p>
        </p:txBody>
      </p:sp>
      <p:sp>
        <p:nvSpPr>
          <p:cNvPr id="206928" name="Line 80"/>
          <p:cNvSpPr>
            <a:spLocks noChangeShapeType="1"/>
          </p:cNvSpPr>
          <p:nvPr/>
        </p:nvSpPr>
        <p:spPr bwMode="auto">
          <a:xfrm>
            <a:off x="7861300" y="1023938"/>
            <a:ext cx="0" cy="965200"/>
          </a:xfrm>
          <a:prstGeom prst="line">
            <a:avLst/>
          </a:prstGeom>
          <a:noFill/>
          <a:ln w="57150">
            <a:solidFill>
              <a:srgbClr val="00FF00"/>
            </a:solidFill>
            <a:prstDash val="sysDot"/>
            <a:round/>
          </a:ln>
          <a:effectLst/>
        </p:spPr>
        <p:txBody>
          <a:bodyPr/>
          <a:lstStyle/>
          <a:p>
            <a:endParaRPr lang="zh-CN" altLang="en-US" i="0"/>
          </a:p>
        </p:txBody>
      </p:sp>
      <p:sp>
        <p:nvSpPr>
          <p:cNvPr id="206929" name="Line 81"/>
          <p:cNvSpPr>
            <a:spLocks noChangeShapeType="1"/>
          </p:cNvSpPr>
          <p:nvPr/>
        </p:nvSpPr>
        <p:spPr bwMode="auto">
          <a:xfrm>
            <a:off x="8597900" y="973138"/>
            <a:ext cx="0" cy="965200"/>
          </a:xfrm>
          <a:prstGeom prst="line">
            <a:avLst/>
          </a:prstGeom>
          <a:noFill/>
          <a:ln w="57150">
            <a:solidFill>
              <a:schemeClr val="accent2"/>
            </a:solidFill>
            <a:prstDash val="sysDot"/>
            <a:round/>
          </a:ln>
          <a:effectLst/>
        </p:spPr>
        <p:txBody>
          <a:bodyPr/>
          <a:lstStyle/>
          <a:p>
            <a:endParaRPr lang="zh-CN" altLang="en-US" i="0"/>
          </a:p>
        </p:txBody>
      </p:sp>
      <p:sp>
        <p:nvSpPr>
          <p:cNvPr id="206930" name="Rectangle 82"/>
          <p:cNvSpPr>
            <a:spLocks noChangeArrowheads="1"/>
          </p:cNvSpPr>
          <p:nvPr/>
        </p:nvSpPr>
        <p:spPr bwMode="auto">
          <a:xfrm>
            <a:off x="260796" y="2636912"/>
            <a:ext cx="8775700" cy="1512887"/>
          </a:xfrm>
          <a:prstGeom prst="rect">
            <a:avLst/>
          </a:prstGeom>
          <a:noFill/>
          <a:ln w="38100" algn="ctr">
            <a:solidFill>
              <a:srgbClr val="FF99CC"/>
            </a:solidFill>
            <a:prstDash val="dash"/>
            <a:miter lim="800000"/>
          </a:ln>
          <a:effectLst/>
        </p:spPr>
        <p:txBody>
          <a:bodyPr wrap="none" anchor="ctr"/>
          <a:lstStyle/>
          <a:p>
            <a:endParaRPr lang="zh-CN" altLang="en-US" i="0"/>
          </a:p>
        </p:txBody>
      </p:sp>
      <p:sp>
        <p:nvSpPr>
          <p:cNvPr id="206931" name="Rectangle 83"/>
          <p:cNvSpPr>
            <a:spLocks noChangeArrowheads="1"/>
          </p:cNvSpPr>
          <p:nvPr/>
        </p:nvSpPr>
        <p:spPr bwMode="auto">
          <a:xfrm>
            <a:off x="2044700" y="1235075"/>
            <a:ext cx="5273675" cy="363538"/>
          </a:xfrm>
          <a:prstGeom prst="rect">
            <a:avLst/>
          </a:prstGeom>
          <a:noFill/>
          <a:ln w="12700">
            <a:noFill/>
            <a:miter lim="800000"/>
          </a:ln>
          <a:effectLst/>
        </p:spPr>
        <p:txBody>
          <a:bodyPr lIns="90488" tIns="44450" rIns="90488" bIns="44450">
            <a:spAutoFit/>
          </a:bodyPr>
          <a:lstStyle/>
          <a:p>
            <a:pPr algn="l" defTabSz="762000" eaLnBrk="0" hangingPunct="0"/>
            <a:r>
              <a:rPr lang="en-US" altLang="zh-CN" sz="1800" i="0" dirty="0">
                <a:latin typeface="Tahoma" panose="020B0604030504040204" pitchFamily="34" charset="0"/>
                <a:ea typeface="黑体" panose="02010609060101010101" pitchFamily="49" charset="-122"/>
              </a:rPr>
              <a:t>message = specific headers + </a:t>
            </a:r>
            <a:r>
              <a:rPr lang="en-US" altLang="zh-CN" sz="1800" i="0" dirty="0">
                <a:solidFill>
                  <a:schemeClr val="hlink"/>
                </a:solidFill>
                <a:latin typeface="Tahoma" panose="020B0604030504040204" pitchFamily="34" charset="0"/>
                <a:ea typeface="黑体" panose="02010609060101010101" pitchFamily="49" charset="-122"/>
              </a:rPr>
              <a:t>manipulated</a:t>
            </a:r>
            <a:r>
              <a:rPr lang="en-US" altLang="zh-CN" sz="1800" i="0" dirty="0">
                <a:latin typeface="Tahoma" panose="020B0604030504040204" pitchFamily="34" charset="0"/>
                <a:ea typeface="黑体" panose="02010609060101010101" pitchFamily="49" charset="-122"/>
              </a:rPr>
              <a:t> data</a:t>
            </a:r>
          </a:p>
        </p:txBody>
      </p:sp>
      <p:sp>
        <p:nvSpPr>
          <p:cNvPr id="206932" name="Line 84"/>
          <p:cNvSpPr>
            <a:spLocks noChangeShapeType="1"/>
          </p:cNvSpPr>
          <p:nvPr/>
        </p:nvSpPr>
        <p:spPr bwMode="auto">
          <a:xfrm flipH="1">
            <a:off x="1331913" y="1484313"/>
            <a:ext cx="757237" cy="360362"/>
          </a:xfrm>
          <a:prstGeom prst="line">
            <a:avLst/>
          </a:prstGeom>
          <a:noFill/>
          <a:ln w="28575">
            <a:solidFill>
              <a:srgbClr val="FF0000"/>
            </a:solidFill>
            <a:round/>
            <a:tailEnd type="triangle" w="med" len="med"/>
          </a:ln>
          <a:effectLst/>
        </p:spPr>
        <p:txBody>
          <a:bodyPr/>
          <a:lstStyle/>
          <a:p>
            <a:endParaRPr lang="zh-CN" altLang="en-US" i="0"/>
          </a:p>
        </p:txBody>
      </p:sp>
      <p:sp>
        <p:nvSpPr>
          <p:cNvPr id="206933" name="Rectangle 85"/>
          <p:cNvSpPr>
            <a:spLocks noChangeArrowheads="1"/>
          </p:cNvSpPr>
          <p:nvPr/>
        </p:nvSpPr>
        <p:spPr bwMode="auto">
          <a:xfrm>
            <a:off x="1835150" y="836613"/>
            <a:ext cx="6208713" cy="397545"/>
          </a:xfrm>
          <a:prstGeom prst="rect">
            <a:avLst/>
          </a:prstGeom>
          <a:noFill/>
          <a:ln w="12700">
            <a:noFill/>
            <a:miter lim="800000"/>
          </a:ln>
          <a:effectLst/>
        </p:spPr>
        <p:txBody>
          <a:bodyPr lIns="90488" tIns="44450" rIns="90488" bIns="44450">
            <a:spAutoFit/>
          </a:bodyPr>
          <a:lstStyle/>
          <a:p>
            <a:pPr algn="l" defTabSz="762000" eaLnBrk="0" hangingPunct="0"/>
            <a:r>
              <a:rPr lang="en-US" altLang="zh-CN" sz="2000" i="0" dirty="0">
                <a:latin typeface="Tahoma" panose="020B0604030504040204" pitchFamily="34" charset="0"/>
                <a:ea typeface="黑体" panose="02010609060101010101" pitchFamily="49" charset="-122"/>
              </a:rPr>
              <a:t>application data </a:t>
            </a:r>
            <a:r>
              <a:rPr lang="en-US" altLang="zh-CN" sz="1600" i="0" dirty="0">
                <a:latin typeface="Tahoma" panose="020B0604030504040204" pitchFamily="34" charset="0"/>
                <a:ea typeface="黑体" panose="02010609060101010101" pitchFamily="49" charset="-122"/>
              </a:rPr>
              <a:t>(presentation formatting and compression)</a:t>
            </a:r>
          </a:p>
        </p:txBody>
      </p:sp>
      <p:sp>
        <p:nvSpPr>
          <p:cNvPr id="206934" name="Line 86"/>
          <p:cNvSpPr>
            <a:spLocks noChangeShapeType="1"/>
          </p:cNvSpPr>
          <p:nvPr/>
        </p:nvSpPr>
        <p:spPr bwMode="auto">
          <a:xfrm flipH="1">
            <a:off x="1371600" y="1252538"/>
            <a:ext cx="546100" cy="139700"/>
          </a:xfrm>
          <a:prstGeom prst="line">
            <a:avLst/>
          </a:prstGeom>
          <a:noFill/>
          <a:ln w="28575">
            <a:solidFill>
              <a:srgbClr val="00FF00"/>
            </a:solidFill>
            <a:round/>
            <a:tailEnd type="triangle" w="med" len="med"/>
          </a:ln>
          <a:effectLst/>
        </p:spPr>
        <p:txBody>
          <a:bodyPr/>
          <a:lstStyle/>
          <a:p>
            <a:endParaRPr lang="zh-CN" altLang="en-US" i="0"/>
          </a:p>
        </p:txBody>
      </p:sp>
      <p:sp>
        <p:nvSpPr>
          <p:cNvPr id="206935" name="Rectangle 87"/>
          <p:cNvSpPr>
            <a:spLocks noChangeArrowheads="1"/>
          </p:cNvSpPr>
          <p:nvPr/>
        </p:nvSpPr>
        <p:spPr bwMode="auto">
          <a:xfrm>
            <a:off x="2771775" y="1990663"/>
            <a:ext cx="3976689" cy="366767"/>
          </a:xfrm>
          <a:prstGeom prst="rect">
            <a:avLst/>
          </a:prstGeom>
          <a:noFill/>
          <a:ln w="12700">
            <a:noFill/>
            <a:miter lim="800000"/>
          </a:ln>
          <a:effectLst/>
        </p:spPr>
        <p:txBody>
          <a:bodyPr wrap="square" lIns="90488" tIns="44450" rIns="90488" bIns="44450">
            <a:spAutoFit/>
          </a:bodyPr>
          <a:lstStyle/>
          <a:p>
            <a:pPr algn="ctr" defTabSz="762000" eaLnBrk="0" hangingPunct="0"/>
            <a:r>
              <a:rPr lang="en-US" altLang="zh-CN" sz="1800" i="0" dirty="0">
                <a:latin typeface="Tahoma" panose="020B0604030504040204" pitchFamily="34" charset="0"/>
                <a:ea typeface="黑体" panose="02010609060101010101" pitchFamily="49" charset="-122"/>
              </a:rPr>
              <a:t>message segment or user datagram</a:t>
            </a:r>
          </a:p>
        </p:txBody>
      </p:sp>
      <p:sp>
        <p:nvSpPr>
          <p:cNvPr id="206936" name="Line 88"/>
          <p:cNvSpPr>
            <a:spLocks noChangeShapeType="1"/>
          </p:cNvSpPr>
          <p:nvPr/>
        </p:nvSpPr>
        <p:spPr bwMode="auto">
          <a:xfrm flipH="1">
            <a:off x="1206500" y="2203450"/>
            <a:ext cx="1584325" cy="306388"/>
          </a:xfrm>
          <a:prstGeom prst="line">
            <a:avLst/>
          </a:prstGeom>
          <a:noFill/>
          <a:ln w="28575">
            <a:solidFill>
              <a:srgbClr val="FF0000"/>
            </a:solidFill>
            <a:round/>
            <a:tailEnd type="triangle" w="med" len="med"/>
          </a:ln>
          <a:effectLst/>
        </p:spPr>
        <p:txBody>
          <a:bodyPr/>
          <a:lstStyle/>
          <a:p>
            <a:endParaRPr lang="zh-CN" altLang="en-US" i="0"/>
          </a:p>
        </p:txBody>
      </p:sp>
      <p:sp>
        <p:nvSpPr>
          <p:cNvPr id="206937" name="Rectangle 89"/>
          <p:cNvSpPr>
            <a:spLocks noChangeArrowheads="1"/>
          </p:cNvSpPr>
          <p:nvPr/>
        </p:nvSpPr>
        <p:spPr bwMode="auto">
          <a:xfrm>
            <a:off x="2051050" y="2276475"/>
            <a:ext cx="5410200" cy="381000"/>
          </a:xfrm>
          <a:prstGeom prst="rect">
            <a:avLst/>
          </a:prstGeom>
          <a:noFill/>
          <a:ln w="9525">
            <a:noFill/>
            <a:miter lim="800000"/>
          </a:ln>
        </p:spPr>
        <p:txBody>
          <a:bodyPr anchor="b"/>
          <a:lstStyle/>
          <a:p>
            <a:r>
              <a:rPr kumimoji="0" lang="zh-CN" altLang="en-US" sz="1800" i="0" dirty="0">
                <a:solidFill>
                  <a:schemeClr val="hlink"/>
                </a:solidFill>
                <a:latin typeface="Tahoma" panose="020B0604030504040204" pitchFamily="34" charset="0"/>
              </a:rPr>
              <a:t>运输层为相互通信的应用进程提供了逻辑通信</a:t>
            </a:r>
          </a:p>
        </p:txBody>
      </p:sp>
    </p:spTree>
    <p:extLst>
      <p:ext uri="{BB962C8B-B14F-4D97-AF65-F5344CB8AC3E}">
        <p14:creationId xmlns:p14="http://schemas.microsoft.com/office/powerpoint/2010/main" val="8803914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06937"/>
                                        </p:tgtEl>
                                        <p:attrNameLst>
                                          <p:attrName>style.visibility</p:attrName>
                                        </p:attrNameLst>
                                      </p:cBhvr>
                                      <p:to>
                                        <p:strVal val="visible"/>
                                      </p:to>
                                    </p:set>
                                    <p:animEffect transition="in" filter="wipe(down)">
                                      <p:cBhvr>
                                        <p:cTn id="7" dur="290">
                                          <p:stCondLst>
                                            <p:cond delay="0"/>
                                          </p:stCondLst>
                                        </p:cTn>
                                        <p:tgtEl>
                                          <p:spTgt spid="206937"/>
                                        </p:tgtEl>
                                      </p:cBhvr>
                                    </p:animEffect>
                                    <p:anim calcmode="lin" valueType="num">
                                      <p:cBhvr>
                                        <p:cTn id="8" dur="911" tmFilter="0,0; 0.14,0.36; 0.43,0.73; 0.71,0.91; 1.0,1.0">
                                          <p:stCondLst>
                                            <p:cond delay="0"/>
                                          </p:stCondLst>
                                        </p:cTn>
                                        <p:tgtEl>
                                          <p:spTgt spid="206937"/>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06937"/>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06937"/>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06937"/>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06937"/>
                                        </p:tgtEl>
                                        <p:attrNameLst>
                                          <p:attrName>ppt_y</p:attrName>
                                        </p:attrNameLst>
                                      </p:cBhvr>
                                      <p:tavLst>
                                        <p:tav tm="0" fmla="#ppt_y-sin(pi*$)/81">
                                          <p:val>
                                            <p:fltVal val="0"/>
                                          </p:val>
                                        </p:tav>
                                        <p:tav tm="100000">
                                          <p:val>
                                            <p:fltVal val="1"/>
                                          </p:val>
                                        </p:tav>
                                      </p:tavLst>
                                    </p:anim>
                                    <p:animScale>
                                      <p:cBhvr>
                                        <p:cTn id="13" dur="13">
                                          <p:stCondLst>
                                            <p:cond delay="325"/>
                                          </p:stCondLst>
                                        </p:cTn>
                                        <p:tgtEl>
                                          <p:spTgt spid="206937"/>
                                        </p:tgtEl>
                                      </p:cBhvr>
                                      <p:to x="100000" y="60000"/>
                                    </p:animScale>
                                    <p:animScale>
                                      <p:cBhvr>
                                        <p:cTn id="14" dur="83" decel="50000">
                                          <p:stCondLst>
                                            <p:cond delay="338"/>
                                          </p:stCondLst>
                                        </p:cTn>
                                        <p:tgtEl>
                                          <p:spTgt spid="206937"/>
                                        </p:tgtEl>
                                      </p:cBhvr>
                                      <p:to x="100000" y="100000"/>
                                    </p:animScale>
                                    <p:animScale>
                                      <p:cBhvr>
                                        <p:cTn id="15" dur="13">
                                          <p:stCondLst>
                                            <p:cond delay="656"/>
                                          </p:stCondLst>
                                        </p:cTn>
                                        <p:tgtEl>
                                          <p:spTgt spid="206937"/>
                                        </p:tgtEl>
                                      </p:cBhvr>
                                      <p:to x="100000" y="80000"/>
                                    </p:animScale>
                                    <p:animScale>
                                      <p:cBhvr>
                                        <p:cTn id="16" dur="83" decel="50000">
                                          <p:stCondLst>
                                            <p:cond delay="669"/>
                                          </p:stCondLst>
                                        </p:cTn>
                                        <p:tgtEl>
                                          <p:spTgt spid="206937"/>
                                        </p:tgtEl>
                                      </p:cBhvr>
                                      <p:to x="100000" y="100000"/>
                                    </p:animScale>
                                    <p:animScale>
                                      <p:cBhvr>
                                        <p:cTn id="17" dur="13">
                                          <p:stCondLst>
                                            <p:cond delay="821"/>
                                          </p:stCondLst>
                                        </p:cTn>
                                        <p:tgtEl>
                                          <p:spTgt spid="206937"/>
                                        </p:tgtEl>
                                      </p:cBhvr>
                                      <p:to x="100000" y="90000"/>
                                    </p:animScale>
                                    <p:animScale>
                                      <p:cBhvr>
                                        <p:cTn id="18" dur="83" decel="50000">
                                          <p:stCondLst>
                                            <p:cond delay="834"/>
                                          </p:stCondLst>
                                        </p:cTn>
                                        <p:tgtEl>
                                          <p:spTgt spid="206937"/>
                                        </p:tgtEl>
                                      </p:cBhvr>
                                      <p:to x="100000" y="100000"/>
                                    </p:animScale>
                                    <p:animScale>
                                      <p:cBhvr>
                                        <p:cTn id="19" dur="13">
                                          <p:stCondLst>
                                            <p:cond delay="904"/>
                                          </p:stCondLst>
                                        </p:cTn>
                                        <p:tgtEl>
                                          <p:spTgt spid="206937"/>
                                        </p:tgtEl>
                                      </p:cBhvr>
                                      <p:to x="100000" y="95000"/>
                                    </p:animScale>
                                    <p:animScale>
                                      <p:cBhvr>
                                        <p:cTn id="20" dur="83" decel="50000">
                                          <p:stCondLst>
                                            <p:cond delay="917"/>
                                          </p:stCondLst>
                                        </p:cTn>
                                        <p:tgtEl>
                                          <p:spTgt spid="20693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9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type="body" sz="half" idx="4294967295"/>
          </p:nvPr>
        </p:nvSpPr>
        <p:spPr>
          <a:xfrm>
            <a:off x="296909" y="4559583"/>
            <a:ext cx="4170363" cy="1652531"/>
          </a:xfrm>
        </p:spPr>
        <p:txBody>
          <a:bodyPr/>
          <a:lstStyle/>
          <a:p>
            <a:pPr marL="342900" lvl="1" indent="-342900" eaLnBrk="1" hangingPunct="1">
              <a:spcBef>
                <a:spcPts val="600"/>
              </a:spcBef>
              <a:buNone/>
            </a:pPr>
            <a:r>
              <a:rPr lang="zh-CN" altLang="en-US" dirty="0">
                <a:solidFill>
                  <a:srgbClr val="FF0000"/>
                </a:solidFill>
                <a:ea typeface="楷体" panose="02010609060101010101" pitchFamily="49" charset="-122"/>
                <a:cs typeface="Arial" panose="020B0604020202020204" pitchFamily="34" charset="0"/>
              </a:rPr>
              <a:t>发送方</a:t>
            </a:r>
            <a:r>
              <a:rPr lang="en-US" altLang="zh-CN" dirty="0">
                <a:solidFill>
                  <a:srgbClr val="FF0000"/>
                </a:solidFill>
                <a:latin typeface="Gill Sans MT" panose="020B0502020104020203" pitchFamily="34" charset="0"/>
              </a:rPr>
              <a:t>:</a:t>
            </a:r>
          </a:p>
          <a:p>
            <a:pPr eaLnBrk="1" hangingPunct="1">
              <a:spcBef>
                <a:spcPts val="600"/>
              </a:spcBef>
            </a:pPr>
            <a:r>
              <a:rPr lang="zh-CN" altLang="en-US" sz="2200" dirty="0">
                <a:ea typeface="楷体" panose="02010609060101010101" pitchFamily="49" charset="-122"/>
                <a:cs typeface="Arial" panose="020B0604020202020204" pitchFamily="34" charset="0"/>
              </a:rPr>
              <a:t>在一个帧内封装数据报</a:t>
            </a:r>
          </a:p>
          <a:p>
            <a:pPr eaLnBrk="1" hangingPunct="1">
              <a:spcBef>
                <a:spcPts val="600"/>
              </a:spcBef>
            </a:pPr>
            <a:r>
              <a:rPr lang="zh-CN" altLang="en-US" sz="2200" dirty="0">
                <a:ea typeface="楷体" panose="02010609060101010101" pitchFamily="49" charset="-122"/>
                <a:cs typeface="Arial" panose="020B0604020202020204" pitchFamily="34" charset="0"/>
              </a:rPr>
              <a:t>增加差错检测位，可靠交付，流量检测等</a:t>
            </a:r>
          </a:p>
        </p:txBody>
      </p:sp>
      <p:sp>
        <p:nvSpPr>
          <p:cNvPr id="49156" name="Rectangle 4"/>
          <p:cNvSpPr>
            <a:spLocks noGrp="1" noChangeArrowheads="1"/>
          </p:cNvSpPr>
          <p:nvPr>
            <p:ph type="body" sz="half" idx="4294967295"/>
          </p:nvPr>
        </p:nvSpPr>
        <p:spPr>
          <a:xfrm>
            <a:off x="4472895" y="4582396"/>
            <a:ext cx="4357688" cy="1629718"/>
          </a:xfrm>
        </p:spPr>
        <p:txBody>
          <a:bodyPr/>
          <a:lstStyle/>
          <a:p>
            <a:pPr marL="0" indent="0" eaLnBrk="1" hangingPunct="1">
              <a:spcBef>
                <a:spcPts val="600"/>
              </a:spcBef>
              <a:buNone/>
            </a:pPr>
            <a:r>
              <a:rPr lang="zh-CN" altLang="en-US" dirty="0">
                <a:solidFill>
                  <a:srgbClr val="FF0000"/>
                </a:solidFill>
                <a:ea typeface="楷体" panose="02010609060101010101" pitchFamily="49" charset="-122"/>
                <a:cs typeface="Arial" panose="020B0604020202020204" pitchFamily="34" charset="0"/>
              </a:rPr>
              <a:t>接收方：</a:t>
            </a:r>
          </a:p>
          <a:p>
            <a:pPr eaLnBrk="1" hangingPunct="1">
              <a:spcBef>
                <a:spcPts val="600"/>
              </a:spcBef>
            </a:pPr>
            <a:r>
              <a:rPr lang="zh-CN" altLang="en-US" sz="2200" dirty="0">
                <a:ea typeface="楷体" panose="02010609060101010101" pitchFamily="49" charset="-122"/>
                <a:cs typeface="Arial" panose="020B0604020202020204" pitchFamily="34" charset="0"/>
              </a:rPr>
              <a:t>查找错误</a:t>
            </a:r>
            <a:r>
              <a:rPr lang="en-US" altLang="zh-CN" sz="2200" dirty="0">
                <a:ea typeface="楷体" panose="02010609060101010101" pitchFamily="49" charset="-122"/>
                <a:cs typeface="Arial" panose="020B0604020202020204" pitchFamily="34" charset="0"/>
              </a:rPr>
              <a:t>, </a:t>
            </a:r>
            <a:r>
              <a:rPr lang="zh-CN" altLang="en-US" sz="2200" dirty="0">
                <a:ea typeface="楷体" panose="02010609060101010101" pitchFamily="49" charset="-122"/>
                <a:cs typeface="Arial" panose="020B0604020202020204" pitchFamily="34" charset="0"/>
              </a:rPr>
              <a:t>可靠交付</a:t>
            </a:r>
            <a:r>
              <a:rPr lang="en-US" altLang="zh-CN" sz="2200" dirty="0">
                <a:ea typeface="楷体" panose="02010609060101010101" pitchFamily="49" charset="-122"/>
                <a:cs typeface="Arial" panose="020B0604020202020204" pitchFamily="34" charset="0"/>
              </a:rPr>
              <a:t>, </a:t>
            </a:r>
            <a:r>
              <a:rPr lang="zh-CN" altLang="en-US" sz="2200" dirty="0">
                <a:ea typeface="楷体" panose="02010609060101010101" pitchFamily="49" charset="-122"/>
                <a:cs typeface="Arial" panose="020B0604020202020204" pitchFamily="34" charset="0"/>
              </a:rPr>
              <a:t>流量控制等</a:t>
            </a:r>
          </a:p>
          <a:p>
            <a:pPr eaLnBrk="1" hangingPunct="1">
              <a:spcBef>
                <a:spcPts val="600"/>
              </a:spcBef>
            </a:pPr>
            <a:r>
              <a:rPr lang="zh-CN" altLang="en-US" sz="2200" dirty="0">
                <a:ea typeface="楷体" panose="02010609060101010101" pitchFamily="49" charset="-122"/>
                <a:cs typeface="Arial" panose="020B0604020202020204" pitchFamily="34" charset="0"/>
              </a:rPr>
              <a:t>取出数据报，交给网络层</a:t>
            </a:r>
          </a:p>
        </p:txBody>
      </p:sp>
      <p:sp>
        <p:nvSpPr>
          <p:cNvPr id="49157" name="Rectangle 5"/>
          <p:cNvSpPr>
            <a:spLocks noChangeArrowheads="1"/>
          </p:cNvSpPr>
          <p:nvPr/>
        </p:nvSpPr>
        <p:spPr bwMode="auto">
          <a:xfrm>
            <a:off x="4121944" y="3154362"/>
            <a:ext cx="1444625" cy="212725"/>
          </a:xfrm>
          <a:prstGeom prst="rect">
            <a:avLst/>
          </a:prstGeom>
          <a:solidFill>
            <a:schemeClr val="accent2"/>
          </a:solidFill>
          <a:ln w="9525">
            <a:solidFill>
              <a:schemeClr val="tx1"/>
            </a:solidFill>
            <a:miter lim="800000"/>
            <a:headEnd/>
            <a:tailEnd/>
          </a:ln>
        </p:spPr>
        <p:txBody>
          <a:bodyPr wrap="none" anchor="ctr"/>
          <a:lstStyle/>
          <a:p>
            <a:endParaRPr lang="zh-CN" altLang="en-US"/>
          </a:p>
        </p:txBody>
      </p:sp>
      <p:sp>
        <p:nvSpPr>
          <p:cNvPr id="49158" name="Rectangle 6"/>
          <p:cNvSpPr>
            <a:spLocks noChangeArrowheads="1"/>
          </p:cNvSpPr>
          <p:nvPr/>
        </p:nvSpPr>
        <p:spPr bwMode="auto">
          <a:xfrm>
            <a:off x="1957388" y="1093788"/>
            <a:ext cx="1944687" cy="1770062"/>
          </a:xfrm>
          <a:prstGeom prst="rect">
            <a:avLst/>
          </a:prstGeom>
          <a:solidFill>
            <a:schemeClr val="bg1"/>
          </a:solidFill>
          <a:ln w="9525">
            <a:solidFill>
              <a:srgbClr val="C0C0C0"/>
            </a:solidFill>
            <a:miter lim="800000"/>
            <a:headEnd/>
            <a:tailEnd/>
          </a:ln>
        </p:spPr>
        <p:txBody>
          <a:bodyPr wrap="none" anchor="ctr"/>
          <a:lstStyle/>
          <a:p>
            <a:endParaRPr lang="zh-CN" altLang="en-US"/>
          </a:p>
        </p:txBody>
      </p:sp>
      <p:sp>
        <p:nvSpPr>
          <p:cNvPr id="49159" name="Line 7"/>
          <p:cNvSpPr>
            <a:spLocks noChangeShapeType="1"/>
          </p:cNvSpPr>
          <p:nvPr/>
        </p:nvSpPr>
        <p:spPr bwMode="auto">
          <a:xfrm>
            <a:off x="2052638" y="1612900"/>
            <a:ext cx="0" cy="393700"/>
          </a:xfrm>
          <a:prstGeom prst="line">
            <a:avLst/>
          </a:prstGeom>
          <a:noFill/>
          <a:ln w="9525">
            <a:solidFill>
              <a:schemeClr val="tx1"/>
            </a:solidFill>
            <a:round/>
            <a:headEnd/>
            <a:tailEnd type="triangle" w="med" len="med"/>
          </a:ln>
        </p:spPr>
        <p:txBody>
          <a:bodyPr/>
          <a:lstStyle/>
          <a:p>
            <a:endParaRPr lang="zh-CN" altLang="en-US"/>
          </a:p>
        </p:txBody>
      </p:sp>
      <p:sp>
        <p:nvSpPr>
          <p:cNvPr id="49160" name="Rectangle 8"/>
          <p:cNvSpPr>
            <a:spLocks noChangeArrowheads="1"/>
          </p:cNvSpPr>
          <p:nvPr/>
        </p:nvSpPr>
        <p:spPr bwMode="auto">
          <a:xfrm>
            <a:off x="2193925" y="1933575"/>
            <a:ext cx="1187450" cy="866775"/>
          </a:xfrm>
          <a:prstGeom prst="rect">
            <a:avLst/>
          </a:prstGeom>
          <a:solidFill>
            <a:srgbClr val="FF0000"/>
          </a:solidFill>
          <a:ln w="9525">
            <a:solidFill>
              <a:schemeClr val="tx1"/>
            </a:solidFill>
            <a:prstDash val="dash"/>
            <a:miter lim="800000"/>
            <a:headEnd/>
            <a:tailEnd/>
          </a:ln>
        </p:spPr>
        <p:txBody>
          <a:bodyPr wrap="none" anchor="ctr"/>
          <a:lstStyle/>
          <a:p>
            <a:endParaRPr lang="zh-CN" altLang="en-US"/>
          </a:p>
        </p:txBody>
      </p:sp>
      <p:sp>
        <p:nvSpPr>
          <p:cNvPr id="49161" name="Rectangle 9"/>
          <p:cNvSpPr>
            <a:spLocks noChangeArrowheads="1"/>
          </p:cNvSpPr>
          <p:nvPr/>
        </p:nvSpPr>
        <p:spPr bwMode="auto">
          <a:xfrm>
            <a:off x="2435225" y="2493963"/>
            <a:ext cx="704850" cy="225425"/>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49162" name="Rectangle 10"/>
          <p:cNvSpPr>
            <a:spLocks noChangeArrowheads="1"/>
          </p:cNvSpPr>
          <p:nvPr/>
        </p:nvSpPr>
        <p:spPr bwMode="auto">
          <a:xfrm>
            <a:off x="2435225" y="2022475"/>
            <a:ext cx="695325" cy="415925"/>
          </a:xfrm>
          <a:prstGeom prst="rect">
            <a:avLst/>
          </a:prstGeom>
          <a:solidFill>
            <a:schemeClr val="bg1"/>
          </a:solidFill>
          <a:ln w="9525">
            <a:solidFill>
              <a:schemeClr val="tx1"/>
            </a:solidFill>
            <a:miter lim="800000"/>
            <a:headEnd/>
            <a:tailEnd/>
          </a:ln>
        </p:spPr>
        <p:txBody>
          <a:bodyPr wrap="none" anchor="ctr"/>
          <a:lstStyle/>
          <a:p>
            <a:pPr algn="ctr" eaLnBrk="1" hangingPunct="1"/>
            <a:r>
              <a:rPr lang="en-US" altLang="zh-CN" sz="1200" i="0">
                <a:latin typeface="Arial" charset="0"/>
              </a:rPr>
              <a:t>controller</a:t>
            </a:r>
          </a:p>
        </p:txBody>
      </p:sp>
      <p:sp>
        <p:nvSpPr>
          <p:cNvPr id="49163" name="Line 11"/>
          <p:cNvSpPr>
            <a:spLocks noChangeShapeType="1"/>
          </p:cNvSpPr>
          <p:nvPr/>
        </p:nvSpPr>
        <p:spPr bwMode="auto">
          <a:xfrm>
            <a:off x="2346325" y="1776413"/>
            <a:ext cx="1438275" cy="0"/>
          </a:xfrm>
          <a:prstGeom prst="line">
            <a:avLst/>
          </a:prstGeom>
          <a:noFill/>
          <a:ln w="9525">
            <a:solidFill>
              <a:srgbClr val="C0C0C0"/>
            </a:solidFill>
            <a:round/>
            <a:headEnd/>
            <a:tailEnd/>
          </a:ln>
        </p:spPr>
        <p:txBody>
          <a:bodyPr/>
          <a:lstStyle/>
          <a:p>
            <a:endParaRPr lang="zh-CN" altLang="en-US"/>
          </a:p>
        </p:txBody>
      </p:sp>
      <p:sp>
        <p:nvSpPr>
          <p:cNvPr id="49164" name="Line 12"/>
          <p:cNvSpPr>
            <a:spLocks noChangeShapeType="1"/>
          </p:cNvSpPr>
          <p:nvPr/>
        </p:nvSpPr>
        <p:spPr bwMode="auto">
          <a:xfrm flipV="1">
            <a:off x="2763838" y="1782763"/>
            <a:ext cx="0" cy="239712"/>
          </a:xfrm>
          <a:prstGeom prst="line">
            <a:avLst/>
          </a:prstGeom>
          <a:noFill/>
          <a:ln w="9525">
            <a:solidFill>
              <a:srgbClr val="C0C0C0"/>
            </a:solidFill>
            <a:round/>
            <a:headEnd/>
            <a:tailEnd/>
          </a:ln>
        </p:spPr>
        <p:txBody>
          <a:bodyPr/>
          <a:lstStyle/>
          <a:p>
            <a:endParaRPr lang="zh-CN" altLang="en-US"/>
          </a:p>
        </p:txBody>
      </p:sp>
      <p:sp>
        <p:nvSpPr>
          <p:cNvPr id="49165" name="Rectangle 13"/>
          <p:cNvSpPr>
            <a:spLocks noChangeArrowheads="1"/>
          </p:cNvSpPr>
          <p:nvPr/>
        </p:nvSpPr>
        <p:spPr bwMode="auto">
          <a:xfrm>
            <a:off x="2228850" y="1222375"/>
            <a:ext cx="695325" cy="415925"/>
          </a:xfrm>
          <a:prstGeom prst="rect">
            <a:avLst/>
          </a:prstGeom>
          <a:solidFill>
            <a:schemeClr val="bg1"/>
          </a:solidFill>
          <a:ln w="9525">
            <a:solidFill>
              <a:srgbClr val="C0C0C0"/>
            </a:solidFill>
            <a:miter lim="800000"/>
            <a:headEnd/>
            <a:tailEnd/>
          </a:ln>
        </p:spPr>
        <p:txBody>
          <a:bodyPr wrap="none" anchor="ctr"/>
          <a:lstStyle/>
          <a:p>
            <a:pPr algn="ctr" eaLnBrk="1" hangingPunct="1"/>
            <a:endParaRPr lang="zh-CN" altLang="en-US" sz="1400" i="0">
              <a:latin typeface="Arial" charset="0"/>
            </a:endParaRPr>
          </a:p>
        </p:txBody>
      </p:sp>
      <p:sp>
        <p:nvSpPr>
          <p:cNvPr id="49166" name="Rectangle 14"/>
          <p:cNvSpPr>
            <a:spLocks noChangeArrowheads="1"/>
          </p:cNvSpPr>
          <p:nvPr/>
        </p:nvSpPr>
        <p:spPr bwMode="auto">
          <a:xfrm>
            <a:off x="3095625" y="1223963"/>
            <a:ext cx="695325" cy="415925"/>
          </a:xfrm>
          <a:prstGeom prst="rect">
            <a:avLst/>
          </a:prstGeom>
          <a:solidFill>
            <a:schemeClr val="bg1"/>
          </a:solidFill>
          <a:ln w="9525">
            <a:solidFill>
              <a:srgbClr val="C0C0C0"/>
            </a:solidFill>
            <a:miter lim="800000"/>
            <a:headEnd/>
            <a:tailEnd/>
          </a:ln>
        </p:spPr>
        <p:txBody>
          <a:bodyPr wrap="none" anchor="ctr"/>
          <a:lstStyle/>
          <a:p>
            <a:pPr algn="ctr" eaLnBrk="1" hangingPunct="1"/>
            <a:endParaRPr lang="zh-CN" altLang="en-US" sz="1400" i="0">
              <a:latin typeface="Arial" charset="0"/>
            </a:endParaRPr>
          </a:p>
        </p:txBody>
      </p:sp>
      <p:sp>
        <p:nvSpPr>
          <p:cNvPr id="49167" name="Line 15"/>
          <p:cNvSpPr>
            <a:spLocks noChangeShapeType="1"/>
          </p:cNvSpPr>
          <p:nvPr/>
        </p:nvSpPr>
        <p:spPr bwMode="auto">
          <a:xfrm flipH="1" flipV="1">
            <a:off x="2551113" y="1638300"/>
            <a:ext cx="1587" cy="138113"/>
          </a:xfrm>
          <a:prstGeom prst="line">
            <a:avLst/>
          </a:prstGeom>
          <a:noFill/>
          <a:ln w="9525">
            <a:solidFill>
              <a:srgbClr val="C0C0C0"/>
            </a:solidFill>
            <a:round/>
            <a:headEnd/>
            <a:tailEnd/>
          </a:ln>
        </p:spPr>
        <p:txBody>
          <a:bodyPr/>
          <a:lstStyle/>
          <a:p>
            <a:endParaRPr lang="zh-CN" altLang="en-US"/>
          </a:p>
        </p:txBody>
      </p:sp>
      <p:sp>
        <p:nvSpPr>
          <p:cNvPr id="49168" name="Line 16"/>
          <p:cNvSpPr>
            <a:spLocks noChangeShapeType="1"/>
          </p:cNvSpPr>
          <p:nvPr/>
        </p:nvSpPr>
        <p:spPr bwMode="auto">
          <a:xfrm flipH="1" flipV="1">
            <a:off x="3475038" y="1641475"/>
            <a:ext cx="0" cy="136525"/>
          </a:xfrm>
          <a:prstGeom prst="line">
            <a:avLst/>
          </a:prstGeom>
          <a:noFill/>
          <a:ln w="9525">
            <a:solidFill>
              <a:srgbClr val="C0C0C0"/>
            </a:solidFill>
            <a:round/>
            <a:headEnd/>
            <a:tailEnd/>
          </a:ln>
        </p:spPr>
        <p:txBody>
          <a:bodyPr/>
          <a:lstStyle/>
          <a:p>
            <a:endParaRPr lang="zh-CN" altLang="en-US"/>
          </a:p>
        </p:txBody>
      </p:sp>
      <p:sp>
        <p:nvSpPr>
          <p:cNvPr id="49169" name="Rectangle 17"/>
          <p:cNvSpPr>
            <a:spLocks noChangeArrowheads="1"/>
          </p:cNvSpPr>
          <p:nvPr/>
        </p:nvSpPr>
        <p:spPr bwMode="auto">
          <a:xfrm>
            <a:off x="5832475" y="1150938"/>
            <a:ext cx="1944688" cy="1731962"/>
          </a:xfrm>
          <a:prstGeom prst="rect">
            <a:avLst/>
          </a:prstGeom>
          <a:solidFill>
            <a:schemeClr val="bg1"/>
          </a:solidFill>
          <a:ln w="9525">
            <a:solidFill>
              <a:srgbClr val="C0C0C0"/>
            </a:solidFill>
            <a:miter lim="800000"/>
            <a:headEnd/>
            <a:tailEnd/>
          </a:ln>
        </p:spPr>
        <p:txBody>
          <a:bodyPr wrap="none" anchor="ctr"/>
          <a:lstStyle/>
          <a:p>
            <a:endParaRPr lang="zh-CN" altLang="en-US"/>
          </a:p>
        </p:txBody>
      </p:sp>
      <p:sp>
        <p:nvSpPr>
          <p:cNvPr id="49170" name="Rectangle 18"/>
          <p:cNvSpPr>
            <a:spLocks noChangeArrowheads="1"/>
          </p:cNvSpPr>
          <p:nvPr/>
        </p:nvSpPr>
        <p:spPr bwMode="auto">
          <a:xfrm>
            <a:off x="6069013" y="1952625"/>
            <a:ext cx="1187450" cy="866775"/>
          </a:xfrm>
          <a:prstGeom prst="rect">
            <a:avLst/>
          </a:prstGeom>
          <a:solidFill>
            <a:srgbClr val="FF0000"/>
          </a:solidFill>
          <a:ln w="9525">
            <a:solidFill>
              <a:schemeClr val="tx1"/>
            </a:solidFill>
            <a:prstDash val="dash"/>
            <a:miter lim="800000"/>
            <a:headEnd/>
            <a:tailEnd/>
          </a:ln>
        </p:spPr>
        <p:txBody>
          <a:bodyPr wrap="none" anchor="ctr"/>
          <a:lstStyle/>
          <a:p>
            <a:endParaRPr lang="zh-CN" altLang="en-US"/>
          </a:p>
        </p:txBody>
      </p:sp>
      <p:sp>
        <p:nvSpPr>
          <p:cNvPr id="49171" name="Rectangle 19"/>
          <p:cNvSpPr>
            <a:spLocks noChangeArrowheads="1"/>
          </p:cNvSpPr>
          <p:nvPr/>
        </p:nvSpPr>
        <p:spPr bwMode="auto">
          <a:xfrm>
            <a:off x="6310313" y="2513013"/>
            <a:ext cx="703262" cy="225425"/>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49172" name="Rectangle 20"/>
          <p:cNvSpPr>
            <a:spLocks noChangeArrowheads="1"/>
          </p:cNvSpPr>
          <p:nvPr/>
        </p:nvSpPr>
        <p:spPr bwMode="auto">
          <a:xfrm>
            <a:off x="6310313" y="2041525"/>
            <a:ext cx="695325" cy="415925"/>
          </a:xfrm>
          <a:prstGeom prst="rect">
            <a:avLst/>
          </a:prstGeom>
          <a:solidFill>
            <a:schemeClr val="bg1"/>
          </a:solidFill>
          <a:ln w="9525">
            <a:solidFill>
              <a:schemeClr val="tx1"/>
            </a:solidFill>
            <a:miter lim="800000"/>
            <a:headEnd/>
            <a:tailEnd/>
          </a:ln>
        </p:spPr>
        <p:txBody>
          <a:bodyPr wrap="none" anchor="ctr"/>
          <a:lstStyle/>
          <a:p>
            <a:pPr algn="ctr" eaLnBrk="1" hangingPunct="1"/>
            <a:r>
              <a:rPr lang="en-US" altLang="zh-CN" sz="1200" i="0">
                <a:latin typeface="Arial" charset="0"/>
              </a:rPr>
              <a:t>controller</a:t>
            </a:r>
          </a:p>
        </p:txBody>
      </p:sp>
      <p:sp>
        <p:nvSpPr>
          <p:cNvPr id="49173" name="Line 21"/>
          <p:cNvSpPr>
            <a:spLocks noChangeShapeType="1"/>
          </p:cNvSpPr>
          <p:nvPr/>
        </p:nvSpPr>
        <p:spPr bwMode="auto">
          <a:xfrm>
            <a:off x="6221413" y="1795463"/>
            <a:ext cx="1438275" cy="0"/>
          </a:xfrm>
          <a:prstGeom prst="line">
            <a:avLst/>
          </a:prstGeom>
          <a:noFill/>
          <a:ln w="9525">
            <a:solidFill>
              <a:srgbClr val="C0C0C0"/>
            </a:solidFill>
            <a:round/>
            <a:headEnd/>
            <a:tailEnd/>
          </a:ln>
        </p:spPr>
        <p:txBody>
          <a:bodyPr/>
          <a:lstStyle/>
          <a:p>
            <a:endParaRPr lang="zh-CN" altLang="en-US"/>
          </a:p>
        </p:txBody>
      </p:sp>
      <p:sp>
        <p:nvSpPr>
          <p:cNvPr id="49174" name="Line 22"/>
          <p:cNvSpPr>
            <a:spLocks noChangeShapeType="1"/>
          </p:cNvSpPr>
          <p:nvPr/>
        </p:nvSpPr>
        <p:spPr bwMode="auto">
          <a:xfrm flipV="1">
            <a:off x="6638925" y="1801813"/>
            <a:ext cx="0" cy="239712"/>
          </a:xfrm>
          <a:prstGeom prst="line">
            <a:avLst/>
          </a:prstGeom>
          <a:noFill/>
          <a:ln w="9525">
            <a:solidFill>
              <a:srgbClr val="C0C0C0"/>
            </a:solidFill>
            <a:round/>
            <a:headEnd/>
            <a:tailEnd/>
          </a:ln>
        </p:spPr>
        <p:txBody>
          <a:bodyPr/>
          <a:lstStyle/>
          <a:p>
            <a:endParaRPr lang="zh-CN" altLang="en-US"/>
          </a:p>
        </p:txBody>
      </p:sp>
      <p:sp>
        <p:nvSpPr>
          <p:cNvPr id="49175" name="Rectangle 23"/>
          <p:cNvSpPr>
            <a:spLocks noChangeArrowheads="1"/>
          </p:cNvSpPr>
          <p:nvPr/>
        </p:nvSpPr>
        <p:spPr bwMode="auto">
          <a:xfrm>
            <a:off x="6103938" y="1241425"/>
            <a:ext cx="695325" cy="415925"/>
          </a:xfrm>
          <a:prstGeom prst="rect">
            <a:avLst/>
          </a:prstGeom>
          <a:solidFill>
            <a:schemeClr val="bg1"/>
          </a:solidFill>
          <a:ln w="9525">
            <a:solidFill>
              <a:srgbClr val="C0C0C0"/>
            </a:solidFill>
            <a:miter lim="800000"/>
            <a:headEnd/>
            <a:tailEnd/>
          </a:ln>
        </p:spPr>
        <p:txBody>
          <a:bodyPr wrap="none" anchor="ctr"/>
          <a:lstStyle/>
          <a:p>
            <a:pPr algn="ctr" eaLnBrk="1" hangingPunct="1"/>
            <a:endParaRPr lang="zh-CN" altLang="en-US" sz="1400" i="0">
              <a:latin typeface="Arial" charset="0"/>
            </a:endParaRPr>
          </a:p>
        </p:txBody>
      </p:sp>
      <p:sp>
        <p:nvSpPr>
          <p:cNvPr id="49176" name="Rectangle 24"/>
          <p:cNvSpPr>
            <a:spLocks noChangeArrowheads="1"/>
          </p:cNvSpPr>
          <p:nvPr/>
        </p:nvSpPr>
        <p:spPr bwMode="auto">
          <a:xfrm>
            <a:off x="6970713" y="1243013"/>
            <a:ext cx="695325" cy="415925"/>
          </a:xfrm>
          <a:prstGeom prst="rect">
            <a:avLst/>
          </a:prstGeom>
          <a:solidFill>
            <a:schemeClr val="bg1"/>
          </a:solidFill>
          <a:ln w="9525">
            <a:solidFill>
              <a:srgbClr val="C0C0C0"/>
            </a:solidFill>
            <a:miter lim="800000"/>
            <a:headEnd/>
            <a:tailEnd/>
          </a:ln>
        </p:spPr>
        <p:txBody>
          <a:bodyPr wrap="none" anchor="ctr"/>
          <a:lstStyle/>
          <a:p>
            <a:pPr algn="ctr" eaLnBrk="1" hangingPunct="1"/>
            <a:endParaRPr lang="zh-CN" altLang="en-US" sz="1400" i="0">
              <a:latin typeface="Arial" charset="0"/>
            </a:endParaRPr>
          </a:p>
        </p:txBody>
      </p:sp>
      <p:sp>
        <p:nvSpPr>
          <p:cNvPr id="49177" name="Line 25"/>
          <p:cNvSpPr>
            <a:spLocks noChangeShapeType="1"/>
          </p:cNvSpPr>
          <p:nvPr/>
        </p:nvSpPr>
        <p:spPr bwMode="auto">
          <a:xfrm flipH="1" flipV="1">
            <a:off x="6426200" y="1657350"/>
            <a:ext cx="1588" cy="138113"/>
          </a:xfrm>
          <a:prstGeom prst="line">
            <a:avLst/>
          </a:prstGeom>
          <a:noFill/>
          <a:ln w="9525">
            <a:solidFill>
              <a:srgbClr val="C0C0C0"/>
            </a:solidFill>
            <a:round/>
            <a:headEnd/>
            <a:tailEnd/>
          </a:ln>
        </p:spPr>
        <p:txBody>
          <a:bodyPr/>
          <a:lstStyle/>
          <a:p>
            <a:endParaRPr lang="zh-CN" altLang="en-US"/>
          </a:p>
        </p:txBody>
      </p:sp>
      <p:sp>
        <p:nvSpPr>
          <p:cNvPr id="49178" name="Line 26"/>
          <p:cNvSpPr>
            <a:spLocks noChangeShapeType="1"/>
          </p:cNvSpPr>
          <p:nvPr/>
        </p:nvSpPr>
        <p:spPr bwMode="auto">
          <a:xfrm flipH="1" flipV="1">
            <a:off x="7350125" y="1660525"/>
            <a:ext cx="0" cy="136525"/>
          </a:xfrm>
          <a:prstGeom prst="line">
            <a:avLst/>
          </a:prstGeom>
          <a:noFill/>
          <a:ln w="9525">
            <a:solidFill>
              <a:srgbClr val="C0C0C0"/>
            </a:solidFill>
            <a:round/>
            <a:headEnd/>
            <a:tailEnd/>
          </a:ln>
        </p:spPr>
        <p:txBody>
          <a:bodyPr/>
          <a:lstStyle/>
          <a:p>
            <a:endParaRPr lang="zh-CN" altLang="en-US"/>
          </a:p>
        </p:txBody>
      </p:sp>
      <p:sp>
        <p:nvSpPr>
          <p:cNvPr id="49179" name="Text Box 27"/>
          <p:cNvSpPr txBox="1">
            <a:spLocks noChangeArrowheads="1"/>
          </p:cNvSpPr>
          <p:nvPr/>
        </p:nvSpPr>
        <p:spPr bwMode="auto">
          <a:xfrm>
            <a:off x="1798003" y="2848293"/>
            <a:ext cx="1005403" cy="338554"/>
          </a:xfrm>
          <a:prstGeom prst="rect">
            <a:avLst/>
          </a:prstGeom>
          <a:noFill/>
          <a:ln w="9525">
            <a:noFill/>
            <a:miter lim="800000"/>
            <a:headEnd/>
            <a:tailEnd/>
          </a:ln>
        </p:spPr>
        <p:txBody>
          <a:bodyPr wrap="none">
            <a:spAutoFit/>
          </a:bodyPr>
          <a:lstStyle/>
          <a:p>
            <a:pPr eaLnBrk="1" hangingPunct="1"/>
            <a:r>
              <a:rPr lang="zh-CN" altLang="en-US" sz="1600" i="0" dirty="0">
                <a:latin typeface="Arial" charset="0"/>
              </a:rPr>
              <a:t>发送主机</a:t>
            </a:r>
            <a:endParaRPr lang="en-US" altLang="zh-CN" sz="1600" i="0" dirty="0">
              <a:latin typeface="Arial" charset="0"/>
            </a:endParaRPr>
          </a:p>
        </p:txBody>
      </p:sp>
      <p:sp>
        <p:nvSpPr>
          <p:cNvPr id="49180" name="Text Box 28"/>
          <p:cNvSpPr txBox="1">
            <a:spLocks noChangeArrowheads="1"/>
          </p:cNvSpPr>
          <p:nvPr/>
        </p:nvSpPr>
        <p:spPr bwMode="auto">
          <a:xfrm>
            <a:off x="6771640" y="2922905"/>
            <a:ext cx="1005403" cy="338554"/>
          </a:xfrm>
          <a:prstGeom prst="rect">
            <a:avLst/>
          </a:prstGeom>
          <a:noFill/>
          <a:ln w="9525">
            <a:noFill/>
            <a:miter lim="800000"/>
            <a:headEnd/>
            <a:tailEnd/>
          </a:ln>
        </p:spPr>
        <p:txBody>
          <a:bodyPr wrap="none">
            <a:spAutoFit/>
          </a:bodyPr>
          <a:lstStyle/>
          <a:p>
            <a:pPr eaLnBrk="1" hangingPunct="1"/>
            <a:r>
              <a:rPr lang="zh-CN" altLang="en-US" sz="1600" i="0" dirty="0">
                <a:latin typeface="Arial" charset="0"/>
              </a:rPr>
              <a:t>接收主机</a:t>
            </a:r>
            <a:endParaRPr lang="en-US" altLang="zh-CN" sz="1600" i="0" dirty="0">
              <a:latin typeface="Arial" charset="0"/>
            </a:endParaRPr>
          </a:p>
        </p:txBody>
      </p:sp>
      <p:sp>
        <p:nvSpPr>
          <p:cNvPr id="49181" name="Rectangle 29"/>
          <p:cNvSpPr>
            <a:spLocks noChangeArrowheads="1"/>
          </p:cNvSpPr>
          <p:nvPr/>
        </p:nvSpPr>
        <p:spPr bwMode="auto">
          <a:xfrm>
            <a:off x="1512888" y="1687513"/>
            <a:ext cx="717550" cy="169862"/>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49182" name="Text Box 30"/>
          <p:cNvSpPr txBox="1">
            <a:spLocks noChangeArrowheads="1"/>
          </p:cNvSpPr>
          <p:nvPr/>
        </p:nvSpPr>
        <p:spPr bwMode="auto">
          <a:xfrm>
            <a:off x="1476375" y="1643063"/>
            <a:ext cx="825500" cy="274637"/>
          </a:xfrm>
          <a:prstGeom prst="rect">
            <a:avLst/>
          </a:prstGeom>
          <a:noFill/>
          <a:ln w="9525">
            <a:noFill/>
            <a:miter lim="800000"/>
            <a:headEnd/>
            <a:tailEnd/>
          </a:ln>
        </p:spPr>
        <p:txBody>
          <a:bodyPr wrap="none">
            <a:spAutoFit/>
          </a:bodyPr>
          <a:lstStyle/>
          <a:p>
            <a:pPr eaLnBrk="1" hangingPunct="1"/>
            <a:r>
              <a:rPr lang="en-US" altLang="zh-CN" sz="1200" i="0">
                <a:latin typeface="Arial" charset="0"/>
              </a:rPr>
              <a:t>datagram</a:t>
            </a:r>
          </a:p>
        </p:txBody>
      </p:sp>
      <p:sp>
        <p:nvSpPr>
          <p:cNvPr id="49183" name="Line 31"/>
          <p:cNvSpPr>
            <a:spLocks noChangeShapeType="1"/>
          </p:cNvSpPr>
          <p:nvPr/>
        </p:nvSpPr>
        <p:spPr bwMode="auto">
          <a:xfrm>
            <a:off x="5961063" y="1590675"/>
            <a:ext cx="0" cy="392113"/>
          </a:xfrm>
          <a:prstGeom prst="line">
            <a:avLst/>
          </a:prstGeom>
          <a:noFill/>
          <a:ln w="9525">
            <a:solidFill>
              <a:schemeClr val="tx1"/>
            </a:solidFill>
            <a:round/>
            <a:headEnd type="triangle" w="med" len="med"/>
            <a:tailEnd/>
          </a:ln>
        </p:spPr>
        <p:txBody>
          <a:bodyPr/>
          <a:lstStyle/>
          <a:p>
            <a:endParaRPr lang="zh-CN" altLang="en-US"/>
          </a:p>
        </p:txBody>
      </p:sp>
      <p:sp>
        <p:nvSpPr>
          <p:cNvPr id="49184" name="Rectangle 32"/>
          <p:cNvSpPr>
            <a:spLocks noChangeArrowheads="1"/>
          </p:cNvSpPr>
          <p:nvPr/>
        </p:nvSpPr>
        <p:spPr bwMode="auto">
          <a:xfrm>
            <a:off x="5422900" y="1706563"/>
            <a:ext cx="715963" cy="169862"/>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49185" name="Text Box 33"/>
          <p:cNvSpPr txBox="1">
            <a:spLocks noChangeArrowheads="1"/>
          </p:cNvSpPr>
          <p:nvPr/>
        </p:nvSpPr>
        <p:spPr bwMode="auto">
          <a:xfrm>
            <a:off x="5386388" y="1662113"/>
            <a:ext cx="823912" cy="274637"/>
          </a:xfrm>
          <a:prstGeom prst="rect">
            <a:avLst/>
          </a:prstGeom>
          <a:noFill/>
          <a:ln w="9525">
            <a:noFill/>
            <a:miter lim="800000"/>
            <a:headEnd/>
            <a:tailEnd/>
          </a:ln>
        </p:spPr>
        <p:txBody>
          <a:bodyPr wrap="none">
            <a:spAutoFit/>
          </a:bodyPr>
          <a:lstStyle/>
          <a:p>
            <a:pPr eaLnBrk="1" hangingPunct="1"/>
            <a:r>
              <a:rPr lang="en-US" altLang="zh-CN" sz="1200" i="0">
                <a:latin typeface="Arial" charset="0"/>
              </a:rPr>
              <a:t>datagram</a:t>
            </a:r>
          </a:p>
        </p:txBody>
      </p:sp>
      <p:sp>
        <p:nvSpPr>
          <p:cNvPr id="49186" name="Freeform 34"/>
          <p:cNvSpPr>
            <a:spLocks/>
          </p:cNvSpPr>
          <p:nvPr/>
        </p:nvSpPr>
        <p:spPr bwMode="auto">
          <a:xfrm>
            <a:off x="2768600" y="2624138"/>
            <a:ext cx="3883025" cy="447675"/>
          </a:xfrm>
          <a:custGeom>
            <a:avLst/>
            <a:gdLst>
              <a:gd name="T0" fmla="*/ 0 w 2597"/>
              <a:gd name="T1" fmla="*/ 0 h 384"/>
              <a:gd name="T2" fmla="*/ 0 w 2597"/>
              <a:gd name="T3" fmla="*/ 384 h 384"/>
              <a:gd name="T4" fmla="*/ 2597 w 2597"/>
              <a:gd name="T5" fmla="*/ 384 h 384"/>
              <a:gd name="T6" fmla="*/ 2597 w 2597"/>
              <a:gd name="T7" fmla="*/ 18 h 384"/>
              <a:gd name="T8" fmla="*/ 0 60000 65536"/>
              <a:gd name="T9" fmla="*/ 0 60000 65536"/>
              <a:gd name="T10" fmla="*/ 0 60000 65536"/>
              <a:gd name="T11" fmla="*/ 0 60000 65536"/>
              <a:gd name="T12" fmla="*/ 0 w 2597"/>
              <a:gd name="T13" fmla="*/ 0 h 384"/>
              <a:gd name="T14" fmla="*/ 2597 w 2597"/>
              <a:gd name="T15" fmla="*/ 384 h 384"/>
            </a:gdLst>
            <a:ahLst/>
            <a:cxnLst>
              <a:cxn ang="T8">
                <a:pos x="T0" y="T1"/>
              </a:cxn>
              <a:cxn ang="T9">
                <a:pos x="T2" y="T3"/>
              </a:cxn>
              <a:cxn ang="T10">
                <a:pos x="T4" y="T5"/>
              </a:cxn>
              <a:cxn ang="T11">
                <a:pos x="T6" y="T7"/>
              </a:cxn>
            </a:cxnLst>
            <a:rect l="T12" t="T13" r="T14" b="T15"/>
            <a:pathLst>
              <a:path w="2597" h="384">
                <a:moveTo>
                  <a:pt x="0" y="0"/>
                </a:moveTo>
                <a:lnTo>
                  <a:pt x="0" y="384"/>
                </a:lnTo>
                <a:lnTo>
                  <a:pt x="2597" y="384"/>
                </a:lnTo>
                <a:lnTo>
                  <a:pt x="2597" y="18"/>
                </a:lnTo>
              </a:path>
            </a:pathLst>
          </a:custGeom>
          <a:noFill/>
          <a:ln w="9525">
            <a:solidFill>
              <a:schemeClr val="tx1"/>
            </a:solidFill>
            <a:round/>
            <a:headEnd type="triangle" w="med" len="med"/>
            <a:tailEnd type="triangle" w="med" len="med"/>
          </a:ln>
        </p:spPr>
        <p:txBody>
          <a:bodyPr/>
          <a:lstStyle/>
          <a:p>
            <a:endParaRPr lang="zh-CN" altLang="en-US"/>
          </a:p>
        </p:txBody>
      </p:sp>
      <p:sp>
        <p:nvSpPr>
          <p:cNvPr id="49187" name="Rectangle 35"/>
          <p:cNvSpPr>
            <a:spLocks noChangeArrowheads="1"/>
          </p:cNvSpPr>
          <p:nvPr/>
        </p:nvSpPr>
        <p:spPr bwMode="auto">
          <a:xfrm>
            <a:off x="4610101" y="3182937"/>
            <a:ext cx="717550" cy="169863"/>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49188" name="Text Box 36"/>
          <p:cNvSpPr txBox="1">
            <a:spLocks noChangeArrowheads="1"/>
          </p:cNvSpPr>
          <p:nvPr/>
        </p:nvSpPr>
        <p:spPr bwMode="auto">
          <a:xfrm>
            <a:off x="4545013" y="3124200"/>
            <a:ext cx="893762" cy="276999"/>
          </a:xfrm>
          <a:prstGeom prst="rect">
            <a:avLst/>
          </a:prstGeom>
          <a:noFill/>
          <a:ln w="9525">
            <a:noFill/>
            <a:miter lim="800000"/>
            <a:headEnd/>
            <a:tailEnd/>
          </a:ln>
        </p:spPr>
        <p:txBody>
          <a:bodyPr wrap="square">
            <a:spAutoFit/>
          </a:bodyPr>
          <a:lstStyle/>
          <a:p>
            <a:pPr eaLnBrk="1" hangingPunct="1"/>
            <a:r>
              <a:rPr lang="en-US" altLang="zh-CN" sz="1200" i="0" dirty="0">
                <a:latin typeface="Arial" charset="0"/>
              </a:rPr>
              <a:t>datagram</a:t>
            </a:r>
          </a:p>
        </p:txBody>
      </p:sp>
      <p:sp>
        <p:nvSpPr>
          <p:cNvPr id="49189" name="Line 37"/>
          <p:cNvSpPr>
            <a:spLocks noChangeShapeType="1"/>
          </p:cNvSpPr>
          <p:nvPr/>
        </p:nvSpPr>
        <p:spPr bwMode="auto">
          <a:xfrm>
            <a:off x="5636895" y="3258186"/>
            <a:ext cx="276225" cy="0"/>
          </a:xfrm>
          <a:prstGeom prst="line">
            <a:avLst/>
          </a:prstGeom>
          <a:noFill/>
          <a:ln w="9525">
            <a:solidFill>
              <a:schemeClr val="tx1"/>
            </a:solidFill>
            <a:round/>
            <a:headEnd/>
            <a:tailEnd type="triangle" w="med" len="med"/>
          </a:ln>
        </p:spPr>
        <p:txBody>
          <a:bodyPr/>
          <a:lstStyle/>
          <a:p>
            <a:endParaRPr lang="zh-CN" altLang="en-US"/>
          </a:p>
        </p:txBody>
      </p:sp>
      <p:sp>
        <p:nvSpPr>
          <p:cNvPr id="49190" name="Text Box 38"/>
          <p:cNvSpPr txBox="1">
            <a:spLocks noChangeArrowheads="1"/>
          </p:cNvSpPr>
          <p:nvPr/>
        </p:nvSpPr>
        <p:spPr bwMode="auto">
          <a:xfrm>
            <a:off x="2244725" y="3389313"/>
            <a:ext cx="389850" cy="338554"/>
          </a:xfrm>
          <a:prstGeom prst="rect">
            <a:avLst/>
          </a:prstGeom>
          <a:noFill/>
          <a:ln w="9525">
            <a:noFill/>
            <a:miter lim="800000"/>
            <a:headEnd/>
            <a:tailEnd/>
          </a:ln>
        </p:spPr>
        <p:txBody>
          <a:bodyPr wrap="none">
            <a:spAutoFit/>
          </a:bodyPr>
          <a:lstStyle/>
          <a:p>
            <a:pPr eaLnBrk="1" hangingPunct="1"/>
            <a:r>
              <a:rPr lang="zh-CN" altLang="en-US" sz="1600" i="0" dirty="0">
                <a:latin typeface="Arial" charset="0"/>
              </a:rPr>
              <a:t>帧</a:t>
            </a:r>
            <a:endParaRPr lang="en-US" altLang="zh-CN" sz="1600" i="0" dirty="0">
              <a:latin typeface="Arial" charset="0"/>
            </a:endParaRPr>
          </a:p>
        </p:txBody>
      </p:sp>
      <p:sp>
        <p:nvSpPr>
          <p:cNvPr id="49191" name="Line 39"/>
          <p:cNvSpPr>
            <a:spLocks noChangeShapeType="1"/>
          </p:cNvSpPr>
          <p:nvPr/>
        </p:nvSpPr>
        <p:spPr bwMode="auto">
          <a:xfrm flipV="1">
            <a:off x="2928461" y="3279776"/>
            <a:ext cx="1155700" cy="212725"/>
          </a:xfrm>
          <a:prstGeom prst="line">
            <a:avLst/>
          </a:prstGeom>
          <a:noFill/>
          <a:ln w="9525">
            <a:solidFill>
              <a:schemeClr val="tx1"/>
            </a:solidFill>
            <a:round/>
            <a:headEnd/>
            <a:tailEnd/>
          </a:ln>
        </p:spPr>
        <p:txBody>
          <a:bodyPr/>
          <a:lstStyle/>
          <a:p>
            <a:endParaRPr lang="zh-CN" altLang="en-US"/>
          </a:p>
        </p:txBody>
      </p:sp>
      <p:sp>
        <p:nvSpPr>
          <p:cNvPr id="2" name="标题 1"/>
          <p:cNvSpPr>
            <a:spLocks noGrp="1"/>
          </p:cNvSpPr>
          <p:nvPr>
            <p:ph type="title"/>
          </p:nvPr>
        </p:nvSpPr>
        <p:spPr/>
        <p:txBody>
          <a:bodyPr/>
          <a:lstStyle/>
          <a:p>
            <a:r>
              <a:rPr lang="zh-CN" altLang="en-US" dirty="0">
                <a:latin typeface="Gill Sans MT" panose="020B0502020104020203" pitchFamily="34" charset="0"/>
              </a:rPr>
              <a:t>适配器通信</a:t>
            </a:r>
            <a:endParaRPr lang="zh-CN" altLang="en-US" dirty="0"/>
          </a:p>
        </p:txBody>
      </p:sp>
      <p:sp>
        <p:nvSpPr>
          <p:cNvPr id="3" name="矩形 2"/>
          <p:cNvSpPr/>
          <p:nvPr/>
        </p:nvSpPr>
        <p:spPr>
          <a:xfrm>
            <a:off x="5106870" y="1183065"/>
            <a:ext cx="1797287" cy="338554"/>
          </a:xfrm>
          <a:prstGeom prst="rect">
            <a:avLst/>
          </a:prstGeom>
        </p:spPr>
        <p:txBody>
          <a:bodyPr wrap="none">
            <a:spAutoFit/>
          </a:bodyPr>
          <a:lstStyle/>
          <a:p>
            <a:r>
              <a:rPr lang="en-US" altLang="zh-CN" sz="1600" dirty="0">
                <a:solidFill>
                  <a:srgbClr val="FF0000"/>
                </a:solidFill>
                <a:latin typeface="Times New Roman" pitchFamily="18" charset="0"/>
              </a:rPr>
              <a:t>link-layer software </a:t>
            </a:r>
            <a:endParaRPr lang="zh-CN" altLang="en-US" sz="1600" dirty="0">
              <a:solidFill>
                <a:srgbClr val="FF0000"/>
              </a:solidFill>
            </a:endParaRPr>
          </a:p>
        </p:txBody>
      </p:sp>
      <p:sp>
        <p:nvSpPr>
          <p:cNvPr id="42" name="矩形 41"/>
          <p:cNvSpPr/>
          <p:nvPr/>
        </p:nvSpPr>
        <p:spPr>
          <a:xfrm>
            <a:off x="338808" y="1205724"/>
            <a:ext cx="1797287" cy="338554"/>
          </a:xfrm>
          <a:prstGeom prst="rect">
            <a:avLst/>
          </a:prstGeom>
        </p:spPr>
        <p:txBody>
          <a:bodyPr wrap="none">
            <a:spAutoFit/>
          </a:bodyPr>
          <a:lstStyle/>
          <a:p>
            <a:r>
              <a:rPr lang="en-US" altLang="zh-CN" sz="1600" dirty="0">
                <a:solidFill>
                  <a:srgbClr val="FF0000"/>
                </a:solidFill>
                <a:latin typeface="Times New Roman" pitchFamily="18" charset="0"/>
              </a:rPr>
              <a:t>link-layer software </a:t>
            </a:r>
            <a:endParaRPr lang="zh-CN" altLang="en-US" sz="1600" dirty="0">
              <a:solidFill>
                <a:srgbClr val="FF0000"/>
              </a:solidFill>
            </a:endParaRPr>
          </a:p>
        </p:txBody>
      </p:sp>
      <p:sp>
        <p:nvSpPr>
          <p:cNvPr id="43" name="Rectangle 50"/>
          <p:cNvSpPr>
            <a:spLocks noChangeArrowheads="1"/>
          </p:cNvSpPr>
          <p:nvPr/>
        </p:nvSpPr>
        <p:spPr bwMode="auto">
          <a:xfrm>
            <a:off x="3119212" y="1156607"/>
            <a:ext cx="657225" cy="519113"/>
          </a:xfrm>
          <a:prstGeom prst="rect">
            <a:avLst/>
          </a:prstGeom>
          <a:solidFill>
            <a:schemeClr val="bg1"/>
          </a:solidFill>
          <a:ln w="28575">
            <a:solidFill>
              <a:srgbClr val="FF0000"/>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i="0" dirty="0">
                <a:ea typeface="ＭＳ Ｐゴシック" panose="020B0600070205080204" pitchFamily="34" charset="-128"/>
              </a:rPr>
              <a:t>CPU</a:t>
            </a:r>
          </a:p>
        </p:txBody>
      </p:sp>
      <p:sp>
        <p:nvSpPr>
          <p:cNvPr id="44" name="Rectangle 51"/>
          <p:cNvSpPr>
            <a:spLocks noChangeArrowheads="1"/>
          </p:cNvSpPr>
          <p:nvPr/>
        </p:nvSpPr>
        <p:spPr bwMode="auto">
          <a:xfrm>
            <a:off x="6986360" y="1158195"/>
            <a:ext cx="657225" cy="51911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b="1" i="0" dirty="0">
                <a:ea typeface="ＭＳ Ｐゴシック" panose="020B0600070205080204" pitchFamily="34" charset="-128"/>
              </a:rPr>
              <a:t>内存</a:t>
            </a:r>
            <a:endParaRPr lang="en-US" altLang="zh-CN" sz="1400" b="1" i="0" dirty="0">
              <a:ea typeface="ＭＳ Ｐゴシック" panose="020B0600070205080204" pitchFamily="34" charset="-128"/>
            </a:endParaRPr>
          </a:p>
        </p:txBody>
      </p:sp>
      <p:sp>
        <p:nvSpPr>
          <p:cNvPr id="45" name="Rectangle 51"/>
          <p:cNvSpPr>
            <a:spLocks noChangeArrowheads="1"/>
          </p:cNvSpPr>
          <p:nvPr/>
        </p:nvSpPr>
        <p:spPr bwMode="auto">
          <a:xfrm>
            <a:off x="2247445" y="1165452"/>
            <a:ext cx="657225" cy="51911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b="1" i="0" dirty="0">
                <a:ea typeface="ＭＳ Ｐゴシック" panose="020B0600070205080204" pitchFamily="34" charset="-128"/>
              </a:rPr>
              <a:t>内存</a:t>
            </a:r>
            <a:endParaRPr lang="en-US" altLang="zh-CN" sz="1400" b="1" i="0" dirty="0">
              <a:ea typeface="ＭＳ Ｐゴシック" panose="020B0600070205080204" pitchFamily="34" charset="-128"/>
            </a:endParaRPr>
          </a:p>
        </p:txBody>
      </p:sp>
      <p:sp>
        <p:nvSpPr>
          <p:cNvPr id="46" name="矩形 45"/>
          <p:cNvSpPr/>
          <p:nvPr/>
        </p:nvSpPr>
        <p:spPr>
          <a:xfrm>
            <a:off x="420913" y="3868448"/>
            <a:ext cx="8128001" cy="707886"/>
          </a:xfrm>
          <a:prstGeom prst="rect">
            <a:avLst/>
          </a:prstGeom>
        </p:spPr>
        <p:txBody>
          <a:bodyPr wrap="square">
            <a:spAutoFit/>
          </a:bodyPr>
          <a:lstStyle/>
          <a:p>
            <a:r>
              <a:rPr lang="zh-CN" altLang="en-US" sz="2000" i="0" dirty="0"/>
              <a:t>链路层的软件组件实现更高层次的链路层功能，如组装链路层寻址信息和激活控制器硬件。</a:t>
            </a:r>
            <a:endParaRPr lang="zh-CN" altLang="en-US" sz="2000" dirty="0"/>
          </a:p>
        </p:txBody>
      </p:sp>
      <mc:AlternateContent xmlns:mc="http://schemas.openxmlformats.org/markup-compatibility/2006" xmlns:p14="http://schemas.microsoft.com/office/powerpoint/2010/main">
        <mc:Choice Requires="p14">
          <p:contentPart p14:bwMode="auto" r:id="rId3">
            <p14:nvContentPartPr>
              <p14:cNvPr id="4" name="墨迹 3">
                <a:extLst>
                  <a:ext uri="{FF2B5EF4-FFF2-40B4-BE49-F238E27FC236}">
                    <a16:creationId xmlns:a16="http://schemas.microsoft.com/office/drawing/2014/main" id="{1B2EB2FE-BA12-4349-9970-808F156182F0}"/>
                  </a:ext>
                </a:extLst>
              </p14:cNvPr>
              <p14:cNvContentPartPr/>
              <p14:nvPr/>
            </p14:nvContentPartPr>
            <p14:xfrm>
              <a:off x="1615979" y="4175018"/>
              <a:ext cx="3654720" cy="164160"/>
            </p14:xfrm>
          </p:contentPart>
        </mc:Choice>
        <mc:Fallback xmlns="">
          <p:pic>
            <p:nvPicPr>
              <p:cNvPr id="4" name="墨迹 3">
                <a:extLst>
                  <a:ext uri="{FF2B5EF4-FFF2-40B4-BE49-F238E27FC236}">
                    <a16:creationId xmlns:a16="http://schemas.microsoft.com/office/drawing/2014/main" id="{1B2EB2FE-BA12-4349-9970-808F156182F0}"/>
                  </a:ext>
                </a:extLst>
              </p:cNvPr>
              <p:cNvPicPr/>
              <p:nvPr/>
            </p:nvPicPr>
            <p:blipFill>
              <a:blip r:embed="rId4"/>
              <a:stretch>
                <a:fillRect/>
              </a:stretch>
            </p:blipFill>
            <p:spPr>
              <a:xfrm>
                <a:off x="1597979" y="4157018"/>
                <a:ext cx="36903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墨迹 4">
                <a:extLst>
                  <a:ext uri="{FF2B5EF4-FFF2-40B4-BE49-F238E27FC236}">
                    <a16:creationId xmlns:a16="http://schemas.microsoft.com/office/drawing/2014/main" id="{0E2C06A3-806E-4D54-BFED-B2B80769AEA7}"/>
                  </a:ext>
                </a:extLst>
              </p14:cNvPr>
              <p14:cNvContentPartPr/>
              <p14:nvPr/>
            </p14:nvContentPartPr>
            <p14:xfrm>
              <a:off x="5203379" y="5359778"/>
              <a:ext cx="2425680" cy="77400"/>
            </p14:xfrm>
          </p:contentPart>
        </mc:Choice>
        <mc:Fallback xmlns="">
          <p:pic>
            <p:nvPicPr>
              <p:cNvPr id="5" name="墨迹 4">
                <a:extLst>
                  <a:ext uri="{FF2B5EF4-FFF2-40B4-BE49-F238E27FC236}">
                    <a16:creationId xmlns:a16="http://schemas.microsoft.com/office/drawing/2014/main" id="{0E2C06A3-806E-4D54-BFED-B2B80769AEA7}"/>
                  </a:ext>
                </a:extLst>
              </p:cNvPr>
              <p:cNvPicPr/>
              <p:nvPr/>
            </p:nvPicPr>
            <p:blipFill>
              <a:blip r:embed="rId6"/>
              <a:stretch>
                <a:fillRect/>
              </a:stretch>
            </p:blipFill>
            <p:spPr>
              <a:xfrm>
                <a:off x="5185379" y="5342138"/>
                <a:ext cx="246132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墨迹 5">
                <a:extLst>
                  <a:ext uri="{FF2B5EF4-FFF2-40B4-BE49-F238E27FC236}">
                    <a16:creationId xmlns:a16="http://schemas.microsoft.com/office/drawing/2014/main" id="{76E23483-6E57-462F-918C-86D9F98B6D74}"/>
                  </a:ext>
                </a:extLst>
              </p14:cNvPr>
              <p14:cNvContentPartPr/>
              <p14:nvPr/>
            </p14:nvContentPartPr>
            <p14:xfrm>
              <a:off x="5709539" y="6220178"/>
              <a:ext cx="1288800" cy="38520"/>
            </p14:xfrm>
          </p:contentPart>
        </mc:Choice>
        <mc:Fallback xmlns="">
          <p:pic>
            <p:nvPicPr>
              <p:cNvPr id="6" name="墨迹 5">
                <a:extLst>
                  <a:ext uri="{FF2B5EF4-FFF2-40B4-BE49-F238E27FC236}">
                    <a16:creationId xmlns:a16="http://schemas.microsoft.com/office/drawing/2014/main" id="{76E23483-6E57-462F-918C-86D9F98B6D74}"/>
                  </a:ext>
                </a:extLst>
              </p:cNvPr>
              <p:cNvPicPr/>
              <p:nvPr/>
            </p:nvPicPr>
            <p:blipFill>
              <a:blip r:embed="rId8"/>
              <a:stretch>
                <a:fillRect/>
              </a:stretch>
            </p:blipFill>
            <p:spPr>
              <a:xfrm>
                <a:off x="5691539" y="6202538"/>
                <a:ext cx="13244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墨迹 6">
                <a:extLst>
                  <a:ext uri="{FF2B5EF4-FFF2-40B4-BE49-F238E27FC236}">
                    <a16:creationId xmlns:a16="http://schemas.microsoft.com/office/drawing/2014/main" id="{9F334C3A-3571-4A0E-ABDB-E10720C72F9E}"/>
                  </a:ext>
                </a:extLst>
              </p14:cNvPr>
              <p14:cNvContentPartPr/>
              <p14:nvPr/>
            </p14:nvContentPartPr>
            <p14:xfrm>
              <a:off x="1632179" y="5278418"/>
              <a:ext cx="958680" cy="116280"/>
            </p14:xfrm>
          </p:contentPart>
        </mc:Choice>
        <mc:Fallback xmlns="">
          <p:pic>
            <p:nvPicPr>
              <p:cNvPr id="7" name="墨迹 6">
                <a:extLst>
                  <a:ext uri="{FF2B5EF4-FFF2-40B4-BE49-F238E27FC236}">
                    <a16:creationId xmlns:a16="http://schemas.microsoft.com/office/drawing/2014/main" id="{9F334C3A-3571-4A0E-ABDB-E10720C72F9E}"/>
                  </a:ext>
                </a:extLst>
              </p:cNvPr>
              <p:cNvPicPr/>
              <p:nvPr/>
            </p:nvPicPr>
            <p:blipFill>
              <a:blip r:embed="rId10"/>
              <a:stretch>
                <a:fillRect/>
              </a:stretch>
            </p:blipFill>
            <p:spPr>
              <a:xfrm>
                <a:off x="1614539" y="5260418"/>
                <a:ext cx="9943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墨迹 7">
                <a:extLst>
                  <a:ext uri="{FF2B5EF4-FFF2-40B4-BE49-F238E27FC236}">
                    <a16:creationId xmlns:a16="http://schemas.microsoft.com/office/drawing/2014/main" id="{DA23F70C-DA4C-4E29-AD32-7E607E7AF2DD}"/>
                  </a:ext>
                </a:extLst>
              </p14:cNvPr>
              <p14:cNvContentPartPr/>
              <p14:nvPr/>
            </p14:nvContentPartPr>
            <p14:xfrm>
              <a:off x="1654139" y="5779538"/>
              <a:ext cx="1288800" cy="43560"/>
            </p14:xfrm>
          </p:contentPart>
        </mc:Choice>
        <mc:Fallback xmlns="">
          <p:pic>
            <p:nvPicPr>
              <p:cNvPr id="8" name="墨迹 7">
                <a:extLst>
                  <a:ext uri="{FF2B5EF4-FFF2-40B4-BE49-F238E27FC236}">
                    <a16:creationId xmlns:a16="http://schemas.microsoft.com/office/drawing/2014/main" id="{DA23F70C-DA4C-4E29-AD32-7E607E7AF2DD}"/>
                  </a:ext>
                </a:extLst>
              </p:cNvPr>
              <p:cNvPicPr/>
              <p:nvPr/>
            </p:nvPicPr>
            <p:blipFill>
              <a:blip r:embed="rId12"/>
              <a:stretch>
                <a:fillRect/>
              </a:stretch>
            </p:blipFill>
            <p:spPr>
              <a:xfrm>
                <a:off x="1636139" y="5761898"/>
                <a:ext cx="13244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墨迹 8">
                <a:extLst>
                  <a:ext uri="{FF2B5EF4-FFF2-40B4-BE49-F238E27FC236}">
                    <a16:creationId xmlns:a16="http://schemas.microsoft.com/office/drawing/2014/main" id="{1D0616A5-1576-4A88-AE03-1C6C48DB4A90}"/>
                  </a:ext>
                </a:extLst>
              </p14:cNvPr>
              <p14:cNvContentPartPr/>
              <p14:nvPr/>
            </p14:nvContentPartPr>
            <p14:xfrm>
              <a:off x="1300979" y="6013538"/>
              <a:ext cx="303840" cy="64440"/>
            </p14:xfrm>
          </p:contentPart>
        </mc:Choice>
        <mc:Fallback xmlns="">
          <p:pic>
            <p:nvPicPr>
              <p:cNvPr id="9" name="墨迹 8">
                <a:extLst>
                  <a:ext uri="{FF2B5EF4-FFF2-40B4-BE49-F238E27FC236}">
                    <a16:creationId xmlns:a16="http://schemas.microsoft.com/office/drawing/2014/main" id="{1D0616A5-1576-4A88-AE03-1C6C48DB4A90}"/>
                  </a:ext>
                </a:extLst>
              </p:cNvPr>
              <p:cNvPicPr/>
              <p:nvPr/>
            </p:nvPicPr>
            <p:blipFill>
              <a:blip r:embed="rId14"/>
              <a:stretch>
                <a:fillRect/>
              </a:stretch>
            </p:blipFill>
            <p:spPr>
              <a:xfrm>
                <a:off x="1282979" y="5995898"/>
                <a:ext cx="339480" cy="100080"/>
              </a:xfrm>
              <a:prstGeom prst="rect">
                <a:avLst/>
              </a:prstGeom>
            </p:spPr>
          </p:pic>
        </mc:Fallback>
      </mc:AlternateContent>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0945" name="Group 156"/>
          <p:cNvGrpSpPr>
            <a:grpSpLocks/>
          </p:cNvGrpSpPr>
          <p:nvPr/>
        </p:nvGrpSpPr>
        <p:grpSpPr bwMode="auto">
          <a:xfrm>
            <a:off x="773113" y="1273175"/>
            <a:ext cx="3554412" cy="3067050"/>
            <a:chOff x="773113" y="1273175"/>
            <a:chExt cx="3554412" cy="3066395"/>
          </a:xfrm>
        </p:grpSpPr>
        <p:sp>
          <p:nvSpPr>
            <p:cNvPr id="211062" name="Freeform 3"/>
            <p:cNvSpPr>
              <a:spLocks/>
            </p:cNvSpPr>
            <p:nvPr/>
          </p:nvSpPr>
          <p:spPr bwMode="auto">
            <a:xfrm>
              <a:off x="773113"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11063"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064"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065"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1066"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188"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a:solidFill>
                    <a:srgbClr val="000000"/>
                  </a:solidFill>
                  <a:latin typeface="Arial" charset="0"/>
                  <a:cs typeface="Arial" charset="0"/>
                </a:rPr>
                <a:t>router</a:t>
              </a:r>
            </a:p>
            <a:p>
              <a:pPr>
                <a:defRPr/>
              </a:pPr>
              <a:r>
                <a:rPr lang="en-US" sz="1400" dirty="0">
                  <a:solidFill>
                    <a:srgbClr val="000000"/>
                  </a:solidFill>
                  <a:latin typeface="Arial" charset="0"/>
                  <a:cs typeface="Arial" charset="0"/>
                </a:rPr>
                <a:t>(runs DHCP)</a:t>
              </a:r>
            </a:p>
          </p:txBody>
        </p:sp>
        <p:grpSp>
          <p:nvGrpSpPr>
            <p:cNvPr id="211068" name="Group 356"/>
            <p:cNvGrpSpPr>
              <a:grpSpLocks/>
            </p:cNvGrpSpPr>
            <p:nvPr/>
          </p:nvGrpSpPr>
          <p:grpSpPr bwMode="auto">
            <a:xfrm>
              <a:off x="1653422" y="1982680"/>
              <a:ext cx="843032" cy="814871"/>
              <a:chOff x="313" y="1497"/>
              <a:chExt cx="1152" cy="1014"/>
            </a:xfrm>
          </p:grpSpPr>
          <p:pic>
            <p:nvPicPr>
              <p:cNvPr id="211120" name="Picture 354" descr="laptop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121" name="Picture 355" descr="antenna_styliz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819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66"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167"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168" name="Rectangle 43"/>
            <p:cNvSpPr>
              <a:spLocks noChangeArrowheads="1"/>
            </p:cNvSpPr>
            <p:nvPr/>
          </p:nvSpPr>
          <p:spPr bwMode="auto">
            <a:xfrm rot="-54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1073" name="Group 248"/>
            <p:cNvGrpSpPr>
              <a:grpSpLocks/>
            </p:cNvGrpSpPr>
            <p:nvPr/>
          </p:nvGrpSpPr>
          <p:grpSpPr bwMode="auto">
            <a:xfrm>
              <a:off x="2597285" y="3210128"/>
              <a:ext cx="332569" cy="581078"/>
              <a:chOff x="4140" y="429"/>
              <a:chExt cx="1425" cy="2396"/>
            </a:xfrm>
          </p:grpSpPr>
          <p:sp>
            <p:nvSpPr>
              <p:cNvPr id="211088" name="Freeform 148"/>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210"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1090" name="Freeform 150"/>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091" name="Freeform 151"/>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213"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1093" name="Group 153"/>
              <p:cNvGrpSpPr>
                <a:grpSpLocks/>
              </p:cNvGrpSpPr>
              <p:nvPr/>
            </p:nvGrpSpPr>
            <p:grpSpPr bwMode="auto">
              <a:xfrm>
                <a:off x="4749" y="668"/>
                <a:ext cx="581" cy="145"/>
                <a:chOff x="614" y="2568"/>
                <a:chExt cx="725" cy="139"/>
              </a:xfrm>
            </p:grpSpPr>
            <p:sp>
              <p:nvSpPr>
                <p:cNvPr id="88239"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240"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8215"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1095" name="Group 157"/>
              <p:cNvGrpSpPr>
                <a:grpSpLocks/>
              </p:cNvGrpSpPr>
              <p:nvPr/>
            </p:nvGrpSpPr>
            <p:grpSpPr bwMode="auto">
              <a:xfrm>
                <a:off x="4747" y="994"/>
                <a:ext cx="581" cy="134"/>
                <a:chOff x="614" y="2568"/>
                <a:chExt cx="725" cy="139"/>
              </a:xfrm>
            </p:grpSpPr>
            <p:sp>
              <p:nvSpPr>
                <p:cNvPr id="88237"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238"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8217"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218"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1098" name="Group 162"/>
              <p:cNvGrpSpPr>
                <a:grpSpLocks/>
              </p:cNvGrpSpPr>
              <p:nvPr/>
            </p:nvGrpSpPr>
            <p:grpSpPr bwMode="auto">
              <a:xfrm>
                <a:off x="4735" y="1627"/>
                <a:ext cx="582" cy="151"/>
                <a:chOff x="614" y="2568"/>
                <a:chExt cx="725" cy="139"/>
              </a:xfrm>
            </p:grpSpPr>
            <p:sp>
              <p:nvSpPr>
                <p:cNvPr id="88235"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236"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211099" name="Freeform 165"/>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1100" name="Group 166"/>
              <p:cNvGrpSpPr>
                <a:grpSpLocks/>
              </p:cNvGrpSpPr>
              <p:nvPr/>
            </p:nvGrpSpPr>
            <p:grpSpPr bwMode="auto">
              <a:xfrm>
                <a:off x="4739" y="1327"/>
                <a:ext cx="582" cy="139"/>
                <a:chOff x="614" y="2568"/>
                <a:chExt cx="725" cy="139"/>
              </a:xfrm>
            </p:grpSpPr>
            <p:sp>
              <p:nvSpPr>
                <p:cNvPr id="88233"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234"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8222"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1102" name="Freeform 170"/>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103" name="Freeform 171"/>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225"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1105" name="Freeform 173"/>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227" name="AutoShape 174"/>
              <p:cNvSpPr>
                <a:spLocks noChangeArrowheads="1"/>
              </p:cNvSpPr>
              <p:nvPr/>
            </p:nvSpPr>
            <p:spPr bwMode="auto">
              <a:xfrm>
                <a:off x="4139" y="2678"/>
                <a:ext cx="1204" cy="16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228"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229"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230"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sz="1800">
                  <a:solidFill>
                    <a:srgbClr val="FF0000"/>
                  </a:solidFill>
                </a:endParaRPr>
              </a:p>
            </p:txBody>
          </p:sp>
          <p:sp>
            <p:nvSpPr>
              <p:cNvPr id="88231"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232"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1074" name="Group 48"/>
            <p:cNvGrpSpPr>
              <a:grpSpLocks/>
            </p:cNvGrpSpPr>
            <p:nvPr/>
          </p:nvGrpSpPr>
          <p:grpSpPr bwMode="auto">
            <a:xfrm>
              <a:off x="2795471" y="3465563"/>
              <a:ext cx="735669" cy="376863"/>
              <a:chOff x="3600" y="219"/>
              <a:chExt cx="360" cy="175"/>
            </a:xfrm>
          </p:grpSpPr>
          <p:sp>
            <p:nvSpPr>
              <p:cNvPr id="88196"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97"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8198"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8199"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88200"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1080" name="Group 54"/>
              <p:cNvGrpSpPr>
                <a:grpSpLocks/>
              </p:cNvGrpSpPr>
              <p:nvPr/>
            </p:nvGrpSpPr>
            <p:grpSpPr bwMode="auto">
              <a:xfrm>
                <a:off x="3686" y="244"/>
                <a:ext cx="177" cy="66"/>
                <a:chOff x="2848" y="848"/>
                <a:chExt cx="140" cy="98"/>
              </a:xfrm>
            </p:grpSpPr>
            <p:sp>
              <p:nvSpPr>
                <p:cNvPr id="88206"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8207"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8208"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211081" name="Group 58"/>
              <p:cNvGrpSpPr>
                <a:grpSpLocks/>
              </p:cNvGrpSpPr>
              <p:nvPr/>
            </p:nvGrpSpPr>
            <p:grpSpPr bwMode="auto">
              <a:xfrm flipV="1">
                <a:off x="3686" y="243"/>
                <a:ext cx="177" cy="66"/>
                <a:chOff x="2848" y="848"/>
                <a:chExt cx="140" cy="98"/>
              </a:xfrm>
            </p:grpSpPr>
            <p:sp>
              <p:nvSpPr>
                <p:cNvPr id="88203"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8204"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8205" name="Line 61"/>
                <p:cNvSpPr>
                  <a:spLocks noChangeShapeType="1"/>
                </p:cNvSpPr>
                <p:nvPr/>
              </p:nvSpPr>
              <p:spPr bwMode="auto">
                <a:xfrm>
                  <a:off x="2894" y="853"/>
                  <a:ext cx="52" cy="9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grpSp>
      <p:sp>
        <p:nvSpPr>
          <p:cNvPr id="701629" name="Rectangle 189"/>
          <p:cNvSpPr>
            <a:spLocks noGrp="1" noChangeArrowheads="1"/>
          </p:cNvSpPr>
          <p:nvPr>
            <p:ph type="body" idx="1"/>
          </p:nvPr>
        </p:nvSpPr>
        <p:spPr>
          <a:xfrm>
            <a:off x="4726808" y="1019969"/>
            <a:ext cx="3979043" cy="1345407"/>
          </a:xfrm>
        </p:spPr>
        <p:txBody>
          <a:bodyPr/>
          <a:lstStyle/>
          <a:p>
            <a:pPr>
              <a:buFont typeface="Wingdings" charset="0"/>
              <a:buChar char="v"/>
              <a:defRPr/>
            </a:pPr>
            <a:r>
              <a:rPr lang="en-US" sz="2200" dirty="0">
                <a:latin typeface="Gill Sans MT" panose="020B0502020104020203" pitchFamily="34" charset="0"/>
                <a:ea typeface="ＭＳ Ｐゴシック" charset="0"/>
              </a:rPr>
              <a:t>connecting laptop needs to get its own IP address, addr of first-hop router, addr of DNS server: use </a:t>
            </a:r>
            <a:r>
              <a:rPr lang="en-US" sz="2200" i="1" dirty="0">
                <a:solidFill>
                  <a:srgbClr val="C00000"/>
                </a:solidFill>
                <a:latin typeface="Gill Sans MT" panose="020B0502020104020203" pitchFamily="34" charset="0"/>
                <a:ea typeface="ＭＳ Ｐゴシック" charset="0"/>
              </a:rPr>
              <a:t>DHCP</a:t>
            </a:r>
          </a:p>
        </p:txBody>
      </p:sp>
      <p:sp>
        <p:nvSpPr>
          <p:cNvPr id="701661" name="AutoShape 221"/>
          <p:cNvSpPr>
            <a:spLocks noChangeArrowheads="1"/>
          </p:cNvSpPr>
          <p:nvPr/>
        </p:nvSpPr>
        <p:spPr bwMode="auto">
          <a:xfrm>
            <a:off x="830263" y="2266950"/>
            <a:ext cx="976312"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01690" name="Group 250"/>
          <p:cNvGrpSpPr>
            <a:grpSpLocks/>
          </p:cNvGrpSpPr>
          <p:nvPr/>
        </p:nvGrpSpPr>
        <p:grpSpPr bwMode="auto">
          <a:xfrm>
            <a:off x="1195388" y="1081088"/>
            <a:ext cx="976312" cy="1460500"/>
            <a:chOff x="651" y="681"/>
            <a:chExt cx="615" cy="920"/>
          </a:xfrm>
        </p:grpSpPr>
        <p:sp>
          <p:nvSpPr>
            <p:cNvPr id="211054" name="Freeform 249"/>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11055" name="Group 248"/>
            <p:cNvGrpSpPr>
              <a:grpSpLocks/>
            </p:cNvGrpSpPr>
            <p:nvPr/>
          </p:nvGrpSpPr>
          <p:grpSpPr bwMode="auto">
            <a:xfrm>
              <a:off x="651" y="681"/>
              <a:ext cx="501" cy="828"/>
              <a:chOff x="569" y="2954"/>
              <a:chExt cx="501" cy="828"/>
            </a:xfrm>
          </p:grpSpPr>
          <p:sp>
            <p:nvSpPr>
              <p:cNvPr id="88177" name="Rectangle 242"/>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78" name="Text Box 241"/>
              <p:cNvSpPr txBox="1">
                <a:spLocks noChangeArrowheads="1"/>
              </p:cNvSpPr>
              <p:nvPr/>
            </p:nvSpPr>
            <p:spPr bwMode="auto">
              <a:xfrm>
                <a:off x="593" y="2954"/>
                <a:ext cx="477"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a:solidFill>
                      <a:srgbClr val="000000"/>
                    </a:solidFill>
                    <a:latin typeface="Arial" charset="0"/>
                  </a:rPr>
                  <a:t>DHCP</a:t>
                </a:r>
              </a:p>
              <a:p>
                <a:pPr algn="ctr">
                  <a:defRPr/>
                </a:pPr>
                <a:r>
                  <a:rPr lang="en-US" sz="1600" i="0">
                    <a:solidFill>
                      <a:srgbClr val="000000"/>
                    </a:solidFill>
                    <a:latin typeface="Arial" charset="0"/>
                  </a:rPr>
                  <a:t>UDP</a:t>
                </a:r>
              </a:p>
              <a:p>
                <a:pPr algn="ctr">
                  <a:defRPr/>
                </a:pPr>
                <a:r>
                  <a:rPr lang="en-US" sz="1600" i="0">
                    <a:solidFill>
                      <a:srgbClr val="000000"/>
                    </a:solidFill>
                    <a:latin typeface="Arial" charset="0"/>
                  </a:rPr>
                  <a:t>IP</a:t>
                </a:r>
              </a:p>
              <a:p>
                <a:pPr algn="ctr">
                  <a:defRPr/>
                </a:pPr>
                <a:r>
                  <a:rPr lang="en-US" sz="1600" i="0">
                    <a:solidFill>
                      <a:srgbClr val="000000"/>
                    </a:solidFill>
                    <a:latin typeface="Arial" charset="0"/>
                  </a:rPr>
                  <a:t>Eth</a:t>
                </a:r>
              </a:p>
              <a:p>
                <a:pPr algn="ctr">
                  <a:defRPr/>
                </a:pPr>
                <a:r>
                  <a:rPr lang="en-US" sz="1600" i="0">
                    <a:solidFill>
                      <a:srgbClr val="000000"/>
                    </a:solidFill>
                    <a:latin typeface="Arial" charset="0"/>
                  </a:rPr>
                  <a:t>Phy</a:t>
                </a:r>
              </a:p>
            </p:txBody>
          </p:sp>
          <p:sp>
            <p:nvSpPr>
              <p:cNvPr id="88179" name="Line 243"/>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88180" name="Line 244"/>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88181" name="Line 245"/>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88182" name="Line 246"/>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701693" name="Group 253"/>
          <p:cNvGrpSpPr>
            <a:grpSpLocks/>
          </p:cNvGrpSpPr>
          <p:nvPr/>
        </p:nvGrpSpPr>
        <p:grpSpPr bwMode="auto">
          <a:xfrm>
            <a:off x="520700" y="1162050"/>
            <a:ext cx="544513" cy="244475"/>
            <a:chOff x="844" y="3337"/>
            <a:chExt cx="343" cy="154"/>
          </a:xfrm>
        </p:grpSpPr>
        <p:sp>
          <p:nvSpPr>
            <p:cNvPr id="88173" name="Rectangle 25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74" name="Text Box 252"/>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DHCP</a:t>
              </a:r>
            </a:p>
          </p:txBody>
        </p:sp>
      </p:grpSp>
      <p:grpSp>
        <p:nvGrpSpPr>
          <p:cNvPr id="701739" name="Group 299"/>
          <p:cNvGrpSpPr>
            <a:grpSpLocks/>
          </p:cNvGrpSpPr>
          <p:nvPr/>
        </p:nvGrpSpPr>
        <p:grpSpPr bwMode="auto">
          <a:xfrm>
            <a:off x="66675" y="1181100"/>
            <a:ext cx="1081088" cy="1166813"/>
            <a:chOff x="42" y="744"/>
            <a:chExt cx="681" cy="735"/>
          </a:xfrm>
        </p:grpSpPr>
        <p:grpSp>
          <p:nvGrpSpPr>
            <p:cNvPr id="211020" name="Group 296"/>
            <p:cNvGrpSpPr>
              <a:grpSpLocks/>
            </p:cNvGrpSpPr>
            <p:nvPr/>
          </p:nvGrpSpPr>
          <p:grpSpPr bwMode="auto">
            <a:xfrm>
              <a:off x="42" y="886"/>
              <a:ext cx="681" cy="468"/>
              <a:chOff x="42" y="886"/>
              <a:chExt cx="681" cy="468"/>
            </a:xfrm>
          </p:grpSpPr>
          <p:grpSp>
            <p:nvGrpSpPr>
              <p:cNvPr id="211022" name="Group 295"/>
              <p:cNvGrpSpPr>
                <a:grpSpLocks/>
              </p:cNvGrpSpPr>
              <p:nvPr/>
            </p:nvGrpSpPr>
            <p:grpSpPr bwMode="auto">
              <a:xfrm>
                <a:off x="278" y="886"/>
                <a:ext cx="397" cy="154"/>
                <a:chOff x="740" y="3209"/>
                <a:chExt cx="397" cy="154"/>
              </a:xfrm>
            </p:grpSpPr>
            <p:grpSp>
              <p:nvGrpSpPr>
                <p:cNvPr id="211047" name="Group 254"/>
                <p:cNvGrpSpPr>
                  <a:grpSpLocks/>
                </p:cNvGrpSpPr>
                <p:nvPr/>
              </p:nvGrpSpPr>
              <p:grpSpPr bwMode="auto">
                <a:xfrm>
                  <a:off x="794" y="3209"/>
                  <a:ext cx="343" cy="154"/>
                  <a:chOff x="844" y="3337"/>
                  <a:chExt cx="343" cy="154"/>
                </a:xfrm>
              </p:grpSpPr>
              <p:sp>
                <p:nvSpPr>
                  <p:cNvPr id="88171" name="Rectangle 25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72" name="Text Box 256"/>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DHCP</a:t>
                    </a:r>
                  </a:p>
                </p:txBody>
              </p:sp>
            </p:grpSp>
            <p:sp>
              <p:nvSpPr>
                <p:cNvPr id="88169" name="Rectangle 266"/>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70" name="Rectangle 267"/>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1023" name="Group 274"/>
              <p:cNvGrpSpPr>
                <a:grpSpLocks/>
              </p:cNvGrpSpPr>
              <p:nvPr/>
            </p:nvGrpSpPr>
            <p:grpSpPr bwMode="auto">
              <a:xfrm>
                <a:off x="278" y="1034"/>
                <a:ext cx="397" cy="154"/>
                <a:chOff x="836" y="3305"/>
                <a:chExt cx="397" cy="154"/>
              </a:xfrm>
            </p:grpSpPr>
            <p:grpSp>
              <p:nvGrpSpPr>
                <p:cNvPr id="211041" name="Group 268"/>
                <p:cNvGrpSpPr>
                  <a:grpSpLocks/>
                </p:cNvGrpSpPr>
                <p:nvPr/>
              </p:nvGrpSpPr>
              <p:grpSpPr bwMode="auto">
                <a:xfrm>
                  <a:off x="890" y="3305"/>
                  <a:ext cx="343" cy="154"/>
                  <a:chOff x="844" y="3337"/>
                  <a:chExt cx="343" cy="154"/>
                </a:xfrm>
              </p:grpSpPr>
              <p:sp>
                <p:nvSpPr>
                  <p:cNvPr id="88166" name="Rectangle 26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67" name="Text Box 270"/>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DHCP</a:t>
                    </a:r>
                  </a:p>
                </p:txBody>
              </p:sp>
            </p:grpSp>
            <p:grpSp>
              <p:nvGrpSpPr>
                <p:cNvPr id="211042" name="Group 273"/>
                <p:cNvGrpSpPr>
                  <a:grpSpLocks/>
                </p:cNvGrpSpPr>
                <p:nvPr/>
              </p:nvGrpSpPr>
              <p:grpSpPr bwMode="auto">
                <a:xfrm>
                  <a:off x="836" y="3334"/>
                  <a:ext cx="354" cy="94"/>
                  <a:chOff x="836" y="3334"/>
                  <a:chExt cx="354" cy="94"/>
                </a:xfrm>
              </p:grpSpPr>
              <p:sp>
                <p:nvSpPr>
                  <p:cNvPr id="88164" name="Rectangle 271"/>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65" name="Rectangle 272"/>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grpSp>
            <p:nvGrpSpPr>
              <p:cNvPr id="211024" name="Group 293"/>
              <p:cNvGrpSpPr>
                <a:grpSpLocks/>
              </p:cNvGrpSpPr>
              <p:nvPr/>
            </p:nvGrpSpPr>
            <p:grpSpPr bwMode="auto">
              <a:xfrm>
                <a:off x="165" y="1054"/>
                <a:ext cx="480" cy="112"/>
                <a:chOff x="627" y="3377"/>
                <a:chExt cx="480" cy="112"/>
              </a:xfrm>
            </p:grpSpPr>
            <p:sp>
              <p:nvSpPr>
                <p:cNvPr id="88160" name="Rectangle 276"/>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61" name="Rectangle 277"/>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1025" name="Group 294"/>
              <p:cNvGrpSpPr>
                <a:grpSpLocks/>
              </p:cNvGrpSpPr>
              <p:nvPr/>
            </p:nvGrpSpPr>
            <p:grpSpPr bwMode="auto">
              <a:xfrm>
                <a:off x="42" y="1200"/>
                <a:ext cx="681" cy="154"/>
                <a:chOff x="504" y="3523"/>
                <a:chExt cx="681" cy="154"/>
              </a:xfrm>
            </p:grpSpPr>
            <p:grpSp>
              <p:nvGrpSpPr>
                <p:cNvPr id="211026" name="Group 287"/>
                <p:cNvGrpSpPr>
                  <a:grpSpLocks/>
                </p:cNvGrpSpPr>
                <p:nvPr/>
              </p:nvGrpSpPr>
              <p:grpSpPr bwMode="auto">
                <a:xfrm>
                  <a:off x="623" y="3523"/>
                  <a:ext cx="510" cy="154"/>
                  <a:chOff x="723" y="3453"/>
                  <a:chExt cx="510" cy="154"/>
                </a:xfrm>
              </p:grpSpPr>
              <p:grpSp>
                <p:nvGrpSpPr>
                  <p:cNvPr id="211030" name="Group 278"/>
                  <p:cNvGrpSpPr>
                    <a:grpSpLocks/>
                  </p:cNvGrpSpPr>
                  <p:nvPr/>
                </p:nvGrpSpPr>
                <p:grpSpPr bwMode="auto">
                  <a:xfrm>
                    <a:off x="836" y="3453"/>
                    <a:ext cx="397" cy="154"/>
                    <a:chOff x="836" y="3305"/>
                    <a:chExt cx="397" cy="154"/>
                  </a:xfrm>
                </p:grpSpPr>
                <p:grpSp>
                  <p:nvGrpSpPr>
                    <p:cNvPr id="211033" name="Group 279"/>
                    <p:cNvGrpSpPr>
                      <a:grpSpLocks/>
                    </p:cNvGrpSpPr>
                    <p:nvPr/>
                  </p:nvGrpSpPr>
                  <p:grpSpPr bwMode="auto">
                    <a:xfrm>
                      <a:off x="890" y="3305"/>
                      <a:ext cx="343" cy="154"/>
                      <a:chOff x="844" y="3337"/>
                      <a:chExt cx="343" cy="154"/>
                    </a:xfrm>
                  </p:grpSpPr>
                  <p:sp>
                    <p:nvSpPr>
                      <p:cNvPr id="88158" name="Rectangle 28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59" name="Text Box 281"/>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DHCP</a:t>
                        </a:r>
                      </a:p>
                    </p:txBody>
                  </p:sp>
                </p:grpSp>
                <p:grpSp>
                  <p:nvGrpSpPr>
                    <p:cNvPr id="211034" name="Group 282"/>
                    <p:cNvGrpSpPr>
                      <a:grpSpLocks/>
                    </p:cNvGrpSpPr>
                    <p:nvPr/>
                  </p:nvGrpSpPr>
                  <p:grpSpPr bwMode="auto">
                    <a:xfrm>
                      <a:off x="836" y="3334"/>
                      <a:ext cx="354" cy="94"/>
                      <a:chOff x="836" y="3334"/>
                      <a:chExt cx="354" cy="94"/>
                    </a:xfrm>
                  </p:grpSpPr>
                  <p:sp>
                    <p:nvSpPr>
                      <p:cNvPr id="88156" name="Rectangle 283"/>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57" name="Rectangle 284"/>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sp>
                <p:nvSpPr>
                  <p:cNvPr id="88152" name="Rectangle 285"/>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53" name="Rectangle 286"/>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8148" name="Rectangle 288"/>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49" name="Rectangle 290"/>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50" name="Rectangle 291"/>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sp>
          <p:nvSpPr>
            <p:cNvPr id="88142" name="AutoShape 297"/>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701758" name="Group 318"/>
          <p:cNvGrpSpPr>
            <a:grpSpLocks/>
          </p:cNvGrpSpPr>
          <p:nvPr/>
        </p:nvGrpSpPr>
        <p:grpSpPr bwMode="auto">
          <a:xfrm>
            <a:off x="650875" y="2389188"/>
            <a:ext cx="1081088" cy="244475"/>
            <a:chOff x="504" y="3523"/>
            <a:chExt cx="681" cy="154"/>
          </a:xfrm>
        </p:grpSpPr>
        <p:grpSp>
          <p:nvGrpSpPr>
            <p:cNvPr id="211007" name="Group 319"/>
            <p:cNvGrpSpPr>
              <a:grpSpLocks/>
            </p:cNvGrpSpPr>
            <p:nvPr/>
          </p:nvGrpSpPr>
          <p:grpSpPr bwMode="auto">
            <a:xfrm>
              <a:off x="623" y="3523"/>
              <a:ext cx="510" cy="154"/>
              <a:chOff x="723" y="3453"/>
              <a:chExt cx="510" cy="154"/>
            </a:xfrm>
          </p:grpSpPr>
          <p:grpSp>
            <p:nvGrpSpPr>
              <p:cNvPr id="211011" name="Group 320"/>
              <p:cNvGrpSpPr>
                <a:grpSpLocks/>
              </p:cNvGrpSpPr>
              <p:nvPr/>
            </p:nvGrpSpPr>
            <p:grpSpPr bwMode="auto">
              <a:xfrm>
                <a:off x="836" y="3453"/>
                <a:ext cx="397" cy="154"/>
                <a:chOff x="836" y="3305"/>
                <a:chExt cx="397" cy="154"/>
              </a:xfrm>
            </p:grpSpPr>
            <p:grpSp>
              <p:nvGrpSpPr>
                <p:cNvPr id="211014" name="Group 321"/>
                <p:cNvGrpSpPr>
                  <a:grpSpLocks/>
                </p:cNvGrpSpPr>
                <p:nvPr/>
              </p:nvGrpSpPr>
              <p:grpSpPr bwMode="auto">
                <a:xfrm>
                  <a:off x="890" y="3305"/>
                  <a:ext cx="343" cy="154"/>
                  <a:chOff x="844" y="3337"/>
                  <a:chExt cx="343" cy="154"/>
                </a:xfrm>
              </p:grpSpPr>
              <p:sp>
                <p:nvSpPr>
                  <p:cNvPr id="88139" name="Rectangle 322"/>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40" name="Text Box 323"/>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DHCP</a:t>
                    </a:r>
                  </a:p>
                </p:txBody>
              </p:sp>
            </p:grpSp>
            <p:grpSp>
              <p:nvGrpSpPr>
                <p:cNvPr id="211015" name="Group 324"/>
                <p:cNvGrpSpPr>
                  <a:grpSpLocks/>
                </p:cNvGrpSpPr>
                <p:nvPr/>
              </p:nvGrpSpPr>
              <p:grpSpPr bwMode="auto">
                <a:xfrm>
                  <a:off x="836" y="3334"/>
                  <a:ext cx="354" cy="94"/>
                  <a:chOff x="836" y="3334"/>
                  <a:chExt cx="354" cy="94"/>
                </a:xfrm>
              </p:grpSpPr>
              <p:sp>
                <p:nvSpPr>
                  <p:cNvPr id="88137" name="Rectangle 325"/>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38" name="Rectangle 326"/>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sp>
            <p:nvSpPr>
              <p:cNvPr id="88133" name="Rectangle 327"/>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34" name="Rectangle 328"/>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8129" name="Rectangle 329"/>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30" name="Rectangle 330"/>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31" name="Rectangle 331"/>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701782" name="Group 342"/>
          <p:cNvGrpSpPr>
            <a:grpSpLocks/>
          </p:cNvGrpSpPr>
          <p:nvPr/>
        </p:nvGrpSpPr>
        <p:grpSpPr bwMode="auto">
          <a:xfrm>
            <a:off x="1477963" y="3081338"/>
            <a:ext cx="1316037" cy="1314450"/>
            <a:chOff x="931" y="1941"/>
            <a:chExt cx="829" cy="828"/>
          </a:xfrm>
        </p:grpSpPr>
        <p:sp>
          <p:nvSpPr>
            <p:cNvPr id="210999" name="Freeform 334"/>
            <p:cNvSpPr>
              <a:spLocks/>
            </p:cNvSpPr>
            <p:nvPr/>
          </p:nvSpPr>
          <p:spPr bwMode="auto">
            <a:xfrm>
              <a:off x="1424" y="1965"/>
              <a:ext cx="336" cy="801"/>
            </a:xfrm>
            <a:custGeom>
              <a:avLst/>
              <a:gdLst>
                <a:gd name="T0" fmla="*/ 1 w 551"/>
                <a:gd name="T1" fmla="*/ 0 h 801"/>
                <a:gd name="T2" fmla="*/ 46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1" h="801">
                  <a:moveTo>
                    <a:pt x="14" y="0"/>
                  </a:moveTo>
                  <a:lnTo>
                    <a:pt x="551" y="402"/>
                  </a:lnTo>
                  <a:lnTo>
                    <a:pt x="6" y="801"/>
                  </a:lnTo>
                  <a:lnTo>
                    <a:pt x="13" y="535"/>
                  </a:lnTo>
                  <a:lnTo>
                    <a:pt x="0" y="371"/>
                  </a:lnTo>
                  <a:lnTo>
                    <a:pt x="14"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11000" name="Group 335"/>
            <p:cNvGrpSpPr>
              <a:grpSpLocks/>
            </p:cNvGrpSpPr>
            <p:nvPr/>
          </p:nvGrpSpPr>
          <p:grpSpPr bwMode="auto">
            <a:xfrm>
              <a:off x="931" y="1941"/>
              <a:ext cx="501" cy="828"/>
              <a:chOff x="569" y="2954"/>
              <a:chExt cx="501" cy="828"/>
            </a:xfrm>
          </p:grpSpPr>
          <p:sp>
            <p:nvSpPr>
              <p:cNvPr id="88122" name="Rectangle 336"/>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23" name="Text Box 337"/>
              <p:cNvSpPr txBox="1">
                <a:spLocks noChangeArrowheads="1"/>
              </p:cNvSpPr>
              <p:nvPr/>
            </p:nvSpPr>
            <p:spPr bwMode="auto">
              <a:xfrm>
                <a:off x="593" y="2954"/>
                <a:ext cx="477"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a:solidFill>
                      <a:srgbClr val="000000"/>
                    </a:solidFill>
                    <a:latin typeface="Arial" charset="0"/>
                  </a:rPr>
                  <a:t>DHCP</a:t>
                </a:r>
              </a:p>
              <a:p>
                <a:pPr algn="ctr">
                  <a:defRPr/>
                </a:pPr>
                <a:r>
                  <a:rPr lang="en-US" sz="1600" i="0">
                    <a:solidFill>
                      <a:srgbClr val="000000"/>
                    </a:solidFill>
                    <a:latin typeface="Arial" charset="0"/>
                  </a:rPr>
                  <a:t>UDP</a:t>
                </a:r>
              </a:p>
              <a:p>
                <a:pPr algn="ctr">
                  <a:defRPr/>
                </a:pPr>
                <a:r>
                  <a:rPr lang="en-US" sz="1600" i="0">
                    <a:solidFill>
                      <a:srgbClr val="000000"/>
                    </a:solidFill>
                    <a:latin typeface="Arial" charset="0"/>
                  </a:rPr>
                  <a:t>IP</a:t>
                </a:r>
              </a:p>
              <a:p>
                <a:pPr algn="ctr">
                  <a:defRPr/>
                </a:pPr>
                <a:r>
                  <a:rPr lang="en-US" sz="1600" i="0">
                    <a:solidFill>
                      <a:srgbClr val="000000"/>
                    </a:solidFill>
                    <a:latin typeface="Arial" charset="0"/>
                  </a:rPr>
                  <a:t>Eth</a:t>
                </a:r>
              </a:p>
              <a:p>
                <a:pPr algn="ctr">
                  <a:defRPr/>
                </a:pPr>
                <a:r>
                  <a:rPr lang="en-US" sz="1600" i="0">
                    <a:solidFill>
                      <a:srgbClr val="000000"/>
                    </a:solidFill>
                    <a:latin typeface="Arial" charset="0"/>
                  </a:rPr>
                  <a:t>Phy</a:t>
                </a:r>
              </a:p>
            </p:txBody>
          </p:sp>
          <p:sp>
            <p:nvSpPr>
              <p:cNvPr id="88124" name="Line 338"/>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88125" name="Line 339"/>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88126" name="Line 340"/>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88127" name="Line 341"/>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701882" name="Group 442"/>
          <p:cNvGrpSpPr>
            <a:grpSpLocks/>
          </p:cNvGrpSpPr>
          <p:nvPr/>
        </p:nvGrpSpPr>
        <p:grpSpPr bwMode="auto">
          <a:xfrm>
            <a:off x="339725" y="2981325"/>
            <a:ext cx="1081088" cy="1217613"/>
            <a:chOff x="1404" y="3105"/>
            <a:chExt cx="681" cy="767"/>
          </a:xfrm>
        </p:grpSpPr>
        <p:grpSp>
          <p:nvGrpSpPr>
            <p:cNvPr id="210964" name="Group 344"/>
            <p:cNvGrpSpPr>
              <a:grpSpLocks/>
            </p:cNvGrpSpPr>
            <p:nvPr/>
          </p:nvGrpSpPr>
          <p:grpSpPr bwMode="auto">
            <a:xfrm>
              <a:off x="1404" y="3355"/>
              <a:ext cx="681" cy="468"/>
              <a:chOff x="42" y="886"/>
              <a:chExt cx="681" cy="468"/>
            </a:xfrm>
          </p:grpSpPr>
          <p:grpSp>
            <p:nvGrpSpPr>
              <p:cNvPr id="210969" name="Group 345"/>
              <p:cNvGrpSpPr>
                <a:grpSpLocks/>
              </p:cNvGrpSpPr>
              <p:nvPr/>
            </p:nvGrpSpPr>
            <p:grpSpPr bwMode="auto">
              <a:xfrm>
                <a:off x="278" y="886"/>
                <a:ext cx="397" cy="154"/>
                <a:chOff x="740" y="3209"/>
                <a:chExt cx="397" cy="154"/>
              </a:xfrm>
            </p:grpSpPr>
            <p:grpSp>
              <p:nvGrpSpPr>
                <p:cNvPr id="210994" name="Group 346"/>
                <p:cNvGrpSpPr>
                  <a:grpSpLocks/>
                </p:cNvGrpSpPr>
                <p:nvPr/>
              </p:nvGrpSpPr>
              <p:grpSpPr bwMode="auto">
                <a:xfrm>
                  <a:off x="794" y="3209"/>
                  <a:ext cx="343" cy="154"/>
                  <a:chOff x="844" y="3337"/>
                  <a:chExt cx="343" cy="154"/>
                </a:xfrm>
              </p:grpSpPr>
              <p:sp>
                <p:nvSpPr>
                  <p:cNvPr id="88118" name="Rectangle 34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19" name="Text Box 348"/>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DHCP</a:t>
                    </a:r>
                  </a:p>
                </p:txBody>
              </p:sp>
            </p:grpSp>
            <p:sp>
              <p:nvSpPr>
                <p:cNvPr id="88116" name="Rectangle 349"/>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17" name="Rectangle 350"/>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0970" name="Group 351"/>
              <p:cNvGrpSpPr>
                <a:grpSpLocks/>
              </p:cNvGrpSpPr>
              <p:nvPr/>
            </p:nvGrpSpPr>
            <p:grpSpPr bwMode="auto">
              <a:xfrm>
                <a:off x="278" y="1034"/>
                <a:ext cx="397" cy="154"/>
                <a:chOff x="836" y="3305"/>
                <a:chExt cx="397" cy="154"/>
              </a:xfrm>
            </p:grpSpPr>
            <p:grpSp>
              <p:nvGrpSpPr>
                <p:cNvPr id="210988" name="Group 352"/>
                <p:cNvGrpSpPr>
                  <a:grpSpLocks/>
                </p:cNvGrpSpPr>
                <p:nvPr/>
              </p:nvGrpSpPr>
              <p:grpSpPr bwMode="auto">
                <a:xfrm>
                  <a:off x="890" y="3305"/>
                  <a:ext cx="343" cy="154"/>
                  <a:chOff x="844" y="3337"/>
                  <a:chExt cx="343" cy="154"/>
                </a:xfrm>
              </p:grpSpPr>
              <p:sp>
                <p:nvSpPr>
                  <p:cNvPr id="88113" name="Rectangle 35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14" name="Text Box 354"/>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DHCP</a:t>
                    </a:r>
                  </a:p>
                </p:txBody>
              </p:sp>
            </p:grpSp>
            <p:grpSp>
              <p:nvGrpSpPr>
                <p:cNvPr id="210989" name="Group 355"/>
                <p:cNvGrpSpPr>
                  <a:grpSpLocks/>
                </p:cNvGrpSpPr>
                <p:nvPr/>
              </p:nvGrpSpPr>
              <p:grpSpPr bwMode="auto">
                <a:xfrm>
                  <a:off x="836" y="3334"/>
                  <a:ext cx="354" cy="94"/>
                  <a:chOff x="836" y="3334"/>
                  <a:chExt cx="354" cy="94"/>
                </a:xfrm>
              </p:grpSpPr>
              <p:sp>
                <p:nvSpPr>
                  <p:cNvPr id="88111" name="Rectangle 356"/>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12" name="Rectangle 357"/>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grpSp>
            <p:nvGrpSpPr>
              <p:cNvPr id="210971" name="Group 358"/>
              <p:cNvGrpSpPr>
                <a:grpSpLocks/>
              </p:cNvGrpSpPr>
              <p:nvPr/>
            </p:nvGrpSpPr>
            <p:grpSpPr bwMode="auto">
              <a:xfrm>
                <a:off x="165" y="1054"/>
                <a:ext cx="480" cy="112"/>
                <a:chOff x="627" y="3377"/>
                <a:chExt cx="480" cy="112"/>
              </a:xfrm>
            </p:grpSpPr>
            <p:sp>
              <p:nvSpPr>
                <p:cNvPr id="88107" name="Rectangle 359"/>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08" name="Rectangle 360"/>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0972" name="Group 361"/>
              <p:cNvGrpSpPr>
                <a:grpSpLocks/>
              </p:cNvGrpSpPr>
              <p:nvPr/>
            </p:nvGrpSpPr>
            <p:grpSpPr bwMode="auto">
              <a:xfrm>
                <a:off x="42" y="1200"/>
                <a:ext cx="681" cy="154"/>
                <a:chOff x="504" y="3523"/>
                <a:chExt cx="681" cy="154"/>
              </a:xfrm>
            </p:grpSpPr>
            <p:grpSp>
              <p:nvGrpSpPr>
                <p:cNvPr id="210973" name="Group 362"/>
                <p:cNvGrpSpPr>
                  <a:grpSpLocks/>
                </p:cNvGrpSpPr>
                <p:nvPr/>
              </p:nvGrpSpPr>
              <p:grpSpPr bwMode="auto">
                <a:xfrm>
                  <a:off x="623" y="3523"/>
                  <a:ext cx="510" cy="154"/>
                  <a:chOff x="723" y="3453"/>
                  <a:chExt cx="510" cy="154"/>
                </a:xfrm>
              </p:grpSpPr>
              <p:grpSp>
                <p:nvGrpSpPr>
                  <p:cNvPr id="210977" name="Group 363"/>
                  <p:cNvGrpSpPr>
                    <a:grpSpLocks/>
                  </p:cNvGrpSpPr>
                  <p:nvPr/>
                </p:nvGrpSpPr>
                <p:grpSpPr bwMode="auto">
                  <a:xfrm>
                    <a:off x="836" y="3453"/>
                    <a:ext cx="397" cy="154"/>
                    <a:chOff x="836" y="3305"/>
                    <a:chExt cx="397" cy="154"/>
                  </a:xfrm>
                </p:grpSpPr>
                <p:grpSp>
                  <p:nvGrpSpPr>
                    <p:cNvPr id="210980" name="Group 364"/>
                    <p:cNvGrpSpPr>
                      <a:grpSpLocks/>
                    </p:cNvGrpSpPr>
                    <p:nvPr/>
                  </p:nvGrpSpPr>
                  <p:grpSpPr bwMode="auto">
                    <a:xfrm>
                      <a:off x="890" y="3305"/>
                      <a:ext cx="343" cy="154"/>
                      <a:chOff x="844" y="3337"/>
                      <a:chExt cx="343" cy="154"/>
                    </a:xfrm>
                  </p:grpSpPr>
                  <p:sp>
                    <p:nvSpPr>
                      <p:cNvPr id="88105" name="Rectangle 36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06" name="Text Box 366"/>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DHCP</a:t>
                        </a:r>
                      </a:p>
                    </p:txBody>
                  </p:sp>
                </p:grpSp>
                <p:grpSp>
                  <p:nvGrpSpPr>
                    <p:cNvPr id="210981" name="Group 367"/>
                    <p:cNvGrpSpPr>
                      <a:grpSpLocks/>
                    </p:cNvGrpSpPr>
                    <p:nvPr/>
                  </p:nvGrpSpPr>
                  <p:grpSpPr bwMode="auto">
                    <a:xfrm>
                      <a:off x="836" y="3334"/>
                      <a:ext cx="354" cy="94"/>
                      <a:chOff x="836" y="3334"/>
                      <a:chExt cx="354" cy="94"/>
                    </a:xfrm>
                  </p:grpSpPr>
                  <p:sp>
                    <p:nvSpPr>
                      <p:cNvPr id="88103" name="Rectangle 368"/>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04" name="Rectangle 369"/>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sp>
                <p:nvSpPr>
                  <p:cNvPr id="88099" name="Rectangle 370"/>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100" name="Rectangle 371"/>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8095" name="Rectangle 372"/>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096" name="Rectangle 373"/>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097" name="Rectangle 374"/>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sp>
          <p:nvSpPr>
            <p:cNvPr id="88086" name="AutoShape 375"/>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0966" name="Group 379"/>
            <p:cNvGrpSpPr>
              <a:grpSpLocks/>
            </p:cNvGrpSpPr>
            <p:nvPr/>
          </p:nvGrpSpPr>
          <p:grpSpPr bwMode="auto">
            <a:xfrm>
              <a:off x="1695" y="3227"/>
              <a:ext cx="343" cy="154"/>
              <a:chOff x="844" y="3337"/>
              <a:chExt cx="343" cy="154"/>
            </a:xfrm>
          </p:grpSpPr>
          <p:sp>
            <p:nvSpPr>
              <p:cNvPr id="88088" name="Rectangle 38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089" name="Text Box 381"/>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DHCP</a:t>
                </a:r>
              </a:p>
            </p:txBody>
          </p:sp>
        </p:grpSp>
      </p:grpSp>
      <p:grpSp>
        <p:nvGrpSpPr>
          <p:cNvPr id="701916" name="Group 476"/>
          <p:cNvGrpSpPr>
            <a:grpSpLocks/>
          </p:cNvGrpSpPr>
          <p:nvPr/>
        </p:nvGrpSpPr>
        <p:grpSpPr bwMode="auto">
          <a:xfrm>
            <a:off x="803275" y="3178175"/>
            <a:ext cx="544513" cy="244475"/>
            <a:chOff x="844" y="3337"/>
            <a:chExt cx="343" cy="154"/>
          </a:xfrm>
        </p:grpSpPr>
        <p:sp>
          <p:nvSpPr>
            <p:cNvPr id="88083" name="Rectangle 47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8084" name="Text Box 478"/>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DHCP</a:t>
              </a:r>
            </a:p>
          </p:txBody>
        </p:sp>
      </p:grpSp>
      <p:sp>
        <p:nvSpPr>
          <p:cNvPr id="701919" name="Rectangle 479"/>
          <p:cNvSpPr>
            <a:spLocks noChangeArrowheads="1"/>
          </p:cNvSpPr>
          <p:nvPr/>
        </p:nvSpPr>
        <p:spPr bwMode="auto">
          <a:xfrm>
            <a:off x="4747459" y="2566346"/>
            <a:ext cx="4131442" cy="10008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342900" indent="-342900">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nSpc>
                <a:spcPct val="90000"/>
              </a:lnSpc>
              <a:spcBef>
                <a:spcPct val="20000"/>
              </a:spcBef>
              <a:buClr>
                <a:srgbClr val="000099"/>
              </a:buClr>
              <a:buSzPct val="65000"/>
              <a:buFont typeface="Wingdings" panose="05000000000000000000" pitchFamily="2" charset="2"/>
              <a:buChar char="v"/>
            </a:pPr>
            <a:r>
              <a:rPr lang="en-US" altLang="zh-CN" sz="2200" i="0" dirty="0">
                <a:solidFill>
                  <a:srgbClr val="000000"/>
                </a:solidFill>
                <a:latin typeface="Gill Sans MT" panose="020B0502020104020203" pitchFamily="34" charset="0"/>
              </a:rPr>
              <a:t>DHCP request </a:t>
            </a:r>
            <a:r>
              <a:rPr lang="en-US" altLang="zh-CN" sz="2200" dirty="0">
                <a:solidFill>
                  <a:srgbClr val="3333CC"/>
                </a:solidFill>
                <a:latin typeface="Gill Sans MT" panose="020B0502020104020203" pitchFamily="34" charset="0"/>
              </a:rPr>
              <a:t>encapsulated</a:t>
            </a:r>
            <a:r>
              <a:rPr lang="en-US" altLang="zh-CN" sz="2200" i="0" dirty="0">
                <a:solidFill>
                  <a:srgbClr val="3333CC"/>
                </a:solidFill>
                <a:latin typeface="Gill Sans MT" panose="020B0502020104020203" pitchFamily="34" charset="0"/>
              </a:rPr>
              <a:t> </a:t>
            </a:r>
            <a:r>
              <a:rPr lang="en-US" altLang="zh-CN" sz="2200" i="0" dirty="0">
                <a:solidFill>
                  <a:srgbClr val="000000"/>
                </a:solidFill>
                <a:latin typeface="Gill Sans MT" panose="020B0502020104020203" pitchFamily="34" charset="0"/>
              </a:rPr>
              <a:t>in </a:t>
            </a:r>
            <a:r>
              <a:rPr lang="en-US" altLang="zh-CN" sz="2200" dirty="0">
                <a:solidFill>
                  <a:srgbClr val="C00000"/>
                </a:solidFill>
                <a:latin typeface="Gill Sans MT" panose="020B0502020104020203" pitchFamily="34" charset="0"/>
              </a:rPr>
              <a:t>UDP</a:t>
            </a:r>
            <a:r>
              <a:rPr lang="en-US" altLang="zh-CN" sz="2200" i="0" dirty="0">
                <a:solidFill>
                  <a:srgbClr val="000000"/>
                </a:solidFill>
                <a:latin typeface="Gill Sans MT" panose="020B0502020104020203" pitchFamily="34" charset="0"/>
              </a:rPr>
              <a:t>, encapsulated in </a:t>
            </a:r>
            <a:r>
              <a:rPr lang="en-US" altLang="zh-CN" sz="2200" dirty="0">
                <a:solidFill>
                  <a:srgbClr val="C00000"/>
                </a:solidFill>
                <a:latin typeface="Gill Sans MT" panose="020B0502020104020203" pitchFamily="34" charset="0"/>
              </a:rPr>
              <a:t>IP</a:t>
            </a:r>
            <a:r>
              <a:rPr lang="en-US" altLang="zh-CN" sz="2200" i="0" dirty="0">
                <a:solidFill>
                  <a:srgbClr val="000000"/>
                </a:solidFill>
                <a:latin typeface="Gill Sans MT" panose="020B0502020104020203" pitchFamily="34" charset="0"/>
              </a:rPr>
              <a:t>, encapsulated in </a:t>
            </a:r>
            <a:r>
              <a:rPr lang="en-US" altLang="zh-CN" sz="2200" dirty="0">
                <a:solidFill>
                  <a:srgbClr val="C00000"/>
                </a:solidFill>
                <a:latin typeface="Gill Sans MT" panose="020B0502020104020203" pitchFamily="34" charset="0"/>
              </a:rPr>
              <a:t>802.3</a:t>
            </a:r>
            <a:r>
              <a:rPr lang="en-US" altLang="zh-CN" sz="2200" i="0" dirty="0">
                <a:solidFill>
                  <a:srgbClr val="C00000"/>
                </a:solidFill>
                <a:latin typeface="Gill Sans MT" panose="020B0502020104020203" pitchFamily="34" charset="0"/>
              </a:rPr>
              <a:t> </a:t>
            </a:r>
            <a:r>
              <a:rPr lang="en-US" altLang="zh-CN" sz="2200" i="0" dirty="0">
                <a:solidFill>
                  <a:srgbClr val="000000"/>
                </a:solidFill>
                <a:latin typeface="Gill Sans MT" panose="020B0502020104020203" pitchFamily="34" charset="0"/>
              </a:rPr>
              <a:t>Ethernet</a:t>
            </a:r>
          </a:p>
        </p:txBody>
      </p:sp>
      <p:sp>
        <p:nvSpPr>
          <p:cNvPr id="701920" name="Rectangle 480"/>
          <p:cNvSpPr>
            <a:spLocks noChangeArrowheads="1"/>
          </p:cNvSpPr>
          <p:nvPr/>
        </p:nvSpPr>
        <p:spPr bwMode="auto">
          <a:xfrm>
            <a:off x="4760913" y="3634040"/>
            <a:ext cx="3944938" cy="1213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65000"/>
              <a:buFont typeface="Wingdings" charset="0"/>
              <a:buChar char="v"/>
              <a:defRPr/>
            </a:pPr>
            <a:r>
              <a:rPr lang="en-US" sz="2200" i="0" dirty="0">
                <a:solidFill>
                  <a:srgbClr val="000000"/>
                </a:solidFill>
                <a:latin typeface="Gill Sans MT" panose="020B0502020104020203" pitchFamily="34" charset="0"/>
                <a:ea typeface="ＭＳ Ｐゴシック" charset="0"/>
              </a:rPr>
              <a:t>Ethernet frame </a:t>
            </a:r>
            <a:r>
              <a:rPr lang="en-US" sz="2200" dirty="0">
                <a:solidFill>
                  <a:srgbClr val="000099"/>
                </a:solidFill>
                <a:latin typeface="Gill Sans MT" panose="020B0502020104020203" pitchFamily="34" charset="0"/>
                <a:ea typeface="ＭＳ Ｐゴシック" charset="0"/>
              </a:rPr>
              <a:t>broadcast</a:t>
            </a:r>
            <a:r>
              <a:rPr lang="en-US" sz="2200" i="0" dirty="0">
                <a:solidFill>
                  <a:srgbClr val="000000"/>
                </a:solidFill>
                <a:latin typeface="Gill Sans MT" panose="020B0502020104020203" pitchFamily="34" charset="0"/>
                <a:ea typeface="ＭＳ Ｐゴシック" charset="0"/>
              </a:rPr>
              <a:t> (</a:t>
            </a:r>
            <a:r>
              <a:rPr lang="en-US" sz="2200" i="0" dirty="0" err="1">
                <a:solidFill>
                  <a:srgbClr val="000000"/>
                </a:solidFill>
                <a:latin typeface="Gill Sans MT" panose="020B0502020104020203" pitchFamily="34" charset="0"/>
                <a:ea typeface="ＭＳ Ｐゴシック" charset="0"/>
              </a:rPr>
              <a:t>dest</a:t>
            </a:r>
            <a:r>
              <a:rPr lang="en-US" sz="2200" i="0" dirty="0">
                <a:solidFill>
                  <a:srgbClr val="000000"/>
                </a:solidFill>
                <a:latin typeface="Gill Sans MT" panose="020B0502020104020203" pitchFamily="34" charset="0"/>
                <a:ea typeface="ＭＳ Ｐゴシック" charset="0"/>
              </a:rPr>
              <a:t>: FFFFFFFFFFFF) on LAN, received at router running </a:t>
            </a:r>
            <a:r>
              <a:rPr lang="en-US" sz="2200" dirty="0">
                <a:solidFill>
                  <a:srgbClr val="C00000"/>
                </a:solidFill>
                <a:latin typeface="Gill Sans MT" panose="020B0502020104020203" pitchFamily="34" charset="0"/>
                <a:ea typeface="ＭＳ Ｐゴシック" charset="0"/>
              </a:rPr>
              <a:t>DHCP</a:t>
            </a:r>
            <a:r>
              <a:rPr lang="en-US" sz="2200" i="0" dirty="0">
                <a:solidFill>
                  <a:srgbClr val="C00000"/>
                </a:solidFill>
                <a:latin typeface="Gill Sans MT" panose="020B0502020104020203" pitchFamily="34" charset="0"/>
                <a:ea typeface="ＭＳ Ｐゴシック" charset="0"/>
              </a:rPr>
              <a:t> </a:t>
            </a:r>
            <a:r>
              <a:rPr lang="en-US" sz="2200" i="0" dirty="0">
                <a:solidFill>
                  <a:srgbClr val="000000"/>
                </a:solidFill>
                <a:latin typeface="Gill Sans MT" panose="020B0502020104020203" pitchFamily="34" charset="0"/>
                <a:ea typeface="ＭＳ Ｐゴシック" charset="0"/>
              </a:rPr>
              <a:t>server</a:t>
            </a:r>
          </a:p>
        </p:txBody>
      </p:sp>
      <p:sp>
        <p:nvSpPr>
          <p:cNvPr id="701921" name="Rectangle 481"/>
          <p:cNvSpPr>
            <a:spLocks noChangeArrowheads="1"/>
          </p:cNvSpPr>
          <p:nvPr/>
        </p:nvSpPr>
        <p:spPr bwMode="auto">
          <a:xfrm>
            <a:off x="4760913" y="5020802"/>
            <a:ext cx="3802984" cy="957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65000"/>
              <a:buFont typeface="Wingdings" charset="0"/>
              <a:buChar char="v"/>
              <a:defRPr/>
            </a:pPr>
            <a:r>
              <a:rPr lang="en-US" sz="2200" i="0" dirty="0">
                <a:solidFill>
                  <a:srgbClr val="000000"/>
                </a:solidFill>
                <a:latin typeface="Gill Sans MT" panose="020B0502020104020203" pitchFamily="34" charset="0"/>
                <a:ea typeface="ＭＳ Ｐゴシック" charset="0"/>
              </a:rPr>
              <a:t>Ethernet </a:t>
            </a:r>
            <a:r>
              <a:rPr lang="en-US" sz="2200" i="0" dirty="0">
                <a:solidFill>
                  <a:srgbClr val="000099"/>
                </a:solidFill>
                <a:latin typeface="Gill Sans MT" panose="020B0502020104020203" pitchFamily="34" charset="0"/>
                <a:ea typeface="ＭＳ Ｐゴシック" charset="0"/>
              </a:rPr>
              <a:t>demuxed</a:t>
            </a:r>
            <a:r>
              <a:rPr lang="en-US" sz="2200" i="0" dirty="0">
                <a:solidFill>
                  <a:srgbClr val="000000"/>
                </a:solidFill>
                <a:latin typeface="Gill Sans MT" panose="020B0502020104020203" pitchFamily="34" charset="0"/>
                <a:ea typeface="ＭＳ Ｐゴシック" charset="0"/>
              </a:rPr>
              <a:t> to IP demuxed, UDP demuxed to DHCP </a:t>
            </a:r>
          </a:p>
        </p:txBody>
      </p:sp>
      <p:sp>
        <p:nvSpPr>
          <p:cNvPr id="2" name="标题 1"/>
          <p:cNvSpPr>
            <a:spLocks noGrp="1"/>
          </p:cNvSpPr>
          <p:nvPr>
            <p:ph type="title"/>
          </p:nvPr>
        </p:nvSpPr>
        <p:spPr/>
        <p:txBody>
          <a:bodyPr/>
          <a:lstStyle/>
          <a:p>
            <a:r>
              <a:rPr lang="en-US" altLang="zh-CN" dirty="0">
                <a:latin typeface="Gill Sans MT" panose="020B0502020104020203" pitchFamily="34" charset="0"/>
              </a:rPr>
              <a:t>A day in the life… connecting to the Internet</a:t>
            </a:r>
            <a:endParaRPr lang="zh-CN" altLang="en-US" dirty="0"/>
          </a:p>
        </p:txBody>
      </p:sp>
    </p:spTree>
    <p:extLst>
      <p:ext uri="{BB962C8B-B14F-4D97-AF65-F5344CB8AC3E}">
        <p14:creationId xmlns:p14="http://schemas.microsoft.com/office/powerpoint/2010/main" val="10321546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01661"/>
                                        </p:tgtEl>
                                        <p:attrNameLst>
                                          <p:attrName>style.visibility</p:attrName>
                                        </p:attrNameLst>
                                      </p:cBhvr>
                                      <p:to>
                                        <p:strVal val="visible"/>
                                      </p:to>
                                    </p:set>
                                    <p:animEffect transition="in" filter="wipe(left)">
                                      <p:cBhvr>
                                        <p:cTn id="7" dur="500"/>
                                        <p:tgtEl>
                                          <p:spTgt spid="701661"/>
                                        </p:tgtEl>
                                      </p:cBhvr>
                                    </p:animEffect>
                                  </p:childTnLst>
                                </p:cTn>
                              </p:par>
                            </p:childTnLst>
                          </p:cTn>
                        </p:par>
                        <p:par>
                          <p:cTn id="8" fill="hold" nodeType="afterGroup">
                            <p:stCondLst>
                              <p:cond delay="500"/>
                            </p:stCondLst>
                            <p:childTnLst>
                              <p:par>
                                <p:cTn id="9" presetID="9" presetClass="exit" presetSubtype="0" fill="hold" grpId="1" nodeType="afterEffect">
                                  <p:stCondLst>
                                    <p:cond delay="0"/>
                                  </p:stCondLst>
                                  <p:childTnLst>
                                    <p:animEffect transition="out" filter="dissolve">
                                      <p:cBhvr>
                                        <p:cTn id="10" dur="500"/>
                                        <p:tgtEl>
                                          <p:spTgt spid="701661"/>
                                        </p:tgtEl>
                                      </p:cBhvr>
                                    </p:animEffect>
                                    <p:set>
                                      <p:cBhvr>
                                        <p:cTn id="11" dur="1" fill="hold">
                                          <p:stCondLst>
                                            <p:cond delay="499"/>
                                          </p:stCondLst>
                                        </p:cTn>
                                        <p:tgtEl>
                                          <p:spTgt spid="701661"/>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nodeType="clickEffect">
                                  <p:stCondLst>
                                    <p:cond delay="0"/>
                                  </p:stCondLst>
                                  <p:childTnLst>
                                    <p:set>
                                      <p:cBhvr>
                                        <p:cTn id="15" dur="1" fill="hold">
                                          <p:stCondLst>
                                            <p:cond delay="0"/>
                                          </p:stCondLst>
                                        </p:cTn>
                                        <p:tgtEl>
                                          <p:spTgt spid="701690"/>
                                        </p:tgtEl>
                                        <p:attrNameLst>
                                          <p:attrName>style.visibility</p:attrName>
                                        </p:attrNameLst>
                                      </p:cBhvr>
                                      <p:to>
                                        <p:strVal val="visible"/>
                                      </p:to>
                                    </p:set>
                                    <p:animEffect transition="in" filter="wipe(down)">
                                      <p:cBhvr>
                                        <p:cTn id="16" dur="500"/>
                                        <p:tgtEl>
                                          <p:spTgt spid="701690"/>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701693"/>
                                        </p:tgtEl>
                                        <p:attrNameLst>
                                          <p:attrName>style.visibility</p:attrName>
                                        </p:attrNameLst>
                                      </p:cBhvr>
                                      <p:to>
                                        <p:strVal val="visible"/>
                                      </p:to>
                                    </p:set>
                                    <p:animEffect transition="in" filter="dissolve">
                                      <p:cBhvr>
                                        <p:cTn id="20" dur="500"/>
                                        <p:tgtEl>
                                          <p:spTgt spid="701693"/>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701629">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701739"/>
                                        </p:tgtEl>
                                        <p:attrNameLst>
                                          <p:attrName>style.visibility</p:attrName>
                                        </p:attrNameLst>
                                      </p:cBhvr>
                                      <p:to>
                                        <p:strVal val="visible"/>
                                      </p:to>
                                    </p:set>
                                    <p:animEffect transition="in" filter="wipe(up)">
                                      <p:cBhvr>
                                        <p:cTn id="27" dur="500"/>
                                        <p:tgtEl>
                                          <p:spTgt spid="701739"/>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701919"/>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nodeType="clickEffect">
                                  <p:stCondLst>
                                    <p:cond delay="0"/>
                                  </p:stCondLst>
                                  <p:childTnLst>
                                    <p:set>
                                      <p:cBhvr>
                                        <p:cTn id="33" dur="1" fill="hold">
                                          <p:stCondLst>
                                            <p:cond delay="0"/>
                                          </p:stCondLst>
                                        </p:cTn>
                                        <p:tgtEl>
                                          <p:spTgt spid="701693"/>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701739"/>
                                        </p:tgtEl>
                                        <p:attrNameLst>
                                          <p:attrName>style.visibility</p:attrName>
                                        </p:attrNameLst>
                                      </p:cBhvr>
                                      <p:to>
                                        <p:strVal val="hidden"/>
                                      </p:to>
                                    </p:set>
                                  </p:childTnLst>
                                </p:cTn>
                              </p:par>
                            </p:childTnLst>
                          </p:cTn>
                        </p:par>
                        <p:par>
                          <p:cTn id="36" fill="hold" nodeType="afterGroup">
                            <p:stCondLst>
                              <p:cond delay="0"/>
                            </p:stCondLst>
                            <p:childTnLst>
                              <p:par>
                                <p:cTn id="37" presetID="1" presetClass="entr" presetSubtype="0" fill="hold" nodeType="afterEffect">
                                  <p:stCondLst>
                                    <p:cond delay="0"/>
                                  </p:stCondLst>
                                  <p:childTnLst>
                                    <p:set>
                                      <p:cBhvr>
                                        <p:cTn id="38" dur="1" fill="hold">
                                          <p:stCondLst>
                                            <p:cond delay="0"/>
                                          </p:stCondLst>
                                        </p:cTn>
                                        <p:tgtEl>
                                          <p:spTgt spid="7017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01920"/>
                                        </p:tgtEl>
                                        <p:attrNameLst>
                                          <p:attrName>style.visibility</p:attrName>
                                        </p:attrNameLst>
                                      </p:cBhvr>
                                      <p:to>
                                        <p:strVal val="visible"/>
                                      </p:to>
                                    </p:set>
                                  </p:childTnLst>
                                </p:cTn>
                              </p:par>
                            </p:childTnLst>
                          </p:cTn>
                        </p:par>
                        <p:par>
                          <p:cTn id="41" fill="hold" nodeType="afterGroup">
                            <p:stCondLst>
                              <p:cond delay="0"/>
                            </p:stCondLst>
                            <p:childTnLst>
                              <p:par>
                                <p:cTn id="42" presetID="0" presetClass="path" presetSubtype="0" accel="50000" decel="50000" fill="hold" nodeType="afterEffect">
                                  <p:stCondLst>
                                    <p:cond delay="0"/>
                                  </p:stCondLst>
                                  <p:childTnLst>
                                    <p:animMotion origin="layout" path="M 1.66667E-6 1.81144E-6 L 0.26823 -0.00139 L 0.10833 0.27287 L -0.01806 0.27125 " pathEditMode="relative" rAng="0" ptsTypes="AAAA">
                                      <p:cBhvr>
                                        <p:cTn id="43" dur="2000" fill="hold"/>
                                        <p:tgtEl>
                                          <p:spTgt spid="701758"/>
                                        </p:tgtEl>
                                        <p:attrNameLst>
                                          <p:attrName>ppt_x</p:attrName>
                                          <p:attrName>ppt_y</p:attrName>
                                        </p:attrNameLst>
                                      </p:cBhvr>
                                      <p:rCtr x="12500" y="13574"/>
                                    </p:animMotion>
                                  </p:childTnLst>
                                </p:cTn>
                              </p:par>
                            </p:childTnLst>
                          </p:cTn>
                        </p:par>
                        <p:par>
                          <p:cTn id="44" fill="hold" nodeType="afterGroup">
                            <p:stCondLst>
                              <p:cond delay="2000"/>
                            </p:stCondLst>
                            <p:childTnLst>
                              <p:par>
                                <p:cTn id="45" presetID="22" presetClass="entr" presetSubtype="2" fill="hold" nodeType="afterEffect">
                                  <p:stCondLst>
                                    <p:cond delay="0"/>
                                  </p:stCondLst>
                                  <p:childTnLst>
                                    <p:set>
                                      <p:cBhvr>
                                        <p:cTn id="46" dur="1" fill="hold">
                                          <p:stCondLst>
                                            <p:cond delay="0"/>
                                          </p:stCondLst>
                                        </p:cTn>
                                        <p:tgtEl>
                                          <p:spTgt spid="701782"/>
                                        </p:tgtEl>
                                        <p:attrNameLst>
                                          <p:attrName>style.visibility</p:attrName>
                                        </p:attrNameLst>
                                      </p:cBhvr>
                                      <p:to>
                                        <p:strVal val="visible"/>
                                      </p:to>
                                    </p:set>
                                    <p:animEffect transition="in" filter="wipe(right)">
                                      <p:cBhvr>
                                        <p:cTn id="47" dur="500"/>
                                        <p:tgtEl>
                                          <p:spTgt spid="70178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nodeType="clickEffect">
                                  <p:stCondLst>
                                    <p:cond delay="0"/>
                                  </p:stCondLst>
                                  <p:childTnLst>
                                    <p:set>
                                      <p:cBhvr>
                                        <p:cTn id="51" dur="1" fill="hold">
                                          <p:stCondLst>
                                            <p:cond delay="0"/>
                                          </p:stCondLst>
                                        </p:cTn>
                                        <p:tgtEl>
                                          <p:spTgt spid="701758"/>
                                        </p:tgtEl>
                                        <p:attrNameLst>
                                          <p:attrName>style.visibility</p:attrName>
                                        </p:attrNameLst>
                                      </p:cBhvr>
                                      <p:to>
                                        <p:strVal val="hidden"/>
                                      </p:to>
                                    </p:set>
                                  </p:childTnLst>
                                </p:cTn>
                              </p:par>
                            </p:childTnLst>
                          </p:cTn>
                        </p:par>
                        <p:par>
                          <p:cTn id="52" fill="hold" nodeType="afterGroup">
                            <p:stCondLst>
                              <p:cond delay="0"/>
                            </p:stCondLst>
                            <p:childTnLst>
                              <p:par>
                                <p:cTn id="53" presetID="22" presetClass="entr" presetSubtype="4" fill="hold" nodeType="afterEffect">
                                  <p:stCondLst>
                                    <p:cond delay="0"/>
                                  </p:stCondLst>
                                  <p:childTnLst>
                                    <p:set>
                                      <p:cBhvr>
                                        <p:cTn id="54" dur="1" fill="hold">
                                          <p:stCondLst>
                                            <p:cond delay="0"/>
                                          </p:stCondLst>
                                        </p:cTn>
                                        <p:tgtEl>
                                          <p:spTgt spid="701882"/>
                                        </p:tgtEl>
                                        <p:attrNameLst>
                                          <p:attrName>style.visibility</p:attrName>
                                        </p:attrNameLst>
                                      </p:cBhvr>
                                      <p:to>
                                        <p:strVal val="visible"/>
                                      </p:to>
                                    </p:set>
                                    <p:animEffect transition="in" filter="wipe(down)">
                                      <p:cBhvr>
                                        <p:cTn id="55" dur="1000"/>
                                        <p:tgtEl>
                                          <p:spTgt spid="701882"/>
                                        </p:tgtEl>
                                      </p:cBhvr>
                                    </p:animEffect>
                                  </p:childTnLst>
                                </p:cTn>
                              </p:par>
                            </p:childTnLst>
                          </p:cTn>
                        </p:par>
                        <p:par>
                          <p:cTn id="56" fill="hold" nodeType="afterGroup">
                            <p:stCondLst>
                              <p:cond delay="1000"/>
                            </p:stCondLst>
                            <p:childTnLst>
                              <p:par>
                                <p:cTn id="57" presetID="1" presetClass="exit" presetSubtype="0" fill="hold" nodeType="afterEffect">
                                  <p:stCondLst>
                                    <p:cond delay="1000"/>
                                  </p:stCondLst>
                                  <p:childTnLst>
                                    <p:set>
                                      <p:cBhvr>
                                        <p:cTn id="58" dur="1" fill="hold">
                                          <p:stCondLst>
                                            <p:cond delay="0"/>
                                          </p:stCondLst>
                                        </p:cTn>
                                        <p:tgtEl>
                                          <p:spTgt spid="701882"/>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701921"/>
                                        </p:tgtEl>
                                        <p:attrNameLst>
                                          <p:attrName>style.visibility</p:attrName>
                                        </p:attrNameLst>
                                      </p:cBhvr>
                                      <p:to>
                                        <p:strVal val="visible"/>
                                      </p:to>
                                    </p:set>
                                  </p:childTnLst>
                                </p:cTn>
                              </p:par>
                              <p:par>
                                <p:cTn id="61" presetID="1" presetClass="entr" presetSubtype="0" fill="hold" nodeType="withEffect">
                                  <p:stCondLst>
                                    <p:cond delay="1000"/>
                                  </p:stCondLst>
                                  <p:childTnLst>
                                    <p:set>
                                      <p:cBhvr>
                                        <p:cTn id="62" dur="1" fill="hold">
                                          <p:stCondLst>
                                            <p:cond delay="0"/>
                                          </p:stCondLst>
                                        </p:cTn>
                                        <p:tgtEl>
                                          <p:spTgt spid="701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629" grpId="0" build="p"/>
      <p:bldP spid="701661" grpId="0" animBg="1"/>
      <p:bldP spid="701661" grpId="1" animBg="1"/>
      <p:bldP spid="701919" grpId="0"/>
      <p:bldP spid="701920" grpId="0"/>
      <p:bldP spid="701921"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1969" name="Group 152"/>
          <p:cNvGrpSpPr>
            <a:grpSpLocks/>
          </p:cNvGrpSpPr>
          <p:nvPr/>
        </p:nvGrpSpPr>
        <p:grpSpPr bwMode="auto">
          <a:xfrm>
            <a:off x="773113" y="1273175"/>
            <a:ext cx="3554412" cy="3067050"/>
            <a:chOff x="773113" y="1273175"/>
            <a:chExt cx="3554412" cy="3066395"/>
          </a:xfrm>
        </p:grpSpPr>
        <p:sp>
          <p:nvSpPr>
            <p:cNvPr id="212082" name="Freeform 3"/>
            <p:cNvSpPr>
              <a:spLocks/>
            </p:cNvSpPr>
            <p:nvPr/>
          </p:nvSpPr>
          <p:spPr bwMode="auto">
            <a:xfrm>
              <a:off x="773113"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12083"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084"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085"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2086"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208"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a:solidFill>
                    <a:srgbClr val="000000"/>
                  </a:solidFill>
                  <a:latin typeface="Arial" charset="0"/>
                  <a:cs typeface="Arial" charset="0"/>
                </a:rPr>
                <a:t>router</a:t>
              </a:r>
            </a:p>
            <a:p>
              <a:pPr>
                <a:defRPr/>
              </a:pPr>
              <a:r>
                <a:rPr lang="en-US" sz="1400" dirty="0">
                  <a:solidFill>
                    <a:srgbClr val="000000"/>
                  </a:solidFill>
                  <a:latin typeface="Arial" charset="0"/>
                  <a:cs typeface="Arial" charset="0"/>
                </a:rPr>
                <a:t>(runs DHCP)</a:t>
              </a:r>
            </a:p>
          </p:txBody>
        </p:sp>
        <p:grpSp>
          <p:nvGrpSpPr>
            <p:cNvPr id="212088" name="Group 356"/>
            <p:cNvGrpSpPr>
              <a:grpSpLocks/>
            </p:cNvGrpSpPr>
            <p:nvPr/>
          </p:nvGrpSpPr>
          <p:grpSpPr bwMode="auto">
            <a:xfrm>
              <a:off x="1653422" y="1982680"/>
              <a:ext cx="843032" cy="814871"/>
              <a:chOff x="313" y="1497"/>
              <a:chExt cx="1152" cy="1014"/>
            </a:xfrm>
          </p:grpSpPr>
          <p:pic>
            <p:nvPicPr>
              <p:cNvPr id="212140" name="Picture 354" descr="laptop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141" name="Picture 355" descr="antenna_styliz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921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62"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163"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164" name="Rectangle 43"/>
            <p:cNvSpPr>
              <a:spLocks noChangeArrowheads="1"/>
            </p:cNvSpPr>
            <p:nvPr/>
          </p:nvSpPr>
          <p:spPr bwMode="auto">
            <a:xfrm rot="-54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2093" name="Group 248"/>
            <p:cNvGrpSpPr>
              <a:grpSpLocks/>
            </p:cNvGrpSpPr>
            <p:nvPr/>
          </p:nvGrpSpPr>
          <p:grpSpPr bwMode="auto">
            <a:xfrm>
              <a:off x="2597285" y="3210128"/>
              <a:ext cx="332569" cy="581078"/>
              <a:chOff x="4140" y="429"/>
              <a:chExt cx="1425" cy="2396"/>
            </a:xfrm>
          </p:grpSpPr>
          <p:sp>
            <p:nvSpPr>
              <p:cNvPr id="212108" name="Freeform 148"/>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230"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2110" name="Freeform 150"/>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2111" name="Freeform 151"/>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233"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2113" name="Group 153"/>
              <p:cNvGrpSpPr>
                <a:grpSpLocks/>
              </p:cNvGrpSpPr>
              <p:nvPr/>
            </p:nvGrpSpPr>
            <p:grpSpPr bwMode="auto">
              <a:xfrm>
                <a:off x="4749" y="668"/>
                <a:ext cx="581" cy="145"/>
                <a:chOff x="614" y="2568"/>
                <a:chExt cx="725" cy="139"/>
              </a:xfrm>
            </p:grpSpPr>
            <p:sp>
              <p:nvSpPr>
                <p:cNvPr id="89259"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260"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9235"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2115" name="Group 157"/>
              <p:cNvGrpSpPr>
                <a:grpSpLocks/>
              </p:cNvGrpSpPr>
              <p:nvPr/>
            </p:nvGrpSpPr>
            <p:grpSpPr bwMode="auto">
              <a:xfrm>
                <a:off x="4747" y="994"/>
                <a:ext cx="581" cy="134"/>
                <a:chOff x="614" y="2568"/>
                <a:chExt cx="725" cy="139"/>
              </a:xfrm>
            </p:grpSpPr>
            <p:sp>
              <p:nvSpPr>
                <p:cNvPr id="89257"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258"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9237"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238"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2118" name="Group 162"/>
              <p:cNvGrpSpPr>
                <a:grpSpLocks/>
              </p:cNvGrpSpPr>
              <p:nvPr/>
            </p:nvGrpSpPr>
            <p:grpSpPr bwMode="auto">
              <a:xfrm>
                <a:off x="4735" y="1627"/>
                <a:ext cx="582" cy="151"/>
                <a:chOff x="614" y="2568"/>
                <a:chExt cx="725" cy="139"/>
              </a:xfrm>
            </p:grpSpPr>
            <p:sp>
              <p:nvSpPr>
                <p:cNvPr id="89255"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256"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212119" name="Freeform 165"/>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2120" name="Group 166"/>
              <p:cNvGrpSpPr>
                <a:grpSpLocks/>
              </p:cNvGrpSpPr>
              <p:nvPr/>
            </p:nvGrpSpPr>
            <p:grpSpPr bwMode="auto">
              <a:xfrm>
                <a:off x="4739" y="1327"/>
                <a:ext cx="582" cy="139"/>
                <a:chOff x="614" y="2568"/>
                <a:chExt cx="725" cy="139"/>
              </a:xfrm>
            </p:grpSpPr>
            <p:sp>
              <p:nvSpPr>
                <p:cNvPr id="89253"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254"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9242"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2122" name="Freeform 170"/>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2123" name="Freeform 171"/>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245"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2125" name="Freeform 173"/>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247" name="AutoShape 174"/>
              <p:cNvSpPr>
                <a:spLocks noChangeArrowheads="1"/>
              </p:cNvSpPr>
              <p:nvPr/>
            </p:nvSpPr>
            <p:spPr bwMode="auto">
              <a:xfrm>
                <a:off x="4139" y="2678"/>
                <a:ext cx="1204" cy="16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248"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249"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250"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sz="1800">
                  <a:solidFill>
                    <a:srgbClr val="FF0000"/>
                  </a:solidFill>
                </a:endParaRPr>
              </a:p>
            </p:txBody>
          </p:sp>
          <p:sp>
            <p:nvSpPr>
              <p:cNvPr id="89251"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252"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2094" name="Group 48"/>
            <p:cNvGrpSpPr>
              <a:grpSpLocks/>
            </p:cNvGrpSpPr>
            <p:nvPr/>
          </p:nvGrpSpPr>
          <p:grpSpPr bwMode="auto">
            <a:xfrm>
              <a:off x="2795471" y="3465563"/>
              <a:ext cx="735669" cy="376863"/>
              <a:chOff x="3600" y="219"/>
              <a:chExt cx="360" cy="175"/>
            </a:xfrm>
          </p:grpSpPr>
          <p:sp>
            <p:nvSpPr>
              <p:cNvPr id="89216"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217"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9218"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9219"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89220"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2100" name="Group 54"/>
              <p:cNvGrpSpPr>
                <a:grpSpLocks/>
              </p:cNvGrpSpPr>
              <p:nvPr/>
            </p:nvGrpSpPr>
            <p:grpSpPr bwMode="auto">
              <a:xfrm>
                <a:off x="3686" y="244"/>
                <a:ext cx="177" cy="66"/>
                <a:chOff x="2848" y="848"/>
                <a:chExt cx="140" cy="98"/>
              </a:xfrm>
            </p:grpSpPr>
            <p:sp>
              <p:nvSpPr>
                <p:cNvPr id="89226"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9227"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9228"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212101" name="Group 58"/>
              <p:cNvGrpSpPr>
                <a:grpSpLocks/>
              </p:cNvGrpSpPr>
              <p:nvPr/>
            </p:nvGrpSpPr>
            <p:grpSpPr bwMode="auto">
              <a:xfrm flipV="1">
                <a:off x="3686" y="243"/>
                <a:ext cx="177" cy="66"/>
                <a:chOff x="2848" y="848"/>
                <a:chExt cx="140" cy="98"/>
              </a:xfrm>
            </p:grpSpPr>
            <p:sp>
              <p:nvSpPr>
                <p:cNvPr id="89223"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9224"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89225" name="Line 61"/>
                <p:cNvSpPr>
                  <a:spLocks noChangeShapeType="1"/>
                </p:cNvSpPr>
                <p:nvPr/>
              </p:nvSpPr>
              <p:spPr bwMode="auto">
                <a:xfrm>
                  <a:off x="2894" y="853"/>
                  <a:ext cx="52" cy="9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grpSp>
      <p:sp>
        <p:nvSpPr>
          <p:cNvPr id="703491" name="Rectangle 3"/>
          <p:cNvSpPr>
            <a:spLocks noGrp="1" noChangeArrowheads="1"/>
          </p:cNvSpPr>
          <p:nvPr>
            <p:ph type="body" idx="1"/>
          </p:nvPr>
        </p:nvSpPr>
        <p:spPr>
          <a:xfrm>
            <a:off x="4849812" y="1079102"/>
            <a:ext cx="4087711" cy="1364457"/>
          </a:xfrm>
        </p:spPr>
        <p:txBody>
          <a:bodyPr/>
          <a:lstStyle/>
          <a:p>
            <a:pPr>
              <a:lnSpc>
                <a:spcPct val="80000"/>
              </a:lnSpc>
            </a:pPr>
            <a:r>
              <a:rPr lang="en-US" altLang="zh-CN" sz="2000" dirty="0">
                <a:latin typeface="Gill Sans MT" panose="020B0502020104020203" pitchFamily="34" charset="0"/>
              </a:rPr>
              <a:t>DHCP server formulates </a:t>
            </a:r>
            <a:r>
              <a:rPr lang="en-US" altLang="zh-CN" sz="2000" dirty="0">
                <a:solidFill>
                  <a:srgbClr val="C00000"/>
                </a:solidFill>
                <a:latin typeface="Gill Sans MT" panose="020B0502020104020203" pitchFamily="34" charset="0"/>
              </a:rPr>
              <a:t>DHCP ACK </a:t>
            </a:r>
            <a:r>
              <a:rPr lang="en-US" altLang="zh-CN" sz="2000" dirty="0">
                <a:latin typeface="Gill Sans MT" panose="020B0502020104020203" pitchFamily="34" charset="0"/>
              </a:rPr>
              <a:t>containing client</a:t>
            </a:r>
            <a:r>
              <a:rPr lang="en-US" altLang="ja-JP" sz="2000" dirty="0">
                <a:latin typeface="Gill Sans MT" panose="020B0502020104020203" pitchFamily="34" charset="0"/>
              </a:rPr>
              <a:t>’s IP address, IP address of first-hop router for client, name &amp; IP address of DNS server</a:t>
            </a:r>
          </a:p>
          <a:p>
            <a:pPr>
              <a:lnSpc>
                <a:spcPct val="80000"/>
              </a:lnSpc>
            </a:pPr>
            <a:endParaRPr lang="en-US" altLang="zh-CN" sz="2000" dirty="0"/>
          </a:p>
        </p:txBody>
      </p:sp>
      <p:grpSp>
        <p:nvGrpSpPr>
          <p:cNvPr id="703533" name="Group 45"/>
          <p:cNvGrpSpPr>
            <a:grpSpLocks/>
          </p:cNvGrpSpPr>
          <p:nvPr/>
        </p:nvGrpSpPr>
        <p:grpSpPr bwMode="auto">
          <a:xfrm>
            <a:off x="1195388" y="1081088"/>
            <a:ext cx="976312" cy="1460500"/>
            <a:chOff x="651" y="681"/>
            <a:chExt cx="615" cy="920"/>
          </a:xfrm>
        </p:grpSpPr>
        <p:sp>
          <p:nvSpPr>
            <p:cNvPr id="212074" name="Freeform 46"/>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12075" name="Group 47"/>
            <p:cNvGrpSpPr>
              <a:grpSpLocks/>
            </p:cNvGrpSpPr>
            <p:nvPr/>
          </p:nvGrpSpPr>
          <p:grpSpPr bwMode="auto">
            <a:xfrm>
              <a:off x="651" y="681"/>
              <a:ext cx="501" cy="828"/>
              <a:chOff x="569" y="2954"/>
              <a:chExt cx="501" cy="828"/>
            </a:xfrm>
          </p:grpSpPr>
          <p:sp>
            <p:nvSpPr>
              <p:cNvPr id="89197" name="Rectangle 48"/>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98" name="Text Box 49"/>
              <p:cNvSpPr txBox="1">
                <a:spLocks noChangeArrowheads="1"/>
              </p:cNvSpPr>
              <p:nvPr/>
            </p:nvSpPr>
            <p:spPr bwMode="auto">
              <a:xfrm>
                <a:off x="593" y="2954"/>
                <a:ext cx="477"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a:solidFill>
                      <a:srgbClr val="000000"/>
                    </a:solidFill>
                    <a:latin typeface="Arial" charset="0"/>
                  </a:rPr>
                  <a:t>DHCP</a:t>
                </a:r>
              </a:p>
              <a:p>
                <a:pPr algn="ctr">
                  <a:defRPr/>
                </a:pPr>
                <a:r>
                  <a:rPr lang="en-US" sz="1600" i="0">
                    <a:solidFill>
                      <a:srgbClr val="000000"/>
                    </a:solidFill>
                    <a:latin typeface="Arial" charset="0"/>
                  </a:rPr>
                  <a:t>UDP</a:t>
                </a:r>
              </a:p>
              <a:p>
                <a:pPr algn="ctr">
                  <a:defRPr/>
                </a:pPr>
                <a:r>
                  <a:rPr lang="en-US" sz="1600" i="0">
                    <a:solidFill>
                      <a:srgbClr val="000000"/>
                    </a:solidFill>
                    <a:latin typeface="Arial" charset="0"/>
                  </a:rPr>
                  <a:t>IP</a:t>
                </a:r>
              </a:p>
              <a:p>
                <a:pPr algn="ctr">
                  <a:defRPr/>
                </a:pPr>
                <a:r>
                  <a:rPr lang="en-US" sz="1600" i="0">
                    <a:solidFill>
                      <a:srgbClr val="000000"/>
                    </a:solidFill>
                    <a:latin typeface="Arial" charset="0"/>
                  </a:rPr>
                  <a:t>Eth</a:t>
                </a:r>
              </a:p>
              <a:p>
                <a:pPr algn="ctr">
                  <a:defRPr/>
                </a:pPr>
                <a:r>
                  <a:rPr lang="en-US" sz="1600" i="0">
                    <a:solidFill>
                      <a:srgbClr val="000000"/>
                    </a:solidFill>
                    <a:latin typeface="Arial" charset="0"/>
                  </a:rPr>
                  <a:t>Phy</a:t>
                </a:r>
              </a:p>
            </p:txBody>
          </p:sp>
          <p:sp>
            <p:nvSpPr>
              <p:cNvPr id="89199" name="Line 50"/>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89200" name="Line 51"/>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89201" name="Line 52"/>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89202" name="Line 53"/>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703545" name="Group 57"/>
          <p:cNvGrpSpPr>
            <a:grpSpLocks/>
          </p:cNvGrpSpPr>
          <p:nvPr/>
        </p:nvGrpSpPr>
        <p:grpSpPr bwMode="auto">
          <a:xfrm>
            <a:off x="352425" y="3152775"/>
            <a:ext cx="1081088" cy="1166813"/>
            <a:chOff x="42" y="744"/>
            <a:chExt cx="681" cy="735"/>
          </a:xfrm>
        </p:grpSpPr>
        <p:grpSp>
          <p:nvGrpSpPr>
            <p:cNvPr id="212042" name="Group 58"/>
            <p:cNvGrpSpPr>
              <a:grpSpLocks/>
            </p:cNvGrpSpPr>
            <p:nvPr/>
          </p:nvGrpSpPr>
          <p:grpSpPr bwMode="auto">
            <a:xfrm>
              <a:off x="42" y="886"/>
              <a:ext cx="681" cy="468"/>
              <a:chOff x="42" y="886"/>
              <a:chExt cx="681" cy="468"/>
            </a:xfrm>
          </p:grpSpPr>
          <p:grpSp>
            <p:nvGrpSpPr>
              <p:cNvPr id="212044" name="Group 59"/>
              <p:cNvGrpSpPr>
                <a:grpSpLocks/>
              </p:cNvGrpSpPr>
              <p:nvPr/>
            </p:nvGrpSpPr>
            <p:grpSpPr bwMode="auto">
              <a:xfrm>
                <a:off x="278" y="886"/>
                <a:ext cx="397" cy="154"/>
                <a:chOff x="740" y="3209"/>
                <a:chExt cx="397" cy="154"/>
              </a:xfrm>
            </p:grpSpPr>
            <p:grpSp>
              <p:nvGrpSpPr>
                <p:cNvPr id="212069" name="Group 60"/>
                <p:cNvGrpSpPr>
                  <a:grpSpLocks/>
                </p:cNvGrpSpPr>
                <p:nvPr/>
              </p:nvGrpSpPr>
              <p:grpSpPr bwMode="auto">
                <a:xfrm>
                  <a:off x="794" y="3209"/>
                  <a:ext cx="343" cy="154"/>
                  <a:chOff x="844" y="3337"/>
                  <a:chExt cx="343" cy="154"/>
                </a:xfrm>
              </p:grpSpPr>
              <p:sp>
                <p:nvSpPr>
                  <p:cNvPr id="89193" name="Rectangle 6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94" name="Text Box 62"/>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DHCP</a:t>
                    </a:r>
                  </a:p>
                </p:txBody>
              </p:sp>
            </p:grpSp>
            <p:sp>
              <p:nvSpPr>
                <p:cNvPr id="89191" name="Rectangle 63"/>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92" name="Rectangle 64"/>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2045" name="Group 65"/>
              <p:cNvGrpSpPr>
                <a:grpSpLocks/>
              </p:cNvGrpSpPr>
              <p:nvPr/>
            </p:nvGrpSpPr>
            <p:grpSpPr bwMode="auto">
              <a:xfrm>
                <a:off x="278" y="1034"/>
                <a:ext cx="397" cy="154"/>
                <a:chOff x="836" y="3305"/>
                <a:chExt cx="397" cy="154"/>
              </a:xfrm>
            </p:grpSpPr>
            <p:grpSp>
              <p:nvGrpSpPr>
                <p:cNvPr id="212063" name="Group 66"/>
                <p:cNvGrpSpPr>
                  <a:grpSpLocks/>
                </p:cNvGrpSpPr>
                <p:nvPr/>
              </p:nvGrpSpPr>
              <p:grpSpPr bwMode="auto">
                <a:xfrm>
                  <a:off x="890" y="3305"/>
                  <a:ext cx="343" cy="154"/>
                  <a:chOff x="844" y="3337"/>
                  <a:chExt cx="343" cy="154"/>
                </a:xfrm>
              </p:grpSpPr>
              <p:sp>
                <p:nvSpPr>
                  <p:cNvPr id="89188" name="Rectangle 6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89" name="Text Box 68"/>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DHCP</a:t>
                    </a:r>
                  </a:p>
                </p:txBody>
              </p:sp>
            </p:grpSp>
            <p:grpSp>
              <p:nvGrpSpPr>
                <p:cNvPr id="212064" name="Group 69"/>
                <p:cNvGrpSpPr>
                  <a:grpSpLocks/>
                </p:cNvGrpSpPr>
                <p:nvPr/>
              </p:nvGrpSpPr>
              <p:grpSpPr bwMode="auto">
                <a:xfrm>
                  <a:off x="836" y="3334"/>
                  <a:ext cx="354" cy="94"/>
                  <a:chOff x="836" y="3334"/>
                  <a:chExt cx="354" cy="94"/>
                </a:xfrm>
              </p:grpSpPr>
              <p:sp>
                <p:nvSpPr>
                  <p:cNvPr id="89186" name="Rectangle 70"/>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87" name="Rectangle 71"/>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grpSp>
            <p:nvGrpSpPr>
              <p:cNvPr id="212046" name="Group 72"/>
              <p:cNvGrpSpPr>
                <a:grpSpLocks/>
              </p:cNvGrpSpPr>
              <p:nvPr/>
            </p:nvGrpSpPr>
            <p:grpSpPr bwMode="auto">
              <a:xfrm>
                <a:off x="165" y="1054"/>
                <a:ext cx="480" cy="112"/>
                <a:chOff x="627" y="3377"/>
                <a:chExt cx="480" cy="112"/>
              </a:xfrm>
            </p:grpSpPr>
            <p:sp>
              <p:nvSpPr>
                <p:cNvPr id="89182" name="Rectangle 73"/>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83" name="Rectangle 74"/>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2047" name="Group 75"/>
              <p:cNvGrpSpPr>
                <a:grpSpLocks/>
              </p:cNvGrpSpPr>
              <p:nvPr/>
            </p:nvGrpSpPr>
            <p:grpSpPr bwMode="auto">
              <a:xfrm>
                <a:off x="42" y="1200"/>
                <a:ext cx="681" cy="154"/>
                <a:chOff x="504" y="3523"/>
                <a:chExt cx="681" cy="154"/>
              </a:xfrm>
            </p:grpSpPr>
            <p:grpSp>
              <p:nvGrpSpPr>
                <p:cNvPr id="212048" name="Group 76"/>
                <p:cNvGrpSpPr>
                  <a:grpSpLocks/>
                </p:cNvGrpSpPr>
                <p:nvPr/>
              </p:nvGrpSpPr>
              <p:grpSpPr bwMode="auto">
                <a:xfrm>
                  <a:off x="623" y="3523"/>
                  <a:ext cx="510" cy="154"/>
                  <a:chOff x="723" y="3453"/>
                  <a:chExt cx="510" cy="154"/>
                </a:xfrm>
              </p:grpSpPr>
              <p:grpSp>
                <p:nvGrpSpPr>
                  <p:cNvPr id="212052" name="Group 77"/>
                  <p:cNvGrpSpPr>
                    <a:grpSpLocks/>
                  </p:cNvGrpSpPr>
                  <p:nvPr/>
                </p:nvGrpSpPr>
                <p:grpSpPr bwMode="auto">
                  <a:xfrm>
                    <a:off x="836" y="3453"/>
                    <a:ext cx="397" cy="154"/>
                    <a:chOff x="836" y="3305"/>
                    <a:chExt cx="397" cy="154"/>
                  </a:xfrm>
                </p:grpSpPr>
                <p:grpSp>
                  <p:nvGrpSpPr>
                    <p:cNvPr id="212055" name="Group 78"/>
                    <p:cNvGrpSpPr>
                      <a:grpSpLocks/>
                    </p:cNvGrpSpPr>
                    <p:nvPr/>
                  </p:nvGrpSpPr>
                  <p:grpSpPr bwMode="auto">
                    <a:xfrm>
                      <a:off x="890" y="3305"/>
                      <a:ext cx="343" cy="154"/>
                      <a:chOff x="844" y="3337"/>
                      <a:chExt cx="343" cy="154"/>
                    </a:xfrm>
                  </p:grpSpPr>
                  <p:sp>
                    <p:nvSpPr>
                      <p:cNvPr id="89180" name="Rectangle 7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81" name="Text Box 80"/>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DHCP</a:t>
                        </a:r>
                      </a:p>
                    </p:txBody>
                  </p:sp>
                </p:grpSp>
                <p:grpSp>
                  <p:nvGrpSpPr>
                    <p:cNvPr id="212056" name="Group 81"/>
                    <p:cNvGrpSpPr>
                      <a:grpSpLocks/>
                    </p:cNvGrpSpPr>
                    <p:nvPr/>
                  </p:nvGrpSpPr>
                  <p:grpSpPr bwMode="auto">
                    <a:xfrm>
                      <a:off x="836" y="3334"/>
                      <a:ext cx="354" cy="94"/>
                      <a:chOff x="836" y="3334"/>
                      <a:chExt cx="354" cy="94"/>
                    </a:xfrm>
                  </p:grpSpPr>
                  <p:sp>
                    <p:nvSpPr>
                      <p:cNvPr id="89178" name="Rectangle 82"/>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79" name="Rectangle 83"/>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sp>
                <p:nvSpPr>
                  <p:cNvPr id="89174" name="Rectangle 84"/>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75" name="Rectangle 85"/>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9170" name="Rectangle 86"/>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71" name="Rectangle 87"/>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72" name="Rectangle 88"/>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sp>
          <p:nvSpPr>
            <p:cNvPr id="89164" name="AutoShape 89"/>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703578" name="Group 90"/>
          <p:cNvGrpSpPr>
            <a:grpSpLocks/>
          </p:cNvGrpSpPr>
          <p:nvPr/>
        </p:nvGrpSpPr>
        <p:grpSpPr bwMode="auto">
          <a:xfrm>
            <a:off x="449263" y="4238625"/>
            <a:ext cx="1081087" cy="244475"/>
            <a:chOff x="504" y="3523"/>
            <a:chExt cx="681" cy="154"/>
          </a:xfrm>
        </p:grpSpPr>
        <p:grpSp>
          <p:nvGrpSpPr>
            <p:cNvPr id="212029" name="Group 91"/>
            <p:cNvGrpSpPr>
              <a:grpSpLocks/>
            </p:cNvGrpSpPr>
            <p:nvPr/>
          </p:nvGrpSpPr>
          <p:grpSpPr bwMode="auto">
            <a:xfrm>
              <a:off x="623" y="3523"/>
              <a:ext cx="510" cy="154"/>
              <a:chOff x="723" y="3453"/>
              <a:chExt cx="510" cy="154"/>
            </a:xfrm>
          </p:grpSpPr>
          <p:grpSp>
            <p:nvGrpSpPr>
              <p:cNvPr id="212033" name="Group 92"/>
              <p:cNvGrpSpPr>
                <a:grpSpLocks/>
              </p:cNvGrpSpPr>
              <p:nvPr/>
            </p:nvGrpSpPr>
            <p:grpSpPr bwMode="auto">
              <a:xfrm>
                <a:off x="836" y="3453"/>
                <a:ext cx="397" cy="154"/>
                <a:chOff x="836" y="3305"/>
                <a:chExt cx="397" cy="154"/>
              </a:xfrm>
            </p:grpSpPr>
            <p:grpSp>
              <p:nvGrpSpPr>
                <p:cNvPr id="212036" name="Group 93"/>
                <p:cNvGrpSpPr>
                  <a:grpSpLocks/>
                </p:cNvGrpSpPr>
                <p:nvPr/>
              </p:nvGrpSpPr>
              <p:grpSpPr bwMode="auto">
                <a:xfrm>
                  <a:off x="890" y="3305"/>
                  <a:ext cx="343" cy="154"/>
                  <a:chOff x="844" y="3337"/>
                  <a:chExt cx="343" cy="154"/>
                </a:xfrm>
              </p:grpSpPr>
              <p:sp>
                <p:nvSpPr>
                  <p:cNvPr id="89161" name="Rectangle 94"/>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62" name="Text Box 95"/>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DHCP</a:t>
                    </a:r>
                  </a:p>
                </p:txBody>
              </p:sp>
            </p:grpSp>
            <p:grpSp>
              <p:nvGrpSpPr>
                <p:cNvPr id="212037" name="Group 96"/>
                <p:cNvGrpSpPr>
                  <a:grpSpLocks/>
                </p:cNvGrpSpPr>
                <p:nvPr/>
              </p:nvGrpSpPr>
              <p:grpSpPr bwMode="auto">
                <a:xfrm>
                  <a:off x="836" y="3334"/>
                  <a:ext cx="354" cy="94"/>
                  <a:chOff x="836" y="3334"/>
                  <a:chExt cx="354" cy="94"/>
                </a:xfrm>
              </p:grpSpPr>
              <p:sp>
                <p:nvSpPr>
                  <p:cNvPr id="89159" name="Rectangle 97"/>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60" name="Rectangle 98"/>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sp>
            <p:nvSpPr>
              <p:cNvPr id="89155" name="Rectangle 99"/>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56" name="Rectangle 100"/>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9151" name="Rectangle 101"/>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52" name="Rectangle 102"/>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53" name="Rectangle 103"/>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703592" name="Group 104"/>
          <p:cNvGrpSpPr>
            <a:grpSpLocks/>
          </p:cNvGrpSpPr>
          <p:nvPr/>
        </p:nvGrpSpPr>
        <p:grpSpPr bwMode="auto">
          <a:xfrm>
            <a:off x="1477963" y="3081338"/>
            <a:ext cx="1316037" cy="1314450"/>
            <a:chOff x="931" y="1941"/>
            <a:chExt cx="829" cy="828"/>
          </a:xfrm>
        </p:grpSpPr>
        <p:sp>
          <p:nvSpPr>
            <p:cNvPr id="212021" name="Freeform 105"/>
            <p:cNvSpPr>
              <a:spLocks/>
            </p:cNvSpPr>
            <p:nvPr/>
          </p:nvSpPr>
          <p:spPr bwMode="auto">
            <a:xfrm>
              <a:off x="1424" y="1965"/>
              <a:ext cx="336" cy="801"/>
            </a:xfrm>
            <a:custGeom>
              <a:avLst/>
              <a:gdLst>
                <a:gd name="T0" fmla="*/ 1 w 551"/>
                <a:gd name="T1" fmla="*/ 0 h 801"/>
                <a:gd name="T2" fmla="*/ 46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1" h="801">
                  <a:moveTo>
                    <a:pt x="14" y="0"/>
                  </a:moveTo>
                  <a:lnTo>
                    <a:pt x="551" y="402"/>
                  </a:lnTo>
                  <a:lnTo>
                    <a:pt x="6" y="801"/>
                  </a:lnTo>
                  <a:lnTo>
                    <a:pt x="13" y="535"/>
                  </a:lnTo>
                  <a:lnTo>
                    <a:pt x="0" y="371"/>
                  </a:lnTo>
                  <a:lnTo>
                    <a:pt x="14"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12022" name="Group 106"/>
            <p:cNvGrpSpPr>
              <a:grpSpLocks/>
            </p:cNvGrpSpPr>
            <p:nvPr/>
          </p:nvGrpSpPr>
          <p:grpSpPr bwMode="auto">
            <a:xfrm>
              <a:off x="931" y="1941"/>
              <a:ext cx="501" cy="828"/>
              <a:chOff x="569" y="2954"/>
              <a:chExt cx="501" cy="828"/>
            </a:xfrm>
          </p:grpSpPr>
          <p:sp>
            <p:nvSpPr>
              <p:cNvPr id="89144" name="Rectangle 107"/>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45" name="Text Box 108"/>
              <p:cNvSpPr txBox="1">
                <a:spLocks noChangeArrowheads="1"/>
              </p:cNvSpPr>
              <p:nvPr/>
            </p:nvSpPr>
            <p:spPr bwMode="auto">
              <a:xfrm>
                <a:off x="593" y="2954"/>
                <a:ext cx="477"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a:solidFill>
                      <a:srgbClr val="000000"/>
                    </a:solidFill>
                    <a:latin typeface="Arial" charset="0"/>
                  </a:rPr>
                  <a:t>DHCP</a:t>
                </a:r>
              </a:p>
              <a:p>
                <a:pPr algn="ctr">
                  <a:defRPr/>
                </a:pPr>
                <a:r>
                  <a:rPr lang="en-US" sz="1600" i="0">
                    <a:solidFill>
                      <a:srgbClr val="000000"/>
                    </a:solidFill>
                    <a:latin typeface="Arial" charset="0"/>
                  </a:rPr>
                  <a:t>UDP</a:t>
                </a:r>
              </a:p>
              <a:p>
                <a:pPr algn="ctr">
                  <a:defRPr/>
                </a:pPr>
                <a:r>
                  <a:rPr lang="en-US" sz="1600" i="0">
                    <a:solidFill>
                      <a:srgbClr val="000000"/>
                    </a:solidFill>
                    <a:latin typeface="Arial" charset="0"/>
                  </a:rPr>
                  <a:t>IP</a:t>
                </a:r>
              </a:p>
              <a:p>
                <a:pPr algn="ctr">
                  <a:defRPr/>
                </a:pPr>
                <a:r>
                  <a:rPr lang="en-US" sz="1600" i="0">
                    <a:solidFill>
                      <a:srgbClr val="000000"/>
                    </a:solidFill>
                    <a:latin typeface="Arial" charset="0"/>
                  </a:rPr>
                  <a:t>Eth</a:t>
                </a:r>
              </a:p>
              <a:p>
                <a:pPr algn="ctr">
                  <a:defRPr/>
                </a:pPr>
                <a:r>
                  <a:rPr lang="en-US" sz="1600" i="0">
                    <a:solidFill>
                      <a:srgbClr val="000000"/>
                    </a:solidFill>
                    <a:latin typeface="Arial" charset="0"/>
                  </a:rPr>
                  <a:t>Phy</a:t>
                </a:r>
              </a:p>
            </p:txBody>
          </p:sp>
          <p:sp>
            <p:nvSpPr>
              <p:cNvPr id="89146" name="Line 109"/>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89147" name="Line 110"/>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89148" name="Line 111"/>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89149" name="Line 112"/>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703601" name="Group 113"/>
          <p:cNvGrpSpPr>
            <a:grpSpLocks/>
          </p:cNvGrpSpPr>
          <p:nvPr/>
        </p:nvGrpSpPr>
        <p:grpSpPr bwMode="auto">
          <a:xfrm>
            <a:off x="71438" y="969963"/>
            <a:ext cx="1081087" cy="1217612"/>
            <a:chOff x="1404" y="3105"/>
            <a:chExt cx="681" cy="767"/>
          </a:xfrm>
        </p:grpSpPr>
        <p:grpSp>
          <p:nvGrpSpPr>
            <p:cNvPr id="211986" name="Group 114"/>
            <p:cNvGrpSpPr>
              <a:grpSpLocks/>
            </p:cNvGrpSpPr>
            <p:nvPr/>
          </p:nvGrpSpPr>
          <p:grpSpPr bwMode="auto">
            <a:xfrm>
              <a:off x="1404" y="3355"/>
              <a:ext cx="681" cy="468"/>
              <a:chOff x="42" y="886"/>
              <a:chExt cx="681" cy="468"/>
            </a:xfrm>
          </p:grpSpPr>
          <p:grpSp>
            <p:nvGrpSpPr>
              <p:cNvPr id="211991" name="Group 115"/>
              <p:cNvGrpSpPr>
                <a:grpSpLocks/>
              </p:cNvGrpSpPr>
              <p:nvPr/>
            </p:nvGrpSpPr>
            <p:grpSpPr bwMode="auto">
              <a:xfrm>
                <a:off x="278" y="886"/>
                <a:ext cx="397" cy="154"/>
                <a:chOff x="740" y="3209"/>
                <a:chExt cx="397" cy="154"/>
              </a:xfrm>
            </p:grpSpPr>
            <p:grpSp>
              <p:nvGrpSpPr>
                <p:cNvPr id="212016" name="Group 116"/>
                <p:cNvGrpSpPr>
                  <a:grpSpLocks/>
                </p:cNvGrpSpPr>
                <p:nvPr/>
              </p:nvGrpSpPr>
              <p:grpSpPr bwMode="auto">
                <a:xfrm>
                  <a:off x="794" y="3209"/>
                  <a:ext cx="343" cy="154"/>
                  <a:chOff x="844" y="3337"/>
                  <a:chExt cx="343" cy="154"/>
                </a:xfrm>
              </p:grpSpPr>
              <p:sp>
                <p:nvSpPr>
                  <p:cNvPr id="89140" name="Rectangle 11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41" name="Text Box 118"/>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DHCP</a:t>
                    </a:r>
                  </a:p>
                </p:txBody>
              </p:sp>
            </p:grpSp>
            <p:sp>
              <p:nvSpPr>
                <p:cNvPr id="89138" name="Rectangle 119"/>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39" name="Rectangle 120"/>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1992" name="Group 121"/>
              <p:cNvGrpSpPr>
                <a:grpSpLocks/>
              </p:cNvGrpSpPr>
              <p:nvPr/>
            </p:nvGrpSpPr>
            <p:grpSpPr bwMode="auto">
              <a:xfrm>
                <a:off x="278" y="1034"/>
                <a:ext cx="397" cy="154"/>
                <a:chOff x="836" y="3305"/>
                <a:chExt cx="397" cy="154"/>
              </a:xfrm>
            </p:grpSpPr>
            <p:grpSp>
              <p:nvGrpSpPr>
                <p:cNvPr id="212010" name="Group 122"/>
                <p:cNvGrpSpPr>
                  <a:grpSpLocks/>
                </p:cNvGrpSpPr>
                <p:nvPr/>
              </p:nvGrpSpPr>
              <p:grpSpPr bwMode="auto">
                <a:xfrm>
                  <a:off x="890" y="3305"/>
                  <a:ext cx="343" cy="154"/>
                  <a:chOff x="844" y="3337"/>
                  <a:chExt cx="343" cy="154"/>
                </a:xfrm>
              </p:grpSpPr>
              <p:sp>
                <p:nvSpPr>
                  <p:cNvPr id="89135" name="Rectangle 12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36" name="Text Box 124"/>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DHCP</a:t>
                    </a:r>
                  </a:p>
                </p:txBody>
              </p:sp>
            </p:grpSp>
            <p:grpSp>
              <p:nvGrpSpPr>
                <p:cNvPr id="212011" name="Group 125"/>
                <p:cNvGrpSpPr>
                  <a:grpSpLocks/>
                </p:cNvGrpSpPr>
                <p:nvPr/>
              </p:nvGrpSpPr>
              <p:grpSpPr bwMode="auto">
                <a:xfrm>
                  <a:off x="836" y="3334"/>
                  <a:ext cx="354" cy="94"/>
                  <a:chOff x="836" y="3334"/>
                  <a:chExt cx="354" cy="94"/>
                </a:xfrm>
              </p:grpSpPr>
              <p:sp>
                <p:nvSpPr>
                  <p:cNvPr id="89133" name="Rectangle 126"/>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34" name="Rectangle 127"/>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grpSp>
            <p:nvGrpSpPr>
              <p:cNvPr id="211993" name="Group 128"/>
              <p:cNvGrpSpPr>
                <a:grpSpLocks/>
              </p:cNvGrpSpPr>
              <p:nvPr/>
            </p:nvGrpSpPr>
            <p:grpSpPr bwMode="auto">
              <a:xfrm>
                <a:off x="165" y="1054"/>
                <a:ext cx="480" cy="112"/>
                <a:chOff x="627" y="3377"/>
                <a:chExt cx="480" cy="112"/>
              </a:xfrm>
            </p:grpSpPr>
            <p:sp>
              <p:nvSpPr>
                <p:cNvPr id="89129" name="Rectangle 129"/>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30" name="Rectangle 130"/>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1994" name="Group 131"/>
              <p:cNvGrpSpPr>
                <a:grpSpLocks/>
              </p:cNvGrpSpPr>
              <p:nvPr/>
            </p:nvGrpSpPr>
            <p:grpSpPr bwMode="auto">
              <a:xfrm>
                <a:off x="42" y="1200"/>
                <a:ext cx="681" cy="154"/>
                <a:chOff x="504" y="3523"/>
                <a:chExt cx="681" cy="154"/>
              </a:xfrm>
            </p:grpSpPr>
            <p:grpSp>
              <p:nvGrpSpPr>
                <p:cNvPr id="211995" name="Group 132"/>
                <p:cNvGrpSpPr>
                  <a:grpSpLocks/>
                </p:cNvGrpSpPr>
                <p:nvPr/>
              </p:nvGrpSpPr>
              <p:grpSpPr bwMode="auto">
                <a:xfrm>
                  <a:off x="623" y="3523"/>
                  <a:ext cx="510" cy="154"/>
                  <a:chOff x="723" y="3453"/>
                  <a:chExt cx="510" cy="154"/>
                </a:xfrm>
              </p:grpSpPr>
              <p:grpSp>
                <p:nvGrpSpPr>
                  <p:cNvPr id="211999" name="Group 133"/>
                  <p:cNvGrpSpPr>
                    <a:grpSpLocks/>
                  </p:cNvGrpSpPr>
                  <p:nvPr/>
                </p:nvGrpSpPr>
                <p:grpSpPr bwMode="auto">
                  <a:xfrm>
                    <a:off x="836" y="3453"/>
                    <a:ext cx="397" cy="154"/>
                    <a:chOff x="836" y="3305"/>
                    <a:chExt cx="397" cy="154"/>
                  </a:xfrm>
                </p:grpSpPr>
                <p:grpSp>
                  <p:nvGrpSpPr>
                    <p:cNvPr id="212002" name="Group 134"/>
                    <p:cNvGrpSpPr>
                      <a:grpSpLocks/>
                    </p:cNvGrpSpPr>
                    <p:nvPr/>
                  </p:nvGrpSpPr>
                  <p:grpSpPr bwMode="auto">
                    <a:xfrm>
                      <a:off x="890" y="3305"/>
                      <a:ext cx="343" cy="154"/>
                      <a:chOff x="844" y="3337"/>
                      <a:chExt cx="343" cy="154"/>
                    </a:xfrm>
                  </p:grpSpPr>
                  <p:sp>
                    <p:nvSpPr>
                      <p:cNvPr id="89127" name="Rectangle 13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28" name="Text Box 136"/>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DHCP</a:t>
                        </a:r>
                      </a:p>
                    </p:txBody>
                  </p:sp>
                </p:grpSp>
                <p:grpSp>
                  <p:nvGrpSpPr>
                    <p:cNvPr id="212003" name="Group 137"/>
                    <p:cNvGrpSpPr>
                      <a:grpSpLocks/>
                    </p:cNvGrpSpPr>
                    <p:nvPr/>
                  </p:nvGrpSpPr>
                  <p:grpSpPr bwMode="auto">
                    <a:xfrm>
                      <a:off x="836" y="3334"/>
                      <a:ext cx="354" cy="94"/>
                      <a:chOff x="836" y="3334"/>
                      <a:chExt cx="354" cy="94"/>
                    </a:xfrm>
                  </p:grpSpPr>
                  <p:sp>
                    <p:nvSpPr>
                      <p:cNvPr id="89125" name="Rectangle 138"/>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26" name="Rectangle 139"/>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sp>
                <p:nvSpPr>
                  <p:cNvPr id="89121" name="Rectangle 140"/>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22" name="Rectangle 141"/>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89117" name="Rectangle 142"/>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18" name="Rectangle 143"/>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19" name="Rectangle 144"/>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sp>
          <p:nvSpPr>
            <p:cNvPr id="89108" name="AutoShape 145"/>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1988" name="Group 146"/>
            <p:cNvGrpSpPr>
              <a:grpSpLocks/>
            </p:cNvGrpSpPr>
            <p:nvPr/>
          </p:nvGrpSpPr>
          <p:grpSpPr bwMode="auto">
            <a:xfrm>
              <a:off x="1695" y="3227"/>
              <a:ext cx="343" cy="154"/>
              <a:chOff x="844" y="3337"/>
              <a:chExt cx="343" cy="154"/>
            </a:xfrm>
          </p:grpSpPr>
          <p:sp>
            <p:nvSpPr>
              <p:cNvPr id="89110" name="Rectangle 14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11" name="Text Box 148"/>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DHCP</a:t>
                </a:r>
              </a:p>
            </p:txBody>
          </p:sp>
        </p:grpSp>
      </p:grpSp>
      <p:grpSp>
        <p:nvGrpSpPr>
          <p:cNvPr id="703637" name="Group 149"/>
          <p:cNvGrpSpPr>
            <a:grpSpLocks/>
          </p:cNvGrpSpPr>
          <p:nvPr/>
        </p:nvGrpSpPr>
        <p:grpSpPr bwMode="auto">
          <a:xfrm>
            <a:off x="803275" y="3178175"/>
            <a:ext cx="544513" cy="244475"/>
            <a:chOff x="844" y="3337"/>
            <a:chExt cx="343" cy="154"/>
          </a:xfrm>
        </p:grpSpPr>
        <p:sp>
          <p:nvSpPr>
            <p:cNvPr id="89105" name="Rectangle 15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89106" name="Text Box 151"/>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DHCP</a:t>
              </a:r>
            </a:p>
          </p:txBody>
        </p:sp>
      </p:grpSp>
      <p:sp>
        <p:nvSpPr>
          <p:cNvPr id="703643" name="Rectangle 155"/>
          <p:cNvSpPr>
            <a:spLocks noChangeArrowheads="1"/>
          </p:cNvSpPr>
          <p:nvPr/>
        </p:nvSpPr>
        <p:spPr bwMode="auto">
          <a:xfrm>
            <a:off x="4896591" y="2573118"/>
            <a:ext cx="3994151" cy="12027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342900" indent="-342900">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nSpc>
                <a:spcPct val="90000"/>
              </a:lnSpc>
              <a:spcBef>
                <a:spcPct val="20000"/>
              </a:spcBef>
              <a:buClr>
                <a:srgbClr val="000099"/>
              </a:buClr>
              <a:buSzPct val="65000"/>
              <a:buFont typeface="Wingdings" panose="05000000000000000000" pitchFamily="2" charset="2"/>
              <a:buChar char="v"/>
            </a:pPr>
            <a:r>
              <a:rPr lang="en-US" altLang="zh-CN" sz="2000" i="0" dirty="0">
                <a:solidFill>
                  <a:srgbClr val="000000"/>
                </a:solidFill>
                <a:latin typeface="Gill Sans MT" panose="020B0502020104020203" pitchFamily="34" charset="0"/>
              </a:rPr>
              <a:t>encapsulation at DHCP server, frame forwarded (</a:t>
            </a:r>
            <a:r>
              <a:rPr lang="en-US" altLang="zh-CN" sz="2000" dirty="0">
                <a:solidFill>
                  <a:srgbClr val="C00000"/>
                </a:solidFill>
                <a:latin typeface="Gill Sans MT" panose="020B0502020104020203" pitchFamily="34" charset="0"/>
              </a:rPr>
              <a:t>switch learning</a:t>
            </a:r>
            <a:r>
              <a:rPr lang="en-US" altLang="zh-CN" sz="2000" i="0" dirty="0">
                <a:solidFill>
                  <a:srgbClr val="000000"/>
                </a:solidFill>
                <a:latin typeface="Gill Sans MT" panose="020B0502020104020203" pitchFamily="34" charset="0"/>
              </a:rPr>
              <a:t>) through LAN, demultiplexing at client</a:t>
            </a:r>
          </a:p>
          <a:p>
            <a:pPr>
              <a:lnSpc>
                <a:spcPct val="90000"/>
              </a:lnSpc>
              <a:spcBef>
                <a:spcPct val="20000"/>
              </a:spcBef>
              <a:buClr>
                <a:srgbClr val="000099"/>
              </a:buClr>
              <a:buSzPct val="65000"/>
              <a:buFont typeface="Wingdings" panose="05000000000000000000" pitchFamily="2" charset="2"/>
              <a:buChar char="v"/>
            </a:pPr>
            <a:endParaRPr lang="en-US" altLang="zh-CN" sz="1800" i="0" dirty="0">
              <a:solidFill>
                <a:srgbClr val="000000"/>
              </a:solidFill>
              <a:latin typeface="Gill Sans MT" panose="020B0502020104020203" pitchFamily="34" charset="0"/>
            </a:endParaRPr>
          </a:p>
        </p:txBody>
      </p:sp>
      <p:sp>
        <p:nvSpPr>
          <p:cNvPr id="703644" name="Text Box 156"/>
          <p:cNvSpPr txBox="1">
            <a:spLocks noChangeArrowheads="1"/>
          </p:cNvSpPr>
          <p:nvPr/>
        </p:nvSpPr>
        <p:spPr bwMode="auto">
          <a:xfrm>
            <a:off x="1379538" y="5260975"/>
            <a:ext cx="6643687" cy="830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2400" dirty="0">
                <a:solidFill>
                  <a:srgbClr val="000000"/>
                </a:solidFill>
                <a:latin typeface="Gill Sans MT" charset="0"/>
              </a:rPr>
              <a:t>Client now has IP address, knows name &amp; addr of DNS </a:t>
            </a:r>
          </a:p>
          <a:p>
            <a:pPr algn="ctr">
              <a:defRPr/>
            </a:pPr>
            <a:r>
              <a:rPr lang="en-US" sz="2400" dirty="0">
                <a:solidFill>
                  <a:srgbClr val="000000"/>
                </a:solidFill>
                <a:latin typeface="Gill Sans MT" charset="0"/>
              </a:rPr>
              <a:t>server, IP address of its first-hop router</a:t>
            </a:r>
          </a:p>
        </p:txBody>
      </p:sp>
      <p:sp>
        <p:nvSpPr>
          <p:cNvPr id="703645" name="Rectangle 157"/>
          <p:cNvSpPr>
            <a:spLocks noChangeArrowheads="1"/>
          </p:cNvSpPr>
          <p:nvPr/>
        </p:nvSpPr>
        <p:spPr bwMode="auto">
          <a:xfrm>
            <a:off x="4849812" y="4031457"/>
            <a:ext cx="3617913" cy="668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65000"/>
              <a:buFont typeface="Wingdings" charset="0"/>
              <a:buChar char="v"/>
              <a:defRPr/>
            </a:pPr>
            <a:r>
              <a:rPr lang="en-US" sz="2000" i="0" dirty="0">
                <a:solidFill>
                  <a:srgbClr val="000000"/>
                </a:solidFill>
                <a:latin typeface="Gill Sans MT" charset="0"/>
                <a:ea typeface="ＭＳ Ｐゴシック" charset="0"/>
              </a:rPr>
              <a:t>DHCP client receives DHCP ACK reply</a:t>
            </a:r>
          </a:p>
        </p:txBody>
      </p:sp>
      <p:sp>
        <p:nvSpPr>
          <p:cNvPr id="2" name="标题 1"/>
          <p:cNvSpPr>
            <a:spLocks noGrp="1"/>
          </p:cNvSpPr>
          <p:nvPr>
            <p:ph type="title"/>
          </p:nvPr>
        </p:nvSpPr>
        <p:spPr/>
        <p:txBody>
          <a:bodyPr/>
          <a:lstStyle/>
          <a:p>
            <a:r>
              <a:rPr lang="en-US" altLang="zh-CN" dirty="0">
                <a:latin typeface="Gill Sans MT" panose="020B0502020104020203" pitchFamily="34" charset="0"/>
              </a:rPr>
              <a:t>A day in the life… connecting to the Internet</a:t>
            </a:r>
            <a:endParaRPr lang="zh-CN" altLang="en-US" dirty="0"/>
          </a:p>
        </p:txBody>
      </p:sp>
    </p:spTree>
    <p:extLst>
      <p:ext uri="{BB962C8B-B14F-4D97-AF65-F5344CB8AC3E}">
        <p14:creationId xmlns:p14="http://schemas.microsoft.com/office/powerpoint/2010/main" val="33549179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7036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3491">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nodeType="clickEffect">
                                  <p:stCondLst>
                                    <p:cond delay="0"/>
                                  </p:stCondLst>
                                  <p:childTnLst>
                                    <p:set>
                                      <p:cBhvr>
                                        <p:cTn id="12" dur="1" fill="hold">
                                          <p:stCondLst>
                                            <p:cond delay="0"/>
                                          </p:stCondLst>
                                        </p:cTn>
                                        <p:tgtEl>
                                          <p:spTgt spid="703545"/>
                                        </p:tgtEl>
                                        <p:attrNameLst>
                                          <p:attrName>style.visibility</p:attrName>
                                        </p:attrNameLst>
                                      </p:cBhvr>
                                      <p:to>
                                        <p:strVal val="visible"/>
                                      </p:to>
                                    </p:set>
                                    <p:animEffect transition="in" filter="wipe(up)">
                                      <p:cBhvr>
                                        <p:cTn id="13" dur="500"/>
                                        <p:tgtEl>
                                          <p:spTgt spid="703545"/>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703643">
                                            <p:txEl>
                                              <p:pRg st="0" end="0"/>
                                            </p:txEl>
                                          </p:spTgt>
                                        </p:tgtEl>
                                        <p:attrNameLst>
                                          <p:attrName>style.visibility</p:attrName>
                                        </p:attrNameLst>
                                      </p:cBhvr>
                                      <p:to>
                                        <p:strVal val="visible"/>
                                      </p:to>
                                    </p:set>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0"/>
                                          </p:stCondLst>
                                        </p:cTn>
                                        <p:tgtEl>
                                          <p:spTgt spid="703578"/>
                                        </p:tgtEl>
                                        <p:attrNameLst>
                                          <p:attrName>style.visibility</p:attrName>
                                        </p:attrNameLst>
                                      </p:cBhvr>
                                      <p:to>
                                        <p:strVal val="visible"/>
                                      </p:to>
                                    </p:set>
                                  </p:childTnLst>
                                </p:cTn>
                              </p:par>
                            </p:childTnLst>
                          </p:cTn>
                        </p:par>
                        <p:par>
                          <p:cTn id="19" fill="hold" nodeType="afterGroup">
                            <p:stCondLst>
                              <p:cond delay="500"/>
                            </p:stCondLst>
                            <p:childTnLst>
                              <p:par>
                                <p:cTn id="20" presetID="0" presetClass="path" presetSubtype="0" accel="50000" decel="50000" fill="hold" nodeType="afterEffect">
                                  <p:stCondLst>
                                    <p:cond delay="0"/>
                                  </p:stCondLst>
                                  <p:childTnLst>
                                    <p:animMotion origin="layout" path="M -0.02569 0.03081 L 0.1533 0.0322 L 0.34896 -0.28446 L -0.04115 -0.28886 " pathEditMode="relative" rAng="0" ptsTypes="AAAA">
                                      <p:cBhvr>
                                        <p:cTn id="21" dur="2000" fill="hold"/>
                                        <p:tgtEl>
                                          <p:spTgt spid="703578"/>
                                        </p:tgtEl>
                                        <p:attrNameLst>
                                          <p:attrName>ppt_x</p:attrName>
                                          <p:attrName>ppt_y</p:attrName>
                                        </p:attrNameLst>
                                      </p:cBhvr>
                                      <p:rCtr x="17951" y="-15914"/>
                                    </p:animMotion>
                                  </p:childTnLst>
                                </p:cTn>
                              </p:par>
                            </p:childTnLst>
                          </p:cTn>
                        </p:par>
                        <p:par>
                          <p:cTn id="22" fill="hold" nodeType="afterGroup">
                            <p:stCondLst>
                              <p:cond delay="2500"/>
                            </p:stCondLst>
                            <p:childTnLst>
                              <p:par>
                                <p:cTn id="23" presetID="1" presetClass="exit" presetSubtype="0" fill="hold" nodeType="afterEffect">
                                  <p:stCondLst>
                                    <p:cond delay="0"/>
                                  </p:stCondLst>
                                  <p:childTnLst>
                                    <p:set>
                                      <p:cBhvr>
                                        <p:cTn id="24" dur="1" fill="hold">
                                          <p:stCondLst>
                                            <p:cond delay="0"/>
                                          </p:stCondLst>
                                        </p:cTn>
                                        <p:tgtEl>
                                          <p:spTgt spid="70359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70363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703545"/>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4" fill="hold" nodeType="clickEffect">
                                  <p:stCondLst>
                                    <p:cond delay="0"/>
                                  </p:stCondLst>
                                  <p:childTnLst>
                                    <p:set>
                                      <p:cBhvr>
                                        <p:cTn id="32" dur="1" fill="hold">
                                          <p:stCondLst>
                                            <p:cond delay="0"/>
                                          </p:stCondLst>
                                        </p:cTn>
                                        <p:tgtEl>
                                          <p:spTgt spid="703533"/>
                                        </p:tgtEl>
                                        <p:attrNameLst>
                                          <p:attrName>style.visibility</p:attrName>
                                        </p:attrNameLst>
                                      </p:cBhvr>
                                      <p:to>
                                        <p:strVal val="visible"/>
                                      </p:to>
                                    </p:set>
                                    <p:animEffect transition="in" filter="wipe(down)">
                                      <p:cBhvr>
                                        <p:cTn id="33" dur="500"/>
                                        <p:tgtEl>
                                          <p:spTgt spid="703533"/>
                                        </p:tgtEl>
                                      </p:cBhvr>
                                    </p:animEffect>
                                  </p:childTnLst>
                                </p:cTn>
                              </p:par>
                            </p:childTnLst>
                          </p:cTn>
                        </p:par>
                        <p:par>
                          <p:cTn id="34" fill="hold" nodeType="afterGroup">
                            <p:stCondLst>
                              <p:cond delay="500"/>
                            </p:stCondLst>
                            <p:childTnLst>
                              <p:par>
                                <p:cTn id="35" presetID="22" presetClass="entr" presetSubtype="4" fill="hold" nodeType="afterEffect">
                                  <p:stCondLst>
                                    <p:cond delay="0"/>
                                  </p:stCondLst>
                                  <p:childTnLst>
                                    <p:set>
                                      <p:cBhvr>
                                        <p:cTn id="36" dur="1" fill="hold">
                                          <p:stCondLst>
                                            <p:cond delay="0"/>
                                          </p:stCondLst>
                                        </p:cTn>
                                        <p:tgtEl>
                                          <p:spTgt spid="703601"/>
                                        </p:tgtEl>
                                        <p:attrNameLst>
                                          <p:attrName>style.visibility</p:attrName>
                                        </p:attrNameLst>
                                      </p:cBhvr>
                                      <p:to>
                                        <p:strVal val="visible"/>
                                      </p:to>
                                    </p:set>
                                    <p:animEffect transition="in" filter="wipe(down)">
                                      <p:cBhvr>
                                        <p:cTn id="37" dur="1000"/>
                                        <p:tgtEl>
                                          <p:spTgt spid="703601"/>
                                        </p:tgtEl>
                                      </p:cBhvr>
                                    </p:animEffect>
                                  </p:childTnLst>
                                </p:cTn>
                              </p:par>
                              <p:par>
                                <p:cTn id="38" presetID="1" presetClass="exit" presetSubtype="0" fill="hold" nodeType="withEffect">
                                  <p:stCondLst>
                                    <p:cond delay="0"/>
                                  </p:stCondLst>
                                  <p:childTnLst>
                                    <p:set>
                                      <p:cBhvr>
                                        <p:cTn id="39" dur="1" fill="hold">
                                          <p:stCondLst>
                                            <p:cond delay="0"/>
                                          </p:stCondLst>
                                        </p:cTn>
                                        <p:tgtEl>
                                          <p:spTgt spid="703578"/>
                                        </p:tgtEl>
                                        <p:attrNameLst>
                                          <p:attrName>style.visibility</p:attrName>
                                        </p:attrNameLst>
                                      </p:cBhvr>
                                      <p:to>
                                        <p:strVal val="hidden"/>
                                      </p:to>
                                    </p:set>
                                  </p:childTnLst>
                                </p:cTn>
                              </p:par>
                            </p:childTnLst>
                          </p:cTn>
                        </p:par>
                        <p:par>
                          <p:cTn id="40" fill="hold" nodeType="afterGroup">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7036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0364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491" grpId="0" build="p"/>
      <p:bldP spid="703643" grpId="0" build="p"/>
      <p:bldP spid="703644" grpId="0"/>
      <p:bldP spid="703645" grpId="0" build="p"/>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993" name="Group 92"/>
          <p:cNvGrpSpPr>
            <a:grpSpLocks/>
          </p:cNvGrpSpPr>
          <p:nvPr/>
        </p:nvGrpSpPr>
        <p:grpSpPr bwMode="auto">
          <a:xfrm>
            <a:off x="773113" y="1273175"/>
            <a:ext cx="3554412" cy="3067050"/>
            <a:chOff x="773113" y="1273175"/>
            <a:chExt cx="3554412" cy="3066395"/>
          </a:xfrm>
        </p:grpSpPr>
        <p:sp>
          <p:nvSpPr>
            <p:cNvPr id="213057" name="Freeform 3"/>
            <p:cNvSpPr>
              <a:spLocks/>
            </p:cNvSpPr>
            <p:nvPr/>
          </p:nvSpPr>
          <p:spPr bwMode="auto">
            <a:xfrm>
              <a:off x="773113"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13058"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059"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060"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3061"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83"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a:solidFill>
                    <a:srgbClr val="000000"/>
                  </a:solidFill>
                  <a:latin typeface="Arial" charset="0"/>
                  <a:cs typeface="Arial" charset="0"/>
                </a:rPr>
                <a:t>router</a:t>
              </a:r>
            </a:p>
            <a:p>
              <a:pPr>
                <a:defRPr/>
              </a:pPr>
              <a:r>
                <a:rPr lang="en-US" sz="1400" dirty="0">
                  <a:solidFill>
                    <a:srgbClr val="000000"/>
                  </a:solidFill>
                  <a:latin typeface="Arial" charset="0"/>
                  <a:cs typeface="Arial" charset="0"/>
                </a:rPr>
                <a:t>(runs DHCP)</a:t>
              </a:r>
            </a:p>
          </p:txBody>
        </p:sp>
        <p:grpSp>
          <p:nvGrpSpPr>
            <p:cNvPr id="213063" name="Group 356"/>
            <p:cNvGrpSpPr>
              <a:grpSpLocks/>
            </p:cNvGrpSpPr>
            <p:nvPr/>
          </p:nvGrpSpPr>
          <p:grpSpPr bwMode="auto">
            <a:xfrm>
              <a:off x="1653422" y="1982680"/>
              <a:ext cx="843032" cy="814871"/>
              <a:chOff x="313" y="1497"/>
              <a:chExt cx="1152" cy="1014"/>
            </a:xfrm>
          </p:grpSpPr>
          <p:pic>
            <p:nvPicPr>
              <p:cNvPr id="213115" name="Picture 354" descr="laptop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116" name="Picture 355" descr="antenna_styliz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018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02"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103"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104" name="Rectangle 43"/>
            <p:cNvSpPr>
              <a:spLocks noChangeArrowheads="1"/>
            </p:cNvSpPr>
            <p:nvPr/>
          </p:nvSpPr>
          <p:spPr bwMode="auto">
            <a:xfrm rot="-54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3068" name="Group 248"/>
            <p:cNvGrpSpPr>
              <a:grpSpLocks/>
            </p:cNvGrpSpPr>
            <p:nvPr/>
          </p:nvGrpSpPr>
          <p:grpSpPr bwMode="auto">
            <a:xfrm>
              <a:off x="2597285" y="3210128"/>
              <a:ext cx="332569" cy="581078"/>
              <a:chOff x="4140" y="429"/>
              <a:chExt cx="1425" cy="2396"/>
            </a:xfrm>
          </p:grpSpPr>
          <p:sp>
            <p:nvSpPr>
              <p:cNvPr id="213083" name="Freeform 148"/>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05"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3085" name="Freeform 150"/>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3086" name="Freeform 151"/>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08"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3088" name="Group 153"/>
              <p:cNvGrpSpPr>
                <a:grpSpLocks/>
              </p:cNvGrpSpPr>
              <p:nvPr/>
            </p:nvGrpSpPr>
            <p:grpSpPr bwMode="auto">
              <a:xfrm>
                <a:off x="4749" y="668"/>
                <a:ext cx="581" cy="145"/>
                <a:chOff x="614" y="2568"/>
                <a:chExt cx="725" cy="139"/>
              </a:xfrm>
            </p:grpSpPr>
            <p:sp>
              <p:nvSpPr>
                <p:cNvPr id="90234"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235"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0210"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3090" name="Group 157"/>
              <p:cNvGrpSpPr>
                <a:grpSpLocks/>
              </p:cNvGrpSpPr>
              <p:nvPr/>
            </p:nvGrpSpPr>
            <p:grpSpPr bwMode="auto">
              <a:xfrm>
                <a:off x="4747" y="994"/>
                <a:ext cx="581" cy="134"/>
                <a:chOff x="614" y="2568"/>
                <a:chExt cx="725" cy="139"/>
              </a:xfrm>
            </p:grpSpPr>
            <p:sp>
              <p:nvSpPr>
                <p:cNvPr id="90232"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233"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0212"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213"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3093" name="Group 162"/>
              <p:cNvGrpSpPr>
                <a:grpSpLocks/>
              </p:cNvGrpSpPr>
              <p:nvPr/>
            </p:nvGrpSpPr>
            <p:grpSpPr bwMode="auto">
              <a:xfrm>
                <a:off x="4735" y="1627"/>
                <a:ext cx="582" cy="151"/>
                <a:chOff x="614" y="2568"/>
                <a:chExt cx="725" cy="139"/>
              </a:xfrm>
            </p:grpSpPr>
            <p:sp>
              <p:nvSpPr>
                <p:cNvPr id="90230"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231"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213094" name="Freeform 165"/>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3095" name="Group 166"/>
              <p:cNvGrpSpPr>
                <a:grpSpLocks/>
              </p:cNvGrpSpPr>
              <p:nvPr/>
            </p:nvGrpSpPr>
            <p:grpSpPr bwMode="auto">
              <a:xfrm>
                <a:off x="4739" y="1327"/>
                <a:ext cx="582" cy="139"/>
                <a:chOff x="614" y="2568"/>
                <a:chExt cx="725" cy="139"/>
              </a:xfrm>
            </p:grpSpPr>
            <p:sp>
              <p:nvSpPr>
                <p:cNvPr id="90228"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229"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0217"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3097" name="Freeform 170"/>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3098" name="Freeform 171"/>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20"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3100" name="Freeform 173"/>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222" name="AutoShape 174"/>
              <p:cNvSpPr>
                <a:spLocks noChangeArrowheads="1"/>
              </p:cNvSpPr>
              <p:nvPr/>
            </p:nvSpPr>
            <p:spPr bwMode="auto">
              <a:xfrm>
                <a:off x="4139" y="2678"/>
                <a:ext cx="1204" cy="16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223"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224"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225"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sz="1800">
                  <a:solidFill>
                    <a:srgbClr val="FF0000"/>
                  </a:solidFill>
                </a:endParaRPr>
              </a:p>
            </p:txBody>
          </p:sp>
          <p:sp>
            <p:nvSpPr>
              <p:cNvPr id="90226"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227"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3069" name="Group 48"/>
            <p:cNvGrpSpPr>
              <a:grpSpLocks/>
            </p:cNvGrpSpPr>
            <p:nvPr/>
          </p:nvGrpSpPr>
          <p:grpSpPr bwMode="auto">
            <a:xfrm>
              <a:off x="2795471" y="3465563"/>
              <a:ext cx="735669" cy="376863"/>
              <a:chOff x="3600" y="219"/>
              <a:chExt cx="360" cy="175"/>
            </a:xfrm>
          </p:grpSpPr>
          <p:sp>
            <p:nvSpPr>
              <p:cNvPr id="90191"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92"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0193"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0194"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90195"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3075" name="Group 54"/>
              <p:cNvGrpSpPr>
                <a:grpSpLocks/>
              </p:cNvGrpSpPr>
              <p:nvPr/>
            </p:nvGrpSpPr>
            <p:grpSpPr bwMode="auto">
              <a:xfrm>
                <a:off x="3686" y="244"/>
                <a:ext cx="177" cy="66"/>
                <a:chOff x="2848" y="848"/>
                <a:chExt cx="140" cy="98"/>
              </a:xfrm>
            </p:grpSpPr>
            <p:sp>
              <p:nvSpPr>
                <p:cNvPr id="90201"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0202"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0203"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213076" name="Group 58"/>
              <p:cNvGrpSpPr>
                <a:grpSpLocks/>
              </p:cNvGrpSpPr>
              <p:nvPr/>
            </p:nvGrpSpPr>
            <p:grpSpPr bwMode="auto">
              <a:xfrm flipV="1">
                <a:off x="3686" y="243"/>
                <a:ext cx="177" cy="66"/>
                <a:chOff x="2848" y="848"/>
                <a:chExt cx="140" cy="98"/>
              </a:xfrm>
            </p:grpSpPr>
            <p:sp>
              <p:nvSpPr>
                <p:cNvPr id="90198"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0199"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0200" name="Line 61"/>
                <p:cNvSpPr>
                  <a:spLocks noChangeShapeType="1"/>
                </p:cNvSpPr>
                <p:nvPr/>
              </p:nvSpPr>
              <p:spPr bwMode="auto">
                <a:xfrm>
                  <a:off x="2894" y="853"/>
                  <a:ext cx="52" cy="9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grpSp>
      <p:sp>
        <p:nvSpPr>
          <p:cNvPr id="90118" name="Rectangle 3"/>
          <p:cNvSpPr>
            <a:spLocks noGrp="1" noChangeArrowheads="1"/>
          </p:cNvSpPr>
          <p:nvPr>
            <p:ph type="body" idx="1"/>
          </p:nvPr>
        </p:nvSpPr>
        <p:spPr>
          <a:xfrm>
            <a:off x="4212725" y="1014413"/>
            <a:ext cx="4824207" cy="723900"/>
          </a:xfrm>
        </p:spPr>
        <p:txBody>
          <a:bodyPr/>
          <a:lstStyle/>
          <a:p>
            <a:pPr>
              <a:buFont typeface="Wingdings" charset="0"/>
              <a:buChar char="v"/>
              <a:defRPr/>
            </a:pPr>
            <a:r>
              <a:rPr lang="en-US" sz="2200" dirty="0">
                <a:latin typeface="Gill Sans MT" panose="020B0502020104020203" pitchFamily="34" charset="0"/>
                <a:ea typeface="ＭＳ Ｐゴシック" charset="0"/>
              </a:rPr>
              <a:t>before sending </a:t>
            </a:r>
            <a:r>
              <a:rPr lang="en-US" sz="2200" i="1" dirty="0">
                <a:solidFill>
                  <a:srgbClr val="C00000"/>
                </a:solidFill>
                <a:latin typeface="Gill Sans MT" panose="020B0502020104020203" pitchFamily="34" charset="0"/>
                <a:ea typeface="ＭＳ Ｐゴシック" charset="0"/>
              </a:rPr>
              <a:t>HTTP</a:t>
            </a:r>
            <a:r>
              <a:rPr lang="en-US" sz="2200" b="1" i="1" dirty="0">
                <a:solidFill>
                  <a:srgbClr val="C00000"/>
                </a:solidFill>
                <a:latin typeface="Gill Sans MT" panose="020B0502020104020203" pitchFamily="34" charset="0"/>
                <a:ea typeface="ＭＳ Ｐゴシック" charset="0"/>
              </a:rPr>
              <a:t> </a:t>
            </a:r>
            <a:r>
              <a:rPr lang="en-US" sz="2200" dirty="0">
                <a:latin typeface="Gill Sans MT" panose="020B0502020104020203" pitchFamily="34" charset="0"/>
                <a:ea typeface="ＭＳ Ｐゴシック" charset="0"/>
              </a:rPr>
              <a:t>request, need IP address of www.google.com: </a:t>
            </a:r>
            <a:r>
              <a:rPr lang="en-US" sz="2200" i="1" dirty="0">
                <a:solidFill>
                  <a:srgbClr val="C00000"/>
                </a:solidFill>
                <a:latin typeface="Gill Sans MT" panose="020B0502020104020203" pitchFamily="34" charset="0"/>
                <a:ea typeface="ＭＳ Ｐゴシック" charset="0"/>
              </a:rPr>
              <a:t>DNS</a:t>
            </a:r>
          </a:p>
        </p:txBody>
      </p:sp>
      <p:sp>
        <p:nvSpPr>
          <p:cNvPr id="212998"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04557" name="Group 45"/>
          <p:cNvGrpSpPr>
            <a:grpSpLocks/>
          </p:cNvGrpSpPr>
          <p:nvPr/>
        </p:nvGrpSpPr>
        <p:grpSpPr bwMode="auto">
          <a:xfrm>
            <a:off x="1195388" y="1081088"/>
            <a:ext cx="976312" cy="1460500"/>
            <a:chOff x="651" y="681"/>
            <a:chExt cx="615" cy="920"/>
          </a:xfrm>
        </p:grpSpPr>
        <p:sp>
          <p:nvSpPr>
            <p:cNvPr id="213049" name="Freeform 46"/>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13050" name="Group 47"/>
            <p:cNvGrpSpPr>
              <a:grpSpLocks/>
            </p:cNvGrpSpPr>
            <p:nvPr/>
          </p:nvGrpSpPr>
          <p:grpSpPr bwMode="auto">
            <a:xfrm>
              <a:off x="651" y="681"/>
              <a:ext cx="500" cy="828"/>
              <a:chOff x="569" y="2954"/>
              <a:chExt cx="500" cy="828"/>
            </a:xfrm>
          </p:grpSpPr>
          <p:sp>
            <p:nvSpPr>
              <p:cNvPr id="90172" name="Rectangle 48"/>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73" name="Text Box 49"/>
              <p:cNvSpPr txBox="1">
                <a:spLocks noChangeArrowheads="1"/>
              </p:cNvSpPr>
              <p:nvPr/>
            </p:nvSpPr>
            <p:spPr bwMode="auto">
              <a:xfrm>
                <a:off x="639" y="2954"/>
                <a:ext cx="385"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a:solidFill>
                      <a:srgbClr val="000000"/>
                    </a:solidFill>
                    <a:latin typeface="Arial" charset="0"/>
                  </a:rPr>
                  <a:t>DNS</a:t>
                </a:r>
              </a:p>
              <a:p>
                <a:pPr algn="ctr">
                  <a:defRPr/>
                </a:pPr>
                <a:r>
                  <a:rPr lang="en-US" sz="1600" i="0">
                    <a:solidFill>
                      <a:srgbClr val="000000"/>
                    </a:solidFill>
                    <a:latin typeface="Arial" charset="0"/>
                  </a:rPr>
                  <a:t>UDP</a:t>
                </a:r>
              </a:p>
              <a:p>
                <a:pPr algn="ctr">
                  <a:defRPr/>
                </a:pPr>
                <a:r>
                  <a:rPr lang="en-US" sz="1600" i="0">
                    <a:solidFill>
                      <a:srgbClr val="000000"/>
                    </a:solidFill>
                    <a:latin typeface="Arial" charset="0"/>
                  </a:rPr>
                  <a:t>IP</a:t>
                </a:r>
              </a:p>
              <a:p>
                <a:pPr algn="ctr">
                  <a:defRPr/>
                </a:pPr>
                <a:r>
                  <a:rPr lang="en-US" sz="1600" i="0">
                    <a:solidFill>
                      <a:srgbClr val="000000"/>
                    </a:solidFill>
                    <a:latin typeface="Arial" charset="0"/>
                  </a:rPr>
                  <a:t>Eth</a:t>
                </a:r>
              </a:p>
              <a:p>
                <a:pPr algn="ctr">
                  <a:defRPr/>
                </a:pPr>
                <a:r>
                  <a:rPr lang="en-US" sz="1600" i="0">
                    <a:solidFill>
                      <a:srgbClr val="000000"/>
                    </a:solidFill>
                    <a:latin typeface="Arial" charset="0"/>
                  </a:rPr>
                  <a:t>Phy</a:t>
                </a:r>
              </a:p>
            </p:txBody>
          </p:sp>
          <p:sp>
            <p:nvSpPr>
              <p:cNvPr id="90174" name="Line 50"/>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0175" name="Line 51"/>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0176" name="Line 52"/>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0177" name="Line 53"/>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704788" name="Group 276"/>
          <p:cNvGrpSpPr>
            <a:grpSpLocks/>
          </p:cNvGrpSpPr>
          <p:nvPr/>
        </p:nvGrpSpPr>
        <p:grpSpPr bwMode="auto">
          <a:xfrm>
            <a:off x="280988" y="1157288"/>
            <a:ext cx="762000" cy="876300"/>
            <a:chOff x="177" y="729"/>
            <a:chExt cx="480" cy="552"/>
          </a:xfrm>
        </p:grpSpPr>
        <p:grpSp>
          <p:nvGrpSpPr>
            <p:cNvPr id="213029" name="Group 54"/>
            <p:cNvGrpSpPr>
              <a:grpSpLocks/>
            </p:cNvGrpSpPr>
            <p:nvPr/>
          </p:nvGrpSpPr>
          <p:grpSpPr bwMode="auto">
            <a:xfrm>
              <a:off x="343" y="732"/>
              <a:ext cx="290" cy="154"/>
              <a:chOff x="844" y="3337"/>
              <a:chExt cx="290" cy="154"/>
            </a:xfrm>
          </p:grpSpPr>
          <p:sp>
            <p:nvSpPr>
              <p:cNvPr id="90168" name="Rectangle 5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69" name="Text Box 56"/>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DNS</a:t>
                </a:r>
              </a:p>
            </p:txBody>
          </p:sp>
        </p:grpSp>
        <p:grpSp>
          <p:nvGrpSpPr>
            <p:cNvPr id="213030" name="Group 59"/>
            <p:cNvGrpSpPr>
              <a:grpSpLocks/>
            </p:cNvGrpSpPr>
            <p:nvPr/>
          </p:nvGrpSpPr>
          <p:grpSpPr bwMode="auto">
            <a:xfrm>
              <a:off x="290" y="874"/>
              <a:ext cx="354" cy="154"/>
              <a:chOff x="740" y="3209"/>
              <a:chExt cx="354" cy="154"/>
            </a:xfrm>
          </p:grpSpPr>
          <p:grpSp>
            <p:nvGrpSpPr>
              <p:cNvPr id="213042" name="Group 60"/>
              <p:cNvGrpSpPr>
                <a:grpSpLocks/>
              </p:cNvGrpSpPr>
              <p:nvPr/>
            </p:nvGrpSpPr>
            <p:grpSpPr bwMode="auto">
              <a:xfrm>
                <a:off x="794" y="3209"/>
                <a:ext cx="290" cy="154"/>
                <a:chOff x="844" y="3337"/>
                <a:chExt cx="290" cy="154"/>
              </a:xfrm>
            </p:grpSpPr>
            <p:sp>
              <p:nvSpPr>
                <p:cNvPr id="90166" name="Rectangle 6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67" name="Text Box 62"/>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DNS</a:t>
                  </a:r>
                </a:p>
              </p:txBody>
            </p:sp>
          </p:grpSp>
          <p:sp>
            <p:nvSpPr>
              <p:cNvPr id="90164" name="Rectangle 63"/>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65" name="Rectangle 64"/>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3031" name="Group 65"/>
            <p:cNvGrpSpPr>
              <a:grpSpLocks/>
            </p:cNvGrpSpPr>
            <p:nvPr/>
          </p:nvGrpSpPr>
          <p:grpSpPr bwMode="auto">
            <a:xfrm>
              <a:off x="290" y="1022"/>
              <a:ext cx="354" cy="154"/>
              <a:chOff x="836" y="3305"/>
              <a:chExt cx="354" cy="154"/>
            </a:xfrm>
          </p:grpSpPr>
          <p:grpSp>
            <p:nvGrpSpPr>
              <p:cNvPr id="213036" name="Group 66"/>
              <p:cNvGrpSpPr>
                <a:grpSpLocks/>
              </p:cNvGrpSpPr>
              <p:nvPr/>
            </p:nvGrpSpPr>
            <p:grpSpPr bwMode="auto">
              <a:xfrm>
                <a:off x="890" y="3305"/>
                <a:ext cx="290" cy="154"/>
                <a:chOff x="844" y="3337"/>
                <a:chExt cx="290" cy="154"/>
              </a:xfrm>
            </p:grpSpPr>
            <p:sp>
              <p:nvSpPr>
                <p:cNvPr id="90161" name="Rectangle 6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62" name="Text Box 68"/>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DNS</a:t>
                  </a:r>
                </a:p>
              </p:txBody>
            </p:sp>
          </p:grpSp>
          <p:grpSp>
            <p:nvGrpSpPr>
              <p:cNvPr id="213037" name="Group 69"/>
              <p:cNvGrpSpPr>
                <a:grpSpLocks/>
              </p:cNvGrpSpPr>
              <p:nvPr/>
            </p:nvGrpSpPr>
            <p:grpSpPr bwMode="auto">
              <a:xfrm>
                <a:off x="836" y="3334"/>
                <a:ext cx="354" cy="94"/>
                <a:chOff x="836" y="3334"/>
                <a:chExt cx="354" cy="94"/>
              </a:xfrm>
            </p:grpSpPr>
            <p:sp>
              <p:nvSpPr>
                <p:cNvPr id="90159" name="Rectangle 70"/>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60" name="Rectangle 71"/>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grpSp>
          <p:nvGrpSpPr>
            <p:cNvPr id="213032" name="Group 72"/>
            <p:cNvGrpSpPr>
              <a:grpSpLocks/>
            </p:cNvGrpSpPr>
            <p:nvPr/>
          </p:nvGrpSpPr>
          <p:grpSpPr bwMode="auto">
            <a:xfrm>
              <a:off x="177" y="1042"/>
              <a:ext cx="480" cy="112"/>
              <a:chOff x="627" y="3377"/>
              <a:chExt cx="480" cy="112"/>
            </a:xfrm>
          </p:grpSpPr>
          <p:sp>
            <p:nvSpPr>
              <p:cNvPr id="90155" name="Rectangle 73"/>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56" name="Rectangle 74"/>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0154" name="AutoShape 89"/>
            <p:cNvSpPr>
              <a:spLocks noChangeArrowheads="1"/>
            </p:cNvSpPr>
            <p:nvPr/>
          </p:nvSpPr>
          <p:spPr bwMode="auto">
            <a:xfrm>
              <a:off x="393" y="729"/>
              <a:ext cx="240" cy="552"/>
            </a:xfrm>
            <a:prstGeom prst="downArrow">
              <a:avLst>
                <a:gd name="adj1" fmla="val 54167"/>
                <a:gd name="adj2" fmla="val 36928"/>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704664" name="Rectangle 152"/>
          <p:cNvSpPr>
            <a:spLocks noChangeArrowheads="1"/>
          </p:cNvSpPr>
          <p:nvPr/>
        </p:nvSpPr>
        <p:spPr bwMode="auto">
          <a:xfrm>
            <a:off x="4321969" y="1883568"/>
            <a:ext cx="4605721" cy="1562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342900" indent="-342900">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nSpc>
                <a:spcPct val="90000"/>
              </a:lnSpc>
              <a:spcBef>
                <a:spcPct val="20000"/>
              </a:spcBef>
              <a:buClr>
                <a:srgbClr val="000099"/>
              </a:buClr>
              <a:buSzPct val="65000"/>
              <a:buFont typeface="Wingdings" panose="05000000000000000000" pitchFamily="2" charset="2"/>
              <a:buChar char="v"/>
            </a:pPr>
            <a:r>
              <a:rPr lang="en-US" altLang="zh-CN" sz="2200" i="0" dirty="0">
                <a:solidFill>
                  <a:srgbClr val="000000"/>
                </a:solidFill>
                <a:latin typeface="Gill Sans MT" panose="020B0502020104020203" pitchFamily="34" charset="0"/>
              </a:rPr>
              <a:t>DNS query created, encapsulated in UDP, encapsulated in IP, encapsulated in Eth.  To send frame to router, need MAC address of router interface: </a:t>
            </a:r>
            <a:r>
              <a:rPr lang="en-US" altLang="zh-CN" sz="2200" dirty="0">
                <a:solidFill>
                  <a:srgbClr val="C00000"/>
                </a:solidFill>
                <a:latin typeface="Gill Sans MT" panose="020B0502020104020203" pitchFamily="34" charset="0"/>
              </a:rPr>
              <a:t>ARP</a:t>
            </a:r>
          </a:p>
        </p:txBody>
      </p:sp>
      <p:sp>
        <p:nvSpPr>
          <p:cNvPr id="704665" name="Rectangle 153"/>
          <p:cNvSpPr>
            <a:spLocks noChangeArrowheads="1"/>
          </p:cNvSpPr>
          <p:nvPr/>
        </p:nvSpPr>
        <p:spPr bwMode="auto">
          <a:xfrm>
            <a:off x="4421981" y="3508420"/>
            <a:ext cx="4421982" cy="12110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65000"/>
              <a:buFont typeface="Wingdings" charset="0"/>
              <a:buChar char="v"/>
              <a:defRPr/>
            </a:pPr>
            <a:r>
              <a:rPr lang="en-US" sz="2200" dirty="0">
                <a:solidFill>
                  <a:srgbClr val="C00000"/>
                </a:solidFill>
                <a:latin typeface="Gill Sans MT" panose="020B0502020104020203" pitchFamily="34" charset="0"/>
                <a:ea typeface="ＭＳ Ｐゴシック" charset="0"/>
              </a:rPr>
              <a:t>ARP query</a:t>
            </a:r>
            <a:r>
              <a:rPr lang="en-US" sz="2200" i="0" dirty="0">
                <a:solidFill>
                  <a:srgbClr val="C00000"/>
                </a:solidFill>
                <a:latin typeface="Gill Sans MT" panose="020B0502020104020203" pitchFamily="34" charset="0"/>
                <a:ea typeface="ＭＳ Ｐゴシック" charset="0"/>
              </a:rPr>
              <a:t> </a:t>
            </a:r>
            <a:r>
              <a:rPr lang="en-US" sz="2200" i="0" dirty="0">
                <a:solidFill>
                  <a:srgbClr val="000000"/>
                </a:solidFill>
                <a:latin typeface="Gill Sans MT" panose="020B0502020104020203" pitchFamily="34" charset="0"/>
                <a:ea typeface="ＭＳ Ｐゴシック" charset="0"/>
              </a:rPr>
              <a:t>broadcast, received by router, which replies with </a:t>
            </a:r>
            <a:r>
              <a:rPr lang="en-US" sz="2200" dirty="0">
                <a:solidFill>
                  <a:srgbClr val="C00000"/>
                </a:solidFill>
                <a:latin typeface="Gill Sans MT" panose="020B0502020104020203" pitchFamily="34" charset="0"/>
                <a:ea typeface="ＭＳ Ｐゴシック" charset="0"/>
              </a:rPr>
              <a:t>ARP reply</a:t>
            </a:r>
            <a:r>
              <a:rPr lang="en-US" sz="2200" i="0" dirty="0">
                <a:solidFill>
                  <a:srgbClr val="C00000"/>
                </a:solidFill>
                <a:latin typeface="Gill Sans MT" panose="020B0502020104020203" pitchFamily="34" charset="0"/>
                <a:ea typeface="ＭＳ Ｐゴシック" charset="0"/>
              </a:rPr>
              <a:t> </a:t>
            </a:r>
            <a:r>
              <a:rPr lang="en-US" sz="2200" i="0" dirty="0">
                <a:solidFill>
                  <a:srgbClr val="000000"/>
                </a:solidFill>
                <a:latin typeface="Gill Sans MT" panose="020B0502020104020203" pitchFamily="34" charset="0"/>
                <a:ea typeface="ＭＳ Ｐゴシック" charset="0"/>
              </a:rPr>
              <a:t>giving MAC address of router interface</a:t>
            </a:r>
          </a:p>
        </p:txBody>
      </p:sp>
      <p:sp>
        <p:nvSpPr>
          <p:cNvPr id="704666" name="Rectangle 154"/>
          <p:cNvSpPr>
            <a:spLocks noChangeArrowheads="1"/>
          </p:cNvSpPr>
          <p:nvPr/>
        </p:nvSpPr>
        <p:spPr bwMode="auto">
          <a:xfrm>
            <a:off x="4321968" y="4823645"/>
            <a:ext cx="4350083" cy="1292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65000"/>
              <a:buFont typeface="Wingdings" charset="0"/>
              <a:buChar char="v"/>
              <a:defRPr/>
            </a:pPr>
            <a:r>
              <a:rPr lang="en-US" sz="2200" i="0" dirty="0">
                <a:solidFill>
                  <a:srgbClr val="000000"/>
                </a:solidFill>
                <a:latin typeface="Gill Sans MT" panose="020B0502020104020203" pitchFamily="34" charset="0"/>
                <a:ea typeface="ＭＳ Ｐゴシック" charset="0"/>
              </a:rPr>
              <a:t>client now knows MAC address of first hop router, so can now send frame containing DNS query </a:t>
            </a:r>
          </a:p>
        </p:txBody>
      </p:sp>
      <p:grpSp>
        <p:nvGrpSpPr>
          <p:cNvPr id="704775" name="Group 263"/>
          <p:cNvGrpSpPr>
            <a:grpSpLocks/>
          </p:cNvGrpSpPr>
          <p:nvPr/>
        </p:nvGrpSpPr>
        <p:grpSpPr bwMode="auto">
          <a:xfrm>
            <a:off x="92075" y="1868488"/>
            <a:ext cx="1081088" cy="244475"/>
            <a:chOff x="76" y="2296"/>
            <a:chExt cx="681" cy="154"/>
          </a:xfrm>
        </p:grpSpPr>
        <p:sp>
          <p:nvSpPr>
            <p:cNvPr id="90145" name="Rectangle 103"/>
            <p:cNvSpPr>
              <a:spLocks noChangeArrowheads="1"/>
            </p:cNvSpPr>
            <p:nvPr/>
          </p:nvSpPr>
          <p:spPr bwMode="auto">
            <a:xfrm>
              <a:off x="76" y="2305"/>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46" name="Rectangle 101"/>
            <p:cNvSpPr>
              <a:spLocks noChangeArrowheads="1"/>
            </p:cNvSpPr>
            <p:nvPr/>
          </p:nvSpPr>
          <p:spPr bwMode="auto">
            <a:xfrm>
              <a:off x="89" y="2321"/>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47" name="Rectangle 102"/>
            <p:cNvSpPr>
              <a:spLocks noChangeArrowheads="1"/>
            </p:cNvSpPr>
            <p:nvPr/>
          </p:nvSpPr>
          <p:spPr bwMode="auto">
            <a:xfrm>
              <a:off x="687" y="2320"/>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48" name="Rectangle 100"/>
            <p:cNvSpPr>
              <a:spLocks noChangeArrowheads="1"/>
            </p:cNvSpPr>
            <p:nvPr/>
          </p:nvSpPr>
          <p:spPr bwMode="auto">
            <a:xfrm>
              <a:off x="195" y="2319"/>
              <a:ext cx="480" cy="112"/>
            </a:xfrm>
            <a:prstGeom prst="rect">
              <a:avLst/>
            </a:prstGeom>
            <a:solidFill>
              <a:srgbClr val="FFFF00"/>
            </a:solidFill>
            <a:ln w="9525">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49" name="Text Box 95"/>
            <p:cNvSpPr txBox="1">
              <a:spLocks noChangeArrowheads="1"/>
            </p:cNvSpPr>
            <p:nvPr/>
          </p:nvSpPr>
          <p:spPr bwMode="auto">
            <a:xfrm>
              <a:off x="182" y="2296"/>
              <a:ext cx="501"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000000"/>
                  </a:solidFill>
                  <a:latin typeface="Arial" charset="0"/>
                </a:rPr>
                <a:t>ARP query</a:t>
              </a:r>
            </a:p>
          </p:txBody>
        </p:sp>
      </p:grpSp>
      <p:grpSp>
        <p:nvGrpSpPr>
          <p:cNvPr id="704767" name="Group 255"/>
          <p:cNvGrpSpPr>
            <a:grpSpLocks/>
          </p:cNvGrpSpPr>
          <p:nvPr/>
        </p:nvGrpSpPr>
        <p:grpSpPr bwMode="auto">
          <a:xfrm>
            <a:off x="2241550" y="2982913"/>
            <a:ext cx="1016000" cy="877887"/>
            <a:chOff x="719" y="2137"/>
            <a:chExt cx="640" cy="553"/>
          </a:xfrm>
        </p:grpSpPr>
        <p:sp>
          <p:nvSpPr>
            <p:cNvPr id="213016" name="Freeform 244"/>
            <p:cNvSpPr>
              <a:spLocks/>
            </p:cNvSpPr>
            <p:nvPr/>
          </p:nvSpPr>
          <p:spPr bwMode="auto">
            <a:xfrm>
              <a:off x="755" y="2268"/>
              <a:ext cx="604" cy="422"/>
            </a:xfrm>
            <a:custGeom>
              <a:avLst/>
              <a:gdLst>
                <a:gd name="T0" fmla="*/ 493 w 604"/>
                <a:gd name="T1" fmla="*/ 0 h 422"/>
                <a:gd name="T2" fmla="*/ 604 w 604"/>
                <a:gd name="T3" fmla="*/ 422 h 422"/>
                <a:gd name="T4" fmla="*/ 0 w 604"/>
                <a:gd name="T5" fmla="*/ 307 h 422"/>
                <a:gd name="T6" fmla="*/ 220 w 604"/>
                <a:gd name="T7" fmla="*/ 3 h 422"/>
                <a:gd name="T8" fmla="*/ 493 w 604"/>
                <a:gd name="T9" fmla="*/ 0 h 4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422">
                  <a:moveTo>
                    <a:pt x="493" y="0"/>
                  </a:moveTo>
                  <a:lnTo>
                    <a:pt x="604" y="422"/>
                  </a:lnTo>
                  <a:lnTo>
                    <a:pt x="0" y="307"/>
                  </a:lnTo>
                  <a:lnTo>
                    <a:pt x="220" y="3"/>
                  </a:lnTo>
                  <a:lnTo>
                    <a:pt x="493"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0138" name="Rectangle 246"/>
            <p:cNvSpPr>
              <a:spLocks noChangeArrowheads="1"/>
            </p:cNvSpPr>
            <p:nvPr/>
          </p:nvSpPr>
          <p:spPr bwMode="auto">
            <a:xfrm>
              <a:off x="751" y="2266"/>
              <a:ext cx="493" cy="3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39" name="Text Box 247"/>
            <p:cNvSpPr txBox="1">
              <a:spLocks noChangeArrowheads="1"/>
            </p:cNvSpPr>
            <p:nvPr/>
          </p:nvSpPr>
          <p:spPr bwMode="auto">
            <a:xfrm>
              <a:off x="835" y="2235"/>
              <a:ext cx="336" cy="3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a:solidFill>
                    <a:srgbClr val="000000"/>
                  </a:solidFill>
                  <a:latin typeface="Arial" charset="0"/>
                </a:rPr>
                <a:t>Eth</a:t>
              </a:r>
            </a:p>
            <a:p>
              <a:pPr algn="ctr">
                <a:defRPr/>
              </a:pPr>
              <a:r>
                <a:rPr lang="en-US" sz="1600" i="0">
                  <a:solidFill>
                    <a:srgbClr val="000000"/>
                  </a:solidFill>
                  <a:latin typeface="Arial" charset="0"/>
                </a:rPr>
                <a:t>Phy</a:t>
              </a:r>
            </a:p>
          </p:txBody>
        </p:sp>
        <p:sp>
          <p:nvSpPr>
            <p:cNvPr id="90140" name="Line 250"/>
            <p:cNvSpPr>
              <a:spLocks noChangeShapeType="1"/>
            </p:cNvSpPr>
            <p:nvPr/>
          </p:nvSpPr>
          <p:spPr bwMode="auto">
            <a:xfrm>
              <a:off x="747" y="2264"/>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0141" name="Line 251"/>
            <p:cNvSpPr>
              <a:spLocks noChangeShapeType="1"/>
            </p:cNvSpPr>
            <p:nvPr/>
          </p:nvSpPr>
          <p:spPr bwMode="auto">
            <a:xfrm>
              <a:off x="744" y="2423"/>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213021" name="Group 252"/>
            <p:cNvGrpSpPr>
              <a:grpSpLocks/>
            </p:cNvGrpSpPr>
            <p:nvPr/>
          </p:nvGrpSpPr>
          <p:grpSpPr bwMode="auto">
            <a:xfrm>
              <a:off x="719" y="2137"/>
              <a:ext cx="280" cy="154"/>
              <a:chOff x="161" y="1354"/>
              <a:chExt cx="280" cy="154"/>
            </a:xfrm>
          </p:grpSpPr>
          <p:sp>
            <p:nvSpPr>
              <p:cNvPr id="90143" name="Rectangle 253"/>
              <p:cNvSpPr>
                <a:spLocks noChangeArrowheads="1"/>
              </p:cNvSpPr>
              <p:nvPr/>
            </p:nvSpPr>
            <p:spPr bwMode="auto">
              <a:xfrm>
                <a:off x="192" y="1365"/>
                <a:ext cx="228" cy="14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44" name="Text Box 254"/>
              <p:cNvSpPr txBox="1">
                <a:spLocks noChangeArrowheads="1"/>
              </p:cNvSpPr>
              <p:nvPr/>
            </p:nvSpPr>
            <p:spPr bwMode="auto">
              <a:xfrm>
                <a:off x="161" y="1354"/>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000000"/>
                    </a:solidFill>
                    <a:latin typeface="Arial" charset="0"/>
                  </a:rPr>
                  <a:t>ARP</a:t>
                </a:r>
              </a:p>
            </p:txBody>
          </p:sp>
        </p:grpSp>
      </p:grpSp>
      <p:grpSp>
        <p:nvGrpSpPr>
          <p:cNvPr id="704754" name="Group 242"/>
          <p:cNvGrpSpPr>
            <a:grpSpLocks/>
          </p:cNvGrpSpPr>
          <p:nvPr/>
        </p:nvGrpSpPr>
        <p:grpSpPr bwMode="auto">
          <a:xfrm>
            <a:off x="1150938" y="1720850"/>
            <a:ext cx="444500" cy="244475"/>
            <a:chOff x="161" y="1354"/>
            <a:chExt cx="280" cy="154"/>
          </a:xfrm>
        </p:grpSpPr>
        <p:sp>
          <p:nvSpPr>
            <p:cNvPr id="90135" name="Rectangle 241"/>
            <p:cNvSpPr>
              <a:spLocks noChangeArrowheads="1"/>
            </p:cNvSpPr>
            <p:nvPr/>
          </p:nvSpPr>
          <p:spPr bwMode="auto">
            <a:xfrm>
              <a:off x="192" y="1365"/>
              <a:ext cx="228" cy="14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36" name="Text Box 240"/>
            <p:cNvSpPr txBox="1">
              <a:spLocks noChangeArrowheads="1"/>
            </p:cNvSpPr>
            <p:nvPr/>
          </p:nvSpPr>
          <p:spPr bwMode="auto">
            <a:xfrm>
              <a:off x="161" y="1354"/>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000000"/>
                  </a:solidFill>
                  <a:latin typeface="Arial" charset="0"/>
                </a:rPr>
                <a:t>ARP</a:t>
              </a:r>
            </a:p>
          </p:txBody>
        </p:sp>
      </p:grpSp>
      <p:grpSp>
        <p:nvGrpSpPr>
          <p:cNvPr id="704782" name="Group 270"/>
          <p:cNvGrpSpPr>
            <a:grpSpLocks/>
          </p:cNvGrpSpPr>
          <p:nvPr/>
        </p:nvGrpSpPr>
        <p:grpSpPr bwMode="auto">
          <a:xfrm>
            <a:off x="1177925" y="3187700"/>
            <a:ext cx="1081088" cy="244475"/>
            <a:chOff x="76" y="2296"/>
            <a:chExt cx="681" cy="154"/>
          </a:xfrm>
        </p:grpSpPr>
        <p:sp>
          <p:nvSpPr>
            <p:cNvPr id="90130" name="Rectangle 271"/>
            <p:cNvSpPr>
              <a:spLocks noChangeArrowheads="1"/>
            </p:cNvSpPr>
            <p:nvPr/>
          </p:nvSpPr>
          <p:spPr bwMode="auto">
            <a:xfrm>
              <a:off x="76" y="2305"/>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31" name="Rectangle 272"/>
            <p:cNvSpPr>
              <a:spLocks noChangeArrowheads="1"/>
            </p:cNvSpPr>
            <p:nvPr/>
          </p:nvSpPr>
          <p:spPr bwMode="auto">
            <a:xfrm>
              <a:off x="89" y="2321"/>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32" name="Rectangle 273"/>
            <p:cNvSpPr>
              <a:spLocks noChangeArrowheads="1"/>
            </p:cNvSpPr>
            <p:nvPr/>
          </p:nvSpPr>
          <p:spPr bwMode="auto">
            <a:xfrm>
              <a:off x="687" y="2320"/>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33" name="Rectangle 274"/>
            <p:cNvSpPr>
              <a:spLocks noChangeArrowheads="1"/>
            </p:cNvSpPr>
            <p:nvPr/>
          </p:nvSpPr>
          <p:spPr bwMode="auto">
            <a:xfrm>
              <a:off x="195" y="2319"/>
              <a:ext cx="480" cy="112"/>
            </a:xfrm>
            <a:prstGeom prst="rect">
              <a:avLst/>
            </a:prstGeom>
            <a:solidFill>
              <a:srgbClr val="FFFF00"/>
            </a:solidFill>
            <a:ln w="9525">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0134" name="Text Box 275"/>
            <p:cNvSpPr txBox="1">
              <a:spLocks noChangeArrowheads="1"/>
            </p:cNvSpPr>
            <p:nvPr/>
          </p:nvSpPr>
          <p:spPr bwMode="auto">
            <a:xfrm>
              <a:off x="182" y="2296"/>
              <a:ext cx="47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000000"/>
                  </a:solidFill>
                  <a:latin typeface="Arial" charset="0"/>
                </a:rPr>
                <a:t>ARP reply</a:t>
              </a:r>
            </a:p>
          </p:txBody>
        </p:sp>
      </p:grpSp>
      <p:sp>
        <p:nvSpPr>
          <p:cNvPr id="2" name="标题 1"/>
          <p:cNvSpPr>
            <a:spLocks noGrp="1"/>
          </p:cNvSpPr>
          <p:nvPr>
            <p:ph type="title"/>
          </p:nvPr>
        </p:nvSpPr>
        <p:spPr/>
        <p:txBody>
          <a:bodyPr/>
          <a:lstStyle/>
          <a:p>
            <a:r>
              <a:rPr lang="en-US" altLang="zh-CN" dirty="0">
                <a:latin typeface="Gill Sans MT" panose="020B0502020104020203" pitchFamily="34" charset="0"/>
              </a:rPr>
              <a:t>A day in the life… ARP (before DNS, before HTTP)</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5972321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04557"/>
                                        </p:tgtEl>
                                        <p:attrNameLst>
                                          <p:attrName>style.visibility</p:attrName>
                                        </p:attrNameLst>
                                      </p:cBhvr>
                                      <p:to>
                                        <p:strVal val="visible"/>
                                      </p:to>
                                    </p:set>
                                    <p:animEffect transition="in" filter="wipe(down)">
                                      <p:cBhvr>
                                        <p:cTn id="7" dur="500"/>
                                        <p:tgtEl>
                                          <p:spTgt spid="7045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704788"/>
                                        </p:tgtEl>
                                        <p:attrNameLst>
                                          <p:attrName>style.visibility</p:attrName>
                                        </p:attrNameLst>
                                      </p:cBhvr>
                                      <p:to>
                                        <p:strVal val="visible"/>
                                      </p:to>
                                    </p:set>
                                    <p:animEffect transition="in" filter="wipe(up)">
                                      <p:cBhvr>
                                        <p:cTn id="12" dur="500"/>
                                        <p:tgtEl>
                                          <p:spTgt spid="704788"/>
                                        </p:tgtEl>
                                      </p:cBhvr>
                                    </p:animEffect>
                                  </p:childTnLst>
                                </p:cTn>
                              </p:par>
                              <p:par>
                                <p:cTn id="13" presetID="9" presetClass="entr" presetSubtype="0" fill="hold" nodeType="withEffect">
                                  <p:stCondLst>
                                    <p:cond delay="0"/>
                                  </p:stCondLst>
                                  <p:childTnLst>
                                    <p:set>
                                      <p:cBhvr>
                                        <p:cTn id="14" dur="1" fill="hold">
                                          <p:stCondLst>
                                            <p:cond delay="0"/>
                                          </p:stCondLst>
                                        </p:cTn>
                                        <p:tgtEl>
                                          <p:spTgt spid="704754"/>
                                        </p:tgtEl>
                                        <p:attrNameLst>
                                          <p:attrName>style.visibility</p:attrName>
                                        </p:attrNameLst>
                                      </p:cBhvr>
                                      <p:to>
                                        <p:strVal val="visible"/>
                                      </p:to>
                                    </p:set>
                                    <p:animEffect transition="in" filter="dissolve">
                                      <p:cBhvr>
                                        <p:cTn id="15" dur="500"/>
                                        <p:tgtEl>
                                          <p:spTgt spid="704754"/>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704664"/>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704775"/>
                                        </p:tgtEl>
                                        <p:attrNameLst>
                                          <p:attrName>style.visibility</p:attrName>
                                        </p:attrNameLst>
                                      </p:cBhvr>
                                      <p:to>
                                        <p:strVal val="visible"/>
                                      </p:to>
                                    </p:set>
                                    <p:animEffect transition="in" filter="dissolve">
                                      <p:cBhvr>
                                        <p:cTn id="22" dur="500"/>
                                        <p:tgtEl>
                                          <p:spTgt spid="704775"/>
                                        </p:tgtEl>
                                      </p:cBhvr>
                                    </p:animEffect>
                                  </p:childTnLst>
                                </p:cTn>
                              </p:par>
                            </p:childTnLst>
                          </p:cTn>
                        </p:par>
                        <p:par>
                          <p:cTn id="23" fill="hold" nodeType="afterGroup">
                            <p:stCondLst>
                              <p:cond delay="500"/>
                            </p:stCondLst>
                            <p:childTnLst>
                              <p:par>
                                <p:cTn id="24" presetID="0" presetClass="path" presetSubtype="0" accel="50000" decel="50000" fill="hold" nodeType="afterEffect">
                                  <p:stCondLst>
                                    <p:cond delay="0"/>
                                  </p:stCondLst>
                                  <p:childTnLst>
                                    <p:animMotion origin="layout" path="M -2.77778E-6 2.22222E-6 L -0.00052 0.08056 L 0.4151 0.075 L 0.26701 0.2757 L 0.1151 0.27431 L 0.1151 0.18889 " pathEditMode="relative" ptsTypes="AAAAAA">
                                      <p:cBhvr>
                                        <p:cTn id="25" dur="2000" fill="hold"/>
                                        <p:tgtEl>
                                          <p:spTgt spid="704775"/>
                                        </p:tgtEl>
                                        <p:attrNameLst>
                                          <p:attrName>ppt_x</p:attrName>
                                          <p:attrName>ppt_y</p:attrName>
                                        </p:attrNameLst>
                                      </p:cBhvr>
                                    </p:animMotion>
                                  </p:childTnLst>
                                </p:cTn>
                              </p:par>
                            </p:childTnLst>
                          </p:cTn>
                        </p:par>
                        <p:par>
                          <p:cTn id="26" fill="hold" nodeType="afterGroup">
                            <p:stCondLst>
                              <p:cond delay="2500"/>
                            </p:stCondLst>
                            <p:childTnLst>
                              <p:par>
                                <p:cTn id="27" presetID="22" presetClass="entr" presetSubtype="4" fill="hold" nodeType="afterEffect">
                                  <p:stCondLst>
                                    <p:cond delay="0"/>
                                  </p:stCondLst>
                                  <p:childTnLst>
                                    <p:set>
                                      <p:cBhvr>
                                        <p:cTn id="28" dur="1" fill="hold">
                                          <p:stCondLst>
                                            <p:cond delay="0"/>
                                          </p:stCondLst>
                                        </p:cTn>
                                        <p:tgtEl>
                                          <p:spTgt spid="704767"/>
                                        </p:tgtEl>
                                        <p:attrNameLst>
                                          <p:attrName>style.visibility</p:attrName>
                                        </p:attrNameLst>
                                      </p:cBhvr>
                                      <p:to>
                                        <p:strVal val="visible"/>
                                      </p:to>
                                    </p:set>
                                    <p:animEffect transition="in" filter="wipe(down)">
                                      <p:cBhvr>
                                        <p:cTn id="29" dur="500"/>
                                        <p:tgtEl>
                                          <p:spTgt spid="704767"/>
                                        </p:tgtEl>
                                      </p:cBhvr>
                                    </p:animEffect>
                                  </p:childTnLst>
                                </p:cTn>
                              </p:par>
                            </p:childTnLst>
                          </p:cTn>
                        </p:par>
                        <p:par>
                          <p:cTn id="30" fill="hold" nodeType="afterGroup">
                            <p:stCondLst>
                              <p:cond delay="3000"/>
                            </p:stCondLst>
                            <p:childTnLst>
                              <p:par>
                                <p:cTn id="31" presetID="1" presetClass="entr" presetSubtype="0" fill="hold" grpId="0" nodeType="afterEffect">
                                  <p:stCondLst>
                                    <p:cond delay="0"/>
                                  </p:stCondLst>
                                  <p:childTnLst>
                                    <p:set>
                                      <p:cBhvr>
                                        <p:cTn id="32" dur="1" fill="hold">
                                          <p:stCondLst>
                                            <p:cond delay="0"/>
                                          </p:stCondLst>
                                        </p:cTn>
                                        <p:tgtEl>
                                          <p:spTgt spid="70466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xit" presetSubtype="0" fill="hold" nodeType="clickEffect">
                                  <p:stCondLst>
                                    <p:cond delay="0"/>
                                  </p:stCondLst>
                                  <p:childTnLst>
                                    <p:animEffect transition="out" filter="dissolve">
                                      <p:cBhvr>
                                        <p:cTn id="36" dur="500"/>
                                        <p:tgtEl>
                                          <p:spTgt spid="704775"/>
                                        </p:tgtEl>
                                      </p:cBhvr>
                                    </p:animEffect>
                                    <p:set>
                                      <p:cBhvr>
                                        <p:cTn id="37" dur="1" fill="hold">
                                          <p:stCondLst>
                                            <p:cond delay="499"/>
                                          </p:stCondLst>
                                        </p:cTn>
                                        <p:tgtEl>
                                          <p:spTgt spid="704775"/>
                                        </p:tgtEl>
                                        <p:attrNameLst>
                                          <p:attrName>style.visibility</p:attrName>
                                        </p:attrNameLst>
                                      </p:cBhvr>
                                      <p:to>
                                        <p:strVal val="hidden"/>
                                      </p:to>
                                    </p:set>
                                  </p:childTnLst>
                                </p:cTn>
                              </p:par>
                              <p:par>
                                <p:cTn id="38" presetID="9" presetClass="entr" presetSubtype="0" fill="hold" nodeType="withEffect">
                                  <p:stCondLst>
                                    <p:cond delay="0"/>
                                  </p:stCondLst>
                                  <p:childTnLst>
                                    <p:set>
                                      <p:cBhvr>
                                        <p:cTn id="39" dur="1" fill="hold">
                                          <p:stCondLst>
                                            <p:cond delay="0"/>
                                          </p:stCondLst>
                                        </p:cTn>
                                        <p:tgtEl>
                                          <p:spTgt spid="704782"/>
                                        </p:tgtEl>
                                        <p:attrNameLst>
                                          <p:attrName>style.visibility</p:attrName>
                                        </p:attrNameLst>
                                      </p:cBhvr>
                                      <p:to>
                                        <p:strVal val="visible"/>
                                      </p:to>
                                    </p:set>
                                    <p:animEffect transition="in" filter="dissolve">
                                      <p:cBhvr>
                                        <p:cTn id="40" dur="500"/>
                                        <p:tgtEl>
                                          <p:spTgt spid="704782"/>
                                        </p:tgtEl>
                                      </p:cBhvr>
                                    </p:animEffect>
                                  </p:childTnLst>
                                </p:cTn>
                              </p:par>
                            </p:childTnLst>
                          </p:cTn>
                        </p:par>
                        <p:par>
                          <p:cTn id="41" fill="hold" nodeType="afterGroup">
                            <p:stCondLst>
                              <p:cond delay="500"/>
                            </p:stCondLst>
                            <p:childTnLst>
                              <p:par>
                                <p:cTn id="42" presetID="0" presetClass="path" presetSubtype="0" accel="50000" decel="50000" fill="hold" nodeType="afterEffect">
                                  <p:stCondLst>
                                    <p:cond delay="0"/>
                                  </p:stCondLst>
                                  <p:childTnLst>
                                    <p:animMotion origin="layout" path="M 2.77778E-6 1.11111E-6 L 0.00052 0.0794 L 0.1467 0.08009 L 0.29444 -0.12222 L -0.11597 -0.12014 L -0.11597 -0.16181 L -0.11754 -0.1882 " pathEditMode="relative" rAng="0" ptsTypes="AAAAAAA">
                                      <p:cBhvr>
                                        <p:cTn id="43" dur="2000" fill="hold"/>
                                        <p:tgtEl>
                                          <p:spTgt spid="704782"/>
                                        </p:tgtEl>
                                        <p:attrNameLst>
                                          <p:attrName>ppt_x</p:attrName>
                                          <p:attrName>ppt_y</p:attrName>
                                        </p:attrNameLst>
                                      </p:cBhvr>
                                      <p:rCtr x="8837" y="-5417"/>
                                    </p:animMotion>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xit" presetSubtype="0" fill="hold" nodeType="clickEffect">
                                  <p:stCondLst>
                                    <p:cond delay="0"/>
                                  </p:stCondLst>
                                  <p:childTnLst>
                                    <p:animEffect transition="out" filter="dissolve">
                                      <p:cBhvr>
                                        <p:cTn id="47" dur="500"/>
                                        <p:tgtEl>
                                          <p:spTgt spid="704782"/>
                                        </p:tgtEl>
                                      </p:cBhvr>
                                    </p:animEffect>
                                    <p:set>
                                      <p:cBhvr>
                                        <p:cTn id="48" dur="1" fill="hold">
                                          <p:stCondLst>
                                            <p:cond delay="499"/>
                                          </p:stCondLst>
                                        </p:cTn>
                                        <p:tgtEl>
                                          <p:spTgt spid="704782"/>
                                        </p:tgtEl>
                                        <p:attrNameLst>
                                          <p:attrName>style.visibility</p:attrName>
                                        </p:attrNameLst>
                                      </p:cBhvr>
                                      <p:to>
                                        <p:strVal val="hidden"/>
                                      </p:to>
                                    </p:set>
                                  </p:childTnLst>
                                </p:cTn>
                              </p:par>
                              <p:par>
                                <p:cTn id="49" presetID="9" presetClass="exit" presetSubtype="0" fill="hold" nodeType="withEffect">
                                  <p:stCondLst>
                                    <p:cond delay="0"/>
                                  </p:stCondLst>
                                  <p:childTnLst>
                                    <p:animEffect transition="out" filter="dissolve">
                                      <p:cBhvr>
                                        <p:cTn id="50" dur="500"/>
                                        <p:tgtEl>
                                          <p:spTgt spid="704767"/>
                                        </p:tgtEl>
                                      </p:cBhvr>
                                    </p:animEffect>
                                    <p:set>
                                      <p:cBhvr>
                                        <p:cTn id="51" dur="1" fill="hold">
                                          <p:stCondLst>
                                            <p:cond delay="499"/>
                                          </p:stCondLst>
                                        </p:cTn>
                                        <p:tgtEl>
                                          <p:spTgt spid="704767"/>
                                        </p:tgtEl>
                                        <p:attrNameLst>
                                          <p:attrName>style.visibility</p:attrName>
                                        </p:attrNameLst>
                                      </p:cBhvr>
                                      <p:to>
                                        <p:strVal val="hidden"/>
                                      </p:to>
                                    </p:set>
                                  </p:childTnLst>
                                </p:cTn>
                              </p:par>
                              <p:par>
                                <p:cTn id="52" presetID="9" presetClass="exit" presetSubtype="0" fill="hold" nodeType="withEffect">
                                  <p:stCondLst>
                                    <p:cond delay="0"/>
                                  </p:stCondLst>
                                  <p:childTnLst>
                                    <p:animEffect transition="out" filter="dissolve">
                                      <p:cBhvr>
                                        <p:cTn id="53" dur="500"/>
                                        <p:tgtEl>
                                          <p:spTgt spid="704754"/>
                                        </p:tgtEl>
                                      </p:cBhvr>
                                    </p:animEffect>
                                    <p:set>
                                      <p:cBhvr>
                                        <p:cTn id="54" dur="1" fill="hold">
                                          <p:stCondLst>
                                            <p:cond delay="499"/>
                                          </p:stCondLst>
                                        </p:cTn>
                                        <p:tgtEl>
                                          <p:spTgt spid="704754"/>
                                        </p:tgtEl>
                                        <p:attrNameLst>
                                          <p:attrName>style.visibility</p:attrName>
                                        </p:attrNameLst>
                                      </p:cBhvr>
                                      <p:to>
                                        <p:strVal val="hidden"/>
                                      </p:to>
                                    </p:set>
                                  </p:childTnLst>
                                </p:cTn>
                              </p:par>
                            </p:childTnLst>
                          </p:cTn>
                        </p:par>
                        <p:par>
                          <p:cTn id="55" fill="hold" nodeType="afterGroup">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704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4664" grpId="0"/>
      <p:bldP spid="704665" grpId="0"/>
      <p:bldP spid="704666"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017" name="Group 230"/>
          <p:cNvGrpSpPr>
            <a:grpSpLocks/>
          </p:cNvGrpSpPr>
          <p:nvPr/>
        </p:nvGrpSpPr>
        <p:grpSpPr bwMode="auto">
          <a:xfrm>
            <a:off x="773113" y="1273175"/>
            <a:ext cx="3554412" cy="3067050"/>
            <a:chOff x="773113" y="1273175"/>
            <a:chExt cx="3554412" cy="3066395"/>
          </a:xfrm>
        </p:grpSpPr>
        <p:sp>
          <p:nvSpPr>
            <p:cNvPr id="214233" name="Freeform 3"/>
            <p:cNvSpPr>
              <a:spLocks/>
            </p:cNvSpPr>
            <p:nvPr/>
          </p:nvSpPr>
          <p:spPr bwMode="auto">
            <a:xfrm>
              <a:off x="773113"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14234"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235"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236"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237"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359"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a:solidFill>
                    <a:srgbClr val="000000"/>
                  </a:solidFill>
                  <a:latin typeface="Arial" charset="0"/>
                  <a:cs typeface="Arial" charset="0"/>
                </a:rPr>
                <a:t>router</a:t>
              </a:r>
            </a:p>
            <a:p>
              <a:pPr>
                <a:defRPr/>
              </a:pPr>
              <a:r>
                <a:rPr lang="en-US" sz="1400" dirty="0">
                  <a:solidFill>
                    <a:srgbClr val="000000"/>
                  </a:solidFill>
                  <a:latin typeface="Arial" charset="0"/>
                  <a:cs typeface="Arial" charset="0"/>
                </a:rPr>
                <a:t>(runs DHCP)</a:t>
              </a:r>
            </a:p>
          </p:txBody>
        </p:sp>
        <p:grpSp>
          <p:nvGrpSpPr>
            <p:cNvPr id="214239" name="Group 356"/>
            <p:cNvGrpSpPr>
              <a:grpSpLocks/>
            </p:cNvGrpSpPr>
            <p:nvPr/>
          </p:nvGrpSpPr>
          <p:grpSpPr bwMode="auto">
            <a:xfrm>
              <a:off x="1653422" y="1982680"/>
              <a:ext cx="843032" cy="814871"/>
              <a:chOff x="313" y="1497"/>
              <a:chExt cx="1152" cy="1014"/>
            </a:xfrm>
          </p:grpSpPr>
          <p:pic>
            <p:nvPicPr>
              <p:cNvPr id="214291" name="Picture 354" descr="laptop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292" name="Picture 355" descr="antenna_styliz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136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40"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41"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42" name="Rectangle 43"/>
            <p:cNvSpPr>
              <a:spLocks noChangeArrowheads="1"/>
            </p:cNvSpPr>
            <p:nvPr/>
          </p:nvSpPr>
          <p:spPr bwMode="auto">
            <a:xfrm rot="-54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4244" name="Group 248"/>
            <p:cNvGrpSpPr>
              <a:grpSpLocks/>
            </p:cNvGrpSpPr>
            <p:nvPr/>
          </p:nvGrpSpPr>
          <p:grpSpPr bwMode="auto">
            <a:xfrm>
              <a:off x="2597285" y="3210128"/>
              <a:ext cx="332569" cy="581078"/>
              <a:chOff x="4140" y="429"/>
              <a:chExt cx="1425" cy="2396"/>
            </a:xfrm>
          </p:grpSpPr>
          <p:sp>
            <p:nvSpPr>
              <p:cNvPr id="214259" name="Freeform 148"/>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381"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4261" name="Freeform 150"/>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4262" name="Freeform 151"/>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384"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4264" name="Group 153"/>
              <p:cNvGrpSpPr>
                <a:grpSpLocks/>
              </p:cNvGrpSpPr>
              <p:nvPr/>
            </p:nvGrpSpPr>
            <p:grpSpPr bwMode="auto">
              <a:xfrm>
                <a:off x="4749" y="668"/>
                <a:ext cx="581" cy="145"/>
                <a:chOff x="614" y="2568"/>
                <a:chExt cx="725" cy="139"/>
              </a:xfrm>
            </p:grpSpPr>
            <p:sp>
              <p:nvSpPr>
                <p:cNvPr id="91410"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1411"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1386"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4266" name="Group 157"/>
              <p:cNvGrpSpPr>
                <a:grpSpLocks/>
              </p:cNvGrpSpPr>
              <p:nvPr/>
            </p:nvGrpSpPr>
            <p:grpSpPr bwMode="auto">
              <a:xfrm>
                <a:off x="4747" y="994"/>
                <a:ext cx="581" cy="134"/>
                <a:chOff x="614" y="2568"/>
                <a:chExt cx="725" cy="139"/>
              </a:xfrm>
            </p:grpSpPr>
            <p:sp>
              <p:nvSpPr>
                <p:cNvPr id="91408"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1409"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1388"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1389"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4269" name="Group 162"/>
              <p:cNvGrpSpPr>
                <a:grpSpLocks/>
              </p:cNvGrpSpPr>
              <p:nvPr/>
            </p:nvGrpSpPr>
            <p:grpSpPr bwMode="auto">
              <a:xfrm>
                <a:off x="4735" y="1627"/>
                <a:ext cx="582" cy="151"/>
                <a:chOff x="614" y="2568"/>
                <a:chExt cx="725" cy="139"/>
              </a:xfrm>
            </p:grpSpPr>
            <p:sp>
              <p:nvSpPr>
                <p:cNvPr id="91406"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1407"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214270" name="Freeform 165"/>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4271" name="Group 166"/>
              <p:cNvGrpSpPr>
                <a:grpSpLocks/>
              </p:cNvGrpSpPr>
              <p:nvPr/>
            </p:nvGrpSpPr>
            <p:grpSpPr bwMode="auto">
              <a:xfrm>
                <a:off x="4739" y="1327"/>
                <a:ext cx="582" cy="139"/>
                <a:chOff x="614" y="2568"/>
                <a:chExt cx="725" cy="139"/>
              </a:xfrm>
            </p:grpSpPr>
            <p:sp>
              <p:nvSpPr>
                <p:cNvPr id="91404"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1405"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1393"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4273" name="Freeform 170"/>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4274" name="Freeform 171"/>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396"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4276" name="Freeform 173"/>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398" name="AutoShape 174"/>
              <p:cNvSpPr>
                <a:spLocks noChangeArrowheads="1"/>
              </p:cNvSpPr>
              <p:nvPr/>
            </p:nvSpPr>
            <p:spPr bwMode="auto">
              <a:xfrm>
                <a:off x="4139" y="2678"/>
                <a:ext cx="1204" cy="16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1399"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1400"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1401"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sz="1800">
                  <a:solidFill>
                    <a:srgbClr val="FF0000"/>
                  </a:solidFill>
                </a:endParaRPr>
              </a:p>
            </p:txBody>
          </p:sp>
          <p:sp>
            <p:nvSpPr>
              <p:cNvPr id="91402"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1403"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4245" name="Group 48"/>
            <p:cNvGrpSpPr>
              <a:grpSpLocks/>
            </p:cNvGrpSpPr>
            <p:nvPr/>
          </p:nvGrpSpPr>
          <p:grpSpPr bwMode="auto">
            <a:xfrm>
              <a:off x="2795471" y="3465563"/>
              <a:ext cx="735669" cy="376863"/>
              <a:chOff x="3600" y="219"/>
              <a:chExt cx="360" cy="175"/>
            </a:xfrm>
          </p:grpSpPr>
          <p:sp>
            <p:nvSpPr>
              <p:cNvPr id="91367"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1368"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1369"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1370"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91371"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4251" name="Group 54"/>
              <p:cNvGrpSpPr>
                <a:grpSpLocks/>
              </p:cNvGrpSpPr>
              <p:nvPr/>
            </p:nvGrpSpPr>
            <p:grpSpPr bwMode="auto">
              <a:xfrm>
                <a:off x="3686" y="244"/>
                <a:ext cx="177" cy="66"/>
                <a:chOff x="2848" y="848"/>
                <a:chExt cx="140" cy="98"/>
              </a:xfrm>
            </p:grpSpPr>
            <p:sp>
              <p:nvSpPr>
                <p:cNvPr id="91377"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1378"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1379"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214252" name="Group 58"/>
              <p:cNvGrpSpPr>
                <a:grpSpLocks/>
              </p:cNvGrpSpPr>
              <p:nvPr/>
            </p:nvGrpSpPr>
            <p:grpSpPr bwMode="auto">
              <a:xfrm flipV="1">
                <a:off x="3686" y="243"/>
                <a:ext cx="177" cy="66"/>
                <a:chOff x="2848" y="848"/>
                <a:chExt cx="140" cy="98"/>
              </a:xfrm>
            </p:grpSpPr>
            <p:sp>
              <p:nvSpPr>
                <p:cNvPr id="91374"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1375"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1376" name="Line 61"/>
                <p:cNvSpPr>
                  <a:spLocks noChangeShapeType="1"/>
                </p:cNvSpPr>
                <p:nvPr/>
              </p:nvSpPr>
              <p:spPr bwMode="auto">
                <a:xfrm>
                  <a:off x="2894" y="853"/>
                  <a:ext cx="52" cy="9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grpSp>
      <p:sp>
        <p:nvSpPr>
          <p:cNvPr id="214020" name="Freeform 236"/>
          <p:cNvSpPr>
            <a:spLocks/>
          </p:cNvSpPr>
          <p:nvPr/>
        </p:nvSpPr>
        <p:spPr bwMode="auto">
          <a:xfrm>
            <a:off x="4751388" y="706438"/>
            <a:ext cx="3759200" cy="2473325"/>
          </a:xfrm>
          <a:custGeom>
            <a:avLst/>
            <a:gdLst>
              <a:gd name="T0" fmla="*/ 2147483647 w 2368"/>
              <a:gd name="T1" fmla="*/ 2147483647 h 1558"/>
              <a:gd name="T2" fmla="*/ 2147483647 w 2368"/>
              <a:gd name="T3" fmla="*/ 2147483647 h 1558"/>
              <a:gd name="T4" fmla="*/ 2147483647 w 2368"/>
              <a:gd name="T5" fmla="*/ 2147483647 h 1558"/>
              <a:gd name="T6" fmla="*/ 2147483647 w 2368"/>
              <a:gd name="T7" fmla="*/ 2147483647 h 1558"/>
              <a:gd name="T8" fmla="*/ 2147483647 w 2368"/>
              <a:gd name="T9" fmla="*/ 2147483647 h 1558"/>
              <a:gd name="T10" fmla="*/ 2147483647 w 2368"/>
              <a:gd name="T11" fmla="*/ 2147483647 h 1558"/>
              <a:gd name="T12" fmla="*/ 2147483647 w 2368"/>
              <a:gd name="T13" fmla="*/ 2147483647 h 1558"/>
              <a:gd name="T14" fmla="*/ 2147483647 w 2368"/>
              <a:gd name="T15" fmla="*/ 2147483647 h 1558"/>
              <a:gd name="T16" fmla="*/ 2147483647 w 2368"/>
              <a:gd name="T17" fmla="*/ 2147483647 h 1558"/>
              <a:gd name="T18" fmla="*/ 2147483647 w 2368"/>
              <a:gd name="T19" fmla="*/ 2147483647 h 1558"/>
              <a:gd name="T20" fmla="*/ 2147483647 w 2368"/>
              <a:gd name="T21" fmla="*/ 2147483647 h 1558"/>
              <a:gd name="T22" fmla="*/ 2147483647 w 2368"/>
              <a:gd name="T23" fmla="*/ 2147483647 h 1558"/>
              <a:gd name="T24" fmla="*/ 2147483647 w 2368"/>
              <a:gd name="T25" fmla="*/ 2147483647 h 1558"/>
              <a:gd name="T26" fmla="*/ 2147483647 w 2368"/>
              <a:gd name="T27" fmla="*/ 2147483647 h 1558"/>
              <a:gd name="T28" fmla="*/ 2147483647 w 2368"/>
              <a:gd name="T29" fmla="*/ 2147483647 h 1558"/>
              <a:gd name="T30" fmla="*/ 2147483647 w 2368"/>
              <a:gd name="T31" fmla="*/ 2147483647 h 1558"/>
              <a:gd name="T32" fmla="*/ 2147483647 w 2368"/>
              <a:gd name="T33" fmla="*/ 2147483647 h 1558"/>
              <a:gd name="T34" fmla="*/ 2147483647 w 2368"/>
              <a:gd name="T35" fmla="*/ 2147483647 h 1558"/>
              <a:gd name="T36" fmla="*/ 2147483647 w 2368"/>
              <a:gd name="T37" fmla="*/ 2147483647 h 1558"/>
              <a:gd name="T38" fmla="*/ 2147483647 w 2368"/>
              <a:gd name="T39" fmla="*/ 2147483647 h 1558"/>
              <a:gd name="T40" fmla="*/ 2147483647 w 2368"/>
              <a:gd name="T41" fmla="*/ 2147483647 h 1558"/>
              <a:gd name="T42" fmla="*/ 2147483647 w 2368"/>
              <a:gd name="T43" fmla="*/ 2147483647 h 1558"/>
              <a:gd name="T44" fmla="*/ 2147483647 w 2368"/>
              <a:gd name="T45" fmla="*/ 2147483647 h 15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368" h="1558">
                <a:moveTo>
                  <a:pt x="84" y="632"/>
                </a:moveTo>
                <a:cubicBezTo>
                  <a:pt x="51" y="704"/>
                  <a:pt x="28" y="747"/>
                  <a:pt x="16" y="809"/>
                </a:cubicBezTo>
                <a:cubicBezTo>
                  <a:pt x="4" y="871"/>
                  <a:pt x="0" y="949"/>
                  <a:pt x="9" y="1005"/>
                </a:cubicBezTo>
                <a:cubicBezTo>
                  <a:pt x="18" y="1061"/>
                  <a:pt x="44" y="1087"/>
                  <a:pt x="70" y="1147"/>
                </a:cubicBezTo>
                <a:cubicBezTo>
                  <a:pt x="96" y="1207"/>
                  <a:pt x="130" y="1314"/>
                  <a:pt x="165" y="1364"/>
                </a:cubicBezTo>
                <a:cubicBezTo>
                  <a:pt x="200" y="1414"/>
                  <a:pt x="223" y="1428"/>
                  <a:pt x="280" y="1446"/>
                </a:cubicBezTo>
                <a:cubicBezTo>
                  <a:pt x="337" y="1464"/>
                  <a:pt x="397" y="1472"/>
                  <a:pt x="510" y="1473"/>
                </a:cubicBezTo>
                <a:cubicBezTo>
                  <a:pt x="623" y="1474"/>
                  <a:pt x="854" y="1457"/>
                  <a:pt x="958" y="1452"/>
                </a:cubicBezTo>
                <a:cubicBezTo>
                  <a:pt x="1062" y="1447"/>
                  <a:pt x="1065" y="1440"/>
                  <a:pt x="1134" y="1446"/>
                </a:cubicBezTo>
                <a:cubicBezTo>
                  <a:pt x="1203" y="1452"/>
                  <a:pt x="1293" y="1468"/>
                  <a:pt x="1371" y="1486"/>
                </a:cubicBezTo>
                <a:cubicBezTo>
                  <a:pt x="1449" y="1504"/>
                  <a:pt x="1495" y="1550"/>
                  <a:pt x="1601" y="1554"/>
                </a:cubicBezTo>
                <a:cubicBezTo>
                  <a:pt x="1707" y="1558"/>
                  <a:pt x="1893" y="1556"/>
                  <a:pt x="2008" y="1513"/>
                </a:cubicBezTo>
                <a:cubicBezTo>
                  <a:pt x="2123" y="1470"/>
                  <a:pt x="2236" y="1409"/>
                  <a:pt x="2293" y="1297"/>
                </a:cubicBezTo>
                <a:cubicBezTo>
                  <a:pt x="2350" y="1185"/>
                  <a:pt x="2339" y="950"/>
                  <a:pt x="2347" y="843"/>
                </a:cubicBezTo>
                <a:cubicBezTo>
                  <a:pt x="2355" y="736"/>
                  <a:pt x="2368" y="717"/>
                  <a:pt x="2340" y="653"/>
                </a:cubicBezTo>
                <a:cubicBezTo>
                  <a:pt x="2312" y="589"/>
                  <a:pt x="2247" y="537"/>
                  <a:pt x="2177" y="456"/>
                </a:cubicBezTo>
                <a:cubicBezTo>
                  <a:pt x="2107" y="375"/>
                  <a:pt x="2016" y="235"/>
                  <a:pt x="1920" y="165"/>
                </a:cubicBezTo>
                <a:cubicBezTo>
                  <a:pt x="1824" y="95"/>
                  <a:pt x="1716" y="61"/>
                  <a:pt x="1601" y="36"/>
                </a:cubicBezTo>
                <a:cubicBezTo>
                  <a:pt x="1486" y="11"/>
                  <a:pt x="1343" y="0"/>
                  <a:pt x="1229" y="16"/>
                </a:cubicBezTo>
                <a:cubicBezTo>
                  <a:pt x="1115" y="32"/>
                  <a:pt x="1042" y="90"/>
                  <a:pt x="917" y="131"/>
                </a:cubicBezTo>
                <a:cubicBezTo>
                  <a:pt x="792" y="172"/>
                  <a:pt x="595" y="219"/>
                  <a:pt x="477" y="260"/>
                </a:cubicBezTo>
                <a:cubicBezTo>
                  <a:pt x="359" y="301"/>
                  <a:pt x="280" y="311"/>
                  <a:pt x="212" y="375"/>
                </a:cubicBezTo>
                <a:cubicBezTo>
                  <a:pt x="144" y="439"/>
                  <a:pt x="117" y="560"/>
                  <a:pt x="84" y="632"/>
                </a:cubicBezTo>
                <a:close/>
              </a:path>
            </a:pathLst>
          </a:custGeom>
          <a:solidFill>
            <a:srgbClr val="00CCFF"/>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14021" name="Group 44"/>
          <p:cNvGrpSpPr>
            <a:grpSpLocks/>
          </p:cNvGrpSpPr>
          <p:nvPr/>
        </p:nvGrpSpPr>
        <p:grpSpPr bwMode="auto">
          <a:xfrm>
            <a:off x="1195388" y="1081088"/>
            <a:ext cx="976312" cy="1460500"/>
            <a:chOff x="651" y="681"/>
            <a:chExt cx="615" cy="920"/>
          </a:xfrm>
        </p:grpSpPr>
        <p:sp>
          <p:nvSpPr>
            <p:cNvPr id="214225" name="Freeform 45"/>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14226" name="Group 46"/>
            <p:cNvGrpSpPr>
              <a:grpSpLocks/>
            </p:cNvGrpSpPr>
            <p:nvPr/>
          </p:nvGrpSpPr>
          <p:grpSpPr bwMode="auto">
            <a:xfrm>
              <a:off x="651" y="681"/>
              <a:ext cx="500" cy="828"/>
              <a:chOff x="569" y="2954"/>
              <a:chExt cx="500" cy="828"/>
            </a:xfrm>
          </p:grpSpPr>
          <p:sp>
            <p:nvSpPr>
              <p:cNvPr id="91348" name="Rectangle 47"/>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49" name="Text Box 48"/>
              <p:cNvSpPr txBox="1">
                <a:spLocks noChangeArrowheads="1"/>
              </p:cNvSpPr>
              <p:nvPr/>
            </p:nvSpPr>
            <p:spPr bwMode="auto">
              <a:xfrm>
                <a:off x="639" y="2954"/>
                <a:ext cx="385"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a:latin typeface="Arial" charset="0"/>
                  </a:rPr>
                  <a:t>DNS</a:t>
                </a:r>
              </a:p>
              <a:p>
                <a:pPr algn="ctr">
                  <a:defRPr/>
                </a:pPr>
                <a:r>
                  <a:rPr lang="en-US" sz="1600" i="0">
                    <a:latin typeface="Arial" charset="0"/>
                  </a:rPr>
                  <a:t>UDP</a:t>
                </a:r>
              </a:p>
              <a:p>
                <a:pPr algn="ctr">
                  <a:defRPr/>
                </a:pPr>
                <a:r>
                  <a:rPr lang="en-US" sz="1600" i="0">
                    <a:latin typeface="Arial" charset="0"/>
                  </a:rPr>
                  <a:t>IP</a:t>
                </a:r>
              </a:p>
              <a:p>
                <a:pPr algn="ctr">
                  <a:defRPr/>
                </a:pPr>
                <a:r>
                  <a:rPr lang="en-US" sz="1600" i="0">
                    <a:latin typeface="Arial" charset="0"/>
                  </a:rPr>
                  <a:t>Eth</a:t>
                </a:r>
              </a:p>
              <a:p>
                <a:pPr algn="ctr">
                  <a:defRPr/>
                </a:pPr>
                <a:r>
                  <a:rPr lang="en-US" sz="1600" i="0">
                    <a:latin typeface="Arial" charset="0"/>
                  </a:rPr>
                  <a:t>Phy</a:t>
                </a:r>
              </a:p>
            </p:txBody>
          </p:sp>
          <p:sp>
            <p:nvSpPr>
              <p:cNvPr id="91350" name="Line 49"/>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1351" name="Line 50"/>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1352" name="Line 51"/>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1353" name="Line 52"/>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705589" name="Group 53"/>
          <p:cNvGrpSpPr>
            <a:grpSpLocks/>
          </p:cNvGrpSpPr>
          <p:nvPr/>
        </p:nvGrpSpPr>
        <p:grpSpPr bwMode="auto">
          <a:xfrm>
            <a:off x="520700" y="1162050"/>
            <a:ext cx="460375" cy="244475"/>
            <a:chOff x="844" y="3337"/>
            <a:chExt cx="290" cy="154"/>
          </a:xfrm>
        </p:grpSpPr>
        <p:sp>
          <p:nvSpPr>
            <p:cNvPr id="91344" name="Rectangle 54"/>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45" name="Text Box 55"/>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chemeClr val="bg1"/>
                  </a:solidFill>
                  <a:latin typeface="Arial" charset="0"/>
                </a:rPr>
                <a:t>DNS</a:t>
              </a:r>
            </a:p>
          </p:txBody>
        </p:sp>
      </p:grpSp>
      <p:grpSp>
        <p:nvGrpSpPr>
          <p:cNvPr id="214023" name="Group 58"/>
          <p:cNvGrpSpPr>
            <a:grpSpLocks/>
          </p:cNvGrpSpPr>
          <p:nvPr/>
        </p:nvGrpSpPr>
        <p:grpSpPr bwMode="auto">
          <a:xfrm>
            <a:off x="460375" y="1387475"/>
            <a:ext cx="561975" cy="244475"/>
            <a:chOff x="740" y="3209"/>
            <a:chExt cx="354" cy="154"/>
          </a:xfrm>
        </p:grpSpPr>
        <p:grpSp>
          <p:nvGrpSpPr>
            <p:cNvPr id="214218" name="Group 59"/>
            <p:cNvGrpSpPr>
              <a:grpSpLocks/>
            </p:cNvGrpSpPr>
            <p:nvPr/>
          </p:nvGrpSpPr>
          <p:grpSpPr bwMode="auto">
            <a:xfrm>
              <a:off x="794" y="3209"/>
              <a:ext cx="290" cy="154"/>
              <a:chOff x="844" y="3337"/>
              <a:chExt cx="290" cy="154"/>
            </a:xfrm>
          </p:grpSpPr>
          <p:sp>
            <p:nvSpPr>
              <p:cNvPr id="91342" name="Rectangle 6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43" name="Text Box 61"/>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chemeClr val="bg1"/>
                    </a:solidFill>
                    <a:latin typeface="Arial" charset="0"/>
                  </a:rPr>
                  <a:t>DNS</a:t>
                </a:r>
              </a:p>
            </p:txBody>
          </p:sp>
        </p:grpSp>
        <p:sp>
          <p:nvSpPr>
            <p:cNvPr id="91340" name="Rectangle 62"/>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41" name="Rectangle 63"/>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grpSp>
        <p:nvGrpSpPr>
          <p:cNvPr id="214024" name="Group 64"/>
          <p:cNvGrpSpPr>
            <a:grpSpLocks/>
          </p:cNvGrpSpPr>
          <p:nvPr/>
        </p:nvGrpSpPr>
        <p:grpSpPr bwMode="auto">
          <a:xfrm>
            <a:off x="460375" y="1622425"/>
            <a:ext cx="561975" cy="244475"/>
            <a:chOff x="836" y="3305"/>
            <a:chExt cx="354" cy="154"/>
          </a:xfrm>
        </p:grpSpPr>
        <p:grpSp>
          <p:nvGrpSpPr>
            <p:cNvPr id="214212" name="Group 65"/>
            <p:cNvGrpSpPr>
              <a:grpSpLocks/>
            </p:cNvGrpSpPr>
            <p:nvPr/>
          </p:nvGrpSpPr>
          <p:grpSpPr bwMode="auto">
            <a:xfrm>
              <a:off x="890" y="3305"/>
              <a:ext cx="290" cy="154"/>
              <a:chOff x="844" y="3337"/>
              <a:chExt cx="290" cy="154"/>
            </a:xfrm>
          </p:grpSpPr>
          <p:sp>
            <p:nvSpPr>
              <p:cNvPr id="91337" name="Rectangle 66"/>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38" name="Text Box 67"/>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chemeClr val="bg1"/>
                    </a:solidFill>
                    <a:latin typeface="Arial" charset="0"/>
                  </a:rPr>
                  <a:t>DNS</a:t>
                </a:r>
              </a:p>
            </p:txBody>
          </p:sp>
        </p:grpSp>
        <p:grpSp>
          <p:nvGrpSpPr>
            <p:cNvPr id="214213" name="Group 68"/>
            <p:cNvGrpSpPr>
              <a:grpSpLocks/>
            </p:cNvGrpSpPr>
            <p:nvPr/>
          </p:nvGrpSpPr>
          <p:grpSpPr bwMode="auto">
            <a:xfrm>
              <a:off x="836" y="3334"/>
              <a:ext cx="354" cy="94"/>
              <a:chOff x="836" y="3334"/>
              <a:chExt cx="354" cy="94"/>
            </a:xfrm>
          </p:grpSpPr>
          <p:sp>
            <p:nvSpPr>
              <p:cNvPr id="91335" name="Rectangle 69"/>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36" name="Rectangle 70"/>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grpSp>
      <p:grpSp>
        <p:nvGrpSpPr>
          <p:cNvPr id="214025" name="Group 71"/>
          <p:cNvGrpSpPr>
            <a:grpSpLocks/>
          </p:cNvGrpSpPr>
          <p:nvPr/>
        </p:nvGrpSpPr>
        <p:grpSpPr bwMode="auto">
          <a:xfrm>
            <a:off x="280988" y="1654175"/>
            <a:ext cx="762000" cy="177800"/>
            <a:chOff x="627" y="3377"/>
            <a:chExt cx="480" cy="112"/>
          </a:xfrm>
        </p:grpSpPr>
        <p:sp>
          <p:nvSpPr>
            <p:cNvPr id="91331" name="Rectangle 72"/>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32" name="Rectangle 73"/>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grpSp>
        <p:nvGrpSpPr>
          <p:cNvPr id="214026" name="Group 74"/>
          <p:cNvGrpSpPr>
            <a:grpSpLocks/>
          </p:cNvGrpSpPr>
          <p:nvPr/>
        </p:nvGrpSpPr>
        <p:grpSpPr bwMode="auto">
          <a:xfrm>
            <a:off x="85725" y="1885950"/>
            <a:ext cx="1081088" cy="244475"/>
            <a:chOff x="504" y="3523"/>
            <a:chExt cx="681" cy="154"/>
          </a:xfrm>
        </p:grpSpPr>
        <p:grpSp>
          <p:nvGrpSpPr>
            <p:cNvPr id="214197" name="Group 75"/>
            <p:cNvGrpSpPr>
              <a:grpSpLocks/>
            </p:cNvGrpSpPr>
            <p:nvPr/>
          </p:nvGrpSpPr>
          <p:grpSpPr bwMode="auto">
            <a:xfrm>
              <a:off x="623" y="3523"/>
              <a:ext cx="480" cy="154"/>
              <a:chOff x="723" y="3453"/>
              <a:chExt cx="480" cy="154"/>
            </a:xfrm>
          </p:grpSpPr>
          <p:grpSp>
            <p:nvGrpSpPr>
              <p:cNvPr id="214201" name="Group 76"/>
              <p:cNvGrpSpPr>
                <a:grpSpLocks/>
              </p:cNvGrpSpPr>
              <p:nvPr/>
            </p:nvGrpSpPr>
            <p:grpSpPr bwMode="auto">
              <a:xfrm>
                <a:off x="836" y="3453"/>
                <a:ext cx="354" cy="154"/>
                <a:chOff x="836" y="3305"/>
                <a:chExt cx="354" cy="154"/>
              </a:xfrm>
            </p:grpSpPr>
            <p:grpSp>
              <p:nvGrpSpPr>
                <p:cNvPr id="214204" name="Group 77"/>
                <p:cNvGrpSpPr>
                  <a:grpSpLocks/>
                </p:cNvGrpSpPr>
                <p:nvPr/>
              </p:nvGrpSpPr>
              <p:grpSpPr bwMode="auto">
                <a:xfrm>
                  <a:off x="890" y="3305"/>
                  <a:ext cx="290" cy="154"/>
                  <a:chOff x="844" y="3337"/>
                  <a:chExt cx="290" cy="154"/>
                </a:xfrm>
              </p:grpSpPr>
              <p:sp>
                <p:nvSpPr>
                  <p:cNvPr id="91329" name="Rectangle 78"/>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30" name="Text Box 79"/>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chemeClr val="bg1"/>
                        </a:solidFill>
                        <a:latin typeface="Arial" charset="0"/>
                      </a:rPr>
                      <a:t>DNS</a:t>
                    </a:r>
                  </a:p>
                </p:txBody>
              </p:sp>
            </p:grpSp>
            <p:grpSp>
              <p:nvGrpSpPr>
                <p:cNvPr id="214205" name="Group 80"/>
                <p:cNvGrpSpPr>
                  <a:grpSpLocks/>
                </p:cNvGrpSpPr>
                <p:nvPr/>
              </p:nvGrpSpPr>
              <p:grpSpPr bwMode="auto">
                <a:xfrm>
                  <a:off x="836" y="3334"/>
                  <a:ext cx="354" cy="94"/>
                  <a:chOff x="836" y="3334"/>
                  <a:chExt cx="354" cy="94"/>
                </a:xfrm>
              </p:grpSpPr>
              <p:sp>
                <p:nvSpPr>
                  <p:cNvPr id="91327" name="Rectangle 81"/>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28" name="Rectangle 82"/>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grpSp>
          <p:sp>
            <p:nvSpPr>
              <p:cNvPr id="91323" name="Rectangle 83"/>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24" name="Rectangle 84"/>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sp>
          <p:nvSpPr>
            <p:cNvPr id="91319" name="Rectangle 85"/>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20" name="Rectangle 86"/>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21" name="Rectangle 87"/>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sp>
        <p:nvSpPr>
          <p:cNvPr id="91148" name="AutoShape 88"/>
          <p:cNvSpPr>
            <a:spLocks noChangeArrowheads="1"/>
          </p:cNvSpPr>
          <p:nvPr/>
        </p:nvSpPr>
        <p:spPr bwMode="auto">
          <a:xfrm>
            <a:off x="628650" y="1162050"/>
            <a:ext cx="381000" cy="1166813"/>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705625" name="Group 89"/>
          <p:cNvGrpSpPr>
            <a:grpSpLocks/>
          </p:cNvGrpSpPr>
          <p:nvPr/>
        </p:nvGrpSpPr>
        <p:grpSpPr bwMode="auto">
          <a:xfrm>
            <a:off x="650875" y="2389188"/>
            <a:ext cx="1081088" cy="244475"/>
            <a:chOff x="504" y="3523"/>
            <a:chExt cx="681" cy="154"/>
          </a:xfrm>
        </p:grpSpPr>
        <p:grpSp>
          <p:nvGrpSpPr>
            <p:cNvPr id="214184" name="Group 90"/>
            <p:cNvGrpSpPr>
              <a:grpSpLocks/>
            </p:cNvGrpSpPr>
            <p:nvPr/>
          </p:nvGrpSpPr>
          <p:grpSpPr bwMode="auto">
            <a:xfrm>
              <a:off x="623" y="3523"/>
              <a:ext cx="480" cy="154"/>
              <a:chOff x="723" y="3453"/>
              <a:chExt cx="480" cy="154"/>
            </a:xfrm>
          </p:grpSpPr>
          <p:grpSp>
            <p:nvGrpSpPr>
              <p:cNvPr id="214188" name="Group 91"/>
              <p:cNvGrpSpPr>
                <a:grpSpLocks/>
              </p:cNvGrpSpPr>
              <p:nvPr/>
            </p:nvGrpSpPr>
            <p:grpSpPr bwMode="auto">
              <a:xfrm>
                <a:off x="836" y="3453"/>
                <a:ext cx="354" cy="154"/>
                <a:chOff x="836" y="3305"/>
                <a:chExt cx="354" cy="154"/>
              </a:xfrm>
            </p:grpSpPr>
            <p:grpSp>
              <p:nvGrpSpPr>
                <p:cNvPr id="214191" name="Group 92"/>
                <p:cNvGrpSpPr>
                  <a:grpSpLocks/>
                </p:cNvGrpSpPr>
                <p:nvPr/>
              </p:nvGrpSpPr>
              <p:grpSpPr bwMode="auto">
                <a:xfrm>
                  <a:off x="890" y="3305"/>
                  <a:ext cx="290" cy="154"/>
                  <a:chOff x="844" y="3337"/>
                  <a:chExt cx="290" cy="154"/>
                </a:xfrm>
              </p:grpSpPr>
              <p:sp>
                <p:nvSpPr>
                  <p:cNvPr id="91316" name="Rectangle 9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17" name="Text Box 94"/>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chemeClr val="bg1"/>
                        </a:solidFill>
                        <a:latin typeface="Arial" charset="0"/>
                      </a:rPr>
                      <a:t>DNS</a:t>
                    </a:r>
                  </a:p>
                </p:txBody>
              </p:sp>
            </p:grpSp>
            <p:grpSp>
              <p:nvGrpSpPr>
                <p:cNvPr id="214192" name="Group 95"/>
                <p:cNvGrpSpPr>
                  <a:grpSpLocks/>
                </p:cNvGrpSpPr>
                <p:nvPr/>
              </p:nvGrpSpPr>
              <p:grpSpPr bwMode="auto">
                <a:xfrm>
                  <a:off x="836" y="3334"/>
                  <a:ext cx="354" cy="94"/>
                  <a:chOff x="836" y="3334"/>
                  <a:chExt cx="354" cy="94"/>
                </a:xfrm>
              </p:grpSpPr>
              <p:sp>
                <p:nvSpPr>
                  <p:cNvPr id="91314" name="Rectangle 96"/>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15" name="Rectangle 97"/>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grpSp>
          <p:sp>
            <p:nvSpPr>
              <p:cNvPr id="91310" name="Rectangle 98"/>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11" name="Rectangle 99"/>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sp>
          <p:nvSpPr>
            <p:cNvPr id="91306" name="Rectangle 100"/>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07" name="Rectangle 101"/>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308" name="Rectangle 102"/>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sp>
        <p:nvSpPr>
          <p:cNvPr id="705639" name="Rectangle 103"/>
          <p:cNvSpPr>
            <a:spLocks noChangeArrowheads="1"/>
          </p:cNvSpPr>
          <p:nvPr/>
        </p:nvSpPr>
        <p:spPr bwMode="auto">
          <a:xfrm>
            <a:off x="497248" y="4644222"/>
            <a:ext cx="3892550" cy="130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nSpc>
                <a:spcPct val="90000"/>
              </a:lnSpc>
              <a:spcBef>
                <a:spcPct val="20000"/>
              </a:spcBef>
              <a:buClr>
                <a:srgbClr val="000099"/>
              </a:buClr>
              <a:buSzPct val="75000"/>
              <a:buFont typeface="Wingdings" panose="05000000000000000000" pitchFamily="2" charset="2"/>
              <a:buChar char="v"/>
            </a:pPr>
            <a:r>
              <a:rPr lang="en-US" altLang="zh-CN" sz="2200" i="0" dirty="0">
                <a:latin typeface="Gill Sans MT" panose="020B0502020104020203" pitchFamily="34" charset="0"/>
              </a:rPr>
              <a:t>IP datagram containing DNS query forwarded via LAN switch from client to 1</a:t>
            </a:r>
            <a:r>
              <a:rPr lang="en-US" altLang="zh-CN" sz="2200" i="0" baseline="30000" dirty="0">
                <a:latin typeface="Gill Sans MT" panose="020B0502020104020203" pitchFamily="34" charset="0"/>
              </a:rPr>
              <a:t>st</a:t>
            </a:r>
            <a:r>
              <a:rPr lang="en-US" altLang="zh-CN" sz="2200" i="0" dirty="0">
                <a:latin typeface="Gill Sans MT" panose="020B0502020104020203" pitchFamily="34" charset="0"/>
              </a:rPr>
              <a:t> hop router</a:t>
            </a:r>
          </a:p>
          <a:p>
            <a:pPr>
              <a:lnSpc>
                <a:spcPct val="90000"/>
              </a:lnSpc>
              <a:spcBef>
                <a:spcPct val="20000"/>
              </a:spcBef>
              <a:buClr>
                <a:srgbClr val="000099"/>
              </a:buClr>
              <a:buSzPct val="75000"/>
              <a:buFont typeface="Wingdings" panose="05000000000000000000" pitchFamily="2" charset="2"/>
              <a:buNone/>
            </a:pPr>
            <a:endParaRPr lang="en-US" altLang="zh-CN" sz="2000" i="0" dirty="0"/>
          </a:p>
        </p:txBody>
      </p:sp>
      <p:sp>
        <p:nvSpPr>
          <p:cNvPr id="705640" name="Rectangle 104"/>
          <p:cNvSpPr>
            <a:spLocks noChangeArrowheads="1"/>
          </p:cNvSpPr>
          <p:nvPr/>
        </p:nvSpPr>
        <p:spPr bwMode="auto">
          <a:xfrm>
            <a:off x="4641056" y="3291403"/>
            <a:ext cx="4386262" cy="156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20000"/>
              </a:spcBef>
              <a:buClr>
                <a:srgbClr val="000099"/>
              </a:buClr>
              <a:buSzPct val="75000"/>
              <a:buFont typeface="Wingdings" pitchFamily="2" charset="2"/>
              <a:buChar char="v"/>
              <a:defRPr/>
            </a:pPr>
            <a:r>
              <a:rPr lang="en-US" sz="2200" i="0" dirty="0">
                <a:latin typeface="Gill Sans MT" panose="020B0502020104020203" pitchFamily="34" charset="0"/>
                <a:ea typeface="+mn-ea"/>
              </a:rPr>
              <a:t>IP datagram forwarded from campus network into comcast network, routed (tables created by </a:t>
            </a:r>
            <a:r>
              <a:rPr lang="en-US" sz="2200" dirty="0">
                <a:solidFill>
                  <a:srgbClr val="C00000"/>
                </a:solidFill>
                <a:latin typeface="Gill Sans MT" panose="020B0502020104020203" pitchFamily="34" charset="0"/>
                <a:ea typeface="+mn-ea"/>
              </a:rPr>
              <a:t>RIP, OSPF, IS-IS</a:t>
            </a:r>
            <a:r>
              <a:rPr lang="en-US" sz="2200" i="0" dirty="0">
                <a:solidFill>
                  <a:srgbClr val="C00000"/>
                </a:solidFill>
                <a:latin typeface="Gill Sans MT" panose="020B0502020104020203" pitchFamily="34" charset="0"/>
                <a:ea typeface="+mn-ea"/>
              </a:rPr>
              <a:t> </a:t>
            </a:r>
            <a:r>
              <a:rPr lang="en-US" sz="2200" i="0" dirty="0">
                <a:latin typeface="Gill Sans MT" panose="020B0502020104020203" pitchFamily="34" charset="0"/>
                <a:ea typeface="+mn-ea"/>
              </a:rPr>
              <a:t>and/or </a:t>
            </a:r>
            <a:r>
              <a:rPr lang="en-US" sz="2200" dirty="0">
                <a:solidFill>
                  <a:srgbClr val="C00000"/>
                </a:solidFill>
                <a:latin typeface="Gill Sans MT" panose="020B0502020104020203" pitchFamily="34" charset="0"/>
                <a:ea typeface="+mn-ea"/>
              </a:rPr>
              <a:t>BGP</a:t>
            </a:r>
            <a:r>
              <a:rPr lang="en-US" sz="2200" i="0" dirty="0">
                <a:latin typeface="Gill Sans MT" panose="020B0502020104020203" pitchFamily="34" charset="0"/>
                <a:ea typeface="+mn-ea"/>
              </a:rPr>
              <a:t> routing protocols) to DNS server</a:t>
            </a:r>
          </a:p>
        </p:txBody>
      </p:sp>
      <p:sp>
        <p:nvSpPr>
          <p:cNvPr id="705641" name="Rectangle 105"/>
          <p:cNvSpPr>
            <a:spLocks noChangeArrowheads="1"/>
          </p:cNvSpPr>
          <p:nvPr/>
        </p:nvSpPr>
        <p:spPr bwMode="auto">
          <a:xfrm>
            <a:off x="4725420" y="4926763"/>
            <a:ext cx="4125914"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nSpc>
                <a:spcPct val="90000"/>
              </a:lnSpc>
              <a:spcBef>
                <a:spcPct val="20000"/>
              </a:spcBef>
              <a:buClr>
                <a:srgbClr val="000099"/>
              </a:buClr>
              <a:buSzPct val="75000"/>
              <a:buFont typeface="Wingdings" panose="05000000000000000000" pitchFamily="2" charset="2"/>
              <a:buChar char="v"/>
            </a:pPr>
            <a:r>
              <a:rPr lang="en-US" altLang="zh-CN" sz="2200" i="0" dirty="0">
                <a:latin typeface="Gill Sans MT" panose="020B0502020104020203" pitchFamily="34" charset="0"/>
              </a:rPr>
              <a:t>demux</a:t>
            </a:r>
            <a:r>
              <a:rPr lang="ja-JP" altLang="en-US" sz="2200" i="0" dirty="0">
                <a:latin typeface="Gill Sans MT" panose="020B0502020104020203" pitchFamily="34" charset="0"/>
              </a:rPr>
              <a:t>’</a:t>
            </a:r>
            <a:r>
              <a:rPr lang="en-US" altLang="ja-JP" sz="2200" i="0" dirty="0">
                <a:latin typeface="Gill Sans MT" panose="020B0502020104020203" pitchFamily="34" charset="0"/>
              </a:rPr>
              <a:t>ed to DNS server</a:t>
            </a:r>
          </a:p>
          <a:p>
            <a:pPr>
              <a:lnSpc>
                <a:spcPct val="90000"/>
              </a:lnSpc>
              <a:spcBef>
                <a:spcPct val="20000"/>
              </a:spcBef>
              <a:buClr>
                <a:srgbClr val="000099"/>
              </a:buClr>
              <a:buSzPct val="75000"/>
              <a:buFont typeface="Wingdings" panose="05000000000000000000" pitchFamily="2" charset="2"/>
              <a:buChar char="v"/>
            </a:pPr>
            <a:r>
              <a:rPr lang="en-US" altLang="zh-CN" sz="2200" i="0" dirty="0">
                <a:latin typeface="Gill Sans MT" panose="020B0502020104020203" pitchFamily="34" charset="0"/>
              </a:rPr>
              <a:t>DNS server replies to client with IP address of </a:t>
            </a:r>
            <a:r>
              <a:rPr lang="en-US" altLang="zh-CN" sz="2200" dirty="0">
                <a:latin typeface="Gill Sans MT" panose="020B0502020104020203" pitchFamily="34" charset="0"/>
              </a:rPr>
              <a:t>www.google.com </a:t>
            </a:r>
          </a:p>
        </p:txBody>
      </p:sp>
      <p:grpSp>
        <p:nvGrpSpPr>
          <p:cNvPr id="214032" name="Group 4"/>
          <p:cNvGrpSpPr>
            <a:grpSpLocks/>
          </p:cNvGrpSpPr>
          <p:nvPr/>
        </p:nvGrpSpPr>
        <p:grpSpPr bwMode="auto">
          <a:xfrm>
            <a:off x="5173663" y="2041525"/>
            <a:ext cx="757237" cy="379413"/>
            <a:chOff x="2466" y="2026"/>
            <a:chExt cx="477" cy="282"/>
          </a:xfrm>
        </p:grpSpPr>
        <p:sp>
          <p:nvSpPr>
            <p:cNvPr id="214170" name="Oval 5"/>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latin typeface="Arial" panose="020B0604020202020204" pitchFamily="34" charset="0"/>
              </a:endParaRPr>
            </a:p>
          </p:txBody>
        </p:sp>
        <p:sp>
          <p:nvSpPr>
            <p:cNvPr id="214171" name="Line 6"/>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72" name="Rectangle 7"/>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latin typeface="Times New Roman" panose="02020603050405020304" pitchFamily="18" charset="0"/>
              </a:endParaRPr>
            </a:p>
          </p:txBody>
        </p:sp>
        <p:sp>
          <p:nvSpPr>
            <p:cNvPr id="214173" name="Oval 8"/>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latin typeface="Arial" panose="020B0604020202020204" pitchFamily="34" charset="0"/>
              </a:endParaRPr>
            </a:p>
          </p:txBody>
        </p:sp>
        <p:grpSp>
          <p:nvGrpSpPr>
            <p:cNvPr id="214174" name="Group 9"/>
            <p:cNvGrpSpPr>
              <a:grpSpLocks/>
            </p:cNvGrpSpPr>
            <p:nvPr/>
          </p:nvGrpSpPr>
          <p:grpSpPr bwMode="auto">
            <a:xfrm>
              <a:off x="2581" y="2061"/>
              <a:ext cx="236" cy="94"/>
              <a:chOff x="2848" y="848"/>
              <a:chExt cx="140" cy="98"/>
            </a:xfrm>
          </p:grpSpPr>
          <p:sp>
            <p:nvSpPr>
              <p:cNvPr id="214181" name="Line 1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82" name="Line 1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83" name="Line 1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4175" name="Group 13"/>
            <p:cNvGrpSpPr>
              <a:grpSpLocks/>
            </p:cNvGrpSpPr>
            <p:nvPr/>
          </p:nvGrpSpPr>
          <p:grpSpPr bwMode="auto">
            <a:xfrm flipV="1">
              <a:off x="2581" y="2060"/>
              <a:ext cx="236" cy="94"/>
              <a:chOff x="2848" y="848"/>
              <a:chExt cx="140" cy="98"/>
            </a:xfrm>
          </p:grpSpPr>
          <p:sp>
            <p:nvSpPr>
              <p:cNvPr id="214178" name="Line 14"/>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79" name="Line 15"/>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80" name="Line 16"/>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4176" name="Line 17"/>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77" name="Line 18"/>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4033" name="Group 19"/>
          <p:cNvGrpSpPr>
            <a:grpSpLocks/>
          </p:cNvGrpSpPr>
          <p:nvPr/>
        </p:nvGrpSpPr>
        <p:grpSpPr bwMode="auto">
          <a:xfrm>
            <a:off x="6538913" y="1787525"/>
            <a:ext cx="757237" cy="379413"/>
            <a:chOff x="2466" y="2026"/>
            <a:chExt cx="477" cy="282"/>
          </a:xfrm>
        </p:grpSpPr>
        <p:sp>
          <p:nvSpPr>
            <p:cNvPr id="214156" name="Oval 20"/>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latin typeface="Arial" panose="020B0604020202020204" pitchFamily="34" charset="0"/>
              </a:endParaRPr>
            </a:p>
          </p:txBody>
        </p:sp>
        <p:sp>
          <p:nvSpPr>
            <p:cNvPr id="214157" name="Line 21"/>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58" name="Rectangle 22"/>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latin typeface="Times New Roman" panose="02020603050405020304" pitchFamily="18" charset="0"/>
              </a:endParaRPr>
            </a:p>
          </p:txBody>
        </p:sp>
        <p:sp>
          <p:nvSpPr>
            <p:cNvPr id="214159" name="Oval 23"/>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latin typeface="Arial" panose="020B0604020202020204" pitchFamily="34" charset="0"/>
              </a:endParaRPr>
            </a:p>
          </p:txBody>
        </p:sp>
        <p:grpSp>
          <p:nvGrpSpPr>
            <p:cNvPr id="214160" name="Group 24"/>
            <p:cNvGrpSpPr>
              <a:grpSpLocks/>
            </p:cNvGrpSpPr>
            <p:nvPr/>
          </p:nvGrpSpPr>
          <p:grpSpPr bwMode="auto">
            <a:xfrm>
              <a:off x="2581" y="2061"/>
              <a:ext cx="236" cy="94"/>
              <a:chOff x="2848" y="848"/>
              <a:chExt cx="140" cy="98"/>
            </a:xfrm>
          </p:grpSpPr>
          <p:sp>
            <p:nvSpPr>
              <p:cNvPr id="214167" name="Line 25"/>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68" name="Line 26"/>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69" name="Line 27"/>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4161" name="Group 28"/>
            <p:cNvGrpSpPr>
              <a:grpSpLocks/>
            </p:cNvGrpSpPr>
            <p:nvPr/>
          </p:nvGrpSpPr>
          <p:grpSpPr bwMode="auto">
            <a:xfrm flipV="1">
              <a:off x="2581" y="2060"/>
              <a:ext cx="236" cy="94"/>
              <a:chOff x="2848" y="848"/>
              <a:chExt cx="140" cy="98"/>
            </a:xfrm>
          </p:grpSpPr>
          <p:sp>
            <p:nvSpPr>
              <p:cNvPr id="214164" name="Line 29"/>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65" name="Line 30"/>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66" name="Line 31"/>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4162" name="Line 32"/>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63" name="Line 33"/>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4034" name="Text Box 34"/>
          <p:cNvSpPr txBox="1">
            <a:spLocks noChangeArrowheads="1"/>
          </p:cNvSpPr>
          <p:nvPr/>
        </p:nvSpPr>
        <p:spPr bwMode="auto">
          <a:xfrm>
            <a:off x="5335588" y="2511425"/>
            <a:ext cx="181133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600" i="0" dirty="0">
                <a:solidFill>
                  <a:srgbClr val="000000"/>
                </a:solidFill>
                <a:latin typeface="Arial" panose="020B0604020202020204" pitchFamily="34" charset="0"/>
              </a:rPr>
              <a:t>Comcast network </a:t>
            </a:r>
          </a:p>
          <a:p>
            <a:pPr eaLnBrk="1" hangingPunct="1"/>
            <a:r>
              <a:rPr lang="en-US" altLang="zh-CN" sz="1600" i="0" dirty="0">
                <a:solidFill>
                  <a:srgbClr val="000000"/>
                </a:solidFill>
                <a:latin typeface="Arial" panose="020B0604020202020204" pitchFamily="34" charset="0"/>
              </a:rPr>
              <a:t>68.80.0.0/13</a:t>
            </a:r>
          </a:p>
        </p:txBody>
      </p:sp>
      <p:grpSp>
        <p:nvGrpSpPr>
          <p:cNvPr id="214035" name="Group 69"/>
          <p:cNvGrpSpPr>
            <a:grpSpLocks/>
          </p:cNvGrpSpPr>
          <p:nvPr/>
        </p:nvGrpSpPr>
        <p:grpSpPr bwMode="auto">
          <a:xfrm>
            <a:off x="7196138" y="2703513"/>
            <a:ext cx="757237" cy="379412"/>
            <a:chOff x="2466" y="2026"/>
            <a:chExt cx="477" cy="282"/>
          </a:xfrm>
        </p:grpSpPr>
        <p:sp>
          <p:nvSpPr>
            <p:cNvPr id="214142" name="Oval 70"/>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latin typeface="Arial" panose="020B0604020202020204" pitchFamily="34" charset="0"/>
              </a:endParaRPr>
            </a:p>
          </p:txBody>
        </p:sp>
        <p:sp>
          <p:nvSpPr>
            <p:cNvPr id="214143" name="Line 71"/>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44" name="Rectangle 72"/>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latin typeface="Times New Roman" panose="02020603050405020304" pitchFamily="18" charset="0"/>
              </a:endParaRPr>
            </a:p>
          </p:txBody>
        </p:sp>
        <p:sp>
          <p:nvSpPr>
            <p:cNvPr id="214145" name="Oval 73"/>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latin typeface="Arial" panose="020B0604020202020204" pitchFamily="34" charset="0"/>
              </a:endParaRPr>
            </a:p>
          </p:txBody>
        </p:sp>
        <p:grpSp>
          <p:nvGrpSpPr>
            <p:cNvPr id="214146" name="Group 74"/>
            <p:cNvGrpSpPr>
              <a:grpSpLocks/>
            </p:cNvGrpSpPr>
            <p:nvPr/>
          </p:nvGrpSpPr>
          <p:grpSpPr bwMode="auto">
            <a:xfrm>
              <a:off x="2581" y="2061"/>
              <a:ext cx="236" cy="94"/>
              <a:chOff x="2848" y="848"/>
              <a:chExt cx="140" cy="98"/>
            </a:xfrm>
          </p:grpSpPr>
          <p:sp>
            <p:nvSpPr>
              <p:cNvPr id="214153" name="Line 75"/>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54" name="Line 76"/>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55" name="Line 77"/>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4147" name="Group 78"/>
            <p:cNvGrpSpPr>
              <a:grpSpLocks/>
            </p:cNvGrpSpPr>
            <p:nvPr/>
          </p:nvGrpSpPr>
          <p:grpSpPr bwMode="auto">
            <a:xfrm flipV="1">
              <a:off x="2581" y="2060"/>
              <a:ext cx="236" cy="94"/>
              <a:chOff x="2848" y="848"/>
              <a:chExt cx="140" cy="98"/>
            </a:xfrm>
          </p:grpSpPr>
          <p:sp>
            <p:nvSpPr>
              <p:cNvPr id="214150" name="Line 79"/>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51" name="Line 80"/>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52" name="Line 81"/>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4148" name="Line 82"/>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149" name="Line 83"/>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4036" name="Line 93"/>
          <p:cNvSpPr>
            <a:spLocks noChangeShapeType="1"/>
          </p:cNvSpPr>
          <p:nvPr/>
        </p:nvSpPr>
        <p:spPr bwMode="auto">
          <a:xfrm flipH="1">
            <a:off x="6915150" y="1528763"/>
            <a:ext cx="260350" cy="2587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037" name="Text Box 139"/>
          <p:cNvSpPr txBox="1">
            <a:spLocks noChangeArrowheads="1"/>
          </p:cNvSpPr>
          <p:nvPr/>
        </p:nvSpPr>
        <p:spPr bwMode="auto">
          <a:xfrm>
            <a:off x="7367588" y="746125"/>
            <a:ext cx="123348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600" i="0">
                <a:solidFill>
                  <a:srgbClr val="000000"/>
                </a:solidFill>
                <a:latin typeface="Arial" panose="020B0604020202020204" pitchFamily="34" charset="0"/>
              </a:rPr>
              <a:t>DNS server</a:t>
            </a:r>
          </a:p>
          <a:p>
            <a:pPr eaLnBrk="1" hangingPunct="1"/>
            <a:endParaRPr lang="en-US" altLang="zh-CN" sz="1600" i="0">
              <a:solidFill>
                <a:srgbClr val="000000"/>
              </a:solidFill>
              <a:latin typeface="Arial" panose="020B0604020202020204" pitchFamily="34" charset="0"/>
            </a:endParaRPr>
          </a:p>
        </p:txBody>
      </p:sp>
      <p:grpSp>
        <p:nvGrpSpPr>
          <p:cNvPr id="214038" name="Group 166"/>
          <p:cNvGrpSpPr>
            <a:grpSpLocks/>
          </p:cNvGrpSpPr>
          <p:nvPr/>
        </p:nvGrpSpPr>
        <p:grpSpPr bwMode="auto">
          <a:xfrm>
            <a:off x="3795713" y="2409825"/>
            <a:ext cx="1576387" cy="1287463"/>
            <a:chOff x="3228" y="1776"/>
            <a:chExt cx="252" cy="96"/>
          </a:xfrm>
        </p:grpSpPr>
        <p:sp>
          <p:nvSpPr>
            <p:cNvPr id="214140" name="Line 16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141" name="Line 16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4039" name="Group 167"/>
          <p:cNvGrpSpPr>
            <a:grpSpLocks/>
          </p:cNvGrpSpPr>
          <p:nvPr/>
        </p:nvGrpSpPr>
        <p:grpSpPr bwMode="auto">
          <a:xfrm flipH="1">
            <a:off x="5600700" y="2424113"/>
            <a:ext cx="400050" cy="152400"/>
            <a:chOff x="3228" y="1776"/>
            <a:chExt cx="252" cy="96"/>
          </a:xfrm>
        </p:grpSpPr>
        <p:sp>
          <p:nvSpPr>
            <p:cNvPr id="214138" name="Line 16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139" name="Line 16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4040" name="Group 170"/>
          <p:cNvGrpSpPr>
            <a:grpSpLocks/>
          </p:cNvGrpSpPr>
          <p:nvPr/>
        </p:nvGrpSpPr>
        <p:grpSpPr bwMode="auto">
          <a:xfrm flipH="1" flipV="1">
            <a:off x="5753100" y="1900238"/>
            <a:ext cx="400050" cy="152400"/>
            <a:chOff x="3228" y="1776"/>
            <a:chExt cx="252" cy="96"/>
          </a:xfrm>
        </p:grpSpPr>
        <p:sp>
          <p:nvSpPr>
            <p:cNvPr id="214136" name="Line 17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137" name="Line 17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4041" name="Group 173"/>
          <p:cNvGrpSpPr>
            <a:grpSpLocks/>
          </p:cNvGrpSpPr>
          <p:nvPr/>
        </p:nvGrpSpPr>
        <p:grpSpPr bwMode="auto">
          <a:xfrm flipH="1" flipV="1">
            <a:off x="7853363" y="2590800"/>
            <a:ext cx="400050" cy="152400"/>
            <a:chOff x="3228" y="1776"/>
            <a:chExt cx="252" cy="96"/>
          </a:xfrm>
        </p:grpSpPr>
        <p:sp>
          <p:nvSpPr>
            <p:cNvPr id="214134" name="Line 17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135" name="Line 17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4042" name="Group 176"/>
          <p:cNvGrpSpPr>
            <a:grpSpLocks/>
          </p:cNvGrpSpPr>
          <p:nvPr/>
        </p:nvGrpSpPr>
        <p:grpSpPr bwMode="auto">
          <a:xfrm flipV="1">
            <a:off x="7029450" y="2609850"/>
            <a:ext cx="295275" cy="114300"/>
            <a:chOff x="3228" y="1776"/>
            <a:chExt cx="252" cy="96"/>
          </a:xfrm>
        </p:grpSpPr>
        <p:sp>
          <p:nvSpPr>
            <p:cNvPr id="214132" name="Line 177"/>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133" name="Line 178"/>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4043" name="Group 179"/>
          <p:cNvGrpSpPr>
            <a:grpSpLocks/>
          </p:cNvGrpSpPr>
          <p:nvPr/>
        </p:nvGrpSpPr>
        <p:grpSpPr bwMode="auto">
          <a:xfrm rot="409689" flipH="1" flipV="1">
            <a:off x="7300913" y="1952625"/>
            <a:ext cx="452437" cy="57150"/>
            <a:chOff x="3228" y="1776"/>
            <a:chExt cx="252" cy="96"/>
          </a:xfrm>
        </p:grpSpPr>
        <p:sp>
          <p:nvSpPr>
            <p:cNvPr id="214130" name="Line 180"/>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131" name="Line 181"/>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4044" name="Group 182"/>
          <p:cNvGrpSpPr>
            <a:grpSpLocks/>
          </p:cNvGrpSpPr>
          <p:nvPr/>
        </p:nvGrpSpPr>
        <p:grpSpPr bwMode="auto">
          <a:xfrm>
            <a:off x="6443663" y="2157413"/>
            <a:ext cx="295275" cy="114300"/>
            <a:chOff x="3228" y="1776"/>
            <a:chExt cx="252" cy="96"/>
          </a:xfrm>
        </p:grpSpPr>
        <p:sp>
          <p:nvSpPr>
            <p:cNvPr id="214128" name="Line 183"/>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129" name="Line 184"/>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4045" name="Group 185"/>
          <p:cNvGrpSpPr>
            <a:grpSpLocks/>
          </p:cNvGrpSpPr>
          <p:nvPr/>
        </p:nvGrpSpPr>
        <p:grpSpPr bwMode="auto">
          <a:xfrm flipH="1">
            <a:off x="7081838" y="2157413"/>
            <a:ext cx="295275" cy="114300"/>
            <a:chOff x="3228" y="1776"/>
            <a:chExt cx="252" cy="96"/>
          </a:xfrm>
        </p:grpSpPr>
        <p:sp>
          <p:nvSpPr>
            <p:cNvPr id="214126" name="Line 186"/>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127" name="Line 187"/>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05723" name="Group 187"/>
          <p:cNvGrpSpPr>
            <a:grpSpLocks/>
          </p:cNvGrpSpPr>
          <p:nvPr/>
        </p:nvGrpSpPr>
        <p:grpSpPr bwMode="auto">
          <a:xfrm>
            <a:off x="5980113" y="438150"/>
            <a:ext cx="1316037" cy="1314450"/>
            <a:chOff x="931" y="1941"/>
            <a:chExt cx="829" cy="828"/>
          </a:xfrm>
        </p:grpSpPr>
        <p:sp>
          <p:nvSpPr>
            <p:cNvPr id="214118" name="Freeform 188"/>
            <p:cNvSpPr>
              <a:spLocks/>
            </p:cNvSpPr>
            <p:nvPr/>
          </p:nvSpPr>
          <p:spPr bwMode="auto">
            <a:xfrm>
              <a:off x="1424" y="1965"/>
              <a:ext cx="336" cy="801"/>
            </a:xfrm>
            <a:custGeom>
              <a:avLst/>
              <a:gdLst>
                <a:gd name="T0" fmla="*/ 2 w 551"/>
                <a:gd name="T1" fmla="*/ 0 h 801"/>
                <a:gd name="T2" fmla="*/ 76 w 551"/>
                <a:gd name="T3" fmla="*/ 402 h 801"/>
                <a:gd name="T4" fmla="*/ 1 w 551"/>
                <a:gd name="T5" fmla="*/ 801 h 801"/>
                <a:gd name="T6" fmla="*/ 2 w 551"/>
                <a:gd name="T7" fmla="*/ 535 h 801"/>
                <a:gd name="T8" fmla="*/ 0 w 551"/>
                <a:gd name="T9" fmla="*/ 371 h 801"/>
                <a:gd name="T10" fmla="*/ 2 w 551"/>
                <a:gd name="T11" fmla="*/ 0 h 8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1" h="801">
                  <a:moveTo>
                    <a:pt x="14" y="0"/>
                  </a:moveTo>
                  <a:lnTo>
                    <a:pt x="551" y="402"/>
                  </a:lnTo>
                  <a:lnTo>
                    <a:pt x="6" y="801"/>
                  </a:lnTo>
                  <a:lnTo>
                    <a:pt x="13" y="535"/>
                  </a:lnTo>
                  <a:lnTo>
                    <a:pt x="0" y="371"/>
                  </a:lnTo>
                  <a:lnTo>
                    <a:pt x="14"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14119" name="Group 189"/>
            <p:cNvGrpSpPr>
              <a:grpSpLocks/>
            </p:cNvGrpSpPr>
            <p:nvPr/>
          </p:nvGrpSpPr>
          <p:grpSpPr bwMode="auto">
            <a:xfrm>
              <a:off x="931" y="1941"/>
              <a:ext cx="500" cy="828"/>
              <a:chOff x="569" y="2954"/>
              <a:chExt cx="500" cy="828"/>
            </a:xfrm>
          </p:grpSpPr>
          <p:sp>
            <p:nvSpPr>
              <p:cNvPr id="91241" name="Rectangle 190"/>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242" name="Text Box 191"/>
              <p:cNvSpPr txBox="1">
                <a:spLocks noChangeArrowheads="1"/>
              </p:cNvSpPr>
              <p:nvPr/>
            </p:nvSpPr>
            <p:spPr bwMode="auto">
              <a:xfrm>
                <a:off x="639" y="2954"/>
                <a:ext cx="385"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a:latin typeface="Arial" charset="0"/>
                  </a:rPr>
                  <a:t>DNS</a:t>
                </a:r>
              </a:p>
              <a:p>
                <a:pPr algn="ctr">
                  <a:defRPr/>
                </a:pPr>
                <a:r>
                  <a:rPr lang="en-US" sz="1600" i="0">
                    <a:latin typeface="Arial" charset="0"/>
                  </a:rPr>
                  <a:t>UDP</a:t>
                </a:r>
              </a:p>
              <a:p>
                <a:pPr algn="ctr">
                  <a:defRPr/>
                </a:pPr>
                <a:r>
                  <a:rPr lang="en-US" sz="1600" i="0">
                    <a:latin typeface="Arial" charset="0"/>
                  </a:rPr>
                  <a:t>IP</a:t>
                </a:r>
              </a:p>
              <a:p>
                <a:pPr algn="ctr">
                  <a:defRPr/>
                </a:pPr>
                <a:r>
                  <a:rPr lang="en-US" sz="1600" i="0">
                    <a:latin typeface="Arial" charset="0"/>
                  </a:rPr>
                  <a:t>Eth</a:t>
                </a:r>
              </a:p>
              <a:p>
                <a:pPr algn="ctr">
                  <a:defRPr/>
                </a:pPr>
                <a:r>
                  <a:rPr lang="en-US" sz="1600" i="0">
                    <a:latin typeface="Arial" charset="0"/>
                  </a:rPr>
                  <a:t>Phy</a:t>
                </a:r>
              </a:p>
            </p:txBody>
          </p:sp>
          <p:sp>
            <p:nvSpPr>
              <p:cNvPr id="91243" name="Line 192"/>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1244" name="Line 193"/>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1245" name="Line 194"/>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1246" name="Line 195"/>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705732" name="Group 196"/>
          <p:cNvGrpSpPr>
            <a:grpSpLocks/>
          </p:cNvGrpSpPr>
          <p:nvPr/>
        </p:nvGrpSpPr>
        <p:grpSpPr bwMode="auto">
          <a:xfrm>
            <a:off x="4881563" y="558800"/>
            <a:ext cx="1081087" cy="1217613"/>
            <a:chOff x="1404" y="3105"/>
            <a:chExt cx="681" cy="767"/>
          </a:xfrm>
        </p:grpSpPr>
        <p:grpSp>
          <p:nvGrpSpPr>
            <p:cNvPr id="214083" name="Group 197"/>
            <p:cNvGrpSpPr>
              <a:grpSpLocks/>
            </p:cNvGrpSpPr>
            <p:nvPr/>
          </p:nvGrpSpPr>
          <p:grpSpPr bwMode="auto">
            <a:xfrm>
              <a:off x="1404" y="3355"/>
              <a:ext cx="681" cy="468"/>
              <a:chOff x="42" y="886"/>
              <a:chExt cx="681" cy="468"/>
            </a:xfrm>
          </p:grpSpPr>
          <p:grpSp>
            <p:nvGrpSpPr>
              <p:cNvPr id="214088" name="Group 198"/>
              <p:cNvGrpSpPr>
                <a:grpSpLocks/>
              </p:cNvGrpSpPr>
              <p:nvPr/>
            </p:nvGrpSpPr>
            <p:grpSpPr bwMode="auto">
              <a:xfrm>
                <a:off x="278" y="886"/>
                <a:ext cx="354" cy="154"/>
                <a:chOff x="740" y="3209"/>
                <a:chExt cx="354" cy="154"/>
              </a:xfrm>
            </p:grpSpPr>
            <p:grpSp>
              <p:nvGrpSpPr>
                <p:cNvPr id="214113" name="Group 199"/>
                <p:cNvGrpSpPr>
                  <a:grpSpLocks/>
                </p:cNvGrpSpPr>
                <p:nvPr/>
              </p:nvGrpSpPr>
              <p:grpSpPr bwMode="auto">
                <a:xfrm>
                  <a:off x="794" y="3209"/>
                  <a:ext cx="290" cy="154"/>
                  <a:chOff x="844" y="3337"/>
                  <a:chExt cx="290" cy="154"/>
                </a:xfrm>
              </p:grpSpPr>
              <p:sp>
                <p:nvSpPr>
                  <p:cNvPr id="91237" name="Rectangle 20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238" name="Text Box 201"/>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chemeClr val="bg1"/>
                        </a:solidFill>
                        <a:latin typeface="Arial" charset="0"/>
                      </a:rPr>
                      <a:t>DNS</a:t>
                    </a:r>
                  </a:p>
                </p:txBody>
              </p:sp>
            </p:grpSp>
            <p:sp>
              <p:nvSpPr>
                <p:cNvPr id="91235" name="Rectangle 202"/>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236" name="Rectangle 203"/>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grpSp>
            <p:nvGrpSpPr>
              <p:cNvPr id="214089" name="Group 204"/>
              <p:cNvGrpSpPr>
                <a:grpSpLocks/>
              </p:cNvGrpSpPr>
              <p:nvPr/>
            </p:nvGrpSpPr>
            <p:grpSpPr bwMode="auto">
              <a:xfrm>
                <a:off x="278" y="1034"/>
                <a:ext cx="354" cy="154"/>
                <a:chOff x="836" y="3305"/>
                <a:chExt cx="354" cy="154"/>
              </a:xfrm>
            </p:grpSpPr>
            <p:grpSp>
              <p:nvGrpSpPr>
                <p:cNvPr id="214107" name="Group 205"/>
                <p:cNvGrpSpPr>
                  <a:grpSpLocks/>
                </p:cNvGrpSpPr>
                <p:nvPr/>
              </p:nvGrpSpPr>
              <p:grpSpPr bwMode="auto">
                <a:xfrm>
                  <a:off x="890" y="3305"/>
                  <a:ext cx="290" cy="154"/>
                  <a:chOff x="844" y="3337"/>
                  <a:chExt cx="290" cy="154"/>
                </a:xfrm>
              </p:grpSpPr>
              <p:sp>
                <p:nvSpPr>
                  <p:cNvPr id="91232" name="Rectangle 206"/>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233" name="Text Box 207"/>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chemeClr val="bg1"/>
                        </a:solidFill>
                        <a:latin typeface="Arial" charset="0"/>
                      </a:rPr>
                      <a:t>DNS</a:t>
                    </a:r>
                  </a:p>
                </p:txBody>
              </p:sp>
            </p:grpSp>
            <p:grpSp>
              <p:nvGrpSpPr>
                <p:cNvPr id="214108" name="Group 208"/>
                <p:cNvGrpSpPr>
                  <a:grpSpLocks/>
                </p:cNvGrpSpPr>
                <p:nvPr/>
              </p:nvGrpSpPr>
              <p:grpSpPr bwMode="auto">
                <a:xfrm>
                  <a:off x="836" y="3334"/>
                  <a:ext cx="354" cy="94"/>
                  <a:chOff x="836" y="3334"/>
                  <a:chExt cx="354" cy="94"/>
                </a:xfrm>
              </p:grpSpPr>
              <p:sp>
                <p:nvSpPr>
                  <p:cNvPr id="91230" name="Rectangle 209"/>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231" name="Rectangle 210"/>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grpSp>
          <p:grpSp>
            <p:nvGrpSpPr>
              <p:cNvPr id="214090" name="Group 211"/>
              <p:cNvGrpSpPr>
                <a:grpSpLocks/>
              </p:cNvGrpSpPr>
              <p:nvPr/>
            </p:nvGrpSpPr>
            <p:grpSpPr bwMode="auto">
              <a:xfrm>
                <a:off x="165" y="1054"/>
                <a:ext cx="480" cy="112"/>
                <a:chOff x="627" y="3377"/>
                <a:chExt cx="480" cy="112"/>
              </a:xfrm>
            </p:grpSpPr>
            <p:sp>
              <p:nvSpPr>
                <p:cNvPr id="91226" name="Rectangle 212"/>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227" name="Rectangle 213"/>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grpSp>
            <p:nvGrpSpPr>
              <p:cNvPr id="214091" name="Group 214"/>
              <p:cNvGrpSpPr>
                <a:grpSpLocks/>
              </p:cNvGrpSpPr>
              <p:nvPr/>
            </p:nvGrpSpPr>
            <p:grpSpPr bwMode="auto">
              <a:xfrm>
                <a:off x="42" y="1200"/>
                <a:ext cx="681" cy="154"/>
                <a:chOff x="504" y="3523"/>
                <a:chExt cx="681" cy="154"/>
              </a:xfrm>
            </p:grpSpPr>
            <p:grpSp>
              <p:nvGrpSpPr>
                <p:cNvPr id="214092" name="Group 215"/>
                <p:cNvGrpSpPr>
                  <a:grpSpLocks/>
                </p:cNvGrpSpPr>
                <p:nvPr/>
              </p:nvGrpSpPr>
              <p:grpSpPr bwMode="auto">
                <a:xfrm>
                  <a:off x="623" y="3523"/>
                  <a:ext cx="480" cy="154"/>
                  <a:chOff x="723" y="3453"/>
                  <a:chExt cx="480" cy="154"/>
                </a:xfrm>
              </p:grpSpPr>
              <p:grpSp>
                <p:nvGrpSpPr>
                  <p:cNvPr id="214096" name="Group 216"/>
                  <p:cNvGrpSpPr>
                    <a:grpSpLocks/>
                  </p:cNvGrpSpPr>
                  <p:nvPr/>
                </p:nvGrpSpPr>
                <p:grpSpPr bwMode="auto">
                  <a:xfrm>
                    <a:off x="836" y="3453"/>
                    <a:ext cx="354" cy="154"/>
                    <a:chOff x="836" y="3305"/>
                    <a:chExt cx="354" cy="154"/>
                  </a:xfrm>
                </p:grpSpPr>
                <p:grpSp>
                  <p:nvGrpSpPr>
                    <p:cNvPr id="214099" name="Group 217"/>
                    <p:cNvGrpSpPr>
                      <a:grpSpLocks/>
                    </p:cNvGrpSpPr>
                    <p:nvPr/>
                  </p:nvGrpSpPr>
                  <p:grpSpPr bwMode="auto">
                    <a:xfrm>
                      <a:off x="890" y="3305"/>
                      <a:ext cx="290" cy="154"/>
                      <a:chOff x="844" y="3337"/>
                      <a:chExt cx="290" cy="154"/>
                    </a:xfrm>
                  </p:grpSpPr>
                  <p:sp>
                    <p:nvSpPr>
                      <p:cNvPr id="91224" name="Rectangle 218"/>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225" name="Text Box 219"/>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chemeClr val="bg1"/>
                            </a:solidFill>
                            <a:latin typeface="Arial" charset="0"/>
                          </a:rPr>
                          <a:t>DNS</a:t>
                        </a:r>
                      </a:p>
                    </p:txBody>
                  </p:sp>
                </p:grpSp>
                <p:grpSp>
                  <p:nvGrpSpPr>
                    <p:cNvPr id="214100" name="Group 220"/>
                    <p:cNvGrpSpPr>
                      <a:grpSpLocks/>
                    </p:cNvGrpSpPr>
                    <p:nvPr/>
                  </p:nvGrpSpPr>
                  <p:grpSpPr bwMode="auto">
                    <a:xfrm>
                      <a:off x="836" y="3334"/>
                      <a:ext cx="354" cy="94"/>
                      <a:chOff x="836" y="3334"/>
                      <a:chExt cx="354" cy="94"/>
                    </a:xfrm>
                  </p:grpSpPr>
                  <p:sp>
                    <p:nvSpPr>
                      <p:cNvPr id="91222" name="Rectangle 221"/>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223" name="Rectangle 222"/>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grpSp>
              <p:sp>
                <p:nvSpPr>
                  <p:cNvPr id="91218" name="Rectangle 223"/>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219" name="Rectangle 224"/>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sp>
              <p:nvSpPr>
                <p:cNvPr id="91214" name="Rectangle 225"/>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215" name="Rectangle 226"/>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216" name="Rectangle 227"/>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grpSp>
        <p:sp>
          <p:nvSpPr>
            <p:cNvPr id="91205" name="AutoShape 228"/>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214085" name="Group 229"/>
            <p:cNvGrpSpPr>
              <a:grpSpLocks/>
            </p:cNvGrpSpPr>
            <p:nvPr/>
          </p:nvGrpSpPr>
          <p:grpSpPr bwMode="auto">
            <a:xfrm>
              <a:off x="1695" y="3227"/>
              <a:ext cx="290" cy="154"/>
              <a:chOff x="844" y="3337"/>
              <a:chExt cx="290" cy="154"/>
            </a:xfrm>
          </p:grpSpPr>
          <p:sp>
            <p:nvSpPr>
              <p:cNvPr id="91207" name="Rectangle 23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208" name="Text Box 231"/>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chemeClr val="bg1"/>
                    </a:solidFill>
                    <a:latin typeface="Arial" charset="0"/>
                  </a:rPr>
                  <a:t>DNS</a:t>
                </a:r>
              </a:p>
            </p:txBody>
          </p:sp>
        </p:grpSp>
      </p:grpSp>
      <p:grpSp>
        <p:nvGrpSpPr>
          <p:cNvPr id="214048" name="Group 248"/>
          <p:cNvGrpSpPr>
            <a:grpSpLocks/>
          </p:cNvGrpSpPr>
          <p:nvPr/>
        </p:nvGrpSpPr>
        <p:grpSpPr bwMode="auto">
          <a:xfrm>
            <a:off x="7150100" y="963613"/>
            <a:ext cx="373063" cy="687387"/>
            <a:chOff x="4140" y="429"/>
            <a:chExt cx="1425" cy="2396"/>
          </a:xfrm>
        </p:grpSpPr>
        <p:sp>
          <p:nvSpPr>
            <p:cNvPr id="214051" name="Freeform 148"/>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73" name="Rectangle 149"/>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214053" name="Freeform 150"/>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4054" name="Freeform 151"/>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76" name="Rectangle 152"/>
            <p:cNvSpPr>
              <a:spLocks noChangeArrowheads="1"/>
            </p:cNvSpPr>
            <p:nvPr/>
          </p:nvSpPr>
          <p:spPr bwMode="auto">
            <a:xfrm>
              <a:off x="4213" y="695"/>
              <a:ext cx="594"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214056" name="Group 153"/>
            <p:cNvGrpSpPr>
              <a:grpSpLocks/>
            </p:cNvGrpSpPr>
            <p:nvPr/>
          </p:nvGrpSpPr>
          <p:grpSpPr bwMode="auto">
            <a:xfrm>
              <a:off x="4749" y="668"/>
              <a:ext cx="581" cy="145"/>
              <a:chOff x="614" y="2568"/>
              <a:chExt cx="725" cy="139"/>
            </a:xfrm>
          </p:grpSpPr>
          <p:sp>
            <p:nvSpPr>
              <p:cNvPr id="91202" name="AutoShape 154"/>
              <p:cNvSpPr>
                <a:spLocks noChangeArrowheads="1"/>
              </p:cNvSpPr>
              <p:nvPr/>
            </p:nvSpPr>
            <p:spPr bwMode="auto">
              <a:xfrm>
                <a:off x="611" y="2567"/>
                <a:ext cx="726"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203" name="AutoShape 155"/>
              <p:cNvSpPr>
                <a:spLocks noChangeArrowheads="1"/>
              </p:cNvSpPr>
              <p:nvPr/>
            </p:nvSpPr>
            <p:spPr bwMode="auto">
              <a:xfrm>
                <a:off x="626" y="2583"/>
                <a:ext cx="696"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sp>
          <p:nvSpPr>
            <p:cNvPr id="91178" name="Rectangle 156"/>
            <p:cNvSpPr>
              <a:spLocks noChangeArrowheads="1"/>
            </p:cNvSpPr>
            <p:nvPr/>
          </p:nvSpPr>
          <p:spPr bwMode="auto">
            <a:xfrm>
              <a:off x="4225" y="1021"/>
              <a:ext cx="594"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214058" name="Group 157"/>
            <p:cNvGrpSpPr>
              <a:grpSpLocks/>
            </p:cNvGrpSpPr>
            <p:nvPr/>
          </p:nvGrpSpPr>
          <p:grpSpPr bwMode="auto">
            <a:xfrm>
              <a:off x="4747" y="994"/>
              <a:ext cx="581" cy="134"/>
              <a:chOff x="614" y="2568"/>
              <a:chExt cx="725" cy="139"/>
            </a:xfrm>
          </p:grpSpPr>
          <p:sp>
            <p:nvSpPr>
              <p:cNvPr id="91200" name="AutoShape 158"/>
              <p:cNvSpPr>
                <a:spLocks noChangeArrowheads="1"/>
              </p:cNvSpPr>
              <p:nvPr/>
            </p:nvSpPr>
            <p:spPr bwMode="auto">
              <a:xfrm>
                <a:off x="613" y="2567"/>
                <a:ext cx="726"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201" name="AutoShape 159"/>
              <p:cNvSpPr>
                <a:spLocks noChangeArrowheads="1"/>
              </p:cNvSpPr>
              <p:nvPr/>
            </p:nvSpPr>
            <p:spPr bwMode="auto">
              <a:xfrm>
                <a:off x="628" y="2585"/>
                <a:ext cx="696"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sp>
          <p:nvSpPr>
            <p:cNvPr id="91180" name="Rectangle 160"/>
            <p:cNvSpPr>
              <a:spLocks noChangeArrowheads="1"/>
            </p:cNvSpPr>
            <p:nvPr/>
          </p:nvSpPr>
          <p:spPr bwMode="auto">
            <a:xfrm>
              <a:off x="4219" y="1359"/>
              <a:ext cx="594"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181" name="Rectangle 161"/>
            <p:cNvSpPr>
              <a:spLocks noChangeArrowheads="1"/>
            </p:cNvSpPr>
            <p:nvPr/>
          </p:nvSpPr>
          <p:spPr bwMode="auto">
            <a:xfrm>
              <a:off x="4231" y="1657"/>
              <a:ext cx="594"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nvGrpSpPr>
            <p:cNvPr id="214061" name="Group 162"/>
            <p:cNvGrpSpPr>
              <a:grpSpLocks/>
            </p:cNvGrpSpPr>
            <p:nvPr/>
          </p:nvGrpSpPr>
          <p:grpSpPr bwMode="auto">
            <a:xfrm>
              <a:off x="4735" y="1627"/>
              <a:ext cx="582" cy="151"/>
              <a:chOff x="614" y="2568"/>
              <a:chExt cx="725" cy="139"/>
            </a:xfrm>
          </p:grpSpPr>
          <p:sp>
            <p:nvSpPr>
              <p:cNvPr id="91198" name="AutoShape 163"/>
              <p:cNvSpPr>
                <a:spLocks noChangeArrowheads="1"/>
              </p:cNvSpPr>
              <p:nvPr/>
            </p:nvSpPr>
            <p:spPr bwMode="auto">
              <a:xfrm>
                <a:off x="613" y="2581"/>
                <a:ext cx="725" cy="12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199" name="AutoShape 164"/>
              <p:cNvSpPr>
                <a:spLocks noChangeArrowheads="1"/>
              </p:cNvSpPr>
              <p:nvPr/>
            </p:nvSpPr>
            <p:spPr bwMode="auto">
              <a:xfrm>
                <a:off x="628" y="2586"/>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sp>
          <p:nvSpPr>
            <p:cNvPr id="214062" name="Freeform 165"/>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4063" name="Group 166"/>
            <p:cNvGrpSpPr>
              <a:grpSpLocks/>
            </p:cNvGrpSpPr>
            <p:nvPr/>
          </p:nvGrpSpPr>
          <p:grpSpPr bwMode="auto">
            <a:xfrm>
              <a:off x="4739" y="1327"/>
              <a:ext cx="582" cy="139"/>
              <a:chOff x="614" y="2568"/>
              <a:chExt cx="725" cy="139"/>
            </a:xfrm>
          </p:grpSpPr>
          <p:sp>
            <p:nvSpPr>
              <p:cNvPr id="91196" name="AutoShape 167"/>
              <p:cNvSpPr>
                <a:spLocks noChangeArrowheads="1"/>
              </p:cNvSpPr>
              <p:nvPr/>
            </p:nvSpPr>
            <p:spPr bwMode="auto">
              <a:xfrm>
                <a:off x="616" y="2566"/>
                <a:ext cx="725" cy="133"/>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197" name="AutoShape 168"/>
              <p:cNvSpPr>
                <a:spLocks noChangeArrowheads="1"/>
              </p:cNvSpPr>
              <p:nvPr/>
            </p:nvSpPr>
            <p:spPr bwMode="auto">
              <a:xfrm>
                <a:off x="631" y="2583"/>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sp>
          <p:nvSpPr>
            <p:cNvPr id="91185" name="Rectangle 169"/>
            <p:cNvSpPr>
              <a:spLocks noChangeArrowheads="1"/>
            </p:cNvSpPr>
            <p:nvPr/>
          </p:nvSpPr>
          <p:spPr bwMode="auto">
            <a:xfrm>
              <a:off x="5250" y="429"/>
              <a:ext cx="67"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214065" name="Freeform 170"/>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4066" name="Freeform 171"/>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88" name="Oval 172"/>
            <p:cNvSpPr>
              <a:spLocks noChangeArrowheads="1"/>
            </p:cNvSpPr>
            <p:nvPr/>
          </p:nvSpPr>
          <p:spPr bwMode="auto">
            <a:xfrm>
              <a:off x="5516" y="2609"/>
              <a:ext cx="49" cy="100"/>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214068" name="Freeform 173"/>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90" name="AutoShape 174"/>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191" name="AutoShape 175"/>
            <p:cNvSpPr>
              <a:spLocks noChangeArrowheads="1"/>
            </p:cNvSpPr>
            <p:nvPr/>
          </p:nvSpPr>
          <p:spPr bwMode="auto">
            <a:xfrm>
              <a:off x="4207" y="2709"/>
              <a:ext cx="1067"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192" name="Oval 176"/>
            <p:cNvSpPr>
              <a:spLocks noChangeArrowheads="1"/>
            </p:cNvSpPr>
            <p:nvPr/>
          </p:nvSpPr>
          <p:spPr bwMode="auto">
            <a:xfrm>
              <a:off x="4310" y="2382"/>
              <a:ext cx="158"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193" name="Oval 177"/>
            <p:cNvSpPr>
              <a:spLocks noChangeArrowheads="1"/>
            </p:cNvSpPr>
            <p:nvPr/>
          </p:nvSpPr>
          <p:spPr bwMode="auto">
            <a:xfrm>
              <a:off x="4486" y="2382"/>
              <a:ext cx="158"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sz="1800">
                <a:solidFill>
                  <a:srgbClr val="FF0000"/>
                </a:solidFill>
              </a:endParaRPr>
            </a:p>
          </p:txBody>
        </p:sp>
        <p:sp>
          <p:nvSpPr>
            <p:cNvPr id="91194" name="Oval 178"/>
            <p:cNvSpPr>
              <a:spLocks noChangeArrowheads="1"/>
            </p:cNvSpPr>
            <p:nvPr/>
          </p:nvSpPr>
          <p:spPr bwMode="auto">
            <a:xfrm>
              <a:off x="4661" y="2382"/>
              <a:ext cx="158" cy="13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91195" name="Rectangle 179"/>
            <p:cNvSpPr>
              <a:spLocks noChangeArrowheads="1"/>
            </p:cNvSpPr>
            <p:nvPr/>
          </p:nvSpPr>
          <p:spPr bwMode="auto">
            <a:xfrm>
              <a:off x="5062" y="1835"/>
              <a:ext cx="85" cy="764"/>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grpSp>
      <p:sp>
        <p:nvSpPr>
          <p:cNvPr id="2" name="标题 1"/>
          <p:cNvSpPr>
            <a:spLocks noGrp="1"/>
          </p:cNvSpPr>
          <p:nvPr>
            <p:ph type="title"/>
          </p:nvPr>
        </p:nvSpPr>
        <p:spPr/>
        <p:txBody>
          <a:bodyPr/>
          <a:lstStyle/>
          <a:p>
            <a:pPr algn="l"/>
            <a:r>
              <a:rPr lang="en-US" altLang="zh-CN" dirty="0">
                <a:latin typeface="Gill Sans MT" panose="020B0502020104020203" pitchFamily="34" charset="0"/>
              </a:rPr>
              <a:t>A day in the life… using DNS</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12773987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705589"/>
                                        </p:tgtEl>
                                        <p:attrNameLst>
                                          <p:attrName>style.visibility</p:attrName>
                                        </p:attrNameLst>
                                      </p:cBhvr>
                                      <p:to>
                                        <p:strVal val="hidden"/>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705625"/>
                                        </p:tgtEl>
                                        <p:attrNameLst>
                                          <p:attrName>style.visibility</p:attrName>
                                        </p:attrNameLst>
                                      </p:cBhvr>
                                      <p:to>
                                        <p:strVal val="visible"/>
                                      </p:to>
                                    </p:set>
                                  </p:childTnLst>
                                </p:cTn>
                              </p:par>
                            </p:childTnLst>
                          </p:cTn>
                        </p:par>
                        <p:par>
                          <p:cTn id="10" fill="hold" nodeType="afterGroup">
                            <p:stCondLst>
                              <p:cond delay="0"/>
                            </p:stCondLst>
                            <p:childTnLst>
                              <p:par>
                                <p:cTn id="11" presetID="0" presetClass="path" presetSubtype="0" accel="50000" decel="50000" fill="hold" nodeType="afterEffect">
                                  <p:stCondLst>
                                    <p:cond delay="0"/>
                                  </p:stCondLst>
                                  <p:childTnLst>
                                    <p:animMotion origin="layout" path="M 1.66667E-6 -0.00995 L 0.32587 -0.01018 L 0.22726 0.14666 " pathEditMode="relative" rAng="0" ptsTypes="AAA">
                                      <p:cBhvr>
                                        <p:cTn id="12" dur="2000" fill="hold"/>
                                        <p:tgtEl>
                                          <p:spTgt spid="705625"/>
                                        </p:tgtEl>
                                        <p:attrNameLst>
                                          <p:attrName>ppt_x</p:attrName>
                                          <p:attrName>ppt_y</p:attrName>
                                        </p:attrNameLst>
                                      </p:cBhvr>
                                      <p:rCtr x="16285" y="7819"/>
                                    </p:animMotion>
                                  </p:childTnLst>
                                </p:cTn>
                              </p:par>
                              <p:par>
                                <p:cTn id="13" presetID="1" presetClass="entr" presetSubtype="0" fill="hold" grpId="0" nodeType="withEffect">
                                  <p:stCondLst>
                                    <p:cond delay="0"/>
                                  </p:stCondLst>
                                  <p:childTnLst>
                                    <p:set>
                                      <p:cBhvr>
                                        <p:cTn id="14" dur="1" fill="hold">
                                          <p:stCondLst>
                                            <p:cond delay="0"/>
                                          </p:stCondLst>
                                        </p:cTn>
                                        <p:tgtEl>
                                          <p:spTgt spid="70563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path" presetSubtype="0" accel="50000" decel="50000" fill="hold" nodeType="clickEffect">
                                  <p:stCondLst>
                                    <p:cond delay="0"/>
                                  </p:stCondLst>
                                  <p:childTnLst>
                                    <p:animMotion origin="layout" path="M 0.22726 0.14666 L 0.29844 0.14527 L 0.46528 -0.03516 L 0.46406 -0.16678 " pathEditMode="relative" rAng="0" ptsTypes="AAAA">
                                      <p:cBhvr>
                                        <p:cTn id="18" dur="2000" fill="hold"/>
                                        <p:tgtEl>
                                          <p:spTgt spid="705625"/>
                                        </p:tgtEl>
                                        <p:attrNameLst>
                                          <p:attrName>ppt_x</p:attrName>
                                          <p:attrName>ppt_y</p:attrName>
                                        </p:attrNameLst>
                                      </p:cBhvr>
                                      <p:rCtr x="11892" y="-15684"/>
                                    </p:animMotion>
                                  </p:childTnLst>
                                </p:cTn>
                              </p:par>
                              <p:par>
                                <p:cTn id="19" presetID="1" presetClass="entr" presetSubtype="0" fill="hold" grpId="0" nodeType="withEffect">
                                  <p:stCondLst>
                                    <p:cond delay="0"/>
                                  </p:stCondLst>
                                  <p:childTnLst>
                                    <p:set>
                                      <p:cBhvr>
                                        <p:cTn id="20" dur="1" fill="hold">
                                          <p:stCondLst>
                                            <p:cond delay="0"/>
                                          </p:stCondLst>
                                        </p:cTn>
                                        <p:tgtEl>
                                          <p:spTgt spid="705640"/>
                                        </p:tgtEl>
                                        <p:attrNameLst>
                                          <p:attrName>style.visibility</p:attrName>
                                        </p:attrNameLst>
                                      </p:cBhvr>
                                      <p:to>
                                        <p:strVal val="visible"/>
                                      </p:to>
                                    </p:set>
                                  </p:childTnLst>
                                </p:cTn>
                              </p:par>
                            </p:childTnLst>
                          </p:cTn>
                        </p:par>
                        <p:par>
                          <p:cTn id="21" fill="hold" nodeType="afterGroup">
                            <p:stCondLst>
                              <p:cond delay="2000"/>
                            </p:stCondLst>
                            <p:childTnLst>
                              <p:par>
                                <p:cTn id="22" presetID="22" presetClass="entr" presetSubtype="2" fill="hold" nodeType="afterEffect">
                                  <p:stCondLst>
                                    <p:cond delay="0"/>
                                  </p:stCondLst>
                                  <p:childTnLst>
                                    <p:set>
                                      <p:cBhvr>
                                        <p:cTn id="23" dur="1" fill="hold">
                                          <p:stCondLst>
                                            <p:cond delay="0"/>
                                          </p:stCondLst>
                                        </p:cTn>
                                        <p:tgtEl>
                                          <p:spTgt spid="705723"/>
                                        </p:tgtEl>
                                        <p:attrNameLst>
                                          <p:attrName>style.visibility</p:attrName>
                                        </p:attrNameLst>
                                      </p:cBhvr>
                                      <p:to>
                                        <p:strVal val="visible"/>
                                      </p:to>
                                    </p:set>
                                    <p:animEffect transition="in" filter="wipe(right)">
                                      <p:cBhvr>
                                        <p:cTn id="24" dur="500"/>
                                        <p:tgtEl>
                                          <p:spTgt spid="705723"/>
                                        </p:tgtEl>
                                      </p:cBhvr>
                                    </p:animEffect>
                                  </p:childTnLst>
                                </p:cTn>
                              </p:par>
                              <p:par>
                                <p:cTn id="25" presetID="1" presetClass="exit" presetSubtype="0" fill="hold" nodeType="withEffect">
                                  <p:stCondLst>
                                    <p:cond delay="0"/>
                                  </p:stCondLst>
                                  <p:childTnLst>
                                    <p:set>
                                      <p:cBhvr>
                                        <p:cTn id="26" dur="1" fill="hold">
                                          <p:stCondLst>
                                            <p:cond delay="0"/>
                                          </p:stCondLst>
                                        </p:cTn>
                                        <p:tgtEl>
                                          <p:spTgt spid="705625"/>
                                        </p:tgtEl>
                                        <p:attrNameLst>
                                          <p:attrName>style.visibility</p:attrName>
                                        </p:attrNameLst>
                                      </p:cBhvr>
                                      <p:to>
                                        <p:strVal val="hidden"/>
                                      </p:to>
                                    </p:set>
                                  </p:childTnLst>
                                </p:cTn>
                              </p:par>
                            </p:childTnLst>
                          </p:cTn>
                        </p:par>
                        <p:par>
                          <p:cTn id="27" fill="hold" nodeType="afterGroup">
                            <p:stCondLst>
                              <p:cond delay="2500"/>
                            </p:stCondLst>
                            <p:childTnLst>
                              <p:par>
                                <p:cTn id="28" presetID="22" presetClass="entr" presetSubtype="4" fill="hold" nodeType="afterEffect">
                                  <p:stCondLst>
                                    <p:cond delay="0"/>
                                  </p:stCondLst>
                                  <p:childTnLst>
                                    <p:set>
                                      <p:cBhvr>
                                        <p:cTn id="29" dur="1" fill="hold">
                                          <p:stCondLst>
                                            <p:cond delay="0"/>
                                          </p:stCondLst>
                                        </p:cTn>
                                        <p:tgtEl>
                                          <p:spTgt spid="705732"/>
                                        </p:tgtEl>
                                        <p:attrNameLst>
                                          <p:attrName>style.visibility</p:attrName>
                                        </p:attrNameLst>
                                      </p:cBhvr>
                                      <p:to>
                                        <p:strVal val="visible"/>
                                      </p:to>
                                    </p:set>
                                    <p:animEffect transition="in" filter="wipe(down)">
                                      <p:cBhvr>
                                        <p:cTn id="30" dur="1000"/>
                                        <p:tgtEl>
                                          <p:spTgt spid="705732"/>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7056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639" grpId="0"/>
      <p:bldP spid="705640" grpId="0"/>
      <p:bldP spid="705641"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41" name="Group 231"/>
          <p:cNvGrpSpPr>
            <a:grpSpLocks/>
          </p:cNvGrpSpPr>
          <p:nvPr/>
        </p:nvGrpSpPr>
        <p:grpSpPr bwMode="auto">
          <a:xfrm>
            <a:off x="773113" y="1273175"/>
            <a:ext cx="3554412" cy="3067050"/>
            <a:chOff x="773113" y="1273175"/>
            <a:chExt cx="3554412" cy="3066395"/>
          </a:xfrm>
        </p:grpSpPr>
        <p:sp>
          <p:nvSpPr>
            <p:cNvPr id="215267" name="Freeform 3"/>
            <p:cNvSpPr>
              <a:spLocks/>
            </p:cNvSpPr>
            <p:nvPr/>
          </p:nvSpPr>
          <p:spPr bwMode="auto">
            <a:xfrm>
              <a:off x="773113"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15268"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69"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70"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71"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393"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a:solidFill>
                    <a:srgbClr val="000000"/>
                  </a:solidFill>
                  <a:latin typeface="Arial" charset="0"/>
                  <a:cs typeface="Arial" charset="0"/>
                </a:rPr>
                <a:t>router</a:t>
              </a:r>
            </a:p>
            <a:p>
              <a:pPr>
                <a:defRPr/>
              </a:pPr>
              <a:r>
                <a:rPr lang="en-US" sz="1400" dirty="0">
                  <a:solidFill>
                    <a:srgbClr val="000000"/>
                  </a:solidFill>
                  <a:latin typeface="Arial" charset="0"/>
                  <a:cs typeface="Arial" charset="0"/>
                </a:rPr>
                <a:t>(runs DHCP)</a:t>
              </a:r>
            </a:p>
          </p:txBody>
        </p:sp>
        <p:grpSp>
          <p:nvGrpSpPr>
            <p:cNvPr id="215273" name="Group 356"/>
            <p:cNvGrpSpPr>
              <a:grpSpLocks/>
            </p:cNvGrpSpPr>
            <p:nvPr/>
          </p:nvGrpSpPr>
          <p:grpSpPr bwMode="auto">
            <a:xfrm>
              <a:off x="1653422" y="1982680"/>
              <a:ext cx="843032" cy="814871"/>
              <a:chOff x="313" y="1497"/>
              <a:chExt cx="1152" cy="1014"/>
            </a:xfrm>
          </p:grpSpPr>
          <p:pic>
            <p:nvPicPr>
              <p:cNvPr id="215325" name="Picture 354" descr="laptop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326" name="Picture 355" descr="antenna_styliz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3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41"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42"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43" name="Rectangle 43"/>
            <p:cNvSpPr>
              <a:spLocks noChangeArrowheads="1"/>
            </p:cNvSpPr>
            <p:nvPr/>
          </p:nvSpPr>
          <p:spPr bwMode="auto">
            <a:xfrm rot="-54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5278" name="Group 248"/>
            <p:cNvGrpSpPr>
              <a:grpSpLocks/>
            </p:cNvGrpSpPr>
            <p:nvPr/>
          </p:nvGrpSpPr>
          <p:grpSpPr bwMode="auto">
            <a:xfrm>
              <a:off x="2597285" y="3210128"/>
              <a:ext cx="332569" cy="581078"/>
              <a:chOff x="4140" y="429"/>
              <a:chExt cx="1425" cy="2396"/>
            </a:xfrm>
          </p:grpSpPr>
          <p:sp>
            <p:nvSpPr>
              <p:cNvPr id="215293" name="Freeform 148"/>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415"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5295" name="Freeform 150"/>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296" name="Freeform 151"/>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418"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5298" name="Group 153"/>
              <p:cNvGrpSpPr>
                <a:grpSpLocks/>
              </p:cNvGrpSpPr>
              <p:nvPr/>
            </p:nvGrpSpPr>
            <p:grpSpPr bwMode="auto">
              <a:xfrm>
                <a:off x="4749" y="668"/>
                <a:ext cx="581" cy="145"/>
                <a:chOff x="614" y="2568"/>
                <a:chExt cx="725" cy="139"/>
              </a:xfrm>
            </p:grpSpPr>
            <p:sp>
              <p:nvSpPr>
                <p:cNvPr id="92444"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445"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2420"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5300" name="Group 157"/>
              <p:cNvGrpSpPr>
                <a:grpSpLocks/>
              </p:cNvGrpSpPr>
              <p:nvPr/>
            </p:nvGrpSpPr>
            <p:grpSpPr bwMode="auto">
              <a:xfrm>
                <a:off x="4747" y="994"/>
                <a:ext cx="581" cy="134"/>
                <a:chOff x="614" y="2568"/>
                <a:chExt cx="725" cy="139"/>
              </a:xfrm>
            </p:grpSpPr>
            <p:sp>
              <p:nvSpPr>
                <p:cNvPr id="92442"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443"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2422"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423"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5303" name="Group 162"/>
              <p:cNvGrpSpPr>
                <a:grpSpLocks/>
              </p:cNvGrpSpPr>
              <p:nvPr/>
            </p:nvGrpSpPr>
            <p:grpSpPr bwMode="auto">
              <a:xfrm>
                <a:off x="4735" y="1627"/>
                <a:ext cx="582" cy="151"/>
                <a:chOff x="614" y="2568"/>
                <a:chExt cx="725" cy="139"/>
              </a:xfrm>
            </p:grpSpPr>
            <p:sp>
              <p:nvSpPr>
                <p:cNvPr id="92440"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441"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215304" name="Freeform 165"/>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5305" name="Group 166"/>
              <p:cNvGrpSpPr>
                <a:grpSpLocks/>
              </p:cNvGrpSpPr>
              <p:nvPr/>
            </p:nvGrpSpPr>
            <p:grpSpPr bwMode="auto">
              <a:xfrm>
                <a:off x="4739" y="1327"/>
                <a:ext cx="582" cy="139"/>
                <a:chOff x="614" y="2568"/>
                <a:chExt cx="725" cy="139"/>
              </a:xfrm>
            </p:grpSpPr>
            <p:sp>
              <p:nvSpPr>
                <p:cNvPr id="92438"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439"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2427"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5307" name="Freeform 170"/>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08" name="Freeform 171"/>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430"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5310" name="Freeform 173"/>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432" name="AutoShape 174"/>
              <p:cNvSpPr>
                <a:spLocks noChangeArrowheads="1"/>
              </p:cNvSpPr>
              <p:nvPr/>
            </p:nvSpPr>
            <p:spPr bwMode="auto">
              <a:xfrm>
                <a:off x="4139" y="2678"/>
                <a:ext cx="1204" cy="16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433"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434"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435"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sz="1800">
                  <a:solidFill>
                    <a:srgbClr val="FF0000"/>
                  </a:solidFill>
                </a:endParaRPr>
              </a:p>
            </p:txBody>
          </p:sp>
          <p:sp>
            <p:nvSpPr>
              <p:cNvPr id="92436"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437"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5279" name="Group 48"/>
            <p:cNvGrpSpPr>
              <a:grpSpLocks/>
            </p:cNvGrpSpPr>
            <p:nvPr/>
          </p:nvGrpSpPr>
          <p:grpSpPr bwMode="auto">
            <a:xfrm>
              <a:off x="2795471" y="3465563"/>
              <a:ext cx="735669" cy="376863"/>
              <a:chOff x="3600" y="219"/>
              <a:chExt cx="360" cy="175"/>
            </a:xfrm>
          </p:grpSpPr>
          <p:sp>
            <p:nvSpPr>
              <p:cNvPr id="92401"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402"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2403"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2404"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92405"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5285" name="Group 54"/>
              <p:cNvGrpSpPr>
                <a:grpSpLocks/>
              </p:cNvGrpSpPr>
              <p:nvPr/>
            </p:nvGrpSpPr>
            <p:grpSpPr bwMode="auto">
              <a:xfrm>
                <a:off x="3686" y="244"/>
                <a:ext cx="177" cy="66"/>
                <a:chOff x="2848" y="848"/>
                <a:chExt cx="140" cy="98"/>
              </a:xfrm>
            </p:grpSpPr>
            <p:sp>
              <p:nvSpPr>
                <p:cNvPr id="92411"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2412"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2413"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215286" name="Group 58"/>
              <p:cNvGrpSpPr>
                <a:grpSpLocks/>
              </p:cNvGrpSpPr>
              <p:nvPr/>
            </p:nvGrpSpPr>
            <p:grpSpPr bwMode="auto">
              <a:xfrm flipV="1">
                <a:off x="3686" y="243"/>
                <a:ext cx="177" cy="66"/>
                <a:chOff x="2848" y="848"/>
                <a:chExt cx="140" cy="98"/>
              </a:xfrm>
            </p:grpSpPr>
            <p:sp>
              <p:nvSpPr>
                <p:cNvPr id="92408"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2409"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2410" name="Line 61"/>
                <p:cNvSpPr>
                  <a:spLocks noChangeShapeType="1"/>
                </p:cNvSpPr>
                <p:nvPr/>
              </p:nvSpPr>
              <p:spPr bwMode="auto">
                <a:xfrm>
                  <a:off x="2894" y="853"/>
                  <a:ext cx="52" cy="9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grpSp>
      <p:sp>
        <p:nvSpPr>
          <p:cNvPr id="215044" name="Freeform 293"/>
          <p:cNvSpPr>
            <a:spLocks/>
          </p:cNvSpPr>
          <p:nvPr/>
        </p:nvSpPr>
        <p:spPr bwMode="auto">
          <a:xfrm>
            <a:off x="322263" y="4619625"/>
            <a:ext cx="3963987" cy="1716088"/>
          </a:xfrm>
          <a:custGeom>
            <a:avLst/>
            <a:gdLst>
              <a:gd name="T0" fmla="*/ 2147483647 w 2497"/>
              <a:gd name="T1" fmla="*/ 2147483647 h 1081"/>
              <a:gd name="T2" fmla="*/ 2147483647 w 2497"/>
              <a:gd name="T3" fmla="*/ 2147483647 h 1081"/>
              <a:gd name="T4" fmla="*/ 2147483647 w 2497"/>
              <a:gd name="T5" fmla="*/ 2147483647 h 1081"/>
              <a:gd name="T6" fmla="*/ 2147483647 w 2497"/>
              <a:gd name="T7" fmla="*/ 2147483647 h 1081"/>
              <a:gd name="T8" fmla="*/ 2147483647 w 2497"/>
              <a:gd name="T9" fmla="*/ 2147483647 h 1081"/>
              <a:gd name="T10" fmla="*/ 2147483647 w 2497"/>
              <a:gd name="T11" fmla="*/ 2147483647 h 1081"/>
              <a:gd name="T12" fmla="*/ 2147483647 w 2497"/>
              <a:gd name="T13" fmla="*/ 2147483647 h 1081"/>
              <a:gd name="T14" fmla="*/ 2147483647 w 2497"/>
              <a:gd name="T15" fmla="*/ 2147483647 h 1081"/>
              <a:gd name="T16" fmla="*/ 2147483647 w 2497"/>
              <a:gd name="T17" fmla="*/ 2147483647 h 1081"/>
              <a:gd name="T18" fmla="*/ 2147483647 w 2497"/>
              <a:gd name="T19" fmla="*/ 2147483647 h 1081"/>
              <a:gd name="T20" fmla="*/ 2147483647 w 2497"/>
              <a:gd name="T21" fmla="*/ 2147483647 h 1081"/>
              <a:gd name="T22" fmla="*/ 2147483647 w 2497"/>
              <a:gd name="T23" fmla="*/ 2147483647 h 1081"/>
              <a:gd name="T24" fmla="*/ 2147483647 w 2497"/>
              <a:gd name="T25" fmla="*/ 2147483647 h 1081"/>
              <a:gd name="T26" fmla="*/ 2147483647 w 2497"/>
              <a:gd name="T27" fmla="*/ 2147483647 h 1081"/>
              <a:gd name="T28" fmla="*/ 2147483647 w 2497"/>
              <a:gd name="T29" fmla="*/ 2147483647 h 1081"/>
              <a:gd name="T30" fmla="*/ 2147483647 w 2497"/>
              <a:gd name="T31" fmla="*/ 2147483647 h 108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97" h="1081">
                <a:moveTo>
                  <a:pt x="475" y="274"/>
                </a:moveTo>
                <a:cubicBezTo>
                  <a:pt x="381" y="316"/>
                  <a:pt x="280" y="389"/>
                  <a:pt x="204" y="437"/>
                </a:cubicBezTo>
                <a:cubicBezTo>
                  <a:pt x="128" y="485"/>
                  <a:pt x="42" y="503"/>
                  <a:pt x="21" y="559"/>
                </a:cubicBezTo>
                <a:cubicBezTo>
                  <a:pt x="0" y="615"/>
                  <a:pt x="56" y="734"/>
                  <a:pt x="75" y="776"/>
                </a:cubicBezTo>
                <a:cubicBezTo>
                  <a:pt x="94" y="818"/>
                  <a:pt x="116" y="789"/>
                  <a:pt x="136" y="810"/>
                </a:cubicBezTo>
                <a:cubicBezTo>
                  <a:pt x="156" y="831"/>
                  <a:pt x="167" y="876"/>
                  <a:pt x="197" y="905"/>
                </a:cubicBezTo>
                <a:cubicBezTo>
                  <a:pt x="227" y="934"/>
                  <a:pt x="231" y="970"/>
                  <a:pt x="319" y="986"/>
                </a:cubicBezTo>
                <a:cubicBezTo>
                  <a:pt x="407" y="1002"/>
                  <a:pt x="554" y="1003"/>
                  <a:pt x="726" y="1000"/>
                </a:cubicBezTo>
                <a:cubicBezTo>
                  <a:pt x="898" y="997"/>
                  <a:pt x="1146" y="961"/>
                  <a:pt x="1349" y="966"/>
                </a:cubicBezTo>
                <a:cubicBezTo>
                  <a:pt x="1552" y="971"/>
                  <a:pt x="1785" y="1028"/>
                  <a:pt x="1945" y="1033"/>
                </a:cubicBezTo>
                <a:cubicBezTo>
                  <a:pt x="2105" y="1038"/>
                  <a:pt x="2225" y="1081"/>
                  <a:pt x="2311" y="993"/>
                </a:cubicBezTo>
                <a:cubicBezTo>
                  <a:pt x="2397" y="905"/>
                  <a:pt x="2497" y="662"/>
                  <a:pt x="2460" y="506"/>
                </a:cubicBezTo>
                <a:cubicBezTo>
                  <a:pt x="2423" y="350"/>
                  <a:pt x="2280" y="116"/>
                  <a:pt x="2088" y="58"/>
                </a:cubicBezTo>
                <a:cubicBezTo>
                  <a:pt x="1896" y="0"/>
                  <a:pt x="1528" y="138"/>
                  <a:pt x="1308" y="159"/>
                </a:cubicBezTo>
                <a:cubicBezTo>
                  <a:pt x="1088" y="180"/>
                  <a:pt x="906" y="167"/>
                  <a:pt x="766" y="186"/>
                </a:cubicBezTo>
                <a:cubicBezTo>
                  <a:pt x="626" y="205"/>
                  <a:pt x="569" y="232"/>
                  <a:pt x="475" y="274"/>
                </a:cubicBezTo>
                <a:close/>
              </a:path>
            </a:pathLst>
          </a:custGeom>
          <a:gradFill rotWithShape="1">
            <a:gsLst>
              <a:gs pos="0">
                <a:srgbClr val="00CCFF"/>
              </a:gs>
              <a:gs pos="100000">
                <a:srgbClr val="FFFFFF"/>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5045" name="Freeform 292"/>
          <p:cNvSpPr>
            <a:spLocks/>
          </p:cNvSpPr>
          <p:nvPr/>
        </p:nvSpPr>
        <p:spPr bwMode="auto">
          <a:xfrm>
            <a:off x="4751388" y="871538"/>
            <a:ext cx="1919287" cy="2227262"/>
          </a:xfrm>
          <a:custGeom>
            <a:avLst/>
            <a:gdLst>
              <a:gd name="T0" fmla="*/ 2147483647 w 1209"/>
              <a:gd name="T1" fmla="*/ 2147483647 h 1403"/>
              <a:gd name="T2" fmla="*/ 2147483647 w 1209"/>
              <a:gd name="T3" fmla="*/ 2147483647 h 1403"/>
              <a:gd name="T4" fmla="*/ 2147483647 w 1209"/>
              <a:gd name="T5" fmla="*/ 2147483647 h 1403"/>
              <a:gd name="T6" fmla="*/ 2147483647 w 1209"/>
              <a:gd name="T7" fmla="*/ 2147483647 h 1403"/>
              <a:gd name="T8" fmla="*/ 2147483647 w 1209"/>
              <a:gd name="T9" fmla="*/ 2147483647 h 1403"/>
              <a:gd name="T10" fmla="*/ 2147483647 w 1209"/>
              <a:gd name="T11" fmla="*/ 2147483647 h 1403"/>
              <a:gd name="T12" fmla="*/ 2147483647 w 1209"/>
              <a:gd name="T13" fmla="*/ 2147483647 h 1403"/>
              <a:gd name="T14" fmla="*/ 2147483647 w 1209"/>
              <a:gd name="T15" fmla="*/ 2147483647 h 1403"/>
              <a:gd name="T16" fmla="*/ 2147483647 w 1209"/>
              <a:gd name="T17" fmla="*/ 2147483647 h 1403"/>
              <a:gd name="T18" fmla="*/ 2147483647 w 1209"/>
              <a:gd name="T19" fmla="*/ 2147483647 h 1403"/>
              <a:gd name="T20" fmla="*/ 2147483647 w 1209"/>
              <a:gd name="T21" fmla="*/ 2147483647 h 1403"/>
              <a:gd name="T22" fmla="*/ 2147483647 w 1209"/>
              <a:gd name="T23" fmla="*/ 2147483647 h 14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09" h="1403">
                <a:moveTo>
                  <a:pt x="84" y="528"/>
                </a:moveTo>
                <a:cubicBezTo>
                  <a:pt x="51" y="600"/>
                  <a:pt x="28" y="643"/>
                  <a:pt x="16" y="705"/>
                </a:cubicBezTo>
                <a:cubicBezTo>
                  <a:pt x="4" y="767"/>
                  <a:pt x="0" y="845"/>
                  <a:pt x="9" y="901"/>
                </a:cubicBezTo>
                <a:cubicBezTo>
                  <a:pt x="18" y="957"/>
                  <a:pt x="44" y="983"/>
                  <a:pt x="70" y="1043"/>
                </a:cubicBezTo>
                <a:cubicBezTo>
                  <a:pt x="96" y="1103"/>
                  <a:pt x="130" y="1210"/>
                  <a:pt x="165" y="1260"/>
                </a:cubicBezTo>
                <a:cubicBezTo>
                  <a:pt x="200" y="1310"/>
                  <a:pt x="223" y="1324"/>
                  <a:pt x="280" y="1342"/>
                </a:cubicBezTo>
                <a:cubicBezTo>
                  <a:pt x="337" y="1360"/>
                  <a:pt x="393" y="1368"/>
                  <a:pt x="510" y="1369"/>
                </a:cubicBezTo>
                <a:cubicBezTo>
                  <a:pt x="627" y="1370"/>
                  <a:pt x="775" y="1403"/>
                  <a:pt x="985" y="1348"/>
                </a:cubicBezTo>
                <a:cubicBezTo>
                  <a:pt x="1195" y="1293"/>
                  <a:pt x="1209" y="54"/>
                  <a:pt x="985" y="27"/>
                </a:cubicBezTo>
                <a:cubicBezTo>
                  <a:pt x="761" y="0"/>
                  <a:pt x="606" y="115"/>
                  <a:pt x="477" y="156"/>
                </a:cubicBezTo>
                <a:cubicBezTo>
                  <a:pt x="348" y="197"/>
                  <a:pt x="280" y="207"/>
                  <a:pt x="212" y="271"/>
                </a:cubicBezTo>
                <a:cubicBezTo>
                  <a:pt x="144" y="335"/>
                  <a:pt x="117" y="456"/>
                  <a:pt x="84" y="528"/>
                </a:cubicBezTo>
                <a:close/>
              </a:path>
            </a:pathLst>
          </a:custGeom>
          <a:gradFill rotWithShape="1">
            <a:gsLst>
              <a:gs pos="0">
                <a:srgbClr val="00CCFF"/>
              </a:gs>
              <a:gs pos="100000">
                <a:srgbClr val="FFFFFF"/>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706603" name="Group 43"/>
          <p:cNvGrpSpPr>
            <a:grpSpLocks/>
          </p:cNvGrpSpPr>
          <p:nvPr/>
        </p:nvGrpSpPr>
        <p:grpSpPr bwMode="auto">
          <a:xfrm>
            <a:off x="1195388" y="1081088"/>
            <a:ext cx="976312" cy="1460500"/>
            <a:chOff x="651" y="681"/>
            <a:chExt cx="615" cy="920"/>
          </a:xfrm>
        </p:grpSpPr>
        <p:sp>
          <p:nvSpPr>
            <p:cNvPr id="215259" name="Freeform 44"/>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15260" name="Group 45"/>
            <p:cNvGrpSpPr>
              <a:grpSpLocks/>
            </p:cNvGrpSpPr>
            <p:nvPr/>
          </p:nvGrpSpPr>
          <p:grpSpPr bwMode="auto">
            <a:xfrm>
              <a:off x="651" y="681"/>
              <a:ext cx="500" cy="828"/>
              <a:chOff x="569" y="2954"/>
              <a:chExt cx="500" cy="828"/>
            </a:xfrm>
          </p:grpSpPr>
          <p:sp>
            <p:nvSpPr>
              <p:cNvPr id="92382" name="Rectangle 46"/>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83" name="Text Box 47"/>
              <p:cNvSpPr txBox="1">
                <a:spLocks noChangeArrowheads="1"/>
              </p:cNvSpPr>
              <p:nvPr/>
            </p:nvSpPr>
            <p:spPr bwMode="auto">
              <a:xfrm>
                <a:off x="607" y="2954"/>
                <a:ext cx="449"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a:solidFill>
                      <a:srgbClr val="000000"/>
                    </a:solidFill>
                    <a:latin typeface="Arial" charset="0"/>
                  </a:rPr>
                  <a:t>HTTP</a:t>
                </a:r>
              </a:p>
              <a:p>
                <a:pPr algn="ctr">
                  <a:defRPr/>
                </a:pPr>
                <a:r>
                  <a:rPr lang="en-US" sz="1600" i="0">
                    <a:solidFill>
                      <a:srgbClr val="000000"/>
                    </a:solidFill>
                    <a:latin typeface="Arial" charset="0"/>
                  </a:rPr>
                  <a:t>TCP</a:t>
                </a:r>
              </a:p>
              <a:p>
                <a:pPr algn="ctr">
                  <a:defRPr/>
                </a:pPr>
                <a:r>
                  <a:rPr lang="en-US" sz="1600" i="0">
                    <a:solidFill>
                      <a:srgbClr val="000000"/>
                    </a:solidFill>
                    <a:latin typeface="Arial" charset="0"/>
                  </a:rPr>
                  <a:t>IP</a:t>
                </a:r>
              </a:p>
              <a:p>
                <a:pPr algn="ctr">
                  <a:defRPr/>
                </a:pPr>
                <a:r>
                  <a:rPr lang="en-US" sz="1600" i="0">
                    <a:solidFill>
                      <a:srgbClr val="000000"/>
                    </a:solidFill>
                    <a:latin typeface="Arial" charset="0"/>
                  </a:rPr>
                  <a:t>Eth</a:t>
                </a:r>
              </a:p>
              <a:p>
                <a:pPr algn="ctr">
                  <a:defRPr/>
                </a:pPr>
                <a:r>
                  <a:rPr lang="en-US" sz="1600" i="0">
                    <a:solidFill>
                      <a:srgbClr val="000000"/>
                    </a:solidFill>
                    <a:latin typeface="Arial" charset="0"/>
                  </a:rPr>
                  <a:t>Phy</a:t>
                </a:r>
              </a:p>
            </p:txBody>
          </p:sp>
          <p:sp>
            <p:nvSpPr>
              <p:cNvPr id="92384" name="Line 48"/>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2385" name="Line 49"/>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2386" name="Line 50"/>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2387" name="Line 51"/>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706885" name="Group 325"/>
          <p:cNvGrpSpPr>
            <a:grpSpLocks/>
          </p:cNvGrpSpPr>
          <p:nvPr/>
        </p:nvGrpSpPr>
        <p:grpSpPr bwMode="auto">
          <a:xfrm>
            <a:off x="442913" y="1054100"/>
            <a:ext cx="515937" cy="333375"/>
            <a:chOff x="328" y="678"/>
            <a:chExt cx="325" cy="210"/>
          </a:xfrm>
        </p:grpSpPr>
        <p:grpSp>
          <p:nvGrpSpPr>
            <p:cNvPr id="215255" name="Group 52"/>
            <p:cNvGrpSpPr>
              <a:grpSpLocks/>
            </p:cNvGrpSpPr>
            <p:nvPr/>
          </p:nvGrpSpPr>
          <p:grpSpPr bwMode="auto">
            <a:xfrm>
              <a:off x="328" y="693"/>
              <a:ext cx="325" cy="154"/>
              <a:chOff x="844" y="3337"/>
              <a:chExt cx="325" cy="154"/>
            </a:xfrm>
          </p:grpSpPr>
          <p:sp>
            <p:nvSpPr>
              <p:cNvPr id="92378" name="Rectangle 5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79" name="Text Box 54"/>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HTTP</a:t>
                </a:r>
              </a:p>
            </p:txBody>
          </p:sp>
        </p:grpSp>
        <p:sp>
          <p:nvSpPr>
            <p:cNvPr id="92377" name="AutoShape 85"/>
            <p:cNvSpPr>
              <a:spLocks noChangeArrowheads="1"/>
            </p:cNvSpPr>
            <p:nvPr/>
          </p:nvSpPr>
          <p:spPr bwMode="auto">
            <a:xfrm>
              <a:off x="396" y="678"/>
              <a:ext cx="240" cy="210"/>
            </a:xfrm>
            <a:prstGeom prst="downArrow">
              <a:avLst>
                <a:gd name="adj1" fmla="val 49167"/>
                <a:gd name="adj2" fmla="val 24292"/>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706660" name="Rectangle 100"/>
          <p:cNvSpPr>
            <a:spLocks noChangeArrowheads="1"/>
          </p:cNvSpPr>
          <p:nvPr/>
        </p:nvSpPr>
        <p:spPr bwMode="auto">
          <a:xfrm>
            <a:off x="5183188" y="2914650"/>
            <a:ext cx="3441700" cy="9509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342900" indent="-342900">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nSpc>
                <a:spcPct val="90000"/>
              </a:lnSpc>
              <a:spcBef>
                <a:spcPct val="20000"/>
              </a:spcBef>
              <a:buClr>
                <a:srgbClr val="000099"/>
              </a:buClr>
              <a:buSzPct val="65000"/>
              <a:buFont typeface="Wingdings" panose="05000000000000000000" pitchFamily="2" charset="2"/>
              <a:buChar char="v"/>
            </a:pPr>
            <a:r>
              <a:rPr lang="en-US" altLang="zh-CN" sz="2000" i="0" dirty="0">
                <a:solidFill>
                  <a:srgbClr val="000000"/>
                </a:solidFill>
                <a:latin typeface="Gill Sans MT" panose="020B0502020104020203" pitchFamily="34" charset="0"/>
              </a:rPr>
              <a:t>to send HTTP request, client first opens </a:t>
            </a:r>
            <a:r>
              <a:rPr lang="en-US" altLang="zh-CN" sz="2000" dirty="0">
                <a:solidFill>
                  <a:srgbClr val="C00000"/>
                </a:solidFill>
                <a:latin typeface="Gill Sans MT" panose="020B0502020104020203" pitchFamily="34" charset="0"/>
              </a:rPr>
              <a:t>TCP socket</a:t>
            </a:r>
            <a:r>
              <a:rPr lang="en-US" altLang="zh-CN" sz="2000" i="0" dirty="0">
                <a:solidFill>
                  <a:srgbClr val="000000"/>
                </a:solidFill>
                <a:latin typeface="Gill Sans MT" panose="020B0502020104020203" pitchFamily="34" charset="0"/>
              </a:rPr>
              <a:t> to web server</a:t>
            </a:r>
          </a:p>
          <a:p>
            <a:pPr>
              <a:lnSpc>
                <a:spcPct val="90000"/>
              </a:lnSpc>
              <a:spcBef>
                <a:spcPct val="20000"/>
              </a:spcBef>
              <a:buClr>
                <a:srgbClr val="000099"/>
              </a:buClr>
              <a:buSzPct val="65000"/>
              <a:buFont typeface="Wingdings" panose="05000000000000000000" pitchFamily="2" charset="2"/>
              <a:buNone/>
            </a:pPr>
            <a:endParaRPr lang="en-US" altLang="zh-CN" sz="2000" i="0" dirty="0">
              <a:solidFill>
                <a:srgbClr val="000000"/>
              </a:solidFill>
              <a:latin typeface="Gill Sans MT" panose="020B0502020104020203" pitchFamily="34" charset="0"/>
            </a:endParaRPr>
          </a:p>
        </p:txBody>
      </p:sp>
      <p:sp>
        <p:nvSpPr>
          <p:cNvPr id="706661" name="Rectangle 101"/>
          <p:cNvSpPr>
            <a:spLocks noChangeArrowheads="1"/>
          </p:cNvSpPr>
          <p:nvPr/>
        </p:nvSpPr>
        <p:spPr bwMode="auto">
          <a:xfrm>
            <a:off x="5186363" y="3825875"/>
            <a:ext cx="3778250" cy="9858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65000"/>
              <a:buFont typeface="Wingdings" charset="0"/>
              <a:buChar char="v"/>
              <a:defRPr/>
            </a:pPr>
            <a:r>
              <a:rPr lang="en-US" sz="2000" i="0" dirty="0">
                <a:solidFill>
                  <a:srgbClr val="000000"/>
                </a:solidFill>
                <a:latin typeface="Gill Sans MT" charset="0"/>
                <a:ea typeface="ＭＳ Ｐゴシック" charset="0"/>
              </a:rPr>
              <a:t>TCP </a:t>
            </a:r>
            <a:r>
              <a:rPr lang="en-US" sz="2000" dirty="0">
                <a:solidFill>
                  <a:srgbClr val="C00000"/>
                </a:solidFill>
                <a:latin typeface="Gill Sans MT" charset="0"/>
                <a:ea typeface="ＭＳ Ｐゴシック" charset="0"/>
              </a:rPr>
              <a:t>SYN segment</a:t>
            </a:r>
            <a:r>
              <a:rPr lang="en-US" sz="2000" i="0" dirty="0">
                <a:solidFill>
                  <a:srgbClr val="C00000"/>
                </a:solidFill>
                <a:latin typeface="Gill Sans MT" charset="0"/>
                <a:ea typeface="ＭＳ Ｐゴシック" charset="0"/>
              </a:rPr>
              <a:t> </a:t>
            </a:r>
            <a:r>
              <a:rPr lang="en-US" sz="2000" i="0" dirty="0">
                <a:solidFill>
                  <a:srgbClr val="000000"/>
                </a:solidFill>
                <a:latin typeface="Gill Sans MT" charset="0"/>
                <a:ea typeface="ＭＳ Ｐゴシック" charset="0"/>
              </a:rPr>
              <a:t>(step 1 in 3-way handshake) </a:t>
            </a:r>
            <a:r>
              <a:rPr lang="en-US" sz="2000" dirty="0">
                <a:solidFill>
                  <a:srgbClr val="000000"/>
                </a:solidFill>
                <a:latin typeface="Gill Sans MT" charset="0"/>
                <a:ea typeface="ＭＳ Ｐゴシック" charset="0"/>
              </a:rPr>
              <a:t>inter-domain routed</a:t>
            </a:r>
            <a:r>
              <a:rPr lang="en-US" sz="2000" i="0" dirty="0">
                <a:solidFill>
                  <a:srgbClr val="000000"/>
                </a:solidFill>
                <a:latin typeface="Gill Sans MT" charset="0"/>
                <a:ea typeface="ＭＳ Ｐゴシック" charset="0"/>
              </a:rPr>
              <a:t> to web server</a:t>
            </a:r>
          </a:p>
        </p:txBody>
      </p:sp>
      <p:sp>
        <p:nvSpPr>
          <p:cNvPr id="706662" name="Rectangle 102"/>
          <p:cNvSpPr>
            <a:spLocks noChangeArrowheads="1"/>
          </p:cNvSpPr>
          <p:nvPr/>
        </p:nvSpPr>
        <p:spPr bwMode="auto">
          <a:xfrm>
            <a:off x="5189538" y="5892800"/>
            <a:ext cx="4068762" cy="536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65000"/>
              <a:buFont typeface="Wingdings" charset="0"/>
              <a:buChar char="v"/>
              <a:defRPr/>
            </a:pPr>
            <a:r>
              <a:rPr lang="en-US" sz="2000" i="0">
                <a:solidFill>
                  <a:srgbClr val="000000"/>
                </a:solidFill>
                <a:latin typeface="Gill Sans MT" charset="0"/>
                <a:ea typeface="ＭＳ Ｐゴシック" charset="0"/>
              </a:rPr>
              <a:t>TCP </a:t>
            </a:r>
            <a:r>
              <a:rPr lang="en-US" sz="2000">
                <a:solidFill>
                  <a:srgbClr val="C00000"/>
                </a:solidFill>
                <a:latin typeface="Gill Sans MT" charset="0"/>
                <a:ea typeface="ＭＳ Ｐゴシック" charset="0"/>
              </a:rPr>
              <a:t>connection established!</a:t>
            </a:r>
          </a:p>
        </p:txBody>
      </p:sp>
      <p:grpSp>
        <p:nvGrpSpPr>
          <p:cNvPr id="215052" name="Group 166"/>
          <p:cNvGrpSpPr>
            <a:grpSpLocks/>
          </p:cNvGrpSpPr>
          <p:nvPr/>
        </p:nvGrpSpPr>
        <p:grpSpPr bwMode="auto">
          <a:xfrm>
            <a:off x="3795713" y="2409825"/>
            <a:ext cx="1576387" cy="1287463"/>
            <a:chOff x="3228" y="1776"/>
            <a:chExt cx="252" cy="96"/>
          </a:xfrm>
        </p:grpSpPr>
        <p:sp>
          <p:nvSpPr>
            <p:cNvPr id="215253" name="Line 16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54" name="Line 16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5053" name="Group 167"/>
          <p:cNvGrpSpPr>
            <a:grpSpLocks/>
          </p:cNvGrpSpPr>
          <p:nvPr/>
        </p:nvGrpSpPr>
        <p:grpSpPr bwMode="auto">
          <a:xfrm flipH="1">
            <a:off x="5600700" y="2424113"/>
            <a:ext cx="400050" cy="152400"/>
            <a:chOff x="3228" y="1776"/>
            <a:chExt cx="252" cy="96"/>
          </a:xfrm>
        </p:grpSpPr>
        <p:sp>
          <p:nvSpPr>
            <p:cNvPr id="215251" name="Line 16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52" name="Line 16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5054" name="Group 170"/>
          <p:cNvGrpSpPr>
            <a:grpSpLocks/>
          </p:cNvGrpSpPr>
          <p:nvPr/>
        </p:nvGrpSpPr>
        <p:grpSpPr bwMode="auto">
          <a:xfrm flipH="1" flipV="1">
            <a:off x="5753100" y="1900238"/>
            <a:ext cx="400050" cy="152400"/>
            <a:chOff x="3228" y="1776"/>
            <a:chExt cx="252" cy="96"/>
          </a:xfrm>
        </p:grpSpPr>
        <p:sp>
          <p:nvSpPr>
            <p:cNvPr id="215249" name="Line 17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50" name="Line 17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5055" name="Group 110"/>
          <p:cNvGrpSpPr>
            <a:grpSpLocks/>
          </p:cNvGrpSpPr>
          <p:nvPr/>
        </p:nvGrpSpPr>
        <p:grpSpPr bwMode="auto">
          <a:xfrm>
            <a:off x="3057525" y="5273675"/>
            <a:ext cx="757238" cy="379413"/>
            <a:chOff x="2466" y="2026"/>
            <a:chExt cx="477" cy="282"/>
          </a:xfrm>
        </p:grpSpPr>
        <p:sp>
          <p:nvSpPr>
            <p:cNvPr id="215235" name="Oval 111"/>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215236" name="Line 112"/>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37" name="Rectangle 113"/>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215238" name="Oval 114"/>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grpSp>
          <p:nvGrpSpPr>
            <p:cNvPr id="215239" name="Group 115"/>
            <p:cNvGrpSpPr>
              <a:grpSpLocks/>
            </p:cNvGrpSpPr>
            <p:nvPr/>
          </p:nvGrpSpPr>
          <p:grpSpPr bwMode="auto">
            <a:xfrm>
              <a:off x="2581" y="2061"/>
              <a:ext cx="236" cy="94"/>
              <a:chOff x="2848" y="848"/>
              <a:chExt cx="140" cy="98"/>
            </a:xfrm>
          </p:grpSpPr>
          <p:sp>
            <p:nvSpPr>
              <p:cNvPr id="215246" name="Line 11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47" name="Line 11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48" name="Line 11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5240" name="Group 119"/>
            <p:cNvGrpSpPr>
              <a:grpSpLocks/>
            </p:cNvGrpSpPr>
            <p:nvPr/>
          </p:nvGrpSpPr>
          <p:grpSpPr bwMode="auto">
            <a:xfrm flipV="1">
              <a:off x="2581" y="2060"/>
              <a:ext cx="236" cy="94"/>
              <a:chOff x="2848" y="848"/>
              <a:chExt cx="140" cy="98"/>
            </a:xfrm>
          </p:grpSpPr>
          <p:sp>
            <p:nvSpPr>
              <p:cNvPr id="215243" name="Line 12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44" name="Line 12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45" name="Line 12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5241" name="Line 123"/>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42" name="Line 124"/>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5056" name="Line 136"/>
          <p:cNvSpPr>
            <a:spLocks noChangeShapeType="1"/>
          </p:cNvSpPr>
          <p:nvPr/>
        </p:nvSpPr>
        <p:spPr bwMode="auto">
          <a:xfrm flipV="1">
            <a:off x="2543175" y="5443538"/>
            <a:ext cx="490538"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57" name="Text Box 137"/>
          <p:cNvSpPr txBox="1">
            <a:spLocks noChangeArrowheads="1"/>
          </p:cNvSpPr>
          <p:nvPr/>
        </p:nvSpPr>
        <p:spPr bwMode="auto">
          <a:xfrm>
            <a:off x="1003300" y="5835650"/>
            <a:ext cx="1595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600" i="0">
                <a:solidFill>
                  <a:srgbClr val="000000"/>
                </a:solidFill>
                <a:latin typeface="Arial" panose="020B0604020202020204" pitchFamily="34" charset="0"/>
              </a:rPr>
              <a:t>64.233.169.105</a:t>
            </a:r>
          </a:p>
        </p:txBody>
      </p:sp>
      <p:sp>
        <p:nvSpPr>
          <p:cNvPr id="215058" name="Text Box 138"/>
          <p:cNvSpPr txBox="1">
            <a:spLocks noChangeArrowheads="1"/>
          </p:cNvSpPr>
          <p:nvPr/>
        </p:nvSpPr>
        <p:spPr bwMode="auto">
          <a:xfrm>
            <a:off x="971550" y="5541963"/>
            <a:ext cx="1177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600" i="0">
                <a:solidFill>
                  <a:srgbClr val="000000"/>
                </a:solidFill>
                <a:latin typeface="Arial" panose="020B0604020202020204" pitchFamily="34" charset="0"/>
              </a:rPr>
              <a:t>web server</a:t>
            </a:r>
          </a:p>
        </p:txBody>
      </p:sp>
      <p:grpSp>
        <p:nvGrpSpPr>
          <p:cNvPr id="215059" name="Group 194"/>
          <p:cNvGrpSpPr>
            <a:grpSpLocks/>
          </p:cNvGrpSpPr>
          <p:nvPr/>
        </p:nvGrpSpPr>
        <p:grpSpPr bwMode="auto">
          <a:xfrm>
            <a:off x="2970213" y="5649913"/>
            <a:ext cx="295275" cy="114300"/>
            <a:chOff x="3228" y="1776"/>
            <a:chExt cx="252" cy="96"/>
          </a:xfrm>
        </p:grpSpPr>
        <p:sp>
          <p:nvSpPr>
            <p:cNvPr id="215233" name="Line 195"/>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34" name="Line 196"/>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5060" name="Group 197"/>
          <p:cNvGrpSpPr>
            <a:grpSpLocks/>
          </p:cNvGrpSpPr>
          <p:nvPr/>
        </p:nvGrpSpPr>
        <p:grpSpPr bwMode="auto">
          <a:xfrm flipH="1">
            <a:off x="3608388" y="5649913"/>
            <a:ext cx="295275" cy="114300"/>
            <a:chOff x="3228" y="1776"/>
            <a:chExt cx="252" cy="96"/>
          </a:xfrm>
        </p:grpSpPr>
        <p:sp>
          <p:nvSpPr>
            <p:cNvPr id="215231" name="Line 19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32" name="Line 19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5061" name="Group 200"/>
          <p:cNvGrpSpPr>
            <a:grpSpLocks/>
          </p:cNvGrpSpPr>
          <p:nvPr/>
        </p:nvGrpSpPr>
        <p:grpSpPr bwMode="auto">
          <a:xfrm flipH="1" flipV="1">
            <a:off x="3813175" y="5354638"/>
            <a:ext cx="295275" cy="114300"/>
            <a:chOff x="3228" y="1776"/>
            <a:chExt cx="252" cy="96"/>
          </a:xfrm>
        </p:grpSpPr>
        <p:sp>
          <p:nvSpPr>
            <p:cNvPr id="215229" name="Line 20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30" name="Line 20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2183" name="Line 290"/>
          <p:cNvSpPr>
            <a:spLocks noChangeShapeType="1"/>
          </p:cNvSpPr>
          <p:nvPr/>
        </p:nvSpPr>
        <p:spPr bwMode="auto">
          <a:xfrm flipH="1">
            <a:off x="3594100" y="2432050"/>
            <a:ext cx="1882775" cy="28924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706874" name="Group 314"/>
          <p:cNvGrpSpPr>
            <a:grpSpLocks/>
          </p:cNvGrpSpPr>
          <p:nvPr/>
        </p:nvGrpSpPr>
        <p:grpSpPr bwMode="auto">
          <a:xfrm>
            <a:off x="79375" y="1900238"/>
            <a:ext cx="1081088" cy="244475"/>
            <a:chOff x="410" y="1508"/>
            <a:chExt cx="681" cy="154"/>
          </a:xfrm>
        </p:grpSpPr>
        <p:sp>
          <p:nvSpPr>
            <p:cNvPr id="92341" name="Rectangle 99"/>
            <p:cNvSpPr>
              <a:spLocks noChangeArrowheads="1"/>
            </p:cNvSpPr>
            <p:nvPr/>
          </p:nvSpPr>
          <p:spPr bwMode="auto">
            <a:xfrm>
              <a:off x="410" y="1511"/>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42" name="Rectangle 95"/>
            <p:cNvSpPr>
              <a:spLocks noChangeArrowheads="1"/>
            </p:cNvSpPr>
            <p:nvPr/>
          </p:nvSpPr>
          <p:spPr bwMode="auto">
            <a:xfrm>
              <a:off x="538" y="1536"/>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43" name="Rectangle 96"/>
            <p:cNvSpPr>
              <a:spLocks noChangeArrowheads="1"/>
            </p:cNvSpPr>
            <p:nvPr/>
          </p:nvSpPr>
          <p:spPr bwMode="auto">
            <a:xfrm>
              <a:off x="529" y="1525"/>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44" name="Rectangle 97"/>
            <p:cNvSpPr>
              <a:spLocks noChangeArrowheads="1"/>
            </p:cNvSpPr>
            <p:nvPr/>
          </p:nvSpPr>
          <p:spPr bwMode="auto">
            <a:xfrm>
              <a:off x="423" y="1527"/>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45" name="Rectangle 98"/>
            <p:cNvSpPr>
              <a:spLocks noChangeArrowheads="1"/>
            </p:cNvSpPr>
            <p:nvPr/>
          </p:nvSpPr>
          <p:spPr bwMode="auto">
            <a:xfrm>
              <a:off x="1021" y="1526"/>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5225" name="Group 310"/>
            <p:cNvGrpSpPr>
              <a:grpSpLocks/>
            </p:cNvGrpSpPr>
            <p:nvPr/>
          </p:nvGrpSpPr>
          <p:grpSpPr bwMode="auto">
            <a:xfrm>
              <a:off x="647" y="1508"/>
              <a:ext cx="354" cy="154"/>
              <a:chOff x="290" y="875"/>
              <a:chExt cx="354" cy="154"/>
            </a:xfrm>
          </p:grpSpPr>
          <p:sp>
            <p:nvSpPr>
              <p:cNvPr id="92347" name="Rectangle 311"/>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48" name="Rectangle 312"/>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49" name="Text Box 313"/>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000000"/>
                    </a:solidFill>
                    <a:latin typeface="Arial" charset="0"/>
                  </a:rPr>
                  <a:t>SYN</a:t>
                </a:r>
              </a:p>
            </p:txBody>
          </p:sp>
        </p:grpSp>
      </p:grpSp>
      <p:grpSp>
        <p:nvGrpSpPr>
          <p:cNvPr id="706886" name="Group 326"/>
          <p:cNvGrpSpPr>
            <a:grpSpLocks/>
          </p:cNvGrpSpPr>
          <p:nvPr/>
        </p:nvGrpSpPr>
        <p:grpSpPr bwMode="auto">
          <a:xfrm>
            <a:off x="307975" y="4241800"/>
            <a:ext cx="1081088" cy="782638"/>
            <a:chOff x="59" y="863"/>
            <a:chExt cx="681" cy="493"/>
          </a:xfrm>
        </p:grpSpPr>
        <p:grpSp>
          <p:nvGrpSpPr>
            <p:cNvPr id="215199" name="Group 68"/>
            <p:cNvGrpSpPr>
              <a:grpSpLocks/>
            </p:cNvGrpSpPr>
            <p:nvPr/>
          </p:nvGrpSpPr>
          <p:grpSpPr bwMode="auto">
            <a:xfrm>
              <a:off x="177" y="1042"/>
              <a:ext cx="480" cy="112"/>
              <a:chOff x="627" y="3377"/>
              <a:chExt cx="480" cy="112"/>
            </a:xfrm>
          </p:grpSpPr>
          <p:sp>
            <p:nvSpPr>
              <p:cNvPr id="92339" name="Rectangle 69"/>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40" name="Rectangle 70"/>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5200" name="Group 301"/>
            <p:cNvGrpSpPr>
              <a:grpSpLocks/>
            </p:cNvGrpSpPr>
            <p:nvPr/>
          </p:nvGrpSpPr>
          <p:grpSpPr bwMode="auto">
            <a:xfrm>
              <a:off x="290" y="863"/>
              <a:ext cx="354" cy="154"/>
              <a:chOff x="290" y="875"/>
              <a:chExt cx="354" cy="154"/>
            </a:xfrm>
          </p:grpSpPr>
          <p:sp>
            <p:nvSpPr>
              <p:cNvPr id="92336" name="Rectangle 59"/>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37" name="Rectangle 60"/>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38" name="Text Box 297"/>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000000"/>
                    </a:solidFill>
                    <a:latin typeface="Arial" charset="0"/>
                  </a:rPr>
                  <a:t>SYN</a:t>
                </a:r>
              </a:p>
            </p:txBody>
          </p:sp>
        </p:grpSp>
        <p:grpSp>
          <p:nvGrpSpPr>
            <p:cNvPr id="215201" name="Group 302"/>
            <p:cNvGrpSpPr>
              <a:grpSpLocks/>
            </p:cNvGrpSpPr>
            <p:nvPr/>
          </p:nvGrpSpPr>
          <p:grpSpPr bwMode="auto">
            <a:xfrm>
              <a:off x="284" y="1022"/>
              <a:ext cx="354" cy="154"/>
              <a:chOff x="290" y="875"/>
              <a:chExt cx="354" cy="154"/>
            </a:xfrm>
          </p:grpSpPr>
          <p:sp>
            <p:nvSpPr>
              <p:cNvPr id="92333" name="Rectangle 303"/>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34" name="Rectangle 304"/>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35" name="Text Box 305"/>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000000"/>
                    </a:solidFill>
                    <a:latin typeface="Arial" charset="0"/>
                  </a:rPr>
                  <a:t>SYN</a:t>
                </a:r>
              </a:p>
            </p:txBody>
          </p:sp>
        </p:grpSp>
        <p:grpSp>
          <p:nvGrpSpPr>
            <p:cNvPr id="215202" name="Group 315"/>
            <p:cNvGrpSpPr>
              <a:grpSpLocks/>
            </p:cNvGrpSpPr>
            <p:nvPr/>
          </p:nvGrpSpPr>
          <p:grpSpPr bwMode="auto">
            <a:xfrm>
              <a:off x="59" y="1202"/>
              <a:ext cx="681" cy="154"/>
              <a:chOff x="410" y="1508"/>
              <a:chExt cx="681" cy="154"/>
            </a:xfrm>
          </p:grpSpPr>
          <p:sp>
            <p:nvSpPr>
              <p:cNvPr id="92324" name="Rectangle 316"/>
              <p:cNvSpPr>
                <a:spLocks noChangeArrowheads="1"/>
              </p:cNvSpPr>
              <p:nvPr/>
            </p:nvSpPr>
            <p:spPr bwMode="auto">
              <a:xfrm>
                <a:off x="410" y="1511"/>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25" name="Rectangle 317"/>
              <p:cNvSpPr>
                <a:spLocks noChangeArrowheads="1"/>
              </p:cNvSpPr>
              <p:nvPr/>
            </p:nvSpPr>
            <p:spPr bwMode="auto">
              <a:xfrm>
                <a:off x="538" y="1536"/>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26" name="Rectangle 318"/>
              <p:cNvSpPr>
                <a:spLocks noChangeArrowheads="1"/>
              </p:cNvSpPr>
              <p:nvPr/>
            </p:nvSpPr>
            <p:spPr bwMode="auto">
              <a:xfrm>
                <a:off x="529" y="1525"/>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27" name="Rectangle 319"/>
              <p:cNvSpPr>
                <a:spLocks noChangeArrowheads="1"/>
              </p:cNvSpPr>
              <p:nvPr/>
            </p:nvSpPr>
            <p:spPr bwMode="auto">
              <a:xfrm>
                <a:off x="423" y="1527"/>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28" name="Rectangle 320"/>
              <p:cNvSpPr>
                <a:spLocks noChangeArrowheads="1"/>
              </p:cNvSpPr>
              <p:nvPr/>
            </p:nvSpPr>
            <p:spPr bwMode="auto">
              <a:xfrm>
                <a:off x="1021" y="1526"/>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5208" name="Group 321"/>
              <p:cNvGrpSpPr>
                <a:grpSpLocks/>
              </p:cNvGrpSpPr>
              <p:nvPr/>
            </p:nvGrpSpPr>
            <p:grpSpPr bwMode="auto">
              <a:xfrm>
                <a:off x="647" y="1508"/>
                <a:ext cx="354" cy="154"/>
                <a:chOff x="290" y="875"/>
                <a:chExt cx="354" cy="154"/>
              </a:xfrm>
            </p:grpSpPr>
            <p:sp>
              <p:nvSpPr>
                <p:cNvPr id="92330" name="Rectangle 322"/>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31" name="Rectangle 323"/>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32" name="Text Box 324"/>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000000"/>
                      </a:solidFill>
                      <a:latin typeface="Arial" charset="0"/>
                    </a:rPr>
                    <a:t>SYN</a:t>
                  </a:r>
                </a:p>
              </p:txBody>
            </p:sp>
          </p:grpSp>
        </p:grpSp>
      </p:grpSp>
      <p:grpSp>
        <p:nvGrpSpPr>
          <p:cNvPr id="706896" name="Group 336"/>
          <p:cNvGrpSpPr>
            <a:grpSpLocks/>
          </p:cNvGrpSpPr>
          <p:nvPr/>
        </p:nvGrpSpPr>
        <p:grpSpPr bwMode="auto">
          <a:xfrm>
            <a:off x="1509713" y="3965575"/>
            <a:ext cx="976312" cy="1460500"/>
            <a:chOff x="4000" y="1895"/>
            <a:chExt cx="615" cy="920"/>
          </a:xfrm>
        </p:grpSpPr>
        <p:sp>
          <p:nvSpPr>
            <p:cNvPr id="215191" name="Freeform 328"/>
            <p:cNvSpPr>
              <a:spLocks/>
            </p:cNvSpPr>
            <p:nvPr/>
          </p:nvSpPr>
          <p:spPr bwMode="auto">
            <a:xfrm>
              <a:off x="4011" y="1912"/>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15192" name="Group 329"/>
            <p:cNvGrpSpPr>
              <a:grpSpLocks/>
            </p:cNvGrpSpPr>
            <p:nvPr/>
          </p:nvGrpSpPr>
          <p:grpSpPr bwMode="auto">
            <a:xfrm>
              <a:off x="4000" y="1895"/>
              <a:ext cx="500" cy="828"/>
              <a:chOff x="569" y="2954"/>
              <a:chExt cx="500" cy="828"/>
            </a:xfrm>
          </p:grpSpPr>
          <p:sp>
            <p:nvSpPr>
              <p:cNvPr id="92314" name="Rectangle 330"/>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15" name="Text Box 331"/>
              <p:cNvSpPr txBox="1">
                <a:spLocks noChangeArrowheads="1"/>
              </p:cNvSpPr>
              <p:nvPr/>
            </p:nvSpPr>
            <p:spPr bwMode="auto">
              <a:xfrm>
                <a:off x="646" y="2954"/>
                <a:ext cx="371"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en-US" altLang="zh-CN" sz="1600" i="0">
                  <a:solidFill>
                    <a:srgbClr val="000000"/>
                  </a:solidFill>
                  <a:latin typeface="Arial" panose="020B0604020202020204" pitchFamily="34" charset="0"/>
                </a:endParaRPr>
              </a:p>
              <a:p>
                <a:pPr algn="ctr"/>
                <a:r>
                  <a:rPr lang="en-US" altLang="zh-CN" sz="1600" i="0">
                    <a:solidFill>
                      <a:srgbClr val="000000"/>
                    </a:solidFill>
                    <a:latin typeface="Arial" panose="020B0604020202020204" pitchFamily="34" charset="0"/>
                  </a:rPr>
                  <a:t>TCP</a:t>
                </a:r>
              </a:p>
              <a:p>
                <a:pPr algn="ctr"/>
                <a:r>
                  <a:rPr lang="en-US" altLang="zh-CN" sz="1600" i="0">
                    <a:solidFill>
                      <a:srgbClr val="000000"/>
                    </a:solidFill>
                    <a:latin typeface="Arial" panose="020B0604020202020204" pitchFamily="34" charset="0"/>
                  </a:rPr>
                  <a:t>IP</a:t>
                </a:r>
              </a:p>
              <a:p>
                <a:pPr algn="ctr"/>
                <a:r>
                  <a:rPr lang="en-US" altLang="zh-CN" sz="1600" i="0">
                    <a:solidFill>
                      <a:srgbClr val="000000"/>
                    </a:solidFill>
                    <a:latin typeface="Arial" panose="020B0604020202020204" pitchFamily="34" charset="0"/>
                  </a:rPr>
                  <a:t>Eth</a:t>
                </a:r>
              </a:p>
              <a:p>
                <a:pPr algn="ctr"/>
                <a:r>
                  <a:rPr lang="en-US" altLang="zh-CN" sz="1600" i="0">
                    <a:solidFill>
                      <a:srgbClr val="000000"/>
                    </a:solidFill>
                    <a:latin typeface="Arial" panose="020B0604020202020204" pitchFamily="34" charset="0"/>
                  </a:rPr>
                  <a:t>Phy</a:t>
                </a:r>
              </a:p>
            </p:txBody>
          </p:sp>
          <p:sp>
            <p:nvSpPr>
              <p:cNvPr id="92316" name="Line 332"/>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2317" name="Line 333"/>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2318" name="Line 334"/>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2319" name="Line 335"/>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706897" name="Group 337"/>
          <p:cNvGrpSpPr>
            <a:grpSpLocks/>
          </p:cNvGrpSpPr>
          <p:nvPr/>
        </p:nvGrpSpPr>
        <p:grpSpPr bwMode="auto">
          <a:xfrm>
            <a:off x="79375" y="1355725"/>
            <a:ext cx="1081088" cy="782638"/>
            <a:chOff x="59" y="863"/>
            <a:chExt cx="681" cy="493"/>
          </a:xfrm>
        </p:grpSpPr>
        <p:grpSp>
          <p:nvGrpSpPr>
            <p:cNvPr id="215170" name="Group 338"/>
            <p:cNvGrpSpPr>
              <a:grpSpLocks/>
            </p:cNvGrpSpPr>
            <p:nvPr/>
          </p:nvGrpSpPr>
          <p:grpSpPr bwMode="auto">
            <a:xfrm>
              <a:off x="177" y="1042"/>
              <a:ext cx="480" cy="112"/>
              <a:chOff x="627" y="3377"/>
              <a:chExt cx="480" cy="112"/>
            </a:xfrm>
          </p:grpSpPr>
          <p:sp>
            <p:nvSpPr>
              <p:cNvPr id="92310" name="Rectangle 339"/>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11" name="Rectangle 340"/>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5171" name="Group 341"/>
            <p:cNvGrpSpPr>
              <a:grpSpLocks/>
            </p:cNvGrpSpPr>
            <p:nvPr/>
          </p:nvGrpSpPr>
          <p:grpSpPr bwMode="auto">
            <a:xfrm>
              <a:off x="290" y="863"/>
              <a:ext cx="354" cy="154"/>
              <a:chOff x="290" y="875"/>
              <a:chExt cx="354" cy="154"/>
            </a:xfrm>
          </p:grpSpPr>
          <p:sp>
            <p:nvSpPr>
              <p:cNvPr id="92307" name="Rectangle 342"/>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08" name="Rectangle 343"/>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09" name="Text Box 344"/>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000000"/>
                    </a:solidFill>
                    <a:latin typeface="Arial" charset="0"/>
                  </a:rPr>
                  <a:t>SYN</a:t>
                </a:r>
              </a:p>
            </p:txBody>
          </p:sp>
        </p:grpSp>
        <p:grpSp>
          <p:nvGrpSpPr>
            <p:cNvPr id="215172" name="Group 345"/>
            <p:cNvGrpSpPr>
              <a:grpSpLocks/>
            </p:cNvGrpSpPr>
            <p:nvPr/>
          </p:nvGrpSpPr>
          <p:grpSpPr bwMode="auto">
            <a:xfrm>
              <a:off x="284" y="1022"/>
              <a:ext cx="354" cy="154"/>
              <a:chOff x="290" y="875"/>
              <a:chExt cx="354" cy="154"/>
            </a:xfrm>
          </p:grpSpPr>
          <p:sp>
            <p:nvSpPr>
              <p:cNvPr id="92304" name="Rectangle 346"/>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05" name="Rectangle 347"/>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06" name="Text Box 348"/>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000000"/>
                    </a:solidFill>
                    <a:latin typeface="Arial" charset="0"/>
                  </a:rPr>
                  <a:t>SYN</a:t>
                </a:r>
              </a:p>
            </p:txBody>
          </p:sp>
        </p:grpSp>
        <p:grpSp>
          <p:nvGrpSpPr>
            <p:cNvPr id="215173" name="Group 349"/>
            <p:cNvGrpSpPr>
              <a:grpSpLocks/>
            </p:cNvGrpSpPr>
            <p:nvPr/>
          </p:nvGrpSpPr>
          <p:grpSpPr bwMode="auto">
            <a:xfrm>
              <a:off x="59" y="1202"/>
              <a:ext cx="681" cy="154"/>
              <a:chOff x="410" y="1508"/>
              <a:chExt cx="681" cy="154"/>
            </a:xfrm>
          </p:grpSpPr>
          <p:sp>
            <p:nvSpPr>
              <p:cNvPr id="92295" name="Rectangle 350"/>
              <p:cNvSpPr>
                <a:spLocks noChangeArrowheads="1"/>
              </p:cNvSpPr>
              <p:nvPr/>
            </p:nvSpPr>
            <p:spPr bwMode="auto">
              <a:xfrm>
                <a:off x="410" y="1511"/>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96" name="Rectangle 351"/>
              <p:cNvSpPr>
                <a:spLocks noChangeArrowheads="1"/>
              </p:cNvSpPr>
              <p:nvPr/>
            </p:nvSpPr>
            <p:spPr bwMode="auto">
              <a:xfrm>
                <a:off x="538" y="1536"/>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97" name="Rectangle 352"/>
              <p:cNvSpPr>
                <a:spLocks noChangeArrowheads="1"/>
              </p:cNvSpPr>
              <p:nvPr/>
            </p:nvSpPr>
            <p:spPr bwMode="auto">
              <a:xfrm>
                <a:off x="529" y="1525"/>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98" name="Rectangle 353"/>
              <p:cNvSpPr>
                <a:spLocks noChangeArrowheads="1"/>
              </p:cNvSpPr>
              <p:nvPr/>
            </p:nvSpPr>
            <p:spPr bwMode="auto">
              <a:xfrm>
                <a:off x="423" y="1527"/>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99" name="Rectangle 354"/>
              <p:cNvSpPr>
                <a:spLocks noChangeArrowheads="1"/>
              </p:cNvSpPr>
              <p:nvPr/>
            </p:nvSpPr>
            <p:spPr bwMode="auto">
              <a:xfrm>
                <a:off x="1021" y="1526"/>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5179" name="Group 355"/>
              <p:cNvGrpSpPr>
                <a:grpSpLocks/>
              </p:cNvGrpSpPr>
              <p:nvPr/>
            </p:nvGrpSpPr>
            <p:grpSpPr bwMode="auto">
              <a:xfrm>
                <a:off x="647" y="1508"/>
                <a:ext cx="354" cy="154"/>
                <a:chOff x="290" y="875"/>
                <a:chExt cx="354" cy="154"/>
              </a:xfrm>
            </p:grpSpPr>
            <p:sp>
              <p:nvSpPr>
                <p:cNvPr id="92301" name="Rectangle 356"/>
                <p:cNvSpPr>
                  <a:spLocks noChangeArrowheads="1"/>
                </p:cNvSpPr>
                <p:nvPr/>
              </p:nvSpPr>
              <p:spPr bwMode="auto">
                <a:xfrm>
                  <a:off x="306" y="909"/>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02" name="Rectangle 357"/>
                <p:cNvSpPr>
                  <a:spLocks noChangeArrowheads="1"/>
                </p:cNvSpPr>
                <p:nvPr/>
              </p:nvSpPr>
              <p:spPr bwMode="auto">
                <a:xfrm>
                  <a:off x="290" y="903"/>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303" name="Text Box 358"/>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000000"/>
                      </a:solidFill>
                      <a:latin typeface="Arial" charset="0"/>
                    </a:rPr>
                    <a:t>SYN</a:t>
                  </a:r>
                </a:p>
              </p:txBody>
            </p:sp>
          </p:grpSp>
        </p:grpSp>
      </p:grpSp>
      <p:sp>
        <p:nvSpPr>
          <p:cNvPr id="92188" name="Rectangle 359"/>
          <p:cNvSpPr>
            <a:spLocks noChangeArrowheads="1"/>
          </p:cNvSpPr>
          <p:nvPr/>
        </p:nvSpPr>
        <p:spPr bwMode="auto">
          <a:xfrm>
            <a:off x="979488" y="4452938"/>
            <a:ext cx="184150"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000" i="0">
              <a:solidFill>
                <a:srgbClr val="000000"/>
              </a:solidFill>
              <a:latin typeface="Arial" panose="020B0604020202020204" pitchFamily="34" charset="0"/>
            </a:endParaRPr>
          </a:p>
        </p:txBody>
      </p:sp>
      <p:grpSp>
        <p:nvGrpSpPr>
          <p:cNvPr id="706951" name="Group 391"/>
          <p:cNvGrpSpPr>
            <a:grpSpLocks/>
          </p:cNvGrpSpPr>
          <p:nvPr/>
        </p:nvGrpSpPr>
        <p:grpSpPr bwMode="auto">
          <a:xfrm>
            <a:off x="306388" y="4241800"/>
            <a:ext cx="1081087" cy="782638"/>
            <a:chOff x="2675" y="3676"/>
            <a:chExt cx="681" cy="493"/>
          </a:xfrm>
        </p:grpSpPr>
        <p:grpSp>
          <p:nvGrpSpPr>
            <p:cNvPr id="215150" name="Group 361"/>
            <p:cNvGrpSpPr>
              <a:grpSpLocks/>
            </p:cNvGrpSpPr>
            <p:nvPr/>
          </p:nvGrpSpPr>
          <p:grpSpPr bwMode="auto">
            <a:xfrm>
              <a:off x="2793" y="3855"/>
              <a:ext cx="480" cy="112"/>
              <a:chOff x="627" y="3377"/>
              <a:chExt cx="480" cy="112"/>
            </a:xfrm>
          </p:grpSpPr>
          <p:sp>
            <p:nvSpPr>
              <p:cNvPr id="92289" name="Rectangle 362"/>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90" name="Rectangle 363"/>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5151" name="Group 382"/>
            <p:cNvGrpSpPr>
              <a:grpSpLocks/>
            </p:cNvGrpSpPr>
            <p:nvPr/>
          </p:nvGrpSpPr>
          <p:grpSpPr bwMode="auto">
            <a:xfrm>
              <a:off x="2855" y="3676"/>
              <a:ext cx="444" cy="154"/>
              <a:chOff x="2717" y="3676"/>
              <a:chExt cx="444" cy="154"/>
            </a:xfrm>
          </p:grpSpPr>
          <p:sp>
            <p:nvSpPr>
              <p:cNvPr id="92286" name="Rectangle 365"/>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87" name="Rectangle 366"/>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88" name="Text Box 367"/>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000000"/>
                    </a:solidFill>
                    <a:latin typeface="Arial" charset="0"/>
                  </a:rPr>
                  <a:t>SYNACK</a:t>
                </a:r>
              </a:p>
            </p:txBody>
          </p:sp>
        </p:grpSp>
        <p:sp>
          <p:nvSpPr>
            <p:cNvPr id="92273" name="Rectangle 373"/>
            <p:cNvSpPr>
              <a:spLocks noChangeArrowheads="1"/>
            </p:cNvSpPr>
            <p:nvPr/>
          </p:nvSpPr>
          <p:spPr bwMode="auto">
            <a:xfrm>
              <a:off x="2675" y="4018"/>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74" name="Rectangle 374"/>
            <p:cNvSpPr>
              <a:spLocks noChangeArrowheads="1"/>
            </p:cNvSpPr>
            <p:nvPr/>
          </p:nvSpPr>
          <p:spPr bwMode="auto">
            <a:xfrm>
              <a:off x="2803" y="4043"/>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75" name="Rectangle 375"/>
            <p:cNvSpPr>
              <a:spLocks noChangeArrowheads="1"/>
            </p:cNvSpPr>
            <p:nvPr/>
          </p:nvSpPr>
          <p:spPr bwMode="auto">
            <a:xfrm>
              <a:off x="2794" y="4032"/>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76" name="Rectangle 376"/>
            <p:cNvSpPr>
              <a:spLocks noChangeArrowheads="1"/>
            </p:cNvSpPr>
            <p:nvPr/>
          </p:nvSpPr>
          <p:spPr bwMode="auto">
            <a:xfrm>
              <a:off x="2688" y="4034"/>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77" name="Rectangle 377"/>
            <p:cNvSpPr>
              <a:spLocks noChangeArrowheads="1"/>
            </p:cNvSpPr>
            <p:nvPr/>
          </p:nvSpPr>
          <p:spPr bwMode="auto">
            <a:xfrm>
              <a:off x="3286" y="4033"/>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5157" name="Group 383"/>
            <p:cNvGrpSpPr>
              <a:grpSpLocks/>
            </p:cNvGrpSpPr>
            <p:nvPr/>
          </p:nvGrpSpPr>
          <p:grpSpPr bwMode="auto">
            <a:xfrm>
              <a:off x="2864" y="3835"/>
              <a:ext cx="444" cy="154"/>
              <a:chOff x="2717" y="3676"/>
              <a:chExt cx="444" cy="154"/>
            </a:xfrm>
          </p:grpSpPr>
          <p:sp>
            <p:nvSpPr>
              <p:cNvPr id="92283" name="Rectangle 384"/>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84" name="Rectangle 385"/>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85" name="Text Box 386"/>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000000"/>
                    </a:solidFill>
                    <a:latin typeface="Arial" charset="0"/>
                  </a:rPr>
                  <a:t>SYNACK</a:t>
                </a:r>
              </a:p>
            </p:txBody>
          </p:sp>
        </p:grpSp>
        <p:grpSp>
          <p:nvGrpSpPr>
            <p:cNvPr id="215158" name="Group 387"/>
            <p:cNvGrpSpPr>
              <a:grpSpLocks/>
            </p:cNvGrpSpPr>
            <p:nvPr/>
          </p:nvGrpSpPr>
          <p:grpSpPr bwMode="auto">
            <a:xfrm>
              <a:off x="2867" y="4015"/>
              <a:ext cx="444" cy="154"/>
              <a:chOff x="2717" y="3676"/>
              <a:chExt cx="444" cy="154"/>
            </a:xfrm>
          </p:grpSpPr>
          <p:sp>
            <p:nvSpPr>
              <p:cNvPr id="92280" name="Rectangle 388"/>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81" name="Rectangle 389"/>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82" name="Text Box 390"/>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000000"/>
                    </a:solidFill>
                    <a:latin typeface="Arial" charset="0"/>
                  </a:rPr>
                  <a:t>SYNACK</a:t>
                </a:r>
              </a:p>
            </p:txBody>
          </p:sp>
        </p:grpSp>
      </p:grpSp>
      <p:grpSp>
        <p:nvGrpSpPr>
          <p:cNvPr id="706983" name="Group 423"/>
          <p:cNvGrpSpPr>
            <a:grpSpLocks/>
          </p:cNvGrpSpPr>
          <p:nvPr/>
        </p:nvGrpSpPr>
        <p:grpSpPr bwMode="auto">
          <a:xfrm>
            <a:off x="82550" y="1354138"/>
            <a:ext cx="1081088" cy="782637"/>
            <a:chOff x="2613" y="3554"/>
            <a:chExt cx="681" cy="493"/>
          </a:xfrm>
        </p:grpSpPr>
        <p:grpSp>
          <p:nvGrpSpPr>
            <p:cNvPr id="215130" name="Group 393"/>
            <p:cNvGrpSpPr>
              <a:grpSpLocks/>
            </p:cNvGrpSpPr>
            <p:nvPr/>
          </p:nvGrpSpPr>
          <p:grpSpPr bwMode="auto">
            <a:xfrm>
              <a:off x="2731" y="3733"/>
              <a:ext cx="480" cy="112"/>
              <a:chOff x="627" y="3377"/>
              <a:chExt cx="480" cy="112"/>
            </a:xfrm>
          </p:grpSpPr>
          <p:sp>
            <p:nvSpPr>
              <p:cNvPr id="92269" name="Rectangle 394"/>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70" name="Rectangle 395"/>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5131" name="Group 396"/>
            <p:cNvGrpSpPr>
              <a:grpSpLocks/>
            </p:cNvGrpSpPr>
            <p:nvPr/>
          </p:nvGrpSpPr>
          <p:grpSpPr bwMode="auto">
            <a:xfrm>
              <a:off x="2793" y="3554"/>
              <a:ext cx="444" cy="154"/>
              <a:chOff x="2717" y="3676"/>
              <a:chExt cx="444" cy="154"/>
            </a:xfrm>
          </p:grpSpPr>
          <p:sp>
            <p:nvSpPr>
              <p:cNvPr id="92266" name="Rectangle 397"/>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67" name="Rectangle 398"/>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68" name="Text Box 399"/>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000000"/>
                    </a:solidFill>
                    <a:latin typeface="Arial" charset="0"/>
                  </a:rPr>
                  <a:t>SYNACK</a:t>
                </a:r>
              </a:p>
            </p:txBody>
          </p:sp>
        </p:grpSp>
        <p:sp>
          <p:nvSpPr>
            <p:cNvPr id="92253" name="Rectangle 400"/>
            <p:cNvSpPr>
              <a:spLocks noChangeArrowheads="1"/>
            </p:cNvSpPr>
            <p:nvPr/>
          </p:nvSpPr>
          <p:spPr bwMode="auto">
            <a:xfrm>
              <a:off x="2613" y="3896"/>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54" name="Rectangle 401"/>
            <p:cNvSpPr>
              <a:spLocks noChangeArrowheads="1"/>
            </p:cNvSpPr>
            <p:nvPr/>
          </p:nvSpPr>
          <p:spPr bwMode="auto">
            <a:xfrm>
              <a:off x="2741" y="3921"/>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55" name="Rectangle 402"/>
            <p:cNvSpPr>
              <a:spLocks noChangeArrowheads="1"/>
            </p:cNvSpPr>
            <p:nvPr/>
          </p:nvSpPr>
          <p:spPr bwMode="auto">
            <a:xfrm>
              <a:off x="2732" y="3910"/>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56" name="Rectangle 403"/>
            <p:cNvSpPr>
              <a:spLocks noChangeArrowheads="1"/>
            </p:cNvSpPr>
            <p:nvPr/>
          </p:nvSpPr>
          <p:spPr bwMode="auto">
            <a:xfrm>
              <a:off x="2626" y="3912"/>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57" name="Rectangle 404"/>
            <p:cNvSpPr>
              <a:spLocks noChangeArrowheads="1"/>
            </p:cNvSpPr>
            <p:nvPr/>
          </p:nvSpPr>
          <p:spPr bwMode="auto">
            <a:xfrm>
              <a:off x="3224" y="3911"/>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5137" name="Group 405"/>
            <p:cNvGrpSpPr>
              <a:grpSpLocks/>
            </p:cNvGrpSpPr>
            <p:nvPr/>
          </p:nvGrpSpPr>
          <p:grpSpPr bwMode="auto">
            <a:xfrm>
              <a:off x="2802" y="3713"/>
              <a:ext cx="444" cy="154"/>
              <a:chOff x="2717" y="3676"/>
              <a:chExt cx="444" cy="154"/>
            </a:xfrm>
          </p:grpSpPr>
          <p:sp>
            <p:nvSpPr>
              <p:cNvPr id="92263" name="Rectangle 406"/>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64" name="Rectangle 407"/>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65" name="Text Box 408"/>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000000"/>
                    </a:solidFill>
                    <a:latin typeface="Arial" charset="0"/>
                  </a:rPr>
                  <a:t>SYNACK</a:t>
                </a:r>
              </a:p>
            </p:txBody>
          </p:sp>
        </p:grpSp>
        <p:grpSp>
          <p:nvGrpSpPr>
            <p:cNvPr id="215138" name="Group 409"/>
            <p:cNvGrpSpPr>
              <a:grpSpLocks/>
            </p:cNvGrpSpPr>
            <p:nvPr/>
          </p:nvGrpSpPr>
          <p:grpSpPr bwMode="auto">
            <a:xfrm>
              <a:off x="2805" y="3893"/>
              <a:ext cx="444" cy="154"/>
              <a:chOff x="2717" y="3676"/>
              <a:chExt cx="444" cy="154"/>
            </a:xfrm>
          </p:grpSpPr>
          <p:sp>
            <p:nvSpPr>
              <p:cNvPr id="92260" name="Rectangle 410"/>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61" name="Rectangle 411"/>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62" name="Text Box 412"/>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000000"/>
                    </a:solidFill>
                    <a:latin typeface="Arial" charset="0"/>
                  </a:rPr>
                  <a:t>SYNACK</a:t>
                </a:r>
              </a:p>
            </p:txBody>
          </p:sp>
        </p:grpSp>
      </p:grpSp>
      <p:grpSp>
        <p:nvGrpSpPr>
          <p:cNvPr id="706982" name="Group 422"/>
          <p:cNvGrpSpPr>
            <a:grpSpLocks/>
          </p:cNvGrpSpPr>
          <p:nvPr/>
        </p:nvGrpSpPr>
        <p:grpSpPr bwMode="auto">
          <a:xfrm>
            <a:off x="311150" y="4772025"/>
            <a:ext cx="1081088" cy="244475"/>
            <a:chOff x="2709" y="3989"/>
            <a:chExt cx="681" cy="154"/>
          </a:xfrm>
        </p:grpSpPr>
        <p:sp>
          <p:nvSpPr>
            <p:cNvPr id="92242" name="Rectangle 413"/>
            <p:cNvSpPr>
              <a:spLocks noChangeArrowheads="1"/>
            </p:cNvSpPr>
            <p:nvPr/>
          </p:nvSpPr>
          <p:spPr bwMode="auto">
            <a:xfrm>
              <a:off x="2709" y="3992"/>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43" name="Rectangle 414"/>
            <p:cNvSpPr>
              <a:spLocks noChangeArrowheads="1"/>
            </p:cNvSpPr>
            <p:nvPr/>
          </p:nvSpPr>
          <p:spPr bwMode="auto">
            <a:xfrm>
              <a:off x="2837" y="4017"/>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44" name="Rectangle 415"/>
            <p:cNvSpPr>
              <a:spLocks noChangeArrowheads="1"/>
            </p:cNvSpPr>
            <p:nvPr/>
          </p:nvSpPr>
          <p:spPr bwMode="auto">
            <a:xfrm>
              <a:off x="2828" y="4006"/>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45" name="Rectangle 416"/>
            <p:cNvSpPr>
              <a:spLocks noChangeArrowheads="1"/>
            </p:cNvSpPr>
            <p:nvPr/>
          </p:nvSpPr>
          <p:spPr bwMode="auto">
            <a:xfrm>
              <a:off x="2722" y="4008"/>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46" name="Rectangle 417"/>
            <p:cNvSpPr>
              <a:spLocks noChangeArrowheads="1"/>
            </p:cNvSpPr>
            <p:nvPr/>
          </p:nvSpPr>
          <p:spPr bwMode="auto">
            <a:xfrm>
              <a:off x="3320" y="4007"/>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5126" name="Group 418"/>
            <p:cNvGrpSpPr>
              <a:grpSpLocks/>
            </p:cNvGrpSpPr>
            <p:nvPr/>
          </p:nvGrpSpPr>
          <p:grpSpPr bwMode="auto">
            <a:xfrm>
              <a:off x="2901" y="3989"/>
              <a:ext cx="444" cy="154"/>
              <a:chOff x="2717" y="3676"/>
              <a:chExt cx="444" cy="154"/>
            </a:xfrm>
          </p:grpSpPr>
          <p:sp>
            <p:nvSpPr>
              <p:cNvPr id="92248" name="Rectangle 419"/>
              <p:cNvSpPr>
                <a:spLocks noChangeArrowheads="1"/>
              </p:cNvSpPr>
              <p:nvPr/>
            </p:nvSpPr>
            <p:spPr bwMode="auto">
              <a:xfrm>
                <a:off x="2775" y="3710"/>
                <a:ext cx="32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49" name="Rectangle 420"/>
              <p:cNvSpPr>
                <a:spLocks noChangeArrowheads="1"/>
              </p:cNvSpPr>
              <p:nvPr/>
            </p:nvSpPr>
            <p:spPr bwMode="auto">
              <a:xfrm>
                <a:off x="2759" y="370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50" name="Text Box 421"/>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000000"/>
                    </a:solidFill>
                    <a:latin typeface="Arial" charset="0"/>
                  </a:rPr>
                  <a:t>SYNACK</a:t>
                </a:r>
              </a:p>
            </p:txBody>
          </p:sp>
        </p:grpSp>
      </p:grpSp>
      <p:sp>
        <p:nvSpPr>
          <p:cNvPr id="706984" name="Rectangle 424"/>
          <p:cNvSpPr>
            <a:spLocks noChangeArrowheads="1"/>
          </p:cNvSpPr>
          <p:nvPr/>
        </p:nvSpPr>
        <p:spPr bwMode="auto">
          <a:xfrm>
            <a:off x="5183188" y="4916488"/>
            <a:ext cx="3787775" cy="985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65000"/>
              <a:buFont typeface="Wingdings" charset="0"/>
              <a:buChar char="v"/>
              <a:defRPr/>
            </a:pPr>
            <a:r>
              <a:rPr lang="en-US" sz="2000" i="0" dirty="0">
                <a:solidFill>
                  <a:srgbClr val="000000"/>
                </a:solidFill>
                <a:latin typeface="Gill Sans MT" charset="0"/>
                <a:ea typeface="ＭＳ Ｐゴシック" charset="0"/>
              </a:rPr>
              <a:t>web server responds with </a:t>
            </a:r>
            <a:r>
              <a:rPr lang="en-US" sz="2000" dirty="0">
                <a:solidFill>
                  <a:srgbClr val="C00000"/>
                </a:solidFill>
                <a:latin typeface="Gill Sans MT" charset="0"/>
                <a:ea typeface="ＭＳ Ｐゴシック" charset="0"/>
              </a:rPr>
              <a:t>TCP SYNACK</a:t>
            </a:r>
            <a:r>
              <a:rPr lang="en-US" sz="2000" i="0" dirty="0">
                <a:solidFill>
                  <a:srgbClr val="C00000"/>
                </a:solidFill>
                <a:latin typeface="Gill Sans MT" charset="0"/>
                <a:ea typeface="ＭＳ Ｐゴシック" charset="0"/>
              </a:rPr>
              <a:t> </a:t>
            </a:r>
            <a:r>
              <a:rPr lang="en-US" sz="2000" i="0" dirty="0">
                <a:solidFill>
                  <a:srgbClr val="000000"/>
                </a:solidFill>
                <a:latin typeface="Gill Sans MT" charset="0"/>
                <a:ea typeface="ＭＳ Ｐゴシック" charset="0"/>
              </a:rPr>
              <a:t>(step 2 in 3-way handshake)</a:t>
            </a:r>
          </a:p>
        </p:txBody>
      </p:sp>
      <p:grpSp>
        <p:nvGrpSpPr>
          <p:cNvPr id="215072" name="Group 110"/>
          <p:cNvGrpSpPr>
            <a:grpSpLocks/>
          </p:cNvGrpSpPr>
          <p:nvPr/>
        </p:nvGrpSpPr>
        <p:grpSpPr bwMode="auto">
          <a:xfrm>
            <a:off x="5213350" y="2041525"/>
            <a:ext cx="757238" cy="379413"/>
            <a:chOff x="2466" y="2026"/>
            <a:chExt cx="477" cy="282"/>
          </a:xfrm>
        </p:grpSpPr>
        <p:sp>
          <p:nvSpPr>
            <p:cNvPr id="215107" name="Oval 111"/>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215108" name="Line 112"/>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09" name="Rectangle 113"/>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215110" name="Oval 114"/>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grpSp>
          <p:nvGrpSpPr>
            <p:cNvPr id="215111" name="Group 115"/>
            <p:cNvGrpSpPr>
              <a:grpSpLocks/>
            </p:cNvGrpSpPr>
            <p:nvPr/>
          </p:nvGrpSpPr>
          <p:grpSpPr bwMode="auto">
            <a:xfrm>
              <a:off x="2581" y="2061"/>
              <a:ext cx="236" cy="94"/>
              <a:chOff x="2848" y="848"/>
              <a:chExt cx="140" cy="98"/>
            </a:xfrm>
          </p:grpSpPr>
          <p:sp>
            <p:nvSpPr>
              <p:cNvPr id="215118" name="Line 11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19" name="Line 11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20" name="Line 11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5112" name="Group 119"/>
            <p:cNvGrpSpPr>
              <a:grpSpLocks/>
            </p:cNvGrpSpPr>
            <p:nvPr/>
          </p:nvGrpSpPr>
          <p:grpSpPr bwMode="auto">
            <a:xfrm flipV="1">
              <a:off x="2581" y="2060"/>
              <a:ext cx="236" cy="94"/>
              <a:chOff x="2848" y="848"/>
              <a:chExt cx="140" cy="98"/>
            </a:xfrm>
          </p:grpSpPr>
          <p:sp>
            <p:nvSpPr>
              <p:cNvPr id="215115" name="Line 12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16" name="Line 12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17" name="Line 12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5113" name="Line 123"/>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14" name="Line 124"/>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5073" name="Group 248"/>
          <p:cNvGrpSpPr>
            <a:grpSpLocks/>
          </p:cNvGrpSpPr>
          <p:nvPr/>
        </p:nvGrpSpPr>
        <p:grpSpPr bwMode="auto">
          <a:xfrm>
            <a:off x="2470150" y="4932363"/>
            <a:ext cx="333375" cy="581025"/>
            <a:chOff x="4140" y="429"/>
            <a:chExt cx="1425" cy="2396"/>
          </a:xfrm>
        </p:grpSpPr>
        <p:sp>
          <p:nvSpPr>
            <p:cNvPr id="215075" name="Freeform 148"/>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197" name="Rectangle 149"/>
            <p:cNvSpPr>
              <a:spLocks noChangeArrowheads="1"/>
            </p:cNvSpPr>
            <p:nvPr/>
          </p:nvSpPr>
          <p:spPr bwMode="auto">
            <a:xfrm>
              <a:off x="4208" y="429"/>
              <a:ext cx="1045"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5077" name="Freeform 150"/>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078" name="Freeform 151"/>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00" name="Rectangle 152"/>
            <p:cNvSpPr>
              <a:spLocks noChangeArrowheads="1"/>
            </p:cNvSpPr>
            <p:nvPr/>
          </p:nvSpPr>
          <p:spPr bwMode="auto">
            <a:xfrm>
              <a:off x="4215" y="691"/>
              <a:ext cx="590"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5080" name="Group 153"/>
            <p:cNvGrpSpPr>
              <a:grpSpLocks/>
            </p:cNvGrpSpPr>
            <p:nvPr/>
          </p:nvGrpSpPr>
          <p:grpSpPr bwMode="auto">
            <a:xfrm>
              <a:off x="4749" y="668"/>
              <a:ext cx="581" cy="145"/>
              <a:chOff x="614" y="2568"/>
              <a:chExt cx="725" cy="139"/>
            </a:xfrm>
          </p:grpSpPr>
          <p:sp>
            <p:nvSpPr>
              <p:cNvPr id="92226" name="AutoShape 154"/>
              <p:cNvSpPr>
                <a:spLocks noChangeArrowheads="1"/>
              </p:cNvSpPr>
              <p:nvPr/>
            </p:nvSpPr>
            <p:spPr bwMode="auto">
              <a:xfrm>
                <a:off x="616" y="2571"/>
                <a:ext cx="720"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27" name="AutoShape 155"/>
              <p:cNvSpPr>
                <a:spLocks noChangeArrowheads="1"/>
              </p:cNvSpPr>
              <p:nvPr/>
            </p:nvSpPr>
            <p:spPr bwMode="auto">
              <a:xfrm>
                <a:off x="633" y="2590"/>
                <a:ext cx="686"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2202" name="Rectangle 156"/>
            <p:cNvSpPr>
              <a:spLocks noChangeArrowheads="1"/>
            </p:cNvSpPr>
            <p:nvPr/>
          </p:nvSpPr>
          <p:spPr bwMode="auto">
            <a:xfrm>
              <a:off x="4221" y="1018"/>
              <a:ext cx="597"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5082" name="Group 157"/>
            <p:cNvGrpSpPr>
              <a:grpSpLocks/>
            </p:cNvGrpSpPr>
            <p:nvPr/>
          </p:nvGrpSpPr>
          <p:grpSpPr bwMode="auto">
            <a:xfrm>
              <a:off x="4747" y="994"/>
              <a:ext cx="581" cy="134"/>
              <a:chOff x="614" y="2568"/>
              <a:chExt cx="725" cy="139"/>
            </a:xfrm>
          </p:grpSpPr>
          <p:sp>
            <p:nvSpPr>
              <p:cNvPr id="92224" name="AutoShape 158"/>
              <p:cNvSpPr>
                <a:spLocks noChangeArrowheads="1"/>
              </p:cNvSpPr>
              <p:nvPr/>
            </p:nvSpPr>
            <p:spPr bwMode="auto">
              <a:xfrm>
                <a:off x="610" y="2566"/>
                <a:ext cx="728" cy="143"/>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25" name="AutoShape 159"/>
              <p:cNvSpPr>
                <a:spLocks noChangeArrowheads="1"/>
              </p:cNvSpPr>
              <p:nvPr/>
            </p:nvSpPr>
            <p:spPr bwMode="auto">
              <a:xfrm>
                <a:off x="627" y="2580"/>
                <a:ext cx="694"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2204" name="Rectangle 160"/>
            <p:cNvSpPr>
              <a:spLocks noChangeArrowheads="1"/>
            </p:cNvSpPr>
            <p:nvPr/>
          </p:nvSpPr>
          <p:spPr bwMode="auto">
            <a:xfrm>
              <a:off x="4215" y="1359"/>
              <a:ext cx="597"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05" name="Rectangle 161"/>
            <p:cNvSpPr>
              <a:spLocks noChangeArrowheads="1"/>
            </p:cNvSpPr>
            <p:nvPr/>
          </p:nvSpPr>
          <p:spPr bwMode="auto">
            <a:xfrm>
              <a:off x="4228" y="1653"/>
              <a:ext cx="597"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5085" name="Group 162"/>
            <p:cNvGrpSpPr>
              <a:grpSpLocks/>
            </p:cNvGrpSpPr>
            <p:nvPr/>
          </p:nvGrpSpPr>
          <p:grpSpPr bwMode="auto">
            <a:xfrm>
              <a:off x="4735" y="1627"/>
              <a:ext cx="582" cy="151"/>
              <a:chOff x="614" y="2568"/>
              <a:chExt cx="725" cy="139"/>
            </a:xfrm>
          </p:grpSpPr>
          <p:sp>
            <p:nvSpPr>
              <p:cNvPr id="92222" name="AutoShape 163"/>
              <p:cNvSpPr>
                <a:spLocks noChangeArrowheads="1"/>
              </p:cNvSpPr>
              <p:nvPr/>
            </p:nvSpPr>
            <p:spPr bwMode="auto">
              <a:xfrm>
                <a:off x="617" y="2568"/>
                <a:ext cx="719"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23" name="AutoShape 164"/>
              <p:cNvSpPr>
                <a:spLocks noChangeArrowheads="1"/>
              </p:cNvSpPr>
              <p:nvPr/>
            </p:nvSpPr>
            <p:spPr bwMode="auto">
              <a:xfrm>
                <a:off x="634" y="2586"/>
                <a:ext cx="685"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215086" name="Freeform 165"/>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5087" name="Group 166"/>
            <p:cNvGrpSpPr>
              <a:grpSpLocks/>
            </p:cNvGrpSpPr>
            <p:nvPr/>
          </p:nvGrpSpPr>
          <p:grpSpPr bwMode="auto">
            <a:xfrm>
              <a:off x="4739" y="1327"/>
              <a:ext cx="582" cy="139"/>
              <a:chOff x="614" y="2568"/>
              <a:chExt cx="725" cy="139"/>
            </a:xfrm>
          </p:grpSpPr>
          <p:sp>
            <p:nvSpPr>
              <p:cNvPr id="92220" name="AutoShape 167"/>
              <p:cNvSpPr>
                <a:spLocks noChangeArrowheads="1"/>
              </p:cNvSpPr>
              <p:nvPr/>
            </p:nvSpPr>
            <p:spPr bwMode="auto">
              <a:xfrm>
                <a:off x="612" y="2567"/>
                <a:ext cx="727"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21" name="AutoShape 168"/>
              <p:cNvSpPr>
                <a:spLocks noChangeArrowheads="1"/>
              </p:cNvSpPr>
              <p:nvPr/>
            </p:nvSpPr>
            <p:spPr bwMode="auto">
              <a:xfrm>
                <a:off x="629" y="2580"/>
                <a:ext cx="693"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2209" name="Rectangle 169"/>
            <p:cNvSpPr>
              <a:spLocks noChangeArrowheads="1"/>
            </p:cNvSpPr>
            <p:nvPr/>
          </p:nvSpPr>
          <p:spPr bwMode="auto">
            <a:xfrm>
              <a:off x="5253"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5089" name="Freeform 170"/>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090" name="Freeform 171"/>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12" name="Oval 172"/>
            <p:cNvSpPr>
              <a:spLocks noChangeArrowheads="1"/>
            </p:cNvSpPr>
            <p:nvPr/>
          </p:nvSpPr>
          <p:spPr bwMode="auto">
            <a:xfrm>
              <a:off x="5518" y="2609"/>
              <a:ext cx="47"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5092" name="Freeform 173"/>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14" name="AutoShape 174"/>
            <p:cNvSpPr>
              <a:spLocks noChangeArrowheads="1"/>
            </p:cNvSpPr>
            <p:nvPr/>
          </p:nvSpPr>
          <p:spPr bwMode="auto">
            <a:xfrm>
              <a:off x="4140" y="2681"/>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15" name="AutoShape 175"/>
            <p:cNvSpPr>
              <a:spLocks noChangeArrowheads="1"/>
            </p:cNvSpPr>
            <p:nvPr/>
          </p:nvSpPr>
          <p:spPr bwMode="auto">
            <a:xfrm>
              <a:off x="4208" y="2714"/>
              <a:ext cx="1065"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16" name="Oval 176"/>
            <p:cNvSpPr>
              <a:spLocks noChangeArrowheads="1"/>
            </p:cNvSpPr>
            <p:nvPr/>
          </p:nvSpPr>
          <p:spPr bwMode="auto">
            <a:xfrm>
              <a:off x="4310" y="2380"/>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17" name="Oval 177"/>
            <p:cNvSpPr>
              <a:spLocks noChangeArrowheads="1"/>
            </p:cNvSpPr>
            <p:nvPr/>
          </p:nvSpPr>
          <p:spPr bwMode="auto">
            <a:xfrm>
              <a:off x="4486" y="2386"/>
              <a:ext cx="163" cy="137"/>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sz="1800">
                <a:solidFill>
                  <a:srgbClr val="FF0000"/>
                </a:solidFill>
              </a:endParaRPr>
            </a:p>
          </p:txBody>
        </p:sp>
        <p:sp>
          <p:nvSpPr>
            <p:cNvPr id="92218" name="Oval 178"/>
            <p:cNvSpPr>
              <a:spLocks noChangeArrowheads="1"/>
            </p:cNvSpPr>
            <p:nvPr/>
          </p:nvSpPr>
          <p:spPr bwMode="auto">
            <a:xfrm>
              <a:off x="4663" y="2380"/>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2219" name="Rectangle 179"/>
            <p:cNvSpPr>
              <a:spLocks noChangeArrowheads="1"/>
            </p:cNvSpPr>
            <p:nvPr/>
          </p:nvSpPr>
          <p:spPr bwMode="auto">
            <a:xfrm>
              <a:off x="5063" y="1836"/>
              <a:ext cx="81"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2" name="标题 1"/>
          <p:cNvSpPr>
            <a:spLocks noGrp="1"/>
          </p:cNvSpPr>
          <p:nvPr>
            <p:ph type="title"/>
          </p:nvPr>
        </p:nvSpPr>
        <p:spPr/>
        <p:txBody>
          <a:bodyPr/>
          <a:lstStyle/>
          <a:p>
            <a:r>
              <a:rPr lang="en-US" altLang="zh-CN" dirty="0">
                <a:latin typeface="Gill Sans MT" panose="020B0502020104020203" pitchFamily="34" charset="0"/>
              </a:rPr>
              <a:t>A day in the life…TCP connection carrying HTTP</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31446423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06603"/>
                                        </p:tgtEl>
                                        <p:attrNameLst>
                                          <p:attrName>style.visibility</p:attrName>
                                        </p:attrNameLst>
                                      </p:cBhvr>
                                      <p:to>
                                        <p:strVal val="visible"/>
                                      </p:to>
                                    </p:set>
                                    <p:animEffect transition="in" filter="wipe(down)">
                                      <p:cBhvr>
                                        <p:cTn id="7" dur="500"/>
                                        <p:tgtEl>
                                          <p:spTgt spid="706603"/>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706885"/>
                                        </p:tgtEl>
                                        <p:attrNameLst>
                                          <p:attrName>style.visibility</p:attrName>
                                        </p:attrNameLst>
                                      </p:cBhvr>
                                      <p:to>
                                        <p:strVal val="visible"/>
                                      </p:to>
                                    </p:set>
                                    <p:animEffect transition="in" filter="wipe(up)">
                                      <p:cBhvr>
                                        <p:cTn id="11" dur="1000"/>
                                        <p:tgtEl>
                                          <p:spTgt spid="70688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06660"/>
                                        </p:tgtEl>
                                        <p:attrNameLst>
                                          <p:attrName>style.visibility</p:attrName>
                                        </p:attrNameLst>
                                      </p:cBhvr>
                                      <p:to>
                                        <p:strVal val="visible"/>
                                      </p:to>
                                    </p:set>
                                  </p:childTnLst>
                                </p:cTn>
                              </p:par>
                              <p:par>
                                <p:cTn id="16" presetID="22" presetClass="entr" presetSubtype="1" fill="hold" nodeType="withEffect">
                                  <p:stCondLst>
                                    <p:cond delay="0"/>
                                  </p:stCondLst>
                                  <p:childTnLst>
                                    <p:set>
                                      <p:cBhvr>
                                        <p:cTn id="17" dur="1" fill="hold">
                                          <p:stCondLst>
                                            <p:cond delay="0"/>
                                          </p:stCondLst>
                                        </p:cTn>
                                        <p:tgtEl>
                                          <p:spTgt spid="706897"/>
                                        </p:tgtEl>
                                        <p:attrNameLst>
                                          <p:attrName>style.visibility</p:attrName>
                                        </p:attrNameLst>
                                      </p:cBhvr>
                                      <p:to>
                                        <p:strVal val="visible"/>
                                      </p:to>
                                    </p:set>
                                    <p:animEffect transition="in" filter="wipe(up)">
                                      <p:cBhvr>
                                        <p:cTn id="18" dur="1000"/>
                                        <p:tgtEl>
                                          <p:spTgt spid="70689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068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6661"/>
                                        </p:tgtEl>
                                        <p:attrNameLst>
                                          <p:attrName>style.visibility</p:attrName>
                                        </p:attrNameLst>
                                      </p:cBhvr>
                                      <p:to>
                                        <p:strVal val="visible"/>
                                      </p:to>
                                    </p:set>
                                  </p:childTnLst>
                                </p:cTn>
                              </p:par>
                            </p:childTnLst>
                          </p:cTn>
                        </p:par>
                        <p:par>
                          <p:cTn id="25" fill="hold" nodeType="afterGroup">
                            <p:stCondLst>
                              <p:cond delay="0"/>
                            </p:stCondLst>
                            <p:childTnLst>
                              <p:par>
                                <p:cTn id="26" presetID="0" presetClass="path" presetSubtype="0" accel="50000" decel="50000" fill="hold" nodeType="afterEffect">
                                  <p:stCondLst>
                                    <p:cond delay="0"/>
                                  </p:stCondLst>
                                  <p:childTnLst>
                                    <p:animMotion origin="layout" path="M 0.00642 0.00625 L 0.00764 0.08467 L 0.36285 0.08767 L 0.26996 0.22878 L 0.33698 0.22739 L 0.55069 0.01874 L 0.29583 0.52209 L 0.02882 0.5251 L 0.02882 0.41545 " pathEditMode="relative" rAng="0" ptsTypes="AAAAAAAAA">
                                      <p:cBhvr>
                                        <p:cTn id="27" dur="2000" fill="hold"/>
                                        <p:tgtEl>
                                          <p:spTgt spid="706874"/>
                                        </p:tgtEl>
                                        <p:attrNameLst>
                                          <p:attrName>ppt_x</p:attrName>
                                          <p:attrName>ppt_y</p:attrName>
                                        </p:attrNameLst>
                                      </p:cBhvr>
                                      <p:rCtr x="27205" y="25931"/>
                                    </p:animMotion>
                                  </p:childTnLst>
                                </p:cTn>
                              </p:par>
                              <p:par>
                                <p:cTn id="28" presetID="9" presetClass="exit" presetSubtype="0" fill="hold" nodeType="withEffect">
                                  <p:stCondLst>
                                    <p:cond delay="0"/>
                                  </p:stCondLst>
                                  <p:childTnLst>
                                    <p:animEffect transition="out" filter="dissolve">
                                      <p:cBhvr>
                                        <p:cTn id="29" dur="500"/>
                                        <p:tgtEl>
                                          <p:spTgt spid="706897"/>
                                        </p:tgtEl>
                                      </p:cBhvr>
                                    </p:animEffect>
                                    <p:set>
                                      <p:cBhvr>
                                        <p:cTn id="30" dur="1" fill="hold">
                                          <p:stCondLst>
                                            <p:cond delay="499"/>
                                          </p:stCondLst>
                                        </p:cTn>
                                        <p:tgtEl>
                                          <p:spTgt spid="706897"/>
                                        </p:tgtEl>
                                        <p:attrNameLst>
                                          <p:attrName>style.visibility</p:attrName>
                                        </p:attrNameLst>
                                      </p:cBhvr>
                                      <p:to>
                                        <p:strVal val="hidden"/>
                                      </p:to>
                                    </p:set>
                                  </p:childTnLst>
                                </p:cTn>
                              </p:par>
                            </p:childTnLst>
                          </p:cTn>
                        </p:par>
                        <p:par>
                          <p:cTn id="31" fill="hold" nodeType="afterGroup">
                            <p:stCondLst>
                              <p:cond delay="2000"/>
                            </p:stCondLst>
                            <p:childTnLst>
                              <p:par>
                                <p:cTn id="32" presetID="22" presetClass="entr" presetSubtype="4" fill="hold" nodeType="afterEffect">
                                  <p:stCondLst>
                                    <p:cond delay="0"/>
                                  </p:stCondLst>
                                  <p:childTnLst>
                                    <p:set>
                                      <p:cBhvr>
                                        <p:cTn id="33" dur="1" fill="hold">
                                          <p:stCondLst>
                                            <p:cond delay="0"/>
                                          </p:stCondLst>
                                        </p:cTn>
                                        <p:tgtEl>
                                          <p:spTgt spid="706896"/>
                                        </p:tgtEl>
                                        <p:attrNameLst>
                                          <p:attrName>style.visibility</p:attrName>
                                        </p:attrNameLst>
                                      </p:cBhvr>
                                      <p:to>
                                        <p:strVal val="visible"/>
                                      </p:to>
                                    </p:set>
                                    <p:animEffect transition="in" filter="wipe(down)">
                                      <p:cBhvr>
                                        <p:cTn id="34" dur="1000"/>
                                        <p:tgtEl>
                                          <p:spTgt spid="70689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nodeType="clickEffect">
                                  <p:stCondLst>
                                    <p:cond delay="0"/>
                                  </p:stCondLst>
                                  <p:childTnLst>
                                    <p:set>
                                      <p:cBhvr>
                                        <p:cTn id="38" dur="1" fill="hold">
                                          <p:stCondLst>
                                            <p:cond delay="0"/>
                                          </p:stCondLst>
                                        </p:cTn>
                                        <p:tgtEl>
                                          <p:spTgt spid="706886"/>
                                        </p:tgtEl>
                                        <p:attrNameLst>
                                          <p:attrName>style.visibility</p:attrName>
                                        </p:attrNameLst>
                                      </p:cBhvr>
                                      <p:to>
                                        <p:strVal val="visible"/>
                                      </p:to>
                                    </p:set>
                                    <p:animEffect transition="in" filter="wipe(down)">
                                      <p:cBhvr>
                                        <p:cTn id="39" dur="500"/>
                                        <p:tgtEl>
                                          <p:spTgt spid="706886"/>
                                        </p:tgtEl>
                                      </p:cBhvr>
                                    </p:animEffect>
                                  </p:childTnLst>
                                </p:cTn>
                              </p:par>
                              <p:par>
                                <p:cTn id="40" presetID="9" presetClass="exit" presetSubtype="0" fill="hold" nodeType="withEffect">
                                  <p:stCondLst>
                                    <p:cond delay="0"/>
                                  </p:stCondLst>
                                  <p:childTnLst>
                                    <p:animEffect transition="out" filter="dissolve">
                                      <p:cBhvr>
                                        <p:cTn id="41" dur="500"/>
                                        <p:tgtEl>
                                          <p:spTgt spid="706874"/>
                                        </p:tgtEl>
                                      </p:cBhvr>
                                    </p:animEffect>
                                    <p:set>
                                      <p:cBhvr>
                                        <p:cTn id="42" dur="1" fill="hold">
                                          <p:stCondLst>
                                            <p:cond delay="499"/>
                                          </p:stCondLst>
                                        </p:cTn>
                                        <p:tgtEl>
                                          <p:spTgt spid="706874"/>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xit" presetSubtype="0" fill="hold" nodeType="clickEffect">
                                  <p:stCondLst>
                                    <p:cond delay="0"/>
                                  </p:stCondLst>
                                  <p:childTnLst>
                                    <p:animEffect transition="out" filter="dissolve">
                                      <p:cBhvr>
                                        <p:cTn id="46" dur="500"/>
                                        <p:tgtEl>
                                          <p:spTgt spid="706886"/>
                                        </p:tgtEl>
                                      </p:cBhvr>
                                    </p:animEffect>
                                    <p:set>
                                      <p:cBhvr>
                                        <p:cTn id="47" dur="1" fill="hold">
                                          <p:stCondLst>
                                            <p:cond delay="499"/>
                                          </p:stCondLst>
                                        </p:cTn>
                                        <p:tgtEl>
                                          <p:spTgt spid="706886"/>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706951"/>
                                        </p:tgtEl>
                                        <p:attrNameLst>
                                          <p:attrName>style.visibility</p:attrName>
                                        </p:attrNameLst>
                                      </p:cBhvr>
                                      <p:to>
                                        <p:strVal val="visible"/>
                                      </p:to>
                                    </p:set>
                                    <p:animEffect transition="in" filter="wipe(up)">
                                      <p:cBhvr>
                                        <p:cTn id="52" dur="500"/>
                                        <p:tgtEl>
                                          <p:spTgt spid="706951"/>
                                        </p:tgtEl>
                                      </p:cBhvr>
                                    </p:animEffect>
                                  </p:childTnLst>
                                </p:cTn>
                              </p:par>
                            </p:childTnLst>
                          </p:cTn>
                        </p:par>
                        <p:par>
                          <p:cTn id="53" fill="hold" nodeType="afterGroup">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706984"/>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9" presetClass="entr" presetSubtype="0" fill="hold" nodeType="clickEffect">
                                  <p:stCondLst>
                                    <p:cond delay="0"/>
                                  </p:stCondLst>
                                  <p:childTnLst>
                                    <p:set>
                                      <p:cBhvr>
                                        <p:cTn id="59" dur="1" fill="hold">
                                          <p:stCondLst>
                                            <p:cond delay="0"/>
                                          </p:stCondLst>
                                        </p:cTn>
                                        <p:tgtEl>
                                          <p:spTgt spid="706982"/>
                                        </p:tgtEl>
                                        <p:attrNameLst>
                                          <p:attrName>style.visibility</p:attrName>
                                        </p:attrNameLst>
                                      </p:cBhvr>
                                      <p:to>
                                        <p:strVal val="visible"/>
                                      </p:to>
                                    </p:set>
                                    <p:animEffect transition="in" filter="dissolve">
                                      <p:cBhvr>
                                        <p:cTn id="60" dur="500"/>
                                        <p:tgtEl>
                                          <p:spTgt spid="706982"/>
                                        </p:tgtEl>
                                      </p:cBhvr>
                                    </p:animEffect>
                                  </p:childTnLst>
                                </p:cTn>
                              </p:par>
                            </p:childTnLst>
                          </p:cTn>
                        </p:par>
                        <p:par>
                          <p:cTn id="61" fill="hold" nodeType="afterGroup">
                            <p:stCondLst>
                              <p:cond delay="500"/>
                            </p:stCondLst>
                            <p:childTnLst>
                              <p:par>
                                <p:cTn id="62" presetID="0" presetClass="path" presetSubtype="0" accel="50000" decel="50000" fill="hold" nodeType="afterEffect">
                                  <p:stCondLst>
                                    <p:cond delay="0"/>
                                  </p:stCondLst>
                                  <p:childTnLst>
                                    <p:animMotion origin="layout" path="M -1.66667E-6 -2.15591E-6 L -1.66667E-6 0.09415 L 0.28593 0.09091 L 0.52934 -0.40111 L 0.30937 -0.18182 L 0.23403 -0.19755 L 0.32118 -0.33079 L -0.01997 -0.33079 L -0.01875 -0.41846 " pathEditMode="relative" ptsTypes="AAAAAAAAA">
                                      <p:cBhvr>
                                        <p:cTn id="63" dur="2000" fill="hold"/>
                                        <p:tgtEl>
                                          <p:spTgt spid="706982"/>
                                        </p:tgtEl>
                                        <p:attrNameLst>
                                          <p:attrName>ppt_x</p:attrName>
                                          <p:attrName>ppt_y</p:attrName>
                                        </p:attrNameLst>
                                      </p:cBhvr>
                                    </p:animMotion>
                                  </p:childTnLst>
                                </p:cTn>
                              </p:par>
                            </p:childTnLst>
                          </p:cTn>
                        </p:par>
                        <p:par>
                          <p:cTn id="64" fill="hold" nodeType="afterGroup">
                            <p:stCondLst>
                              <p:cond delay="2500"/>
                            </p:stCondLst>
                            <p:childTnLst>
                              <p:par>
                                <p:cTn id="65" presetID="9" presetClass="exit" presetSubtype="0" fill="hold" nodeType="afterEffect">
                                  <p:stCondLst>
                                    <p:cond delay="0"/>
                                  </p:stCondLst>
                                  <p:childTnLst>
                                    <p:animEffect transition="out" filter="dissolve">
                                      <p:cBhvr>
                                        <p:cTn id="66" dur="500"/>
                                        <p:tgtEl>
                                          <p:spTgt spid="706951"/>
                                        </p:tgtEl>
                                      </p:cBhvr>
                                    </p:animEffect>
                                    <p:set>
                                      <p:cBhvr>
                                        <p:cTn id="67" dur="1" fill="hold">
                                          <p:stCondLst>
                                            <p:cond delay="499"/>
                                          </p:stCondLst>
                                        </p:cTn>
                                        <p:tgtEl>
                                          <p:spTgt spid="706951"/>
                                        </p:tgtEl>
                                        <p:attrNameLst>
                                          <p:attrName>style.visibility</p:attrName>
                                        </p:attrNameLst>
                                      </p:cBhvr>
                                      <p:to>
                                        <p:strVal val="hidden"/>
                                      </p:to>
                                    </p:set>
                                  </p:childTnLst>
                                </p:cTn>
                              </p:par>
                              <p:par>
                                <p:cTn id="68" presetID="9" presetClass="exit" presetSubtype="0" fill="hold" nodeType="withEffect">
                                  <p:stCondLst>
                                    <p:cond delay="0"/>
                                  </p:stCondLst>
                                  <p:childTnLst>
                                    <p:animEffect transition="out" filter="dissolve">
                                      <p:cBhvr>
                                        <p:cTn id="69" dur="500"/>
                                        <p:tgtEl>
                                          <p:spTgt spid="706886"/>
                                        </p:tgtEl>
                                      </p:cBhvr>
                                    </p:animEffect>
                                    <p:set>
                                      <p:cBhvr>
                                        <p:cTn id="70" dur="1" fill="hold">
                                          <p:stCondLst>
                                            <p:cond delay="499"/>
                                          </p:stCondLst>
                                        </p:cTn>
                                        <p:tgtEl>
                                          <p:spTgt spid="706886"/>
                                        </p:tgtEl>
                                        <p:attrNameLst>
                                          <p:attrName>style.visibility</p:attrName>
                                        </p:attrNameLst>
                                      </p:cBhvr>
                                      <p:to>
                                        <p:strVal val="hidden"/>
                                      </p:to>
                                    </p:set>
                                  </p:childTnLst>
                                </p:cTn>
                              </p:par>
                              <p:par>
                                <p:cTn id="71" presetID="9" presetClass="exit" presetSubtype="0" fill="hold" nodeType="withEffect">
                                  <p:stCondLst>
                                    <p:cond delay="0"/>
                                  </p:stCondLst>
                                  <p:childTnLst>
                                    <p:animEffect transition="out" filter="dissolve">
                                      <p:cBhvr>
                                        <p:cTn id="72" dur="500"/>
                                        <p:tgtEl>
                                          <p:spTgt spid="706896"/>
                                        </p:tgtEl>
                                      </p:cBhvr>
                                    </p:animEffect>
                                    <p:set>
                                      <p:cBhvr>
                                        <p:cTn id="73" dur="1" fill="hold">
                                          <p:stCondLst>
                                            <p:cond delay="499"/>
                                          </p:stCondLst>
                                        </p:cTn>
                                        <p:tgtEl>
                                          <p:spTgt spid="706896"/>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9" presetClass="exit" presetSubtype="0" fill="hold" nodeType="clickEffect">
                                  <p:stCondLst>
                                    <p:cond delay="0"/>
                                  </p:stCondLst>
                                  <p:childTnLst>
                                    <p:animEffect transition="out" filter="dissolve">
                                      <p:cBhvr>
                                        <p:cTn id="77" dur="500"/>
                                        <p:tgtEl>
                                          <p:spTgt spid="706982"/>
                                        </p:tgtEl>
                                      </p:cBhvr>
                                    </p:animEffect>
                                    <p:set>
                                      <p:cBhvr>
                                        <p:cTn id="78" dur="1" fill="hold">
                                          <p:stCondLst>
                                            <p:cond delay="499"/>
                                          </p:stCondLst>
                                        </p:cTn>
                                        <p:tgtEl>
                                          <p:spTgt spid="706982"/>
                                        </p:tgtEl>
                                        <p:attrNameLst>
                                          <p:attrName>style.visibility</p:attrName>
                                        </p:attrNameLst>
                                      </p:cBhvr>
                                      <p:to>
                                        <p:strVal val="hidden"/>
                                      </p:to>
                                    </p:set>
                                  </p:childTnLst>
                                </p:cTn>
                              </p:par>
                            </p:childTnLst>
                          </p:cTn>
                        </p:par>
                        <p:par>
                          <p:cTn id="79" fill="hold" nodeType="afterGroup">
                            <p:stCondLst>
                              <p:cond delay="500"/>
                            </p:stCondLst>
                            <p:childTnLst>
                              <p:par>
                                <p:cTn id="80" presetID="22" presetClass="entr" presetSubtype="4" fill="hold" nodeType="afterEffect">
                                  <p:stCondLst>
                                    <p:cond delay="0"/>
                                  </p:stCondLst>
                                  <p:childTnLst>
                                    <p:set>
                                      <p:cBhvr>
                                        <p:cTn id="81" dur="1" fill="hold">
                                          <p:stCondLst>
                                            <p:cond delay="0"/>
                                          </p:stCondLst>
                                        </p:cTn>
                                        <p:tgtEl>
                                          <p:spTgt spid="706983"/>
                                        </p:tgtEl>
                                        <p:attrNameLst>
                                          <p:attrName>style.visibility</p:attrName>
                                        </p:attrNameLst>
                                      </p:cBhvr>
                                      <p:to>
                                        <p:strVal val="visible"/>
                                      </p:to>
                                    </p:set>
                                    <p:animEffect transition="in" filter="wipe(down)">
                                      <p:cBhvr>
                                        <p:cTn id="82" dur="1000"/>
                                        <p:tgtEl>
                                          <p:spTgt spid="706983"/>
                                        </p:tgtEl>
                                      </p:cBhvr>
                                    </p:animEffect>
                                  </p:childTnLst>
                                </p:cTn>
                              </p:par>
                            </p:childTnLst>
                          </p:cTn>
                        </p:par>
                        <p:par>
                          <p:cTn id="83" fill="hold" nodeType="afterGroup">
                            <p:stCondLst>
                              <p:cond delay="1500"/>
                            </p:stCondLst>
                            <p:childTnLst>
                              <p:par>
                                <p:cTn id="84" presetID="1" presetClass="entr" presetSubtype="0" fill="hold" grpId="0" nodeType="afterEffect">
                                  <p:stCondLst>
                                    <p:cond delay="0"/>
                                  </p:stCondLst>
                                  <p:childTnLst>
                                    <p:set>
                                      <p:cBhvr>
                                        <p:cTn id="85" dur="1" fill="hold">
                                          <p:stCondLst>
                                            <p:cond delay="0"/>
                                          </p:stCondLst>
                                        </p:cTn>
                                        <p:tgtEl>
                                          <p:spTgt spid="7066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60" grpId="0"/>
      <p:bldP spid="706661" grpId="0"/>
      <p:bldP spid="706662" grpId="0"/>
      <p:bldP spid="706984"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6065" name="Group 300"/>
          <p:cNvGrpSpPr>
            <a:grpSpLocks/>
          </p:cNvGrpSpPr>
          <p:nvPr/>
        </p:nvGrpSpPr>
        <p:grpSpPr bwMode="auto">
          <a:xfrm>
            <a:off x="773113" y="1273175"/>
            <a:ext cx="3554412" cy="3067050"/>
            <a:chOff x="773113" y="1273175"/>
            <a:chExt cx="3554412" cy="3066395"/>
          </a:xfrm>
        </p:grpSpPr>
        <p:sp>
          <p:nvSpPr>
            <p:cNvPr id="216312" name="Freeform 3"/>
            <p:cNvSpPr>
              <a:spLocks/>
            </p:cNvSpPr>
            <p:nvPr/>
          </p:nvSpPr>
          <p:spPr bwMode="auto">
            <a:xfrm>
              <a:off x="773113" y="1273175"/>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16313" name="Line 36"/>
            <p:cNvSpPr>
              <a:spLocks noChangeShapeType="1"/>
            </p:cNvSpPr>
            <p:nvPr/>
          </p:nvSpPr>
          <p:spPr bwMode="auto">
            <a:xfrm flipV="1">
              <a:off x="3775075" y="2344738"/>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314" name="Line 43"/>
            <p:cNvSpPr>
              <a:spLocks noChangeShapeType="1"/>
            </p:cNvSpPr>
            <p:nvPr/>
          </p:nvSpPr>
          <p:spPr bwMode="auto">
            <a:xfrm flipV="1">
              <a:off x="2665413" y="2517775"/>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315" name="Line 44"/>
            <p:cNvSpPr>
              <a:spLocks noChangeShapeType="1"/>
            </p:cNvSpPr>
            <p:nvPr/>
          </p:nvSpPr>
          <p:spPr bwMode="auto">
            <a:xfrm flipV="1">
              <a:off x="3924300" y="2201863"/>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316" name="Line 48"/>
            <p:cNvSpPr>
              <a:spLocks noChangeShapeType="1"/>
            </p:cNvSpPr>
            <p:nvPr/>
          </p:nvSpPr>
          <p:spPr bwMode="auto">
            <a:xfrm flipV="1">
              <a:off x="3279775" y="2736850"/>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38" name="Text Box 240"/>
            <p:cNvSpPr txBox="1">
              <a:spLocks noChangeArrowheads="1"/>
            </p:cNvSpPr>
            <p:nvPr/>
          </p:nvSpPr>
          <p:spPr bwMode="auto">
            <a:xfrm>
              <a:off x="2562225" y="3815807"/>
              <a:ext cx="1211263" cy="523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dirty="0">
                  <a:solidFill>
                    <a:srgbClr val="000000"/>
                  </a:solidFill>
                  <a:latin typeface="Arial" charset="0"/>
                  <a:cs typeface="Arial" charset="0"/>
                </a:rPr>
                <a:t>router</a:t>
              </a:r>
            </a:p>
            <a:p>
              <a:pPr>
                <a:defRPr/>
              </a:pPr>
              <a:r>
                <a:rPr lang="en-US" sz="1400" dirty="0">
                  <a:solidFill>
                    <a:srgbClr val="000000"/>
                  </a:solidFill>
                  <a:latin typeface="Arial" charset="0"/>
                  <a:cs typeface="Arial" charset="0"/>
                </a:rPr>
                <a:t>(runs DHCP)</a:t>
              </a:r>
            </a:p>
          </p:txBody>
        </p:sp>
        <p:grpSp>
          <p:nvGrpSpPr>
            <p:cNvPr id="216318" name="Group 356"/>
            <p:cNvGrpSpPr>
              <a:grpSpLocks/>
            </p:cNvGrpSpPr>
            <p:nvPr/>
          </p:nvGrpSpPr>
          <p:grpSpPr bwMode="auto">
            <a:xfrm>
              <a:off x="1653422" y="1982680"/>
              <a:ext cx="843032" cy="814871"/>
              <a:chOff x="313" y="1497"/>
              <a:chExt cx="1152" cy="1014"/>
            </a:xfrm>
          </p:grpSpPr>
          <p:pic>
            <p:nvPicPr>
              <p:cNvPr id="216370" name="Picture 354" descr="laptop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71" name="Picture 355" descr="antenna_styliz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344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6925" y="2423867"/>
              <a:ext cx="879475" cy="349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10" name="Rectangle 43"/>
            <p:cNvSpPr>
              <a:spLocks noChangeArrowheads="1"/>
            </p:cNvSpPr>
            <p:nvPr/>
          </p:nvSpPr>
          <p:spPr bwMode="auto">
            <a:xfrm rot="16200000" flipH="1">
              <a:off x="3589349" y="3549138"/>
              <a:ext cx="104753" cy="244475"/>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311" name="Rectangle 43"/>
            <p:cNvSpPr>
              <a:spLocks noChangeArrowheads="1"/>
            </p:cNvSpPr>
            <p:nvPr/>
          </p:nvSpPr>
          <p:spPr bwMode="auto">
            <a:xfrm rot="2460490">
              <a:off x="3206750" y="3274585"/>
              <a:ext cx="82550" cy="24759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312" name="Rectangle 43"/>
            <p:cNvSpPr>
              <a:spLocks noChangeArrowheads="1"/>
            </p:cNvSpPr>
            <p:nvPr/>
          </p:nvSpPr>
          <p:spPr bwMode="auto">
            <a:xfrm rot="-5400000">
              <a:off x="2499531" y="2388124"/>
              <a:ext cx="111101"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6323" name="Group 248"/>
            <p:cNvGrpSpPr>
              <a:grpSpLocks/>
            </p:cNvGrpSpPr>
            <p:nvPr/>
          </p:nvGrpSpPr>
          <p:grpSpPr bwMode="auto">
            <a:xfrm>
              <a:off x="2597285" y="3210128"/>
              <a:ext cx="332569" cy="581078"/>
              <a:chOff x="4140" y="429"/>
              <a:chExt cx="1425" cy="2396"/>
            </a:xfrm>
          </p:grpSpPr>
          <p:sp>
            <p:nvSpPr>
              <p:cNvPr id="216338" name="Freeform 148"/>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460" name="Rectangle 149"/>
              <p:cNvSpPr>
                <a:spLocks noChangeArrowheads="1"/>
              </p:cNvSpPr>
              <p:nvPr/>
            </p:nvSpPr>
            <p:spPr bwMode="auto">
              <a:xfrm>
                <a:off x="4207" y="426"/>
                <a:ext cx="1048" cy="2291"/>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6340" name="Freeform 150"/>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341" name="Freeform 151"/>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463" name="Rectangle 152"/>
              <p:cNvSpPr>
                <a:spLocks noChangeArrowheads="1"/>
              </p:cNvSpPr>
              <p:nvPr/>
            </p:nvSpPr>
            <p:spPr bwMode="auto">
              <a:xfrm>
                <a:off x="4214" y="688"/>
                <a:ext cx="592"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6343" name="Group 153"/>
              <p:cNvGrpSpPr>
                <a:grpSpLocks/>
              </p:cNvGrpSpPr>
              <p:nvPr/>
            </p:nvGrpSpPr>
            <p:grpSpPr bwMode="auto">
              <a:xfrm>
                <a:off x="4749" y="668"/>
                <a:ext cx="581" cy="145"/>
                <a:chOff x="614" y="2568"/>
                <a:chExt cx="725" cy="139"/>
              </a:xfrm>
            </p:grpSpPr>
            <p:sp>
              <p:nvSpPr>
                <p:cNvPr id="93489" name="AutoShape 154"/>
                <p:cNvSpPr>
                  <a:spLocks noChangeArrowheads="1"/>
                </p:cNvSpPr>
                <p:nvPr/>
              </p:nvSpPr>
              <p:spPr bwMode="auto">
                <a:xfrm>
                  <a:off x="617" y="2569"/>
                  <a:ext cx="72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490" name="AutoShape 155"/>
                <p:cNvSpPr>
                  <a:spLocks noChangeArrowheads="1"/>
                </p:cNvSpPr>
                <p:nvPr/>
              </p:nvSpPr>
              <p:spPr bwMode="auto">
                <a:xfrm>
                  <a:off x="634" y="2587"/>
                  <a:ext cx="688"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3465" name="Rectangle 156"/>
              <p:cNvSpPr>
                <a:spLocks noChangeArrowheads="1"/>
              </p:cNvSpPr>
              <p:nvPr/>
            </p:nvSpPr>
            <p:spPr bwMode="auto">
              <a:xfrm>
                <a:off x="4221" y="1015"/>
                <a:ext cx="599"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6345" name="Group 157"/>
              <p:cNvGrpSpPr>
                <a:grpSpLocks/>
              </p:cNvGrpSpPr>
              <p:nvPr/>
            </p:nvGrpSpPr>
            <p:grpSpPr bwMode="auto">
              <a:xfrm>
                <a:off x="4747" y="994"/>
                <a:ext cx="581" cy="134"/>
                <a:chOff x="614" y="2568"/>
                <a:chExt cx="725" cy="139"/>
              </a:xfrm>
            </p:grpSpPr>
            <p:sp>
              <p:nvSpPr>
                <p:cNvPr id="93487" name="AutoShape 158"/>
                <p:cNvSpPr>
                  <a:spLocks noChangeArrowheads="1"/>
                </p:cNvSpPr>
                <p:nvPr/>
              </p:nvSpPr>
              <p:spPr bwMode="auto">
                <a:xfrm>
                  <a:off x="611" y="2570"/>
                  <a:ext cx="730"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488" name="AutoShape 159"/>
                <p:cNvSpPr>
                  <a:spLocks noChangeArrowheads="1"/>
                </p:cNvSpPr>
                <p:nvPr/>
              </p:nvSpPr>
              <p:spPr bwMode="auto">
                <a:xfrm>
                  <a:off x="628"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3467" name="Rectangle 160"/>
              <p:cNvSpPr>
                <a:spLocks noChangeArrowheads="1"/>
              </p:cNvSpPr>
              <p:nvPr/>
            </p:nvSpPr>
            <p:spPr bwMode="auto">
              <a:xfrm>
                <a:off x="4214" y="1356"/>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468" name="Rectangle 161"/>
              <p:cNvSpPr>
                <a:spLocks noChangeArrowheads="1"/>
              </p:cNvSpPr>
              <p:nvPr/>
            </p:nvSpPr>
            <p:spPr bwMode="auto">
              <a:xfrm>
                <a:off x="4228" y="1657"/>
                <a:ext cx="599"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6348" name="Group 162"/>
              <p:cNvGrpSpPr>
                <a:grpSpLocks/>
              </p:cNvGrpSpPr>
              <p:nvPr/>
            </p:nvGrpSpPr>
            <p:grpSpPr bwMode="auto">
              <a:xfrm>
                <a:off x="4735" y="1627"/>
                <a:ext cx="582" cy="151"/>
                <a:chOff x="614" y="2568"/>
                <a:chExt cx="725" cy="139"/>
              </a:xfrm>
            </p:grpSpPr>
            <p:sp>
              <p:nvSpPr>
                <p:cNvPr id="93485" name="AutoShape 163"/>
                <p:cNvSpPr>
                  <a:spLocks noChangeArrowheads="1"/>
                </p:cNvSpPr>
                <p:nvPr/>
              </p:nvSpPr>
              <p:spPr bwMode="auto">
                <a:xfrm>
                  <a:off x="618" y="2571"/>
                  <a:ext cx="720"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486" name="AutoShape 164"/>
                <p:cNvSpPr>
                  <a:spLocks noChangeArrowheads="1"/>
                </p:cNvSpPr>
                <p:nvPr/>
              </p:nvSpPr>
              <p:spPr bwMode="auto">
                <a:xfrm>
                  <a:off x="635" y="2589"/>
                  <a:ext cx="68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216349" name="Freeform 165"/>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6350" name="Group 166"/>
              <p:cNvGrpSpPr>
                <a:grpSpLocks/>
              </p:cNvGrpSpPr>
              <p:nvPr/>
            </p:nvGrpSpPr>
            <p:grpSpPr bwMode="auto">
              <a:xfrm>
                <a:off x="4739" y="1327"/>
                <a:ext cx="582" cy="139"/>
                <a:chOff x="614" y="2568"/>
                <a:chExt cx="725" cy="139"/>
              </a:xfrm>
            </p:grpSpPr>
            <p:sp>
              <p:nvSpPr>
                <p:cNvPr id="93483" name="AutoShape 167"/>
                <p:cNvSpPr>
                  <a:spLocks noChangeArrowheads="1"/>
                </p:cNvSpPr>
                <p:nvPr/>
              </p:nvSpPr>
              <p:spPr bwMode="auto">
                <a:xfrm>
                  <a:off x="613" y="2571"/>
                  <a:ext cx="729"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484" name="AutoShape 168"/>
                <p:cNvSpPr>
                  <a:spLocks noChangeArrowheads="1"/>
                </p:cNvSpPr>
                <p:nvPr/>
              </p:nvSpPr>
              <p:spPr bwMode="auto">
                <a:xfrm>
                  <a:off x="630"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3472" name="Rectangle 169"/>
              <p:cNvSpPr>
                <a:spLocks noChangeArrowheads="1"/>
              </p:cNvSpPr>
              <p:nvPr/>
            </p:nvSpPr>
            <p:spPr bwMode="auto">
              <a:xfrm>
                <a:off x="5255" y="426"/>
                <a:ext cx="68" cy="229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6352" name="Freeform 170"/>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353" name="Freeform 171"/>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475" name="Oval 172"/>
              <p:cNvSpPr>
                <a:spLocks noChangeArrowheads="1"/>
              </p:cNvSpPr>
              <p:nvPr/>
            </p:nvSpPr>
            <p:spPr bwMode="auto">
              <a:xfrm>
                <a:off x="5520" y="2612"/>
                <a:ext cx="48"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6355" name="Freeform 173"/>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477" name="AutoShape 174"/>
              <p:cNvSpPr>
                <a:spLocks noChangeArrowheads="1"/>
              </p:cNvSpPr>
              <p:nvPr/>
            </p:nvSpPr>
            <p:spPr bwMode="auto">
              <a:xfrm>
                <a:off x="4139" y="2678"/>
                <a:ext cx="1204" cy="16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478" name="AutoShape 175"/>
              <p:cNvSpPr>
                <a:spLocks noChangeArrowheads="1"/>
              </p:cNvSpPr>
              <p:nvPr/>
            </p:nvSpPr>
            <p:spPr bwMode="auto">
              <a:xfrm>
                <a:off x="4207" y="2717"/>
                <a:ext cx="1068"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479" name="Oval 176"/>
              <p:cNvSpPr>
                <a:spLocks noChangeArrowheads="1"/>
              </p:cNvSpPr>
              <p:nvPr/>
            </p:nvSpPr>
            <p:spPr bwMode="auto">
              <a:xfrm>
                <a:off x="4309"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480" name="Oval 177"/>
              <p:cNvSpPr>
                <a:spLocks noChangeArrowheads="1"/>
              </p:cNvSpPr>
              <p:nvPr/>
            </p:nvSpPr>
            <p:spPr bwMode="auto">
              <a:xfrm>
                <a:off x="4486" y="2383"/>
                <a:ext cx="163"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sz="1800">
                  <a:solidFill>
                    <a:srgbClr val="FF0000"/>
                  </a:solidFill>
                </a:endParaRPr>
              </a:p>
            </p:txBody>
          </p:sp>
          <p:sp>
            <p:nvSpPr>
              <p:cNvPr id="93481" name="Oval 178"/>
              <p:cNvSpPr>
                <a:spLocks noChangeArrowheads="1"/>
              </p:cNvSpPr>
              <p:nvPr/>
            </p:nvSpPr>
            <p:spPr bwMode="auto">
              <a:xfrm>
                <a:off x="4663" y="2383"/>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482" name="Rectangle 179"/>
              <p:cNvSpPr>
                <a:spLocks noChangeArrowheads="1"/>
              </p:cNvSpPr>
              <p:nvPr/>
            </p:nvSpPr>
            <p:spPr bwMode="auto">
              <a:xfrm>
                <a:off x="5065" y="1834"/>
                <a:ext cx="82" cy="772"/>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6324" name="Group 48"/>
            <p:cNvGrpSpPr>
              <a:grpSpLocks/>
            </p:cNvGrpSpPr>
            <p:nvPr/>
          </p:nvGrpSpPr>
          <p:grpSpPr bwMode="auto">
            <a:xfrm>
              <a:off x="2795471" y="3465563"/>
              <a:ext cx="735669" cy="376863"/>
              <a:chOff x="3600" y="219"/>
              <a:chExt cx="360" cy="175"/>
            </a:xfrm>
          </p:grpSpPr>
          <p:sp>
            <p:nvSpPr>
              <p:cNvPr id="93446"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447"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3448"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3449"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93450"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6330" name="Group 54"/>
              <p:cNvGrpSpPr>
                <a:grpSpLocks/>
              </p:cNvGrpSpPr>
              <p:nvPr/>
            </p:nvGrpSpPr>
            <p:grpSpPr bwMode="auto">
              <a:xfrm>
                <a:off x="3686" y="244"/>
                <a:ext cx="177" cy="66"/>
                <a:chOff x="2848" y="848"/>
                <a:chExt cx="140" cy="98"/>
              </a:xfrm>
            </p:grpSpPr>
            <p:sp>
              <p:nvSpPr>
                <p:cNvPr id="93456"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3457"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3458"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216331" name="Group 58"/>
              <p:cNvGrpSpPr>
                <a:grpSpLocks/>
              </p:cNvGrpSpPr>
              <p:nvPr/>
            </p:nvGrpSpPr>
            <p:grpSpPr bwMode="auto">
              <a:xfrm flipV="1">
                <a:off x="3686" y="243"/>
                <a:ext cx="177" cy="66"/>
                <a:chOff x="2848" y="848"/>
                <a:chExt cx="140" cy="98"/>
              </a:xfrm>
            </p:grpSpPr>
            <p:sp>
              <p:nvSpPr>
                <p:cNvPr id="93453"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3454"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93455" name="Line 61"/>
                <p:cNvSpPr>
                  <a:spLocks noChangeShapeType="1"/>
                </p:cNvSpPr>
                <p:nvPr/>
              </p:nvSpPr>
              <p:spPr bwMode="auto">
                <a:xfrm>
                  <a:off x="2894" y="853"/>
                  <a:ext cx="52" cy="9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grpSp>
      <p:sp>
        <p:nvSpPr>
          <p:cNvPr id="216068" name="Freeform 2"/>
          <p:cNvSpPr>
            <a:spLocks/>
          </p:cNvSpPr>
          <p:nvPr/>
        </p:nvSpPr>
        <p:spPr bwMode="auto">
          <a:xfrm>
            <a:off x="322263" y="4619625"/>
            <a:ext cx="3963987" cy="1716088"/>
          </a:xfrm>
          <a:custGeom>
            <a:avLst/>
            <a:gdLst>
              <a:gd name="T0" fmla="*/ 2147483647 w 2497"/>
              <a:gd name="T1" fmla="*/ 2147483647 h 1081"/>
              <a:gd name="T2" fmla="*/ 2147483647 w 2497"/>
              <a:gd name="T3" fmla="*/ 2147483647 h 1081"/>
              <a:gd name="T4" fmla="*/ 2147483647 w 2497"/>
              <a:gd name="T5" fmla="*/ 2147483647 h 1081"/>
              <a:gd name="T6" fmla="*/ 2147483647 w 2497"/>
              <a:gd name="T7" fmla="*/ 2147483647 h 1081"/>
              <a:gd name="T8" fmla="*/ 2147483647 w 2497"/>
              <a:gd name="T9" fmla="*/ 2147483647 h 1081"/>
              <a:gd name="T10" fmla="*/ 2147483647 w 2497"/>
              <a:gd name="T11" fmla="*/ 2147483647 h 1081"/>
              <a:gd name="T12" fmla="*/ 2147483647 w 2497"/>
              <a:gd name="T13" fmla="*/ 2147483647 h 1081"/>
              <a:gd name="T14" fmla="*/ 2147483647 w 2497"/>
              <a:gd name="T15" fmla="*/ 2147483647 h 1081"/>
              <a:gd name="T16" fmla="*/ 2147483647 w 2497"/>
              <a:gd name="T17" fmla="*/ 2147483647 h 1081"/>
              <a:gd name="T18" fmla="*/ 2147483647 w 2497"/>
              <a:gd name="T19" fmla="*/ 2147483647 h 1081"/>
              <a:gd name="T20" fmla="*/ 2147483647 w 2497"/>
              <a:gd name="T21" fmla="*/ 2147483647 h 1081"/>
              <a:gd name="T22" fmla="*/ 2147483647 w 2497"/>
              <a:gd name="T23" fmla="*/ 2147483647 h 1081"/>
              <a:gd name="T24" fmla="*/ 2147483647 w 2497"/>
              <a:gd name="T25" fmla="*/ 2147483647 h 1081"/>
              <a:gd name="T26" fmla="*/ 2147483647 w 2497"/>
              <a:gd name="T27" fmla="*/ 2147483647 h 1081"/>
              <a:gd name="T28" fmla="*/ 2147483647 w 2497"/>
              <a:gd name="T29" fmla="*/ 2147483647 h 1081"/>
              <a:gd name="T30" fmla="*/ 2147483647 w 2497"/>
              <a:gd name="T31" fmla="*/ 2147483647 h 108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97" h="1081">
                <a:moveTo>
                  <a:pt x="475" y="274"/>
                </a:moveTo>
                <a:cubicBezTo>
                  <a:pt x="381" y="316"/>
                  <a:pt x="280" y="389"/>
                  <a:pt x="204" y="437"/>
                </a:cubicBezTo>
                <a:cubicBezTo>
                  <a:pt x="128" y="485"/>
                  <a:pt x="42" y="503"/>
                  <a:pt x="21" y="559"/>
                </a:cubicBezTo>
                <a:cubicBezTo>
                  <a:pt x="0" y="615"/>
                  <a:pt x="56" y="734"/>
                  <a:pt x="75" y="776"/>
                </a:cubicBezTo>
                <a:cubicBezTo>
                  <a:pt x="94" y="818"/>
                  <a:pt x="116" y="789"/>
                  <a:pt x="136" y="810"/>
                </a:cubicBezTo>
                <a:cubicBezTo>
                  <a:pt x="156" y="831"/>
                  <a:pt x="167" y="876"/>
                  <a:pt x="197" y="905"/>
                </a:cubicBezTo>
                <a:cubicBezTo>
                  <a:pt x="227" y="934"/>
                  <a:pt x="231" y="970"/>
                  <a:pt x="319" y="986"/>
                </a:cubicBezTo>
                <a:cubicBezTo>
                  <a:pt x="407" y="1002"/>
                  <a:pt x="554" y="1003"/>
                  <a:pt x="726" y="1000"/>
                </a:cubicBezTo>
                <a:cubicBezTo>
                  <a:pt x="898" y="997"/>
                  <a:pt x="1146" y="961"/>
                  <a:pt x="1349" y="966"/>
                </a:cubicBezTo>
                <a:cubicBezTo>
                  <a:pt x="1552" y="971"/>
                  <a:pt x="1785" y="1028"/>
                  <a:pt x="1945" y="1033"/>
                </a:cubicBezTo>
                <a:cubicBezTo>
                  <a:pt x="2105" y="1038"/>
                  <a:pt x="2225" y="1081"/>
                  <a:pt x="2311" y="993"/>
                </a:cubicBezTo>
                <a:cubicBezTo>
                  <a:pt x="2397" y="905"/>
                  <a:pt x="2497" y="662"/>
                  <a:pt x="2460" y="506"/>
                </a:cubicBezTo>
                <a:cubicBezTo>
                  <a:pt x="2423" y="350"/>
                  <a:pt x="2280" y="116"/>
                  <a:pt x="2088" y="58"/>
                </a:cubicBezTo>
                <a:cubicBezTo>
                  <a:pt x="1896" y="0"/>
                  <a:pt x="1528" y="138"/>
                  <a:pt x="1308" y="159"/>
                </a:cubicBezTo>
                <a:cubicBezTo>
                  <a:pt x="1088" y="180"/>
                  <a:pt x="906" y="167"/>
                  <a:pt x="766" y="186"/>
                </a:cubicBezTo>
                <a:cubicBezTo>
                  <a:pt x="626" y="205"/>
                  <a:pt x="569" y="232"/>
                  <a:pt x="475" y="274"/>
                </a:cubicBezTo>
                <a:close/>
              </a:path>
            </a:pathLst>
          </a:custGeom>
          <a:gradFill rotWithShape="1">
            <a:gsLst>
              <a:gs pos="0">
                <a:srgbClr val="00CCFF"/>
              </a:gs>
              <a:gs pos="100000">
                <a:srgbClr val="FFFFFF"/>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6069" name="Freeform 3"/>
          <p:cNvSpPr>
            <a:spLocks/>
          </p:cNvSpPr>
          <p:nvPr/>
        </p:nvSpPr>
        <p:spPr bwMode="auto">
          <a:xfrm>
            <a:off x="4751388" y="871538"/>
            <a:ext cx="1919287" cy="2227262"/>
          </a:xfrm>
          <a:custGeom>
            <a:avLst/>
            <a:gdLst>
              <a:gd name="T0" fmla="*/ 2147483647 w 1209"/>
              <a:gd name="T1" fmla="*/ 2147483647 h 1403"/>
              <a:gd name="T2" fmla="*/ 2147483647 w 1209"/>
              <a:gd name="T3" fmla="*/ 2147483647 h 1403"/>
              <a:gd name="T4" fmla="*/ 2147483647 w 1209"/>
              <a:gd name="T5" fmla="*/ 2147483647 h 1403"/>
              <a:gd name="T6" fmla="*/ 2147483647 w 1209"/>
              <a:gd name="T7" fmla="*/ 2147483647 h 1403"/>
              <a:gd name="T8" fmla="*/ 2147483647 w 1209"/>
              <a:gd name="T9" fmla="*/ 2147483647 h 1403"/>
              <a:gd name="T10" fmla="*/ 2147483647 w 1209"/>
              <a:gd name="T11" fmla="*/ 2147483647 h 1403"/>
              <a:gd name="T12" fmla="*/ 2147483647 w 1209"/>
              <a:gd name="T13" fmla="*/ 2147483647 h 1403"/>
              <a:gd name="T14" fmla="*/ 2147483647 w 1209"/>
              <a:gd name="T15" fmla="*/ 2147483647 h 1403"/>
              <a:gd name="T16" fmla="*/ 2147483647 w 1209"/>
              <a:gd name="T17" fmla="*/ 2147483647 h 1403"/>
              <a:gd name="T18" fmla="*/ 2147483647 w 1209"/>
              <a:gd name="T19" fmla="*/ 2147483647 h 1403"/>
              <a:gd name="T20" fmla="*/ 2147483647 w 1209"/>
              <a:gd name="T21" fmla="*/ 2147483647 h 1403"/>
              <a:gd name="T22" fmla="*/ 2147483647 w 1209"/>
              <a:gd name="T23" fmla="*/ 2147483647 h 14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09" h="1403">
                <a:moveTo>
                  <a:pt x="84" y="528"/>
                </a:moveTo>
                <a:cubicBezTo>
                  <a:pt x="51" y="600"/>
                  <a:pt x="28" y="643"/>
                  <a:pt x="16" y="705"/>
                </a:cubicBezTo>
                <a:cubicBezTo>
                  <a:pt x="4" y="767"/>
                  <a:pt x="0" y="845"/>
                  <a:pt x="9" y="901"/>
                </a:cubicBezTo>
                <a:cubicBezTo>
                  <a:pt x="18" y="957"/>
                  <a:pt x="44" y="983"/>
                  <a:pt x="70" y="1043"/>
                </a:cubicBezTo>
                <a:cubicBezTo>
                  <a:pt x="96" y="1103"/>
                  <a:pt x="130" y="1210"/>
                  <a:pt x="165" y="1260"/>
                </a:cubicBezTo>
                <a:cubicBezTo>
                  <a:pt x="200" y="1310"/>
                  <a:pt x="223" y="1324"/>
                  <a:pt x="280" y="1342"/>
                </a:cubicBezTo>
                <a:cubicBezTo>
                  <a:pt x="337" y="1360"/>
                  <a:pt x="393" y="1368"/>
                  <a:pt x="510" y="1369"/>
                </a:cubicBezTo>
                <a:cubicBezTo>
                  <a:pt x="627" y="1370"/>
                  <a:pt x="775" y="1403"/>
                  <a:pt x="985" y="1348"/>
                </a:cubicBezTo>
                <a:cubicBezTo>
                  <a:pt x="1195" y="1293"/>
                  <a:pt x="1209" y="54"/>
                  <a:pt x="985" y="27"/>
                </a:cubicBezTo>
                <a:cubicBezTo>
                  <a:pt x="761" y="0"/>
                  <a:pt x="606" y="115"/>
                  <a:pt x="477" y="156"/>
                </a:cubicBezTo>
                <a:cubicBezTo>
                  <a:pt x="348" y="197"/>
                  <a:pt x="280" y="207"/>
                  <a:pt x="212" y="271"/>
                </a:cubicBezTo>
                <a:cubicBezTo>
                  <a:pt x="144" y="335"/>
                  <a:pt x="117" y="456"/>
                  <a:pt x="84" y="528"/>
                </a:cubicBezTo>
                <a:close/>
              </a:path>
            </a:pathLst>
          </a:custGeom>
          <a:gradFill rotWithShape="1">
            <a:gsLst>
              <a:gs pos="0">
                <a:srgbClr val="00CCFF"/>
              </a:gs>
              <a:gs pos="100000">
                <a:srgbClr val="FFFFFF"/>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16071" name="Group 35"/>
          <p:cNvGrpSpPr>
            <a:grpSpLocks/>
          </p:cNvGrpSpPr>
          <p:nvPr/>
        </p:nvGrpSpPr>
        <p:grpSpPr bwMode="auto">
          <a:xfrm>
            <a:off x="1195388" y="1081088"/>
            <a:ext cx="976312" cy="1460500"/>
            <a:chOff x="651" y="681"/>
            <a:chExt cx="615" cy="920"/>
          </a:xfrm>
        </p:grpSpPr>
        <p:sp>
          <p:nvSpPr>
            <p:cNvPr id="216304" name="Freeform 36"/>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16305" name="Group 37"/>
            <p:cNvGrpSpPr>
              <a:grpSpLocks/>
            </p:cNvGrpSpPr>
            <p:nvPr/>
          </p:nvGrpSpPr>
          <p:grpSpPr bwMode="auto">
            <a:xfrm>
              <a:off x="651" y="681"/>
              <a:ext cx="500" cy="828"/>
              <a:chOff x="569" y="2954"/>
              <a:chExt cx="500" cy="828"/>
            </a:xfrm>
          </p:grpSpPr>
          <p:sp>
            <p:nvSpPr>
              <p:cNvPr id="93427" name="Rectangle 38"/>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428" name="Text Box 39"/>
              <p:cNvSpPr txBox="1">
                <a:spLocks noChangeArrowheads="1"/>
              </p:cNvSpPr>
              <p:nvPr/>
            </p:nvSpPr>
            <p:spPr bwMode="auto">
              <a:xfrm>
                <a:off x="607" y="2954"/>
                <a:ext cx="449"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a:solidFill>
                      <a:srgbClr val="000000"/>
                    </a:solidFill>
                    <a:latin typeface="Arial" charset="0"/>
                  </a:rPr>
                  <a:t>HTTP</a:t>
                </a:r>
              </a:p>
              <a:p>
                <a:pPr algn="ctr">
                  <a:defRPr/>
                </a:pPr>
                <a:r>
                  <a:rPr lang="en-US" sz="1600" i="0">
                    <a:solidFill>
                      <a:srgbClr val="000000"/>
                    </a:solidFill>
                    <a:latin typeface="Arial" charset="0"/>
                  </a:rPr>
                  <a:t>TCP</a:t>
                </a:r>
              </a:p>
              <a:p>
                <a:pPr algn="ctr">
                  <a:defRPr/>
                </a:pPr>
                <a:r>
                  <a:rPr lang="en-US" sz="1600" i="0">
                    <a:solidFill>
                      <a:srgbClr val="000000"/>
                    </a:solidFill>
                    <a:latin typeface="Arial" charset="0"/>
                  </a:rPr>
                  <a:t>IP</a:t>
                </a:r>
              </a:p>
              <a:p>
                <a:pPr algn="ctr">
                  <a:defRPr/>
                </a:pPr>
                <a:r>
                  <a:rPr lang="en-US" sz="1600" i="0">
                    <a:solidFill>
                      <a:srgbClr val="000000"/>
                    </a:solidFill>
                    <a:latin typeface="Arial" charset="0"/>
                  </a:rPr>
                  <a:t>Eth</a:t>
                </a:r>
              </a:p>
              <a:p>
                <a:pPr algn="ctr">
                  <a:defRPr/>
                </a:pPr>
                <a:r>
                  <a:rPr lang="en-US" sz="1600" i="0">
                    <a:solidFill>
                      <a:srgbClr val="000000"/>
                    </a:solidFill>
                    <a:latin typeface="Arial" charset="0"/>
                  </a:rPr>
                  <a:t>Phy</a:t>
                </a:r>
              </a:p>
            </p:txBody>
          </p:sp>
          <p:sp>
            <p:nvSpPr>
              <p:cNvPr id="93429" name="Line 40"/>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3430" name="Line 41"/>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3431" name="Line 42"/>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3432" name="Line 43"/>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grpSp>
        <p:nvGrpSpPr>
          <p:cNvPr id="707628" name="Group 44"/>
          <p:cNvGrpSpPr>
            <a:grpSpLocks/>
          </p:cNvGrpSpPr>
          <p:nvPr/>
        </p:nvGrpSpPr>
        <p:grpSpPr bwMode="auto">
          <a:xfrm>
            <a:off x="442913" y="1054100"/>
            <a:ext cx="515937" cy="333375"/>
            <a:chOff x="328" y="678"/>
            <a:chExt cx="325" cy="210"/>
          </a:xfrm>
        </p:grpSpPr>
        <p:grpSp>
          <p:nvGrpSpPr>
            <p:cNvPr id="216300" name="Group 45"/>
            <p:cNvGrpSpPr>
              <a:grpSpLocks/>
            </p:cNvGrpSpPr>
            <p:nvPr/>
          </p:nvGrpSpPr>
          <p:grpSpPr bwMode="auto">
            <a:xfrm>
              <a:off x="328" y="693"/>
              <a:ext cx="325" cy="154"/>
              <a:chOff x="844" y="3337"/>
              <a:chExt cx="325" cy="154"/>
            </a:xfrm>
          </p:grpSpPr>
          <p:sp>
            <p:nvSpPr>
              <p:cNvPr id="93423" name="Rectangle 46"/>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424" name="Text Box 47"/>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HTTP</a:t>
                </a:r>
              </a:p>
            </p:txBody>
          </p:sp>
        </p:grpSp>
        <p:sp>
          <p:nvSpPr>
            <p:cNvPr id="93422" name="AutoShape 48"/>
            <p:cNvSpPr>
              <a:spLocks noChangeArrowheads="1"/>
            </p:cNvSpPr>
            <p:nvPr/>
          </p:nvSpPr>
          <p:spPr bwMode="auto">
            <a:xfrm>
              <a:off x="396" y="678"/>
              <a:ext cx="240" cy="210"/>
            </a:xfrm>
            <a:prstGeom prst="downArrow">
              <a:avLst>
                <a:gd name="adj1" fmla="val 49167"/>
                <a:gd name="adj2" fmla="val 24292"/>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707633" name="Rectangle 49"/>
          <p:cNvSpPr>
            <a:spLocks noChangeArrowheads="1"/>
          </p:cNvSpPr>
          <p:nvPr/>
        </p:nvSpPr>
        <p:spPr bwMode="auto">
          <a:xfrm>
            <a:off x="5259379" y="2888391"/>
            <a:ext cx="3441700" cy="9509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65000"/>
              <a:buFont typeface="Wingdings" charset="0"/>
              <a:buChar char="v"/>
              <a:defRPr/>
            </a:pPr>
            <a:r>
              <a:rPr lang="en-US" sz="2000" dirty="0">
                <a:solidFill>
                  <a:srgbClr val="C00000"/>
                </a:solidFill>
                <a:latin typeface="Gill Sans MT" charset="0"/>
                <a:ea typeface="ＭＳ Ｐゴシック" charset="0"/>
              </a:rPr>
              <a:t>HTTP request</a:t>
            </a:r>
            <a:r>
              <a:rPr lang="en-US" sz="2000" i="0" dirty="0">
                <a:solidFill>
                  <a:srgbClr val="C00000"/>
                </a:solidFill>
                <a:latin typeface="Gill Sans MT" charset="0"/>
                <a:ea typeface="ＭＳ Ｐゴシック" charset="0"/>
              </a:rPr>
              <a:t> </a:t>
            </a:r>
            <a:r>
              <a:rPr lang="en-US" sz="2000" i="0" dirty="0">
                <a:solidFill>
                  <a:srgbClr val="000000"/>
                </a:solidFill>
                <a:latin typeface="Gill Sans MT" charset="0"/>
                <a:ea typeface="ＭＳ Ｐゴシック" charset="0"/>
              </a:rPr>
              <a:t>sent into TCP socket</a:t>
            </a:r>
          </a:p>
        </p:txBody>
      </p:sp>
      <p:sp>
        <p:nvSpPr>
          <p:cNvPr id="707634" name="Rectangle 50"/>
          <p:cNvSpPr>
            <a:spLocks noChangeArrowheads="1"/>
          </p:cNvSpPr>
          <p:nvPr/>
        </p:nvSpPr>
        <p:spPr bwMode="auto">
          <a:xfrm>
            <a:off x="5189538" y="3525312"/>
            <a:ext cx="3787775" cy="9858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65000"/>
              <a:buFont typeface="Wingdings" charset="0"/>
              <a:buChar char="v"/>
              <a:defRPr/>
            </a:pPr>
            <a:r>
              <a:rPr lang="en-US" sz="2000" i="0" dirty="0">
                <a:solidFill>
                  <a:srgbClr val="000000"/>
                </a:solidFill>
                <a:latin typeface="Gill Sans MT" charset="0"/>
                <a:ea typeface="ＭＳ Ｐゴシック" charset="0"/>
              </a:rPr>
              <a:t>IP datagram containing HTTP request routed to www.google.com</a:t>
            </a:r>
          </a:p>
        </p:txBody>
      </p:sp>
      <p:sp>
        <p:nvSpPr>
          <p:cNvPr id="707635" name="Rectangle 51"/>
          <p:cNvSpPr>
            <a:spLocks noChangeArrowheads="1"/>
          </p:cNvSpPr>
          <p:nvPr/>
        </p:nvSpPr>
        <p:spPr bwMode="auto">
          <a:xfrm>
            <a:off x="5189538" y="5543195"/>
            <a:ext cx="3865562" cy="536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65000"/>
              <a:buFont typeface="Wingdings" charset="0"/>
              <a:buChar char="v"/>
              <a:defRPr/>
            </a:pPr>
            <a:r>
              <a:rPr lang="en-US" sz="2000" i="0" dirty="0">
                <a:solidFill>
                  <a:srgbClr val="000000"/>
                </a:solidFill>
                <a:latin typeface="Gill Sans MT" charset="0"/>
                <a:ea typeface="ＭＳ Ｐゴシック" charset="0"/>
              </a:rPr>
              <a:t>IP datagram containing HTTP reply routed back to client</a:t>
            </a:r>
          </a:p>
        </p:txBody>
      </p:sp>
      <p:grpSp>
        <p:nvGrpSpPr>
          <p:cNvPr id="216076" name="Group 166"/>
          <p:cNvGrpSpPr>
            <a:grpSpLocks/>
          </p:cNvGrpSpPr>
          <p:nvPr/>
        </p:nvGrpSpPr>
        <p:grpSpPr bwMode="auto">
          <a:xfrm>
            <a:off x="3795713" y="2409825"/>
            <a:ext cx="1576387" cy="1287463"/>
            <a:chOff x="3228" y="1776"/>
            <a:chExt cx="252" cy="96"/>
          </a:xfrm>
        </p:grpSpPr>
        <p:sp>
          <p:nvSpPr>
            <p:cNvPr id="216298" name="Line 164"/>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299" name="Line 165"/>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6077" name="Group 167"/>
          <p:cNvGrpSpPr>
            <a:grpSpLocks/>
          </p:cNvGrpSpPr>
          <p:nvPr/>
        </p:nvGrpSpPr>
        <p:grpSpPr bwMode="auto">
          <a:xfrm flipH="1">
            <a:off x="5600700" y="2424113"/>
            <a:ext cx="400050" cy="152400"/>
            <a:chOff x="3228" y="1776"/>
            <a:chExt cx="252" cy="96"/>
          </a:xfrm>
        </p:grpSpPr>
        <p:sp>
          <p:nvSpPr>
            <p:cNvPr id="216296" name="Line 168"/>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297" name="Line 169"/>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6078" name="Group 170"/>
          <p:cNvGrpSpPr>
            <a:grpSpLocks/>
          </p:cNvGrpSpPr>
          <p:nvPr/>
        </p:nvGrpSpPr>
        <p:grpSpPr bwMode="auto">
          <a:xfrm flipH="1" flipV="1">
            <a:off x="5753100" y="1900238"/>
            <a:ext cx="400050" cy="152400"/>
            <a:chOff x="3228" y="1776"/>
            <a:chExt cx="252" cy="96"/>
          </a:xfrm>
        </p:grpSpPr>
        <p:sp>
          <p:nvSpPr>
            <p:cNvPr id="216294" name="Line 17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295" name="Line 17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6079" name="Group 110"/>
          <p:cNvGrpSpPr>
            <a:grpSpLocks/>
          </p:cNvGrpSpPr>
          <p:nvPr/>
        </p:nvGrpSpPr>
        <p:grpSpPr bwMode="auto">
          <a:xfrm>
            <a:off x="3057525" y="5273675"/>
            <a:ext cx="757238" cy="379413"/>
            <a:chOff x="2466" y="2026"/>
            <a:chExt cx="477" cy="282"/>
          </a:xfrm>
        </p:grpSpPr>
        <p:sp>
          <p:nvSpPr>
            <p:cNvPr id="216280" name="Oval 111"/>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216281" name="Line 112"/>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282" name="Rectangle 113"/>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216283" name="Oval 114"/>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grpSp>
          <p:nvGrpSpPr>
            <p:cNvPr id="216284" name="Group 115"/>
            <p:cNvGrpSpPr>
              <a:grpSpLocks/>
            </p:cNvGrpSpPr>
            <p:nvPr/>
          </p:nvGrpSpPr>
          <p:grpSpPr bwMode="auto">
            <a:xfrm>
              <a:off x="2581" y="2061"/>
              <a:ext cx="236" cy="94"/>
              <a:chOff x="2848" y="848"/>
              <a:chExt cx="140" cy="98"/>
            </a:xfrm>
          </p:grpSpPr>
          <p:sp>
            <p:nvSpPr>
              <p:cNvPr id="216291" name="Line 11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292" name="Line 11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293" name="Line 11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6285" name="Group 119"/>
            <p:cNvGrpSpPr>
              <a:grpSpLocks/>
            </p:cNvGrpSpPr>
            <p:nvPr/>
          </p:nvGrpSpPr>
          <p:grpSpPr bwMode="auto">
            <a:xfrm flipV="1">
              <a:off x="2581" y="2060"/>
              <a:ext cx="236" cy="94"/>
              <a:chOff x="2848" y="848"/>
              <a:chExt cx="140" cy="98"/>
            </a:xfrm>
          </p:grpSpPr>
          <p:sp>
            <p:nvSpPr>
              <p:cNvPr id="216288" name="Line 12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289" name="Line 12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290" name="Line 12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6286" name="Line 123"/>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287" name="Line 124"/>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6080" name="Line 136"/>
          <p:cNvSpPr>
            <a:spLocks noChangeShapeType="1"/>
          </p:cNvSpPr>
          <p:nvPr/>
        </p:nvSpPr>
        <p:spPr bwMode="auto">
          <a:xfrm flipV="1">
            <a:off x="2543175" y="5443538"/>
            <a:ext cx="490538"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081" name="Text Box 137"/>
          <p:cNvSpPr txBox="1">
            <a:spLocks noChangeArrowheads="1"/>
          </p:cNvSpPr>
          <p:nvPr/>
        </p:nvSpPr>
        <p:spPr bwMode="auto">
          <a:xfrm>
            <a:off x="1003300" y="5835650"/>
            <a:ext cx="1595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600" i="0">
                <a:solidFill>
                  <a:srgbClr val="000000"/>
                </a:solidFill>
                <a:latin typeface="Arial" panose="020B0604020202020204" pitchFamily="34" charset="0"/>
              </a:rPr>
              <a:t>64.233.169.105</a:t>
            </a:r>
          </a:p>
        </p:txBody>
      </p:sp>
      <p:sp>
        <p:nvSpPr>
          <p:cNvPr id="216082" name="Text Box 138"/>
          <p:cNvSpPr txBox="1">
            <a:spLocks noChangeArrowheads="1"/>
          </p:cNvSpPr>
          <p:nvPr/>
        </p:nvSpPr>
        <p:spPr bwMode="auto">
          <a:xfrm>
            <a:off x="971550" y="5541963"/>
            <a:ext cx="1177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r>
              <a:rPr lang="en-US" altLang="zh-CN" sz="1600" i="0">
                <a:solidFill>
                  <a:srgbClr val="000000"/>
                </a:solidFill>
                <a:latin typeface="Arial" panose="020B0604020202020204" pitchFamily="34" charset="0"/>
              </a:rPr>
              <a:t>web server</a:t>
            </a:r>
          </a:p>
        </p:txBody>
      </p:sp>
      <p:grpSp>
        <p:nvGrpSpPr>
          <p:cNvPr id="216083" name="Group 194"/>
          <p:cNvGrpSpPr>
            <a:grpSpLocks/>
          </p:cNvGrpSpPr>
          <p:nvPr/>
        </p:nvGrpSpPr>
        <p:grpSpPr bwMode="auto">
          <a:xfrm>
            <a:off x="2970213" y="5649913"/>
            <a:ext cx="295275" cy="114300"/>
            <a:chOff x="3228" y="1776"/>
            <a:chExt cx="252" cy="96"/>
          </a:xfrm>
        </p:grpSpPr>
        <p:sp>
          <p:nvSpPr>
            <p:cNvPr id="216278" name="Line 195"/>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279" name="Line 196"/>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6084" name="Group 200"/>
          <p:cNvGrpSpPr>
            <a:grpSpLocks/>
          </p:cNvGrpSpPr>
          <p:nvPr/>
        </p:nvGrpSpPr>
        <p:grpSpPr bwMode="auto">
          <a:xfrm flipH="1" flipV="1">
            <a:off x="3813175" y="5354638"/>
            <a:ext cx="295275" cy="114300"/>
            <a:chOff x="3228" y="1776"/>
            <a:chExt cx="252" cy="96"/>
          </a:xfrm>
        </p:grpSpPr>
        <p:sp>
          <p:nvSpPr>
            <p:cNvPr id="216276" name="Line 201"/>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6277" name="Line 202"/>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3206" name="Line 112"/>
          <p:cNvSpPr>
            <a:spLocks noChangeShapeType="1"/>
          </p:cNvSpPr>
          <p:nvPr/>
        </p:nvSpPr>
        <p:spPr bwMode="auto">
          <a:xfrm flipH="1">
            <a:off x="3594100" y="2432050"/>
            <a:ext cx="1882775" cy="28924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216086" name="Group 145"/>
          <p:cNvGrpSpPr>
            <a:grpSpLocks/>
          </p:cNvGrpSpPr>
          <p:nvPr/>
        </p:nvGrpSpPr>
        <p:grpSpPr bwMode="auto">
          <a:xfrm>
            <a:off x="1509713" y="3965575"/>
            <a:ext cx="976312" cy="1460500"/>
            <a:chOff x="4000" y="1895"/>
            <a:chExt cx="615" cy="920"/>
          </a:xfrm>
        </p:grpSpPr>
        <p:sp>
          <p:nvSpPr>
            <p:cNvPr id="216268" name="Freeform 146"/>
            <p:cNvSpPr>
              <a:spLocks/>
            </p:cNvSpPr>
            <p:nvPr/>
          </p:nvSpPr>
          <p:spPr bwMode="auto">
            <a:xfrm>
              <a:off x="4011" y="1912"/>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903">
                  <a:moveTo>
                    <a:pt x="496" y="0"/>
                  </a:moveTo>
                  <a:lnTo>
                    <a:pt x="604" y="903"/>
                  </a:lnTo>
                  <a:lnTo>
                    <a:pt x="0" y="788"/>
                  </a:lnTo>
                  <a:lnTo>
                    <a:pt x="456" y="750"/>
                  </a:lnTo>
                  <a:lnTo>
                    <a:pt x="496" y="0"/>
                  </a:lnTo>
                  <a:close/>
                </a:path>
              </a:pathLst>
            </a:custGeom>
            <a:gradFill rotWithShape="1">
              <a:gsLst>
                <a:gs pos="0">
                  <a:schemeClr val="bg1"/>
                </a:gs>
                <a:gs pos="100000">
                  <a:srgbClr val="FF0000"/>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16269" name="Group 147"/>
            <p:cNvGrpSpPr>
              <a:grpSpLocks/>
            </p:cNvGrpSpPr>
            <p:nvPr/>
          </p:nvGrpSpPr>
          <p:grpSpPr bwMode="auto">
            <a:xfrm>
              <a:off x="4000" y="1895"/>
              <a:ext cx="500" cy="828"/>
              <a:chOff x="569" y="2954"/>
              <a:chExt cx="500" cy="828"/>
            </a:xfrm>
          </p:grpSpPr>
          <p:sp>
            <p:nvSpPr>
              <p:cNvPr id="93391" name="Rectangle 148"/>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92" name="Text Box 149"/>
              <p:cNvSpPr txBox="1">
                <a:spLocks noChangeArrowheads="1"/>
              </p:cNvSpPr>
              <p:nvPr/>
            </p:nvSpPr>
            <p:spPr bwMode="auto">
              <a:xfrm>
                <a:off x="607" y="2954"/>
                <a:ext cx="449"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a:defRPr/>
                </a:pPr>
                <a:r>
                  <a:rPr lang="en-US" sz="1600" i="0">
                    <a:solidFill>
                      <a:srgbClr val="000000"/>
                    </a:solidFill>
                    <a:latin typeface="Arial" charset="0"/>
                  </a:rPr>
                  <a:t>HTTP</a:t>
                </a:r>
              </a:p>
              <a:p>
                <a:pPr algn="ctr">
                  <a:defRPr/>
                </a:pPr>
                <a:r>
                  <a:rPr lang="en-US" sz="1600" i="0">
                    <a:solidFill>
                      <a:srgbClr val="000000"/>
                    </a:solidFill>
                    <a:latin typeface="Arial" charset="0"/>
                  </a:rPr>
                  <a:t>TCP</a:t>
                </a:r>
              </a:p>
              <a:p>
                <a:pPr algn="ctr">
                  <a:defRPr/>
                </a:pPr>
                <a:r>
                  <a:rPr lang="en-US" sz="1600" i="0">
                    <a:solidFill>
                      <a:srgbClr val="000000"/>
                    </a:solidFill>
                    <a:latin typeface="Arial" charset="0"/>
                  </a:rPr>
                  <a:t>IP</a:t>
                </a:r>
              </a:p>
              <a:p>
                <a:pPr algn="ctr">
                  <a:defRPr/>
                </a:pPr>
                <a:r>
                  <a:rPr lang="en-US" sz="1600" i="0">
                    <a:solidFill>
                      <a:srgbClr val="000000"/>
                    </a:solidFill>
                    <a:latin typeface="Arial" charset="0"/>
                  </a:rPr>
                  <a:t>Eth</a:t>
                </a:r>
              </a:p>
              <a:p>
                <a:pPr algn="ctr">
                  <a:defRPr/>
                </a:pPr>
                <a:r>
                  <a:rPr lang="en-US" sz="1600" i="0">
                    <a:solidFill>
                      <a:srgbClr val="000000"/>
                    </a:solidFill>
                    <a:latin typeface="Arial" charset="0"/>
                  </a:rPr>
                  <a:t>Phy</a:t>
                </a:r>
              </a:p>
            </p:txBody>
          </p:sp>
          <p:sp>
            <p:nvSpPr>
              <p:cNvPr id="93393" name="Line 150"/>
              <p:cNvSpPr>
                <a:spLocks noChangeShapeType="1"/>
              </p:cNvSpPr>
              <p:nvPr/>
            </p:nvSpPr>
            <p:spPr bwMode="auto">
              <a:xfrm>
                <a:off x="578" y="3130"/>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3394" name="Line 151"/>
              <p:cNvSpPr>
                <a:spLocks noChangeShapeType="1"/>
              </p:cNvSpPr>
              <p:nvPr/>
            </p:nvSpPr>
            <p:spPr bwMode="auto">
              <a:xfrm>
                <a:off x="575" y="3289"/>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3395" name="Line 152"/>
              <p:cNvSpPr>
                <a:spLocks noChangeShapeType="1"/>
              </p:cNvSpPr>
              <p:nvPr/>
            </p:nvSpPr>
            <p:spPr bwMode="auto">
              <a:xfrm>
                <a:off x="572" y="3448"/>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93396" name="Line 153"/>
              <p:cNvSpPr>
                <a:spLocks noChangeShapeType="1"/>
              </p:cNvSpPr>
              <p:nvPr/>
            </p:nvSpPr>
            <p:spPr bwMode="auto">
              <a:xfrm>
                <a:off x="569" y="3607"/>
                <a:ext cx="489"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sp>
        <p:nvSpPr>
          <p:cNvPr id="707813" name="Rectangle 229"/>
          <p:cNvSpPr>
            <a:spLocks noChangeArrowheads="1"/>
          </p:cNvSpPr>
          <p:nvPr/>
        </p:nvSpPr>
        <p:spPr bwMode="auto">
          <a:xfrm>
            <a:off x="5178425" y="4489169"/>
            <a:ext cx="3787775" cy="985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65000"/>
              <a:buFont typeface="Wingdings" charset="0"/>
              <a:buChar char="v"/>
              <a:defRPr/>
            </a:pPr>
            <a:r>
              <a:rPr lang="en-US" sz="2000" i="0" dirty="0">
                <a:solidFill>
                  <a:srgbClr val="000000"/>
                </a:solidFill>
                <a:latin typeface="Gill Sans MT" charset="0"/>
                <a:ea typeface="ＭＳ Ｐゴシック" charset="0"/>
              </a:rPr>
              <a:t>web server responds with </a:t>
            </a:r>
            <a:r>
              <a:rPr lang="en-US" sz="2000" dirty="0">
                <a:solidFill>
                  <a:srgbClr val="C00000"/>
                </a:solidFill>
                <a:latin typeface="Gill Sans MT" charset="0"/>
                <a:ea typeface="ＭＳ Ｐゴシック" charset="0"/>
              </a:rPr>
              <a:t>HTTP reply</a:t>
            </a:r>
            <a:r>
              <a:rPr lang="en-US" sz="2000" i="0" dirty="0">
                <a:solidFill>
                  <a:srgbClr val="C00000"/>
                </a:solidFill>
                <a:latin typeface="Gill Sans MT" charset="0"/>
                <a:ea typeface="ＭＳ Ｐゴシック" charset="0"/>
              </a:rPr>
              <a:t> </a:t>
            </a:r>
            <a:r>
              <a:rPr lang="en-US" sz="2000" i="0" dirty="0">
                <a:solidFill>
                  <a:srgbClr val="000000"/>
                </a:solidFill>
                <a:latin typeface="Gill Sans MT" charset="0"/>
                <a:ea typeface="ＭＳ Ｐゴシック" charset="0"/>
              </a:rPr>
              <a:t>(containing web page)</a:t>
            </a:r>
          </a:p>
        </p:txBody>
      </p:sp>
      <p:grpSp>
        <p:nvGrpSpPr>
          <p:cNvPr id="707941" name="Group 357"/>
          <p:cNvGrpSpPr>
            <a:grpSpLocks/>
          </p:cNvGrpSpPr>
          <p:nvPr/>
        </p:nvGrpSpPr>
        <p:grpSpPr bwMode="auto">
          <a:xfrm>
            <a:off x="88900" y="1363663"/>
            <a:ext cx="1081088" cy="1058862"/>
            <a:chOff x="56" y="859"/>
            <a:chExt cx="681" cy="667"/>
          </a:xfrm>
        </p:grpSpPr>
        <p:grpSp>
          <p:nvGrpSpPr>
            <p:cNvPr id="216237" name="Group 230"/>
            <p:cNvGrpSpPr>
              <a:grpSpLocks/>
            </p:cNvGrpSpPr>
            <p:nvPr/>
          </p:nvGrpSpPr>
          <p:grpSpPr bwMode="auto">
            <a:xfrm>
              <a:off x="290" y="874"/>
              <a:ext cx="379" cy="154"/>
              <a:chOff x="740" y="3209"/>
              <a:chExt cx="379" cy="154"/>
            </a:xfrm>
          </p:grpSpPr>
          <p:grpSp>
            <p:nvGrpSpPr>
              <p:cNvPr id="216263" name="Group 231"/>
              <p:cNvGrpSpPr>
                <a:grpSpLocks/>
              </p:cNvGrpSpPr>
              <p:nvPr/>
            </p:nvGrpSpPr>
            <p:grpSpPr bwMode="auto">
              <a:xfrm>
                <a:off x="794" y="3209"/>
                <a:ext cx="325" cy="154"/>
                <a:chOff x="844" y="3337"/>
                <a:chExt cx="325" cy="154"/>
              </a:xfrm>
            </p:grpSpPr>
            <p:sp>
              <p:nvSpPr>
                <p:cNvPr id="93387" name="Rectangle 232"/>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88" name="Text Box 233"/>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HTTP</a:t>
                  </a:r>
                </a:p>
              </p:txBody>
            </p:sp>
          </p:grpSp>
          <p:sp>
            <p:nvSpPr>
              <p:cNvPr id="93385" name="Rectangle 234"/>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86" name="Rectangle 235"/>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6238" name="Group 236"/>
            <p:cNvGrpSpPr>
              <a:grpSpLocks/>
            </p:cNvGrpSpPr>
            <p:nvPr/>
          </p:nvGrpSpPr>
          <p:grpSpPr bwMode="auto">
            <a:xfrm>
              <a:off x="290" y="1022"/>
              <a:ext cx="379" cy="154"/>
              <a:chOff x="836" y="3305"/>
              <a:chExt cx="379" cy="154"/>
            </a:xfrm>
          </p:grpSpPr>
          <p:grpSp>
            <p:nvGrpSpPr>
              <p:cNvPr id="216257" name="Group 237"/>
              <p:cNvGrpSpPr>
                <a:grpSpLocks/>
              </p:cNvGrpSpPr>
              <p:nvPr/>
            </p:nvGrpSpPr>
            <p:grpSpPr bwMode="auto">
              <a:xfrm>
                <a:off x="890" y="3305"/>
                <a:ext cx="325" cy="154"/>
                <a:chOff x="844" y="3337"/>
                <a:chExt cx="325" cy="154"/>
              </a:xfrm>
            </p:grpSpPr>
            <p:sp>
              <p:nvSpPr>
                <p:cNvPr id="93382" name="Rectangle 238"/>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83" name="Text Box 239"/>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HTTP</a:t>
                  </a:r>
                </a:p>
              </p:txBody>
            </p:sp>
          </p:grpSp>
          <p:grpSp>
            <p:nvGrpSpPr>
              <p:cNvPr id="216258" name="Group 240"/>
              <p:cNvGrpSpPr>
                <a:grpSpLocks/>
              </p:cNvGrpSpPr>
              <p:nvPr/>
            </p:nvGrpSpPr>
            <p:grpSpPr bwMode="auto">
              <a:xfrm>
                <a:off x="836" y="3334"/>
                <a:ext cx="354" cy="94"/>
                <a:chOff x="836" y="3334"/>
                <a:chExt cx="354" cy="94"/>
              </a:xfrm>
            </p:grpSpPr>
            <p:sp>
              <p:nvSpPr>
                <p:cNvPr id="93380" name="Rectangle 241"/>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81" name="Rectangle 242"/>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grpSp>
          <p:nvGrpSpPr>
            <p:cNvPr id="216239" name="Group 243"/>
            <p:cNvGrpSpPr>
              <a:grpSpLocks/>
            </p:cNvGrpSpPr>
            <p:nvPr/>
          </p:nvGrpSpPr>
          <p:grpSpPr bwMode="auto">
            <a:xfrm>
              <a:off x="177" y="1042"/>
              <a:ext cx="480" cy="112"/>
              <a:chOff x="627" y="3377"/>
              <a:chExt cx="480" cy="112"/>
            </a:xfrm>
          </p:grpSpPr>
          <p:sp>
            <p:nvSpPr>
              <p:cNvPr id="93376" name="Rectangle 244"/>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77" name="Rectangle 245"/>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6240" name="Group 246"/>
            <p:cNvGrpSpPr>
              <a:grpSpLocks/>
            </p:cNvGrpSpPr>
            <p:nvPr/>
          </p:nvGrpSpPr>
          <p:grpSpPr bwMode="auto">
            <a:xfrm>
              <a:off x="56" y="1189"/>
              <a:ext cx="681" cy="154"/>
              <a:chOff x="504" y="3523"/>
              <a:chExt cx="681" cy="154"/>
            </a:xfrm>
          </p:grpSpPr>
          <p:grpSp>
            <p:nvGrpSpPr>
              <p:cNvPr id="216242" name="Group 247"/>
              <p:cNvGrpSpPr>
                <a:grpSpLocks/>
              </p:cNvGrpSpPr>
              <p:nvPr/>
            </p:nvGrpSpPr>
            <p:grpSpPr bwMode="auto">
              <a:xfrm>
                <a:off x="623" y="3523"/>
                <a:ext cx="492" cy="154"/>
                <a:chOff x="723" y="3453"/>
                <a:chExt cx="492" cy="154"/>
              </a:xfrm>
            </p:grpSpPr>
            <p:grpSp>
              <p:nvGrpSpPr>
                <p:cNvPr id="216246" name="Group 248"/>
                <p:cNvGrpSpPr>
                  <a:grpSpLocks/>
                </p:cNvGrpSpPr>
                <p:nvPr/>
              </p:nvGrpSpPr>
              <p:grpSpPr bwMode="auto">
                <a:xfrm>
                  <a:off x="836" y="3453"/>
                  <a:ext cx="379" cy="154"/>
                  <a:chOff x="836" y="3305"/>
                  <a:chExt cx="379" cy="154"/>
                </a:xfrm>
              </p:grpSpPr>
              <p:grpSp>
                <p:nvGrpSpPr>
                  <p:cNvPr id="216249" name="Group 249"/>
                  <p:cNvGrpSpPr>
                    <a:grpSpLocks/>
                  </p:cNvGrpSpPr>
                  <p:nvPr/>
                </p:nvGrpSpPr>
                <p:grpSpPr bwMode="auto">
                  <a:xfrm>
                    <a:off x="890" y="3305"/>
                    <a:ext cx="325" cy="154"/>
                    <a:chOff x="844" y="3337"/>
                    <a:chExt cx="325" cy="154"/>
                  </a:xfrm>
                </p:grpSpPr>
                <p:sp>
                  <p:nvSpPr>
                    <p:cNvPr id="93374" name="Rectangle 25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75" name="Text Box 251"/>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HTTP</a:t>
                      </a:r>
                    </a:p>
                  </p:txBody>
                </p:sp>
              </p:grpSp>
              <p:grpSp>
                <p:nvGrpSpPr>
                  <p:cNvPr id="216250" name="Group 252"/>
                  <p:cNvGrpSpPr>
                    <a:grpSpLocks/>
                  </p:cNvGrpSpPr>
                  <p:nvPr/>
                </p:nvGrpSpPr>
                <p:grpSpPr bwMode="auto">
                  <a:xfrm>
                    <a:off x="836" y="3334"/>
                    <a:ext cx="354" cy="94"/>
                    <a:chOff x="836" y="3334"/>
                    <a:chExt cx="354" cy="94"/>
                  </a:xfrm>
                </p:grpSpPr>
                <p:sp>
                  <p:nvSpPr>
                    <p:cNvPr id="93372" name="Rectangle 253"/>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73" name="Rectangle 254"/>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sp>
              <p:nvSpPr>
                <p:cNvPr id="93368" name="Rectangle 255"/>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69" name="Rectangle 256"/>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3364" name="Rectangle 257"/>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65" name="Rectangle 258"/>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66" name="Rectangle 259"/>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3362" name="AutoShape 356"/>
            <p:cNvSpPr>
              <a:spLocks noChangeArrowheads="1"/>
            </p:cNvSpPr>
            <p:nvPr/>
          </p:nvSpPr>
          <p:spPr bwMode="auto">
            <a:xfrm>
              <a:off x="341" y="859"/>
              <a:ext cx="240" cy="667"/>
            </a:xfrm>
            <a:prstGeom prst="downArrow">
              <a:avLst>
                <a:gd name="adj1" fmla="val 49167"/>
                <a:gd name="adj2" fmla="val 675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707973" name="Group 389"/>
          <p:cNvGrpSpPr>
            <a:grpSpLocks/>
          </p:cNvGrpSpPr>
          <p:nvPr/>
        </p:nvGrpSpPr>
        <p:grpSpPr bwMode="auto">
          <a:xfrm>
            <a:off x="92075" y="1890713"/>
            <a:ext cx="1081088" cy="244475"/>
            <a:chOff x="0" y="2762"/>
            <a:chExt cx="681" cy="154"/>
          </a:xfrm>
        </p:grpSpPr>
        <p:sp>
          <p:nvSpPr>
            <p:cNvPr id="93345" name="Rectangle 388"/>
            <p:cNvSpPr>
              <a:spLocks noChangeArrowheads="1"/>
            </p:cNvSpPr>
            <p:nvPr/>
          </p:nvSpPr>
          <p:spPr bwMode="auto">
            <a:xfrm>
              <a:off x="0" y="2768"/>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6225" name="Group 376"/>
            <p:cNvGrpSpPr>
              <a:grpSpLocks/>
            </p:cNvGrpSpPr>
            <p:nvPr/>
          </p:nvGrpSpPr>
          <p:grpSpPr bwMode="auto">
            <a:xfrm>
              <a:off x="119" y="2762"/>
              <a:ext cx="492" cy="154"/>
              <a:chOff x="723" y="3453"/>
              <a:chExt cx="492" cy="154"/>
            </a:xfrm>
          </p:grpSpPr>
          <p:grpSp>
            <p:nvGrpSpPr>
              <p:cNvPr id="216228" name="Group 377"/>
              <p:cNvGrpSpPr>
                <a:grpSpLocks/>
              </p:cNvGrpSpPr>
              <p:nvPr/>
            </p:nvGrpSpPr>
            <p:grpSpPr bwMode="auto">
              <a:xfrm>
                <a:off x="836" y="3453"/>
                <a:ext cx="379" cy="154"/>
                <a:chOff x="836" y="3305"/>
                <a:chExt cx="379" cy="154"/>
              </a:xfrm>
            </p:grpSpPr>
            <p:grpSp>
              <p:nvGrpSpPr>
                <p:cNvPr id="216231" name="Group 378"/>
                <p:cNvGrpSpPr>
                  <a:grpSpLocks/>
                </p:cNvGrpSpPr>
                <p:nvPr/>
              </p:nvGrpSpPr>
              <p:grpSpPr bwMode="auto">
                <a:xfrm>
                  <a:off x="890" y="3305"/>
                  <a:ext cx="325" cy="154"/>
                  <a:chOff x="844" y="3337"/>
                  <a:chExt cx="325" cy="154"/>
                </a:xfrm>
              </p:grpSpPr>
              <p:sp>
                <p:nvSpPr>
                  <p:cNvPr id="93356" name="Rectangle 37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57" name="Text Box 380"/>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HTTP</a:t>
                    </a:r>
                  </a:p>
                </p:txBody>
              </p:sp>
            </p:grpSp>
            <p:grpSp>
              <p:nvGrpSpPr>
                <p:cNvPr id="216232" name="Group 381"/>
                <p:cNvGrpSpPr>
                  <a:grpSpLocks/>
                </p:cNvGrpSpPr>
                <p:nvPr/>
              </p:nvGrpSpPr>
              <p:grpSpPr bwMode="auto">
                <a:xfrm>
                  <a:off x="836" y="3334"/>
                  <a:ext cx="354" cy="94"/>
                  <a:chOff x="836" y="3334"/>
                  <a:chExt cx="354" cy="94"/>
                </a:xfrm>
              </p:grpSpPr>
              <p:sp>
                <p:nvSpPr>
                  <p:cNvPr id="93354" name="Rectangle 382"/>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55" name="Rectangle 383"/>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sp>
            <p:nvSpPr>
              <p:cNvPr id="93350" name="Rectangle 384"/>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51" name="Rectangle 385"/>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3347" name="Rectangle 386"/>
            <p:cNvSpPr>
              <a:spLocks noChangeArrowheads="1"/>
            </p:cNvSpPr>
            <p:nvPr/>
          </p:nvSpPr>
          <p:spPr bwMode="auto">
            <a:xfrm>
              <a:off x="13" y="2784"/>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48" name="Rectangle 387"/>
            <p:cNvSpPr>
              <a:spLocks noChangeArrowheads="1"/>
            </p:cNvSpPr>
            <p:nvPr/>
          </p:nvSpPr>
          <p:spPr bwMode="auto">
            <a:xfrm>
              <a:off x="611" y="2783"/>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707975" name="Group 391"/>
          <p:cNvGrpSpPr>
            <a:grpSpLocks/>
          </p:cNvGrpSpPr>
          <p:nvPr/>
        </p:nvGrpSpPr>
        <p:grpSpPr bwMode="auto">
          <a:xfrm>
            <a:off x="411163" y="4051300"/>
            <a:ext cx="1081087" cy="949325"/>
            <a:chOff x="2231" y="3555"/>
            <a:chExt cx="681" cy="598"/>
          </a:xfrm>
        </p:grpSpPr>
        <p:grpSp>
          <p:nvGrpSpPr>
            <p:cNvPr id="216190" name="Group 392"/>
            <p:cNvGrpSpPr>
              <a:grpSpLocks/>
            </p:cNvGrpSpPr>
            <p:nvPr/>
          </p:nvGrpSpPr>
          <p:grpSpPr bwMode="auto">
            <a:xfrm>
              <a:off x="2231" y="3684"/>
              <a:ext cx="681" cy="469"/>
              <a:chOff x="152" y="970"/>
              <a:chExt cx="681" cy="469"/>
            </a:xfrm>
          </p:grpSpPr>
          <p:grpSp>
            <p:nvGrpSpPr>
              <p:cNvPr id="216194" name="Group 393"/>
              <p:cNvGrpSpPr>
                <a:grpSpLocks/>
              </p:cNvGrpSpPr>
              <p:nvPr/>
            </p:nvGrpSpPr>
            <p:grpSpPr bwMode="auto">
              <a:xfrm>
                <a:off x="386" y="970"/>
                <a:ext cx="379" cy="154"/>
                <a:chOff x="740" y="3209"/>
                <a:chExt cx="379" cy="154"/>
              </a:xfrm>
            </p:grpSpPr>
            <p:grpSp>
              <p:nvGrpSpPr>
                <p:cNvPr id="216219" name="Group 394"/>
                <p:cNvGrpSpPr>
                  <a:grpSpLocks/>
                </p:cNvGrpSpPr>
                <p:nvPr/>
              </p:nvGrpSpPr>
              <p:grpSpPr bwMode="auto">
                <a:xfrm>
                  <a:off x="794" y="3209"/>
                  <a:ext cx="325" cy="154"/>
                  <a:chOff x="844" y="3337"/>
                  <a:chExt cx="325" cy="154"/>
                </a:xfrm>
              </p:grpSpPr>
              <p:sp>
                <p:nvSpPr>
                  <p:cNvPr id="93343" name="Rectangle 39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44" name="Text Box 396"/>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HTTP</a:t>
                    </a:r>
                  </a:p>
                </p:txBody>
              </p:sp>
            </p:grpSp>
            <p:sp>
              <p:nvSpPr>
                <p:cNvPr id="93341" name="Rectangle 397"/>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42" name="Rectangle 398"/>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6195" name="Group 399"/>
              <p:cNvGrpSpPr>
                <a:grpSpLocks/>
              </p:cNvGrpSpPr>
              <p:nvPr/>
            </p:nvGrpSpPr>
            <p:grpSpPr bwMode="auto">
              <a:xfrm>
                <a:off x="386" y="1118"/>
                <a:ext cx="379" cy="154"/>
                <a:chOff x="836" y="3305"/>
                <a:chExt cx="379" cy="154"/>
              </a:xfrm>
            </p:grpSpPr>
            <p:grpSp>
              <p:nvGrpSpPr>
                <p:cNvPr id="216213" name="Group 400"/>
                <p:cNvGrpSpPr>
                  <a:grpSpLocks/>
                </p:cNvGrpSpPr>
                <p:nvPr/>
              </p:nvGrpSpPr>
              <p:grpSpPr bwMode="auto">
                <a:xfrm>
                  <a:off x="890" y="3305"/>
                  <a:ext cx="325" cy="154"/>
                  <a:chOff x="844" y="3337"/>
                  <a:chExt cx="325" cy="154"/>
                </a:xfrm>
              </p:grpSpPr>
              <p:sp>
                <p:nvSpPr>
                  <p:cNvPr id="93338" name="Rectangle 40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39" name="Text Box 402"/>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HTTP</a:t>
                    </a:r>
                  </a:p>
                </p:txBody>
              </p:sp>
            </p:grpSp>
            <p:grpSp>
              <p:nvGrpSpPr>
                <p:cNvPr id="216214" name="Group 403"/>
                <p:cNvGrpSpPr>
                  <a:grpSpLocks/>
                </p:cNvGrpSpPr>
                <p:nvPr/>
              </p:nvGrpSpPr>
              <p:grpSpPr bwMode="auto">
                <a:xfrm>
                  <a:off x="836" y="3334"/>
                  <a:ext cx="354" cy="94"/>
                  <a:chOff x="836" y="3334"/>
                  <a:chExt cx="354" cy="94"/>
                </a:xfrm>
              </p:grpSpPr>
              <p:sp>
                <p:nvSpPr>
                  <p:cNvPr id="93336" name="Rectangle 404"/>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37" name="Rectangle 405"/>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grpSp>
            <p:nvGrpSpPr>
              <p:cNvPr id="216196" name="Group 406"/>
              <p:cNvGrpSpPr>
                <a:grpSpLocks/>
              </p:cNvGrpSpPr>
              <p:nvPr/>
            </p:nvGrpSpPr>
            <p:grpSpPr bwMode="auto">
              <a:xfrm>
                <a:off x="273" y="1138"/>
                <a:ext cx="480" cy="112"/>
                <a:chOff x="627" y="3377"/>
                <a:chExt cx="480" cy="112"/>
              </a:xfrm>
            </p:grpSpPr>
            <p:sp>
              <p:nvSpPr>
                <p:cNvPr id="93332" name="Rectangle 407"/>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33" name="Rectangle 408"/>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6197" name="Group 409"/>
              <p:cNvGrpSpPr>
                <a:grpSpLocks/>
              </p:cNvGrpSpPr>
              <p:nvPr/>
            </p:nvGrpSpPr>
            <p:grpSpPr bwMode="auto">
              <a:xfrm>
                <a:off x="152" y="1285"/>
                <a:ext cx="681" cy="154"/>
                <a:chOff x="504" y="3523"/>
                <a:chExt cx="681" cy="154"/>
              </a:xfrm>
            </p:grpSpPr>
            <p:grpSp>
              <p:nvGrpSpPr>
                <p:cNvPr id="216198" name="Group 410"/>
                <p:cNvGrpSpPr>
                  <a:grpSpLocks/>
                </p:cNvGrpSpPr>
                <p:nvPr/>
              </p:nvGrpSpPr>
              <p:grpSpPr bwMode="auto">
                <a:xfrm>
                  <a:off x="623" y="3523"/>
                  <a:ext cx="492" cy="154"/>
                  <a:chOff x="723" y="3453"/>
                  <a:chExt cx="492" cy="154"/>
                </a:xfrm>
              </p:grpSpPr>
              <p:grpSp>
                <p:nvGrpSpPr>
                  <p:cNvPr id="216202" name="Group 411"/>
                  <p:cNvGrpSpPr>
                    <a:grpSpLocks/>
                  </p:cNvGrpSpPr>
                  <p:nvPr/>
                </p:nvGrpSpPr>
                <p:grpSpPr bwMode="auto">
                  <a:xfrm>
                    <a:off x="836" y="3453"/>
                    <a:ext cx="379" cy="154"/>
                    <a:chOff x="836" y="3305"/>
                    <a:chExt cx="379" cy="154"/>
                  </a:xfrm>
                </p:grpSpPr>
                <p:grpSp>
                  <p:nvGrpSpPr>
                    <p:cNvPr id="216205" name="Group 412"/>
                    <p:cNvGrpSpPr>
                      <a:grpSpLocks/>
                    </p:cNvGrpSpPr>
                    <p:nvPr/>
                  </p:nvGrpSpPr>
                  <p:grpSpPr bwMode="auto">
                    <a:xfrm>
                      <a:off x="890" y="3305"/>
                      <a:ext cx="325" cy="154"/>
                      <a:chOff x="844" y="3337"/>
                      <a:chExt cx="325" cy="154"/>
                    </a:xfrm>
                  </p:grpSpPr>
                  <p:sp>
                    <p:nvSpPr>
                      <p:cNvPr id="93330" name="Rectangle 41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31" name="Text Box 414"/>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HTTP</a:t>
                        </a:r>
                      </a:p>
                    </p:txBody>
                  </p:sp>
                </p:grpSp>
                <p:grpSp>
                  <p:nvGrpSpPr>
                    <p:cNvPr id="216206" name="Group 415"/>
                    <p:cNvGrpSpPr>
                      <a:grpSpLocks/>
                    </p:cNvGrpSpPr>
                    <p:nvPr/>
                  </p:nvGrpSpPr>
                  <p:grpSpPr bwMode="auto">
                    <a:xfrm>
                      <a:off x="836" y="3334"/>
                      <a:ext cx="354" cy="94"/>
                      <a:chOff x="836" y="3334"/>
                      <a:chExt cx="354" cy="94"/>
                    </a:xfrm>
                  </p:grpSpPr>
                  <p:sp>
                    <p:nvSpPr>
                      <p:cNvPr id="93328" name="Rectangle 416"/>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29" name="Rectangle 417"/>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sp>
                <p:nvSpPr>
                  <p:cNvPr id="93324" name="Rectangle 418"/>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25" name="Rectangle 419"/>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3320" name="Rectangle 420"/>
                <p:cNvSpPr>
                  <a:spLocks noChangeArrowheads="1"/>
                </p:cNvSpPr>
                <p:nvPr/>
              </p:nvSpPr>
              <p:spPr bwMode="auto">
                <a:xfrm>
                  <a:off x="517" y="3545"/>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21" name="Rectangle 421"/>
                <p:cNvSpPr>
                  <a:spLocks noChangeArrowheads="1"/>
                </p:cNvSpPr>
                <p:nvPr/>
              </p:nvSpPr>
              <p:spPr bwMode="auto">
                <a:xfrm>
                  <a:off x="1115" y="3544"/>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22" name="Rectangle 422"/>
                <p:cNvSpPr>
                  <a:spLocks noChangeArrowheads="1"/>
                </p:cNvSpPr>
                <p:nvPr/>
              </p:nvSpPr>
              <p:spPr bwMode="auto">
                <a:xfrm>
                  <a:off x="504" y="3529"/>
                  <a:ext cx="681" cy="1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grpSp>
          <p:nvGrpSpPr>
            <p:cNvPr id="216191" name="Group 423"/>
            <p:cNvGrpSpPr>
              <a:grpSpLocks/>
            </p:cNvGrpSpPr>
            <p:nvPr/>
          </p:nvGrpSpPr>
          <p:grpSpPr bwMode="auto">
            <a:xfrm>
              <a:off x="2517" y="3555"/>
              <a:ext cx="325" cy="154"/>
              <a:chOff x="844" y="3337"/>
              <a:chExt cx="325" cy="154"/>
            </a:xfrm>
          </p:grpSpPr>
          <p:sp>
            <p:nvSpPr>
              <p:cNvPr id="93313" name="Rectangle 424"/>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14" name="Text Box 425"/>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HTTP</a:t>
                </a:r>
              </a:p>
            </p:txBody>
          </p:sp>
        </p:grpSp>
      </p:grpSp>
      <p:grpSp>
        <p:nvGrpSpPr>
          <p:cNvPr id="708061" name="Group 477"/>
          <p:cNvGrpSpPr>
            <a:grpSpLocks/>
          </p:cNvGrpSpPr>
          <p:nvPr/>
        </p:nvGrpSpPr>
        <p:grpSpPr bwMode="auto">
          <a:xfrm>
            <a:off x="76200" y="1119188"/>
            <a:ext cx="1081088" cy="1016000"/>
            <a:chOff x="2256" y="3531"/>
            <a:chExt cx="681" cy="640"/>
          </a:xfrm>
        </p:grpSpPr>
        <p:grpSp>
          <p:nvGrpSpPr>
            <p:cNvPr id="216157" name="Group 321"/>
            <p:cNvGrpSpPr>
              <a:grpSpLocks/>
            </p:cNvGrpSpPr>
            <p:nvPr/>
          </p:nvGrpSpPr>
          <p:grpSpPr bwMode="auto">
            <a:xfrm>
              <a:off x="2482" y="3684"/>
              <a:ext cx="379" cy="154"/>
              <a:chOff x="740" y="3209"/>
              <a:chExt cx="379" cy="154"/>
            </a:xfrm>
          </p:grpSpPr>
          <p:grpSp>
            <p:nvGrpSpPr>
              <p:cNvPr id="216185" name="Group 322"/>
              <p:cNvGrpSpPr>
                <a:grpSpLocks/>
              </p:cNvGrpSpPr>
              <p:nvPr/>
            </p:nvGrpSpPr>
            <p:grpSpPr bwMode="auto">
              <a:xfrm>
                <a:off x="794" y="3209"/>
                <a:ext cx="325" cy="154"/>
                <a:chOff x="844" y="3337"/>
                <a:chExt cx="325" cy="154"/>
              </a:xfrm>
            </p:grpSpPr>
            <p:sp>
              <p:nvSpPr>
                <p:cNvPr id="93309" name="Rectangle 32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10" name="Text Box 324"/>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HTTP</a:t>
                  </a:r>
                </a:p>
              </p:txBody>
            </p:sp>
          </p:grpSp>
          <p:sp>
            <p:nvSpPr>
              <p:cNvPr id="93307" name="Rectangle 325"/>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08" name="Rectangle 326"/>
              <p:cNvSpPr>
                <a:spLocks noChangeArrowheads="1"/>
              </p:cNvSpPr>
              <p:nvPr/>
            </p:nvSpPr>
            <p:spPr bwMode="auto">
              <a:xfrm>
                <a:off x="740" y="3238"/>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6158" name="Group 327"/>
            <p:cNvGrpSpPr>
              <a:grpSpLocks/>
            </p:cNvGrpSpPr>
            <p:nvPr/>
          </p:nvGrpSpPr>
          <p:grpSpPr bwMode="auto">
            <a:xfrm>
              <a:off x="2482" y="3844"/>
              <a:ext cx="379" cy="154"/>
              <a:chOff x="836" y="3305"/>
              <a:chExt cx="379" cy="154"/>
            </a:xfrm>
          </p:grpSpPr>
          <p:grpSp>
            <p:nvGrpSpPr>
              <p:cNvPr id="216179" name="Group 328"/>
              <p:cNvGrpSpPr>
                <a:grpSpLocks/>
              </p:cNvGrpSpPr>
              <p:nvPr/>
            </p:nvGrpSpPr>
            <p:grpSpPr bwMode="auto">
              <a:xfrm>
                <a:off x="890" y="3305"/>
                <a:ext cx="325" cy="154"/>
                <a:chOff x="844" y="3337"/>
                <a:chExt cx="325" cy="154"/>
              </a:xfrm>
            </p:grpSpPr>
            <p:sp>
              <p:nvSpPr>
                <p:cNvPr id="93304" name="Rectangle 32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05" name="Text Box 330"/>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HTTP</a:t>
                  </a:r>
                </a:p>
              </p:txBody>
            </p:sp>
          </p:grpSp>
          <p:grpSp>
            <p:nvGrpSpPr>
              <p:cNvPr id="216180" name="Group 331"/>
              <p:cNvGrpSpPr>
                <a:grpSpLocks/>
              </p:cNvGrpSpPr>
              <p:nvPr/>
            </p:nvGrpSpPr>
            <p:grpSpPr bwMode="auto">
              <a:xfrm>
                <a:off x="836" y="3334"/>
                <a:ext cx="354" cy="94"/>
                <a:chOff x="836" y="3334"/>
                <a:chExt cx="354" cy="94"/>
              </a:xfrm>
            </p:grpSpPr>
            <p:sp>
              <p:nvSpPr>
                <p:cNvPr id="93302" name="Rectangle 332"/>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303" name="Rectangle 333"/>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grpSp>
          <p:nvGrpSpPr>
            <p:cNvPr id="216159" name="Group 334"/>
            <p:cNvGrpSpPr>
              <a:grpSpLocks/>
            </p:cNvGrpSpPr>
            <p:nvPr/>
          </p:nvGrpSpPr>
          <p:grpSpPr bwMode="auto">
            <a:xfrm>
              <a:off x="2369" y="3858"/>
              <a:ext cx="480" cy="112"/>
              <a:chOff x="627" y="3377"/>
              <a:chExt cx="480" cy="112"/>
            </a:xfrm>
          </p:grpSpPr>
          <p:sp>
            <p:nvSpPr>
              <p:cNvPr id="93298" name="Rectangle 335"/>
              <p:cNvSpPr>
                <a:spLocks noChangeArrowheads="1"/>
              </p:cNvSpPr>
              <p:nvPr/>
            </p:nvSpPr>
            <p:spPr bwMode="auto">
              <a:xfrm>
                <a:off x="636" y="3388"/>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99" name="Rectangle 336"/>
              <p:cNvSpPr>
                <a:spLocks noChangeArrowheads="1"/>
              </p:cNvSpPr>
              <p:nvPr/>
            </p:nvSpPr>
            <p:spPr bwMode="auto">
              <a:xfrm>
                <a:off x="627" y="3377"/>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6160" name="Group 360"/>
            <p:cNvGrpSpPr>
              <a:grpSpLocks/>
            </p:cNvGrpSpPr>
            <p:nvPr/>
          </p:nvGrpSpPr>
          <p:grpSpPr bwMode="auto">
            <a:xfrm>
              <a:off x="2534" y="3531"/>
              <a:ext cx="325" cy="154"/>
              <a:chOff x="844" y="3337"/>
              <a:chExt cx="325" cy="154"/>
            </a:xfrm>
          </p:grpSpPr>
          <p:sp>
            <p:nvSpPr>
              <p:cNvPr id="93296" name="Rectangle 36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97" name="Text Box 362"/>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HTTP</a:t>
                </a:r>
              </a:p>
            </p:txBody>
          </p:sp>
        </p:grpSp>
        <p:grpSp>
          <p:nvGrpSpPr>
            <p:cNvPr id="216161" name="Group 461"/>
            <p:cNvGrpSpPr>
              <a:grpSpLocks/>
            </p:cNvGrpSpPr>
            <p:nvPr/>
          </p:nvGrpSpPr>
          <p:grpSpPr bwMode="auto">
            <a:xfrm>
              <a:off x="2256" y="4017"/>
              <a:ext cx="681" cy="154"/>
              <a:chOff x="-341" y="3180"/>
              <a:chExt cx="681" cy="154"/>
            </a:xfrm>
          </p:grpSpPr>
          <p:sp>
            <p:nvSpPr>
              <p:cNvPr id="93283" name="Rectangle 457"/>
              <p:cNvSpPr>
                <a:spLocks noChangeArrowheads="1"/>
              </p:cNvSpPr>
              <p:nvPr/>
            </p:nvSpPr>
            <p:spPr bwMode="auto">
              <a:xfrm>
                <a:off x="-341" y="3186"/>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6163" name="Group 445"/>
              <p:cNvGrpSpPr>
                <a:grpSpLocks/>
              </p:cNvGrpSpPr>
              <p:nvPr/>
            </p:nvGrpSpPr>
            <p:grpSpPr bwMode="auto">
              <a:xfrm>
                <a:off x="-222" y="3180"/>
                <a:ext cx="492" cy="154"/>
                <a:chOff x="723" y="3453"/>
                <a:chExt cx="492" cy="154"/>
              </a:xfrm>
            </p:grpSpPr>
            <p:grpSp>
              <p:nvGrpSpPr>
                <p:cNvPr id="216166" name="Group 446"/>
                <p:cNvGrpSpPr>
                  <a:grpSpLocks/>
                </p:cNvGrpSpPr>
                <p:nvPr/>
              </p:nvGrpSpPr>
              <p:grpSpPr bwMode="auto">
                <a:xfrm>
                  <a:off x="836" y="3453"/>
                  <a:ext cx="379" cy="154"/>
                  <a:chOff x="836" y="3305"/>
                  <a:chExt cx="379" cy="154"/>
                </a:xfrm>
              </p:grpSpPr>
              <p:grpSp>
                <p:nvGrpSpPr>
                  <p:cNvPr id="216169" name="Group 447"/>
                  <p:cNvGrpSpPr>
                    <a:grpSpLocks/>
                  </p:cNvGrpSpPr>
                  <p:nvPr/>
                </p:nvGrpSpPr>
                <p:grpSpPr bwMode="auto">
                  <a:xfrm>
                    <a:off x="890" y="3305"/>
                    <a:ext cx="325" cy="154"/>
                    <a:chOff x="844" y="3337"/>
                    <a:chExt cx="325" cy="154"/>
                  </a:xfrm>
                </p:grpSpPr>
                <p:sp>
                  <p:nvSpPr>
                    <p:cNvPr id="93294" name="Rectangle 448"/>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95" name="Text Box 449"/>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HTTP</a:t>
                      </a:r>
                    </a:p>
                  </p:txBody>
                </p:sp>
              </p:grpSp>
              <p:grpSp>
                <p:nvGrpSpPr>
                  <p:cNvPr id="216170" name="Group 450"/>
                  <p:cNvGrpSpPr>
                    <a:grpSpLocks/>
                  </p:cNvGrpSpPr>
                  <p:nvPr/>
                </p:nvGrpSpPr>
                <p:grpSpPr bwMode="auto">
                  <a:xfrm>
                    <a:off x="836" y="3334"/>
                    <a:ext cx="354" cy="94"/>
                    <a:chOff x="836" y="3334"/>
                    <a:chExt cx="354" cy="94"/>
                  </a:xfrm>
                </p:grpSpPr>
                <p:sp>
                  <p:nvSpPr>
                    <p:cNvPr id="93292" name="Rectangle 451"/>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93" name="Rectangle 452"/>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sp>
              <p:nvSpPr>
                <p:cNvPr id="93288" name="Rectangle 453"/>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89" name="Rectangle 454"/>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3285" name="Rectangle 455"/>
              <p:cNvSpPr>
                <a:spLocks noChangeArrowheads="1"/>
              </p:cNvSpPr>
              <p:nvPr/>
            </p:nvSpPr>
            <p:spPr bwMode="auto">
              <a:xfrm>
                <a:off x="-328" y="3202"/>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86" name="Rectangle 456"/>
              <p:cNvSpPr>
                <a:spLocks noChangeArrowheads="1"/>
              </p:cNvSpPr>
              <p:nvPr/>
            </p:nvSpPr>
            <p:spPr bwMode="auto">
              <a:xfrm>
                <a:off x="270" y="3201"/>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grpSp>
        <p:nvGrpSpPr>
          <p:cNvPr id="708046" name="Group 462"/>
          <p:cNvGrpSpPr>
            <a:grpSpLocks/>
          </p:cNvGrpSpPr>
          <p:nvPr/>
        </p:nvGrpSpPr>
        <p:grpSpPr bwMode="auto">
          <a:xfrm>
            <a:off x="414338" y="4756150"/>
            <a:ext cx="1081087" cy="244475"/>
            <a:chOff x="-341" y="3180"/>
            <a:chExt cx="681" cy="154"/>
          </a:xfrm>
        </p:grpSpPr>
        <p:sp>
          <p:nvSpPr>
            <p:cNvPr id="93265" name="Rectangle 463"/>
            <p:cNvSpPr>
              <a:spLocks noChangeArrowheads="1"/>
            </p:cNvSpPr>
            <p:nvPr/>
          </p:nvSpPr>
          <p:spPr bwMode="auto">
            <a:xfrm>
              <a:off x="-341" y="3186"/>
              <a:ext cx="681" cy="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6145" name="Group 464"/>
            <p:cNvGrpSpPr>
              <a:grpSpLocks/>
            </p:cNvGrpSpPr>
            <p:nvPr/>
          </p:nvGrpSpPr>
          <p:grpSpPr bwMode="auto">
            <a:xfrm>
              <a:off x="-222" y="3180"/>
              <a:ext cx="492" cy="154"/>
              <a:chOff x="723" y="3453"/>
              <a:chExt cx="492" cy="154"/>
            </a:xfrm>
          </p:grpSpPr>
          <p:grpSp>
            <p:nvGrpSpPr>
              <p:cNvPr id="216148" name="Group 465"/>
              <p:cNvGrpSpPr>
                <a:grpSpLocks/>
              </p:cNvGrpSpPr>
              <p:nvPr/>
            </p:nvGrpSpPr>
            <p:grpSpPr bwMode="auto">
              <a:xfrm>
                <a:off x="836" y="3453"/>
                <a:ext cx="379" cy="154"/>
                <a:chOff x="836" y="3305"/>
                <a:chExt cx="379" cy="154"/>
              </a:xfrm>
            </p:grpSpPr>
            <p:grpSp>
              <p:nvGrpSpPr>
                <p:cNvPr id="216151" name="Group 466"/>
                <p:cNvGrpSpPr>
                  <a:grpSpLocks/>
                </p:cNvGrpSpPr>
                <p:nvPr/>
              </p:nvGrpSpPr>
              <p:grpSpPr bwMode="auto">
                <a:xfrm>
                  <a:off x="890" y="3305"/>
                  <a:ext cx="325" cy="154"/>
                  <a:chOff x="844" y="3337"/>
                  <a:chExt cx="325" cy="154"/>
                </a:xfrm>
              </p:grpSpPr>
              <p:sp>
                <p:nvSpPr>
                  <p:cNvPr id="93276" name="Rectangle 46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77" name="Text Box 468"/>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a:solidFill>
                          <a:srgbClr val="FFFFFF"/>
                        </a:solidFill>
                        <a:latin typeface="Arial" charset="0"/>
                      </a:rPr>
                      <a:t>HTTP</a:t>
                    </a:r>
                  </a:p>
                </p:txBody>
              </p:sp>
            </p:grpSp>
            <p:grpSp>
              <p:nvGrpSpPr>
                <p:cNvPr id="216152" name="Group 469"/>
                <p:cNvGrpSpPr>
                  <a:grpSpLocks/>
                </p:cNvGrpSpPr>
                <p:nvPr/>
              </p:nvGrpSpPr>
              <p:grpSpPr bwMode="auto">
                <a:xfrm>
                  <a:off x="836" y="3334"/>
                  <a:ext cx="354" cy="94"/>
                  <a:chOff x="836" y="3334"/>
                  <a:chExt cx="354" cy="94"/>
                </a:xfrm>
              </p:grpSpPr>
              <p:sp>
                <p:nvSpPr>
                  <p:cNvPr id="93274" name="Rectangle 470"/>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75" name="Rectangle 471"/>
                  <p:cNvSpPr>
                    <a:spLocks noChangeArrowheads="1"/>
                  </p:cNvSpPr>
                  <p:nvPr/>
                </p:nvSpPr>
                <p:spPr bwMode="auto">
                  <a:xfrm>
                    <a:off x="836" y="3334"/>
                    <a:ext cx="354" cy="94"/>
                  </a:xfrm>
                  <a:prstGeom prst="rect">
                    <a:avLst/>
                  </a:prstGeom>
                  <a:noFill/>
                  <a:ln w="9525">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sp>
            <p:nvSpPr>
              <p:cNvPr id="93270" name="Rectangle 472"/>
              <p:cNvSpPr>
                <a:spLocks noChangeArrowheads="1"/>
              </p:cNvSpPr>
              <p:nvPr/>
            </p:nvSpPr>
            <p:spPr bwMode="auto">
              <a:xfrm>
                <a:off x="732" y="3484"/>
                <a:ext cx="96" cy="93"/>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71" name="Rectangle 473"/>
              <p:cNvSpPr>
                <a:spLocks noChangeArrowheads="1"/>
              </p:cNvSpPr>
              <p:nvPr/>
            </p:nvSpPr>
            <p:spPr bwMode="auto">
              <a:xfrm>
                <a:off x="723" y="3473"/>
                <a:ext cx="480" cy="112"/>
              </a:xfrm>
              <a:prstGeom prst="rect">
                <a:avLst/>
              </a:prstGeom>
              <a:noFill/>
              <a:ln w="9525">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3267" name="Rectangle 474"/>
            <p:cNvSpPr>
              <a:spLocks noChangeArrowheads="1"/>
            </p:cNvSpPr>
            <p:nvPr/>
          </p:nvSpPr>
          <p:spPr bwMode="auto">
            <a:xfrm>
              <a:off x="-328" y="3202"/>
              <a:ext cx="94"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68" name="Rectangle 475"/>
            <p:cNvSpPr>
              <a:spLocks noChangeArrowheads="1"/>
            </p:cNvSpPr>
            <p:nvPr/>
          </p:nvSpPr>
          <p:spPr bwMode="auto">
            <a:xfrm>
              <a:off x="270" y="3201"/>
              <a:ext cx="60" cy="108"/>
            </a:xfrm>
            <a:prstGeom prst="rect">
              <a:avLst/>
            </a:prstGeom>
            <a:solidFill>
              <a:schemeClr val="tx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pic>
        <p:nvPicPr>
          <p:cNvPr id="708062" name="Picture 47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6613" y="855663"/>
            <a:ext cx="1243012" cy="768350"/>
          </a:xfrm>
          <a:prstGeom prst="rect">
            <a:avLst/>
          </a:prstGeom>
          <a:noFill/>
          <a:ln w="2857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08064" name="Rectangle 480"/>
          <p:cNvSpPr>
            <a:spLocks noChangeArrowheads="1"/>
          </p:cNvSpPr>
          <p:nvPr/>
        </p:nvSpPr>
        <p:spPr bwMode="auto">
          <a:xfrm>
            <a:off x="3357563" y="1019175"/>
            <a:ext cx="3865562" cy="536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rgbClr val="000099"/>
              </a:buClr>
              <a:buSzPct val="65000"/>
              <a:buFont typeface="Wingdings" charset="0"/>
              <a:buChar char="v"/>
              <a:defRPr/>
            </a:pPr>
            <a:r>
              <a:rPr lang="en-US" sz="2000" i="0" dirty="0">
                <a:solidFill>
                  <a:srgbClr val="000000"/>
                </a:solidFill>
                <a:latin typeface="Gill Sans MT" charset="0"/>
                <a:ea typeface="ＭＳ Ｐゴシック" charset="0"/>
              </a:rPr>
              <a:t>web page </a:t>
            </a:r>
            <a:r>
              <a:rPr lang="en-US" sz="2000" dirty="0">
                <a:solidFill>
                  <a:srgbClr val="C00000"/>
                </a:solidFill>
                <a:latin typeface="Gill Sans MT" charset="0"/>
                <a:ea typeface="ＭＳ Ｐゴシック" charset="0"/>
              </a:rPr>
              <a:t>finally (!!!)</a:t>
            </a:r>
            <a:r>
              <a:rPr lang="en-US" sz="2000" i="0" dirty="0">
                <a:solidFill>
                  <a:srgbClr val="C00000"/>
                </a:solidFill>
                <a:latin typeface="Gill Sans MT" charset="0"/>
                <a:ea typeface="ＭＳ Ｐゴシック" charset="0"/>
              </a:rPr>
              <a:t> </a:t>
            </a:r>
            <a:r>
              <a:rPr lang="en-US" sz="2000" i="0" dirty="0">
                <a:solidFill>
                  <a:srgbClr val="000000"/>
                </a:solidFill>
                <a:latin typeface="Gill Sans MT" charset="0"/>
                <a:ea typeface="ＭＳ Ｐゴシック" charset="0"/>
              </a:rPr>
              <a:t>displayed</a:t>
            </a:r>
          </a:p>
        </p:txBody>
      </p:sp>
      <p:grpSp>
        <p:nvGrpSpPr>
          <p:cNvPr id="216095" name="Group 248"/>
          <p:cNvGrpSpPr>
            <a:grpSpLocks/>
          </p:cNvGrpSpPr>
          <p:nvPr/>
        </p:nvGrpSpPr>
        <p:grpSpPr bwMode="auto">
          <a:xfrm>
            <a:off x="2470150" y="4932363"/>
            <a:ext cx="333375" cy="581025"/>
            <a:chOff x="4140" y="429"/>
            <a:chExt cx="1425" cy="2396"/>
          </a:xfrm>
        </p:grpSpPr>
        <p:sp>
          <p:nvSpPr>
            <p:cNvPr id="216112" name="Freeform 148"/>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34" name="Rectangle 149"/>
            <p:cNvSpPr>
              <a:spLocks noChangeArrowheads="1"/>
            </p:cNvSpPr>
            <p:nvPr/>
          </p:nvSpPr>
          <p:spPr bwMode="auto">
            <a:xfrm>
              <a:off x="4208" y="429"/>
              <a:ext cx="1045"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6114" name="Freeform 150"/>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15" name="Freeform 151"/>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37" name="Rectangle 152"/>
            <p:cNvSpPr>
              <a:spLocks noChangeArrowheads="1"/>
            </p:cNvSpPr>
            <p:nvPr/>
          </p:nvSpPr>
          <p:spPr bwMode="auto">
            <a:xfrm>
              <a:off x="4215" y="691"/>
              <a:ext cx="590" cy="5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6117" name="Group 153"/>
            <p:cNvGrpSpPr>
              <a:grpSpLocks/>
            </p:cNvGrpSpPr>
            <p:nvPr/>
          </p:nvGrpSpPr>
          <p:grpSpPr bwMode="auto">
            <a:xfrm>
              <a:off x="4749" y="668"/>
              <a:ext cx="581" cy="145"/>
              <a:chOff x="614" y="2568"/>
              <a:chExt cx="725" cy="139"/>
            </a:xfrm>
          </p:grpSpPr>
          <p:sp>
            <p:nvSpPr>
              <p:cNvPr id="93263" name="AutoShape 154"/>
              <p:cNvSpPr>
                <a:spLocks noChangeArrowheads="1"/>
              </p:cNvSpPr>
              <p:nvPr/>
            </p:nvSpPr>
            <p:spPr bwMode="auto">
              <a:xfrm>
                <a:off x="616" y="2571"/>
                <a:ext cx="720"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64" name="AutoShape 155"/>
              <p:cNvSpPr>
                <a:spLocks noChangeArrowheads="1"/>
              </p:cNvSpPr>
              <p:nvPr/>
            </p:nvSpPr>
            <p:spPr bwMode="auto">
              <a:xfrm>
                <a:off x="633" y="2590"/>
                <a:ext cx="686"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3239" name="Rectangle 156"/>
            <p:cNvSpPr>
              <a:spLocks noChangeArrowheads="1"/>
            </p:cNvSpPr>
            <p:nvPr/>
          </p:nvSpPr>
          <p:spPr bwMode="auto">
            <a:xfrm>
              <a:off x="4221" y="1018"/>
              <a:ext cx="597"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6119" name="Group 157"/>
            <p:cNvGrpSpPr>
              <a:grpSpLocks/>
            </p:cNvGrpSpPr>
            <p:nvPr/>
          </p:nvGrpSpPr>
          <p:grpSpPr bwMode="auto">
            <a:xfrm>
              <a:off x="4747" y="994"/>
              <a:ext cx="581" cy="134"/>
              <a:chOff x="614" y="2568"/>
              <a:chExt cx="725" cy="139"/>
            </a:xfrm>
          </p:grpSpPr>
          <p:sp>
            <p:nvSpPr>
              <p:cNvPr id="93261" name="AutoShape 158"/>
              <p:cNvSpPr>
                <a:spLocks noChangeArrowheads="1"/>
              </p:cNvSpPr>
              <p:nvPr/>
            </p:nvSpPr>
            <p:spPr bwMode="auto">
              <a:xfrm>
                <a:off x="610" y="2566"/>
                <a:ext cx="728" cy="143"/>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62" name="AutoShape 159"/>
              <p:cNvSpPr>
                <a:spLocks noChangeArrowheads="1"/>
              </p:cNvSpPr>
              <p:nvPr/>
            </p:nvSpPr>
            <p:spPr bwMode="auto">
              <a:xfrm>
                <a:off x="627" y="2580"/>
                <a:ext cx="694"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3241" name="Rectangle 160"/>
            <p:cNvSpPr>
              <a:spLocks noChangeArrowheads="1"/>
            </p:cNvSpPr>
            <p:nvPr/>
          </p:nvSpPr>
          <p:spPr bwMode="auto">
            <a:xfrm>
              <a:off x="4215" y="1359"/>
              <a:ext cx="597"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42" name="Rectangle 161"/>
            <p:cNvSpPr>
              <a:spLocks noChangeArrowheads="1"/>
            </p:cNvSpPr>
            <p:nvPr/>
          </p:nvSpPr>
          <p:spPr bwMode="auto">
            <a:xfrm>
              <a:off x="4228" y="1653"/>
              <a:ext cx="597" cy="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nvGrpSpPr>
            <p:cNvPr id="216122" name="Group 162"/>
            <p:cNvGrpSpPr>
              <a:grpSpLocks/>
            </p:cNvGrpSpPr>
            <p:nvPr/>
          </p:nvGrpSpPr>
          <p:grpSpPr bwMode="auto">
            <a:xfrm>
              <a:off x="4735" y="1627"/>
              <a:ext cx="582" cy="151"/>
              <a:chOff x="614" y="2568"/>
              <a:chExt cx="725" cy="139"/>
            </a:xfrm>
          </p:grpSpPr>
          <p:sp>
            <p:nvSpPr>
              <p:cNvPr id="93259" name="AutoShape 163"/>
              <p:cNvSpPr>
                <a:spLocks noChangeArrowheads="1"/>
              </p:cNvSpPr>
              <p:nvPr/>
            </p:nvSpPr>
            <p:spPr bwMode="auto">
              <a:xfrm>
                <a:off x="617" y="2568"/>
                <a:ext cx="719"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60" name="AutoShape 164"/>
              <p:cNvSpPr>
                <a:spLocks noChangeArrowheads="1"/>
              </p:cNvSpPr>
              <p:nvPr/>
            </p:nvSpPr>
            <p:spPr bwMode="auto">
              <a:xfrm>
                <a:off x="634" y="2586"/>
                <a:ext cx="685"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216123" name="Freeform 165"/>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6124" name="Group 166"/>
            <p:cNvGrpSpPr>
              <a:grpSpLocks/>
            </p:cNvGrpSpPr>
            <p:nvPr/>
          </p:nvGrpSpPr>
          <p:grpSpPr bwMode="auto">
            <a:xfrm>
              <a:off x="4739" y="1327"/>
              <a:ext cx="582" cy="139"/>
              <a:chOff x="614" y="2568"/>
              <a:chExt cx="725" cy="139"/>
            </a:xfrm>
          </p:grpSpPr>
          <p:sp>
            <p:nvSpPr>
              <p:cNvPr id="93257" name="AutoShape 167"/>
              <p:cNvSpPr>
                <a:spLocks noChangeArrowheads="1"/>
              </p:cNvSpPr>
              <p:nvPr/>
            </p:nvSpPr>
            <p:spPr bwMode="auto">
              <a:xfrm>
                <a:off x="612" y="2567"/>
                <a:ext cx="727"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58" name="AutoShape 168"/>
              <p:cNvSpPr>
                <a:spLocks noChangeArrowheads="1"/>
              </p:cNvSpPr>
              <p:nvPr/>
            </p:nvSpPr>
            <p:spPr bwMode="auto">
              <a:xfrm>
                <a:off x="629" y="2580"/>
                <a:ext cx="693"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sp>
          <p:nvSpPr>
            <p:cNvPr id="93246" name="Rectangle 169"/>
            <p:cNvSpPr>
              <a:spLocks noChangeArrowheads="1"/>
            </p:cNvSpPr>
            <p:nvPr/>
          </p:nvSpPr>
          <p:spPr bwMode="auto">
            <a:xfrm>
              <a:off x="5253"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6126" name="Freeform 170"/>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127" name="Freeform 171"/>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49" name="Oval 172"/>
            <p:cNvSpPr>
              <a:spLocks noChangeArrowheads="1"/>
            </p:cNvSpPr>
            <p:nvPr/>
          </p:nvSpPr>
          <p:spPr bwMode="auto">
            <a:xfrm>
              <a:off x="5518" y="2609"/>
              <a:ext cx="47"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216129" name="Freeform 173"/>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251" name="AutoShape 174"/>
            <p:cNvSpPr>
              <a:spLocks noChangeArrowheads="1"/>
            </p:cNvSpPr>
            <p:nvPr/>
          </p:nvSpPr>
          <p:spPr bwMode="auto">
            <a:xfrm>
              <a:off x="4140" y="2681"/>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52" name="AutoShape 175"/>
            <p:cNvSpPr>
              <a:spLocks noChangeArrowheads="1"/>
            </p:cNvSpPr>
            <p:nvPr/>
          </p:nvSpPr>
          <p:spPr bwMode="auto">
            <a:xfrm>
              <a:off x="4208" y="2714"/>
              <a:ext cx="1065"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53" name="Oval 176"/>
            <p:cNvSpPr>
              <a:spLocks noChangeArrowheads="1"/>
            </p:cNvSpPr>
            <p:nvPr/>
          </p:nvSpPr>
          <p:spPr bwMode="auto">
            <a:xfrm>
              <a:off x="4310" y="2380"/>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54" name="Oval 177"/>
            <p:cNvSpPr>
              <a:spLocks noChangeArrowheads="1"/>
            </p:cNvSpPr>
            <p:nvPr/>
          </p:nvSpPr>
          <p:spPr bwMode="auto">
            <a:xfrm>
              <a:off x="4486" y="2386"/>
              <a:ext cx="163" cy="137"/>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sz="1800">
                <a:solidFill>
                  <a:srgbClr val="FF0000"/>
                </a:solidFill>
              </a:endParaRPr>
            </a:p>
          </p:txBody>
        </p:sp>
        <p:sp>
          <p:nvSpPr>
            <p:cNvPr id="93255" name="Oval 178"/>
            <p:cNvSpPr>
              <a:spLocks noChangeArrowheads="1"/>
            </p:cNvSpPr>
            <p:nvPr/>
          </p:nvSpPr>
          <p:spPr bwMode="auto">
            <a:xfrm>
              <a:off x="4663" y="2380"/>
              <a:ext cx="156"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sp>
          <p:nvSpPr>
            <p:cNvPr id="93256" name="Rectangle 179"/>
            <p:cNvSpPr>
              <a:spLocks noChangeArrowheads="1"/>
            </p:cNvSpPr>
            <p:nvPr/>
          </p:nvSpPr>
          <p:spPr bwMode="auto">
            <a:xfrm>
              <a:off x="5063" y="1836"/>
              <a:ext cx="81"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solidFill>
                  <a:srgbClr val="000000"/>
                </a:solidFill>
              </a:endParaRPr>
            </a:p>
          </p:txBody>
        </p:sp>
      </p:grpSp>
      <p:grpSp>
        <p:nvGrpSpPr>
          <p:cNvPr id="216096" name="Group 110"/>
          <p:cNvGrpSpPr>
            <a:grpSpLocks/>
          </p:cNvGrpSpPr>
          <p:nvPr/>
        </p:nvGrpSpPr>
        <p:grpSpPr bwMode="auto">
          <a:xfrm>
            <a:off x="5213350" y="2041525"/>
            <a:ext cx="757238" cy="379413"/>
            <a:chOff x="2466" y="2026"/>
            <a:chExt cx="477" cy="282"/>
          </a:xfrm>
        </p:grpSpPr>
        <p:sp>
          <p:nvSpPr>
            <p:cNvPr id="216098" name="Oval 111"/>
            <p:cNvSpPr>
              <a:spLocks noChangeArrowheads="1"/>
            </p:cNvSpPr>
            <p:nvPr/>
          </p:nvSpPr>
          <p:spPr bwMode="auto">
            <a:xfrm>
              <a:off x="2466" y="2168"/>
              <a:ext cx="476" cy="14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sp>
          <p:nvSpPr>
            <p:cNvPr id="216099" name="Line 112"/>
            <p:cNvSpPr>
              <a:spLocks noChangeShapeType="1"/>
            </p:cNvSpPr>
            <p:nvPr/>
          </p:nvSpPr>
          <p:spPr bwMode="auto">
            <a:xfrm>
              <a:off x="2470" y="2125"/>
              <a:ext cx="1" cy="8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100" name="Rectangle 113"/>
            <p:cNvSpPr>
              <a:spLocks noChangeArrowheads="1"/>
            </p:cNvSpPr>
            <p:nvPr/>
          </p:nvSpPr>
          <p:spPr bwMode="auto">
            <a:xfrm>
              <a:off x="2470" y="2125"/>
              <a:ext cx="472" cy="111"/>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Times New Roman" panose="02020603050405020304" pitchFamily="18" charset="0"/>
              </a:endParaRPr>
            </a:p>
          </p:txBody>
        </p:sp>
        <p:sp>
          <p:nvSpPr>
            <p:cNvPr id="216101" name="Oval 114"/>
            <p:cNvSpPr>
              <a:spLocks noChangeArrowheads="1"/>
            </p:cNvSpPr>
            <p:nvPr/>
          </p:nvSpPr>
          <p:spPr bwMode="auto">
            <a:xfrm>
              <a:off x="2466" y="2026"/>
              <a:ext cx="476" cy="160"/>
            </a:xfrm>
            <a:prstGeom prst="ellipse">
              <a:avLst/>
            </a:prstGeom>
            <a:solidFill>
              <a:srgbClr val="DDDDDD"/>
            </a:solidFill>
            <a:ln w="12700">
              <a:solidFill>
                <a:srgbClr val="000000"/>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800" i="0">
                <a:solidFill>
                  <a:srgbClr val="000000"/>
                </a:solidFill>
                <a:latin typeface="Arial" panose="020B0604020202020204" pitchFamily="34" charset="0"/>
              </a:endParaRPr>
            </a:p>
          </p:txBody>
        </p:sp>
        <p:grpSp>
          <p:nvGrpSpPr>
            <p:cNvPr id="216102" name="Group 115"/>
            <p:cNvGrpSpPr>
              <a:grpSpLocks/>
            </p:cNvGrpSpPr>
            <p:nvPr/>
          </p:nvGrpSpPr>
          <p:grpSpPr bwMode="auto">
            <a:xfrm>
              <a:off x="2581" y="2061"/>
              <a:ext cx="236" cy="94"/>
              <a:chOff x="2848" y="848"/>
              <a:chExt cx="140" cy="98"/>
            </a:xfrm>
          </p:grpSpPr>
          <p:sp>
            <p:nvSpPr>
              <p:cNvPr id="216109" name="Line 116"/>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110" name="Line 117"/>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111" name="Line 118"/>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16103" name="Group 119"/>
            <p:cNvGrpSpPr>
              <a:grpSpLocks/>
            </p:cNvGrpSpPr>
            <p:nvPr/>
          </p:nvGrpSpPr>
          <p:grpSpPr bwMode="auto">
            <a:xfrm flipV="1">
              <a:off x="2581" y="2060"/>
              <a:ext cx="236" cy="94"/>
              <a:chOff x="2848" y="848"/>
              <a:chExt cx="140" cy="98"/>
            </a:xfrm>
          </p:grpSpPr>
          <p:sp>
            <p:nvSpPr>
              <p:cNvPr id="216106" name="Line 120"/>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107" name="Line 121"/>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108" name="Line 122"/>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16104" name="Line 123"/>
            <p:cNvSpPr>
              <a:spLocks noChangeShapeType="1"/>
            </p:cNvSpPr>
            <p:nvPr/>
          </p:nvSpPr>
          <p:spPr bwMode="auto">
            <a:xfrm flipH="1">
              <a:off x="2942" y="2109"/>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6105" name="Line 124"/>
            <p:cNvSpPr>
              <a:spLocks noChangeShapeType="1"/>
            </p:cNvSpPr>
            <p:nvPr/>
          </p:nvSpPr>
          <p:spPr bwMode="auto">
            <a:xfrm flipH="1">
              <a:off x="2466" y="2117"/>
              <a:ext cx="1"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 name="标题 1"/>
          <p:cNvSpPr>
            <a:spLocks noGrp="1"/>
          </p:cNvSpPr>
          <p:nvPr>
            <p:ph type="title"/>
          </p:nvPr>
        </p:nvSpPr>
        <p:spPr/>
        <p:txBody>
          <a:bodyPr/>
          <a:lstStyle/>
          <a:p>
            <a:r>
              <a:rPr lang="en-US" altLang="zh-CN" dirty="0">
                <a:latin typeface="Gill Sans MT" panose="020B0502020104020203" pitchFamily="34" charset="0"/>
              </a:rPr>
              <a:t>A day in the life… HTTP request/reply </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37945538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707941"/>
                                        </p:tgtEl>
                                        <p:attrNameLst>
                                          <p:attrName>style.visibility</p:attrName>
                                        </p:attrNameLst>
                                      </p:cBhvr>
                                      <p:to>
                                        <p:strVal val="visible"/>
                                      </p:to>
                                    </p:set>
                                    <p:animEffect transition="in" filter="wipe(up)">
                                      <p:cBhvr>
                                        <p:cTn id="7" dur="500"/>
                                        <p:tgtEl>
                                          <p:spTgt spid="70794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07633"/>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70797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07634"/>
                                        </p:tgtEl>
                                        <p:attrNameLst>
                                          <p:attrName>style.visibility</p:attrName>
                                        </p:attrNameLst>
                                      </p:cBhvr>
                                      <p:to>
                                        <p:strVal val="visible"/>
                                      </p:to>
                                    </p:set>
                                  </p:childTnLst>
                                </p:cTn>
                              </p:par>
                              <p:par>
                                <p:cTn id="16" presetID="9" presetClass="exit" presetSubtype="0" fill="hold" nodeType="withEffect">
                                  <p:stCondLst>
                                    <p:cond delay="0"/>
                                  </p:stCondLst>
                                  <p:childTnLst>
                                    <p:animEffect transition="out" filter="dissolve">
                                      <p:cBhvr>
                                        <p:cTn id="17" dur="500"/>
                                        <p:tgtEl>
                                          <p:spTgt spid="707941"/>
                                        </p:tgtEl>
                                      </p:cBhvr>
                                    </p:animEffect>
                                    <p:set>
                                      <p:cBhvr>
                                        <p:cTn id="18" dur="1" fill="hold">
                                          <p:stCondLst>
                                            <p:cond delay="499"/>
                                          </p:stCondLst>
                                        </p:cTn>
                                        <p:tgtEl>
                                          <p:spTgt spid="707941"/>
                                        </p:tgtEl>
                                        <p:attrNameLst>
                                          <p:attrName>style.visibility</p:attrName>
                                        </p:attrNameLst>
                                      </p:cBhvr>
                                      <p:to>
                                        <p:strVal val="hidden"/>
                                      </p:to>
                                    </p:set>
                                  </p:childTnLst>
                                </p:cTn>
                              </p:par>
                              <p:par>
                                <p:cTn id="19" presetID="9" presetClass="exit" presetSubtype="0" fill="hold" nodeType="withEffect">
                                  <p:stCondLst>
                                    <p:cond delay="0"/>
                                  </p:stCondLst>
                                  <p:childTnLst>
                                    <p:animEffect transition="out" filter="dissolve">
                                      <p:cBhvr>
                                        <p:cTn id="20" dur="500"/>
                                        <p:tgtEl>
                                          <p:spTgt spid="707628"/>
                                        </p:tgtEl>
                                      </p:cBhvr>
                                    </p:animEffect>
                                    <p:set>
                                      <p:cBhvr>
                                        <p:cTn id="21" dur="1" fill="hold">
                                          <p:stCondLst>
                                            <p:cond delay="499"/>
                                          </p:stCondLst>
                                        </p:cTn>
                                        <p:tgtEl>
                                          <p:spTgt spid="707628"/>
                                        </p:tgtEl>
                                        <p:attrNameLst>
                                          <p:attrName>style.visibility</p:attrName>
                                        </p:attrNameLst>
                                      </p:cBhvr>
                                      <p:to>
                                        <p:strVal val="hidden"/>
                                      </p:to>
                                    </p:set>
                                  </p:childTnLst>
                                </p:cTn>
                              </p:par>
                            </p:childTnLst>
                          </p:cTn>
                        </p:par>
                        <p:par>
                          <p:cTn id="22" fill="hold" nodeType="afterGroup">
                            <p:stCondLst>
                              <p:cond delay="500"/>
                            </p:stCondLst>
                            <p:childTnLst>
                              <p:par>
                                <p:cTn id="23" presetID="0" presetClass="path" presetSubtype="0" accel="50000" decel="50000" fill="hold" nodeType="afterEffect">
                                  <p:stCondLst>
                                    <p:cond delay="0"/>
                                  </p:stCondLst>
                                  <p:childTnLst>
                                    <p:animMotion origin="layout" path="M -1.66667E-6 6.03747E-6 L -1.66667E-6 0.07357 L 0.36771 0.07056 L 0.26545 0.23434 L 0.35625 0.23133 L 0.54826 0.0199 L 0.30347 0.51932 L 0.03437 0.51932 L 0.03437 0.41962 " pathEditMode="relative" ptsTypes="AAAAAAAAA">
                                      <p:cBhvr>
                                        <p:cTn id="24" dur="2000" fill="hold"/>
                                        <p:tgtEl>
                                          <p:spTgt spid="707973"/>
                                        </p:tgtEl>
                                        <p:attrNameLst>
                                          <p:attrName>ppt_x</p:attrName>
                                          <p:attrName>ppt_y</p:attrName>
                                        </p:attrNameLst>
                                      </p:cBhvr>
                                    </p:animMotion>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nodeType="clickEffect">
                                  <p:stCondLst>
                                    <p:cond delay="0"/>
                                  </p:stCondLst>
                                  <p:childTnLst>
                                    <p:set>
                                      <p:cBhvr>
                                        <p:cTn id="28" dur="1" fill="hold">
                                          <p:stCondLst>
                                            <p:cond delay="0"/>
                                          </p:stCondLst>
                                        </p:cTn>
                                        <p:tgtEl>
                                          <p:spTgt spid="707975"/>
                                        </p:tgtEl>
                                        <p:attrNameLst>
                                          <p:attrName>style.visibility</p:attrName>
                                        </p:attrNameLst>
                                      </p:cBhvr>
                                      <p:to>
                                        <p:strVal val="visible"/>
                                      </p:to>
                                    </p:set>
                                    <p:animEffect transition="in" filter="wipe(down)">
                                      <p:cBhvr>
                                        <p:cTn id="29" dur="500"/>
                                        <p:tgtEl>
                                          <p:spTgt spid="707975"/>
                                        </p:tgtEl>
                                      </p:cBhvr>
                                    </p:animEffect>
                                  </p:childTnLst>
                                </p:cTn>
                              </p:par>
                              <p:par>
                                <p:cTn id="30" presetID="9" presetClass="exit" presetSubtype="0" fill="hold" nodeType="withEffect">
                                  <p:stCondLst>
                                    <p:cond delay="0"/>
                                  </p:stCondLst>
                                  <p:childTnLst>
                                    <p:animEffect transition="out" filter="dissolve">
                                      <p:cBhvr>
                                        <p:cTn id="31" dur="500"/>
                                        <p:tgtEl>
                                          <p:spTgt spid="707973"/>
                                        </p:tgtEl>
                                      </p:cBhvr>
                                    </p:animEffect>
                                    <p:set>
                                      <p:cBhvr>
                                        <p:cTn id="32" dur="1" fill="hold">
                                          <p:stCondLst>
                                            <p:cond delay="499"/>
                                          </p:stCondLst>
                                        </p:cTn>
                                        <p:tgtEl>
                                          <p:spTgt spid="707973"/>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xit" presetSubtype="0" fill="hold" nodeType="clickEffect">
                                  <p:stCondLst>
                                    <p:cond delay="0"/>
                                  </p:stCondLst>
                                  <p:childTnLst>
                                    <p:animEffect transition="out" filter="dissolve">
                                      <p:cBhvr>
                                        <p:cTn id="36" dur="500"/>
                                        <p:tgtEl>
                                          <p:spTgt spid="707975"/>
                                        </p:tgtEl>
                                      </p:cBhvr>
                                    </p:animEffect>
                                    <p:set>
                                      <p:cBhvr>
                                        <p:cTn id="37" dur="1" fill="hold">
                                          <p:stCondLst>
                                            <p:cond delay="499"/>
                                          </p:stCondLst>
                                        </p:cTn>
                                        <p:tgtEl>
                                          <p:spTgt spid="707975"/>
                                        </p:tgtEl>
                                        <p:attrNameLst>
                                          <p:attrName>style.visibility</p:attrName>
                                        </p:attrNameLst>
                                      </p:cBhvr>
                                      <p:to>
                                        <p:strVal val="hidden"/>
                                      </p:to>
                                    </p:set>
                                  </p:childTnLst>
                                </p:cTn>
                              </p:par>
                            </p:childTnLst>
                          </p:cTn>
                        </p:par>
                        <p:par>
                          <p:cTn id="38" fill="hold" nodeType="afterGroup">
                            <p:stCondLst>
                              <p:cond delay="500"/>
                            </p:stCondLst>
                            <p:childTnLst>
                              <p:par>
                                <p:cTn id="39" presetID="22" presetClass="entr" presetSubtype="1" fill="hold" nodeType="afterEffect">
                                  <p:stCondLst>
                                    <p:cond delay="0"/>
                                  </p:stCondLst>
                                  <p:childTnLst>
                                    <p:set>
                                      <p:cBhvr>
                                        <p:cTn id="40" dur="1" fill="hold">
                                          <p:stCondLst>
                                            <p:cond delay="0"/>
                                          </p:stCondLst>
                                        </p:cTn>
                                        <p:tgtEl>
                                          <p:spTgt spid="707975"/>
                                        </p:tgtEl>
                                        <p:attrNameLst>
                                          <p:attrName>style.visibility</p:attrName>
                                        </p:attrNameLst>
                                      </p:cBhvr>
                                      <p:to>
                                        <p:strVal val="visible"/>
                                      </p:to>
                                    </p:set>
                                    <p:animEffect transition="in" filter="wipe(up)">
                                      <p:cBhvr>
                                        <p:cTn id="41" dur="500"/>
                                        <p:tgtEl>
                                          <p:spTgt spid="707975"/>
                                        </p:tgtEl>
                                      </p:cBhvr>
                                    </p:animEffect>
                                  </p:childTnLst>
                                </p:cTn>
                              </p:par>
                              <p:par>
                                <p:cTn id="42" presetID="1" presetClass="entr" presetSubtype="0" fill="hold" grpId="0" nodeType="withEffect">
                                  <p:stCondLst>
                                    <p:cond delay="0"/>
                                  </p:stCondLst>
                                  <p:childTnLst>
                                    <p:set>
                                      <p:cBhvr>
                                        <p:cTn id="43" dur="1" fill="hold">
                                          <p:stCondLst>
                                            <p:cond delay="0"/>
                                          </p:stCondLst>
                                        </p:cTn>
                                        <p:tgtEl>
                                          <p:spTgt spid="707813"/>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nodeType="clickEffect">
                                  <p:stCondLst>
                                    <p:cond delay="0"/>
                                  </p:stCondLst>
                                  <p:childTnLst>
                                    <p:set>
                                      <p:cBhvr>
                                        <p:cTn id="47" dur="1" fill="hold">
                                          <p:stCondLst>
                                            <p:cond delay="0"/>
                                          </p:stCondLst>
                                        </p:cTn>
                                        <p:tgtEl>
                                          <p:spTgt spid="708046"/>
                                        </p:tgtEl>
                                        <p:attrNameLst>
                                          <p:attrName>style.visibility</p:attrName>
                                        </p:attrNameLst>
                                      </p:cBhvr>
                                      <p:to>
                                        <p:strVal val="visible"/>
                                      </p:to>
                                    </p:set>
                                    <p:animEffect transition="in" filter="dissolve">
                                      <p:cBhvr>
                                        <p:cTn id="48" dur="500"/>
                                        <p:tgtEl>
                                          <p:spTgt spid="708046"/>
                                        </p:tgtEl>
                                      </p:cBhvr>
                                    </p:animEffect>
                                  </p:childTnLst>
                                </p:cTn>
                              </p:par>
                              <p:par>
                                <p:cTn id="49" presetID="9" presetClass="exit" presetSubtype="0" fill="hold" nodeType="withEffect">
                                  <p:stCondLst>
                                    <p:cond delay="0"/>
                                  </p:stCondLst>
                                  <p:childTnLst>
                                    <p:animEffect transition="out" filter="dissolve">
                                      <p:cBhvr>
                                        <p:cTn id="50" dur="500"/>
                                        <p:tgtEl>
                                          <p:spTgt spid="707975"/>
                                        </p:tgtEl>
                                      </p:cBhvr>
                                    </p:animEffect>
                                    <p:set>
                                      <p:cBhvr>
                                        <p:cTn id="51" dur="1" fill="hold">
                                          <p:stCondLst>
                                            <p:cond delay="499"/>
                                          </p:stCondLst>
                                        </p:cTn>
                                        <p:tgtEl>
                                          <p:spTgt spid="707975"/>
                                        </p:tgtEl>
                                        <p:attrNameLst>
                                          <p:attrName>style.visibility</p:attrName>
                                        </p:attrNameLst>
                                      </p:cBhvr>
                                      <p:to>
                                        <p:strVal val="hidden"/>
                                      </p:to>
                                    </p:set>
                                  </p:childTnLst>
                                </p:cTn>
                              </p:par>
                            </p:childTnLst>
                          </p:cTn>
                        </p:par>
                        <p:par>
                          <p:cTn id="52" fill="hold" nodeType="afterGroup">
                            <p:stCondLst>
                              <p:cond delay="500"/>
                            </p:stCondLst>
                            <p:childTnLst>
                              <p:par>
                                <p:cTn id="53" presetID="0" presetClass="path" presetSubtype="0" accel="50000" decel="50000" fill="hold" nodeType="afterEffect">
                                  <p:stCondLst>
                                    <p:cond delay="0"/>
                                  </p:stCondLst>
                                  <p:childTnLst>
                                    <p:animMotion origin="layout" path="M 3.33333E-6 -5.8501E-6 L 0.00573 0.09969 L 0.28159 0.09646 L 0.52534 -0.418 L 0.31614 -0.18367 L 0.22986 -0.18668 L 0.32309 -0.36295 L -0.03438 -0.36295 L -0.03334 -0.42101 " pathEditMode="relative" ptsTypes="AAAAAAAAA">
                                      <p:cBhvr>
                                        <p:cTn id="54" dur="2000" fill="hold"/>
                                        <p:tgtEl>
                                          <p:spTgt spid="708046"/>
                                        </p:tgtEl>
                                        <p:attrNameLst>
                                          <p:attrName>ppt_x</p:attrName>
                                          <p:attrName>ppt_y</p:attrName>
                                        </p:attrNameLst>
                                      </p:cBhvr>
                                    </p:animMotion>
                                  </p:childTnLst>
                                </p:cTn>
                              </p:par>
                              <p:par>
                                <p:cTn id="55" presetID="1" presetClass="entr" presetSubtype="0" fill="hold" grpId="0" nodeType="withEffect">
                                  <p:stCondLst>
                                    <p:cond delay="0"/>
                                  </p:stCondLst>
                                  <p:childTnLst>
                                    <p:set>
                                      <p:cBhvr>
                                        <p:cTn id="56" dur="1" fill="hold">
                                          <p:stCondLst>
                                            <p:cond delay="0"/>
                                          </p:stCondLst>
                                        </p:cTn>
                                        <p:tgtEl>
                                          <p:spTgt spid="707635"/>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9" presetClass="exit" presetSubtype="0" fill="hold" nodeType="clickEffect">
                                  <p:stCondLst>
                                    <p:cond delay="0"/>
                                  </p:stCondLst>
                                  <p:childTnLst>
                                    <p:animEffect transition="out" filter="dissolve">
                                      <p:cBhvr>
                                        <p:cTn id="60" dur="500"/>
                                        <p:tgtEl>
                                          <p:spTgt spid="708046"/>
                                        </p:tgtEl>
                                      </p:cBhvr>
                                    </p:animEffect>
                                    <p:set>
                                      <p:cBhvr>
                                        <p:cTn id="61" dur="1" fill="hold">
                                          <p:stCondLst>
                                            <p:cond delay="499"/>
                                          </p:stCondLst>
                                        </p:cTn>
                                        <p:tgtEl>
                                          <p:spTgt spid="708046"/>
                                        </p:tgtEl>
                                        <p:attrNameLst>
                                          <p:attrName>style.visibility</p:attrName>
                                        </p:attrNameLst>
                                      </p:cBhvr>
                                      <p:to>
                                        <p:strVal val="hidden"/>
                                      </p:to>
                                    </p:set>
                                  </p:childTnLst>
                                </p:cTn>
                              </p:par>
                            </p:childTnLst>
                          </p:cTn>
                        </p:par>
                        <p:par>
                          <p:cTn id="62" fill="hold" nodeType="afterGroup">
                            <p:stCondLst>
                              <p:cond delay="500"/>
                            </p:stCondLst>
                            <p:childTnLst>
                              <p:par>
                                <p:cTn id="63" presetID="22" presetClass="entr" presetSubtype="4" fill="hold" nodeType="afterEffect">
                                  <p:stCondLst>
                                    <p:cond delay="0"/>
                                  </p:stCondLst>
                                  <p:childTnLst>
                                    <p:set>
                                      <p:cBhvr>
                                        <p:cTn id="64" dur="1" fill="hold">
                                          <p:stCondLst>
                                            <p:cond delay="0"/>
                                          </p:stCondLst>
                                        </p:cTn>
                                        <p:tgtEl>
                                          <p:spTgt spid="708061"/>
                                        </p:tgtEl>
                                        <p:attrNameLst>
                                          <p:attrName>style.visibility</p:attrName>
                                        </p:attrNameLst>
                                      </p:cBhvr>
                                      <p:to>
                                        <p:strVal val="visible"/>
                                      </p:to>
                                    </p:set>
                                    <p:animEffect transition="in" filter="wipe(down)">
                                      <p:cBhvr>
                                        <p:cTn id="65" dur="500"/>
                                        <p:tgtEl>
                                          <p:spTgt spid="708061"/>
                                        </p:tgtEl>
                                      </p:cBhvr>
                                    </p:animEffect>
                                  </p:childTnLst>
                                </p:cTn>
                              </p:par>
                            </p:childTnLst>
                          </p:cTn>
                        </p:par>
                        <p:par>
                          <p:cTn id="66" fill="hold" nodeType="afterGroup">
                            <p:stCondLst>
                              <p:cond delay="1000"/>
                            </p:stCondLst>
                            <p:childTnLst>
                              <p:par>
                                <p:cTn id="67" presetID="9" presetClass="entr" presetSubtype="0" fill="hold" nodeType="afterEffect">
                                  <p:stCondLst>
                                    <p:cond delay="0"/>
                                  </p:stCondLst>
                                  <p:childTnLst>
                                    <p:set>
                                      <p:cBhvr>
                                        <p:cTn id="68" dur="1" fill="hold">
                                          <p:stCondLst>
                                            <p:cond delay="0"/>
                                          </p:stCondLst>
                                        </p:cTn>
                                        <p:tgtEl>
                                          <p:spTgt spid="708062"/>
                                        </p:tgtEl>
                                        <p:attrNameLst>
                                          <p:attrName>style.visibility</p:attrName>
                                        </p:attrNameLst>
                                      </p:cBhvr>
                                      <p:to>
                                        <p:strVal val="visible"/>
                                      </p:to>
                                    </p:set>
                                    <p:animEffect transition="in" filter="dissolve">
                                      <p:cBhvr>
                                        <p:cTn id="69" dur="1000"/>
                                        <p:tgtEl>
                                          <p:spTgt spid="708062"/>
                                        </p:tgtEl>
                                      </p:cBhvr>
                                    </p:animEffect>
                                  </p:childTnLst>
                                </p:cTn>
                              </p:par>
                              <p:par>
                                <p:cTn id="70" presetID="1" presetClass="entr" presetSubtype="0" fill="hold" grpId="0" nodeType="withEffect">
                                  <p:stCondLst>
                                    <p:cond delay="0"/>
                                  </p:stCondLst>
                                  <p:childTnLst>
                                    <p:set>
                                      <p:cBhvr>
                                        <p:cTn id="71" dur="1" fill="hold">
                                          <p:stCondLst>
                                            <p:cond delay="0"/>
                                          </p:stCondLst>
                                        </p:cTn>
                                        <p:tgtEl>
                                          <p:spTgt spid="708064"/>
                                        </p:tgtEl>
                                        <p:attrNameLst>
                                          <p:attrName>style.visibility</p:attrName>
                                        </p:attrNameLst>
                                      </p:cBhvr>
                                      <p:to>
                                        <p:strVal val="visible"/>
                                      </p:to>
                                    </p:set>
                                  </p:childTnLst>
                                </p:cTn>
                              </p:par>
                            </p:childTnLst>
                          </p:cTn>
                        </p:par>
                        <p:par>
                          <p:cTn id="72" fill="hold" nodeType="afterGroup">
                            <p:stCondLst>
                              <p:cond delay="2000"/>
                            </p:stCondLst>
                            <p:childTnLst>
                              <p:par>
                                <p:cTn id="73" presetID="9" presetClass="entr" presetSubtype="0" fill="hold" grpId="1" nodeType="afterEffect">
                                  <p:stCondLst>
                                    <p:cond delay="0"/>
                                  </p:stCondLst>
                                  <p:childTnLst>
                                    <p:set>
                                      <p:cBhvr>
                                        <p:cTn id="74" dur="1" fill="hold">
                                          <p:stCondLst>
                                            <p:cond delay="0"/>
                                          </p:stCondLst>
                                        </p:cTn>
                                        <p:tgtEl>
                                          <p:spTgt spid="708064"/>
                                        </p:tgtEl>
                                        <p:attrNameLst>
                                          <p:attrName>style.visibility</p:attrName>
                                        </p:attrNameLst>
                                      </p:cBhvr>
                                      <p:to>
                                        <p:strVal val="visible"/>
                                      </p:to>
                                    </p:set>
                                    <p:animEffect transition="in" filter="dissolve">
                                      <p:cBhvr>
                                        <p:cTn id="75" dur="500"/>
                                        <p:tgtEl>
                                          <p:spTgt spid="708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633" grpId="0"/>
      <p:bldP spid="707634" grpId="0"/>
      <p:bldP spid="707635" grpId="0"/>
      <p:bldP spid="707813" grpId="0"/>
      <p:bldP spid="708064" grpId="0"/>
      <p:bldP spid="708064" grpId="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a:t>6.1 </a:t>
            </a:r>
            <a:r>
              <a:rPr lang="zh-CN" altLang="en-US" sz="1800" dirty="0"/>
              <a:t>链路层概述</a:t>
            </a:r>
            <a:endParaRPr lang="en-US" altLang="zh-CN" sz="1800" dirty="0"/>
          </a:p>
          <a:p>
            <a:pPr eaLnBrk="1" hangingPunct="1">
              <a:lnSpc>
                <a:spcPct val="90000"/>
              </a:lnSpc>
            </a:pPr>
            <a:r>
              <a:rPr lang="zh-CN" altLang="en-US" sz="1800" dirty="0"/>
              <a:t>链路层提供的服务</a:t>
            </a:r>
            <a:endParaRPr lang="en-US" altLang="zh-CN" sz="1800" dirty="0"/>
          </a:p>
          <a:p>
            <a:pPr eaLnBrk="1" hangingPunct="1">
              <a:lnSpc>
                <a:spcPct val="90000"/>
              </a:lnSpc>
            </a:pPr>
            <a:r>
              <a:rPr lang="zh-CN" altLang="en-US" sz="1800" dirty="0"/>
              <a:t>链路层在何处实现</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6.2 </a:t>
            </a:r>
            <a:r>
              <a:rPr lang="zh-CN" altLang="en-US" sz="1800" dirty="0"/>
              <a:t>差错检测和纠正技术 </a:t>
            </a:r>
            <a:endParaRPr lang="en-US" altLang="zh-CN" sz="1800" dirty="0"/>
          </a:p>
          <a:p>
            <a:pPr eaLnBrk="1" hangingPunct="1">
              <a:lnSpc>
                <a:spcPct val="90000"/>
              </a:lnSpc>
            </a:pPr>
            <a:r>
              <a:rPr lang="zh-CN" altLang="en-US" sz="1800" dirty="0"/>
              <a:t>奇偶校验</a:t>
            </a:r>
            <a:endParaRPr lang="en-US" altLang="zh-CN" sz="1800" dirty="0"/>
          </a:p>
          <a:p>
            <a:pPr eaLnBrk="1" hangingPunct="1">
              <a:lnSpc>
                <a:spcPct val="90000"/>
              </a:lnSpc>
            </a:pPr>
            <a:r>
              <a:rPr lang="zh-CN" altLang="en-US" sz="1800" dirty="0"/>
              <a:t>校验和方法</a:t>
            </a:r>
            <a:endParaRPr lang="en-US" altLang="zh-CN" sz="1800" dirty="0"/>
          </a:p>
          <a:p>
            <a:pPr eaLnBrk="1" hangingPunct="1">
              <a:lnSpc>
                <a:spcPct val="90000"/>
              </a:lnSpc>
            </a:pPr>
            <a:r>
              <a:rPr lang="zh-CN" altLang="en-US" sz="1800" dirty="0"/>
              <a:t>循环冗余检测</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6.3 </a:t>
            </a:r>
            <a:r>
              <a:rPr lang="zh-CN" altLang="en-US" sz="1800" dirty="0"/>
              <a:t>多路访问链路和协议</a:t>
            </a:r>
            <a:endParaRPr lang="en-US" altLang="zh-CN" sz="1800" dirty="0"/>
          </a:p>
          <a:p>
            <a:pPr eaLnBrk="1" hangingPunct="1">
              <a:lnSpc>
                <a:spcPct val="90000"/>
              </a:lnSpc>
            </a:pPr>
            <a:r>
              <a:rPr lang="zh-CN" altLang="en-US" sz="1800" dirty="0"/>
              <a:t>信道划分协议</a:t>
            </a:r>
            <a:endParaRPr lang="en-US" altLang="zh-CN" sz="1800" dirty="0"/>
          </a:p>
          <a:p>
            <a:pPr eaLnBrk="1" hangingPunct="1">
              <a:lnSpc>
                <a:spcPct val="90000"/>
              </a:lnSpc>
            </a:pPr>
            <a:r>
              <a:rPr lang="zh-CN" altLang="en-US" sz="1800" dirty="0"/>
              <a:t>随机接入协议</a:t>
            </a:r>
            <a:endParaRPr lang="en-US" altLang="zh-CN" sz="1800" dirty="0"/>
          </a:p>
          <a:p>
            <a:pPr eaLnBrk="1" hangingPunct="1">
              <a:lnSpc>
                <a:spcPct val="90000"/>
              </a:lnSpc>
            </a:pPr>
            <a:r>
              <a:rPr lang="zh-CN" altLang="en-US" sz="1800" dirty="0"/>
              <a:t>轮流协议</a:t>
            </a:r>
            <a:endParaRPr lang="en-US" altLang="zh-CN" sz="1800" dirty="0"/>
          </a:p>
          <a:p>
            <a:pPr eaLnBrk="1" hangingPunct="1">
              <a:lnSpc>
                <a:spcPct val="90000"/>
              </a:lnSpc>
            </a:pPr>
            <a:r>
              <a:rPr lang="en-US" altLang="zh-CN" sz="1800" dirty="0"/>
              <a:t>DOCSIS: </a:t>
            </a:r>
            <a:r>
              <a:rPr lang="zh-CN" altLang="en-US" sz="1800" dirty="0"/>
              <a:t>用于电缆互联网接入的链路层协议</a:t>
            </a:r>
            <a:endParaRPr lang="en-US" altLang="zh-CN" sz="1800" dirty="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a:t>以太网</a:t>
            </a:r>
            <a:endParaRPr lang="en-US" altLang="zh-CN" sz="1800" dirty="0"/>
          </a:p>
          <a:p>
            <a:pPr eaLnBrk="1" hangingPunct="1">
              <a:lnSpc>
                <a:spcPct val="90000"/>
              </a:lnSpc>
            </a:pPr>
            <a:r>
              <a:rPr lang="zh-CN" altLang="en-US" sz="1800" dirty="0"/>
              <a:t>链路层交换机</a:t>
            </a:r>
            <a:endParaRPr lang="en-US" altLang="zh-CN" sz="1800" dirty="0"/>
          </a:p>
          <a:p>
            <a:pPr eaLnBrk="1" hangingPunct="1">
              <a:lnSpc>
                <a:spcPct val="90000"/>
              </a:lnSpc>
            </a:pPr>
            <a:r>
              <a:rPr lang="zh-CN" altLang="en-US" sz="1800" dirty="0"/>
              <a:t>虚拟局域网 </a:t>
            </a:r>
            <a:r>
              <a:rPr lang="en-US" altLang="zh-CN" sz="1800" dirty="0"/>
              <a:t>(VLANs)</a:t>
            </a:r>
          </a:p>
          <a:p>
            <a:pPr eaLnBrk="1" hangingPunct="1">
              <a:lnSpc>
                <a:spcPct val="90000"/>
              </a:lnSpc>
              <a:buFontTx/>
              <a:buNone/>
            </a:pPr>
            <a:endParaRPr lang="en-US" altLang="zh-CN" sz="1800" dirty="0"/>
          </a:p>
          <a:p>
            <a:pPr eaLnBrk="1" hangingPunct="1">
              <a:lnSpc>
                <a:spcPct val="90000"/>
              </a:lnSpc>
              <a:buFontTx/>
              <a:buNone/>
            </a:pPr>
            <a:r>
              <a:rPr lang="en-US" altLang="zh-CN" sz="1800" dirty="0"/>
              <a:t>6.5 </a:t>
            </a:r>
            <a:r>
              <a:rPr lang="zh-CN" altLang="en-US" sz="1800" dirty="0"/>
              <a:t>链路虚拟化：网络作为链路层</a:t>
            </a:r>
            <a:endParaRPr lang="en-US" altLang="zh-CN" sz="1800" dirty="0"/>
          </a:p>
          <a:p>
            <a:pPr eaLnBrk="1" hangingPunct="1">
              <a:lnSpc>
                <a:spcPct val="90000"/>
              </a:lnSpc>
            </a:pPr>
            <a:r>
              <a:rPr lang="zh-CN" altLang="en-US" sz="1800" dirty="0"/>
              <a:t>多协议标签交换 </a:t>
            </a:r>
            <a:r>
              <a:rPr lang="en-US" altLang="zh-CN" sz="1800" dirty="0"/>
              <a:t>(MPLS)</a:t>
            </a:r>
          </a:p>
          <a:p>
            <a:pPr eaLnBrk="1" hangingPunct="1">
              <a:lnSpc>
                <a:spcPct val="90000"/>
              </a:lnSpc>
              <a:buFontTx/>
              <a:buNone/>
            </a:pPr>
            <a:r>
              <a:rPr lang="en-US" altLang="zh-CN" sz="1800" dirty="0"/>
              <a:t>6.6 </a:t>
            </a:r>
            <a:r>
              <a:rPr lang="zh-CN" altLang="en-US" sz="1800" dirty="0"/>
              <a:t>数据中心网络</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6.7 </a:t>
            </a:r>
            <a:r>
              <a:rPr lang="zh-CN" altLang="en-US" sz="1800" dirty="0"/>
              <a:t>回顾：</a:t>
            </a:r>
            <a:r>
              <a:rPr lang="en-US" altLang="zh-CN" sz="1800" dirty="0"/>
              <a:t>Web</a:t>
            </a:r>
            <a:r>
              <a:rPr lang="zh-CN" altLang="en-US" sz="1800" dirty="0"/>
              <a:t>页面请求的历程</a:t>
            </a:r>
            <a:endParaRPr lang="en-US" altLang="zh-CN" sz="1800" dirty="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和以太网</a:t>
            </a:r>
            <a:endParaRPr lang="en-US" altLang="zh-CN" sz="1800" dirty="0"/>
          </a:p>
          <a:p>
            <a:pPr eaLnBrk="1" hangingPunct="1">
              <a:lnSpc>
                <a:spcPct val="90000"/>
              </a:lnSpc>
              <a:buFontTx/>
              <a:buChar char="•"/>
            </a:pPr>
            <a:r>
              <a:rPr lang="zh-CN" altLang="en-US" sz="1800" dirty="0"/>
              <a:t>仍在准备：</a:t>
            </a:r>
            <a:r>
              <a:rPr lang="en-US" altLang="zh-CN" sz="1800" dirty="0"/>
              <a:t>DNS </a:t>
            </a:r>
            <a:r>
              <a:rPr lang="zh-CN" altLang="en-US" sz="1800" dirty="0"/>
              <a:t>和 </a:t>
            </a:r>
            <a:r>
              <a:rPr lang="en-US" altLang="zh-CN" sz="1800" dirty="0"/>
              <a:t>ARP</a:t>
            </a:r>
          </a:p>
          <a:p>
            <a:pPr eaLnBrk="1" hangingPunct="1">
              <a:lnSpc>
                <a:spcPct val="90000"/>
              </a:lnSpc>
              <a:buFontTx/>
              <a:buChar char="•"/>
            </a:pPr>
            <a:r>
              <a:rPr lang="zh-CN" altLang="en-US" sz="1800" dirty="0"/>
              <a:t>仍在准备：域内路由选择到</a:t>
            </a:r>
            <a:r>
              <a:rPr lang="en-US" altLang="zh-CN" sz="1800" dirty="0"/>
              <a:t>DNS</a:t>
            </a:r>
            <a:r>
              <a:rPr lang="zh-CN" altLang="en-US" sz="1800" dirty="0"/>
              <a:t>服务器</a:t>
            </a:r>
            <a:endParaRPr lang="en-US" altLang="zh-CN" sz="1800" dirty="0"/>
          </a:p>
          <a:p>
            <a:pPr eaLnBrk="1" hangingPunct="1">
              <a:lnSpc>
                <a:spcPct val="90000"/>
              </a:lnSpc>
              <a:buFontTx/>
              <a:buChar char="•"/>
            </a:pPr>
            <a:r>
              <a:rPr lang="en-US" altLang="zh-CN" sz="1800" dirty="0"/>
              <a:t>Web </a:t>
            </a:r>
            <a:r>
              <a:rPr lang="zh-CN" altLang="en-US" sz="1800" dirty="0"/>
              <a:t>客户 </a:t>
            </a:r>
            <a:r>
              <a:rPr lang="en-US" altLang="zh-CN" sz="1800" dirty="0"/>
              <a:t>— </a:t>
            </a:r>
            <a:r>
              <a:rPr lang="zh-CN" altLang="en-US" sz="1800" dirty="0"/>
              <a:t>服务器交互：</a:t>
            </a:r>
            <a:r>
              <a:rPr lang="en-US" altLang="zh-CN" sz="1800" dirty="0"/>
              <a:t>TCP </a:t>
            </a:r>
            <a:r>
              <a:rPr lang="zh-CN" altLang="en-US" sz="1800" dirty="0"/>
              <a:t>和 </a:t>
            </a:r>
            <a:r>
              <a:rPr lang="en-US" altLang="zh-CN" sz="1800" dirty="0"/>
              <a:t>HTTP</a:t>
            </a:r>
          </a:p>
          <a:p>
            <a:pPr eaLnBrk="1" hangingPunct="1">
              <a:lnSpc>
                <a:spcPct val="90000"/>
              </a:lnSpc>
              <a:buFontTx/>
              <a:buNone/>
            </a:pPr>
            <a:endParaRPr lang="en-US" altLang="zh-CN" sz="1800" dirty="0"/>
          </a:p>
          <a:p>
            <a:pPr eaLnBrk="1" hangingPunct="1">
              <a:lnSpc>
                <a:spcPct val="90000"/>
              </a:lnSpc>
              <a:buFontTx/>
              <a:buNone/>
            </a:pPr>
            <a:r>
              <a:rPr lang="en-US" altLang="zh-CN" sz="1800" dirty="0"/>
              <a:t>6.8 </a:t>
            </a:r>
            <a:r>
              <a:rPr lang="zh-CN" altLang="en-US" sz="1800" dirty="0"/>
              <a:t>小结</a:t>
            </a:r>
          </a:p>
        </p:txBody>
      </p:sp>
      <p:sp>
        <p:nvSpPr>
          <p:cNvPr id="2" name="标题 1"/>
          <p:cNvSpPr>
            <a:spLocks noGrp="1"/>
          </p:cNvSpPr>
          <p:nvPr>
            <p:ph type="title"/>
          </p:nvPr>
        </p:nvSpPr>
        <p:spPr/>
        <p:txBody>
          <a:bodyPr/>
          <a:lstStyle/>
          <a:p>
            <a:r>
              <a:rPr lang="zh-CN" altLang="en-US" dirty="0">
                <a:latin typeface="+mn-lt"/>
              </a:rPr>
              <a:t>第 </a:t>
            </a:r>
            <a:r>
              <a:rPr lang="en-US" altLang="zh-CN" dirty="0">
                <a:latin typeface="+mn-lt"/>
              </a:rPr>
              <a:t>6 </a:t>
            </a:r>
            <a:r>
              <a:rPr lang="zh-CN" altLang="en-US" dirty="0">
                <a:latin typeface="+mn-lt"/>
              </a:rPr>
              <a:t>章 链路层和局域网</a:t>
            </a:r>
          </a:p>
        </p:txBody>
      </p:sp>
    </p:spTree>
    <p:extLst>
      <p:ext uri="{BB962C8B-B14F-4D97-AF65-F5344CB8AC3E}">
        <p14:creationId xmlns:p14="http://schemas.microsoft.com/office/powerpoint/2010/main" val="22750266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1" name="Rectangle 3"/>
          <p:cNvSpPr>
            <a:spLocks noGrp="1" noChangeArrowheads="1"/>
          </p:cNvSpPr>
          <p:nvPr>
            <p:ph type="body" idx="1"/>
          </p:nvPr>
        </p:nvSpPr>
        <p:spPr>
          <a:xfrm>
            <a:off x="394283" y="998290"/>
            <a:ext cx="8370305" cy="5213598"/>
          </a:xfrm>
        </p:spPr>
        <p:txBody>
          <a:bodyPr/>
          <a:lstStyle/>
          <a:p>
            <a:pPr eaLnBrk="1" hangingPunct="1">
              <a:buFont typeface="Wingdings" pitchFamily="2" charset="2"/>
              <a:buChar char="p"/>
            </a:pPr>
            <a:r>
              <a:rPr lang="zh-CN" altLang="en-US" dirty="0"/>
              <a:t> </a:t>
            </a:r>
            <a:r>
              <a:rPr lang="en-US" altLang="zh-CN" dirty="0"/>
              <a:t>Principles </a:t>
            </a:r>
            <a:r>
              <a:rPr lang="en-US" altLang="zh-CN" dirty="0">
                <a:solidFill>
                  <a:srgbClr val="FF0000"/>
                </a:solidFill>
              </a:rPr>
              <a:t>behind</a:t>
            </a:r>
            <a:r>
              <a:rPr lang="en-US" altLang="zh-CN" dirty="0"/>
              <a:t> data link layer services:</a:t>
            </a:r>
          </a:p>
          <a:p>
            <a:pPr lvl="1" eaLnBrk="1" hangingPunct="1"/>
            <a:r>
              <a:rPr lang="en-US" altLang="zh-CN" dirty="0"/>
              <a:t>error detection, correction</a:t>
            </a:r>
          </a:p>
          <a:p>
            <a:pPr lvl="1" eaLnBrk="1" hangingPunct="1"/>
            <a:r>
              <a:rPr lang="en-US" altLang="zh-CN" dirty="0"/>
              <a:t>sharing a broadcast channel: multiple access</a:t>
            </a:r>
          </a:p>
          <a:p>
            <a:pPr lvl="1" eaLnBrk="1" hangingPunct="1"/>
            <a:r>
              <a:rPr lang="en-US" altLang="zh-CN" dirty="0"/>
              <a:t>link layer addressing</a:t>
            </a:r>
          </a:p>
          <a:p>
            <a:pPr eaLnBrk="1" hangingPunct="1"/>
            <a:endParaRPr lang="en-US" altLang="zh-CN" dirty="0"/>
          </a:p>
          <a:p>
            <a:pPr eaLnBrk="1" hangingPunct="1">
              <a:buFont typeface="Wingdings" pitchFamily="2" charset="2"/>
              <a:buChar char="p"/>
            </a:pPr>
            <a:r>
              <a:rPr lang="en-US" altLang="zh-CN" dirty="0">
                <a:solidFill>
                  <a:srgbClr val="FF0000"/>
                </a:solidFill>
              </a:rPr>
              <a:t>Instantiation</a:t>
            </a:r>
            <a:r>
              <a:rPr lang="en-US" altLang="zh-CN" dirty="0"/>
              <a:t> and </a:t>
            </a:r>
            <a:r>
              <a:rPr lang="en-US" altLang="zh-CN" dirty="0">
                <a:solidFill>
                  <a:srgbClr val="FF0000"/>
                </a:solidFill>
              </a:rPr>
              <a:t>implementation</a:t>
            </a:r>
            <a:r>
              <a:rPr lang="en-US" altLang="zh-CN" dirty="0"/>
              <a:t> of various link layer technologies</a:t>
            </a:r>
          </a:p>
          <a:p>
            <a:pPr lvl="1" eaLnBrk="1" hangingPunct="1"/>
            <a:r>
              <a:rPr lang="en-US" altLang="zh-CN" dirty="0"/>
              <a:t>Ethernet</a:t>
            </a:r>
          </a:p>
          <a:p>
            <a:pPr lvl="1" eaLnBrk="1" hangingPunct="1"/>
            <a:r>
              <a:rPr lang="en-US" altLang="zh-CN" dirty="0"/>
              <a:t>switched LANs</a:t>
            </a:r>
          </a:p>
          <a:p>
            <a:pPr lvl="1" eaLnBrk="1" hangingPunct="1"/>
            <a:r>
              <a:rPr lang="en-US" altLang="zh-CN" dirty="0"/>
              <a:t>virtualized networks as a link layer: MPLS</a:t>
            </a:r>
          </a:p>
          <a:p>
            <a:pPr eaLnBrk="1" hangingPunct="1"/>
            <a:endParaRPr lang="en-US" altLang="zh-CN" dirty="0"/>
          </a:p>
          <a:p>
            <a:pPr marL="342900" lvl="1" indent="-342900" eaLnBrk="1" hangingPunct="1">
              <a:buFont typeface="Wingdings" pitchFamily="2" charset="2"/>
              <a:buChar char="p"/>
            </a:pPr>
            <a:r>
              <a:rPr lang="en-US" altLang="zh-CN" dirty="0">
                <a:cs typeface="+mn-cs"/>
              </a:rPr>
              <a:t>synthesis: a day in the life of a web request</a:t>
            </a:r>
          </a:p>
          <a:p>
            <a:pPr lvl="1" eaLnBrk="1" hangingPunct="1"/>
            <a:endParaRPr lang="en-US" altLang="zh-CN" dirty="0"/>
          </a:p>
        </p:txBody>
      </p:sp>
      <p:sp>
        <p:nvSpPr>
          <p:cNvPr id="2" name="标题 1"/>
          <p:cNvSpPr>
            <a:spLocks noGrp="1"/>
          </p:cNvSpPr>
          <p:nvPr>
            <p:ph type="title"/>
          </p:nvPr>
        </p:nvSpPr>
        <p:spPr/>
        <p:txBody>
          <a:bodyPr/>
          <a:lstStyle/>
          <a:p>
            <a:r>
              <a:rPr lang="en-US" altLang="zh-CN" dirty="0">
                <a:latin typeface="+mn-lt"/>
              </a:rPr>
              <a:t>6.8 </a:t>
            </a:r>
            <a:r>
              <a:rPr lang="zh-CN" altLang="en-US" dirty="0">
                <a:latin typeface="+mn-lt"/>
              </a:rPr>
              <a:t>小结</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lstStyle/>
          <a:p>
            <a:pPr eaLnBrk="1" hangingPunct="1"/>
            <a:r>
              <a:rPr lang="en-US" altLang="zh-CN" dirty="0"/>
              <a:t>Chapter 6: Let</a:t>
            </a:r>
            <a:r>
              <a:rPr lang="en-US" altLang="zh-CN" dirty="0">
                <a:latin typeface="Comic Sans MS" pitchFamily="66" charset="0"/>
              </a:rPr>
              <a:t>’</a:t>
            </a:r>
            <a:r>
              <a:rPr lang="en-US" altLang="zh-CN" dirty="0"/>
              <a:t>s take a breath</a:t>
            </a:r>
          </a:p>
        </p:txBody>
      </p:sp>
      <p:sp>
        <p:nvSpPr>
          <p:cNvPr id="264195" name="Rectangle 3"/>
          <p:cNvSpPr>
            <a:spLocks noGrp="1" noChangeArrowheads="1"/>
          </p:cNvSpPr>
          <p:nvPr>
            <p:ph type="body" sz="half" idx="1"/>
          </p:nvPr>
        </p:nvSpPr>
        <p:spPr>
          <a:xfrm>
            <a:off x="327025" y="1074738"/>
            <a:ext cx="8421688" cy="5110162"/>
          </a:xfrm>
        </p:spPr>
        <p:txBody>
          <a:bodyPr/>
          <a:lstStyle/>
          <a:p>
            <a:pPr eaLnBrk="1" hangingPunct="1">
              <a:spcBef>
                <a:spcPts val="600"/>
              </a:spcBef>
              <a:buFont typeface="Wingdings" pitchFamily="2" charset="2"/>
              <a:buChar char="p"/>
            </a:pPr>
            <a:r>
              <a:rPr lang="en-US" altLang="zh-CN" sz="2400" dirty="0"/>
              <a:t>journey down protocol stack </a:t>
            </a:r>
            <a:r>
              <a:rPr lang="en-US" altLang="zh-CN" sz="2400" dirty="0">
                <a:solidFill>
                  <a:srgbClr val="FF0000"/>
                </a:solidFill>
              </a:rPr>
              <a:t>complete</a:t>
            </a:r>
            <a:r>
              <a:rPr lang="en-US" altLang="zh-CN" sz="2400" dirty="0"/>
              <a:t> (except PHY)</a:t>
            </a:r>
          </a:p>
          <a:p>
            <a:pPr eaLnBrk="1" hangingPunct="1">
              <a:spcBef>
                <a:spcPts val="600"/>
              </a:spcBef>
              <a:buFont typeface="Wingdings" pitchFamily="2" charset="2"/>
              <a:buChar char="p"/>
            </a:pPr>
            <a:endParaRPr lang="en-US" altLang="zh-CN" sz="2400" dirty="0"/>
          </a:p>
          <a:p>
            <a:pPr eaLnBrk="1" hangingPunct="1">
              <a:spcBef>
                <a:spcPts val="600"/>
              </a:spcBef>
              <a:buFont typeface="Wingdings" pitchFamily="2" charset="2"/>
              <a:buChar char="p"/>
            </a:pPr>
            <a:r>
              <a:rPr lang="en-US" altLang="zh-CN" sz="2400" dirty="0"/>
              <a:t>solid understanding of networking principles, practice</a:t>
            </a:r>
          </a:p>
          <a:p>
            <a:pPr eaLnBrk="1" hangingPunct="1">
              <a:spcBef>
                <a:spcPts val="600"/>
              </a:spcBef>
              <a:buFont typeface="Wingdings" pitchFamily="2" charset="2"/>
              <a:buChar char="p"/>
            </a:pPr>
            <a:endParaRPr lang="en-US" altLang="zh-CN" sz="2400" dirty="0"/>
          </a:p>
          <a:p>
            <a:pPr eaLnBrk="1" hangingPunct="1">
              <a:spcBef>
                <a:spcPts val="600"/>
              </a:spcBef>
              <a:buFont typeface="Wingdings" pitchFamily="2" charset="2"/>
              <a:buChar char="p"/>
            </a:pPr>
            <a:r>
              <a:rPr lang="en-US" altLang="zh-CN" sz="2400" dirty="0"/>
              <a:t>….. could stop here …. but </a:t>
            </a:r>
            <a:r>
              <a:rPr lang="en-US" altLang="zh-CN" sz="2400" dirty="0">
                <a:solidFill>
                  <a:srgbClr val="FF0000"/>
                </a:solidFill>
              </a:rPr>
              <a:t>lots</a:t>
            </a:r>
            <a:r>
              <a:rPr lang="en-US" altLang="zh-CN" sz="2400" i="1" dirty="0">
                <a:solidFill>
                  <a:srgbClr val="FF0000"/>
                </a:solidFill>
              </a:rPr>
              <a:t> </a:t>
            </a:r>
            <a:r>
              <a:rPr lang="en-US" altLang="zh-CN" sz="2400" dirty="0"/>
              <a:t>of interesting topics!</a:t>
            </a:r>
          </a:p>
          <a:p>
            <a:pPr eaLnBrk="1" hangingPunct="1">
              <a:spcBef>
                <a:spcPts val="600"/>
              </a:spcBef>
            </a:pPr>
            <a:r>
              <a:rPr lang="en-US" altLang="zh-CN" sz="2400" dirty="0"/>
              <a:t>wireless</a:t>
            </a:r>
          </a:p>
          <a:p>
            <a:pPr eaLnBrk="1" hangingPunct="1">
              <a:spcBef>
                <a:spcPts val="600"/>
              </a:spcBef>
            </a:pPr>
            <a:r>
              <a:rPr lang="en-US" altLang="zh-CN" sz="2400" dirty="0"/>
              <a:t>multimedia</a:t>
            </a:r>
          </a:p>
          <a:p>
            <a:pPr eaLnBrk="1" hangingPunct="1">
              <a:spcBef>
                <a:spcPts val="600"/>
              </a:spcBef>
            </a:pPr>
            <a:r>
              <a:rPr lang="en-US" altLang="zh-CN" sz="2400" dirty="0"/>
              <a:t>security </a:t>
            </a:r>
          </a:p>
          <a:p>
            <a:pPr eaLnBrk="1" hangingPunct="1">
              <a:spcBef>
                <a:spcPts val="600"/>
              </a:spcBef>
            </a:pPr>
            <a:endParaRPr lang="en-US" altLang="zh-CN" sz="2400" dirty="0"/>
          </a:p>
          <a:p>
            <a:pPr eaLnBrk="1" hangingPunct="1">
              <a:spcBef>
                <a:spcPts val="600"/>
              </a:spcBef>
            </a:pPr>
            <a:r>
              <a:rPr lang="zh-CN" altLang="en-US" sz="2400" dirty="0"/>
              <a:t>因此理解这些主题 </a:t>
            </a:r>
            <a:r>
              <a:rPr lang="en-US" altLang="zh-CN" sz="2400" dirty="0"/>
              <a:t>(</a:t>
            </a:r>
            <a:r>
              <a:rPr lang="zh-CN" altLang="en-US" sz="2400" dirty="0"/>
              <a:t>在某些网络教材中被列为“</a:t>
            </a:r>
            <a:r>
              <a:rPr lang="zh-CN" altLang="en-US" sz="2400" dirty="0">
                <a:solidFill>
                  <a:srgbClr val="FF0000"/>
                </a:solidFill>
              </a:rPr>
              <a:t>高级主题</a:t>
            </a:r>
            <a:r>
              <a:rPr lang="zh-CN" altLang="en-US" sz="2400" dirty="0"/>
              <a:t>”</a:t>
            </a:r>
            <a:r>
              <a:rPr lang="en-US" altLang="zh-CN" sz="2400" dirty="0"/>
              <a:t>)</a:t>
            </a:r>
            <a:r>
              <a:rPr lang="zh-CN" altLang="en-US" sz="2400" dirty="0"/>
              <a:t>需要对协议栈的所有层都有一个坚实的基础 ，我们对数据链路层的学习现在</a:t>
            </a:r>
            <a:r>
              <a:rPr lang="zh-CN" altLang="en-US" sz="2400" dirty="0">
                <a:solidFill>
                  <a:srgbClr val="FF0000"/>
                </a:solidFill>
              </a:rPr>
              <a:t>已经完成了</a:t>
            </a:r>
            <a:r>
              <a:rPr lang="zh-CN" altLang="en-US" sz="2400" dirty="0"/>
              <a:t>这样的基础</a:t>
            </a:r>
            <a:r>
              <a:rPr lang="en-US" altLang="zh-CN" sz="2400" dirty="0"/>
              <a:t>!</a:t>
            </a:r>
          </a:p>
          <a:p>
            <a:pPr eaLnBrk="1" hangingPunct="1">
              <a:buNone/>
            </a:pP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4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419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19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419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419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41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0" name="Rectangle 2"/>
          <p:cNvSpPr>
            <a:spLocks noGrp="1" noChangeArrowheads="1"/>
          </p:cNvSpPr>
          <p:nvPr>
            <p:ph type="title"/>
          </p:nvPr>
        </p:nvSpPr>
        <p:spPr/>
        <p:txBody>
          <a:bodyPr/>
          <a:lstStyle/>
          <a:p>
            <a:pPr eaLnBrk="1" hangingPunct="1"/>
            <a:r>
              <a:rPr lang="zh-CN" altLang="en-US"/>
              <a:t>课后思考题</a:t>
            </a:r>
          </a:p>
        </p:txBody>
      </p:sp>
      <p:sp>
        <p:nvSpPr>
          <p:cNvPr id="152581" name="Rectangle 3"/>
          <p:cNvSpPr>
            <a:spLocks noGrp="1" noChangeArrowheads="1"/>
          </p:cNvSpPr>
          <p:nvPr>
            <p:ph type="body" idx="1"/>
          </p:nvPr>
        </p:nvSpPr>
        <p:spPr/>
        <p:txBody>
          <a:bodyPr/>
          <a:lstStyle/>
          <a:p>
            <a:pPr eaLnBrk="1" hangingPunct="1"/>
            <a:endParaRPr lang="en-US" altLang="zh-CN" dirty="0">
              <a:ea typeface="楷体" panose="02010609060101010101" pitchFamily="49" charset="-122"/>
              <a:cs typeface="Arial" panose="020B0604020202020204" pitchFamily="34" charset="0"/>
            </a:endParaRPr>
          </a:p>
          <a:p>
            <a:pPr eaLnBrk="1" hangingPunct="1"/>
            <a:r>
              <a:rPr lang="zh-CN" altLang="en-US" dirty="0">
                <a:ea typeface="楷体" panose="02010609060101010101" pitchFamily="49" charset="-122"/>
                <a:cs typeface="Arial" panose="020B0604020202020204" pitchFamily="34" charset="0"/>
              </a:rPr>
              <a:t>复习题  </a:t>
            </a:r>
            <a:r>
              <a:rPr lang="en-US" altLang="zh-CN" dirty="0">
                <a:ea typeface="楷体" panose="02010609060101010101" pitchFamily="49" charset="-122"/>
                <a:cs typeface="Arial" panose="020B0604020202020204" pitchFamily="34" charset="0"/>
              </a:rPr>
              <a:t>2</a:t>
            </a:r>
            <a:r>
              <a:rPr lang="zh-CN" altLang="en-US" dirty="0">
                <a:ea typeface="楷体" panose="02010609060101010101" pitchFamily="49" charset="-122"/>
                <a:cs typeface="Arial" panose="020B0604020202020204" pitchFamily="34" charset="0"/>
              </a:rPr>
              <a:t>、</a:t>
            </a:r>
            <a:r>
              <a:rPr lang="en-US" altLang="zh-CN" dirty="0">
                <a:ea typeface="楷体" panose="02010609060101010101" pitchFamily="49" charset="-122"/>
                <a:cs typeface="Arial" panose="020B0604020202020204" pitchFamily="34" charset="0"/>
              </a:rPr>
              <a:t>3</a:t>
            </a:r>
            <a:r>
              <a:rPr lang="zh-CN" altLang="en-US" dirty="0">
                <a:ea typeface="楷体" panose="02010609060101010101" pitchFamily="49" charset="-122"/>
                <a:cs typeface="Arial" panose="020B0604020202020204" pitchFamily="34" charset="0"/>
              </a:rPr>
              <a:t>、</a:t>
            </a:r>
            <a:r>
              <a:rPr lang="en-US" altLang="zh-CN" dirty="0">
                <a:ea typeface="楷体" panose="02010609060101010101" pitchFamily="49" charset="-122"/>
                <a:cs typeface="Arial" panose="020B0604020202020204" pitchFamily="34" charset="0"/>
              </a:rPr>
              <a:t>4</a:t>
            </a:r>
            <a:r>
              <a:rPr lang="zh-CN" altLang="en-US" dirty="0">
                <a:ea typeface="楷体" panose="02010609060101010101" pitchFamily="49" charset="-122"/>
                <a:cs typeface="Arial" panose="020B0604020202020204" pitchFamily="34" charset="0"/>
              </a:rPr>
              <a:t>、</a:t>
            </a:r>
            <a:r>
              <a:rPr lang="en-US" altLang="zh-CN" dirty="0">
                <a:ea typeface="楷体" panose="02010609060101010101" pitchFamily="49" charset="-122"/>
                <a:cs typeface="Arial" panose="020B0604020202020204" pitchFamily="34" charset="0"/>
              </a:rPr>
              <a:t>6</a:t>
            </a:r>
            <a:r>
              <a:rPr lang="zh-CN" altLang="en-US" dirty="0">
                <a:ea typeface="楷体" panose="02010609060101010101" pitchFamily="49" charset="-122"/>
                <a:cs typeface="Arial" panose="020B0604020202020204" pitchFamily="34" charset="0"/>
              </a:rPr>
              <a:t>、</a:t>
            </a:r>
            <a:r>
              <a:rPr lang="en-US" altLang="zh-CN" dirty="0">
                <a:ea typeface="楷体" panose="02010609060101010101" pitchFamily="49" charset="-122"/>
                <a:cs typeface="Arial" panose="020B0604020202020204" pitchFamily="34" charset="0"/>
              </a:rPr>
              <a:t>10</a:t>
            </a:r>
            <a:r>
              <a:rPr lang="zh-CN" altLang="en-US" dirty="0">
                <a:ea typeface="楷体" panose="02010609060101010101" pitchFamily="49" charset="-122"/>
                <a:cs typeface="Arial" panose="020B0604020202020204" pitchFamily="34" charset="0"/>
              </a:rPr>
              <a:t>、</a:t>
            </a:r>
            <a:r>
              <a:rPr lang="en-US" altLang="zh-CN" dirty="0">
                <a:ea typeface="楷体" panose="02010609060101010101" pitchFamily="49" charset="-122"/>
                <a:cs typeface="Arial" panose="020B0604020202020204" pitchFamily="34" charset="0"/>
              </a:rPr>
              <a:t>12~16</a:t>
            </a:r>
          </a:p>
          <a:p>
            <a:pPr eaLnBrk="1" hangingPunct="1"/>
            <a:endParaRPr lang="en-US" altLang="zh-CN" dirty="0">
              <a:ea typeface="楷体" panose="02010609060101010101" pitchFamily="49" charset="-122"/>
              <a:cs typeface="Arial" panose="020B0604020202020204" pitchFamily="34" charset="0"/>
            </a:endParaRPr>
          </a:p>
          <a:p>
            <a:pPr eaLnBrk="1" hangingPunct="1"/>
            <a:r>
              <a:rPr lang="zh-CN" altLang="en-US" dirty="0">
                <a:ea typeface="楷体" panose="02010609060101010101" pitchFamily="49" charset="-122"/>
                <a:cs typeface="Arial" panose="020B0604020202020204" pitchFamily="34" charset="0"/>
              </a:rPr>
              <a:t>习    题  </a:t>
            </a:r>
            <a:r>
              <a:rPr lang="en-US" altLang="zh-CN" dirty="0">
                <a:ea typeface="楷体" panose="02010609060101010101" pitchFamily="49" charset="-122"/>
                <a:cs typeface="Arial" panose="020B0604020202020204" pitchFamily="34" charset="0"/>
              </a:rPr>
              <a:t>1</a:t>
            </a:r>
            <a:r>
              <a:rPr lang="zh-CN" altLang="en-US" dirty="0">
                <a:ea typeface="楷体" panose="02010609060101010101" pitchFamily="49" charset="-122"/>
                <a:cs typeface="Arial" panose="020B0604020202020204" pitchFamily="34" charset="0"/>
              </a:rPr>
              <a:t>、</a:t>
            </a:r>
            <a:r>
              <a:rPr lang="en-US" altLang="zh-CN" dirty="0">
                <a:ea typeface="楷体" panose="02010609060101010101" pitchFamily="49" charset="-122"/>
                <a:cs typeface="Arial" panose="020B0604020202020204" pitchFamily="34" charset="0"/>
              </a:rPr>
              <a:t>8</a:t>
            </a:r>
            <a:r>
              <a:rPr lang="zh-CN" altLang="en-US" dirty="0">
                <a:ea typeface="楷体" panose="02010609060101010101" pitchFamily="49" charset="-122"/>
                <a:cs typeface="Arial" panose="020B0604020202020204" pitchFamily="34" charset="0"/>
              </a:rPr>
              <a:t>、</a:t>
            </a:r>
            <a:r>
              <a:rPr lang="en-US" altLang="zh-CN" dirty="0">
                <a:ea typeface="楷体" panose="02010609060101010101" pitchFamily="49" charset="-122"/>
                <a:cs typeface="Arial" panose="020B0604020202020204" pitchFamily="34" charset="0"/>
              </a:rPr>
              <a:t>9</a:t>
            </a:r>
            <a:r>
              <a:rPr lang="zh-CN" altLang="en-US" dirty="0">
                <a:ea typeface="楷体" panose="02010609060101010101" pitchFamily="49" charset="-122"/>
                <a:cs typeface="Arial" panose="020B0604020202020204" pitchFamily="34" charset="0"/>
              </a:rPr>
              <a:t>、</a:t>
            </a:r>
            <a:r>
              <a:rPr lang="en-US" altLang="zh-CN" dirty="0">
                <a:ea typeface="楷体" panose="02010609060101010101" pitchFamily="49" charset="-122"/>
                <a:cs typeface="Arial" panose="020B0604020202020204" pitchFamily="34" charset="0"/>
              </a:rPr>
              <a:t>10</a:t>
            </a:r>
            <a:r>
              <a:rPr lang="zh-CN" altLang="en-US" dirty="0">
                <a:ea typeface="楷体" panose="02010609060101010101" pitchFamily="49" charset="-122"/>
                <a:cs typeface="Arial" panose="020B0604020202020204" pitchFamily="34" charset="0"/>
              </a:rPr>
              <a:t>、</a:t>
            </a:r>
            <a:r>
              <a:rPr lang="en-US" altLang="zh-CN" dirty="0">
                <a:ea typeface="楷体" panose="02010609060101010101" pitchFamily="49" charset="-122"/>
                <a:cs typeface="Arial" panose="020B0604020202020204" pitchFamily="34" charset="0"/>
              </a:rPr>
              <a:t>15</a:t>
            </a:r>
            <a:r>
              <a:rPr lang="zh-CN" altLang="en-US" dirty="0">
                <a:ea typeface="楷体" panose="02010609060101010101" pitchFamily="49" charset="-122"/>
                <a:cs typeface="Arial" panose="020B0604020202020204" pitchFamily="34" charset="0"/>
              </a:rPr>
              <a:t>、</a:t>
            </a:r>
            <a:r>
              <a:rPr lang="en-US" altLang="zh-CN" dirty="0">
                <a:ea typeface="楷体" panose="02010609060101010101" pitchFamily="49" charset="-122"/>
                <a:cs typeface="Arial" panose="020B0604020202020204" pitchFamily="34" charset="0"/>
              </a:rPr>
              <a:t>18</a:t>
            </a:r>
            <a:r>
              <a:rPr lang="zh-CN" altLang="en-US" dirty="0">
                <a:ea typeface="楷体" panose="02010609060101010101" pitchFamily="49" charset="-122"/>
                <a:cs typeface="Arial" panose="020B0604020202020204" pitchFamily="34" charset="0"/>
              </a:rPr>
              <a:t>、</a:t>
            </a:r>
            <a:r>
              <a:rPr lang="en-US" altLang="zh-CN" dirty="0">
                <a:ea typeface="楷体" panose="02010609060101010101" pitchFamily="49" charset="-122"/>
                <a:cs typeface="Arial" panose="020B0604020202020204" pitchFamily="34" charset="0"/>
              </a:rPr>
              <a:t>26</a:t>
            </a:r>
            <a:r>
              <a:rPr lang="zh-CN" altLang="en-US" dirty="0">
                <a:ea typeface="楷体" panose="02010609060101010101" pitchFamily="49" charset="-122"/>
                <a:cs typeface="Arial" panose="020B0604020202020204" pitchFamily="34" charset="0"/>
              </a:rPr>
              <a:t>、</a:t>
            </a:r>
            <a:r>
              <a:rPr lang="en-US" altLang="zh-CN" dirty="0">
                <a:ea typeface="楷体" panose="02010609060101010101" pitchFamily="49" charset="-122"/>
                <a:cs typeface="Arial" panose="020B0604020202020204" pitchFamily="34" charset="0"/>
              </a:rPr>
              <a:t>29</a:t>
            </a:r>
            <a:r>
              <a:rPr lang="zh-CN" altLang="en-US" dirty="0">
                <a:ea typeface="楷体" panose="02010609060101010101" pitchFamily="49" charset="-122"/>
                <a:cs typeface="Arial" panose="020B0604020202020204" pitchFamily="34" charset="0"/>
              </a:rPr>
              <a:t>、</a:t>
            </a:r>
            <a:endParaRPr lang="en-US" altLang="zh-CN" dirty="0">
              <a:ea typeface="楷体" panose="02010609060101010101" pitchFamily="49" charset="-122"/>
              <a:cs typeface="Arial" panose="020B0604020202020204" pitchFamily="34" charset="0"/>
            </a:endParaRPr>
          </a:p>
          <a:p>
            <a:pPr eaLnBrk="1" hangingPunct="1">
              <a:buFont typeface="Wingdings" panose="05000000000000000000" pitchFamily="2" charset="2"/>
              <a:buNone/>
            </a:pPr>
            <a:r>
              <a:rPr lang="en-US" altLang="zh-CN" dirty="0">
                <a:ea typeface="楷体" panose="02010609060101010101" pitchFamily="49" charset="-122"/>
                <a:cs typeface="Arial" panose="020B0604020202020204" pitchFamily="34" charset="0"/>
              </a:rPr>
              <a:t>                31</a:t>
            </a:r>
            <a:r>
              <a:rPr lang="zh-CN" altLang="en-US" dirty="0">
                <a:ea typeface="楷体" panose="02010609060101010101" pitchFamily="49" charset="-122"/>
                <a:cs typeface="Arial" panose="020B0604020202020204" pitchFamily="34" charset="0"/>
              </a:rPr>
              <a:t>、</a:t>
            </a:r>
            <a:r>
              <a:rPr lang="en-US" altLang="zh-CN" dirty="0">
                <a:ea typeface="楷体" panose="02010609060101010101" pitchFamily="49" charset="-122"/>
                <a:cs typeface="Arial" panose="020B0604020202020204" pitchFamily="34" charset="0"/>
              </a:rPr>
              <a:t>32</a:t>
            </a:r>
            <a:r>
              <a:rPr lang="zh-CN" altLang="en-US" dirty="0">
                <a:ea typeface="楷体" panose="02010609060101010101" pitchFamily="49" charset="-122"/>
                <a:cs typeface="Arial" panose="020B0604020202020204" pitchFamily="34" charset="0"/>
              </a:rPr>
              <a:t>、</a:t>
            </a:r>
            <a:r>
              <a:rPr lang="en-US" altLang="zh-CN" dirty="0">
                <a:ea typeface="楷体" panose="02010609060101010101" pitchFamily="49" charset="-122"/>
                <a:cs typeface="Arial" panose="020B0604020202020204" pitchFamily="34" charset="0"/>
              </a:rPr>
              <a:t>33</a:t>
            </a:r>
          </a:p>
        </p:txBody>
      </p:sp>
    </p:spTree>
    <p:extLst>
      <p:ext uri="{BB962C8B-B14F-4D97-AF65-F5344CB8AC3E}">
        <p14:creationId xmlns:p14="http://schemas.microsoft.com/office/powerpoint/2010/main" val="2807634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页脚占位符 4"/>
          <p:cNvSpPr>
            <a:spLocks noGrp="1"/>
          </p:cNvSpPr>
          <p:nvPr>
            <p:ph type="ftr" sz="quarter" idx="4294967295"/>
          </p:nvPr>
        </p:nvSpPr>
        <p:spPr>
          <a:xfrm>
            <a:off x="5795963" y="6237288"/>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3A7E670D-B011-4F18-84FB-924331757C7A}" type="slidenum">
              <a:rPr lang="en-US" altLang="zh-CN" sz="1600" smtClean="0">
                <a:latin typeface="Garamond" panose="02020404030301010803" pitchFamily="18" charset="0"/>
              </a:rPr>
              <a:pPr>
                <a:spcBef>
                  <a:spcPct val="0"/>
                </a:spcBef>
                <a:buClrTx/>
                <a:buSzTx/>
                <a:buFontTx/>
                <a:buNone/>
              </a:pPr>
              <a:t>21</a:t>
            </a:fld>
            <a:endParaRPr lang="en-US" altLang="zh-CN" sz="1600">
              <a:latin typeface="Garamond" panose="02020404030301010803" pitchFamily="18" charset="0"/>
            </a:endParaRPr>
          </a:p>
        </p:txBody>
      </p:sp>
      <p:sp>
        <p:nvSpPr>
          <p:cNvPr id="21508" name="Rectangle 2"/>
          <p:cNvSpPr>
            <a:spLocks noGrp="1" noChangeArrowheads="1"/>
          </p:cNvSpPr>
          <p:nvPr>
            <p:ph type="title"/>
          </p:nvPr>
        </p:nvSpPr>
        <p:spPr/>
        <p:txBody>
          <a:bodyPr/>
          <a:lstStyle/>
          <a:p>
            <a:pPr eaLnBrk="1" hangingPunct="1"/>
            <a:r>
              <a:rPr lang="zh-CN" altLang="en-US" dirty="0">
                <a:latin typeface="+mn-ea"/>
                <a:ea typeface="+mn-ea"/>
                <a:cs typeface="Arial" panose="020B0604020202020204" pitchFamily="34" charset="0"/>
              </a:rPr>
              <a:t>适配器通信</a:t>
            </a:r>
            <a:endParaRPr lang="zh-CN" altLang="en-US" dirty="0">
              <a:latin typeface="+mn-ea"/>
              <a:ea typeface="+mn-ea"/>
            </a:endParaRPr>
          </a:p>
        </p:txBody>
      </p:sp>
      <p:sp>
        <p:nvSpPr>
          <p:cNvPr id="21509" name="Rectangle 3"/>
          <p:cNvSpPr>
            <a:spLocks noGrp="1" noChangeArrowheads="1"/>
          </p:cNvSpPr>
          <p:nvPr>
            <p:ph type="body" idx="1"/>
          </p:nvPr>
        </p:nvSpPr>
        <p:spPr/>
        <p:txBody>
          <a:bodyPr/>
          <a:lstStyle/>
          <a:p>
            <a:pPr marL="0" indent="0" eaLnBrk="1" hangingPunct="1">
              <a:spcBef>
                <a:spcPts val="600"/>
              </a:spcBef>
              <a:buNone/>
            </a:pPr>
            <a:r>
              <a:rPr lang="zh-CN" altLang="en-US" dirty="0">
                <a:solidFill>
                  <a:srgbClr val="FF0000"/>
                </a:solidFill>
                <a:ea typeface="楷体" panose="02010609060101010101" pitchFamily="49" charset="-122"/>
                <a:cs typeface="Arial" panose="020B0604020202020204" pitchFamily="34" charset="0"/>
              </a:rPr>
              <a:t>适配器是半自治单元</a:t>
            </a:r>
          </a:p>
          <a:p>
            <a:pPr eaLnBrk="1" hangingPunct="1">
              <a:spcBef>
                <a:spcPts val="600"/>
              </a:spcBef>
            </a:pPr>
            <a:r>
              <a:rPr lang="zh-CN" altLang="en-US" dirty="0">
                <a:ea typeface="楷体" panose="02010609060101010101" pitchFamily="49" charset="-122"/>
                <a:cs typeface="Arial" panose="020B0604020202020204" pitchFamily="34" charset="0"/>
              </a:rPr>
              <a:t>帧的接收和发送、检错、丢弃均是自主进行</a:t>
            </a:r>
          </a:p>
          <a:p>
            <a:pPr eaLnBrk="1" hangingPunct="1">
              <a:spcBef>
                <a:spcPts val="600"/>
              </a:spcBef>
            </a:pPr>
            <a:endParaRPr lang="en-US" altLang="zh-CN" dirty="0">
              <a:ea typeface="楷体" panose="02010609060101010101" pitchFamily="49" charset="-122"/>
              <a:cs typeface="Arial" panose="020B0604020202020204" pitchFamily="34" charset="0"/>
            </a:endParaRPr>
          </a:p>
          <a:p>
            <a:pPr eaLnBrk="1" hangingPunct="1">
              <a:spcBef>
                <a:spcPts val="600"/>
              </a:spcBef>
            </a:pPr>
            <a:r>
              <a:rPr lang="zh-CN" altLang="en-US" dirty="0">
                <a:ea typeface="楷体" panose="02010609060101010101" pitchFamily="49" charset="-122"/>
                <a:cs typeface="Arial" panose="020B0604020202020204" pitchFamily="34" charset="0"/>
              </a:rPr>
              <a:t>向上提交数据时，需要结点干预</a:t>
            </a:r>
          </a:p>
          <a:p>
            <a:pPr eaLnBrk="1" hangingPunct="1">
              <a:spcBef>
                <a:spcPts val="600"/>
              </a:spcBef>
            </a:pPr>
            <a:endParaRPr lang="en-US" altLang="zh-CN" dirty="0">
              <a:ea typeface="楷体" panose="02010609060101010101" pitchFamily="49" charset="-122"/>
              <a:cs typeface="Arial" panose="020B0604020202020204" pitchFamily="34" charset="0"/>
            </a:endParaRPr>
          </a:p>
          <a:p>
            <a:pPr eaLnBrk="1" hangingPunct="1">
              <a:spcBef>
                <a:spcPts val="600"/>
              </a:spcBef>
            </a:pPr>
            <a:r>
              <a:rPr lang="zh-CN" altLang="en-US" dirty="0">
                <a:ea typeface="楷体" panose="02010609060101010101" pitchFamily="49" charset="-122"/>
                <a:cs typeface="Arial" panose="020B0604020202020204" pitchFamily="34" charset="0"/>
              </a:rPr>
              <a:t>最终受控于结点</a:t>
            </a:r>
          </a:p>
        </p:txBody>
      </p:sp>
      <p:grpSp>
        <p:nvGrpSpPr>
          <p:cNvPr id="8" name="组合 7">
            <a:extLst>
              <a:ext uri="{FF2B5EF4-FFF2-40B4-BE49-F238E27FC236}">
                <a16:creationId xmlns:a16="http://schemas.microsoft.com/office/drawing/2014/main" id="{D7EDDFED-56C2-45FC-9665-02BC7E2CD1D5}"/>
              </a:ext>
            </a:extLst>
          </p:cNvPr>
          <p:cNvGrpSpPr/>
          <p:nvPr/>
        </p:nvGrpSpPr>
        <p:grpSpPr>
          <a:xfrm>
            <a:off x="1643699" y="910538"/>
            <a:ext cx="1755000" cy="719280"/>
            <a:chOff x="1643699" y="910538"/>
            <a:chExt cx="1755000" cy="71928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A9A9DD1F-AD2B-42C2-B58C-BB85DA57EBB0}"/>
                    </a:ext>
                  </a:extLst>
                </p14:cNvPr>
                <p14:cNvContentPartPr/>
                <p14:nvPr/>
              </p14:nvContentPartPr>
              <p14:xfrm>
                <a:off x="1643699" y="1428938"/>
                <a:ext cx="1459080" cy="61560"/>
              </p14:xfrm>
            </p:contentPart>
          </mc:Choice>
          <mc:Fallback xmlns="">
            <p:pic>
              <p:nvPicPr>
                <p:cNvPr id="2" name="墨迹 1">
                  <a:extLst>
                    <a:ext uri="{FF2B5EF4-FFF2-40B4-BE49-F238E27FC236}">
                      <a16:creationId xmlns:a16="http://schemas.microsoft.com/office/drawing/2014/main" id="{A9A9DD1F-AD2B-42C2-B58C-BB85DA57EBB0}"/>
                    </a:ext>
                  </a:extLst>
                </p:cNvPr>
                <p:cNvPicPr/>
                <p:nvPr/>
              </p:nvPicPr>
              <p:blipFill>
                <a:blip r:embed="rId4"/>
                <a:stretch>
                  <a:fillRect/>
                </a:stretch>
              </p:blipFill>
              <p:spPr>
                <a:xfrm>
                  <a:off x="1625699" y="1411298"/>
                  <a:ext cx="14947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95170FF2-6E25-4527-AB33-F2F9F006A063}"/>
                    </a:ext>
                  </a:extLst>
                </p14:cNvPr>
                <p14:cNvContentPartPr/>
                <p14:nvPr/>
              </p14:nvContentPartPr>
              <p14:xfrm>
                <a:off x="1719299" y="1096658"/>
                <a:ext cx="122040" cy="122760"/>
              </p14:xfrm>
            </p:contentPart>
          </mc:Choice>
          <mc:Fallback xmlns="">
            <p:pic>
              <p:nvPicPr>
                <p:cNvPr id="3" name="墨迹 2">
                  <a:extLst>
                    <a:ext uri="{FF2B5EF4-FFF2-40B4-BE49-F238E27FC236}">
                      <a16:creationId xmlns:a16="http://schemas.microsoft.com/office/drawing/2014/main" id="{95170FF2-6E25-4527-AB33-F2F9F006A063}"/>
                    </a:ext>
                  </a:extLst>
                </p:cNvPr>
                <p:cNvPicPr/>
                <p:nvPr/>
              </p:nvPicPr>
              <p:blipFill>
                <a:blip r:embed="rId6"/>
                <a:stretch>
                  <a:fillRect/>
                </a:stretch>
              </p:blipFill>
              <p:spPr>
                <a:xfrm>
                  <a:off x="1701299" y="1079018"/>
                  <a:ext cx="1576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425A7B10-3776-4E7F-AC78-A056FF4781CE}"/>
                    </a:ext>
                  </a:extLst>
                </p14:cNvPr>
                <p14:cNvContentPartPr/>
                <p14:nvPr/>
              </p14:nvContentPartPr>
              <p14:xfrm>
                <a:off x="3189899" y="1216178"/>
                <a:ext cx="98640" cy="181800"/>
              </p14:xfrm>
            </p:contentPart>
          </mc:Choice>
          <mc:Fallback xmlns="">
            <p:pic>
              <p:nvPicPr>
                <p:cNvPr id="4" name="墨迹 3">
                  <a:extLst>
                    <a:ext uri="{FF2B5EF4-FFF2-40B4-BE49-F238E27FC236}">
                      <a16:creationId xmlns:a16="http://schemas.microsoft.com/office/drawing/2014/main" id="{425A7B10-3776-4E7F-AC78-A056FF4781CE}"/>
                    </a:ext>
                  </a:extLst>
                </p:cNvPr>
                <p:cNvPicPr/>
                <p:nvPr/>
              </p:nvPicPr>
              <p:blipFill>
                <a:blip r:embed="rId8"/>
                <a:stretch>
                  <a:fillRect/>
                </a:stretch>
              </p:blipFill>
              <p:spPr>
                <a:xfrm>
                  <a:off x="3171899" y="1198178"/>
                  <a:ext cx="13428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A461E7A4-3923-433B-A967-758E7E8B0DDB}"/>
                    </a:ext>
                  </a:extLst>
                </p14:cNvPr>
                <p14:cNvContentPartPr/>
                <p14:nvPr/>
              </p14:nvContentPartPr>
              <p14:xfrm>
                <a:off x="3393659" y="1222298"/>
                <a:ext cx="5040" cy="3960"/>
              </p14:xfrm>
            </p:contentPart>
          </mc:Choice>
          <mc:Fallback xmlns="">
            <p:pic>
              <p:nvPicPr>
                <p:cNvPr id="5" name="墨迹 4">
                  <a:extLst>
                    <a:ext uri="{FF2B5EF4-FFF2-40B4-BE49-F238E27FC236}">
                      <a16:creationId xmlns:a16="http://schemas.microsoft.com/office/drawing/2014/main" id="{A461E7A4-3923-433B-A967-758E7E8B0DDB}"/>
                    </a:ext>
                  </a:extLst>
                </p:cNvPr>
                <p:cNvPicPr/>
                <p:nvPr/>
              </p:nvPicPr>
              <p:blipFill>
                <a:blip r:embed="rId10"/>
                <a:stretch>
                  <a:fillRect/>
                </a:stretch>
              </p:blipFill>
              <p:spPr>
                <a:xfrm>
                  <a:off x="3375659" y="1204298"/>
                  <a:ext cx="406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FC198581-C4C0-4809-9E05-183681E27DE9}"/>
                    </a:ext>
                  </a:extLst>
                </p14:cNvPr>
                <p14:cNvContentPartPr/>
                <p14:nvPr/>
              </p14:nvContentPartPr>
              <p14:xfrm>
                <a:off x="1677899" y="910538"/>
                <a:ext cx="1670400" cy="719280"/>
              </p14:xfrm>
            </p:contentPart>
          </mc:Choice>
          <mc:Fallback xmlns="">
            <p:pic>
              <p:nvPicPr>
                <p:cNvPr id="6" name="墨迹 5">
                  <a:extLst>
                    <a:ext uri="{FF2B5EF4-FFF2-40B4-BE49-F238E27FC236}">
                      <a16:creationId xmlns:a16="http://schemas.microsoft.com/office/drawing/2014/main" id="{FC198581-C4C0-4809-9E05-183681E27DE9}"/>
                    </a:ext>
                  </a:extLst>
                </p:cNvPr>
                <p:cNvPicPr/>
                <p:nvPr/>
              </p:nvPicPr>
              <p:blipFill>
                <a:blip r:embed="rId12"/>
                <a:stretch>
                  <a:fillRect/>
                </a:stretch>
              </p:blipFill>
              <p:spPr>
                <a:xfrm>
                  <a:off x="1660259" y="892898"/>
                  <a:ext cx="1706040" cy="754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88BDB227-0F67-4B97-AB2B-02E71DB0BC50}"/>
                    </a:ext>
                  </a:extLst>
                </p14:cNvPr>
                <p14:cNvContentPartPr/>
                <p14:nvPr/>
              </p14:nvContentPartPr>
              <p14:xfrm>
                <a:off x="3269099" y="1300058"/>
                <a:ext cx="3960" cy="23400"/>
              </p14:xfrm>
            </p:contentPart>
          </mc:Choice>
          <mc:Fallback xmlns="">
            <p:pic>
              <p:nvPicPr>
                <p:cNvPr id="7" name="墨迹 6">
                  <a:extLst>
                    <a:ext uri="{FF2B5EF4-FFF2-40B4-BE49-F238E27FC236}">
                      <a16:creationId xmlns:a16="http://schemas.microsoft.com/office/drawing/2014/main" id="{88BDB227-0F67-4B97-AB2B-02E71DB0BC50}"/>
                    </a:ext>
                  </a:extLst>
                </p:cNvPr>
                <p:cNvPicPr/>
                <p:nvPr/>
              </p:nvPicPr>
              <p:blipFill>
                <a:blip r:embed="rId14"/>
                <a:stretch>
                  <a:fillRect/>
                </a:stretch>
              </p:blipFill>
              <p:spPr>
                <a:xfrm>
                  <a:off x="3251099" y="1282058"/>
                  <a:ext cx="39600" cy="59040"/>
                </a:xfrm>
                <a:prstGeom prst="rect">
                  <a:avLst/>
                </a:prstGeom>
              </p:spPr>
            </p:pic>
          </mc:Fallback>
        </mc:AlternateContent>
      </p:grpSp>
    </p:spTree>
    <p:extLst>
      <p:ext uri="{BB962C8B-B14F-4D97-AF65-F5344CB8AC3E}">
        <p14:creationId xmlns:p14="http://schemas.microsoft.com/office/powerpoint/2010/main" val="1657453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3"/>
          <p:cNvGraphicFramePr>
            <a:graphicFrameLocks noChangeAspect="1"/>
          </p:cNvGraphicFramePr>
          <p:nvPr/>
        </p:nvGraphicFramePr>
        <p:xfrm>
          <a:off x="210457" y="1487942"/>
          <a:ext cx="7638363" cy="4201658"/>
        </p:xfrm>
        <a:graphic>
          <a:graphicData uri="http://schemas.openxmlformats.org/presentationml/2006/ole">
            <mc:AlternateContent xmlns:mc="http://schemas.openxmlformats.org/markup-compatibility/2006">
              <mc:Choice xmlns:v="urn:schemas-microsoft-com:vml" Requires="v">
                <p:oleObj r:id="rId3" imgW="5407378" imgH="2901244" progId="">
                  <p:embed/>
                </p:oleObj>
              </mc:Choice>
              <mc:Fallback>
                <p:oleObj r:id="rId3" imgW="5407378" imgH="2901244" progId="">
                  <p:embed/>
                  <p:pic>
                    <p:nvPicPr>
                      <p:cNvPr id="205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457" y="1487942"/>
                        <a:ext cx="7638363" cy="42016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1" name="Rectangle 5"/>
          <p:cNvSpPr>
            <a:spLocks noGrp="1" noChangeArrowheads="1"/>
          </p:cNvSpPr>
          <p:nvPr>
            <p:ph type="title"/>
          </p:nvPr>
        </p:nvSpPr>
        <p:spPr/>
        <p:txBody>
          <a:bodyPr/>
          <a:lstStyle/>
          <a:p>
            <a:pPr eaLnBrk="1" hangingPunct="1"/>
            <a:r>
              <a:rPr lang="zh-CN" altLang="en-US" dirty="0">
                <a:latin typeface="+mn-ea"/>
                <a:cs typeface="Arial" panose="020B0604020202020204" pitchFamily="34" charset="0"/>
              </a:rPr>
              <a:t>适配器通信</a:t>
            </a:r>
            <a:endParaRPr lang="zh-CN" altLang="en-US" dirty="0"/>
          </a:p>
        </p:txBody>
      </p:sp>
      <p:pic>
        <p:nvPicPr>
          <p:cNvPr id="2200" name="Picture 152" descr="https://pic1.zhimg.com/80/v2-25ad93f868df4015b0a6228bf22742f4_1440w.jpg?source=1940ef5c"/>
          <p:cNvPicPr>
            <a:picLocks noChangeAspect="1" noChangeArrowheads="1"/>
          </p:cNvPicPr>
          <p:nvPr/>
        </p:nvPicPr>
        <p:blipFill>
          <a:blip r:embed="rId5"/>
          <a:srcRect t="13459" r="4571" b="15634"/>
          <a:stretch>
            <a:fillRect/>
          </a:stretch>
        </p:blipFill>
        <p:spPr bwMode="auto">
          <a:xfrm>
            <a:off x="5789385" y="4209143"/>
            <a:ext cx="3006271" cy="2073787"/>
          </a:xfrm>
          <a:prstGeom prst="rect">
            <a:avLst/>
          </a:prstGeom>
          <a:noFill/>
        </p:spPr>
      </p:pic>
      <p:pic>
        <p:nvPicPr>
          <p:cNvPr id="2202" name="Picture 154" descr="https://iknow-pic.cdn.bcebos.com/314e251f95cad1c8dea9f38b793e6709c93d510f?x-bce-process%3Dimage%2Fresize%2Cm_lfit%2Cw_600%2Ch_800%2Climit_1%2Fquality%2Cq_85%2Fformat%2Cf_jpg"/>
          <p:cNvPicPr>
            <a:picLocks noChangeAspect="1" noChangeArrowheads="1"/>
          </p:cNvPicPr>
          <p:nvPr/>
        </p:nvPicPr>
        <p:blipFill>
          <a:blip r:embed="rId6"/>
          <a:srcRect t="28571" r="12142"/>
          <a:stretch>
            <a:fillRect/>
          </a:stretch>
        </p:blipFill>
        <p:spPr bwMode="auto">
          <a:xfrm>
            <a:off x="6753225" y="377371"/>
            <a:ext cx="2100489" cy="119742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up)">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00"/>
                                        </p:tgtEl>
                                        <p:attrNameLst>
                                          <p:attrName>style.visibility</p:attrName>
                                        </p:attrNameLst>
                                      </p:cBhvr>
                                      <p:to>
                                        <p:strVal val="visible"/>
                                      </p:to>
                                    </p:set>
                                    <p:animEffect transition="in" filter="wipe(up)">
                                      <p:cBhvr>
                                        <p:cTn id="12" dur="500"/>
                                        <p:tgtEl>
                                          <p:spTgt spid="220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202"/>
                                        </p:tgtEl>
                                        <p:attrNameLst>
                                          <p:attrName>style.visibility</p:attrName>
                                        </p:attrNameLst>
                                      </p:cBhvr>
                                      <p:to>
                                        <p:strVal val="visible"/>
                                      </p:to>
                                    </p:set>
                                    <p:animEffect transition="in" filter="wipe(up)">
                                      <p:cBhvr>
                                        <p:cTn id="17" dur="500"/>
                                        <p:tgtEl>
                                          <p:spTgt spid="2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a:t>6.1 </a:t>
            </a:r>
            <a:r>
              <a:rPr lang="zh-CN" altLang="en-US" sz="1800" dirty="0"/>
              <a:t>链路层概述</a:t>
            </a:r>
            <a:endParaRPr lang="en-US" altLang="zh-CN" sz="1800" dirty="0"/>
          </a:p>
          <a:p>
            <a:pPr eaLnBrk="1" hangingPunct="1">
              <a:lnSpc>
                <a:spcPct val="90000"/>
              </a:lnSpc>
            </a:pPr>
            <a:r>
              <a:rPr lang="zh-CN" altLang="en-US" sz="1800" dirty="0"/>
              <a:t>链路层提供的服务</a:t>
            </a:r>
            <a:endParaRPr lang="en-US" altLang="zh-CN" sz="1800" dirty="0"/>
          </a:p>
          <a:p>
            <a:pPr eaLnBrk="1" hangingPunct="1">
              <a:lnSpc>
                <a:spcPct val="90000"/>
              </a:lnSpc>
            </a:pPr>
            <a:r>
              <a:rPr lang="zh-CN" altLang="en-US" sz="1800" dirty="0"/>
              <a:t>链路层在何处实现</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6.2 </a:t>
            </a:r>
            <a:r>
              <a:rPr lang="zh-CN" altLang="en-US" sz="1800" dirty="0">
                <a:solidFill>
                  <a:srgbClr val="FF0000"/>
                </a:solidFill>
              </a:rPr>
              <a:t>差错检测和纠正技术 </a:t>
            </a:r>
            <a:endParaRPr lang="en-US" altLang="zh-CN" sz="1800" dirty="0">
              <a:solidFill>
                <a:srgbClr val="FF0000"/>
              </a:solidFill>
            </a:endParaRPr>
          </a:p>
          <a:p>
            <a:pPr eaLnBrk="1" hangingPunct="1">
              <a:lnSpc>
                <a:spcPct val="90000"/>
              </a:lnSpc>
            </a:pPr>
            <a:r>
              <a:rPr lang="zh-CN" altLang="en-US" sz="1800" dirty="0"/>
              <a:t>奇偶校验</a:t>
            </a:r>
            <a:endParaRPr lang="en-US" altLang="zh-CN" sz="1800" dirty="0"/>
          </a:p>
          <a:p>
            <a:pPr eaLnBrk="1" hangingPunct="1">
              <a:lnSpc>
                <a:spcPct val="90000"/>
              </a:lnSpc>
            </a:pPr>
            <a:r>
              <a:rPr lang="zh-CN" altLang="en-US" sz="1800" dirty="0"/>
              <a:t>校验和方法</a:t>
            </a:r>
            <a:endParaRPr lang="en-US" altLang="zh-CN" sz="1800" dirty="0"/>
          </a:p>
          <a:p>
            <a:pPr eaLnBrk="1" hangingPunct="1">
              <a:lnSpc>
                <a:spcPct val="90000"/>
              </a:lnSpc>
            </a:pPr>
            <a:r>
              <a:rPr lang="zh-CN" altLang="en-US" sz="1800" dirty="0"/>
              <a:t>循环冗余检测</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6.3 </a:t>
            </a:r>
            <a:r>
              <a:rPr lang="zh-CN" altLang="en-US" sz="1800" dirty="0"/>
              <a:t>多路访问链路和协议</a:t>
            </a:r>
            <a:endParaRPr lang="en-US" altLang="zh-CN" sz="1800" dirty="0"/>
          </a:p>
          <a:p>
            <a:pPr eaLnBrk="1" hangingPunct="1">
              <a:lnSpc>
                <a:spcPct val="90000"/>
              </a:lnSpc>
            </a:pPr>
            <a:r>
              <a:rPr lang="zh-CN" altLang="en-US" sz="1800" dirty="0"/>
              <a:t>信道划分协议</a:t>
            </a:r>
            <a:endParaRPr lang="en-US" altLang="zh-CN" sz="1800" dirty="0"/>
          </a:p>
          <a:p>
            <a:pPr eaLnBrk="1" hangingPunct="1">
              <a:lnSpc>
                <a:spcPct val="90000"/>
              </a:lnSpc>
            </a:pPr>
            <a:r>
              <a:rPr lang="zh-CN" altLang="en-US" sz="1800" dirty="0"/>
              <a:t>随机接入协议</a:t>
            </a:r>
            <a:endParaRPr lang="en-US" altLang="zh-CN" sz="1800" dirty="0"/>
          </a:p>
          <a:p>
            <a:pPr eaLnBrk="1" hangingPunct="1">
              <a:lnSpc>
                <a:spcPct val="90000"/>
              </a:lnSpc>
            </a:pPr>
            <a:r>
              <a:rPr lang="zh-CN" altLang="en-US" sz="1800" dirty="0"/>
              <a:t>轮流协议</a:t>
            </a:r>
            <a:endParaRPr lang="en-US" altLang="zh-CN" sz="1800" dirty="0"/>
          </a:p>
          <a:p>
            <a:pPr eaLnBrk="1" hangingPunct="1">
              <a:lnSpc>
                <a:spcPct val="90000"/>
              </a:lnSpc>
            </a:pPr>
            <a:r>
              <a:rPr lang="en-US" altLang="zh-CN" sz="1800" dirty="0"/>
              <a:t>DOCSIS: </a:t>
            </a:r>
            <a:r>
              <a:rPr lang="zh-CN" altLang="en-US" sz="1800" dirty="0"/>
              <a:t>用于电缆互联网接入的链路层协议</a:t>
            </a:r>
            <a:endParaRPr lang="en-US" altLang="zh-CN" sz="1800" dirty="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a:t>以太网</a:t>
            </a:r>
            <a:endParaRPr lang="en-US" altLang="zh-CN" sz="1800" dirty="0"/>
          </a:p>
          <a:p>
            <a:pPr eaLnBrk="1" hangingPunct="1">
              <a:lnSpc>
                <a:spcPct val="90000"/>
              </a:lnSpc>
            </a:pPr>
            <a:r>
              <a:rPr lang="zh-CN" altLang="en-US" sz="1800" dirty="0"/>
              <a:t>链路层交换机</a:t>
            </a:r>
            <a:endParaRPr lang="en-US" altLang="zh-CN" sz="1800" dirty="0"/>
          </a:p>
          <a:p>
            <a:pPr eaLnBrk="1" hangingPunct="1">
              <a:lnSpc>
                <a:spcPct val="90000"/>
              </a:lnSpc>
            </a:pPr>
            <a:r>
              <a:rPr lang="zh-CN" altLang="en-US" sz="1800" dirty="0"/>
              <a:t>虚拟局域网 </a:t>
            </a:r>
            <a:r>
              <a:rPr lang="en-US" altLang="zh-CN" sz="1800" dirty="0"/>
              <a:t>(VLANs)</a:t>
            </a:r>
          </a:p>
          <a:p>
            <a:pPr eaLnBrk="1" hangingPunct="1">
              <a:lnSpc>
                <a:spcPct val="90000"/>
              </a:lnSpc>
              <a:buFontTx/>
              <a:buNone/>
            </a:pPr>
            <a:endParaRPr lang="en-US" altLang="zh-CN" sz="1800" dirty="0"/>
          </a:p>
          <a:p>
            <a:pPr eaLnBrk="1" hangingPunct="1">
              <a:lnSpc>
                <a:spcPct val="90000"/>
              </a:lnSpc>
              <a:buFontTx/>
              <a:buNone/>
            </a:pPr>
            <a:r>
              <a:rPr lang="en-US" altLang="zh-CN" sz="1800" dirty="0"/>
              <a:t>6.5 </a:t>
            </a:r>
            <a:r>
              <a:rPr lang="zh-CN" altLang="en-US" sz="1800" dirty="0"/>
              <a:t>链路虚拟化：网络作为链路层</a:t>
            </a:r>
            <a:endParaRPr lang="en-US" altLang="zh-CN" sz="1800" dirty="0"/>
          </a:p>
          <a:p>
            <a:pPr eaLnBrk="1" hangingPunct="1">
              <a:lnSpc>
                <a:spcPct val="90000"/>
              </a:lnSpc>
            </a:pPr>
            <a:r>
              <a:rPr lang="zh-CN" altLang="en-US" sz="1800" dirty="0"/>
              <a:t>多协议标签交换 </a:t>
            </a:r>
            <a:r>
              <a:rPr lang="en-US" altLang="zh-CN" sz="1800" dirty="0"/>
              <a:t>(MPLS)</a:t>
            </a:r>
          </a:p>
          <a:p>
            <a:pPr eaLnBrk="1" hangingPunct="1">
              <a:lnSpc>
                <a:spcPct val="90000"/>
              </a:lnSpc>
              <a:buFontTx/>
              <a:buNone/>
            </a:pPr>
            <a:r>
              <a:rPr lang="en-US" altLang="zh-CN" sz="1800" dirty="0"/>
              <a:t>6.6 </a:t>
            </a:r>
            <a:r>
              <a:rPr lang="zh-CN" altLang="en-US" sz="1800" dirty="0"/>
              <a:t>数据中心网络</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6.7 </a:t>
            </a:r>
            <a:r>
              <a:rPr lang="zh-CN" altLang="en-US" sz="1800" dirty="0"/>
              <a:t>回顾：</a:t>
            </a:r>
            <a:r>
              <a:rPr lang="en-US" altLang="zh-CN" sz="1800" dirty="0"/>
              <a:t>Web</a:t>
            </a:r>
            <a:r>
              <a:rPr lang="zh-CN" altLang="en-US" sz="1800" dirty="0"/>
              <a:t>页面请求的历程</a:t>
            </a:r>
            <a:endParaRPr lang="en-US" altLang="zh-CN" sz="1800" dirty="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和以太网</a:t>
            </a:r>
            <a:endParaRPr lang="en-US" altLang="zh-CN" sz="1800" dirty="0"/>
          </a:p>
          <a:p>
            <a:pPr eaLnBrk="1" hangingPunct="1">
              <a:lnSpc>
                <a:spcPct val="90000"/>
              </a:lnSpc>
              <a:buFontTx/>
              <a:buChar char="•"/>
            </a:pPr>
            <a:r>
              <a:rPr lang="zh-CN" altLang="en-US" sz="1800" dirty="0"/>
              <a:t>仍在准备：</a:t>
            </a:r>
            <a:r>
              <a:rPr lang="en-US" altLang="zh-CN" sz="1800" dirty="0"/>
              <a:t>DNS </a:t>
            </a:r>
            <a:r>
              <a:rPr lang="zh-CN" altLang="en-US" sz="1800" dirty="0"/>
              <a:t>和 </a:t>
            </a:r>
            <a:r>
              <a:rPr lang="en-US" altLang="zh-CN" sz="1800" dirty="0"/>
              <a:t>ARP</a:t>
            </a:r>
          </a:p>
          <a:p>
            <a:pPr eaLnBrk="1" hangingPunct="1">
              <a:lnSpc>
                <a:spcPct val="90000"/>
              </a:lnSpc>
              <a:buFontTx/>
              <a:buChar char="•"/>
            </a:pPr>
            <a:r>
              <a:rPr lang="zh-CN" altLang="en-US" sz="1800" dirty="0"/>
              <a:t>仍在准备：域内路由选择到</a:t>
            </a:r>
            <a:r>
              <a:rPr lang="en-US" altLang="zh-CN" sz="1800" dirty="0"/>
              <a:t>DNS</a:t>
            </a:r>
            <a:r>
              <a:rPr lang="zh-CN" altLang="en-US" sz="1800" dirty="0"/>
              <a:t>服务器</a:t>
            </a:r>
            <a:endParaRPr lang="en-US" altLang="zh-CN" sz="1800" dirty="0"/>
          </a:p>
          <a:p>
            <a:pPr eaLnBrk="1" hangingPunct="1">
              <a:lnSpc>
                <a:spcPct val="90000"/>
              </a:lnSpc>
              <a:buFontTx/>
              <a:buChar char="•"/>
            </a:pPr>
            <a:r>
              <a:rPr lang="en-US" altLang="zh-CN" sz="1800" dirty="0"/>
              <a:t>Web </a:t>
            </a:r>
            <a:r>
              <a:rPr lang="zh-CN" altLang="en-US" sz="1800" dirty="0"/>
              <a:t>客户 </a:t>
            </a:r>
            <a:r>
              <a:rPr lang="en-US" altLang="zh-CN" sz="1800" dirty="0"/>
              <a:t>— </a:t>
            </a:r>
            <a:r>
              <a:rPr lang="zh-CN" altLang="en-US" sz="1800" dirty="0"/>
              <a:t>服务器交互：</a:t>
            </a:r>
            <a:r>
              <a:rPr lang="en-US" altLang="zh-CN" sz="1800" dirty="0"/>
              <a:t>TCP </a:t>
            </a:r>
            <a:r>
              <a:rPr lang="zh-CN" altLang="en-US" sz="1800" dirty="0"/>
              <a:t>和 </a:t>
            </a:r>
            <a:r>
              <a:rPr lang="en-US" altLang="zh-CN" sz="1800" dirty="0"/>
              <a:t>HTTP</a:t>
            </a:r>
          </a:p>
          <a:p>
            <a:pPr eaLnBrk="1" hangingPunct="1">
              <a:lnSpc>
                <a:spcPct val="90000"/>
              </a:lnSpc>
              <a:buFontTx/>
              <a:buNone/>
            </a:pPr>
            <a:endParaRPr lang="en-US" altLang="zh-CN" sz="1800" dirty="0"/>
          </a:p>
          <a:p>
            <a:pPr eaLnBrk="1" hangingPunct="1">
              <a:lnSpc>
                <a:spcPct val="90000"/>
              </a:lnSpc>
              <a:buFontTx/>
              <a:buNone/>
            </a:pPr>
            <a:r>
              <a:rPr lang="en-US" altLang="zh-CN" sz="1800" dirty="0"/>
              <a:t>6.8 </a:t>
            </a:r>
            <a:r>
              <a:rPr lang="zh-CN" altLang="en-US" sz="1800" dirty="0"/>
              <a:t>小结</a:t>
            </a:r>
          </a:p>
        </p:txBody>
      </p:sp>
      <p:sp>
        <p:nvSpPr>
          <p:cNvPr id="2" name="标题 1"/>
          <p:cNvSpPr>
            <a:spLocks noGrp="1"/>
          </p:cNvSpPr>
          <p:nvPr>
            <p:ph type="title"/>
          </p:nvPr>
        </p:nvSpPr>
        <p:spPr/>
        <p:txBody>
          <a:bodyPr/>
          <a:lstStyle/>
          <a:p>
            <a:r>
              <a:rPr lang="zh-CN" altLang="en-US" dirty="0">
                <a:latin typeface="+mn-lt"/>
              </a:rPr>
              <a:t>第 </a:t>
            </a:r>
            <a:r>
              <a:rPr lang="en-US" altLang="zh-CN" dirty="0">
                <a:latin typeface="+mn-lt"/>
              </a:rPr>
              <a:t>6 </a:t>
            </a:r>
            <a:r>
              <a:rPr lang="zh-CN" altLang="en-US" dirty="0">
                <a:latin typeface="+mn-lt"/>
              </a:rPr>
              <a:t>章 链路层和局域网</a:t>
            </a:r>
          </a:p>
        </p:txBody>
      </p:sp>
    </p:spTree>
    <p:extLst>
      <p:ext uri="{BB962C8B-B14F-4D97-AF65-F5344CB8AC3E}">
        <p14:creationId xmlns:p14="http://schemas.microsoft.com/office/powerpoint/2010/main" val="2632425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3" cstate="print"/>
          <a:srcRect/>
          <a:stretch>
            <a:fillRect/>
          </a:stretch>
        </p:blipFill>
        <p:spPr bwMode="auto">
          <a:xfrm>
            <a:off x="495300" y="2587625"/>
            <a:ext cx="8153400" cy="1682750"/>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a:latin typeface="Gill Sans MT" panose="020B0502020104020203" pitchFamily="34" charset="0"/>
              </a:rPr>
              <a:t>单比特差错 </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3" cstate="print"/>
          <a:srcRect/>
          <a:stretch>
            <a:fillRect/>
          </a:stretch>
        </p:blipFill>
        <p:spPr bwMode="auto">
          <a:xfrm>
            <a:off x="1074057" y="1865084"/>
            <a:ext cx="7167563" cy="3459163"/>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a:latin typeface="Gill Sans MT" panose="020B0502020104020203" pitchFamily="34" charset="0"/>
              </a:rPr>
              <a:t>突发错误长度</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lstStyle/>
          <a:p>
            <a:pPr eaLnBrk="1" hangingPunct="1"/>
            <a:r>
              <a:rPr lang="en-US" altLang="zh-CN" dirty="0"/>
              <a:t>6.2 </a:t>
            </a:r>
            <a:r>
              <a:rPr lang="zh-CN" altLang="en-US" dirty="0"/>
              <a:t>差错检测和纠正技术</a:t>
            </a:r>
          </a:p>
        </p:txBody>
      </p:sp>
      <p:sp>
        <p:nvSpPr>
          <p:cNvPr id="23557" name="Rectangle 3"/>
          <p:cNvSpPr>
            <a:spLocks noGrp="1" noChangeArrowheads="1"/>
          </p:cNvSpPr>
          <p:nvPr>
            <p:ph type="body" idx="1"/>
          </p:nvPr>
        </p:nvSpPr>
        <p:spPr/>
        <p:txBody>
          <a:bodyPr/>
          <a:lstStyle/>
          <a:p>
            <a:pPr eaLnBrk="1" hangingPunct="1"/>
            <a:r>
              <a:rPr lang="zh-CN" altLang="en-US" sz="2800" b="1" dirty="0">
                <a:ea typeface="楷体" panose="02010609060101010101" pitchFamily="49" charset="-122"/>
                <a:cs typeface="Arial" panose="020B0604020202020204" pitchFamily="34" charset="0"/>
              </a:rPr>
              <a:t>差错检测模型</a:t>
            </a:r>
          </a:p>
          <a:p>
            <a:pPr eaLnBrk="1" hangingPunct="1">
              <a:buFont typeface="Wingdings" panose="05000000000000000000" pitchFamily="2" charset="2"/>
              <a:buNone/>
            </a:pPr>
            <a:r>
              <a:rPr lang="zh-CN" altLang="en-US" sz="2800" dirty="0">
                <a:ea typeface="楷体" panose="02010609060101010101" pitchFamily="49" charset="-122"/>
                <a:cs typeface="Arial" panose="020B0604020202020204" pitchFamily="34" charset="0"/>
              </a:rPr>
              <a:t>  </a:t>
            </a:r>
            <a:r>
              <a:rPr lang="en-US" altLang="zh-CN" sz="2200" dirty="0">
                <a:ea typeface="楷体" panose="02010609060101010101" pitchFamily="49" charset="-122"/>
                <a:cs typeface="Arial" panose="020B0604020202020204" pitchFamily="34" charset="0"/>
              </a:rPr>
              <a:t>EDC= </a:t>
            </a:r>
            <a:r>
              <a:rPr lang="en-US" altLang="zh-CN" sz="2200" dirty="0">
                <a:solidFill>
                  <a:srgbClr val="FF0000"/>
                </a:solidFill>
                <a:ea typeface="楷体" panose="02010609060101010101" pitchFamily="49" charset="-122"/>
                <a:cs typeface="Arial" panose="020B0604020202020204" pitchFamily="34" charset="0"/>
              </a:rPr>
              <a:t>E</a:t>
            </a:r>
            <a:r>
              <a:rPr lang="en-US" altLang="zh-CN" sz="2200" dirty="0">
                <a:ea typeface="楷体" panose="02010609060101010101" pitchFamily="49" charset="-122"/>
                <a:cs typeface="Arial" panose="020B0604020202020204" pitchFamily="34" charset="0"/>
              </a:rPr>
              <a:t>rror </a:t>
            </a:r>
            <a:r>
              <a:rPr lang="en-US" altLang="zh-CN" sz="2200" dirty="0">
                <a:solidFill>
                  <a:srgbClr val="FF0000"/>
                </a:solidFill>
                <a:ea typeface="楷体" panose="02010609060101010101" pitchFamily="49" charset="-122"/>
                <a:cs typeface="Arial" panose="020B0604020202020204" pitchFamily="34" charset="0"/>
              </a:rPr>
              <a:t>D</a:t>
            </a:r>
            <a:r>
              <a:rPr lang="en-US" altLang="zh-CN" sz="2200" dirty="0">
                <a:ea typeface="楷体" panose="02010609060101010101" pitchFamily="49" charset="-122"/>
                <a:cs typeface="Arial" panose="020B0604020202020204" pitchFamily="34" charset="0"/>
              </a:rPr>
              <a:t>etection and </a:t>
            </a:r>
            <a:r>
              <a:rPr lang="en-US" altLang="zh-CN" sz="2200" dirty="0">
                <a:solidFill>
                  <a:srgbClr val="FF0000"/>
                </a:solidFill>
                <a:ea typeface="楷体" panose="02010609060101010101" pitchFamily="49" charset="-122"/>
                <a:cs typeface="Arial" panose="020B0604020202020204" pitchFamily="34" charset="0"/>
              </a:rPr>
              <a:t>C</a:t>
            </a:r>
            <a:r>
              <a:rPr lang="en-US" altLang="zh-CN" sz="2200" dirty="0">
                <a:ea typeface="楷体" panose="02010609060101010101" pitchFamily="49" charset="-122"/>
                <a:cs typeface="Arial" panose="020B0604020202020204" pitchFamily="34" charset="0"/>
              </a:rPr>
              <a:t>orrection bits </a:t>
            </a:r>
            <a:r>
              <a:rPr lang="zh-CN" altLang="en-US" sz="2200" dirty="0">
                <a:ea typeface="楷体" panose="02010609060101010101" pitchFamily="49" charset="-122"/>
                <a:cs typeface="Arial" panose="020B0604020202020204" pitchFamily="34" charset="0"/>
              </a:rPr>
              <a:t>差错检测和纠错比特</a:t>
            </a:r>
          </a:p>
          <a:p>
            <a:pPr eaLnBrk="1" hangingPunct="1">
              <a:buFont typeface="Wingdings" panose="05000000000000000000" pitchFamily="2" charset="2"/>
              <a:buNone/>
            </a:pPr>
            <a:r>
              <a:rPr lang="zh-CN" altLang="en-US" sz="2200" dirty="0">
                <a:ea typeface="楷体" panose="02010609060101010101" pitchFamily="49" charset="-122"/>
                <a:cs typeface="Arial" panose="020B0604020202020204" pitchFamily="34" charset="0"/>
              </a:rPr>
              <a:t>   </a:t>
            </a:r>
            <a:r>
              <a:rPr lang="en-US" altLang="zh-CN" sz="2200" dirty="0">
                <a:ea typeface="楷体" panose="02010609060101010101" pitchFamily="49" charset="-122"/>
                <a:cs typeface="Arial" panose="020B0604020202020204" pitchFamily="34" charset="0"/>
              </a:rPr>
              <a:t>D  = Data </a:t>
            </a:r>
            <a:r>
              <a:rPr lang="zh-CN" altLang="en-US" sz="2200" dirty="0">
                <a:ea typeface="楷体" panose="02010609060101010101" pitchFamily="49" charset="-122"/>
                <a:cs typeface="Arial" panose="020B0604020202020204" pitchFamily="34" charset="0"/>
              </a:rPr>
              <a:t>差错检测位保护的数据，可包括首部 </a:t>
            </a:r>
            <a:endParaRPr lang="en-US" altLang="zh-CN" sz="2200" dirty="0">
              <a:ea typeface="楷体" panose="02010609060101010101" pitchFamily="49" charset="-122"/>
              <a:cs typeface="Arial" panose="020B0604020202020204" pitchFamily="34" charset="0"/>
            </a:endParaRPr>
          </a:p>
          <a:p>
            <a:pPr eaLnBrk="1" hangingPunct="1">
              <a:buFont typeface="Wingdings" panose="05000000000000000000" pitchFamily="2" charset="2"/>
              <a:buNone/>
            </a:pPr>
            <a:r>
              <a:rPr lang="zh-CN" altLang="en-US" sz="2200" dirty="0">
                <a:ea typeface="楷体" panose="02010609060101010101" pitchFamily="49" charset="-122"/>
                <a:cs typeface="Arial" panose="020B0604020202020204" pitchFamily="34" charset="0"/>
              </a:rPr>
              <a:t>   </a:t>
            </a:r>
            <a:r>
              <a:rPr lang="zh-CN" altLang="en-US" sz="2000" dirty="0">
                <a:solidFill>
                  <a:srgbClr val="FF0000"/>
                </a:solidFill>
                <a:ea typeface="楷体" panose="02010609060101010101" pitchFamily="49" charset="-122"/>
                <a:cs typeface="Arial" panose="020B0604020202020204" pitchFamily="34" charset="0"/>
              </a:rPr>
              <a:t>差错检测不是</a:t>
            </a:r>
            <a:r>
              <a:rPr lang="en-US" altLang="zh-CN" sz="2000" dirty="0">
                <a:solidFill>
                  <a:srgbClr val="FF0000"/>
                </a:solidFill>
                <a:ea typeface="楷体" panose="02010609060101010101" pitchFamily="49" charset="-122"/>
                <a:cs typeface="Arial" panose="020B0604020202020204" pitchFamily="34" charset="0"/>
              </a:rPr>
              <a:t>100%</a:t>
            </a:r>
            <a:r>
              <a:rPr lang="zh-CN" altLang="en-US" sz="2000" dirty="0">
                <a:solidFill>
                  <a:srgbClr val="FF0000"/>
                </a:solidFill>
                <a:ea typeface="楷体" panose="02010609060101010101" pitchFamily="49" charset="-122"/>
                <a:cs typeface="Arial" panose="020B0604020202020204" pitchFamily="34" charset="0"/>
              </a:rPr>
              <a:t>可靠的，</a:t>
            </a:r>
            <a:r>
              <a:rPr lang="en-US" altLang="zh-CN" sz="2000" dirty="0">
                <a:solidFill>
                  <a:srgbClr val="FF0000"/>
                </a:solidFill>
                <a:ea typeface="楷体" panose="02010609060101010101" pitchFamily="49" charset="-122"/>
                <a:cs typeface="Arial" panose="020B0604020202020204" pitchFamily="34" charset="0"/>
              </a:rPr>
              <a:t>EDC</a:t>
            </a:r>
            <a:r>
              <a:rPr lang="zh-CN" altLang="en-US" sz="2000" dirty="0">
                <a:solidFill>
                  <a:srgbClr val="FF0000"/>
                </a:solidFill>
                <a:ea typeface="楷体" panose="02010609060101010101" pitchFamily="49" charset="-122"/>
                <a:cs typeface="Arial" panose="020B0604020202020204" pitchFamily="34" charset="0"/>
              </a:rPr>
              <a:t>越长，出错不能检测到的概率越低！</a:t>
            </a:r>
            <a:endParaRPr lang="zh-CN" altLang="en-US" sz="2200" dirty="0">
              <a:solidFill>
                <a:srgbClr val="FF0000"/>
              </a:solidFill>
              <a:ea typeface="楷体" panose="02010609060101010101" pitchFamily="49" charset="-122"/>
              <a:cs typeface="Arial" panose="020B0604020202020204" pitchFamily="34" charset="0"/>
            </a:endParaRPr>
          </a:p>
        </p:txBody>
      </p:sp>
      <p:grpSp>
        <p:nvGrpSpPr>
          <p:cNvPr id="23558" name="Group 4"/>
          <p:cNvGrpSpPr>
            <a:grpSpLocks/>
          </p:cNvGrpSpPr>
          <p:nvPr/>
        </p:nvGrpSpPr>
        <p:grpSpPr bwMode="auto">
          <a:xfrm>
            <a:off x="1979613" y="3138524"/>
            <a:ext cx="5688012" cy="2843212"/>
            <a:chOff x="975" y="2115"/>
            <a:chExt cx="3583" cy="1791"/>
          </a:xfrm>
        </p:grpSpPr>
        <p:pic>
          <p:nvPicPr>
            <p:cNvPr id="23559" name="Picture 5" descr="521 Error 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 y="2115"/>
              <a:ext cx="3221" cy="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0" name="Text Box 6"/>
            <p:cNvSpPr txBox="1">
              <a:spLocks noChangeArrowheads="1"/>
            </p:cNvSpPr>
            <p:nvPr/>
          </p:nvSpPr>
          <p:spPr bwMode="auto">
            <a:xfrm>
              <a:off x="975" y="2251"/>
              <a:ext cx="998" cy="218"/>
            </a:xfrm>
            <a:prstGeom prst="rect">
              <a:avLst/>
            </a:prstGeom>
            <a:solidFill>
              <a:schemeClr val="bg1"/>
            </a:solidFill>
            <a:ln w="9525" algn="ctr">
              <a:solidFill>
                <a:schemeClr val="tx1"/>
              </a:solidFill>
              <a:miter lim="800000"/>
              <a:headEnd/>
              <a:tailEnd/>
            </a:ln>
          </p:spPr>
          <p:txBody>
            <a:bodyPr>
              <a:spAutoFit/>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folHlink"/>
                </a:buClr>
                <a:buSzTx/>
                <a:buFont typeface="Wingdings" panose="05000000000000000000" pitchFamily="2" charset="2"/>
                <a:buNone/>
              </a:pPr>
              <a:r>
                <a:rPr lang="zh-CN" altLang="en-US" sz="1600"/>
                <a:t>数据报</a:t>
              </a:r>
            </a:p>
          </p:txBody>
        </p:sp>
        <p:sp>
          <p:nvSpPr>
            <p:cNvPr id="23561" name="Text Box 7"/>
            <p:cNvSpPr txBox="1">
              <a:spLocks noChangeArrowheads="1"/>
            </p:cNvSpPr>
            <p:nvPr/>
          </p:nvSpPr>
          <p:spPr bwMode="auto">
            <a:xfrm>
              <a:off x="1156" y="3022"/>
              <a:ext cx="635" cy="21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Tx/>
                <a:buFont typeface="Wingdings" panose="05000000000000000000" pitchFamily="2" charset="2"/>
                <a:buNone/>
              </a:pPr>
              <a:r>
                <a:rPr lang="en-US" altLang="zh-CN" sz="1600"/>
                <a:t>d</a:t>
              </a:r>
              <a:r>
                <a:rPr lang="zh-CN" altLang="en-US" sz="1400"/>
                <a:t>数据比特</a:t>
              </a:r>
            </a:p>
          </p:txBody>
        </p:sp>
        <p:sp>
          <p:nvSpPr>
            <p:cNvPr id="23562" name="Text Box 8"/>
            <p:cNvSpPr txBox="1">
              <a:spLocks noChangeArrowheads="1"/>
            </p:cNvSpPr>
            <p:nvPr/>
          </p:nvSpPr>
          <p:spPr bwMode="auto">
            <a:xfrm>
              <a:off x="2744" y="2251"/>
              <a:ext cx="998" cy="218"/>
            </a:xfrm>
            <a:prstGeom prst="rect">
              <a:avLst/>
            </a:prstGeom>
            <a:solidFill>
              <a:schemeClr val="bg1"/>
            </a:solidFill>
            <a:ln w="9525" algn="ctr">
              <a:solidFill>
                <a:schemeClr val="tx1"/>
              </a:solidFill>
              <a:miter lim="800000"/>
              <a:headEnd/>
              <a:tailEnd/>
            </a:ln>
          </p:spPr>
          <p:txBody>
            <a:bodyPr>
              <a:spAutoFit/>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folHlink"/>
                </a:buClr>
                <a:buSzTx/>
                <a:buFont typeface="Wingdings" panose="05000000000000000000" pitchFamily="2" charset="2"/>
                <a:buNone/>
              </a:pPr>
              <a:r>
                <a:rPr lang="zh-CN" altLang="en-US" sz="1600"/>
                <a:t>数据报</a:t>
              </a:r>
            </a:p>
          </p:txBody>
        </p:sp>
        <p:sp>
          <p:nvSpPr>
            <p:cNvPr id="23563" name="Text Box 9"/>
            <p:cNvSpPr txBox="1">
              <a:spLocks noChangeArrowheads="1"/>
            </p:cNvSpPr>
            <p:nvPr/>
          </p:nvSpPr>
          <p:spPr bwMode="auto">
            <a:xfrm>
              <a:off x="3832" y="2886"/>
              <a:ext cx="726" cy="19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Tx/>
                <a:buFont typeface="Wingdings" panose="05000000000000000000" pitchFamily="2" charset="2"/>
                <a:buNone/>
              </a:pPr>
              <a:r>
                <a:rPr lang="zh-CN" altLang="en-US" sz="1400"/>
                <a:t>检测到差错</a:t>
              </a:r>
            </a:p>
          </p:txBody>
        </p:sp>
        <p:sp>
          <p:nvSpPr>
            <p:cNvPr id="23564" name="Text Box 10"/>
            <p:cNvSpPr txBox="1">
              <a:spLocks noChangeArrowheads="1"/>
            </p:cNvSpPr>
            <p:nvPr/>
          </p:nvSpPr>
          <p:spPr bwMode="auto">
            <a:xfrm>
              <a:off x="1837" y="3657"/>
              <a:ext cx="1270" cy="19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Tx/>
                <a:buFont typeface="Wingdings" panose="05000000000000000000" pitchFamily="2" charset="2"/>
                <a:buNone/>
              </a:pPr>
              <a:r>
                <a:rPr lang="zh-CN" altLang="en-US" sz="1400"/>
                <a:t>易出现比特差错的链路</a:t>
              </a:r>
            </a:p>
          </p:txBody>
        </p:sp>
        <p:sp>
          <p:nvSpPr>
            <p:cNvPr id="23565" name="Line 11"/>
            <p:cNvSpPr>
              <a:spLocks noChangeShapeType="1"/>
            </p:cNvSpPr>
            <p:nvPr/>
          </p:nvSpPr>
          <p:spPr bwMode="auto">
            <a:xfrm>
              <a:off x="1791" y="3657"/>
              <a:ext cx="140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6" name="Text Box 12"/>
            <p:cNvSpPr txBox="1">
              <a:spLocks noChangeArrowheads="1"/>
            </p:cNvSpPr>
            <p:nvPr/>
          </p:nvSpPr>
          <p:spPr bwMode="auto">
            <a:xfrm>
              <a:off x="2925" y="2523"/>
              <a:ext cx="908" cy="59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8000" rIns="18000"/>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Tx/>
                <a:buFont typeface="Wingdings" panose="05000000000000000000" pitchFamily="2" charset="2"/>
                <a:buNone/>
              </a:pPr>
              <a:r>
                <a:rPr lang="en-US" altLang="zh-CN" sz="1400"/>
                <a:t> </a:t>
              </a:r>
            </a:p>
            <a:p>
              <a:pPr eaLnBrk="1" hangingPunct="1">
                <a:spcBef>
                  <a:spcPct val="50000"/>
                </a:spcBef>
                <a:buClr>
                  <a:schemeClr val="folHlink"/>
                </a:buClr>
                <a:buSzTx/>
                <a:buFont typeface="Wingdings" panose="05000000000000000000" pitchFamily="2" charset="2"/>
                <a:buNone/>
              </a:pPr>
              <a:r>
                <a:rPr lang="zh-CN" altLang="en-US" sz="1400">
                  <a:solidFill>
                    <a:schemeClr val="bg1"/>
                  </a:solidFill>
                </a:rPr>
                <a:t>在</a:t>
              </a:r>
              <a:r>
                <a:rPr lang="en-US" altLang="zh-CN" sz="1400"/>
                <a:t>D’</a:t>
              </a:r>
              <a:r>
                <a:rPr lang="zh-CN" altLang="en-US" sz="1400"/>
                <a:t>中的所有比特正确吗？</a:t>
              </a:r>
            </a:p>
          </p:txBody>
        </p:sp>
        <p:sp>
          <p:nvSpPr>
            <p:cNvPr id="23567" name="Line 13"/>
            <p:cNvSpPr>
              <a:spLocks noChangeShapeType="1"/>
            </p:cNvSpPr>
            <p:nvPr/>
          </p:nvSpPr>
          <p:spPr bwMode="auto">
            <a:xfrm flipH="1">
              <a:off x="2925" y="2568"/>
              <a:ext cx="454" cy="27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8" name="Line 14"/>
            <p:cNvSpPr>
              <a:spLocks noChangeShapeType="1"/>
            </p:cNvSpPr>
            <p:nvPr/>
          </p:nvSpPr>
          <p:spPr bwMode="auto">
            <a:xfrm>
              <a:off x="2925" y="2840"/>
              <a:ext cx="454" cy="27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9" name="Line 15"/>
            <p:cNvSpPr>
              <a:spLocks noChangeShapeType="1"/>
            </p:cNvSpPr>
            <p:nvPr/>
          </p:nvSpPr>
          <p:spPr bwMode="auto">
            <a:xfrm flipH="1">
              <a:off x="3424" y="2840"/>
              <a:ext cx="409" cy="27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0" name="Line 16"/>
            <p:cNvSpPr>
              <a:spLocks noChangeShapeType="1"/>
            </p:cNvSpPr>
            <p:nvPr/>
          </p:nvSpPr>
          <p:spPr bwMode="auto">
            <a:xfrm>
              <a:off x="3379" y="2568"/>
              <a:ext cx="454" cy="27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1" name="Line 17"/>
            <p:cNvSpPr>
              <a:spLocks noChangeShapeType="1"/>
            </p:cNvSpPr>
            <p:nvPr/>
          </p:nvSpPr>
          <p:spPr bwMode="auto">
            <a:xfrm>
              <a:off x="3288" y="2523"/>
              <a:ext cx="0" cy="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2075" tIns="46038" rIns="92075" bIns="46038">
              <a:spAutoFit/>
            </a:bodyPr>
            <a:lstStyle/>
            <a:p>
              <a:endParaRPr lang="zh-CN" altLang="en-US"/>
            </a:p>
          </p:txBody>
        </p:sp>
      </p:grpSp>
      <mc:AlternateContent xmlns:mc="http://schemas.openxmlformats.org/markup-compatibility/2006" xmlns:p14="http://schemas.microsoft.com/office/powerpoint/2010/main">
        <mc:Choice Requires="p14">
          <p:contentPart p14:bwMode="auto" r:id="rId4">
            <p14:nvContentPartPr>
              <p14:cNvPr id="4" name="墨迹 3">
                <a:extLst>
                  <a:ext uri="{FF2B5EF4-FFF2-40B4-BE49-F238E27FC236}">
                    <a16:creationId xmlns:a16="http://schemas.microsoft.com/office/drawing/2014/main" id="{5B10B30C-3CA5-41B4-BEBA-E7DBB9823E4C}"/>
                  </a:ext>
                </a:extLst>
              </p14:cNvPr>
              <p14:cNvContentPartPr/>
              <p14:nvPr/>
            </p14:nvContentPartPr>
            <p14:xfrm>
              <a:off x="542459" y="1934018"/>
              <a:ext cx="7969320" cy="178920"/>
            </p14:xfrm>
          </p:contentPart>
        </mc:Choice>
        <mc:Fallback xmlns="">
          <p:pic>
            <p:nvPicPr>
              <p:cNvPr id="4" name="墨迹 3">
                <a:extLst>
                  <a:ext uri="{FF2B5EF4-FFF2-40B4-BE49-F238E27FC236}">
                    <a16:creationId xmlns:a16="http://schemas.microsoft.com/office/drawing/2014/main" id="{5B10B30C-3CA5-41B4-BEBA-E7DBB9823E4C}"/>
                  </a:ext>
                </a:extLst>
              </p:cNvPr>
              <p:cNvPicPr/>
              <p:nvPr/>
            </p:nvPicPr>
            <p:blipFill>
              <a:blip r:embed="rId5"/>
              <a:stretch>
                <a:fillRect/>
              </a:stretch>
            </p:blipFill>
            <p:spPr>
              <a:xfrm>
                <a:off x="524819" y="1916018"/>
                <a:ext cx="8004960" cy="214560"/>
              </a:xfrm>
              <a:prstGeom prst="rect">
                <a:avLst/>
              </a:prstGeom>
            </p:spPr>
          </p:pic>
        </mc:Fallback>
      </mc:AlternateContent>
    </p:spTree>
    <p:extLst>
      <p:ext uri="{BB962C8B-B14F-4D97-AF65-F5344CB8AC3E}">
        <p14:creationId xmlns:p14="http://schemas.microsoft.com/office/powerpoint/2010/main" val="3602672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a:t>6.1 </a:t>
            </a:r>
            <a:r>
              <a:rPr lang="zh-CN" altLang="en-US" sz="1800" dirty="0"/>
              <a:t>链路层概述</a:t>
            </a:r>
            <a:endParaRPr lang="en-US" altLang="zh-CN" sz="1800" dirty="0"/>
          </a:p>
          <a:p>
            <a:pPr eaLnBrk="1" hangingPunct="1">
              <a:lnSpc>
                <a:spcPct val="90000"/>
              </a:lnSpc>
            </a:pPr>
            <a:r>
              <a:rPr lang="zh-CN" altLang="en-US" sz="1800" dirty="0"/>
              <a:t>链路层提供的服务</a:t>
            </a:r>
            <a:endParaRPr lang="en-US" altLang="zh-CN" sz="1800" dirty="0"/>
          </a:p>
          <a:p>
            <a:pPr eaLnBrk="1" hangingPunct="1">
              <a:lnSpc>
                <a:spcPct val="90000"/>
              </a:lnSpc>
            </a:pPr>
            <a:r>
              <a:rPr lang="zh-CN" altLang="en-US" sz="1800" dirty="0"/>
              <a:t>链路层在何处实现</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6.2 </a:t>
            </a:r>
            <a:r>
              <a:rPr lang="zh-CN" altLang="en-US" sz="1800" dirty="0"/>
              <a:t>差错检测和纠正技术 </a:t>
            </a:r>
            <a:endParaRPr lang="en-US" altLang="zh-CN" sz="1800" dirty="0"/>
          </a:p>
          <a:p>
            <a:pPr eaLnBrk="1" hangingPunct="1">
              <a:lnSpc>
                <a:spcPct val="90000"/>
              </a:lnSpc>
            </a:pPr>
            <a:r>
              <a:rPr lang="zh-CN" altLang="en-US" sz="1800" dirty="0">
                <a:solidFill>
                  <a:srgbClr val="FF0000"/>
                </a:solidFill>
              </a:rPr>
              <a:t>奇偶校验</a:t>
            </a:r>
            <a:endParaRPr lang="en-US" altLang="zh-CN" sz="1800" dirty="0">
              <a:solidFill>
                <a:srgbClr val="FF0000"/>
              </a:solidFill>
            </a:endParaRPr>
          </a:p>
          <a:p>
            <a:pPr eaLnBrk="1" hangingPunct="1">
              <a:lnSpc>
                <a:spcPct val="90000"/>
              </a:lnSpc>
            </a:pPr>
            <a:r>
              <a:rPr lang="zh-CN" altLang="en-US" sz="1800" dirty="0"/>
              <a:t>校验和方法</a:t>
            </a:r>
            <a:endParaRPr lang="en-US" altLang="zh-CN" sz="1800" dirty="0"/>
          </a:p>
          <a:p>
            <a:pPr eaLnBrk="1" hangingPunct="1">
              <a:lnSpc>
                <a:spcPct val="90000"/>
              </a:lnSpc>
            </a:pPr>
            <a:r>
              <a:rPr lang="zh-CN" altLang="en-US" sz="1800" dirty="0"/>
              <a:t>循环冗余检测</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6.3 </a:t>
            </a:r>
            <a:r>
              <a:rPr lang="zh-CN" altLang="en-US" sz="1800" dirty="0"/>
              <a:t>多路访问链路和协议</a:t>
            </a:r>
            <a:endParaRPr lang="en-US" altLang="zh-CN" sz="1800" dirty="0"/>
          </a:p>
          <a:p>
            <a:pPr eaLnBrk="1" hangingPunct="1">
              <a:lnSpc>
                <a:spcPct val="90000"/>
              </a:lnSpc>
            </a:pPr>
            <a:r>
              <a:rPr lang="zh-CN" altLang="en-US" sz="1800" dirty="0"/>
              <a:t>信道划分协议</a:t>
            </a:r>
            <a:endParaRPr lang="en-US" altLang="zh-CN" sz="1800" dirty="0"/>
          </a:p>
          <a:p>
            <a:pPr eaLnBrk="1" hangingPunct="1">
              <a:lnSpc>
                <a:spcPct val="90000"/>
              </a:lnSpc>
            </a:pPr>
            <a:r>
              <a:rPr lang="zh-CN" altLang="en-US" sz="1800" dirty="0"/>
              <a:t>随机接入协议</a:t>
            </a:r>
            <a:endParaRPr lang="en-US" altLang="zh-CN" sz="1800" dirty="0"/>
          </a:p>
          <a:p>
            <a:pPr eaLnBrk="1" hangingPunct="1">
              <a:lnSpc>
                <a:spcPct val="90000"/>
              </a:lnSpc>
            </a:pPr>
            <a:r>
              <a:rPr lang="zh-CN" altLang="en-US" sz="1800" dirty="0"/>
              <a:t>轮流协议</a:t>
            </a:r>
            <a:endParaRPr lang="en-US" altLang="zh-CN" sz="1800" dirty="0"/>
          </a:p>
          <a:p>
            <a:pPr eaLnBrk="1" hangingPunct="1">
              <a:lnSpc>
                <a:spcPct val="90000"/>
              </a:lnSpc>
            </a:pPr>
            <a:r>
              <a:rPr lang="en-US" altLang="zh-CN" sz="1800" dirty="0"/>
              <a:t>DOCSIS: </a:t>
            </a:r>
            <a:r>
              <a:rPr lang="zh-CN" altLang="en-US" sz="1800" dirty="0"/>
              <a:t>用于电缆互联网接入的链路层协议</a:t>
            </a:r>
            <a:endParaRPr lang="en-US" altLang="zh-CN" sz="1800" dirty="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a:t>以太网</a:t>
            </a:r>
            <a:endParaRPr lang="en-US" altLang="zh-CN" sz="1800" dirty="0"/>
          </a:p>
          <a:p>
            <a:pPr eaLnBrk="1" hangingPunct="1">
              <a:lnSpc>
                <a:spcPct val="90000"/>
              </a:lnSpc>
            </a:pPr>
            <a:r>
              <a:rPr lang="zh-CN" altLang="en-US" sz="1800" dirty="0"/>
              <a:t>链路层交换机</a:t>
            </a:r>
            <a:endParaRPr lang="en-US" altLang="zh-CN" sz="1800" dirty="0"/>
          </a:p>
          <a:p>
            <a:pPr eaLnBrk="1" hangingPunct="1">
              <a:lnSpc>
                <a:spcPct val="90000"/>
              </a:lnSpc>
            </a:pPr>
            <a:r>
              <a:rPr lang="zh-CN" altLang="en-US" sz="1800" dirty="0"/>
              <a:t>虚拟局域网 </a:t>
            </a:r>
            <a:r>
              <a:rPr lang="en-US" altLang="zh-CN" sz="1800" dirty="0"/>
              <a:t>(VLANs)</a:t>
            </a:r>
          </a:p>
          <a:p>
            <a:pPr eaLnBrk="1" hangingPunct="1">
              <a:lnSpc>
                <a:spcPct val="90000"/>
              </a:lnSpc>
              <a:buFontTx/>
              <a:buNone/>
            </a:pPr>
            <a:endParaRPr lang="en-US" altLang="zh-CN" sz="1800" dirty="0"/>
          </a:p>
          <a:p>
            <a:pPr eaLnBrk="1" hangingPunct="1">
              <a:lnSpc>
                <a:spcPct val="90000"/>
              </a:lnSpc>
              <a:buFontTx/>
              <a:buNone/>
            </a:pPr>
            <a:r>
              <a:rPr lang="en-US" altLang="zh-CN" sz="1800" dirty="0"/>
              <a:t>6.5 </a:t>
            </a:r>
            <a:r>
              <a:rPr lang="zh-CN" altLang="en-US" sz="1800" dirty="0"/>
              <a:t>链路虚拟化：网络作为链路层</a:t>
            </a:r>
            <a:endParaRPr lang="en-US" altLang="zh-CN" sz="1800" dirty="0"/>
          </a:p>
          <a:p>
            <a:pPr eaLnBrk="1" hangingPunct="1">
              <a:lnSpc>
                <a:spcPct val="90000"/>
              </a:lnSpc>
            </a:pPr>
            <a:r>
              <a:rPr lang="zh-CN" altLang="en-US" sz="1800" dirty="0"/>
              <a:t>多协议标签交换 </a:t>
            </a:r>
            <a:r>
              <a:rPr lang="en-US" altLang="zh-CN" sz="1800" dirty="0"/>
              <a:t>(MPLS)</a:t>
            </a:r>
          </a:p>
          <a:p>
            <a:pPr eaLnBrk="1" hangingPunct="1">
              <a:lnSpc>
                <a:spcPct val="90000"/>
              </a:lnSpc>
              <a:buFontTx/>
              <a:buNone/>
            </a:pPr>
            <a:r>
              <a:rPr lang="en-US" altLang="zh-CN" sz="1800" dirty="0"/>
              <a:t>6.6 </a:t>
            </a:r>
            <a:r>
              <a:rPr lang="zh-CN" altLang="en-US" sz="1800" dirty="0"/>
              <a:t>数据中心网络</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6.7 </a:t>
            </a:r>
            <a:r>
              <a:rPr lang="zh-CN" altLang="en-US" sz="1800" dirty="0"/>
              <a:t>回顾：</a:t>
            </a:r>
            <a:r>
              <a:rPr lang="en-US" altLang="zh-CN" sz="1800" dirty="0"/>
              <a:t>Web</a:t>
            </a:r>
            <a:r>
              <a:rPr lang="zh-CN" altLang="en-US" sz="1800" dirty="0"/>
              <a:t>页面请求的历程</a:t>
            </a:r>
            <a:endParaRPr lang="en-US" altLang="zh-CN" sz="1800" dirty="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和以太网</a:t>
            </a:r>
            <a:endParaRPr lang="en-US" altLang="zh-CN" sz="1800" dirty="0"/>
          </a:p>
          <a:p>
            <a:pPr eaLnBrk="1" hangingPunct="1">
              <a:lnSpc>
                <a:spcPct val="90000"/>
              </a:lnSpc>
              <a:buFontTx/>
              <a:buChar char="•"/>
            </a:pPr>
            <a:r>
              <a:rPr lang="zh-CN" altLang="en-US" sz="1800" dirty="0"/>
              <a:t>仍在准备：</a:t>
            </a:r>
            <a:r>
              <a:rPr lang="en-US" altLang="zh-CN" sz="1800" dirty="0"/>
              <a:t>DNS </a:t>
            </a:r>
            <a:r>
              <a:rPr lang="zh-CN" altLang="en-US" sz="1800" dirty="0"/>
              <a:t>和 </a:t>
            </a:r>
            <a:r>
              <a:rPr lang="en-US" altLang="zh-CN" sz="1800" dirty="0"/>
              <a:t>ARP</a:t>
            </a:r>
          </a:p>
          <a:p>
            <a:pPr eaLnBrk="1" hangingPunct="1">
              <a:lnSpc>
                <a:spcPct val="90000"/>
              </a:lnSpc>
              <a:buFontTx/>
              <a:buChar char="•"/>
            </a:pPr>
            <a:r>
              <a:rPr lang="zh-CN" altLang="en-US" sz="1800" dirty="0"/>
              <a:t>仍在准备：域内路由选择到</a:t>
            </a:r>
            <a:r>
              <a:rPr lang="en-US" altLang="zh-CN" sz="1800" dirty="0"/>
              <a:t>DNS</a:t>
            </a:r>
            <a:r>
              <a:rPr lang="zh-CN" altLang="en-US" sz="1800" dirty="0"/>
              <a:t>服务器</a:t>
            </a:r>
            <a:endParaRPr lang="en-US" altLang="zh-CN" sz="1800" dirty="0"/>
          </a:p>
          <a:p>
            <a:pPr eaLnBrk="1" hangingPunct="1">
              <a:lnSpc>
                <a:spcPct val="90000"/>
              </a:lnSpc>
              <a:buFontTx/>
              <a:buChar char="•"/>
            </a:pPr>
            <a:r>
              <a:rPr lang="en-US" altLang="zh-CN" sz="1800" dirty="0"/>
              <a:t>Web </a:t>
            </a:r>
            <a:r>
              <a:rPr lang="zh-CN" altLang="en-US" sz="1800" dirty="0"/>
              <a:t>客户 </a:t>
            </a:r>
            <a:r>
              <a:rPr lang="en-US" altLang="zh-CN" sz="1800" dirty="0"/>
              <a:t>— </a:t>
            </a:r>
            <a:r>
              <a:rPr lang="zh-CN" altLang="en-US" sz="1800" dirty="0"/>
              <a:t>服务器交互：</a:t>
            </a:r>
            <a:r>
              <a:rPr lang="en-US" altLang="zh-CN" sz="1800" dirty="0"/>
              <a:t>TCP </a:t>
            </a:r>
            <a:r>
              <a:rPr lang="zh-CN" altLang="en-US" sz="1800" dirty="0"/>
              <a:t>和 </a:t>
            </a:r>
            <a:r>
              <a:rPr lang="en-US" altLang="zh-CN" sz="1800" dirty="0"/>
              <a:t>HTTP</a:t>
            </a:r>
          </a:p>
          <a:p>
            <a:pPr eaLnBrk="1" hangingPunct="1">
              <a:lnSpc>
                <a:spcPct val="90000"/>
              </a:lnSpc>
              <a:buFontTx/>
              <a:buNone/>
            </a:pPr>
            <a:endParaRPr lang="en-US" altLang="zh-CN" sz="1800" dirty="0"/>
          </a:p>
          <a:p>
            <a:pPr eaLnBrk="1" hangingPunct="1">
              <a:lnSpc>
                <a:spcPct val="90000"/>
              </a:lnSpc>
              <a:buFontTx/>
              <a:buNone/>
            </a:pPr>
            <a:r>
              <a:rPr lang="en-US" altLang="zh-CN" sz="1800" dirty="0"/>
              <a:t>6.8 </a:t>
            </a:r>
            <a:r>
              <a:rPr lang="zh-CN" altLang="en-US" sz="1800" dirty="0"/>
              <a:t>小结</a:t>
            </a:r>
          </a:p>
        </p:txBody>
      </p:sp>
      <p:sp>
        <p:nvSpPr>
          <p:cNvPr id="2" name="标题 1"/>
          <p:cNvSpPr>
            <a:spLocks noGrp="1"/>
          </p:cNvSpPr>
          <p:nvPr>
            <p:ph type="title"/>
          </p:nvPr>
        </p:nvSpPr>
        <p:spPr/>
        <p:txBody>
          <a:bodyPr/>
          <a:lstStyle/>
          <a:p>
            <a:r>
              <a:rPr lang="zh-CN" altLang="en-US" dirty="0">
                <a:latin typeface="+mn-lt"/>
              </a:rPr>
              <a:t>第 </a:t>
            </a:r>
            <a:r>
              <a:rPr lang="en-US" altLang="zh-CN" dirty="0">
                <a:latin typeface="+mn-lt"/>
              </a:rPr>
              <a:t>6 </a:t>
            </a:r>
            <a:r>
              <a:rPr lang="zh-CN" altLang="en-US" dirty="0">
                <a:latin typeface="+mn-lt"/>
              </a:rPr>
              <a:t>章 链路层和局域网</a:t>
            </a:r>
          </a:p>
        </p:txBody>
      </p:sp>
    </p:spTree>
    <p:extLst>
      <p:ext uri="{BB962C8B-B14F-4D97-AF65-F5344CB8AC3E}">
        <p14:creationId xmlns:p14="http://schemas.microsoft.com/office/powerpoint/2010/main" val="4196285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pPr eaLnBrk="1" hangingPunct="1">
              <a:lnSpc>
                <a:spcPct val="90000"/>
              </a:lnSpc>
            </a:pPr>
            <a:r>
              <a:rPr lang="zh-CN" altLang="en-US" dirty="0">
                <a:latin typeface="+mn-lt"/>
              </a:rPr>
              <a:t>奇偶校验</a:t>
            </a:r>
            <a:endParaRPr lang="en-US" altLang="zh-CN" dirty="0">
              <a:latin typeface="+mn-lt"/>
            </a:endParaRPr>
          </a:p>
        </p:txBody>
      </p:sp>
      <p:sp>
        <p:nvSpPr>
          <p:cNvPr id="25605" name="Text Box 5"/>
          <p:cNvSpPr txBox="1">
            <a:spLocks noChangeArrowheads="1"/>
          </p:cNvSpPr>
          <p:nvPr/>
        </p:nvSpPr>
        <p:spPr bwMode="auto">
          <a:xfrm>
            <a:off x="576263" y="1284288"/>
            <a:ext cx="2819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i="0" u="sng" dirty="0">
                <a:solidFill>
                  <a:srgbClr val="FF0000"/>
                </a:solidFill>
                <a:ea typeface="楷体" panose="02010609060101010101" pitchFamily="49" charset="-122"/>
                <a:cs typeface="Arial" panose="020B0604020202020204" pitchFamily="34" charset="0"/>
              </a:rPr>
              <a:t>单比特奇偶校验</a:t>
            </a:r>
            <a:r>
              <a:rPr lang="en-US" altLang="zh-CN" sz="2400" i="0" u="sng" dirty="0">
                <a:solidFill>
                  <a:srgbClr val="FF0000"/>
                </a:solidFill>
                <a:ea typeface="楷体" panose="02010609060101010101" pitchFamily="49" charset="-122"/>
                <a:cs typeface="Arial" panose="020B0604020202020204" pitchFamily="34" charset="0"/>
              </a:rPr>
              <a:t>:</a:t>
            </a:r>
            <a:endParaRPr lang="en-US" altLang="zh-CN" sz="2400" b="1" i="0" dirty="0">
              <a:ea typeface="楷体" panose="02010609060101010101" pitchFamily="49" charset="-122"/>
              <a:cs typeface="Arial" panose="020B0604020202020204" pitchFamily="34" charset="0"/>
            </a:endParaRPr>
          </a:p>
          <a:p>
            <a:pPr>
              <a:spcBef>
                <a:spcPct val="0"/>
              </a:spcBef>
              <a:buClrTx/>
              <a:buSzTx/>
              <a:buFontTx/>
              <a:buNone/>
            </a:pPr>
            <a:r>
              <a:rPr lang="zh-CN" altLang="en-US" sz="2200" b="1" i="0" dirty="0">
                <a:ea typeface="楷体" panose="02010609060101010101" pitchFamily="49" charset="-122"/>
                <a:cs typeface="Arial" panose="020B0604020202020204" pitchFamily="34" charset="0"/>
              </a:rPr>
              <a:t>检测单个比特错误</a:t>
            </a:r>
          </a:p>
        </p:txBody>
      </p:sp>
      <p:sp>
        <p:nvSpPr>
          <p:cNvPr id="173062" name="Text Box 6"/>
          <p:cNvSpPr txBox="1">
            <a:spLocks noChangeArrowheads="1"/>
          </p:cNvSpPr>
          <p:nvPr/>
        </p:nvSpPr>
        <p:spPr bwMode="auto">
          <a:xfrm>
            <a:off x="4078197" y="1179145"/>
            <a:ext cx="3305713"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i="0" u="sng" dirty="0">
                <a:solidFill>
                  <a:srgbClr val="FF0000"/>
                </a:solidFill>
                <a:ea typeface="楷体" panose="02010609060101010101" pitchFamily="49" charset="-122"/>
                <a:cs typeface="Arial" panose="020B0604020202020204" pitchFamily="34" charset="0"/>
              </a:rPr>
              <a:t>二维奇偶校验</a:t>
            </a:r>
            <a:r>
              <a:rPr lang="en-US" altLang="zh-CN" sz="2400" b="1" i="0" u="sng" dirty="0">
                <a:solidFill>
                  <a:srgbClr val="FF0000"/>
                </a:solidFill>
                <a:ea typeface="楷体" panose="02010609060101010101" pitchFamily="49" charset="-122"/>
                <a:cs typeface="Arial" panose="020B0604020202020204" pitchFamily="34" charset="0"/>
              </a:rPr>
              <a:t>:</a:t>
            </a:r>
            <a:endParaRPr lang="en-US" altLang="zh-CN" sz="2400" b="1" i="0" dirty="0">
              <a:ea typeface="楷体" panose="02010609060101010101" pitchFamily="49" charset="-122"/>
              <a:cs typeface="Arial" panose="020B0604020202020204" pitchFamily="34" charset="0"/>
            </a:endParaRPr>
          </a:p>
          <a:p>
            <a:pPr>
              <a:spcBef>
                <a:spcPct val="0"/>
              </a:spcBef>
              <a:buClrTx/>
              <a:buSzTx/>
              <a:buFontTx/>
              <a:buNone/>
            </a:pPr>
            <a:r>
              <a:rPr lang="zh-CN" altLang="en-US" sz="2200" b="1" i="0" dirty="0">
                <a:ea typeface="楷体" panose="02010609060101010101" pitchFamily="49" charset="-122"/>
                <a:cs typeface="Arial" panose="020B0604020202020204" pitchFamily="34" charset="0"/>
              </a:rPr>
              <a:t>检测和纠正单个比特错误</a:t>
            </a:r>
          </a:p>
        </p:txBody>
      </p:sp>
      <p:grpSp>
        <p:nvGrpSpPr>
          <p:cNvPr id="2" name="Group 7"/>
          <p:cNvGrpSpPr>
            <a:grpSpLocks/>
          </p:cNvGrpSpPr>
          <p:nvPr/>
        </p:nvGrpSpPr>
        <p:grpSpPr bwMode="auto">
          <a:xfrm>
            <a:off x="4135438" y="2063750"/>
            <a:ext cx="3749675" cy="3905250"/>
            <a:chOff x="2470" y="1378"/>
            <a:chExt cx="2362" cy="2460"/>
          </a:xfrm>
        </p:grpSpPr>
        <p:pic>
          <p:nvPicPr>
            <p:cNvPr id="25612" name="Picture 8" descr="523 Double Bit Pa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 y="1399"/>
              <a:ext cx="2201" cy="2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3" name="Oval 9"/>
            <p:cNvSpPr>
              <a:spLocks noChangeArrowheads="1"/>
            </p:cNvSpPr>
            <p:nvPr/>
          </p:nvSpPr>
          <p:spPr bwMode="auto">
            <a:xfrm>
              <a:off x="2743" y="3290"/>
              <a:ext cx="92" cy="10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25614" name="Text Box 10"/>
            <p:cNvSpPr txBox="1">
              <a:spLocks noChangeArrowheads="1"/>
            </p:cNvSpPr>
            <p:nvPr/>
          </p:nvSpPr>
          <p:spPr bwMode="auto">
            <a:xfrm>
              <a:off x="2678" y="3103"/>
              <a:ext cx="16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i="0" dirty="0">
                  <a:solidFill>
                    <a:srgbClr val="FF0000"/>
                  </a:solidFill>
                  <a:latin typeface="Courier New" panose="02070309020205020404" pitchFamily="49" charset="0"/>
                </a:rPr>
                <a:t>0</a:t>
              </a:r>
              <a:endParaRPr lang="en-US" altLang="zh-CN" sz="1800" i="0" dirty="0">
                <a:solidFill>
                  <a:srgbClr val="FF0000"/>
                </a:solidFill>
                <a:latin typeface="Comic Sans MS" panose="030F0702030302020204" pitchFamily="66" charset="0"/>
              </a:endParaRPr>
            </a:p>
          </p:txBody>
        </p:sp>
        <p:sp>
          <p:nvSpPr>
            <p:cNvPr id="25615" name="Oval 11"/>
            <p:cNvSpPr>
              <a:spLocks noChangeArrowheads="1"/>
            </p:cNvSpPr>
            <p:nvPr/>
          </p:nvSpPr>
          <p:spPr bwMode="auto">
            <a:xfrm>
              <a:off x="3789" y="3287"/>
              <a:ext cx="92" cy="10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25616" name="Text Box 12"/>
            <p:cNvSpPr txBox="1">
              <a:spLocks noChangeArrowheads="1"/>
            </p:cNvSpPr>
            <p:nvPr/>
          </p:nvSpPr>
          <p:spPr bwMode="auto">
            <a:xfrm>
              <a:off x="3742" y="3228"/>
              <a:ext cx="16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i="0">
                  <a:latin typeface="Courier New" panose="02070309020205020404" pitchFamily="49" charset="0"/>
                </a:rPr>
                <a:t>0</a:t>
              </a:r>
              <a:endParaRPr lang="en-US" altLang="zh-CN" sz="1800" i="0">
                <a:latin typeface="Comic Sans MS" panose="030F0702030302020204" pitchFamily="66" charset="0"/>
              </a:endParaRPr>
            </a:p>
          </p:txBody>
        </p:sp>
        <p:sp>
          <p:nvSpPr>
            <p:cNvPr id="25617" name="Text Box 13"/>
            <p:cNvSpPr txBox="1">
              <a:spLocks noChangeArrowheads="1"/>
            </p:cNvSpPr>
            <p:nvPr/>
          </p:nvSpPr>
          <p:spPr bwMode="auto">
            <a:xfrm>
              <a:off x="2663" y="3532"/>
              <a:ext cx="680" cy="19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Tx/>
                <a:buFont typeface="Wingdings" panose="05000000000000000000" pitchFamily="2" charset="2"/>
                <a:buNone/>
              </a:pPr>
              <a:r>
                <a:rPr lang="zh-CN" altLang="en-US" sz="1400" i="0" dirty="0"/>
                <a:t>无差错 </a:t>
              </a:r>
            </a:p>
          </p:txBody>
        </p:sp>
        <p:sp>
          <p:nvSpPr>
            <p:cNvPr id="25618" name="Text Box 14"/>
            <p:cNvSpPr txBox="1">
              <a:spLocks noChangeArrowheads="1"/>
            </p:cNvSpPr>
            <p:nvPr/>
          </p:nvSpPr>
          <p:spPr bwMode="auto">
            <a:xfrm>
              <a:off x="2470" y="2195"/>
              <a:ext cx="455" cy="19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Tx/>
                <a:buFont typeface="Wingdings" panose="05000000000000000000" pitchFamily="2" charset="2"/>
                <a:buNone/>
              </a:pPr>
              <a:r>
                <a:rPr lang="zh-CN" altLang="en-US" sz="1400" i="0"/>
                <a:t>列校验</a:t>
              </a:r>
            </a:p>
          </p:txBody>
        </p:sp>
        <p:sp>
          <p:nvSpPr>
            <p:cNvPr id="25619" name="Text Box 15"/>
            <p:cNvSpPr txBox="1">
              <a:spLocks noChangeArrowheads="1"/>
            </p:cNvSpPr>
            <p:nvPr/>
          </p:nvSpPr>
          <p:spPr bwMode="auto">
            <a:xfrm>
              <a:off x="4150" y="1378"/>
              <a:ext cx="635" cy="19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Tx/>
                <a:buFont typeface="Wingdings" panose="05000000000000000000" pitchFamily="2" charset="2"/>
                <a:buNone/>
              </a:pPr>
              <a:r>
                <a:rPr lang="zh-CN" altLang="en-US" sz="1400" i="0"/>
                <a:t>行校验</a:t>
              </a:r>
            </a:p>
          </p:txBody>
        </p:sp>
        <p:sp>
          <p:nvSpPr>
            <p:cNvPr id="25620" name="Line 16"/>
            <p:cNvSpPr>
              <a:spLocks noChangeShapeType="1"/>
            </p:cNvSpPr>
            <p:nvPr/>
          </p:nvSpPr>
          <p:spPr bwMode="auto">
            <a:xfrm>
              <a:off x="4195" y="1570"/>
              <a:ext cx="499"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i="0"/>
            </a:p>
          </p:txBody>
        </p:sp>
        <p:sp>
          <p:nvSpPr>
            <p:cNvPr id="25621" name="Text Box 17"/>
            <p:cNvSpPr txBox="1">
              <a:spLocks noChangeArrowheads="1"/>
            </p:cNvSpPr>
            <p:nvPr/>
          </p:nvSpPr>
          <p:spPr bwMode="auto">
            <a:xfrm>
              <a:off x="4377" y="2840"/>
              <a:ext cx="455" cy="19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Tx/>
                <a:buFont typeface="Wingdings" panose="05000000000000000000" pitchFamily="2" charset="2"/>
                <a:buNone/>
              </a:pPr>
              <a:r>
                <a:rPr lang="zh-CN" altLang="en-US" sz="1400" i="0"/>
                <a:t>校验错</a:t>
              </a:r>
            </a:p>
          </p:txBody>
        </p:sp>
        <p:sp>
          <p:nvSpPr>
            <p:cNvPr id="25622" name="Text Box 18"/>
            <p:cNvSpPr txBox="1">
              <a:spLocks noChangeArrowheads="1"/>
            </p:cNvSpPr>
            <p:nvPr/>
          </p:nvSpPr>
          <p:spPr bwMode="auto">
            <a:xfrm>
              <a:off x="3650" y="3294"/>
              <a:ext cx="455" cy="397"/>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Tx/>
                <a:buFont typeface="Wingdings" panose="05000000000000000000" pitchFamily="2" charset="2"/>
                <a:buNone/>
              </a:pPr>
              <a:r>
                <a:rPr lang="zh-CN" altLang="en-US" sz="1400" i="0"/>
                <a:t>校验错</a:t>
              </a:r>
            </a:p>
            <a:p>
              <a:pPr eaLnBrk="1" hangingPunct="1">
                <a:spcBef>
                  <a:spcPct val="50000"/>
                </a:spcBef>
                <a:buClr>
                  <a:schemeClr val="folHlink"/>
                </a:buClr>
                <a:buSzTx/>
                <a:buFont typeface="Wingdings" panose="05000000000000000000" pitchFamily="2" charset="2"/>
                <a:buNone/>
              </a:pPr>
              <a:endParaRPr lang="en-US" altLang="zh-CN" sz="1400" i="0"/>
            </a:p>
          </p:txBody>
        </p:sp>
        <p:sp>
          <p:nvSpPr>
            <p:cNvPr id="25623" name="Text Box 19"/>
            <p:cNvSpPr txBox="1">
              <a:spLocks noChangeArrowheads="1"/>
            </p:cNvSpPr>
            <p:nvPr/>
          </p:nvSpPr>
          <p:spPr bwMode="auto">
            <a:xfrm>
              <a:off x="3696" y="3512"/>
              <a:ext cx="1089" cy="19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Tx/>
                <a:buFont typeface="Wingdings" panose="05000000000000000000" pitchFamily="2" charset="2"/>
                <a:buNone/>
              </a:pPr>
              <a:r>
                <a:rPr lang="zh-CN" altLang="en-US" sz="1400" i="0" dirty="0"/>
                <a:t>可纠正单比特差错</a:t>
              </a:r>
            </a:p>
          </p:txBody>
        </p:sp>
      </p:grpSp>
      <p:grpSp>
        <p:nvGrpSpPr>
          <p:cNvPr id="25608" name="Group 20"/>
          <p:cNvGrpSpPr>
            <a:grpSpLocks/>
          </p:cNvGrpSpPr>
          <p:nvPr/>
        </p:nvGrpSpPr>
        <p:grpSpPr bwMode="auto">
          <a:xfrm>
            <a:off x="666750" y="2176463"/>
            <a:ext cx="2824163" cy="1090612"/>
            <a:chOff x="285" y="1449"/>
            <a:chExt cx="1779" cy="687"/>
          </a:xfrm>
        </p:grpSpPr>
        <p:pic>
          <p:nvPicPr>
            <p:cNvPr id="25609" name="Picture 21" descr="522 Single Bit Parit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5" y="1564"/>
              <a:ext cx="1644" cy="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0" name="Text Box 22"/>
            <p:cNvSpPr txBox="1">
              <a:spLocks noChangeArrowheads="1"/>
            </p:cNvSpPr>
            <p:nvPr/>
          </p:nvSpPr>
          <p:spPr bwMode="auto">
            <a:xfrm>
              <a:off x="521" y="1605"/>
              <a:ext cx="817" cy="19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Tx/>
                <a:buFont typeface="Wingdings" panose="05000000000000000000" pitchFamily="2" charset="2"/>
                <a:buNone/>
              </a:pPr>
              <a:r>
                <a:rPr lang="en-US" altLang="zh-CN" sz="1400" i="0"/>
                <a:t>d</a:t>
              </a:r>
              <a:r>
                <a:rPr lang="zh-CN" altLang="en-US" sz="1400" i="0"/>
                <a:t>个数据比特</a:t>
              </a:r>
            </a:p>
          </p:txBody>
        </p:sp>
        <p:sp>
          <p:nvSpPr>
            <p:cNvPr id="25611" name="Text Box 23"/>
            <p:cNvSpPr txBox="1">
              <a:spLocks noChangeArrowheads="1"/>
            </p:cNvSpPr>
            <p:nvPr/>
          </p:nvSpPr>
          <p:spPr bwMode="auto">
            <a:xfrm>
              <a:off x="1609" y="1449"/>
              <a:ext cx="455" cy="397"/>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Tx/>
                <a:buFont typeface="Wingdings" panose="05000000000000000000" pitchFamily="2" charset="2"/>
                <a:buNone/>
              </a:pPr>
              <a:endParaRPr lang="en-US" altLang="zh-CN" sz="1400" i="0"/>
            </a:p>
            <a:p>
              <a:pPr eaLnBrk="1" hangingPunct="1">
                <a:spcBef>
                  <a:spcPct val="50000"/>
                </a:spcBef>
                <a:buClr>
                  <a:schemeClr val="folHlink"/>
                </a:buClr>
                <a:buSzTx/>
                <a:buFont typeface="Wingdings" panose="05000000000000000000" pitchFamily="2" charset="2"/>
                <a:buNone/>
              </a:pPr>
              <a:r>
                <a:rPr lang="zh-CN" altLang="en-US" sz="1400" i="0"/>
                <a:t>校验位</a:t>
              </a:r>
            </a:p>
          </p:txBody>
        </p:sp>
      </p:grpSp>
      <p:sp>
        <p:nvSpPr>
          <p:cNvPr id="22" name="Text Box 10"/>
          <p:cNvSpPr txBox="1">
            <a:spLocks noChangeArrowheads="1"/>
          </p:cNvSpPr>
          <p:nvPr/>
        </p:nvSpPr>
        <p:spPr bwMode="auto">
          <a:xfrm>
            <a:off x="6025471" y="4823958"/>
            <a:ext cx="2619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i="0" dirty="0">
                <a:solidFill>
                  <a:srgbClr val="FF0000"/>
                </a:solidFill>
                <a:latin typeface="Courier New" panose="02070309020205020404" pitchFamily="49" charset="0"/>
              </a:rPr>
              <a:t>0</a:t>
            </a:r>
            <a:endParaRPr lang="en-US" altLang="zh-CN" sz="1800" i="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10885803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73062"/>
                                        </p:tgtEl>
                                        <p:attrNameLst>
                                          <p:attrName>style.visibility</p:attrName>
                                        </p:attrNameLst>
                                      </p:cBhvr>
                                      <p:to>
                                        <p:strVal val="visible"/>
                                      </p:to>
                                    </p:set>
                                    <p:animEffect transition="in" filter="checkerboard(across)">
                                      <p:cBhvr>
                                        <p:cTn id="7" dur="500"/>
                                        <p:tgtEl>
                                          <p:spTgt spid="173062"/>
                                        </p:tgtEl>
                                      </p:cBhvr>
                                    </p:animEffect>
                                  </p:childTnLst>
                                </p:cTn>
                              </p:par>
                              <p:par>
                                <p:cTn id="8" presetID="5"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heckerboard(across)">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pPr eaLnBrk="1" hangingPunct="1">
              <a:lnSpc>
                <a:spcPct val="90000"/>
              </a:lnSpc>
            </a:pPr>
            <a:r>
              <a:rPr lang="zh-CN" altLang="en-US" dirty="0">
                <a:latin typeface="+mn-lt"/>
              </a:rPr>
              <a:t>奇偶校验</a:t>
            </a:r>
            <a:endParaRPr lang="en-US" altLang="zh-CN" dirty="0">
              <a:latin typeface="+mn-lt"/>
            </a:endParaRPr>
          </a:p>
        </p:txBody>
      </p:sp>
      <p:sp>
        <p:nvSpPr>
          <p:cNvPr id="25605" name="Text Box 5"/>
          <p:cNvSpPr txBox="1">
            <a:spLocks noChangeArrowheads="1"/>
          </p:cNvSpPr>
          <p:nvPr/>
        </p:nvSpPr>
        <p:spPr bwMode="auto">
          <a:xfrm>
            <a:off x="576263" y="1284288"/>
            <a:ext cx="2819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i="0" u="sng" dirty="0">
                <a:solidFill>
                  <a:srgbClr val="FF0000"/>
                </a:solidFill>
                <a:ea typeface="楷体" panose="02010609060101010101" pitchFamily="49" charset="-122"/>
                <a:cs typeface="Arial" panose="020B0604020202020204" pitchFamily="34" charset="0"/>
              </a:rPr>
              <a:t>单比特奇偶校验</a:t>
            </a:r>
            <a:r>
              <a:rPr lang="en-US" altLang="zh-CN" sz="2400" i="0" u="sng" dirty="0">
                <a:solidFill>
                  <a:srgbClr val="FF0000"/>
                </a:solidFill>
                <a:ea typeface="楷体" panose="02010609060101010101" pitchFamily="49" charset="-122"/>
                <a:cs typeface="Arial" panose="020B0604020202020204" pitchFamily="34" charset="0"/>
              </a:rPr>
              <a:t>:</a:t>
            </a:r>
            <a:endParaRPr lang="en-US" altLang="zh-CN" sz="2400" b="1" i="0" dirty="0">
              <a:ea typeface="楷体" panose="02010609060101010101" pitchFamily="49" charset="-122"/>
              <a:cs typeface="Arial" panose="020B0604020202020204" pitchFamily="34" charset="0"/>
            </a:endParaRPr>
          </a:p>
          <a:p>
            <a:pPr>
              <a:spcBef>
                <a:spcPct val="0"/>
              </a:spcBef>
              <a:buClrTx/>
              <a:buSzTx/>
              <a:buFontTx/>
              <a:buNone/>
            </a:pPr>
            <a:r>
              <a:rPr lang="zh-CN" altLang="en-US" sz="2200" b="1" i="0" dirty="0">
                <a:ea typeface="楷体" panose="02010609060101010101" pitchFamily="49" charset="-122"/>
                <a:cs typeface="Arial" panose="020B0604020202020204" pitchFamily="34" charset="0"/>
              </a:rPr>
              <a:t>检测单个比特错误</a:t>
            </a:r>
          </a:p>
        </p:txBody>
      </p:sp>
      <p:sp>
        <p:nvSpPr>
          <p:cNvPr id="173062" name="Text Box 6"/>
          <p:cNvSpPr txBox="1">
            <a:spLocks noChangeArrowheads="1"/>
          </p:cNvSpPr>
          <p:nvPr/>
        </p:nvSpPr>
        <p:spPr bwMode="auto">
          <a:xfrm>
            <a:off x="4092711" y="1063031"/>
            <a:ext cx="3305713"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i="0" u="sng" dirty="0">
                <a:solidFill>
                  <a:srgbClr val="FF0000"/>
                </a:solidFill>
                <a:ea typeface="楷体" panose="02010609060101010101" pitchFamily="49" charset="-122"/>
                <a:cs typeface="Arial" panose="020B0604020202020204" pitchFamily="34" charset="0"/>
              </a:rPr>
              <a:t>二维奇偶校验</a:t>
            </a:r>
            <a:r>
              <a:rPr lang="en-US" altLang="zh-CN" sz="2400" b="1" i="0" u="sng" dirty="0">
                <a:solidFill>
                  <a:srgbClr val="FF0000"/>
                </a:solidFill>
                <a:ea typeface="楷体" panose="02010609060101010101" pitchFamily="49" charset="-122"/>
                <a:cs typeface="Arial" panose="020B0604020202020204" pitchFamily="34" charset="0"/>
              </a:rPr>
              <a:t>:</a:t>
            </a:r>
            <a:endParaRPr lang="en-US" altLang="zh-CN" sz="2400" b="1" i="0" dirty="0">
              <a:ea typeface="楷体" panose="02010609060101010101" pitchFamily="49" charset="-122"/>
              <a:cs typeface="Arial" panose="020B0604020202020204" pitchFamily="34" charset="0"/>
            </a:endParaRPr>
          </a:p>
          <a:p>
            <a:pPr>
              <a:spcBef>
                <a:spcPct val="0"/>
              </a:spcBef>
              <a:buClrTx/>
              <a:buSzTx/>
              <a:buFontTx/>
              <a:buNone/>
            </a:pPr>
            <a:r>
              <a:rPr lang="zh-CN" altLang="en-US" sz="2200" b="1" i="0" dirty="0">
                <a:ea typeface="楷体" panose="02010609060101010101" pitchFamily="49" charset="-122"/>
                <a:cs typeface="Arial" panose="020B0604020202020204" pitchFamily="34" charset="0"/>
              </a:rPr>
              <a:t>检测和纠正单个比特错误</a:t>
            </a:r>
          </a:p>
        </p:txBody>
      </p:sp>
      <p:grpSp>
        <p:nvGrpSpPr>
          <p:cNvPr id="3" name="Group 20"/>
          <p:cNvGrpSpPr>
            <a:grpSpLocks/>
          </p:cNvGrpSpPr>
          <p:nvPr/>
        </p:nvGrpSpPr>
        <p:grpSpPr bwMode="auto">
          <a:xfrm>
            <a:off x="666750" y="2176463"/>
            <a:ext cx="2824163" cy="1090612"/>
            <a:chOff x="285" y="1449"/>
            <a:chExt cx="1779" cy="687"/>
          </a:xfrm>
        </p:grpSpPr>
        <p:pic>
          <p:nvPicPr>
            <p:cNvPr id="25609" name="Picture 21" descr="522 Single Bit Parit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 y="1564"/>
              <a:ext cx="1644" cy="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0" name="Text Box 22"/>
            <p:cNvSpPr txBox="1">
              <a:spLocks noChangeArrowheads="1"/>
            </p:cNvSpPr>
            <p:nvPr/>
          </p:nvSpPr>
          <p:spPr bwMode="auto">
            <a:xfrm>
              <a:off x="521" y="1605"/>
              <a:ext cx="817" cy="19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Tx/>
                <a:buFont typeface="Wingdings" panose="05000000000000000000" pitchFamily="2" charset="2"/>
                <a:buNone/>
              </a:pPr>
              <a:r>
                <a:rPr lang="en-US" altLang="zh-CN" sz="1400" i="0"/>
                <a:t>d</a:t>
              </a:r>
              <a:r>
                <a:rPr lang="zh-CN" altLang="en-US" sz="1400" i="0"/>
                <a:t>个数据比特</a:t>
              </a:r>
            </a:p>
          </p:txBody>
        </p:sp>
        <p:sp>
          <p:nvSpPr>
            <p:cNvPr id="25611" name="Text Box 23"/>
            <p:cNvSpPr txBox="1">
              <a:spLocks noChangeArrowheads="1"/>
            </p:cNvSpPr>
            <p:nvPr/>
          </p:nvSpPr>
          <p:spPr bwMode="auto">
            <a:xfrm>
              <a:off x="1609" y="1449"/>
              <a:ext cx="455" cy="397"/>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Tx/>
                <a:buFont typeface="Wingdings" panose="05000000000000000000" pitchFamily="2" charset="2"/>
                <a:buNone/>
              </a:pPr>
              <a:endParaRPr lang="en-US" altLang="zh-CN" sz="1400" i="0"/>
            </a:p>
            <a:p>
              <a:pPr eaLnBrk="1" hangingPunct="1">
                <a:spcBef>
                  <a:spcPct val="50000"/>
                </a:spcBef>
                <a:buClr>
                  <a:schemeClr val="folHlink"/>
                </a:buClr>
                <a:buSzTx/>
                <a:buFont typeface="Wingdings" panose="05000000000000000000" pitchFamily="2" charset="2"/>
                <a:buNone/>
              </a:pPr>
              <a:r>
                <a:rPr lang="zh-CN" altLang="en-US" sz="1400" i="0"/>
                <a:t>校验位</a:t>
              </a:r>
            </a:p>
          </p:txBody>
        </p:sp>
      </p:grpSp>
      <p:pic>
        <p:nvPicPr>
          <p:cNvPr id="498690" name="Picture 2"/>
          <p:cNvPicPr>
            <a:picLocks noChangeAspect="1" noChangeArrowheads="1"/>
          </p:cNvPicPr>
          <p:nvPr/>
        </p:nvPicPr>
        <p:blipFill>
          <a:blip r:embed="rId4"/>
          <a:srcRect/>
          <a:stretch>
            <a:fillRect/>
          </a:stretch>
        </p:blipFill>
        <p:spPr bwMode="auto">
          <a:xfrm>
            <a:off x="4341585" y="1820409"/>
            <a:ext cx="3568700" cy="4326011"/>
          </a:xfrm>
          <a:prstGeom prst="rect">
            <a:avLst/>
          </a:prstGeom>
          <a:noFill/>
          <a:ln w="9525">
            <a:noFill/>
            <a:miter lim="800000"/>
            <a:headEnd/>
            <a:tailEnd/>
          </a:ln>
          <a:effectLst/>
        </p:spPr>
      </p:pic>
      <p:pic>
        <p:nvPicPr>
          <p:cNvPr id="498691" name="Picture 3"/>
          <p:cNvPicPr>
            <a:picLocks noChangeAspect="1" noChangeArrowheads="1"/>
          </p:cNvPicPr>
          <p:nvPr/>
        </p:nvPicPr>
        <p:blipFill>
          <a:blip r:embed="rId5"/>
          <a:srcRect/>
          <a:stretch>
            <a:fillRect/>
          </a:stretch>
        </p:blipFill>
        <p:spPr bwMode="auto">
          <a:xfrm>
            <a:off x="4722812" y="3711575"/>
            <a:ext cx="2113417" cy="270684"/>
          </a:xfrm>
          <a:prstGeom prst="rect">
            <a:avLst/>
          </a:prstGeom>
          <a:noFill/>
          <a:ln w="9525">
            <a:noFill/>
            <a:miter lim="800000"/>
            <a:headEnd/>
            <a:tailEnd/>
          </a:ln>
          <a:effectLst/>
        </p:spPr>
      </p:pic>
    </p:spTree>
    <p:extLst>
      <p:ext uri="{BB962C8B-B14F-4D97-AF65-F5344CB8AC3E}">
        <p14:creationId xmlns:p14="http://schemas.microsoft.com/office/powerpoint/2010/main" val="1088580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73062"/>
                                        </p:tgtEl>
                                        <p:attrNameLst>
                                          <p:attrName>style.visibility</p:attrName>
                                        </p:attrNameLst>
                                      </p:cBhvr>
                                      <p:to>
                                        <p:strVal val="visible"/>
                                      </p:to>
                                    </p:set>
                                    <p:animEffect transition="in" filter="checkerboard(across)">
                                      <p:cBhvr>
                                        <p:cTn id="7" dur="500"/>
                                        <p:tgtEl>
                                          <p:spTgt spid="1730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98690"/>
                                        </p:tgtEl>
                                        <p:attrNameLst>
                                          <p:attrName>style.visibility</p:attrName>
                                        </p:attrNameLst>
                                      </p:cBhvr>
                                      <p:to>
                                        <p:strVal val="visible"/>
                                      </p:to>
                                    </p:set>
                                    <p:animEffect transition="in" filter="wipe(up)">
                                      <p:cBhvr>
                                        <p:cTn id="12" dur="500"/>
                                        <p:tgtEl>
                                          <p:spTgt spid="49869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98691"/>
                                        </p:tgtEl>
                                        <p:attrNameLst>
                                          <p:attrName>style.visibility</p:attrName>
                                        </p:attrNameLst>
                                      </p:cBhvr>
                                      <p:to>
                                        <p:strVal val="visible"/>
                                      </p:to>
                                    </p:set>
                                    <p:animEffect transition="in" filter="wipe(down)">
                                      <p:cBhvr>
                                        <p:cTn id="17" dur="500"/>
                                        <p:tgtEl>
                                          <p:spTgt spid="498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a:solidFill>
                  <a:srgbClr val="FF0000"/>
                </a:solidFill>
              </a:rPr>
              <a:t>6.1 </a:t>
            </a:r>
            <a:r>
              <a:rPr lang="zh-CN" altLang="en-US" sz="1800" dirty="0">
                <a:solidFill>
                  <a:srgbClr val="FF0000"/>
                </a:solidFill>
              </a:rPr>
              <a:t>链路层概述</a:t>
            </a:r>
            <a:endParaRPr lang="en-US" altLang="zh-CN" sz="1800" dirty="0">
              <a:solidFill>
                <a:srgbClr val="FF0000"/>
              </a:solidFill>
            </a:endParaRPr>
          </a:p>
          <a:p>
            <a:pPr eaLnBrk="1" hangingPunct="1">
              <a:lnSpc>
                <a:spcPct val="90000"/>
              </a:lnSpc>
            </a:pPr>
            <a:r>
              <a:rPr lang="zh-CN" altLang="en-US" sz="1800" dirty="0"/>
              <a:t>链路层提供的服务</a:t>
            </a:r>
            <a:endParaRPr lang="en-US" altLang="zh-CN" sz="1800" dirty="0"/>
          </a:p>
          <a:p>
            <a:pPr eaLnBrk="1" hangingPunct="1">
              <a:lnSpc>
                <a:spcPct val="90000"/>
              </a:lnSpc>
            </a:pPr>
            <a:r>
              <a:rPr lang="zh-CN" altLang="en-US" sz="1800" dirty="0"/>
              <a:t>链路层在何处实现</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6.2 </a:t>
            </a:r>
            <a:r>
              <a:rPr lang="zh-CN" altLang="en-US" sz="1800" dirty="0"/>
              <a:t>差错检测和纠正技术 </a:t>
            </a:r>
            <a:endParaRPr lang="en-US" altLang="zh-CN" sz="1800" dirty="0"/>
          </a:p>
          <a:p>
            <a:pPr eaLnBrk="1" hangingPunct="1">
              <a:lnSpc>
                <a:spcPct val="90000"/>
              </a:lnSpc>
            </a:pPr>
            <a:r>
              <a:rPr lang="zh-CN" altLang="en-US" sz="1800" dirty="0"/>
              <a:t>奇偶校验</a:t>
            </a:r>
            <a:endParaRPr lang="en-US" altLang="zh-CN" sz="1800" dirty="0"/>
          </a:p>
          <a:p>
            <a:pPr eaLnBrk="1" hangingPunct="1">
              <a:lnSpc>
                <a:spcPct val="90000"/>
              </a:lnSpc>
            </a:pPr>
            <a:r>
              <a:rPr lang="zh-CN" altLang="en-US" sz="1800" dirty="0"/>
              <a:t>校验和方法</a:t>
            </a:r>
            <a:endParaRPr lang="en-US" altLang="zh-CN" sz="1800" dirty="0"/>
          </a:p>
          <a:p>
            <a:pPr eaLnBrk="1" hangingPunct="1">
              <a:lnSpc>
                <a:spcPct val="90000"/>
              </a:lnSpc>
            </a:pPr>
            <a:r>
              <a:rPr lang="zh-CN" altLang="en-US" sz="1800" dirty="0"/>
              <a:t>循环冗余检测</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6.3 </a:t>
            </a:r>
            <a:r>
              <a:rPr lang="zh-CN" altLang="en-US" sz="1800" dirty="0"/>
              <a:t>多路访问链路和协议</a:t>
            </a:r>
            <a:endParaRPr lang="en-US" altLang="zh-CN" sz="1800" dirty="0"/>
          </a:p>
          <a:p>
            <a:pPr eaLnBrk="1" hangingPunct="1">
              <a:lnSpc>
                <a:spcPct val="90000"/>
              </a:lnSpc>
            </a:pPr>
            <a:r>
              <a:rPr lang="zh-CN" altLang="en-US" sz="1800" dirty="0"/>
              <a:t>信道划分协议</a:t>
            </a:r>
            <a:endParaRPr lang="en-US" altLang="zh-CN" sz="1800" dirty="0"/>
          </a:p>
          <a:p>
            <a:pPr eaLnBrk="1" hangingPunct="1">
              <a:lnSpc>
                <a:spcPct val="90000"/>
              </a:lnSpc>
            </a:pPr>
            <a:r>
              <a:rPr lang="zh-CN" altLang="en-US" sz="1800" dirty="0"/>
              <a:t>随机接入协议</a:t>
            </a:r>
            <a:endParaRPr lang="en-US" altLang="zh-CN" sz="1800" dirty="0"/>
          </a:p>
          <a:p>
            <a:pPr eaLnBrk="1" hangingPunct="1">
              <a:lnSpc>
                <a:spcPct val="90000"/>
              </a:lnSpc>
            </a:pPr>
            <a:r>
              <a:rPr lang="zh-CN" altLang="en-US" sz="1800" dirty="0"/>
              <a:t>轮流协议</a:t>
            </a:r>
            <a:endParaRPr lang="en-US" altLang="zh-CN" sz="1800" dirty="0"/>
          </a:p>
          <a:p>
            <a:pPr eaLnBrk="1" hangingPunct="1">
              <a:lnSpc>
                <a:spcPct val="90000"/>
              </a:lnSpc>
            </a:pPr>
            <a:r>
              <a:rPr lang="en-US" altLang="zh-CN" sz="1800" dirty="0"/>
              <a:t>DOCSIS: </a:t>
            </a:r>
            <a:r>
              <a:rPr lang="zh-CN" altLang="en-US" sz="1800" dirty="0"/>
              <a:t>用于电缆互联网接入的链路层协议</a:t>
            </a:r>
            <a:endParaRPr lang="en-US" altLang="zh-CN" sz="1800" dirty="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a:t>以太网</a:t>
            </a:r>
            <a:endParaRPr lang="en-US" altLang="zh-CN" sz="1800" dirty="0"/>
          </a:p>
          <a:p>
            <a:pPr eaLnBrk="1" hangingPunct="1">
              <a:lnSpc>
                <a:spcPct val="90000"/>
              </a:lnSpc>
            </a:pPr>
            <a:r>
              <a:rPr lang="zh-CN" altLang="en-US" sz="1800" dirty="0"/>
              <a:t>链路层交换机</a:t>
            </a:r>
            <a:endParaRPr lang="en-US" altLang="zh-CN" sz="1800" dirty="0"/>
          </a:p>
          <a:p>
            <a:pPr eaLnBrk="1" hangingPunct="1">
              <a:lnSpc>
                <a:spcPct val="90000"/>
              </a:lnSpc>
            </a:pPr>
            <a:r>
              <a:rPr lang="zh-CN" altLang="en-US" sz="1800" dirty="0"/>
              <a:t>虚拟局域网 </a:t>
            </a:r>
            <a:r>
              <a:rPr lang="en-US" altLang="zh-CN" sz="1800" dirty="0"/>
              <a:t>(VLANs)</a:t>
            </a:r>
          </a:p>
          <a:p>
            <a:pPr eaLnBrk="1" hangingPunct="1">
              <a:lnSpc>
                <a:spcPct val="90000"/>
              </a:lnSpc>
              <a:buFontTx/>
              <a:buNone/>
            </a:pPr>
            <a:endParaRPr lang="en-US" altLang="zh-CN" sz="1800" dirty="0"/>
          </a:p>
          <a:p>
            <a:pPr eaLnBrk="1" hangingPunct="1">
              <a:lnSpc>
                <a:spcPct val="90000"/>
              </a:lnSpc>
              <a:buFontTx/>
              <a:buNone/>
            </a:pPr>
            <a:r>
              <a:rPr lang="en-US" altLang="zh-CN" sz="1800" dirty="0"/>
              <a:t>6.5 </a:t>
            </a:r>
            <a:r>
              <a:rPr lang="zh-CN" altLang="en-US" sz="1800" dirty="0"/>
              <a:t>链路虚拟化：网络作为链路层</a:t>
            </a:r>
            <a:endParaRPr lang="en-US" altLang="zh-CN" sz="1800" dirty="0"/>
          </a:p>
          <a:p>
            <a:pPr eaLnBrk="1" hangingPunct="1">
              <a:lnSpc>
                <a:spcPct val="90000"/>
              </a:lnSpc>
            </a:pPr>
            <a:r>
              <a:rPr lang="zh-CN" altLang="en-US" sz="1800" dirty="0"/>
              <a:t>多协议标签交换 </a:t>
            </a:r>
            <a:r>
              <a:rPr lang="en-US" altLang="zh-CN" sz="1800" dirty="0"/>
              <a:t>(MPLS)</a:t>
            </a:r>
          </a:p>
          <a:p>
            <a:pPr eaLnBrk="1" hangingPunct="1">
              <a:lnSpc>
                <a:spcPct val="90000"/>
              </a:lnSpc>
              <a:buFontTx/>
              <a:buNone/>
            </a:pPr>
            <a:r>
              <a:rPr lang="en-US" altLang="zh-CN" sz="1800" dirty="0"/>
              <a:t>6.6 </a:t>
            </a:r>
            <a:r>
              <a:rPr lang="zh-CN" altLang="en-US" sz="1800" dirty="0"/>
              <a:t>数据中心网络</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6.7 </a:t>
            </a:r>
            <a:r>
              <a:rPr lang="zh-CN" altLang="en-US" sz="1800" dirty="0"/>
              <a:t>回顾：</a:t>
            </a:r>
            <a:r>
              <a:rPr lang="en-US" altLang="zh-CN" sz="1800" dirty="0"/>
              <a:t>Web</a:t>
            </a:r>
            <a:r>
              <a:rPr lang="zh-CN" altLang="en-US" sz="1800" dirty="0"/>
              <a:t>页面请求的历程</a:t>
            </a:r>
            <a:endParaRPr lang="en-US" altLang="zh-CN" sz="1800" dirty="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和以太网</a:t>
            </a:r>
            <a:endParaRPr lang="en-US" altLang="zh-CN" sz="1800" dirty="0"/>
          </a:p>
          <a:p>
            <a:pPr eaLnBrk="1" hangingPunct="1">
              <a:lnSpc>
                <a:spcPct val="90000"/>
              </a:lnSpc>
              <a:buFontTx/>
              <a:buChar char="•"/>
            </a:pPr>
            <a:r>
              <a:rPr lang="zh-CN" altLang="en-US" sz="1800" dirty="0"/>
              <a:t>仍在准备：</a:t>
            </a:r>
            <a:r>
              <a:rPr lang="en-US" altLang="zh-CN" sz="1800" dirty="0"/>
              <a:t>DNS </a:t>
            </a:r>
            <a:r>
              <a:rPr lang="zh-CN" altLang="en-US" sz="1800" dirty="0"/>
              <a:t>和 </a:t>
            </a:r>
            <a:r>
              <a:rPr lang="en-US" altLang="zh-CN" sz="1800" dirty="0"/>
              <a:t>ARP</a:t>
            </a:r>
          </a:p>
          <a:p>
            <a:pPr eaLnBrk="1" hangingPunct="1">
              <a:lnSpc>
                <a:spcPct val="90000"/>
              </a:lnSpc>
              <a:buFontTx/>
              <a:buChar char="•"/>
            </a:pPr>
            <a:r>
              <a:rPr lang="zh-CN" altLang="en-US" sz="1800" dirty="0"/>
              <a:t>仍在准备：域内路由选择到</a:t>
            </a:r>
            <a:r>
              <a:rPr lang="en-US" altLang="zh-CN" sz="1800" dirty="0"/>
              <a:t>DNS</a:t>
            </a:r>
            <a:r>
              <a:rPr lang="zh-CN" altLang="en-US" sz="1800" dirty="0"/>
              <a:t>服务器</a:t>
            </a:r>
            <a:endParaRPr lang="en-US" altLang="zh-CN" sz="1800" dirty="0"/>
          </a:p>
          <a:p>
            <a:pPr eaLnBrk="1" hangingPunct="1">
              <a:lnSpc>
                <a:spcPct val="90000"/>
              </a:lnSpc>
              <a:buFontTx/>
              <a:buChar char="•"/>
            </a:pPr>
            <a:r>
              <a:rPr lang="en-US" altLang="zh-CN" sz="1800" dirty="0"/>
              <a:t>Web </a:t>
            </a:r>
            <a:r>
              <a:rPr lang="zh-CN" altLang="en-US" sz="1800" dirty="0"/>
              <a:t>客户 </a:t>
            </a:r>
            <a:r>
              <a:rPr lang="en-US" altLang="zh-CN" sz="1800" dirty="0"/>
              <a:t>— </a:t>
            </a:r>
            <a:r>
              <a:rPr lang="zh-CN" altLang="en-US" sz="1800" dirty="0"/>
              <a:t>服务器交互：</a:t>
            </a:r>
            <a:r>
              <a:rPr lang="en-US" altLang="zh-CN" sz="1800" dirty="0"/>
              <a:t>TCP </a:t>
            </a:r>
            <a:r>
              <a:rPr lang="zh-CN" altLang="en-US" sz="1800" dirty="0"/>
              <a:t>和 </a:t>
            </a:r>
            <a:r>
              <a:rPr lang="en-US" altLang="zh-CN" sz="1800" dirty="0"/>
              <a:t>HTTP</a:t>
            </a:r>
          </a:p>
          <a:p>
            <a:pPr eaLnBrk="1" hangingPunct="1">
              <a:lnSpc>
                <a:spcPct val="90000"/>
              </a:lnSpc>
              <a:buFontTx/>
              <a:buNone/>
            </a:pPr>
            <a:endParaRPr lang="en-US" altLang="zh-CN" sz="1800" dirty="0"/>
          </a:p>
          <a:p>
            <a:pPr eaLnBrk="1" hangingPunct="1">
              <a:lnSpc>
                <a:spcPct val="90000"/>
              </a:lnSpc>
              <a:buFontTx/>
              <a:buNone/>
            </a:pPr>
            <a:r>
              <a:rPr lang="en-US" altLang="zh-CN" sz="1800" dirty="0"/>
              <a:t>6.8 </a:t>
            </a:r>
            <a:r>
              <a:rPr lang="zh-CN" altLang="en-US" sz="1800" dirty="0"/>
              <a:t>小结</a:t>
            </a:r>
          </a:p>
        </p:txBody>
      </p:sp>
      <p:sp>
        <p:nvSpPr>
          <p:cNvPr id="2" name="标题 1"/>
          <p:cNvSpPr>
            <a:spLocks noGrp="1"/>
          </p:cNvSpPr>
          <p:nvPr>
            <p:ph type="title"/>
          </p:nvPr>
        </p:nvSpPr>
        <p:spPr/>
        <p:txBody>
          <a:bodyPr/>
          <a:lstStyle/>
          <a:p>
            <a:r>
              <a:rPr lang="zh-CN" altLang="en-US" dirty="0">
                <a:latin typeface="+mn-lt"/>
              </a:rPr>
              <a:t>第 </a:t>
            </a:r>
            <a:r>
              <a:rPr lang="en-US" altLang="zh-CN" dirty="0">
                <a:latin typeface="+mn-lt"/>
              </a:rPr>
              <a:t>6 </a:t>
            </a:r>
            <a:r>
              <a:rPr lang="zh-CN" altLang="en-US" dirty="0">
                <a:latin typeface="+mn-lt"/>
              </a:rPr>
              <a:t>章 链路层和局域网</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奇偶校验</a:t>
            </a:r>
          </a:p>
        </p:txBody>
      </p:sp>
      <p:sp>
        <p:nvSpPr>
          <p:cNvPr id="3" name="内容占位符 2"/>
          <p:cNvSpPr>
            <a:spLocks noGrp="1"/>
          </p:cNvSpPr>
          <p:nvPr>
            <p:ph idx="1"/>
          </p:nvPr>
        </p:nvSpPr>
        <p:spPr/>
        <p:txBody>
          <a:bodyPr/>
          <a:lstStyle/>
          <a:p>
            <a:pPr>
              <a:spcBef>
                <a:spcPts val="600"/>
              </a:spcBef>
            </a:pPr>
            <a:r>
              <a:rPr lang="zh-CN" altLang="en-US" dirty="0"/>
              <a:t>接收方检测和纠正错误的能力被称为前向纠错 </a:t>
            </a:r>
            <a:r>
              <a:rPr lang="en-US" altLang="zh-CN" dirty="0"/>
              <a:t>(</a:t>
            </a:r>
            <a:r>
              <a:rPr lang="en-US" altLang="zh-CN" kern="1200" dirty="0"/>
              <a:t>Forward Error Correction</a:t>
            </a:r>
            <a:r>
              <a:rPr lang="zh-CN" altLang="en-US" kern="1200" dirty="0"/>
              <a:t>，</a:t>
            </a:r>
            <a:r>
              <a:rPr lang="en-US" altLang="zh-CN" dirty="0"/>
              <a:t>FEC)</a:t>
            </a:r>
            <a:r>
              <a:rPr lang="zh-CN" altLang="en-US" dirty="0"/>
              <a:t>。</a:t>
            </a:r>
          </a:p>
          <a:p>
            <a:pPr>
              <a:spcBef>
                <a:spcPts val="600"/>
              </a:spcBef>
            </a:pPr>
            <a:endParaRPr lang="en-US" altLang="zh-CN" dirty="0"/>
          </a:p>
          <a:p>
            <a:pPr>
              <a:spcBef>
                <a:spcPts val="600"/>
              </a:spcBef>
            </a:pPr>
            <a:r>
              <a:rPr lang="zh-CN" altLang="en-US" dirty="0"/>
              <a:t>这些技术通常用于音频存储和播放设备，如音频</a:t>
            </a:r>
            <a:r>
              <a:rPr lang="en-US" altLang="zh-CN" dirty="0"/>
              <a:t>CD</a:t>
            </a:r>
            <a:r>
              <a:rPr lang="zh-CN" altLang="en-US" dirty="0"/>
              <a:t>。</a:t>
            </a:r>
            <a:endParaRPr lang="en-US" altLang="zh-CN" dirty="0"/>
          </a:p>
          <a:p>
            <a:pPr>
              <a:spcBef>
                <a:spcPts val="600"/>
              </a:spcBef>
            </a:pPr>
            <a:endParaRPr lang="en-US" altLang="zh-CN" dirty="0"/>
          </a:p>
          <a:p>
            <a:pPr>
              <a:spcBef>
                <a:spcPts val="600"/>
              </a:spcBef>
            </a:pPr>
            <a:r>
              <a:rPr lang="en-US" altLang="zh-CN" dirty="0"/>
              <a:t>FEC</a:t>
            </a:r>
            <a:r>
              <a:rPr lang="zh-CN" altLang="en-US" dirty="0"/>
              <a:t>技术是有价值的，因为它们可以减少发送方重传所需的数量。</a:t>
            </a:r>
          </a:p>
          <a:p>
            <a:pPr>
              <a:spcBef>
                <a:spcPts val="600"/>
              </a:spcBef>
            </a:pPr>
            <a:endParaRPr lang="en-US" altLang="zh-CN" dirty="0"/>
          </a:p>
          <a:p>
            <a:pPr>
              <a:spcBef>
                <a:spcPts val="600"/>
              </a:spcBef>
            </a:pPr>
            <a:r>
              <a:rPr lang="zh-CN" altLang="en-US" dirty="0"/>
              <a:t>也许更重要的是，它们允许接收方立即纠正错误，对于</a:t>
            </a:r>
            <a:r>
              <a:rPr lang="zh-CN" altLang="en-US" dirty="0">
                <a:solidFill>
                  <a:srgbClr val="FF0000"/>
                </a:solidFill>
              </a:rPr>
              <a:t>实时</a:t>
            </a:r>
            <a:r>
              <a:rPr lang="zh-CN" altLang="en-US" dirty="0"/>
              <a:t>网络应用程序或具有长传播时延的</a:t>
            </a:r>
            <a:r>
              <a:rPr lang="zh-CN" altLang="en-US" dirty="0">
                <a:solidFill>
                  <a:srgbClr val="FF0000"/>
                </a:solidFill>
              </a:rPr>
              <a:t>链路</a:t>
            </a:r>
            <a:r>
              <a:rPr lang="en-US" altLang="zh-CN" dirty="0"/>
              <a:t>(</a:t>
            </a:r>
            <a:r>
              <a:rPr lang="zh-CN" altLang="en-US" dirty="0"/>
              <a:t>如深空间链路</a:t>
            </a:r>
            <a:r>
              <a:rPr lang="en-US" altLang="zh-CN" dirty="0"/>
              <a:t>)</a:t>
            </a:r>
            <a:r>
              <a:rPr lang="zh-CN" altLang="en-US" dirty="0"/>
              <a:t>来说，这是一个潜在的重要优势。</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p:txBody>
          <a:bodyPr/>
          <a:lstStyle/>
          <a:p>
            <a:pPr eaLnBrk="1" hangingPunct="1"/>
            <a:r>
              <a:rPr lang="zh-CN" altLang="en-US" dirty="0">
                <a:latin typeface="+mn-lt"/>
              </a:rPr>
              <a:t>校验和方法 </a:t>
            </a:r>
            <a:r>
              <a:rPr lang="en-US" altLang="zh-CN" dirty="0">
                <a:latin typeface="+mn-lt"/>
              </a:rPr>
              <a:t>(review)</a:t>
            </a:r>
            <a:endParaRPr lang="zh-CN" altLang="en-US" dirty="0">
              <a:latin typeface="+mn-lt"/>
            </a:endParaRPr>
          </a:p>
        </p:txBody>
      </p:sp>
      <p:sp>
        <p:nvSpPr>
          <p:cNvPr id="27653" name="Rectangle 3"/>
          <p:cNvSpPr>
            <a:spLocks noGrp="1" noChangeArrowheads="1"/>
          </p:cNvSpPr>
          <p:nvPr>
            <p:ph type="body" idx="1"/>
          </p:nvPr>
        </p:nvSpPr>
        <p:spPr/>
        <p:txBody>
          <a:bodyPr/>
          <a:lstStyle/>
          <a:p>
            <a:pPr marL="0" indent="0" eaLnBrk="1" hangingPunct="1">
              <a:spcBef>
                <a:spcPts val="600"/>
              </a:spcBef>
              <a:buNone/>
            </a:pPr>
            <a:r>
              <a:rPr lang="zh-CN" altLang="en-US" dirty="0">
                <a:solidFill>
                  <a:srgbClr val="FF0000"/>
                </a:solidFill>
                <a:ea typeface="楷体" panose="02010609060101010101" pitchFamily="49" charset="-122"/>
                <a:cs typeface="Arial" panose="020B0604020202020204" pitchFamily="34" charset="0"/>
              </a:rPr>
              <a:t>发送方</a:t>
            </a:r>
          </a:p>
          <a:p>
            <a:pPr eaLnBrk="1" hangingPunct="1">
              <a:spcBef>
                <a:spcPts val="600"/>
              </a:spcBef>
            </a:pPr>
            <a:r>
              <a:rPr lang="zh-CN" altLang="en-US" sz="2300" dirty="0">
                <a:ea typeface="楷体" panose="02010609060101010101" pitchFamily="49" charset="-122"/>
                <a:cs typeface="Arial" panose="020B0604020202020204" pitchFamily="34" charset="0"/>
              </a:rPr>
              <a:t>将数据段的内容作为</a:t>
            </a:r>
            <a:r>
              <a:rPr lang="en-US" altLang="zh-CN" sz="2300" dirty="0">
                <a:ea typeface="楷体" panose="02010609060101010101" pitchFamily="49" charset="-122"/>
                <a:cs typeface="Arial" panose="020B0604020202020204" pitchFamily="34" charset="0"/>
              </a:rPr>
              <a:t>16</a:t>
            </a:r>
            <a:r>
              <a:rPr lang="zh-CN" altLang="en-US" sz="2300" dirty="0">
                <a:ea typeface="楷体" panose="02010609060101010101" pitchFamily="49" charset="-122"/>
                <a:cs typeface="Arial" panose="020B0604020202020204" pitchFamily="34" charset="0"/>
              </a:rPr>
              <a:t>比特的整数序列</a:t>
            </a:r>
          </a:p>
          <a:p>
            <a:pPr eaLnBrk="1" hangingPunct="1">
              <a:spcBef>
                <a:spcPts val="600"/>
              </a:spcBef>
            </a:pPr>
            <a:r>
              <a:rPr lang="zh-CN" altLang="en-US" sz="2300" dirty="0">
                <a:ea typeface="楷体" panose="02010609060101010101" pitchFamily="49" charset="-122"/>
                <a:cs typeface="Arial" panose="020B0604020202020204" pitchFamily="34" charset="0"/>
              </a:rPr>
              <a:t>校验和</a:t>
            </a:r>
            <a:r>
              <a:rPr lang="en-US" altLang="zh-CN" sz="2300" dirty="0">
                <a:ea typeface="楷体" panose="02010609060101010101" pitchFamily="49" charset="-122"/>
                <a:cs typeface="Arial" panose="020B0604020202020204" pitchFamily="34" charset="0"/>
              </a:rPr>
              <a:t>: </a:t>
            </a:r>
            <a:r>
              <a:rPr lang="zh-CN" altLang="en-US" sz="2300" dirty="0">
                <a:ea typeface="楷体" panose="02010609060101010101" pitchFamily="49" charset="-122"/>
                <a:cs typeface="Arial" panose="020B0604020202020204" pitchFamily="34" charset="0"/>
              </a:rPr>
              <a:t>累加求和，计算和的</a:t>
            </a:r>
            <a:r>
              <a:rPr lang="en-US" altLang="zh-CN" sz="2300" dirty="0">
                <a:ea typeface="楷体" panose="02010609060101010101" pitchFamily="49" charset="-122"/>
                <a:cs typeface="Arial" panose="020B0604020202020204" pitchFamily="34" charset="0"/>
              </a:rPr>
              <a:t>1</a:t>
            </a:r>
            <a:r>
              <a:rPr lang="zh-CN" altLang="en-US" sz="2300" dirty="0">
                <a:ea typeface="楷体" panose="02010609060101010101" pitchFamily="49" charset="-122"/>
                <a:cs typeface="Arial" panose="020B0604020202020204" pitchFamily="34" charset="0"/>
              </a:rPr>
              <a:t>的反码</a:t>
            </a:r>
          </a:p>
          <a:p>
            <a:pPr eaLnBrk="1" hangingPunct="1">
              <a:spcBef>
                <a:spcPts val="600"/>
              </a:spcBef>
            </a:pPr>
            <a:r>
              <a:rPr lang="zh-CN" altLang="en-US" sz="2300" dirty="0">
                <a:ea typeface="楷体" panose="02010609060101010101" pitchFamily="49" charset="-122"/>
                <a:cs typeface="Arial" panose="020B0604020202020204" pitchFamily="34" charset="0"/>
              </a:rPr>
              <a:t>发送方将得到的校验和值放入协议数据单元</a:t>
            </a:r>
            <a:r>
              <a:rPr lang="en-US" altLang="zh-CN" sz="2300" dirty="0">
                <a:ea typeface="楷体" panose="02010609060101010101" pitchFamily="49" charset="-122"/>
                <a:cs typeface="Arial" panose="020B0604020202020204" pitchFamily="34" charset="0"/>
              </a:rPr>
              <a:t>PDU</a:t>
            </a:r>
            <a:r>
              <a:rPr lang="zh-CN" altLang="en-US" sz="2300" dirty="0">
                <a:ea typeface="楷体" panose="02010609060101010101" pitchFamily="49" charset="-122"/>
                <a:cs typeface="Arial" panose="020B0604020202020204" pitchFamily="34" charset="0"/>
              </a:rPr>
              <a:t>校验和字段</a:t>
            </a:r>
          </a:p>
          <a:p>
            <a:pPr marL="0" indent="0" eaLnBrk="1" hangingPunct="1">
              <a:spcBef>
                <a:spcPts val="600"/>
              </a:spcBef>
              <a:buNone/>
            </a:pPr>
            <a:endParaRPr lang="en-US" altLang="zh-CN" sz="2300" dirty="0">
              <a:solidFill>
                <a:srgbClr val="FF0000"/>
              </a:solidFill>
              <a:ea typeface="楷体" panose="02010609060101010101" pitchFamily="49" charset="-122"/>
              <a:cs typeface="Arial" panose="020B0604020202020204" pitchFamily="34" charset="0"/>
            </a:endParaRPr>
          </a:p>
          <a:p>
            <a:pPr marL="0" indent="0" eaLnBrk="1" hangingPunct="1">
              <a:spcBef>
                <a:spcPts val="600"/>
              </a:spcBef>
              <a:buNone/>
            </a:pPr>
            <a:r>
              <a:rPr lang="zh-CN" altLang="en-US" dirty="0">
                <a:solidFill>
                  <a:srgbClr val="FF0000"/>
                </a:solidFill>
                <a:ea typeface="楷体" panose="02010609060101010101" pitchFamily="49" charset="-122"/>
                <a:cs typeface="Arial" panose="020B0604020202020204" pitchFamily="34" charset="0"/>
              </a:rPr>
              <a:t>接收方</a:t>
            </a:r>
          </a:p>
          <a:p>
            <a:pPr eaLnBrk="1" hangingPunct="1">
              <a:spcBef>
                <a:spcPts val="600"/>
              </a:spcBef>
            </a:pPr>
            <a:r>
              <a:rPr lang="zh-CN" altLang="en-US" sz="2300" dirty="0">
                <a:ea typeface="楷体" panose="02010609060101010101" pitchFamily="49" charset="-122"/>
                <a:cs typeface="Arial" panose="020B0604020202020204" pitchFamily="34" charset="0"/>
              </a:rPr>
              <a:t>计算收到的数据段的校验和</a:t>
            </a:r>
          </a:p>
          <a:p>
            <a:pPr eaLnBrk="1" hangingPunct="1">
              <a:spcBef>
                <a:spcPts val="600"/>
              </a:spcBef>
            </a:pPr>
            <a:r>
              <a:rPr lang="zh-CN" altLang="en-US" sz="2300" dirty="0">
                <a:ea typeface="楷体" panose="02010609060101010101" pitchFamily="49" charset="-122"/>
                <a:cs typeface="Arial" panose="020B0604020202020204" pitchFamily="34" charset="0"/>
              </a:rPr>
              <a:t>检查计算出的校验和与校验和字段中的值是否相同</a:t>
            </a:r>
            <a:r>
              <a:rPr lang="en-US" altLang="zh-CN" sz="2300" dirty="0">
                <a:ea typeface="楷体" panose="02010609060101010101" pitchFamily="49" charset="-122"/>
                <a:cs typeface="Arial" panose="020B0604020202020204" pitchFamily="34" charset="0"/>
              </a:rPr>
              <a:t>:</a:t>
            </a:r>
          </a:p>
          <a:p>
            <a:pPr lvl="1" eaLnBrk="1" hangingPunct="1">
              <a:spcBef>
                <a:spcPts val="600"/>
              </a:spcBef>
            </a:pPr>
            <a:r>
              <a:rPr lang="en-US" altLang="zh-CN" sz="2300" dirty="0">
                <a:ea typeface="楷体" panose="02010609060101010101" pitchFamily="49" charset="-122"/>
                <a:cs typeface="Arial" panose="020B0604020202020204" pitchFamily="34" charset="0"/>
              </a:rPr>
              <a:t>NO – </a:t>
            </a:r>
            <a:r>
              <a:rPr lang="zh-CN" altLang="en-US" sz="2300" dirty="0">
                <a:ea typeface="楷体" panose="02010609060101010101" pitchFamily="49" charset="-122"/>
                <a:cs typeface="Arial" panose="020B0604020202020204" pitchFamily="34" charset="0"/>
              </a:rPr>
              <a:t>检测到错误</a:t>
            </a:r>
          </a:p>
          <a:p>
            <a:pPr lvl="1" eaLnBrk="1" hangingPunct="1">
              <a:spcBef>
                <a:spcPts val="600"/>
              </a:spcBef>
            </a:pPr>
            <a:r>
              <a:rPr lang="en-US" altLang="zh-CN" sz="2300" dirty="0">
                <a:ea typeface="楷体" panose="02010609060101010101" pitchFamily="49" charset="-122"/>
                <a:cs typeface="Arial" panose="020B0604020202020204" pitchFamily="34" charset="0"/>
              </a:rPr>
              <a:t>YES – </a:t>
            </a:r>
            <a:r>
              <a:rPr lang="zh-CN" altLang="en-US" sz="2300" dirty="0">
                <a:ea typeface="楷体" panose="02010609060101010101" pitchFamily="49" charset="-122"/>
                <a:cs typeface="Arial" panose="020B0604020202020204" pitchFamily="34" charset="0"/>
              </a:rPr>
              <a:t>没有错误</a:t>
            </a:r>
          </a:p>
          <a:p>
            <a:pPr marL="0" indent="0" eaLnBrk="1" hangingPunct="1">
              <a:spcBef>
                <a:spcPts val="600"/>
              </a:spcBef>
              <a:buNone/>
            </a:pPr>
            <a:endParaRPr lang="en-US" altLang="zh-CN" sz="2300" dirty="0">
              <a:solidFill>
                <a:srgbClr val="FF0000"/>
              </a:solidFill>
              <a:ea typeface="楷体" panose="02010609060101010101" pitchFamily="49" charset="-122"/>
              <a:cs typeface="Arial" panose="020B0604020202020204" pitchFamily="34" charset="0"/>
            </a:endParaRPr>
          </a:p>
          <a:p>
            <a:pPr marL="0" indent="0" eaLnBrk="1" hangingPunct="1">
              <a:spcBef>
                <a:spcPts val="600"/>
              </a:spcBef>
              <a:buNone/>
            </a:pPr>
            <a:r>
              <a:rPr lang="zh-CN" altLang="en-US" dirty="0">
                <a:solidFill>
                  <a:srgbClr val="FF0000"/>
                </a:solidFill>
                <a:ea typeface="楷体" panose="02010609060101010101" pitchFamily="49" charset="-122"/>
                <a:cs typeface="Arial" panose="020B0604020202020204" pitchFamily="34" charset="0"/>
              </a:rPr>
              <a:t>特别注意：</a:t>
            </a:r>
            <a:r>
              <a:rPr lang="zh-CN" altLang="en-US" dirty="0">
                <a:ea typeface="楷体" panose="02010609060101010101" pitchFamily="49" charset="-122"/>
                <a:cs typeface="Arial" panose="020B0604020202020204" pitchFamily="34" charset="0"/>
              </a:rPr>
              <a:t>仅用于</a:t>
            </a:r>
            <a:r>
              <a:rPr lang="en-US" altLang="zh-CN" dirty="0">
                <a:ea typeface="楷体" panose="02010609060101010101" pitchFamily="49" charset="-122"/>
                <a:cs typeface="Arial" panose="020B0604020202020204" pitchFamily="34" charset="0"/>
              </a:rPr>
              <a:t>TCP</a:t>
            </a:r>
            <a:r>
              <a:rPr lang="zh-CN" altLang="en-US" dirty="0">
                <a:ea typeface="楷体" panose="02010609060101010101" pitchFamily="49" charset="-122"/>
                <a:cs typeface="Arial" panose="020B0604020202020204" pitchFamily="34" charset="0"/>
              </a:rPr>
              <a:t>、</a:t>
            </a:r>
            <a:r>
              <a:rPr lang="en-US" altLang="zh-CN" dirty="0">
                <a:ea typeface="楷体" panose="02010609060101010101" pitchFamily="49" charset="-122"/>
                <a:cs typeface="Arial" panose="020B0604020202020204" pitchFamily="34" charset="0"/>
              </a:rPr>
              <a:t>UDP</a:t>
            </a:r>
            <a:r>
              <a:rPr lang="zh-CN" altLang="en-US" dirty="0">
                <a:ea typeface="楷体" panose="02010609060101010101" pitchFamily="49" charset="-122"/>
                <a:cs typeface="Arial" panose="020B0604020202020204" pitchFamily="34" charset="0"/>
              </a:rPr>
              <a:t>和</a:t>
            </a:r>
            <a:r>
              <a:rPr lang="en-US" altLang="zh-CN" dirty="0">
                <a:ea typeface="楷体" panose="02010609060101010101" pitchFamily="49" charset="-122"/>
                <a:cs typeface="Arial" panose="020B0604020202020204" pitchFamily="34" charset="0"/>
              </a:rPr>
              <a:t>IPv4</a:t>
            </a:r>
            <a:r>
              <a:rPr lang="zh-CN" altLang="en-US" dirty="0">
                <a:ea typeface="楷体" panose="02010609060101010101" pitchFamily="49" charset="-122"/>
                <a:cs typeface="Arial" panose="020B0604020202020204" pitchFamily="34" charset="0"/>
              </a:rPr>
              <a:t>协议中</a:t>
            </a:r>
          </a:p>
        </p:txBody>
      </p:sp>
    </p:spTree>
    <p:extLst>
      <p:ext uri="{BB962C8B-B14F-4D97-AF65-F5344CB8AC3E}">
        <p14:creationId xmlns:p14="http://schemas.microsoft.com/office/powerpoint/2010/main" val="2774914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a:t>6.1 </a:t>
            </a:r>
            <a:r>
              <a:rPr lang="zh-CN" altLang="en-US" sz="1800" dirty="0"/>
              <a:t>链路层概述</a:t>
            </a:r>
            <a:endParaRPr lang="en-US" altLang="zh-CN" sz="1800" dirty="0"/>
          </a:p>
          <a:p>
            <a:pPr eaLnBrk="1" hangingPunct="1">
              <a:lnSpc>
                <a:spcPct val="90000"/>
              </a:lnSpc>
            </a:pPr>
            <a:r>
              <a:rPr lang="zh-CN" altLang="en-US" sz="1800" dirty="0"/>
              <a:t>链路层提供的服务</a:t>
            </a:r>
            <a:endParaRPr lang="en-US" altLang="zh-CN" sz="1800" dirty="0"/>
          </a:p>
          <a:p>
            <a:pPr eaLnBrk="1" hangingPunct="1">
              <a:lnSpc>
                <a:spcPct val="90000"/>
              </a:lnSpc>
            </a:pPr>
            <a:r>
              <a:rPr lang="zh-CN" altLang="en-US" sz="1800" dirty="0"/>
              <a:t>链路层在何处实现</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6.2 </a:t>
            </a:r>
            <a:r>
              <a:rPr lang="zh-CN" altLang="en-US" sz="1800" dirty="0"/>
              <a:t>差错检测和纠正技术 </a:t>
            </a:r>
            <a:endParaRPr lang="en-US" altLang="zh-CN" sz="1800" dirty="0"/>
          </a:p>
          <a:p>
            <a:pPr eaLnBrk="1" hangingPunct="1">
              <a:lnSpc>
                <a:spcPct val="90000"/>
              </a:lnSpc>
            </a:pPr>
            <a:r>
              <a:rPr lang="zh-CN" altLang="en-US" sz="1800" dirty="0"/>
              <a:t>奇偶校验</a:t>
            </a:r>
            <a:endParaRPr lang="en-US" altLang="zh-CN" sz="1800" dirty="0"/>
          </a:p>
          <a:p>
            <a:pPr eaLnBrk="1" hangingPunct="1">
              <a:lnSpc>
                <a:spcPct val="90000"/>
              </a:lnSpc>
            </a:pPr>
            <a:r>
              <a:rPr lang="zh-CN" altLang="en-US" sz="1800" dirty="0"/>
              <a:t>校验和方法</a:t>
            </a:r>
            <a:endParaRPr lang="en-US" altLang="zh-CN" sz="1800" dirty="0"/>
          </a:p>
          <a:p>
            <a:pPr eaLnBrk="1" hangingPunct="1">
              <a:lnSpc>
                <a:spcPct val="90000"/>
              </a:lnSpc>
            </a:pPr>
            <a:r>
              <a:rPr lang="zh-CN" altLang="en-US" sz="1800" dirty="0">
                <a:solidFill>
                  <a:srgbClr val="FF0000"/>
                </a:solidFill>
              </a:rPr>
              <a:t>循环冗余检测</a:t>
            </a:r>
            <a:endParaRPr lang="en-US" altLang="zh-CN" sz="1800" dirty="0">
              <a:solidFill>
                <a:srgbClr val="FF0000"/>
              </a:solidFill>
            </a:endParaRPr>
          </a:p>
          <a:p>
            <a:pPr eaLnBrk="1" hangingPunct="1">
              <a:lnSpc>
                <a:spcPct val="90000"/>
              </a:lnSpc>
              <a:buFontTx/>
              <a:buNone/>
            </a:pPr>
            <a:endParaRPr lang="en-US" altLang="zh-CN" sz="1800" dirty="0"/>
          </a:p>
          <a:p>
            <a:pPr eaLnBrk="1" hangingPunct="1">
              <a:lnSpc>
                <a:spcPct val="90000"/>
              </a:lnSpc>
              <a:buFontTx/>
              <a:buNone/>
            </a:pPr>
            <a:r>
              <a:rPr lang="en-US" altLang="zh-CN" sz="1800" dirty="0"/>
              <a:t>6.3 </a:t>
            </a:r>
            <a:r>
              <a:rPr lang="zh-CN" altLang="en-US" sz="1800" dirty="0"/>
              <a:t>多路访问链路和协议</a:t>
            </a:r>
            <a:endParaRPr lang="en-US" altLang="zh-CN" sz="1800" dirty="0"/>
          </a:p>
          <a:p>
            <a:pPr eaLnBrk="1" hangingPunct="1">
              <a:lnSpc>
                <a:spcPct val="90000"/>
              </a:lnSpc>
            </a:pPr>
            <a:r>
              <a:rPr lang="zh-CN" altLang="en-US" sz="1800" dirty="0"/>
              <a:t>信道划分协议</a:t>
            </a:r>
            <a:endParaRPr lang="en-US" altLang="zh-CN" sz="1800" dirty="0"/>
          </a:p>
          <a:p>
            <a:pPr eaLnBrk="1" hangingPunct="1">
              <a:lnSpc>
                <a:spcPct val="90000"/>
              </a:lnSpc>
            </a:pPr>
            <a:r>
              <a:rPr lang="zh-CN" altLang="en-US" sz="1800" dirty="0"/>
              <a:t>随机接入协议</a:t>
            </a:r>
            <a:endParaRPr lang="en-US" altLang="zh-CN" sz="1800" dirty="0"/>
          </a:p>
          <a:p>
            <a:pPr eaLnBrk="1" hangingPunct="1">
              <a:lnSpc>
                <a:spcPct val="90000"/>
              </a:lnSpc>
            </a:pPr>
            <a:r>
              <a:rPr lang="zh-CN" altLang="en-US" sz="1800" dirty="0"/>
              <a:t>轮流协议</a:t>
            </a:r>
            <a:endParaRPr lang="en-US" altLang="zh-CN" sz="1800" dirty="0"/>
          </a:p>
          <a:p>
            <a:pPr eaLnBrk="1" hangingPunct="1">
              <a:lnSpc>
                <a:spcPct val="90000"/>
              </a:lnSpc>
            </a:pPr>
            <a:r>
              <a:rPr lang="en-US" altLang="zh-CN" sz="1800" dirty="0"/>
              <a:t>DOCSIS: </a:t>
            </a:r>
            <a:r>
              <a:rPr lang="zh-CN" altLang="en-US" sz="1800" dirty="0"/>
              <a:t>用于电缆互联网接入的链路层协议</a:t>
            </a:r>
            <a:endParaRPr lang="en-US" altLang="zh-CN" sz="1800" dirty="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a:t>以太网</a:t>
            </a:r>
            <a:endParaRPr lang="en-US" altLang="zh-CN" sz="1800" dirty="0"/>
          </a:p>
          <a:p>
            <a:pPr eaLnBrk="1" hangingPunct="1">
              <a:lnSpc>
                <a:spcPct val="90000"/>
              </a:lnSpc>
            </a:pPr>
            <a:r>
              <a:rPr lang="zh-CN" altLang="en-US" sz="1800" dirty="0"/>
              <a:t>链路层交换机</a:t>
            </a:r>
            <a:endParaRPr lang="en-US" altLang="zh-CN" sz="1800" dirty="0"/>
          </a:p>
          <a:p>
            <a:pPr eaLnBrk="1" hangingPunct="1">
              <a:lnSpc>
                <a:spcPct val="90000"/>
              </a:lnSpc>
            </a:pPr>
            <a:r>
              <a:rPr lang="zh-CN" altLang="en-US" sz="1800" dirty="0"/>
              <a:t>虚拟局域网 </a:t>
            </a:r>
            <a:r>
              <a:rPr lang="en-US" altLang="zh-CN" sz="1800" dirty="0"/>
              <a:t>(VLANs)</a:t>
            </a:r>
          </a:p>
          <a:p>
            <a:pPr eaLnBrk="1" hangingPunct="1">
              <a:lnSpc>
                <a:spcPct val="90000"/>
              </a:lnSpc>
              <a:buFontTx/>
              <a:buNone/>
            </a:pPr>
            <a:endParaRPr lang="en-US" altLang="zh-CN" sz="1800" dirty="0"/>
          </a:p>
          <a:p>
            <a:pPr eaLnBrk="1" hangingPunct="1">
              <a:lnSpc>
                <a:spcPct val="90000"/>
              </a:lnSpc>
              <a:buFontTx/>
              <a:buNone/>
            </a:pPr>
            <a:r>
              <a:rPr lang="en-US" altLang="zh-CN" sz="1800" dirty="0"/>
              <a:t>6.5 </a:t>
            </a:r>
            <a:r>
              <a:rPr lang="zh-CN" altLang="en-US" sz="1800" dirty="0"/>
              <a:t>链路虚拟化：网络作为链路层</a:t>
            </a:r>
            <a:endParaRPr lang="en-US" altLang="zh-CN" sz="1800" dirty="0"/>
          </a:p>
          <a:p>
            <a:pPr eaLnBrk="1" hangingPunct="1">
              <a:lnSpc>
                <a:spcPct val="90000"/>
              </a:lnSpc>
            </a:pPr>
            <a:r>
              <a:rPr lang="zh-CN" altLang="en-US" sz="1800" dirty="0"/>
              <a:t>多协议标签交换 </a:t>
            </a:r>
            <a:r>
              <a:rPr lang="en-US" altLang="zh-CN" sz="1800" dirty="0"/>
              <a:t>(MPLS)</a:t>
            </a:r>
          </a:p>
          <a:p>
            <a:pPr eaLnBrk="1" hangingPunct="1">
              <a:lnSpc>
                <a:spcPct val="90000"/>
              </a:lnSpc>
              <a:buFontTx/>
              <a:buNone/>
            </a:pPr>
            <a:r>
              <a:rPr lang="en-US" altLang="zh-CN" sz="1800" dirty="0"/>
              <a:t>6.6 </a:t>
            </a:r>
            <a:r>
              <a:rPr lang="zh-CN" altLang="en-US" sz="1800" dirty="0"/>
              <a:t>数据中心网络</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6.7 </a:t>
            </a:r>
            <a:r>
              <a:rPr lang="zh-CN" altLang="en-US" sz="1800" dirty="0"/>
              <a:t>回顾：</a:t>
            </a:r>
            <a:r>
              <a:rPr lang="en-US" altLang="zh-CN" sz="1800" dirty="0"/>
              <a:t>Web</a:t>
            </a:r>
            <a:r>
              <a:rPr lang="zh-CN" altLang="en-US" sz="1800" dirty="0"/>
              <a:t>页面请求的历程</a:t>
            </a:r>
            <a:endParaRPr lang="en-US" altLang="zh-CN" sz="1800" dirty="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和以太网</a:t>
            </a:r>
            <a:endParaRPr lang="en-US" altLang="zh-CN" sz="1800" dirty="0"/>
          </a:p>
          <a:p>
            <a:pPr eaLnBrk="1" hangingPunct="1">
              <a:lnSpc>
                <a:spcPct val="90000"/>
              </a:lnSpc>
              <a:buFontTx/>
              <a:buChar char="•"/>
            </a:pPr>
            <a:r>
              <a:rPr lang="zh-CN" altLang="en-US" sz="1800" dirty="0"/>
              <a:t>仍在准备：</a:t>
            </a:r>
            <a:r>
              <a:rPr lang="en-US" altLang="zh-CN" sz="1800" dirty="0"/>
              <a:t>DNS </a:t>
            </a:r>
            <a:r>
              <a:rPr lang="zh-CN" altLang="en-US" sz="1800" dirty="0"/>
              <a:t>和 </a:t>
            </a:r>
            <a:r>
              <a:rPr lang="en-US" altLang="zh-CN" sz="1800" dirty="0"/>
              <a:t>ARP</a:t>
            </a:r>
          </a:p>
          <a:p>
            <a:pPr eaLnBrk="1" hangingPunct="1">
              <a:lnSpc>
                <a:spcPct val="90000"/>
              </a:lnSpc>
              <a:buFontTx/>
              <a:buChar char="•"/>
            </a:pPr>
            <a:r>
              <a:rPr lang="zh-CN" altLang="en-US" sz="1800" dirty="0"/>
              <a:t>仍在准备：域内路由选择到</a:t>
            </a:r>
            <a:r>
              <a:rPr lang="en-US" altLang="zh-CN" sz="1800" dirty="0"/>
              <a:t>DNS</a:t>
            </a:r>
            <a:r>
              <a:rPr lang="zh-CN" altLang="en-US" sz="1800" dirty="0"/>
              <a:t>服务器</a:t>
            </a:r>
            <a:endParaRPr lang="en-US" altLang="zh-CN" sz="1800" dirty="0"/>
          </a:p>
          <a:p>
            <a:pPr eaLnBrk="1" hangingPunct="1">
              <a:lnSpc>
                <a:spcPct val="90000"/>
              </a:lnSpc>
              <a:buFontTx/>
              <a:buChar char="•"/>
            </a:pPr>
            <a:r>
              <a:rPr lang="en-US" altLang="zh-CN" sz="1800" dirty="0"/>
              <a:t>Web </a:t>
            </a:r>
            <a:r>
              <a:rPr lang="zh-CN" altLang="en-US" sz="1800" dirty="0"/>
              <a:t>客户 </a:t>
            </a:r>
            <a:r>
              <a:rPr lang="en-US" altLang="zh-CN" sz="1800" dirty="0"/>
              <a:t>— </a:t>
            </a:r>
            <a:r>
              <a:rPr lang="zh-CN" altLang="en-US" sz="1800" dirty="0"/>
              <a:t>服务器交互：</a:t>
            </a:r>
            <a:r>
              <a:rPr lang="en-US" altLang="zh-CN" sz="1800" dirty="0"/>
              <a:t>TCP </a:t>
            </a:r>
            <a:r>
              <a:rPr lang="zh-CN" altLang="en-US" sz="1800" dirty="0"/>
              <a:t>和 </a:t>
            </a:r>
            <a:r>
              <a:rPr lang="en-US" altLang="zh-CN" sz="1800" dirty="0"/>
              <a:t>HTTP</a:t>
            </a:r>
          </a:p>
          <a:p>
            <a:pPr eaLnBrk="1" hangingPunct="1">
              <a:lnSpc>
                <a:spcPct val="90000"/>
              </a:lnSpc>
              <a:buFontTx/>
              <a:buNone/>
            </a:pPr>
            <a:endParaRPr lang="en-US" altLang="zh-CN" sz="1800" dirty="0"/>
          </a:p>
          <a:p>
            <a:pPr eaLnBrk="1" hangingPunct="1">
              <a:lnSpc>
                <a:spcPct val="90000"/>
              </a:lnSpc>
              <a:buFontTx/>
              <a:buNone/>
            </a:pPr>
            <a:r>
              <a:rPr lang="en-US" altLang="zh-CN" sz="1800" dirty="0"/>
              <a:t>6.8 </a:t>
            </a:r>
            <a:r>
              <a:rPr lang="zh-CN" altLang="en-US" sz="1800" dirty="0"/>
              <a:t>小结</a:t>
            </a:r>
          </a:p>
        </p:txBody>
      </p:sp>
      <p:sp>
        <p:nvSpPr>
          <p:cNvPr id="2" name="标题 1"/>
          <p:cNvSpPr>
            <a:spLocks noGrp="1"/>
          </p:cNvSpPr>
          <p:nvPr>
            <p:ph type="title"/>
          </p:nvPr>
        </p:nvSpPr>
        <p:spPr/>
        <p:txBody>
          <a:bodyPr/>
          <a:lstStyle/>
          <a:p>
            <a:r>
              <a:rPr lang="zh-CN" altLang="en-US" dirty="0">
                <a:latin typeface="+mn-lt"/>
              </a:rPr>
              <a:t>第 </a:t>
            </a:r>
            <a:r>
              <a:rPr lang="en-US" altLang="zh-CN" dirty="0">
                <a:latin typeface="+mn-lt"/>
              </a:rPr>
              <a:t>6 </a:t>
            </a:r>
            <a:r>
              <a:rPr lang="zh-CN" altLang="en-US" dirty="0">
                <a:latin typeface="+mn-lt"/>
              </a:rPr>
              <a:t>章 链路层和局域网</a:t>
            </a:r>
          </a:p>
        </p:txBody>
      </p:sp>
    </p:spTree>
    <p:extLst>
      <p:ext uri="{BB962C8B-B14F-4D97-AF65-F5344CB8AC3E}">
        <p14:creationId xmlns:p14="http://schemas.microsoft.com/office/powerpoint/2010/main" val="4196285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p:txBody>
          <a:bodyPr/>
          <a:lstStyle/>
          <a:p>
            <a:pPr eaLnBrk="1" hangingPunct="1"/>
            <a:r>
              <a:rPr lang="zh-CN" altLang="en-US" dirty="0">
                <a:latin typeface="+mn-lt"/>
              </a:rPr>
              <a:t>循环冗余校验码</a:t>
            </a:r>
          </a:p>
        </p:txBody>
      </p:sp>
      <p:sp>
        <p:nvSpPr>
          <p:cNvPr id="29701" name="Rectangle 3"/>
          <p:cNvSpPr>
            <a:spLocks noGrp="1" noChangeArrowheads="1"/>
          </p:cNvSpPr>
          <p:nvPr>
            <p:ph type="body" idx="1"/>
          </p:nvPr>
        </p:nvSpPr>
        <p:spPr>
          <a:xfrm>
            <a:off x="303213" y="996951"/>
            <a:ext cx="8578850" cy="3481388"/>
          </a:xfrm>
        </p:spPr>
        <p:txBody>
          <a:bodyPr/>
          <a:lstStyle/>
          <a:p>
            <a:pPr eaLnBrk="1" hangingPunct="1">
              <a:spcBef>
                <a:spcPts val="600"/>
              </a:spcBef>
            </a:pPr>
            <a:r>
              <a:rPr lang="zh-CN" altLang="en-US" dirty="0"/>
              <a:t>较强大的错误检测编码</a:t>
            </a:r>
            <a:endParaRPr lang="en-US" altLang="zh-CN" dirty="0">
              <a:ea typeface="楷体" panose="02010609060101010101" pitchFamily="49" charset="-122"/>
              <a:cs typeface="Arial" panose="020B0604020202020204" pitchFamily="34" charset="0"/>
            </a:endParaRPr>
          </a:p>
          <a:p>
            <a:pPr eaLnBrk="1" hangingPunct="1">
              <a:spcBef>
                <a:spcPts val="600"/>
              </a:spcBef>
            </a:pPr>
            <a:r>
              <a:rPr lang="en-US" altLang="zh-CN" dirty="0">
                <a:ea typeface="楷体" panose="02010609060101010101" pitchFamily="49" charset="-122"/>
                <a:cs typeface="Arial" panose="020B0604020202020204" pitchFamily="34" charset="0"/>
              </a:rPr>
              <a:t>d</a:t>
            </a:r>
            <a:r>
              <a:rPr lang="zh-CN" altLang="en-US" dirty="0">
                <a:ea typeface="楷体" panose="02010609060101010101" pitchFamily="49" charset="-122"/>
                <a:cs typeface="Arial" panose="020B0604020202020204" pitchFamily="34" charset="0"/>
              </a:rPr>
              <a:t>比特的数据，</a:t>
            </a:r>
            <a:r>
              <a:rPr lang="en-US" altLang="zh-CN" dirty="0">
                <a:solidFill>
                  <a:srgbClr val="FF0000"/>
                </a:solidFill>
                <a:ea typeface="楷体" panose="02010609060101010101" pitchFamily="49" charset="-122"/>
                <a:cs typeface="Arial" panose="020B0604020202020204" pitchFamily="34" charset="0"/>
              </a:rPr>
              <a:t>D</a:t>
            </a:r>
          </a:p>
          <a:p>
            <a:pPr eaLnBrk="1" hangingPunct="1">
              <a:spcBef>
                <a:spcPts val="600"/>
              </a:spcBef>
            </a:pPr>
            <a:r>
              <a:rPr lang="zh-CN" altLang="en-US" dirty="0">
                <a:ea typeface="楷体" panose="02010609060101010101" pitchFamily="49" charset="-122"/>
                <a:cs typeface="Arial" panose="020B0604020202020204" pitchFamily="34" charset="0"/>
              </a:rPr>
              <a:t>选择</a:t>
            </a:r>
            <a:r>
              <a:rPr lang="en-US" altLang="zh-CN" dirty="0">
                <a:ea typeface="楷体" panose="02010609060101010101" pitchFamily="49" charset="-122"/>
                <a:cs typeface="Arial" panose="020B0604020202020204" pitchFamily="34" charset="0"/>
              </a:rPr>
              <a:t>r</a:t>
            </a:r>
            <a:r>
              <a:rPr lang="zh-CN" altLang="en-US" dirty="0">
                <a:ea typeface="楷体" panose="02010609060101010101" pitchFamily="49" charset="-122"/>
                <a:cs typeface="Arial" panose="020B0604020202020204" pitchFamily="34" charset="0"/>
              </a:rPr>
              <a:t>＋</a:t>
            </a:r>
            <a:r>
              <a:rPr lang="en-US" altLang="zh-CN" dirty="0">
                <a:ea typeface="楷体" panose="02010609060101010101" pitchFamily="49" charset="-122"/>
                <a:cs typeface="Arial" panose="020B0604020202020204" pitchFamily="34" charset="0"/>
              </a:rPr>
              <a:t>1</a:t>
            </a:r>
            <a:r>
              <a:rPr lang="zh-CN" altLang="en-US" dirty="0">
                <a:ea typeface="楷体" panose="02010609060101010101" pitchFamily="49" charset="-122"/>
                <a:cs typeface="Arial" panose="020B0604020202020204" pitchFamily="34" charset="0"/>
              </a:rPr>
              <a:t>比特模式 </a:t>
            </a:r>
            <a:r>
              <a:rPr lang="en-US" altLang="zh-CN" dirty="0">
                <a:ea typeface="楷体" panose="02010609060101010101" pitchFamily="49" charset="-122"/>
                <a:cs typeface="Arial" panose="020B0604020202020204" pitchFamily="34" charset="0"/>
              </a:rPr>
              <a:t>(</a:t>
            </a:r>
            <a:r>
              <a:rPr lang="zh-CN" altLang="en-US" dirty="0">
                <a:ea typeface="楷体" panose="02010609060101010101" pitchFamily="49" charset="-122"/>
                <a:cs typeface="Arial" panose="020B0604020202020204" pitchFamily="34" charset="0"/>
              </a:rPr>
              <a:t>生成多项式</a:t>
            </a:r>
            <a:r>
              <a:rPr lang="en-US" altLang="zh-CN" dirty="0">
                <a:ea typeface="楷体" panose="02010609060101010101" pitchFamily="49" charset="-122"/>
                <a:cs typeface="Arial" panose="020B0604020202020204" pitchFamily="34" charset="0"/>
              </a:rPr>
              <a:t>)</a:t>
            </a:r>
            <a:r>
              <a:rPr lang="zh-CN" altLang="en-US" dirty="0">
                <a:ea typeface="楷体" panose="02010609060101010101" pitchFamily="49" charset="-122"/>
                <a:cs typeface="Arial" panose="020B0604020202020204" pitchFamily="34" charset="0"/>
              </a:rPr>
              <a:t>，表示为</a:t>
            </a:r>
            <a:r>
              <a:rPr lang="en-US" altLang="zh-CN" dirty="0">
                <a:solidFill>
                  <a:srgbClr val="FF0000"/>
                </a:solidFill>
                <a:ea typeface="楷体" panose="02010609060101010101" pitchFamily="49" charset="-122"/>
                <a:cs typeface="Arial" panose="020B0604020202020204" pitchFamily="34" charset="0"/>
              </a:rPr>
              <a:t>G</a:t>
            </a:r>
          </a:p>
          <a:p>
            <a:pPr eaLnBrk="1" hangingPunct="1">
              <a:spcBef>
                <a:spcPts val="600"/>
              </a:spcBef>
            </a:pPr>
            <a:r>
              <a:rPr lang="zh-CN" altLang="en-US" dirty="0">
                <a:ea typeface="楷体" panose="02010609060101010101" pitchFamily="49" charset="-122"/>
                <a:cs typeface="Arial" panose="020B0604020202020204" pitchFamily="34" charset="0"/>
              </a:rPr>
              <a:t>目标：选择</a:t>
            </a:r>
            <a:r>
              <a:rPr lang="en-US" altLang="zh-CN" dirty="0">
                <a:ea typeface="楷体" panose="02010609060101010101" pitchFamily="49" charset="-122"/>
                <a:cs typeface="Arial" panose="020B0604020202020204" pitchFamily="34" charset="0"/>
              </a:rPr>
              <a:t>r</a:t>
            </a:r>
            <a:r>
              <a:rPr lang="zh-CN" altLang="en-US" dirty="0">
                <a:ea typeface="楷体" panose="02010609060101010101" pitchFamily="49" charset="-122"/>
                <a:cs typeface="Arial" panose="020B0604020202020204" pitchFamily="34" charset="0"/>
              </a:rPr>
              <a:t>个</a:t>
            </a:r>
            <a:r>
              <a:rPr lang="en-US" altLang="zh-CN" dirty="0">
                <a:ea typeface="楷体" panose="02010609060101010101" pitchFamily="49" charset="-122"/>
                <a:cs typeface="Arial" panose="020B0604020202020204" pitchFamily="34" charset="0"/>
              </a:rPr>
              <a:t>CRC</a:t>
            </a:r>
            <a:r>
              <a:rPr lang="zh-CN" altLang="en-US" dirty="0">
                <a:ea typeface="楷体" panose="02010609060101010101" pitchFamily="49" charset="-122"/>
                <a:cs typeface="Arial" panose="020B0604020202020204" pitchFamily="34" charset="0"/>
              </a:rPr>
              <a:t>比特，</a:t>
            </a:r>
            <a:r>
              <a:rPr lang="en-US" altLang="zh-CN" dirty="0">
                <a:solidFill>
                  <a:srgbClr val="FF0000"/>
                </a:solidFill>
                <a:ea typeface="楷体" panose="02010609060101010101" pitchFamily="49" charset="-122"/>
                <a:cs typeface="Arial" panose="020B0604020202020204" pitchFamily="34" charset="0"/>
              </a:rPr>
              <a:t>R</a:t>
            </a:r>
            <a:r>
              <a:rPr lang="zh-CN" altLang="en-US" dirty="0">
                <a:ea typeface="楷体" panose="02010609060101010101" pitchFamily="49" charset="-122"/>
                <a:cs typeface="Arial" panose="020B0604020202020204" pitchFamily="34" charset="0"/>
              </a:rPr>
              <a:t>，以便</a:t>
            </a:r>
          </a:p>
          <a:p>
            <a:pPr lvl="1" eaLnBrk="1" hangingPunct="1">
              <a:spcBef>
                <a:spcPts val="600"/>
              </a:spcBef>
            </a:pPr>
            <a:r>
              <a:rPr lang="en-US" altLang="zh-CN" sz="2200" dirty="0">
                <a:ea typeface="楷体" panose="02010609060101010101" pitchFamily="49" charset="-122"/>
                <a:cs typeface="Arial" panose="020B0604020202020204" pitchFamily="34" charset="0"/>
              </a:rPr>
              <a:t>&lt;D, R&gt; </a:t>
            </a:r>
            <a:r>
              <a:rPr lang="zh-CN" altLang="en-US" sz="2200" dirty="0">
                <a:ea typeface="楷体" panose="02010609060101010101" pitchFamily="49" charset="-122"/>
                <a:cs typeface="Arial" panose="020B0604020202020204" pitchFamily="34" charset="0"/>
              </a:rPr>
              <a:t>恰好能被</a:t>
            </a:r>
            <a:r>
              <a:rPr lang="en-US" altLang="zh-CN" sz="2200" dirty="0">
                <a:ea typeface="楷体" panose="02010609060101010101" pitchFamily="49" charset="-122"/>
                <a:cs typeface="Arial" panose="020B0604020202020204" pitchFamily="34" charset="0"/>
              </a:rPr>
              <a:t>G</a:t>
            </a:r>
            <a:r>
              <a:rPr lang="zh-CN" altLang="en-US" sz="2200" dirty="0">
                <a:ea typeface="楷体" panose="02010609060101010101" pitchFamily="49" charset="-122"/>
                <a:cs typeface="Arial" panose="020B0604020202020204" pitchFamily="34" charset="0"/>
              </a:rPr>
              <a:t>整除 </a:t>
            </a:r>
            <a:r>
              <a:rPr lang="en-US" altLang="zh-CN" sz="2200" dirty="0">
                <a:ea typeface="楷体" panose="02010609060101010101" pitchFamily="49" charset="-122"/>
                <a:cs typeface="Arial" panose="020B0604020202020204" pitchFamily="34" charset="0"/>
              </a:rPr>
              <a:t>(</a:t>
            </a:r>
            <a:r>
              <a:rPr lang="zh-CN" altLang="en-US" sz="2200" dirty="0">
                <a:solidFill>
                  <a:srgbClr val="FF0000"/>
                </a:solidFill>
                <a:ea typeface="楷体" panose="02010609060101010101" pitchFamily="49" charset="-122"/>
                <a:cs typeface="Arial" panose="020B0604020202020204" pitchFamily="34" charset="0"/>
              </a:rPr>
              <a:t>模</a:t>
            </a:r>
            <a:r>
              <a:rPr lang="en-US" altLang="zh-CN" sz="2200" dirty="0">
                <a:solidFill>
                  <a:srgbClr val="FF0000"/>
                </a:solidFill>
                <a:ea typeface="楷体" panose="02010609060101010101" pitchFamily="49" charset="-122"/>
                <a:cs typeface="Arial" panose="020B0604020202020204" pitchFamily="34" charset="0"/>
              </a:rPr>
              <a:t>2</a:t>
            </a:r>
            <a:r>
              <a:rPr lang="zh-CN" altLang="en-US" sz="2200" dirty="0">
                <a:solidFill>
                  <a:srgbClr val="FF0000"/>
                </a:solidFill>
                <a:ea typeface="楷体" panose="02010609060101010101" pitchFamily="49" charset="-122"/>
                <a:cs typeface="Arial" panose="020B0604020202020204" pitchFamily="34" charset="0"/>
              </a:rPr>
              <a:t>计算</a:t>
            </a:r>
            <a:r>
              <a:rPr lang="en-US" altLang="zh-CN" sz="2200" dirty="0">
                <a:ea typeface="楷体" panose="02010609060101010101" pitchFamily="49" charset="-122"/>
                <a:cs typeface="Arial" panose="020B0604020202020204" pitchFamily="34" charset="0"/>
              </a:rPr>
              <a:t>)</a:t>
            </a:r>
            <a:endParaRPr lang="zh-CN" altLang="en-US" sz="2200" dirty="0">
              <a:ea typeface="楷体" panose="02010609060101010101" pitchFamily="49" charset="-122"/>
              <a:cs typeface="Arial" panose="020B0604020202020204" pitchFamily="34" charset="0"/>
            </a:endParaRPr>
          </a:p>
          <a:p>
            <a:pPr lvl="1" eaLnBrk="1" hangingPunct="1">
              <a:spcBef>
                <a:spcPts val="600"/>
              </a:spcBef>
            </a:pPr>
            <a:r>
              <a:rPr lang="zh-CN" altLang="en-US" sz="2200" dirty="0">
                <a:ea typeface="楷体" panose="02010609060101010101" pitchFamily="49" charset="-122"/>
                <a:cs typeface="Arial" panose="020B0604020202020204" pitchFamily="34" charset="0"/>
              </a:rPr>
              <a:t>接收方已知</a:t>
            </a:r>
            <a:r>
              <a:rPr lang="en-US" altLang="zh-CN" sz="2200" dirty="0">
                <a:ea typeface="楷体" panose="02010609060101010101" pitchFamily="49" charset="-122"/>
                <a:cs typeface="Arial" panose="020B0604020202020204" pitchFamily="34" charset="0"/>
              </a:rPr>
              <a:t>G</a:t>
            </a:r>
            <a:r>
              <a:rPr lang="zh-CN" altLang="en-US" sz="2200" dirty="0">
                <a:ea typeface="楷体" panose="02010609060101010101" pitchFamily="49" charset="-122"/>
                <a:cs typeface="Arial" panose="020B0604020202020204" pitchFamily="34" charset="0"/>
              </a:rPr>
              <a:t>，用</a:t>
            </a:r>
            <a:r>
              <a:rPr lang="en-US" altLang="zh-CN" sz="2200" dirty="0">
                <a:ea typeface="楷体" panose="02010609060101010101" pitchFamily="49" charset="-122"/>
                <a:cs typeface="Arial" panose="020B0604020202020204" pitchFamily="34" charset="0"/>
              </a:rPr>
              <a:t>G</a:t>
            </a:r>
            <a:r>
              <a:rPr lang="zh-CN" altLang="en-US" sz="2200" dirty="0">
                <a:ea typeface="楷体" panose="02010609060101010101" pitchFamily="49" charset="-122"/>
                <a:cs typeface="Arial" panose="020B0604020202020204" pitchFamily="34" charset="0"/>
              </a:rPr>
              <a:t>去除</a:t>
            </a:r>
            <a:r>
              <a:rPr lang="en-US" altLang="zh-CN" sz="2200" dirty="0">
                <a:ea typeface="楷体" panose="02010609060101010101" pitchFamily="49" charset="-122"/>
                <a:cs typeface="Arial" panose="020B0604020202020204" pitchFamily="34" charset="0"/>
              </a:rPr>
              <a:t>&lt;D, R&gt; </a:t>
            </a:r>
            <a:r>
              <a:rPr lang="zh-CN" altLang="en-US" sz="2200" dirty="0">
                <a:ea typeface="楷体" panose="02010609060101010101" pitchFamily="49" charset="-122"/>
                <a:cs typeface="Arial" panose="020B0604020202020204" pitchFamily="34" charset="0"/>
              </a:rPr>
              <a:t>，若余数非</a:t>
            </a:r>
            <a:r>
              <a:rPr lang="en-US" altLang="zh-CN" sz="2200" dirty="0">
                <a:ea typeface="楷体" panose="02010609060101010101" pitchFamily="49" charset="-122"/>
                <a:cs typeface="Arial" panose="020B0604020202020204" pitchFamily="34" charset="0"/>
              </a:rPr>
              <a:t>0</a:t>
            </a:r>
            <a:r>
              <a:rPr lang="zh-CN" altLang="en-US" sz="2200" dirty="0">
                <a:ea typeface="楷体" panose="02010609060101010101" pitchFamily="49" charset="-122"/>
                <a:cs typeface="Arial" panose="020B0604020202020204" pitchFamily="34" charset="0"/>
              </a:rPr>
              <a:t>，则检测到错误</a:t>
            </a:r>
          </a:p>
          <a:p>
            <a:pPr lvl="1" eaLnBrk="1" hangingPunct="1">
              <a:spcBef>
                <a:spcPts val="600"/>
              </a:spcBef>
            </a:pPr>
            <a:r>
              <a:rPr lang="zh-CN" altLang="en-US" sz="2200" dirty="0">
                <a:ea typeface="楷体" panose="02010609060101010101" pitchFamily="49" charset="-122"/>
                <a:cs typeface="Arial" panose="020B0604020202020204" pitchFamily="34" charset="0"/>
              </a:rPr>
              <a:t>能检测到所有</a:t>
            </a:r>
            <a:r>
              <a:rPr lang="zh-CN" altLang="en-US" sz="2200" dirty="0">
                <a:solidFill>
                  <a:srgbClr val="FF0000"/>
                </a:solidFill>
                <a:ea typeface="楷体" panose="02010609060101010101" pitchFamily="49" charset="-122"/>
                <a:cs typeface="Arial" panose="020B0604020202020204" pitchFamily="34" charset="0"/>
              </a:rPr>
              <a:t>少于</a:t>
            </a:r>
            <a:r>
              <a:rPr lang="en-US" altLang="zh-CN" sz="2200" dirty="0">
                <a:solidFill>
                  <a:srgbClr val="FF0000"/>
                </a:solidFill>
                <a:ea typeface="楷体" panose="02010609060101010101" pitchFamily="49" charset="-122"/>
                <a:cs typeface="Arial" panose="020B0604020202020204" pitchFamily="34" charset="0"/>
              </a:rPr>
              <a:t>r+1</a:t>
            </a:r>
            <a:r>
              <a:rPr lang="zh-CN" altLang="en-US" sz="2200" dirty="0">
                <a:solidFill>
                  <a:srgbClr val="FF0000"/>
                </a:solidFill>
                <a:ea typeface="楷体" panose="02010609060101010101" pitchFamily="49" charset="-122"/>
                <a:cs typeface="Arial" panose="020B0604020202020204" pitchFamily="34" charset="0"/>
              </a:rPr>
              <a:t>比特的</a:t>
            </a:r>
            <a:r>
              <a:rPr lang="zh-CN" altLang="en-US" sz="2200" dirty="0">
                <a:ea typeface="楷体" panose="02010609060101010101" pitchFamily="49" charset="-122"/>
                <a:cs typeface="Arial" panose="020B0604020202020204" pitchFamily="34" charset="0"/>
              </a:rPr>
              <a:t>错误</a:t>
            </a:r>
          </a:p>
          <a:p>
            <a:pPr eaLnBrk="1" hangingPunct="1">
              <a:spcBef>
                <a:spcPts val="600"/>
              </a:spcBef>
            </a:pPr>
            <a:r>
              <a:rPr lang="zh-CN" altLang="en-US" dirty="0">
                <a:ea typeface="楷体" panose="02010609060101010101" pitchFamily="49" charset="-122"/>
                <a:cs typeface="Arial" panose="020B0604020202020204" pitchFamily="34" charset="0"/>
              </a:rPr>
              <a:t>在实践中被广泛应用 </a:t>
            </a:r>
            <a:r>
              <a:rPr lang="en-US" altLang="zh-CN" dirty="0">
                <a:ea typeface="楷体" panose="02010609060101010101" pitchFamily="49" charset="-122"/>
                <a:cs typeface="Arial" panose="020B0604020202020204" pitchFamily="34" charset="0"/>
              </a:rPr>
              <a:t>(</a:t>
            </a:r>
            <a:r>
              <a:rPr lang="en-US" altLang="zh-CN" dirty="0"/>
              <a:t>Ethernet, 802.11 WiFi, ATM</a:t>
            </a:r>
            <a:r>
              <a:rPr lang="en-US" altLang="zh-CN" dirty="0">
                <a:ea typeface="楷体" panose="02010609060101010101" pitchFamily="49" charset="-122"/>
                <a:cs typeface="Arial" panose="020B0604020202020204" pitchFamily="34" charset="0"/>
              </a:rPr>
              <a:t>)</a:t>
            </a:r>
          </a:p>
        </p:txBody>
      </p:sp>
      <p:grpSp>
        <p:nvGrpSpPr>
          <p:cNvPr id="29702" name="Group 4"/>
          <p:cNvGrpSpPr>
            <a:grpSpLocks/>
          </p:cNvGrpSpPr>
          <p:nvPr/>
        </p:nvGrpSpPr>
        <p:grpSpPr bwMode="auto">
          <a:xfrm>
            <a:off x="2124075" y="4519614"/>
            <a:ext cx="5543550" cy="1619251"/>
            <a:chOff x="930" y="2855"/>
            <a:chExt cx="3492" cy="1020"/>
          </a:xfrm>
        </p:grpSpPr>
        <p:pic>
          <p:nvPicPr>
            <p:cNvPr id="29703" name="Picture 5" descr="524 CRC c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 y="2931"/>
              <a:ext cx="3146" cy="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4" name="Rectangle 6"/>
            <p:cNvSpPr>
              <a:spLocks noChangeArrowheads="1"/>
            </p:cNvSpPr>
            <p:nvPr/>
          </p:nvSpPr>
          <p:spPr bwMode="auto">
            <a:xfrm>
              <a:off x="930" y="3177"/>
              <a:ext cx="1542" cy="213"/>
            </a:xfrm>
            <a:prstGeom prst="rect">
              <a:avLst/>
            </a:prstGeom>
            <a:solidFill>
              <a:schemeClr val="bg1"/>
            </a:solidFill>
            <a:ln w="19050">
              <a:solidFill>
                <a:schemeClr val="tx1"/>
              </a:solidFill>
              <a:miter lim="800000"/>
              <a:headEnd/>
              <a:tailEnd/>
            </a:ln>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dirty="0">
                  <a:latin typeface="+mn-lt"/>
                </a:rPr>
                <a:t>D:</a:t>
              </a:r>
              <a:r>
                <a:rPr lang="zh-CN" altLang="en-US" sz="1600" dirty="0">
                  <a:latin typeface="+mn-lt"/>
                </a:rPr>
                <a:t>被发送的数据比特</a:t>
              </a:r>
            </a:p>
          </p:txBody>
        </p:sp>
        <p:sp>
          <p:nvSpPr>
            <p:cNvPr id="29705" name="Rectangle 7"/>
            <p:cNvSpPr>
              <a:spLocks noChangeArrowheads="1"/>
            </p:cNvSpPr>
            <p:nvPr/>
          </p:nvSpPr>
          <p:spPr bwMode="auto">
            <a:xfrm>
              <a:off x="2472" y="3177"/>
              <a:ext cx="862" cy="213"/>
            </a:xfrm>
            <a:prstGeom prst="rect">
              <a:avLst/>
            </a:prstGeom>
            <a:solidFill>
              <a:schemeClr val="bg1"/>
            </a:solidFill>
            <a:ln w="19050">
              <a:solidFill>
                <a:schemeClr val="tx1"/>
              </a:solidFill>
              <a:miter lim="800000"/>
              <a:headEnd/>
              <a:tailEnd/>
            </a:ln>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dirty="0">
                  <a:latin typeface="+mn-lt"/>
                </a:rPr>
                <a:t>R:CRC</a:t>
              </a:r>
              <a:r>
                <a:rPr lang="zh-CN" altLang="en-US" sz="1600" dirty="0">
                  <a:latin typeface="+mn-lt"/>
                </a:rPr>
                <a:t>比特</a:t>
              </a:r>
            </a:p>
          </p:txBody>
        </p:sp>
        <p:sp>
          <p:nvSpPr>
            <p:cNvPr id="29706" name="Rectangle 8"/>
            <p:cNvSpPr>
              <a:spLocks noChangeArrowheads="1"/>
            </p:cNvSpPr>
            <p:nvPr/>
          </p:nvSpPr>
          <p:spPr bwMode="auto">
            <a:xfrm>
              <a:off x="3618" y="3084"/>
              <a:ext cx="804" cy="3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600" i="0" dirty="0">
                  <a:latin typeface="Comic Sans MS" panose="030F0702030302020204" pitchFamily="66" charset="0"/>
                </a:rPr>
                <a:t>比特模式</a:t>
              </a:r>
            </a:p>
            <a:p>
              <a:pPr>
                <a:spcBef>
                  <a:spcPct val="0"/>
                </a:spcBef>
                <a:buClrTx/>
                <a:buSzTx/>
                <a:buFontTx/>
                <a:buNone/>
              </a:pPr>
              <a:endParaRPr lang="en-US" altLang="zh-CN" sz="1600" dirty="0">
                <a:latin typeface="Comic Sans MS" panose="030F0702030302020204" pitchFamily="66" charset="0"/>
              </a:endParaRPr>
            </a:p>
          </p:txBody>
        </p:sp>
        <p:sp>
          <p:nvSpPr>
            <p:cNvPr id="29707" name="Rectangle 9"/>
            <p:cNvSpPr>
              <a:spLocks noChangeArrowheads="1"/>
            </p:cNvSpPr>
            <p:nvPr/>
          </p:nvSpPr>
          <p:spPr bwMode="auto">
            <a:xfrm>
              <a:off x="3271" y="3507"/>
              <a:ext cx="866" cy="3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600" dirty="0">
                  <a:latin typeface="Comic Sans MS" panose="030F0702030302020204" pitchFamily="66" charset="0"/>
                </a:rPr>
                <a:t>数学公式</a:t>
              </a:r>
            </a:p>
            <a:p>
              <a:pPr>
                <a:spcBef>
                  <a:spcPct val="0"/>
                </a:spcBef>
                <a:buClrTx/>
                <a:buSzTx/>
                <a:buFontTx/>
                <a:buNone/>
              </a:pPr>
              <a:endParaRPr lang="en-US" altLang="zh-CN" sz="1600" dirty="0">
                <a:latin typeface="Comic Sans MS" panose="030F0702030302020204" pitchFamily="66" charset="0"/>
              </a:endParaRPr>
            </a:p>
          </p:txBody>
        </p:sp>
        <p:sp>
          <p:nvSpPr>
            <p:cNvPr id="29708" name="Rectangle 10"/>
            <p:cNvSpPr>
              <a:spLocks noChangeArrowheads="1"/>
            </p:cNvSpPr>
            <p:nvPr/>
          </p:nvSpPr>
          <p:spPr bwMode="auto">
            <a:xfrm>
              <a:off x="1519" y="2855"/>
              <a:ext cx="499"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latin typeface="Comic Sans MS" panose="030F0702030302020204" pitchFamily="66" charset="0"/>
                </a:rPr>
                <a:t>d</a:t>
              </a:r>
              <a:r>
                <a:rPr lang="zh-CN" altLang="en-US" sz="1600">
                  <a:latin typeface="Comic Sans MS" panose="030F0702030302020204" pitchFamily="66" charset="0"/>
                </a:rPr>
                <a:t>比特</a:t>
              </a:r>
            </a:p>
          </p:txBody>
        </p:sp>
        <p:sp>
          <p:nvSpPr>
            <p:cNvPr id="29709" name="Rectangle 11"/>
            <p:cNvSpPr>
              <a:spLocks noChangeArrowheads="1"/>
            </p:cNvSpPr>
            <p:nvPr/>
          </p:nvSpPr>
          <p:spPr bwMode="auto">
            <a:xfrm>
              <a:off x="2608" y="2886"/>
              <a:ext cx="499"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latin typeface="Comic Sans MS" panose="030F0702030302020204" pitchFamily="66" charset="0"/>
                </a:rPr>
                <a:t>r</a:t>
              </a:r>
              <a:r>
                <a:rPr lang="zh-CN" altLang="en-US" sz="1600">
                  <a:latin typeface="Comic Sans MS" panose="030F0702030302020204" pitchFamily="66" charset="0"/>
                </a:rPr>
                <a:t>比特</a:t>
              </a:r>
            </a:p>
          </p:txBody>
        </p:sp>
      </p:grpSp>
    </p:spTree>
    <p:extLst>
      <p:ext uri="{BB962C8B-B14F-4D97-AF65-F5344CB8AC3E}">
        <p14:creationId xmlns:p14="http://schemas.microsoft.com/office/powerpoint/2010/main" val="2006404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p:txBody>
          <a:bodyPr/>
          <a:lstStyle/>
          <a:p>
            <a:pPr eaLnBrk="1" hangingPunct="1"/>
            <a:r>
              <a:rPr lang="zh-CN" altLang="en-US" dirty="0"/>
              <a:t>循环冗余校验码</a:t>
            </a:r>
          </a:p>
        </p:txBody>
      </p:sp>
      <p:sp>
        <p:nvSpPr>
          <p:cNvPr id="31749" name="Rectangle 5"/>
          <p:cNvSpPr>
            <a:spLocks noGrp="1" noChangeArrowheads="1"/>
          </p:cNvSpPr>
          <p:nvPr>
            <p:ph type="body" idx="1"/>
          </p:nvPr>
        </p:nvSpPr>
        <p:spPr>
          <a:xfrm>
            <a:off x="468313" y="1268413"/>
            <a:ext cx="4248150" cy="2722562"/>
          </a:xfrm>
          <a:noFill/>
        </p:spPr>
        <p:txBody>
          <a:bodyPr/>
          <a:lstStyle/>
          <a:p>
            <a:pPr eaLnBrk="1" hangingPunct="1"/>
            <a:r>
              <a:rPr lang="zh-CN" altLang="en-US" dirty="0">
                <a:ea typeface="楷体" panose="02010609060101010101" pitchFamily="49" charset="-122"/>
                <a:cs typeface="Arial" panose="020B0604020202020204" pitchFamily="34" charset="0"/>
              </a:rPr>
              <a:t>如果要</a:t>
            </a:r>
            <a:r>
              <a:rPr lang="en-US" altLang="zh-CN" dirty="0">
                <a:ea typeface="楷体" panose="02010609060101010101" pitchFamily="49" charset="-122"/>
                <a:cs typeface="Arial" panose="020B0604020202020204" pitchFamily="34" charset="0"/>
              </a:rPr>
              <a:t>:</a:t>
            </a:r>
          </a:p>
          <a:p>
            <a:pPr marL="342900" lvl="1" indent="0" eaLnBrk="1" hangingPunct="1">
              <a:buFont typeface="Wingdings" panose="05000000000000000000" pitchFamily="2" charset="2"/>
              <a:buNone/>
            </a:pPr>
            <a:r>
              <a:rPr lang="en-US" altLang="zh-CN" dirty="0">
                <a:ea typeface="楷体" panose="02010609060101010101" pitchFamily="49" charset="-122"/>
                <a:cs typeface="Arial" panose="020B0604020202020204" pitchFamily="34" charset="0"/>
              </a:rPr>
              <a:t>D*2</a:t>
            </a:r>
            <a:r>
              <a:rPr lang="en-US" altLang="zh-CN" baseline="30000" dirty="0">
                <a:ea typeface="楷体" panose="02010609060101010101" pitchFamily="49" charset="-122"/>
                <a:cs typeface="Arial" panose="020B0604020202020204" pitchFamily="34" charset="0"/>
              </a:rPr>
              <a:t>r </a:t>
            </a:r>
            <a:r>
              <a:rPr lang="en-US" altLang="zh-CN" dirty="0">
                <a:ea typeface="楷体" panose="02010609060101010101" pitchFamily="49" charset="-122"/>
                <a:cs typeface="Arial" panose="020B0604020202020204" pitchFamily="34" charset="0"/>
              </a:rPr>
              <a:t>XOR R = </a:t>
            </a:r>
            <a:r>
              <a:rPr lang="en-US" altLang="zh-CN" dirty="0" err="1">
                <a:ea typeface="楷体" panose="02010609060101010101" pitchFamily="49" charset="-122"/>
                <a:cs typeface="Arial" panose="020B0604020202020204" pitchFamily="34" charset="0"/>
              </a:rPr>
              <a:t>n</a:t>
            </a:r>
            <a:r>
              <a:rPr lang="en-US" altLang="zh-CN" b="1" baseline="26000" dirty="0" err="1"/>
              <a:t>.</a:t>
            </a:r>
            <a:r>
              <a:rPr lang="en-US" altLang="zh-CN" dirty="0" err="1">
                <a:ea typeface="楷体" panose="02010609060101010101" pitchFamily="49" charset="-122"/>
                <a:cs typeface="Arial" panose="020B0604020202020204" pitchFamily="34" charset="0"/>
              </a:rPr>
              <a:t>G</a:t>
            </a:r>
            <a:endParaRPr lang="en-US" altLang="zh-CN" dirty="0">
              <a:ea typeface="楷体" panose="02010609060101010101" pitchFamily="49" charset="-122"/>
              <a:cs typeface="Arial" panose="020B0604020202020204" pitchFamily="34" charset="0"/>
            </a:endParaRPr>
          </a:p>
          <a:p>
            <a:pPr eaLnBrk="1" hangingPunct="1"/>
            <a:r>
              <a:rPr lang="zh-CN" altLang="en-US" dirty="0">
                <a:ea typeface="楷体" panose="02010609060101010101" pitchFamily="49" charset="-122"/>
                <a:cs typeface="Arial" panose="020B0604020202020204" pitchFamily="34" charset="0"/>
              </a:rPr>
              <a:t>两边都异或</a:t>
            </a:r>
            <a:r>
              <a:rPr lang="en-US" altLang="zh-CN" dirty="0">
                <a:ea typeface="楷体" panose="02010609060101010101" pitchFamily="49" charset="-122"/>
                <a:cs typeface="Arial" panose="020B0604020202020204" pitchFamily="34" charset="0"/>
              </a:rPr>
              <a:t>R</a:t>
            </a:r>
            <a:r>
              <a:rPr lang="zh-CN" altLang="en-US" dirty="0">
                <a:ea typeface="楷体" panose="02010609060101010101" pitchFamily="49" charset="-122"/>
                <a:cs typeface="Arial" panose="020B0604020202020204" pitchFamily="34" charset="0"/>
              </a:rPr>
              <a:t>，得到</a:t>
            </a:r>
            <a:r>
              <a:rPr lang="en-US" altLang="zh-CN" dirty="0">
                <a:ea typeface="楷体" panose="02010609060101010101" pitchFamily="49" charset="-122"/>
                <a:cs typeface="Arial" panose="020B0604020202020204" pitchFamily="34" charset="0"/>
              </a:rPr>
              <a:t>:</a:t>
            </a:r>
          </a:p>
          <a:p>
            <a:pPr marL="342900" lvl="1" indent="0" eaLnBrk="1" hangingPunct="1">
              <a:buFont typeface="Wingdings" panose="05000000000000000000" pitchFamily="2" charset="2"/>
              <a:buNone/>
            </a:pPr>
            <a:r>
              <a:rPr lang="en-US" altLang="zh-CN" dirty="0">
                <a:ea typeface="楷体" panose="02010609060101010101" pitchFamily="49" charset="-122"/>
                <a:cs typeface="Arial" panose="020B0604020202020204" pitchFamily="34" charset="0"/>
              </a:rPr>
              <a:t>D*2</a:t>
            </a:r>
            <a:r>
              <a:rPr lang="en-US" altLang="zh-CN" baseline="30000" dirty="0">
                <a:ea typeface="楷体" panose="02010609060101010101" pitchFamily="49" charset="-122"/>
                <a:cs typeface="Arial" panose="020B0604020202020204" pitchFamily="34" charset="0"/>
              </a:rPr>
              <a:t>r </a:t>
            </a:r>
            <a:r>
              <a:rPr lang="en-US" altLang="zh-CN" dirty="0">
                <a:ea typeface="楷体" panose="02010609060101010101" pitchFamily="49" charset="-122"/>
                <a:cs typeface="Arial" panose="020B0604020202020204" pitchFamily="34" charset="0"/>
              </a:rPr>
              <a:t>= </a:t>
            </a:r>
            <a:r>
              <a:rPr lang="en-US" altLang="zh-CN" dirty="0" err="1">
                <a:ea typeface="楷体" panose="02010609060101010101" pitchFamily="49" charset="-122"/>
                <a:cs typeface="Arial" panose="020B0604020202020204" pitchFamily="34" charset="0"/>
              </a:rPr>
              <a:t>n</a:t>
            </a:r>
            <a:r>
              <a:rPr lang="en-US" altLang="zh-CN" b="1" baseline="26000" dirty="0" err="1"/>
              <a:t>.</a:t>
            </a:r>
            <a:r>
              <a:rPr lang="en-US" altLang="zh-CN" dirty="0" err="1">
                <a:ea typeface="楷体" panose="02010609060101010101" pitchFamily="49" charset="-122"/>
                <a:cs typeface="Arial" panose="020B0604020202020204" pitchFamily="34" charset="0"/>
              </a:rPr>
              <a:t>G</a:t>
            </a:r>
            <a:r>
              <a:rPr lang="en-US" altLang="zh-CN" dirty="0">
                <a:ea typeface="楷体" panose="02010609060101010101" pitchFamily="49" charset="-122"/>
                <a:cs typeface="Arial" panose="020B0604020202020204" pitchFamily="34" charset="0"/>
              </a:rPr>
              <a:t> XOR R </a:t>
            </a:r>
          </a:p>
          <a:p>
            <a:pPr eaLnBrk="1" hangingPunct="1"/>
            <a:r>
              <a:rPr lang="zh-CN" altLang="en-US" dirty="0">
                <a:ea typeface="楷体" panose="02010609060101010101" pitchFamily="49" charset="-122"/>
                <a:cs typeface="Arial" panose="020B0604020202020204" pitchFamily="34" charset="0"/>
              </a:rPr>
              <a:t>即</a:t>
            </a:r>
            <a:r>
              <a:rPr lang="en-US" altLang="zh-CN" dirty="0">
                <a:ea typeface="楷体" panose="02010609060101010101" pitchFamily="49" charset="-122"/>
                <a:cs typeface="Arial" panose="020B0604020202020204" pitchFamily="34" charset="0"/>
              </a:rPr>
              <a:t>:  </a:t>
            </a:r>
          </a:p>
          <a:p>
            <a:pPr eaLnBrk="1" hangingPunct="1">
              <a:buFont typeface="Wingdings" panose="05000000000000000000" pitchFamily="2" charset="2"/>
              <a:buNone/>
            </a:pPr>
            <a:r>
              <a:rPr lang="en-US" altLang="zh-CN" dirty="0">
                <a:ea typeface="楷体" panose="02010609060101010101" pitchFamily="49" charset="-122"/>
                <a:cs typeface="Arial" panose="020B0604020202020204" pitchFamily="34" charset="0"/>
              </a:rPr>
              <a:t>   D*2</a:t>
            </a:r>
            <a:r>
              <a:rPr lang="en-US" altLang="zh-CN" baseline="30000" dirty="0">
                <a:ea typeface="楷体" panose="02010609060101010101" pitchFamily="49" charset="-122"/>
                <a:cs typeface="Arial" panose="020B0604020202020204" pitchFamily="34" charset="0"/>
              </a:rPr>
              <a:t>r</a:t>
            </a:r>
            <a:r>
              <a:rPr lang="en-US" altLang="zh-CN" dirty="0">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除以</a:t>
            </a:r>
            <a:r>
              <a:rPr lang="en-US" altLang="zh-CN" dirty="0">
                <a:ea typeface="楷体" panose="02010609060101010101" pitchFamily="49" charset="-122"/>
                <a:cs typeface="Arial" panose="020B0604020202020204" pitchFamily="34" charset="0"/>
              </a:rPr>
              <a:t>G</a:t>
            </a:r>
            <a:r>
              <a:rPr lang="zh-CN" altLang="en-US" dirty="0">
                <a:ea typeface="楷体" panose="02010609060101010101" pitchFamily="49" charset="-122"/>
                <a:cs typeface="Arial" panose="020B0604020202020204" pitchFamily="34" charset="0"/>
              </a:rPr>
              <a:t>，得到余数 </a:t>
            </a:r>
            <a:r>
              <a:rPr lang="en-US" altLang="zh-CN" dirty="0">
                <a:ea typeface="楷体" panose="02010609060101010101" pitchFamily="49" charset="-122"/>
                <a:cs typeface="Arial" panose="020B0604020202020204" pitchFamily="34" charset="0"/>
              </a:rPr>
              <a:t>R</a:t>
            </a:r>
          </a:p>
        </p:txBody>
      </p:sp>
      <p:pic>
        <p:nvPicPr>
          <p:cNvPr id="31750"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1125538"/>
            <a:ext cx="4110037" cy="502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Text Box 5"/>
          <p:cNvSpPr txBox="1">
            <a:spLocks noChangeArrowheads="1"/>
          </p:cNvSpPr>
          <p:nvPr/>
        </p:nvSpPr>
        <p:spPr bwMode="auto">
          <a:xfrm>
            <a:off x="1020763" y="4238624"/>
            <a:ext cx="3767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i="0" dirty="0">
                <a:ea typeface="ＭＳ Ｐゴシック" panose="020B0600070205080204" pitchFamily="34" charset="-128"/>
              </a:rPr>
              <a:t>R</a:t>
            </a:r>
            <a:r>
              <a:rPr lang="en-US" altLang="zh-CN" i="0" dirty="0">
                <a:ea typeface="ＭＳ Ｐゴシック" panose="020B0600070205080204" pitchFamily="34" charset="-128"/>
              </a:rPr>
              <a:t> = remainder[           ]</a:t>
            </a:r>
          </a:p>
        </p:txBody>
      </p:sp>
      <p:sp>
        <p:nvSpPr>
          <p:cNvPr id="31752" name="Text Box 6"/>
          <p:cNvSpPr txBox="1">
            <a:spLocks noChangeArrowheads="1"/>
          </p:cNvSpPr>
          <p:nvPr/>
        </p:nvSpPr>
        <p:spPr bwMode="auto">
          <a:xfrm>
            <a:off x="2320925" y="4060825"/>
            <a:ext cx="13366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i="0" dirty="0">
                <a:ea typeface="ＭＳ Ｐゴシック" panose="020B0600070205080204" pitchFamily="34" charset="-128"/>
              </a:rPr>
              <a:t>D</a:t>
            </a:r>
            <a:r>
              <a:rPr lang="en-US" altLang="zh-CN" sz="2400" i="0" baseline="26000" dirty="0">
                <a:ea typeface="ＭＳ Ｐゴシック" panose="020B0600070205080204" pitchFamily="34" charset="-128"/>
              </a:rPr>
              <a:t>.</a:t>
            </a:r>
            <a:r>
              <a:rPr lang="en-US" altLang="zh-CN" sz="2400" i="0" dirty="0">
                <a:ea typeface="ＭＳ Ｐゴシック" panose="020B0600070205080204" pitchFamily="34" charset="-128"/>
              </a:rPr>
              <a:t>2</a:t>
            </a:r>
            <a:r>
              <a:rPr lang="en-US" altLang="zh-CN" sz="2400" i="0" baseline="30000" dirty="0">
                <a:ea typeface="ＭＳ Ｐゴシック" panose="020B0600070205080204" pitchFamily="34" charset="-128"/>
              </a:rPr>
              <a:t>r</a:t>
            </a:r>
          </a:p>
          <a:p>
            <a:pPr algn="ctr"/>
            <a:r>
              <a:rPr lang="en-US" altLang="zh-CN" sz="2400" i="0" dirty="0">
                <a:ea typeface="ＭＳ Ｐゴシック" panose="020B0600070205080204" pitchFamily="34" charset="-128"/>
              </a:rPr>
              <a:t>G</a:t>
            </a:r>
          </a:p>
        </p:txBody>
      </p:sp>
      <p:sp>
        <p:nvSpPr>
          <p:cNvPr id="31753" name="Line 7"/>
          <p:cNvSpPr>
            <a:spLocks noChangeShapeType="1"/>
          </p:cNvSpPr>
          <p:nvPr/>
        </p:nvSpPr>
        <p:spPr bwMode="auto">
          <a:xfrm>
            <a:off x="2768600" y="4492624"/>
            <a:ext cx="6318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Rectangle 9"/>
          <p:cNvSpPr>
            <a:spLocks noChangeArrowheads="1"/>
          </p:cNvSpPr>
          <p:nvPr/>
        </p:nvSpPr>
        <p:spPr bwMode="auto">
          <a:xfrm>
            <a:off x="352425" y="5311775"/>
            <a:ext cx="6692900" cy="811213"/>
          </a:xfrm>
          <a:prstGeom prst="rect">
            <a:avLst/>
          </a:prstGeom>
          <a:noFill/>
          <a:ln w="9525">
            <a:noFill/>
            <a:miter lim="800000"/>
            <a:headEnd/>
            <a:tailEnd/>
          </a:ln>
        </p:spPr>
        <p:txBody>
          <a:bodyPr/>
          <a:lstStyle/>
          <a:p>
            <a:pPr marL="342900" indent="-342900" eaLnBrk="1" hangingPunct="1">
              <a:lnSpc>
                <a:spcPct val="90000"/>
              </a:lnSpc>
              <a:spcBef>
                <a:spcPct val="20000"/>
              </a:spcBef>
              <a:buClr>
                <a:schemeClr val="hlink"/>
              </a:buClr>
            </a:pPr>
            <a:r>
              <a:rPr lang="en-US" altLang="zh-CN" sz="2000" i="0" dirty="0">
                <a:latin typeface="Tahoma" pitchFamily="34" charset="0"/>
              </a:rPr>
              <a:t>CRC-32(</a:t>
            </a:r>
            <a:r>
              <a:rPr lang="zh-CN" altLang="en-US" sz="2000" i="0" dirty="0">
                <a:latin typeface="Tahoma" pitchFamily="34" charset="0"/>
              </a:rPr>
              <a:t>国际标准</a:t>
            </a:r>
            <a:r>
              <a:rPr lang="en-US" altLang="zh-CN" sz="2000" i="0" dirty="0">
                <a:latin typeface="Tahoma" pitchFamily="34" charset="0"/>
              </a:rPr>
              <a:t>)</a:t>
            </a:r>
            <a:endParaRPr lang="zh-CN" altLang="en-US" sz="2000" i="0" dirty="0">
              <a:latin typeface="Tahoma" pitchFamily="34" charset="0"/>
            </a:endParaRPr>
          </a:p>
          <a:p>
            <a:pPr marL="342900" indent="-342900" eaLnBrk="1" hangingPunct="1">
              <a:lnSpc>
                <a:spcPct val="90000"/>
              </a:lnSpc>
              <a:spcBef>
                <a:spcPct val="20000"/>
              </a:spcBef>
              <a:buClr>
                <a:schemeClr val="hlink"/>
              </a:buClr>
            </a:pPr>
            <a:r>
              <a:rPr lang="en-US" altLang="zh-CN" sz="2000" i="0" dirty="0">
                <a:latin typeface="Tahoma" pitchFamily="34" charset="0"/>
              </a:rPr>
              <a:t>   </a:t>
            </a:r>
            <a:r>
              <a:rPr lang="en-US" altLang="zh-CN" i="0" dirty="0">
                <a:latin typeface="Tahoma" pitchFamily="34" charset="0"/>
              </a:rPr>
              <a:t>G</a:t>
            </a:r>
            <a:r>
              <a:rPr lang="en-US" altLang="zh-CN" i="0" baseline="-25000" dirty="0">
                <a:latin typeface="Tahoma" pitchFamily="34" charset="0"/>
              </a:rPr>
              <a:t>CRC-32 </a:t>
            </a:r>
            <a:r>
              <a:rPr lang="en-US" altLang="zh-CN" i="0" dirty="0">
                <a:latin typeface="Tahoma" pitchFamily="34" charset="0"/>
              </a:rPr>
              <a:t>=100000100110000010001110110110111 (33bits)</a:t>
            </a:r>
          </a:p>
        </p:txBody>
      </p:sp>
    </p:spTree>
    <p:extLst>
      <p:ext uri="{BB962C8B-B14F-4D97-AF65-F5344CB8AC3E}">
        <p14:creationId xmlns:p14="http://schemas.microsoft.com/office/powerpoint/2010/main" val="299122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6550" name="Picture 6"/>
          <p:cNvPicPr>
            <a:picLocks noChangeAspect="1" noChangeArrowheads="1"/>
          </p:cNvPicPr>
          <p:nvPr/>
        </p:nvPicPr>
        <p:blipFill>
          <a:blip r:embed="rId3" cstate="print"/>
          <a:srcRect/>
          <a:stretch>
            <a:fillRect/>
          </a:stretch>
        </p:blipFill>
        <p:spPr bwMode="auto">
          <a:xfrm>
            <a:off x="1828800" y="990600"/>
            <a:ext cx="5172092" cy="5181600"/>
          </a:xfrm>
          <a:prstGeom prst="rect">
            <a:avLst/>
          </a:prstGeom>
          <a:noFill/>
          <a:ln w="9525">
            <a:noFill/>
            <a:miter lim="800000"/>
            <a:headEnd/>
            <a:tailEnd/>
          </a:ln>
          <a:effectLst/>
        </p:spPr>
      </p:pic>
      <p:sp>
        <p:nvSpPr>
          <p:cNvPr id="876551" name="Rectangle 7"/>
          <p:cNvSpPr>
            <a:spLocks noGrp="1" noChangeArrowheads="1"/>
          </p:cNvSpPr>
          <p:nvPr>
            <p:ph type="title"/>
          </p:nvPr>
        </p:nvSpPr>
        <p:spPr>
          <a:xfrm>
            <a:off x="342900" y="260648"/>
            <a:ext cx="8458200" cy="639763"/>
          </a:xfrm>
        </p:spPr>
        <p:txBody>
          <a:bodyPr/>
          <a:lstStyle/>
          <a:p>
            <a:r>
              <a:rPr lang="en-US" altLang="zh-CN" dirty="0"/>
              <a:t>Division in CRC encoder</a:t>
            </a:r>
            <a:endParaRPr lang="zh-CN" altLang="en-US" dirty="0"/>
          </a:p>
        </p:txBody>
      </p:sp>
    </p:spTree>
    <p:extLst>
      <p:ext uri="{BB962C8B-B14F-4D97-AF65-F5344CB8AC3E}">
        <p14:creationId xmlns:p14="http://schemas.microsoft.com/office/powerpoint/2010/main" val="3789544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7574" name="Picture 6"/>
          <p:cNvPicPr>
            <a:picLocks noChangeAspect="1" noChangeArrowheads="1"/>
          </p:cNvPicPr>
          <p:nvPr/>
        </p:nvPicPr>
        <p:blipFill>
          <a:blip r:embed="rId3" cstate="print"/>
          <a:srcRect/>
          <a:stretch>
            <a:fillRect/>
          </a:stretch>
        </p:blipFill>
        <p:spPr bwMode="auto">
          <a:xfrm>
            <a:off x="457200" y="1371600"/>
            <a:ext cx="7659688" cy="4545013"/>
          </a:xfrm>
          <a:prstGeom prst="rect">
            <a:avLst/>
          </a:prstGeom>
          <a:noFill/>
          <a:ln w="9525">
            <a:noFill/>
            <a:miter lim="800000"/>
            <a:headEnd/>
            <a:tailEnd/>
          </a:ln>
          <a:effectLst/>
        </p:spPr>
      </p:pic>
      <p:sp>
        <p:nvSpPr>
          <p:cNvPr id="877575" name="Rectangle 7"/>
          <p:cNvSpPr>
            <a:spLocks noGrp="1" noChangeArrowheads="1"/>
          </p:cNvSpPr>
          <p:nvPr>
            <p:ph type="title"/>
          </p:nvPr>
        </p:nvSpPr>
        <p:spPr>
          <a:xfrm>
            <a:off x="304800" y="228600"/>
            <a:ext cx="8534400" cy="609600"/>
          </a:xfrm>
        </p:spPr>
        <p:txBody>
          <a:bodyPr/>
          <a:lstStyle/>
          <a:p>
            <a:r>
              <a:rPr lang="en-US" altLang="zh-CN" dirty="0"/>
              <a:t>Division in the CRC decoder for two cases</a:t>
            </a:r>
            <a:endParaRPr lang="zh-CN" altLang="en-US" dirty="0"/>
          </a:p>
        </p:txBody>
      </p:sp>
      <p:sp>
        <p:nvSpPr>
          <p:cNvPr id="877576" name="Rectangle 8"/>
          <p:cNvSpPr>
            <a:spLocks noChangeArrowheads="1"/>
          </p:cNvSpPr>
          <p:nvPr/>
        </p:nvSpPr>
        <p:spPr bwMode="auto">
          <a:xfrm>
            <a:off x="6781800" y="1676400"/>
            <a:ext cx="300082" cy="400110"/>
          </a:xfrm>
          <a:prstGeom prst="rect">
            <a:avLst/>
          </a:prstGeom>
          <a:noFill/>
          <a:ln w="9525">
            <a:noFill/>
            <a:miter lim="800000"/>
            <a:headEnd/>
            <a:tailEnd/>
          </a:ln>
          <a:effectLst/>
        </p:spPr>
        <p:txBody>
          <a:bodyPr wrap="none">
            <a:spAutoFit/>
          </a:bodyPr>
          <a:lstStyle/>
          <a:p>
            <a:r>
              <a:rPr lang="en-US" altLang="zh-CN" sz="2000" i="0" dirty="0">
                <a:solidFill>
                  <a:schemeClr val="hlink"/>
                </a:solidFill>
                <a:ea typeface="宋体" charset="-122"/>
              </a:rPr>
              <a:t>1</a:t>
            </a:r>
            <a:endParaRPr lang="zh-CN" altLang="en-US" sz="2000" i="0" dirty="0">
              <a:solidFill>
                <a:schemeClr val="hlink"/>
              </a:solidFill>
              <a:ea typeface="宋体" charset="-122"/>
            </a:endParaRPr>
          </a:p>
        </p:txBody>
      </p:sp>
      <p:sp>
        <p:nvSpPr>
          <p:cNvPr id="877577" name="Line 9"/>
          <p:cNvSpPr>
            <a:spLocks noChangeShapeType="1"/>
          </p:cNvSpPr>
          <p:nvPr/>
        </p:nvSpPr>
        <p:spPr bwMode="auto">
          <a:xfrm flipH="1">
            <a:off x="6215074" y="1928802"/>
            <a:ext cx="571504" cy="500066"/>
          </a:xfrm>
          <a:prstGeom prst="line">
            <a:avLst/>
          </a:prstGeom>
          <a:noFill/>
          <a:ln w="19050">
            <a:solidFill>
              <a:schemeClr val="hlink"/>
            </a:solidFill>
            <a:round/>
            <a:headEnd/>
            <a:tailEnd type="arrow" w="med" len="med"/>
          </a:ln>
          <a:effectLst/>
        </p:spPr>
        <p:txBody>
          <a:bodyPr/>
          <a:lstStyle/>
          <a:p>
            <a:endParaRPr lang="zh-CN" altLang="en-US"/>
          </a:p>
        </p:txBody>
      </p:sp>
    </p:spTree>
    <p:extLst>
      <p:ext uri="{BB962C8B-B14F-4D97-AF65-F5344CB8AC3E}">
        <p14:creationId xmlns:p14="http://schemas.microsoft.com/office/powerpoint/2010/main" val="18583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77577"/>
                                        </p:tgtEl>
                                        <p:attrNameLst>
                                          <p:attrName>style.visibility</p:attrName>
                                        </p:attrNameLst>
                                      </p:cBhvr>
                                      <p:to>
                                        <p:strVal val="visible"/>
                                      </p:to>
                                    </p:set>
                                    <p:animEffect transition="in" filter="wipe(up)">
                                      <p:cBhvr>
                                        <p:cTn id="7" dur="500"/>
                                        <p:tgtEl>
                                          <p:spTgt spid="877577"/>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877576"/>
                                        </p:tgtEl>
                                        <p:attrNameLst>
                                          <p:attrName>style.visibility</p:attrName>
                                        </p:attrNameLst>
                                      </p:cBhvr>
                                      <p:to>
                                        <p:strVal val="visible"/>
                                      </p:to>
                                    </p:set>
                                    <p:animEffect transition="in" filter="wipe(down)">
                                      <p:cBhvr>
                                        <p:cTn id="12" dur="580">
                                          <p:stCondLst>
                                            <p:cond delay="0"/>
                                          </p:stCondLst>
                                        </p:cTn>
                                        <p:tgtEl>
                                          <p:spTgt spid="877576"/>
                                        </p:tgtEl>
                                      </p:cBhvr>
                                    </p:animEffect>
                                    <p:anim calcmode="lin" valueType="num">
                                      <p:cBhvr>
                                        <p:cTn id="13" dur="1822" tmFilter="0,0; 0.14,0.36; 0.43,0.73; 0.71,0.91; 1.0,1.0">
                                          <p:stCondLst>
                                            <p:cond delay="0"/>
                                          </p:stCondLst>
                                        </p:cTn>
                                        <p:tgtEl>
                                          <p:spTgt spid="877576"/>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877576"/>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877576"/>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877576"/>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877576"/>
                                        </p:tgtEl>
                                        <p:attrNameLst>
                                          <p:attrName>ppt_y</p:attrName>
                                        </p:attrNameLst>
                                      </p:cBhvr>
                                      <p:tavLst>
                                        <p:tav tm="0" fmla="#ppt_y-sin(pi*$)/81">
                                          <p:val>
                                            <p:fltVal val="0"/>
                                          </p:val>
                                        </p:tav>
                                        <p:tav tm="100000">
                                          <p:val>
                                            <p:fltVal val="1"/>
                                          </p:val>
                                        </p:tav>
                                      </p:tavLst>
                                    </p:anim>
                                    <p:animScale>
                                      <p:cBhvr>
                                        <p:cTn id="18" dur="26">
                                          <p:stCondLst>
                                            <p:cond delay="650"/>
                                          </p:stCondLst>
                                        </p:cTn>
                                        <p:tgtEl>
                                          <p:spTgt spid="877576"/>
                                        </p:tgtEl>
                                      </p:cBhvr>
                                      <p:to x="100000" y="60000"/>
                                    </p:animScale>
                                    <p:animScale>
                                      <p:cBhvr>
                                        <p:cTn id="19" dur="166" decel="50000">
                                          <p:stCondLst>
                                            <p:cond delay="676"/>
                                          </p:stCondLst>
                                        </p:cTn>
                                        <p:tgtEl>
                                          <p:spTgt spid="877576"/>
                                        </p:tgtEl>
                                      </p:cBhvr>
                                      <p:to x="100000" y="100000"/>
                                    </p:animScale>
                                    <p:animScale>
                                      <p:cBhvr>
                                        <p:cTn id="20" dur="26">
                                          <p:stCondLst>
                                            <p:cond delay="1312"/>
                                          </p:stCondLst>
                                        </p:cTn>
                                        <p:tgtEl>
                                          <p:spTgt spid="877576"/>
                                        </p:tgtEl>
                                      </p:cBhvr>
                                      <p:to x="100000" y="80000"/>
                                    </p:animScale>
                                    <p:animScale>
                                      <p:cBhvr>
                                        <p:cTn id="21" dur="166" decel="50000">
                                          <p:stCondLst>
                                            <p:cond delay="1338"/>
                                          </p:stCondLst>
                                        </p:cTn>
                                        <p:tgtEl>
                                          <p:spTgt spid="877576"/>
                                        </p:tgtEl>
                                      </p:cBhvr>
                                      <p:to x="100000" y="100000"/>
                                    </p:animScale>
                                    <p:animScale>
                                      <p:cBhvr>
                                        <p:cTn id="22" dur="26">
                                          <p:stCondLst>
                                            <p:cond delay="1642"/>
                                          </p:stCondLst>
                                        </p:cTn>
                                        <p:tgtEl>
                                          <p:spTgt spid="877576"/>
                                        </p:tgtEl>
                                      </p:cBhvr>
                                      <p:to x="100000" y="90000"/>
                                    </p:animScale>
                                    <p:animScale>
                                      <p:cBhvr>
                                        <p:cTn id="23" dur="166" decel="50000">
                                          <p:stCondLst>
                                            <p:cond delay="1668"/>
                                          </p:stCondLst>
                                        </p:cTn>
                                        <p:tgtEl>
                                          <p:spTgt spid="877576"/>
                                        </p:tgtEl>
                                      </p:cBhvr>
                                      <p:to x="100000" y="100000"/>
                                    </p:animScale>
                                    <p:animScale>
                                      <p:cBhvr>
                                        <p:cTn id="24" dur="26">
                                          <p:stCondLst>
                                            <p:cond delay="1808"/>
                                          </p:stCondLst>
                                        </p:cTn>
                                        <p:tgtEl>
                                          <p:spTgt spid="877576"/>
                                        </p:tgtEl>
                                      </p:cBhvr>
                                      <p:to x="100000" y="95000"/>
                                    </p:animScale>
                                    <p:animScale>
                                      <p:cBhvr>
                                        <p:cTn id="25" dur="166" decel="50000">
                                          <p:stCondLst>
                                            <p:cond delay="1834"/>
                                          </p:stCondLst>
                                        </p:cTn>
                                        <p:tgtEl>
                                          <p:spTgt spid="87757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576" grpId="0"/>
      <p:bldP spid="87757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3718" name="Picture 6"/>
          <p:cNvPicPr>
            <a:picLocks noChangeAspect="1" noChangeArrowheads="1"/>
          </p:cNvPicPr>
          <p:nvPr/>
        </p:nvPicPr>
        <p:blipFill>
          <a:blip r:embed="rId3" cstate="print"/>
          <a:srcRect/>
          <a:stretch>
            <a:fillRect/>
          </a:stretch>
        </p:blipFill>
        <p:spPr bwMode="auto">
          <a:xfrm>
            <a:off x="4354286" y="1583572"/>
            <a:ext cx="4447039" cy="3989913"/>
          </a:xfrm>
          <a:prstGeom prst="rect">
            <a:avLst/>
          </a:prstGeom>
          <a:noFill/>
          <a:ln w="9525">
            <a:noFill/>
            <a:miter lim="800000"/>
            <a:headEnd/>
            <a:tailEnd/>
          </a:ln>
          <a:effectLst/>
        </p:spPr>
      </p:pic>
      <p:sp>
        <p:nvSpPr>
          <p:cNvPr id="883719" name="Rectangle 7"/>
          <p:cNvSpPr>
            <a:spLocks noGrp="1" noChangeArrowheads="1"/>
          </p:cNvSpPr>
          <p:nvPr>
            <p:ph type="title"/>
          </p:nvPr>
        </p:nvSpPr>
        <p:spPr/>
        <p:txBody>
          <a:bodyPr/>
          <a:lstStyle/>
          <a:p>
            <a:r>
              <a:rPr lang="en-US" altLang="zh-CN" dirty="0"/>
              <a:t>CRC division using polynomials</a:t>
            </a:r>
            <a:endParaRPr lang="zh-CN" altLang="en-US" dirty="0"/>
          </a:p>
        </p:txBody>
      </p:sp>
      <p:pic>
        <p:nvPicPr>
          <p:cNvPr id="4" name="Picture 6"/>
          <p:cNvPicPr>
            <a:picLocks noChangeAspect="1" noChangeArrowheads="1"/>
          </p:cNvPicPr>
          <p:nvPr/>
        </p:nvPicPr>
        <p:blipFill>
          <a:blip r:embed="rId4" cstate="print"/>
          <a:srcRect/>
          <a:stretch>
            <a:fillRect/>
          </a:stretch>
        </p:blipFill>
        <p:spPr bwMode="auto">
          <a:xfrm>
            <a:off x="58056" y="1197316"/>
            <a:ext cx="4244539" cy="4389789"/>
          </a:xfrm>
          <a:prstGeom prst="rect">
            <a:avLst/>
          </a:prstGeom>
          <a:noFill/>
          <a:ln w="9525">
            <a:noFill/>
            <a:miter lim="800000"/>
            <a:headEnd/>
            <a:tailEnd/>
          </a:ln>
          <a:effectLst/>
        </p:spPr>
      </p:pic>
    </p:spTree>
    <p:extLst>
      <p:ext uri="{BB962C8B-B14F-4D97-AF65-F5344CB8AC3E}">
        <p14:creationId xmlns:p14="http://schemas.microsoft.com/office/powerpoint/2010/main" val="23414081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a:t>6.1 </a:t>
            </a:r>
            <a:r>
              <a:rPr lang="zh-CN" altLang="en-US" sz="1800" dirty="0"/>
              <a:t>链路层概述</a:t>
            </a:r>
            <a:endParaRPr lang="en-US" altLang="zh-CN" sz="1800" dirty="0"/>
          </a:p>
          <a:p>
            <a:pPr eaLnBrk="1" hangingPunct="1">
              <a:lnSpc>
                <a:spcPct val="90000"/>
              </a:lnSpc>
            </a:pPr>
            <a:r>
              <a:rPr lang="zh-CN" altLang="en-US" sz="1800" dirty="0"/>
              <a:t>链路层提供的服务</a:t>
            </a:r>
            <a:endParaRPr lang="en-US" altLang="zh-CN" sz="1800" dirty="0"/>
          </a:p>
          <a:p>
            <a:pPr eaLnBrk="1" hangingPunct="1">
              <a:lnSpc>
                <a:spcPct val="90000"/>
              </a:lnSpc>
            </a:pPr>
            <a:r>
              <a:rPr lang="zh-CN" altLang="en-US" sz="1800" dirty="0"/>
              <a:t>链路层在何处实现</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6.2 </a:t>
            </a:r>
            <a:r>
              <a:rPr lang="zh-CN" altLang="en-US" sz="1800" dirty="0"/>
              <a:t>差错检测和纠正技术 </a:t>
            </a:r>
            <a:endParaRPr lang="en-US" altLang="zh-CN" sz="1800" dirty="0"/>
          </a:p>
          <a:p>
            <a:pPr eaLnBrk="1" hangingPunct="1">
              <a:lnSpc>
                <a:spcPct val="90000"/>
              </a:lnSpc>
            </a:pPr>
            <a:r>
              <a:rPr lang="zh-CN" altLang="en-US" sz="1800" dirty="0"/>
              <a:t>奇偶校验</a:t>
            </a:r>
            <a:endParaRPr lang="en-US" altLang="zh-CN" sz="1800" dirty="0"/>
          </a:p>
          <a:p>
            <a:pPr eaLnBrk="1" hangingPunct="1">
              <a:lnSpc>
                <a:spcPct val="90000"/>
              </a:lnSpc>
            </a:pPr>
            <a:r>
              <a:rPr lang="zh-CN" altLang="en-US" sz="1800" dirty="0"/>
              <a:t>校验和方法</a:t>
            </a:r>
            <a:endParaRPr lang="en-US" altLang="zh-CN" sz="1800" dirty="0"/>
          </a:p>
          <a:p>
            <a:pPr eaLnBrk="1" hangingPunct="1">
              <a:lnSpc>
                <a:spcPct val="90000"/>
              </a:lnSpc>
            </a:pPr>
            <a:r>
              <a:rPr lang="zh-CN" altLang="en-US" sz="1800" dirty="0"/>
              <a:t>循环冗余检测</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6.3 </a:t>
            </a:r>
            <a:r>
              <a:rPr lang="zh-CN" altLang="en-US" sz="1800" dirty="0">
                <a:solidFill>
                  <a:srgbClr val="FF0000"/>
                </a:solidFill>
              </a:rPr>
              <a:t>多路访问链路和协议</a:t>
            </a:r>
            <a:endParaRPr lang="en-US" altLang="zh-CN" sz="1800" dirty="0">
              <a:solidFill>
                <a:srgbClr val="FF0000"/>
              </a:solidFill>
            </a:endParaRPr>
          </a:p>
          <a:p>
            <a:pPr eaLnBrk="1" hangingPunct="1">
              <a:lnSpc>
                <a:spcPct val="90000"/>
              </a:lnSpc>
            </a:pPr>
            <a:r>
              <a:rPr lang="zh-CN" altLang="en-US" sz="1800" dirty="0"/>
              <a:t>信道划分协议</a:t>
            </a:r>
            <a:endParaRPr lang="en-US" altLang="zh-CN" sz="1800" dirty="0"/>
          </a:p>
          <a:p>
            <a:pPr eaLnBrk="1" hangingPunct="1">
              <a:lnSpc>
                <a:spcPct val="90000"/>
              </a:lnSpc>
            </a:pPr>
            <a:r>
              <a:rPr lang="zh-CN" altLang="en-US" sz="1800" dirty="0"/>
              <a:t>随机接入协议</a:t>
            </a:r>
            <a:endParaRPr lang="en-US" altLang="zh-CN" sz="1800" dirty="0"/>
          </a:p>
          <a:p>
            <a:pPr eaLnBrk="1" hangingPunct="1">
              <a:lnSpc>
                <a:spcPct val="90000"/>
              </a:lnSpc>
            </a:pPr>
            <a:r>
              <a:rPr lang="zh-CN" altLang="en-US" sz="1800" dirty="0"/>
              <a:t>轮流协议</a:t>
            </a:r>
            <a:endParaRPr lang="en-US" altLang="zh-CN" sz="1800" dirty="0"/>
          </a:p>
          <a:p>
            <a:pPr eaLnBrk="1" hangingPunct="1">
              <a:lnSpc>
                <a:spcPct val="90000"/>
              </a:lnSpc>
            </a:pPr>
            <a:r>
              <a:rPr lang="en-US" altLang="zh-CN" sz="1800" dirty="0"/>
              <a:t>DOCSIS: </a:t>
            </a:r>
            <a:r>
              <a:rPr lang="zh-CN" altLang="en-US" sz="1800" dirty="0"/>
              <a:t>用于电缆互联网接入的链路层协议</a:t>
            </a:r>
            <a:endParaRPr lang="en-US" altLang="zh-CN" sz="1800" dirty="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a:t>以太网</a:t>
            </a:r>
            <a:endParaRPr lang="en-US" altLang="zh-CN" sz="1800" dirty="0"/>
          </a:p>
          <a:p>
            <a:pPr eaLnBrk="1" hangingPunct="1">
              <a:lnSpc>
                <a:spcPct val="90000"/>
              </a:lnSpc>
            </a:pPr>
            <a:r>
              <a:rPr lang="zh-CN" altLang="en-US" sz="1800" dirty="0"/>
              <a:t>链路层交换机</a:t>
            </a:r>
            <a:endParaRPr lang="en-US" altLang="zh-CN" sz="1800" dirty="0"/>
          </a:p>
          <a:p>
            <a:pPr eaLnBrk="1" hangingPunct="1">
              <a:lnSpc>
                <a:spcPct val="90000"/>
              </a:lnSpc>
            </a:pPr>
            <a:r>
              <a:rPr lang="zh-CN" altLang="en-US" sz="1800" dirty="0"/>
              <a:t>虚拟局域网 </a:t>
            </a:r>
            <a:r>
              <a:rPr lang="en-US" altLang="zh-CN" sz="1800" dirty="0"/>
              <a:t>(VLANs)</a:t>
            </a:r>
          </a:p>
          <a:p>
            <a:pPr eaLnBrk="1" hangingPunct="1">
              <a:lnSpc>
                <a:spcPct val="90000"/>
              </a:lnSpc>
              <a:buFontTx/>
              <a:buNone/>
            </a:pPr>
            <a:endParaRPr lang="en-US" altLang="zh-CN" sz="1800" dirty="0"/>
          </a:p>
          <a:p>
            <a:pPr eaLnBrk="1" hangingPunct="1">
              <a:lnSpc>
                <a:spcPct val="90000"/>
              </a:lnSpc>
              <a:buFontTx/>
              <a:buNone/>
            </a:pPr>
            <a:r>
              <a:rPr lang="en-US" altLang="zh-CN" sz="1800" dirty="0"/>
              <a:t>6.5 </a:t>
            </a:r>
            <a:r>
              <a:rPr lang="zh-CN" altLang="en-US" sz="1800" dirty="0"/>
              <a:t>链路虚拟化：网络作为链路层</a:t>
            </a:r>
            <a:endParaRPr lang="en-US" altLang="zh-CN" sz="1800" dirty="0"/>
          </a:p>
          <a:p>
            <a:pPr eaLnBrk="1" hangingPunct="1">
              <a:lnSpc>
                <a:spcPct val="90000"/>
              </a:lnSpc>
            </a:pPr>
            <a:r>
              <a:rPr lang="zh-CN" altLang="en-US" sz="1800" dirty="0"/>
              <a:t>多协议标签交换 </a:t>
            </a:r>
            <a:r>
              <a:rPr lang="en-US" altLang="zh-CN" sz="1800" dirty="0"/>
              <a:t>(MPLS)</a:t>
            </a:r>
          </a:p>
          <a:p>
            <a:pPr eaLnBrk="1" hangingPunct="1">
              <a:lnSpc>
                <a:spcPct val="90000"/>
              </a:lnSpc>
              <a:buFontTx/>
              <a:buNone/>
            </a:pPr>
            <a:r>
              <a:rPr lang="en-US" altLang="zh-CN" sz="1800" dirty="0"/>
              <a:t>6.6 </a:t>
            </a:r>
            <a:r>
              <a:rPr lang="zh-CN" altLang="en-US" sz="1800" dirty="0"/>
              <a:t>数据中心网络</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6.7 </a:t>
            </a:r>
            <a:r>
              <a:rPr lang="zh-CN" altLang="en-US" sz="1800" dirty="0"/>
              <a:t>回顾：</a:t>
            </a:r>
            <a:r>
              <a:rPr lang="en-US" altLang="zh-CN" sz="1800" dirty="0"/>
              <a:t>Web</a:t>
            </a:r>
            <a:r>
              <a:rPr lang="zh-CN" altLang="en-US" sz="1800" dirty="0"/>
              <a:t>页面请求的历程</a:t>
            </a:r>
            <a:endParaRPr lang="en-US" altLang="zh-CN" sz="1800" dirty="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和以太网</a:t>
            </a:r>
            <a:endParaRPr lang="en-US" altLang="zh-CN" sz="1800" dirty="0"/>
          </a:p>
          <a:p>
            <a:pPr eaLnBrk="1" hangingPunct="1">
              <a:lnSpc>
                <a:spcPct val="90000"/>
              </a:lnSpc>
              <a:buFontTx/>
              <a:buChar char="•"/>
            </a:pPr>
            <a:r>
              <a:rPr lang="zh-CN" altLang="en-US" sz="1800" dirty="0"/>
              <a:t>仍在准备：</a:t>
            </a:r>
            <a:r>
              <a:rPr lang="en-US" altLang="zh-CN" sz="1800" dirty="0"/>
              <a:t>DNS </a:t>
            </a:r>
            <a:r>
              <a:rPr lang="zh-CN" altLang="en-US" sz="1800" dirty="0"/>
              <a:t>和 </a:t>
            </a:r>
            <a:r>
              <a:rPr lang="en-US" altLang="zh-CN" sz="1800" dirty="0"/>
              <a:t>ARP</a:t>
            </a:r>
          </a:p>
          <a:p>
            <a:pPr eaLnBrk="1" hangingPunct="1">
              <a:lnSpc>
                <a:spcPct val="90000"/>
              </a:lnSpc>
              <a:buFontTx/>
              <a:buChar char="•"/>
            </a:pPr>
            <a:r>
              <a:rPr lang="zh-CN" altLang="en-US" sz="1800" dirty="0"/>
              <a:t>仍在准备：域内路由选择到</a:t>
            </a:r>
            <a:r>
              <a:rPr lang="en-US" altLang="zh-CN" sz="1800" dirty="0"/>
              <a:t>DNS</a:t>
            </a:r>
            <a:r>
              <a:rPr lang="zh-CN" altLang="en-US" sz="1800" dirty="0"/>
              <a:t>服务器</a:t>
            </a:r>
            <a:endParaRPr lang="en-US" altLang="zh-CN" sz="1800" dirty="0"/>
          </a:p>
          <a:p>
            <a:pPr eaLnBrk="1" hangingPunct="1">
              <a:lnSpc>
                <a:spcPct val="90000"/>
              </a:lnSpc>
              <a:buFontTx/>
              <a:buChar char="•"/>
            </a:pPr>
            <a:r>
              <a:rPr lang="en-US" altLang="zh-CN" sz="1800" dirty="0"/>
              <a:t>Web </a:t>
            </a:r>
            <a:r>
              <a:rPr lang="zh-CN" altLang="en-US" sz="1800" dirty="0"/>
              <a:t>客户 </a:t>
            </a:r>
            <a:r>
              <a:rPr lang="en-US" altLang="zh-CN" sz="1800" dirty="0"/>
              <a:t>— </a:t>
            </a:r>
            <a:r>
              <a:rPr lang="zh-CN" altLang="en-US" sz="1800" dirty="0"/>
              <a:t>服务器交互：</a:t>
            </a:r>
            <a:r>
              <a:rPr lang="en-US" altLang="zh-CN" sz="1800" dirty="0"/>
              <a:t>TCP </a:t>
            </a:r>
            <a:r>
              <a:rPr lang="zh-CN" altLang="en-US" sz="1800" dirty="0"/>
              <a:t>和 </a:t>
            </a:r>
            <a:r>
              <a:rPr lang="en-US" altLang="zh-CN" sz="1800" dirty="0"/>
              <a:t>HTTP</a:t>
            </a:r>
          </a:p>
          <a:p>
            <a:pPr eaLnBrk="1" hangingPunct="1">
              <a:lnSpc>
                <a:spcPct val="90000"/>
              </a:lnSpc>
              <a:buFontTx/>
              <a:buNone/>
            </a:pPr>
            <a:endParaRPr lang="en-US" altLang="zh-CN" sz="1800" dirty="0"/>
          </a:p>
          <a:p>
            <a:pPr eaLnBrk="1" hangingPunct="1">
              <a:lnSpc>
                <a:spcPct val="90000"/>
              </a:lnSpc>
              <a:buFontTx/>
              <a:buNone/>
            </a:pPr>
            <a:r>
              <a:rPr lang="en-US" altLang="zh-CN" sz="1800" dirty="0"/>
              <a:t>6.8 </a:t>
            </a:r>
            <a:r>
              <a:rPr lang="zh-CN" altLang="en-US" sz="1800" dirty="0"/>
              <a:t>小结</a:t>
            </a:r>
          </a:p>
        </p:txBody>
      </p:sp>
      <p:sp>
        <p:nvSpPr>
          <p:cNvPr id="2" name="标题 1"/>
          <p:cNvSpPr>
            <a:spLocks noGrp="1"/>
          </p:cNvSpPr>
          <p:nvPr>
            <p:ph type="title"/>
          </p:nvPr>
        </p:nvSpPr>
        <p:spPr/>
        <p:txBody>
          <a:bodyPr/>
          <a:lstStyle/>
          <a:p>
            <a:r>
              <a:rPr lang="zh-CN" altLang="en-US" dirty="0">
                <a:latin typeface="+mn-lt"/>
              </a:rPr>
              <a:t>第 </a:t>
            </a:r>
            <a:r>
              <a:rPr lang="en-US" altLang="zh-CN" dirty="0">
                <a:latin typeface="+mn-lt"/>
              </a:rPr>
              <a:t>6 </a:t>
            </a:r>
            <a:r>
              <a:rPr lang="zh-CN" altLang="en-US" dirty="0">
                <a:latin typeface="+mn-lt"/>
              </a:rPr>
              <a:t>章 链路层和局域网</a:t>
            </a:r>
          </a:p>
        </p:txBody>
      </p:sp>
    </p:spTree>
    <p:extLst>
      <p:ext uri="{BB962C8B-B14F-4D97-AF65-F5344CB8AC3E}">
        <p14:creationId xmlns:p14="http://schemas.microsoft.com/office/powerpoint/2010/main" val="41031175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pPr eaLnBrk="1" hangingPunct="1"/>
            <a:r>
              <a:rPr lang="en-US" altLang="zh-CN" dirty="0"/>
              <a:t>6.3 </a:t>
            </a:r>
            <a:r>
              <a:rPr lang="zh-CN" altLang="en-US" dirty="0"/>
              <a:t>多路访问链路和协议</a:t>
            </a:r>
          </a:p>
        </p:txBody>
      </p:sp>
      <p:sp>
        <p:nvSpPr>
          <p:cNvPr id="33797" name="Rectangle 3"/>
          <p:cNvSpPr>
            <a:spLocks noGrp="1" noChangeArrowheads="1"/>
          </p:cNvSpPr>
          <p:nvPr>
            <p:ph type="body" idx="1"/>
          </p:nvPr>
        </p:nvSpPr>
        <p:spPr/>
        <p:txBody>
          <a:bodyPr/>
          <a:lstStyle/>
          <a:p>
            <a:pPr marL="0" indent="0" eaLnBrk="1" hangingPunct="1">
              <a:buNone/>
            </a:pPr>
            <a:r>
              <a:rPr lang="zh-CN" altLang="en-US" dirty="0">
                <a:solidFill>
                  <a:srgbClr val="FF0000"/>
                </a:solidFill>
                <a:ea typeface="楷体" panose="02010609060101010101" pitchFamily="49" charset="-122"/>
                <a:cs typeface="Arial" panose="020B0604020202020204" pitchFamily="34" charset="0"/>
              </a:rPr>
              <a:t>两种链路</a:t>
            </a:r>
          </a:p>
          <a:p>
            <a:pPr eaLnBrk="1" hangingPunct="1"/>
            <a:r>
              <a:rPr lang="zh-CN" altLang="en-US" dirty="0">
                <a:ea typeface="楷体" panose="02010609060101010101" pitchFamily="49" charset="-122"/>
                <a:cs typeface="Arial" panose="020B0604020202020204" pitchFamily="34" charset="0"/>
              </a:rPr>
              <a:t>点到点链路</a:t>
            </a:r>
            <a:r>
              <a:rPr lang="en-US" altLang="zh-CN" dirty="0">
                <a:ea typeface="楷体" panose="02010609060101010101" pitchFamily="49" charset="-122"/>
                <a:cs typeface="Arial" panose="020B0604020202020204" pitchFamily="34" charset="0"/>
              </a:rPr>
              <a:t>(point-to-point)</a:t>
            </a:r>
            <a:endParaRPr lang="zh-CN" altLang="en-US" dirty="0">
              <a:ea typeface="楷体" panose="02010609060101010101" pitchFamily="49" charset="-122"/>
              <a:cs typeface="Arial" panose="020B0604020202020204" pitchFamily="34" charset="0"/>
            </a:endParaRPr>
          </a:p>
          <a:p>
            <a:pPr lvl="1" eaLnBrk="1" hangingPunct="1"/>
            <a:r>
              <a:rPr lang="zh-CN" altLang="en-US" dirty="0">
                <a:ea typeface="楷体" panose="02010609060101010101" pitchFamily="49" charset="-122"/>
                <a:cs typeface="Arial" panose="020B0604020202020204" pitchFamily="34" charset="0"/>
              </a:rPr>
              <a:t>用于拨号接入</a:t>
            </a:r>
            <a:r>
              <a:rPr lang="en-US" altLang="zh-CN" dirty="0">
                <a:ea typeface="楷体" panose="02010609060101010101" pitchFamily="49" charset="-122"/>
                <a:cs typeface="Arial" panose="020B0604020202020204" pitchFamily="34" charset="0"/>
              </a:rPr>
              <a:t>PPP</a:t>
            </a:r>
          </a:p>
          <a:p>
            <a:pPr lvl="1" eaLnBrk="1" hangingPunct="1"/>
            <a:r>
              <a:rPr lang="zh-CN" altLang="en-US" dirty="0">
                <a:ea typeface="楷体" panose="02010609060101010101" pitchFamily="49" charset="-122"/>
                <a:cs typeface="Arial" panose="020B0604020202020204" pitchFamily="34" charset="0"/>
              </a:rPr>
              <a:t>以太网交换机和主机之间的点到点链路</a:t>
            </a:r>
          </a:p>
          <a:p>
            <a:pPr eaLnBrk="1" hangingPunct="1"/>
            <a:r>
              <a:rPr lang="zh-CN" altLang="en-US" dirty="0">
                <a:solidFill>
                  <a:srgbClr val="FF0000"/>
                </a:solidFill>
                <a:ea typeface="楷体" panose="02010609060101010101" pitchFamily="49" charset="-122"/>
                <a:cs typeface="Arial" panose="020B0604020202020204" pitchFamily="34" charset="0"/>
              </a:rPr>
              <a:t>广播链路</a:t>
            </a:r>
            <a:r>
              <a:rPr lang="en-US" altLang="zh-CN" dirty="0">
                <a:solidFill>
                  <a:srgbClr val="FF0000"/>
                </a:solidFill>
                <a:ea typeface="楷体" panose="02010609060101010101" pitchFamily="49" charset="-122"/>
                <a:cs typeface="Arial" panose="020B0604020202020204" pitchFamily="34" charset="0"/>
              </a:rPr>
              <a:t>(</a:t>
            </a:r>
            <a:r>
              <a:rPr lang="zh-CN" altLang="en-US" dirty="0">
                <a:solidFill>
                  <a:srgbClr val="FF0000"/>
                </a:solidFill>
                <a:ea typeface="楷体" panose="02010609060101010101" pitchFamily="49" charset="-122"/>
                <a:cs typeface="Arial" panose="020B0604020202020204" pitchFamily="34" charset="0"/>
              </a:rPr>
              <a:t>共享线路</a:t>
            </a:r>
            <a:r>
              <a:rPr lang="zh-CN" altLang="en-US" dirty="0">
                <a:ea typeface="楷体" panose="02010609060101010101" pitchFamily="49" charset="-122"/>
                <a:cs typeface="Arial" panose="020B0604020202020204" pitchFamily="34" charset="0"/>
              </a:rPr>
              <a:t>或</a:t>
            </a:r>
            <a:r>
              <a:rPr lang="zh-CN" altLang="en-US" dirty="0">
                <a:solidFill>
                  <a:srgbClr val="FF0000"/>
                </a:solidFill>
                <a:ea typeface="楷体" panose="02010609060101010101" pitchFamily="49" charset="-122"/>
                <a:cs typeface="Arial" panose="020B0604020202020204" pitchFamily="34" charset="0"/>
              </a:rPr>
              <a:t>介质</a:t>
            </a:r>
            <a:r>
              <a:rPr lang="en-US" altLang="zh-CN" dirty="0">
                <a:solidFill>
                  <a:srgbClr val="FF0000"/>
                </a:solidFill>
                <a:ea typeface="楷体" panose="02010609060101010101" pitchFamily="49" charset="-122"/>
                <a:cs typeface="Arial" panose="020B0604020202020204" pitchFamily="34" charset="0"/>
              </a:rPr>
              <a:t>)</a:t>
            </a:r>
          </a:p>
          <a:p>
            <a:pPr lvl="1" eaLnBrk="1" hangingPunct="1"/>
            <a:r>
              <a:rPr lang="zh-CN" altLang="en-US" dirty="0">
                <a:ea typeface="楷体" panose="02010609060101010101" pitchFamily="49" charset="-122"/>
                <a:cs typeface="Arial" panose="020B0604020202020204" pitchFamily="34" charset="0"/>
              </a:rPr>
              <a:t>传统以太网 </a:t>
            </a:r>
            <a:r>
              <a:rPr lang="en-US" altLang="zh-CN" dirty="0">
                <a:ea typeface="楷体" panose="02010609060101010101" pitchFamily="49" charset="-122"/>
                <a:cs typeface="Arial" panose="020B0604020202020204" pitchFamily="34" charset="0"/>
              </a:rPr>
              <a:t>/ 802.11</a:t>
            </a:r>
            <a:r>
              <a:rPr lang="zh-CN" altLang="en-US" dirty="0">
                <a:ea typeface="楷体" panose="02010609060101010101" pitchFamily="49" charset="-122"/>
                <a:cs typeface="Arial" panose="020B0604020202020204" pitchFamily="34" charset="0"/>
              </a:rPr>
              <a:t>无线</a:t>
            </a:r>
            <a:r>
              <a:rPr lang="en-US" altLang="zh-CN" dirty="0">
                <a:ea typeface="楷体" panose="02010609060101010101" pitchFamily="49" charset="-122"/>
                <a:cs typeface="Arial" panose="020B0604020202020204" pitchFamily="34" charset="0"/>
              </a:rPr>
              <a:t>LAN /</a:t>
            </a:r>
            <a:r>
              <a:rPr lang="en-US" altLang="zh-CN" dirty="0"/>
              <a:t>upstream HFC</a:t>
            </a:r>
          </a:p>
          <a:p>
            <a:pPr lvl="2" eaLnBrk="1" hangingPunct="1"/>
            <a:endParaRPr lang="en-US" altLang="zh-CN" dirty="0">
              <a:ea typeface="楷体" panose="02010609060101010101" pitchFamily="49" charset="-122"/>
              <a:cs typeface="Arial" panose="020B0604020202020204" pitchFamily="34" charset="0"/>
            </a:endParaRPr>
          </a:p>
        </p:txBody>
      </p:sp>
      <p:sp>
        <p:nvSpPr>
          <p:cNvPr id="33798" name="Text Box 5"/>
          <p:cNvSpPr txBox="1">
            <a:spLocks noChangeArrowheads="1"/>
          </p:cNvSpPr>
          <p:nvPr/>
        </p:nvSpPr>
        <p:spPr bwMode="auto">
          <a:xfrm>
            <a:off x="926270" y="5438775"/>
            <a:ext cx="1616148" cy="45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5000"/>
              </a:lnSpc>
            </a:pPr>
            <a:r>
              <a:rPr lang="en-US" altLang="zh-CN" sz="1400" i="0" dirty="0">
                <a:ea typeface="ＭＳ Ｐゴシック" panose="020B0600070205080204" pitchFamily="34" charset="-128"/>
              </a:rPr>
              <a:t>shared wire (e.g., </a:t>
            </a:r>
          </a:p>
          <a:p>
            <a:pPr algn="ctr">
              <a:lnSpc>
                <a:spcPct val="85000"/>
              </a:lnSpc>
            </a:pPr>
            <a:r>
              <a:rPr lang="en-US" altLang="zh-CN" sz="1400" i="0" dirty="0">
                <a:ea typeface="ＭＳ Ｐゴシック" panose="020B0600070205080204" pitchFamily="34" charset="-128"/>
              </a:rPr>
              <a:t>cabled Ethernet)</a:t>
            </a:r>
          </a:p>
        </p:txBody>
      </p:sp>
      <p:sp>
        <p:nvSpPr>
          <p:cNvPr id="33799" name="Text Box 6"/>
          <p:cNvSpPr txBox="1">
            <a:spLocks noChangeArrowheads="1"/>
          </p:cNvSpPr>
          <p:nvPr/>
        </p:nvSpPr>
        <p:spPr bwMode="auto">
          <a:xfrm>
            <a:off x="2780355" y="5427663"/>
            <a:ext cx="1692579" cy="45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5000"/>
              </a:lnSpc>
            </a:pPr>
            <a:r>
              <a:rPr lang="en-US" altLang="zh-CN" sz="1400" i="0" dirty="0">
                <a:ea typeface="ＭＳ Ｐゴシック" panose="020B0600070205080204" pitchFamily="34" charset="-128"/>
              </a:rPr>
              <a:t>shared RF</a:t>
            </a:r>
          </a:p>
          <a:p>
            <a:pPr algn="ctr">
              <a:lnSpc>
                <a:spcPct val="85000"/>
              </a:lnSpc>
            </a:pPr>
            <a:r>
              <a:rPr lang="en-US" altLang="zh-CN" sz="1400" i="0" dirty="0">
                <a:ea typeface="ＭＳ Ｐゴシック" panose="020B0600070205080204" pitchFamily="34" charset="-128"/>
              </a:rPr>
              <a:t> (e.g., 802.11 WiFi)</a:t>
            </a:r>
          </a:p>
        </p:txBody>
      </p:sp>
      <p:sp>
        <p:nvSpPr>
          <p:cNvPr id="33800" name="Text Box 7"/>
          <p:cNvSpPr txBox="1">
            <a:spLocks noChangeArrowheads="1"/>
          </p:cNvSpPr>
          <p:nvPr/>
        </p:nvSpPr>
        <p:spPr bwMode="auto">
          <a:xfrm>
            <a:off x="5066179" y="5435600"/>
            <a:ext cx="1019831" cy="45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5000"/>
              </a:lnSpc>
            </a:pPr>
            <a:r>
              <a:rPr lang="en-US" altLang="zh-CN" sz="1400" i="0" dirty="0">
                <a:ea typeface="ＭＳ Ｐゴシック" panose="020B0600070205080204" pitchFamily="34" charset="-128"/>
              </a:rPr>
              <a:t>shared RF</a:t>
            </a:r>
          </a:p>
          <a:p>
            <a:pPr algn="ctr">
              <a:lnSpc>
                <a:spcPct val="85000"/>
              </a:lnSpc>
            </a:pPr>
            <a:r>
              <a:rPr lang="en-US" altLang="zh-CN" sz="1400" i="0" dirty="0">
                <a:ea typeface="ＭＳ Ｐゴシック" panose="020B0600070205080204" pitchFamily="34" charset="-128"/>
              </a:rPr>
              <a:t>(satellite) </a:t>
            </a:r>
          </a:p>
        </p:txBody>
      </p:sp>
      <p:sp>
        <p:nvSpPr>
          <p:cNvPr id="33801" name="Text Box 8"/>
          <p:cNvSpPr txBox="1">
            <a:spLocks noChangeArrowheads="1"/>
          </p:cNvSpPr>
          <p:nvPr/>
        </p:nvSpPr>
        <p:spPr bwMode="auto">
          <a:xfrm>
            <a:off x="6539604" y="5445125"/>
            <a:ext cx="1984581" cy="64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5000"/>
              </a:lnSpc>
            </a:pPr>
            <a:r>
              <a:rPr lang="en-US" altLang="zh-CN" sz="1400" i="0" dirty="0">
                <a:ea typeface="ＭＳ Ｐゴシック" panose="020B0600070205080204" pitchFamily="34" charset="-128"/>
              </a:rPr>
              <a:t>humans at a</a:t>
            </a:r>
          </a:p>
          <a:p>
            <a:pPr algn="ctr">
              <a:lnSpc>
                <a:spcPct val="85000"/>
              </a:lnSpc>
            </a:pPr>
            <a:r>
              <a:rPr lang="en-US" altLang="zh-CN" sz="1400" i="0" dirty="0">
                <a:ea typeface="ＭＳ Ｐゴシック" panose="020B0600070205080204" pitchFamily="34" charset="-128"/>
              </a:rPr>
              <a:t>cocktail party </a:t>
            </a:r>
          </a:p>
          <a:p>
            <a:pPr algn="ctr">
              <a:lnSpc>
                <a:spcPct val="85000"/>
              </a:lnSpc>
            </a:pPr>
            <a:r>
              <a:rPr lang="en-US" altLang="zh-CN" sz="1400" i="0" dirty="0">
                <a:ea typeface="ＭＳ Ｐゴシック" panose="020B0600070205080204" pitchFamily="34" charset="-128"/>
              </a:rPr>
              <a:t>(shared air, acoustical)</a:t>
            </a:r>
          </a:p>
        </p:txBody>
      </p:sp>
      <p:sp>
        <p:nvSpPr>
          <p:cNvPr id="33802" name="Line 173"/>
          <p:cNvSpPr>
            <a:spLocks noChangeShapeType="1"/>
          </p:cNvSpPr>
          <p:nvPr/>
        </p:nvSpPr>
        <p:spPr bwMode="auto">
          <a:xfrm flipH="1">
            <a:off x="1544638" y="4267200"/>
            <a:ext cx="466725" cy="890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803" name="Line 174"/>
          <p:cNvSpPr>
            <a:spLocks noChangeShapeType="1"/>
          </p:cNvSpPr>
          <p:nvPr/>
        </p:nvSpPr>
        <p:spPr bwMode="auto">
          <a:xfrm>
            <a:off x="1527175" y="4738688"/>
            <a:ext cx="242888"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804" name="Line 175"/>
          <p:cNvSpPr>
            <a:spLocks noChangeShapeType="1"/>
          </p:cNvSpPr>
          <p:nvPr/>
        </p:nvSpPr>
        <p:spPr bwMode="auto">
          <a:xfrm>
            <a:off x="1392238" y="5075238"/>
            <a:ext cx="190500"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805" name="Line 176"/>
          <p:cNvSpPr>
            <a:spLocks noChangeShapeType="1"/>
          </p:cNvSpPr>
          <p:nvPr/>
        </p:nvSpPr>
        <p:spPr bwMode="auto">
          <a:xfrm flipV="1">
            <a:off x="1836738" y="4598988"/>
            <a:ext cx="177800" cy="79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p>
        </p:txBody>
      </p:sp>
      <p:grpSp>
        <p:nvGrpSpPr>
          <p:cNvPr id="33806" name="Group 382"/>
          <p:cNvGrpSpPr>
            <a:grpSpLocks/>
          </p:cNvGrpSpPr>
          <p:nvPr/>
        </p:nvGrpSpPr>
        <p:grpSpPr bwMode="auto">
          <a:xfrm>
            <a:off x="4808538" y="5106988"/>
            <a:ext cx="288925" cy="220662"/>
            <a:chOff x="2274" y="2821"/>
            <a:chExt cx="215" cy="238"/>
          </a:xfrm>
        </p:grpSpPr>
        <p:sp>
          <p:nvSpPr>
            <p:cNvPr id="33991" name="Freeform 383"/>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0"/>
                <a:gd name="T37" fmla="*/ 0 h 50"/>
                <a:gd name="T38" fmla="*/ 430 w 430"/>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92" name="Line 384"/>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993" name="Freeform 385"/>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 name="T9" fmla="*/ 0 w 87"/>
                <a:gd name="T10" fmla="*/ 0 h 219"/>
                <a:gd name="T11" fmla="*/ 87 w 87"/>
                <a:gd name="T12" fmla="*/ 219 h 219"/>
              </a:gdLst>
              <a:ahLst/>
              <a:cxnLst>
                <a:cxn ang="T6">
                  <a:pos x="T0" y="T1"/>
                </a:cxn>
                <a:cxn ang="T7">
                  <a:pos x="T2" y="T3"/>
                </a:cxn>
                <a:cxn ang="T8">
                  <a:pos x="T4" y="T5"/>
                </a:cxn>
              </a:cxnLst>
              <a:rect l="T9" t="T10" r="T11" b="T12"/>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zh-CN" altLang="en-US" i="0"/>
            </a:p>
          </p:txBody>
        </p:sp>
        <p:sp>
          <p:nvSpPr>
            <p:cNvPr id="33994" name="Line 386"/>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995" name="Freeform 387"/>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 name="T12" fmla="*/ 0 w 172"/>
                <a:gd name="T13" fmla="*/ 0 h 55"/>
                <a:gd name="T14" fmla="*/ 172 w 172"/>
                <a:gd name="T15" fmla="*/ 55 h 55"/>
              </a:gdLst>
              <a:ahLst/>
              <a:cxnLst>
                <a:cxn ang="T8">
                  <a:pos x="T0" y="T1"/>
                </a:cxn>
                <a:cxn ang="T9">
                  <a:pos x="T2" y="T3"/>
                </a:cxn>
                <a:cxn ang="T10">
                  <a:pos x="T4" y="T5"/>
                </a:cxn>
                <a:cxn ang="T11">
                  <a:pos x="T6" y="T7"/>
                </a:cxn>
              </a:cxnLst>
              <a:rect l="T12" t="T13" r="T14" b="T15"/>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zh-CN" altLang="en-US" i="0"/>
            </a:p>
          </p:txBody>
        </p:sp>
        <p:sp>
          <p:nvSpPr>
            <p:cNvPr id="33996" name="Line 388"/>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997" name="Freeform 389"/>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0"/>
                <a:gd name="T28" fmla="*/ 0 h 50"/>
                <a:gd name="T29" fmla="*/ 430 w 430"/>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zh-CN" altLang="en-US" i="0"/>
            </a:p>
          </p:txBody>
        </p:sp>
        <p:sp>
          <p:nvSpPr>
            <p:cNvPr id="33998" name="Freeform 390"/>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 name="T9" fmla="*/ 0 w 343"/>
                <a:gd name="T10" fmla="*/ 0 h 1"/>
                <a:gd name="T11" fmla="*/ 343 w 343"/>
                <a:gd name="T12" fmla="*/ 1 h 1"/>
              </a:gdLst>
              <a:ahLst/>
              <a:cxnLst>
                <a:cxn ang="T6">
                  <a:pos x="T0" y="T1"/>
                </a:cxn>
                <a:cxn ang="T7">
                  <a:pos x="T2" y="T3"/>
                </a:cxn>
                <a:cxn ang="T8">
                  <a:pos x="T4" y="T5"/>
                </a:cxn>
              </a:cxnLst>
              <a:rect l="T9" t="T10" r="T11" b="T12"/>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zh-CN" altLang="en-US" i="0"/>
            </a:p>
          </p:txBody>
        </p:sp>
        <p:sp>
          <p:nvSpPr>
            <p:cNvPr id="33999" name="Rectangle 391"/>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0">
                <a:latin typeface="Comic Sans MS" panose="030F0702030302020204" pitchFamily="66" charset="0"/>
                <a:ea typeface="ＭＳ Ｐゴシック" panose="020B0600070205080204" pitchFamily="34" charset="-128"/>
              </a:endParaRPr>
            </a:p>
          </p:txBody>
        </p:sp>
        <p:sp>
          <p:nvSpPr>
            <p:cNvPr id="34000" name="Freeform 392"/>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5"/>
                <a:gd name="T136" fmla="*/ 0 h 350"/>
                <a:gd name="T137" fmla="*/ 415 w 41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zh-CN" altLang="en-US" i="0"/>
            </a:p>
          </p:txBody>
        </p:sp>
        <p:sp>
          <p:nvSpPr>
            <p:cNvPr id="34001" name="Line 393"/>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4002" name="Line 394"/>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4003" name="Line 395"/>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4004" name="Freeform 396"/>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80"/>
                <a:gd name="T71" fmla="*/ 101 w 101"/>
                <a:gd name="T72" fmla="*/ 80 h 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zh-CN" altLang="en-US" i="0"/>
            </a:p>
          </p:txBody>
        </p:sp>
      </p:grpSp>
      <p:grpSp>
        <p:nvGrpSpPr>
          <p:cNvPr id="33807" name="Group 398"/>
          <p:cNvGrpSpPr>
            <a:grpSpLocks/>
          </p:cNvGrpSpPr>
          <p:nvPr/>
        </p:nvGrpSpPr>
        <p:grpSpPr bwMode="auto">
          <a:xfrm>
            <a:off x="5314950" y="5087938"/>
            <a:ext cx="223838" cy="254000"/>
            <a:chOff x="2274" y="2821"/>
            <a:chExt cx="215" cy="238"/>
          </a:xfrm>
        </p:grpSpPr>
        <p:sp>
          <p:nvSpPr>
            <p:cNvPr id="33977" name="Freeform 399"/>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0"/>
                <a:gd name="T37" fmla="*/ 0 h 50"/>
                <a:gd name="T38" fmla="*/ 430 w 430"/>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78" name="Line 400"/>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979" name="Freeform 401"/>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 name="T9" fmla="*/ 0 w 87"/>
                <a:gd name="T10" fmla="*/ 0 h 219"/>
                <a:gd name="T11" fmla="*/ 87 w 87"/>
                <a:gd name="T12" fmla="*/ 219 h 219"/>
              </a:gdLst>
              <a:ahLst/>
              <a:cxnLst>
                <a:cxn ang="T6">
                  <a:pos x="T0" y="T1"/>
                </a:cxn>
                <a:cxn ang="T7">
                  <a:pos x="T2" y="T3"/>
                </a:cxn>
                <a:cxn ang="T8">
                  <a:pos x="T4" y="T5"/>
                </a:cxn>
              </a:cxnLst>
              <a:rect l="T9" t="T10" r="T11" b="T12"/>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zh-CN" altLang="en-US" i="0"/>
            </a:p>
          </p:txBody>
        </p:sp>
        <p:sp>
          <p:nvSpPr>
            <p:cNvPr id="33980" name="Line 402"/>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981" name="Freeform 403"/>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 name="T12" fmla="*/ 0 w 172"/>
                <a:gd name="T13" fmla="*/ 0 h 55"/>
                <a:gd name="T14" fmla="*/ 172 w 172"/>
                <a:gd name="T15" fmla="*/ 55 h 55"/>
              </a:gdLst>
              <a:ahLst/>
              <a:cxnLst>
                <a:cxn ang="T8">
                  <a:pos x="T0" y="T1"/>
                </a:cxn>
                <a:cxn ang="T9">
                  <a:pos x="T2" y="T3"/>
                </a:cxn>
                <a:cxn ang="T10">
                  <a:pos x="T4" y="T5"/>
                </a:cxn>
                <a:cxn ang="T11">
                  <a:pos x="T6" y="T7"/>
                </a:cxn>
              </a:cxnLst>
              <a:rect l="T12" t="T13" r="T14" b="T15"/>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zh-CN" altLang="en-US" i="0"/>
            </a:p>
          </p:txBody>
        </p:sp>
        <p:sp>
          <p:nvSpPr>
            <p:cNvPr id="33982" name="Line 404"/>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983" name="Freeform 405"/>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0"/>
                <a:gd name="T28" fmla="*/ 0 h 50"/>
                <a:gd name="T29" fmla="*/ 430 w 430"/>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zh-CN" altLang="en-US" i="0"/>
            </a:p>
          </p:txBody>
        </p:sp>
        <p:sp>
          <p:nvSpPr>
            <p:cNvPr id="33984" name="Freeform 406"/>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 name="T9" fmla="*/ 0 w 343"/>
                <a:gd name="T10" fmla="*/ 0 h 1"/>
                <a:gd name="T11" fmla="*/ 343 w 343"/>
                <a:gd name="T12" fmla="*/ 1 h 1"/>
              </a:gdLst>
              <a:ahLst/>
              <a:cxnLst>
                <a:cxn ang="T6">
                  <a:pos x="T0" y="T1"/>
                </a:cxn>
                <a:cxn ang="T7">
                  <a:pos x="T2" y="T3"/>
                </a:cxn>
                <a:cxn ang="T8">
                  <a:pos x="T4" y="T5"/>
                </a:cxn>
              </a:cxnLst>
              <a:rect l="T9" t="T10" r="T11" b="T12"/>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zh-CN" altLang="en-US" i="0"/>
            </a:p>
          </p:txBody>
        </p:sp>
        <p:sp>
          <p:nvSpPr>
            <p:cNvPr id="33985" name="Rectangle 407"/>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0">
                <a:latin typeface="Comic Sans MS" panose="030F0702030302020204" pitchFamily="66" charset="0"/>
                <a:ea typeface="ＭＳ Ｐゴシック" panose="020B0600070205080204" pitchFamily="34" charset="-128"/>
              </a:endParaRPr>
            </a:p>
          </p:txBody>
        </p:sp>
        <p:sp>
          <p:nvSpPr>
            <p:cNvPr id="33986" name="Freeform 408"/>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5"/>
                <a:gd name="T136" fmla="*/ 0 h 350"/>
                <a:gd name="T137" fmla="*/ 415 w 41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zh-CN" altLang="en-US" i="0"/>
            </a:p>
          </p:txBody>
        </p:sp>
        <p:sp>
          <p:nvSpPr>
            <p:cNvPr id="33987" name="Line 409"/>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988" name="Line 410"/>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989" name="Line 411"/>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990" name="Freeform 412"/>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80"/>
                <a:gd name="T71" fmla="*/ 101 w 101"/>
                <a:gd name="T72" fmla="*/ 80 h 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zh-CN" altLang="en-US" i="0"/>
            </a:p>
          </p:txBody>
        </p:sp>
      </p:grpSp>
      <p:grpSp>
        <p:nvGrpSpPr>
          <p:cNvPr id="33808" name="Group 413"/>
          <p:cNvGrpSpPr>
            <a:grpSpLocks/>
          </p:cNvGrpSpPr>
          <p:nvPr/>
        </p:nvGrpSpPr>
        <p:grpSpPr bwMode="auto">
          <a:xfrm flipH="1">
            <a:off x="5694363" y="5116513"/>
            <a:ext cx="298450" cy="211137"/>
            <a:chOff x="2274" y="2821"/>
            <a:chExt cx="215" cy="238"/>
          </a:xfrm>
        </p:grpSpPr>
        <p:sp>
          <p:nvSpPr>
            <p:cNvPr id="33963" name="Freeform 414"/>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1 w 430"/>
                <a:gd name="T19" fmla="*/ 1 h 50"/>
                <a:gd name="T20" fmla="*/ 1 w 430"/>
                <a:gd name="T21" fmla="*/ 1 h 50"/>
                <a:gd name="T22" fmla="*/ 1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0"/>
                <a:gd name="T37" fmla="*/ 0 h 50"/>
                <a:gd name="T38" fmla="*/ 430 w 430"/>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64" name="Line 415"/>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965" name="Freeform 416"/>
            <p:cNvSpPr>
              <a:spLocks/>
            </p:cNvSpPr>
            <p:nvPr/>
          </p:nvSpPr>
          <p:spPr bwMode="auto">
            <a:xfrm>
              <a:off x="2317" y="2923"/>
              <a:ext cx="44" cy="109"/>
            </a:xfrm>
            <a:custGeom>
              <a:avLst/>
              <a:gdLst>
                <a:gd name="T0" fmla="*/ 1 w 87"/>
                <a:gd name="T1" fmla="*/ 0 h 219"/>
                <a:gd name="T2" fmla="*/ 0 w 87"/>
                <a:gd name="T3" fmla="*/ 0 h 219"/>
                <a:gd name="T4" fmla="*/ 1 w 87"/>
                <a:gd name="T5" fmla="*/ 0 h 219"/>
                <a:gd name="T6" fmla="*/ 0 60000 65536"/>
                <a:gd name="T7" fmla="*/ 0 60000 65536"/>
                <a:gd name="T8" fmla="*/ 0 60000 65536"/>
                <a:gd name="T9" fmla="*/ 0 w 87"/>
                <a:gd name="T10" fmla="*/ 0 h 219"/>
                <a:gd name="T11" fmla="*/ 87 w 87"/>
                <a:gd name="T12" fmla="*/ 219 h 219"/>
              </a:gdLst>
              <a:ahLst/>
              <a:cxnLst>
                <a:cxn ang="T6">
                  <a:pos x="T0" y="T1"/>
                </a:cxn>
                <a:cxn ang="T7">
                  <a:pos x="T2" y="T3"/>
                </a:cxn>
                <a:cxn ang="T8">
                  <a:pos x="T4" y="T5"/>
                </a:cxn>
              </a:cxnLst>
              <a:rect l="T9" t="T10" r="T11" b="T12"/>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endParaRPr lang="zh-CN" altLang="en-US" i="0"/>
            </a:p>
          </p:txBody>
        </p:sp>
        <p:sp>
          <p:nvSpPr>
            <p:cNvPr id="33966" name="Line 417"/>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967" name="Freeform 418"/>
            <p:cNvSpPr>
              <a:spLocks/>
            </p:cNvSpPr>
            <p:nvPr/>
          </p:nvSpPr>
          <p:spPr bwMode="auto">
            <a:xfrm>
              <a:off x="2317" y="3005"/>
              <a:ext cx="86" cy="27"/>
            </a:xfrm>
            <a:custGeom>
              <a:avLst/>
              <a:gdLst>
                <a:gd name="T0" fmla="*/ 1 w 172"/>
                <a:gd name="T1" fmla="*/ 0 h 55"/>
                <a:gd name="T2" fmla="*/ 0 w 172"/>
                <a:gd name="T3" fmla="*/ 0 h 55"/>
                <a:gd name="T4" fmla="*/ 1 w 172"/>
                <a:gd name="T5" fmla="*/ 0 h 55"/>
                <a:gd name="T6" fmla="*/ 1 w 172"/>
                <a:gd name="T7" fmla="*/ 0 h 55"/>
                <a:gd name="T8" fmla="*/ 0 60000 65536"/>
                <a:gd name="T9" fmla="*/ 0 60000 65536"/>
                <a:gd name="T10" fmla="*/ 0 60000 65536"/>
                <a:gd name="T11" fmla="*/ 0 60000 65536"/>
                <a:gd name="T12" fmla="*/ 0 w 172"/>
                <a:gd name="T13" fmla="*/ 0 h 55"/>
                <a:gd name="T14" fmla="*/ 172 w 172"/>
                <a:gd name="T15" fmla="*/ 55 h 55"/>
              </a:gdLst>
              <a:ahLst/>
              <a:cxnLst>
                <a:cxn ang="T8">
                  <a:pos x="T0" y="T1"/>
                </a:cxn>
                <a:cxn ang="T9">
                  <a:pos x="T2" y="T3"/>
                </a:cxn>
                <a:cxn ang="T10">
                  <a:pos x="T4" y="T5"/>
                </a:cxn>
                <a:cxn ang="T11">
                  <a:pos x="T6" y="T7"/>
                </a:cxn>
              </a:cxnLst>
              <a:rect l="T12" t="T13" r="T14" b="T15"/>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endParaRPr lang="zh-CN" altLang="en-US" i="0"/>
            </a:p>
          </p:txBody>
        </p:sp>
        <p:sp>
          <p:nvSpPr>
            <p:cNvPr id="33968" name="Line 419"/>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969" name="Freeform 420"/>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1 w 430"/>
                <a:gd name="T7" fmla="*/ 1 h 50"/>
                <a:gd name="T8" fmla="*/ 1 w 430"/>
                <a:gd name="T9" fmla="*/ 1 h 50"/>
                <a:gd name="T10" fmla="*/ 1 w 430"/>
                <a:gd name="T11" fmla="*/ 1 h 50"/>
                <a:gd name="T12" fmla="*/ 1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0"/>
                <a:gd name="T28" fmla="*/ 0 h 50"/>
                <a:gd name="T29" fmla="*/ 430 w 430"/>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endParaRPr lang="zh-CN" altLang="en-US" i="0"/>
            </a:p>
          </p:txBody>
        </p:sp>
        <p:sp>
          <p:nvSpPr>
            <p:cNvPr id="33970" name="Freeform 421"/>
            <p:cNvSpPr>
              <a:spLocks/>
            </p:cNvSpPr>
            <p:nvPr/>
          </p:nvSpPr>
          <p:spPr bwMode="auto">
            <a:xfrm>
              <a:off x="2290" y="3043"/>
              <a:ext cx="171" cy="1"/>
            </a:xfrm>
            <a:custGeom>
              <a:avLst/>
              <a:gdLst>
                <a:gd name="T0" fmla="*/ 0 w 343"/>
                <a:gd name="T1" fmla="*/ 0 h 1"/>
                <a:gd name="T2" fmla="*/ 0 w 343"/>
                <a:gd name="T3" fmla="*/ 0 h 1"/>
                <a:gd name="T4" fmla="*/ 0 w 343"/>
                <a:gd name="T5" fmla="*/ 0 h 1"/>
                <a:gd name="T6" fmla="*/ 0 60000 65536"/>
                <a:gd name="T7" fmla="*/ 0 60000 65536"/>
                <a:gd name="T8" fmla="*/ 0 60000 65536"/>
                <a:gd name="T9" fmla="*/ 0 w 343"/>
                <a:gd name="T10" fmla="*/ 0 h 1"/>
                <a:gd name="T11" fmla="*/ 343 w 343"/>
                <a:gd name="T12" fmla="*/ 1 h 1"/>
              </a:gdLst>
              <a:ahLst/>
              <a:cxnLst>
                <a:cxn ang="T6">
                  <a:pos x="T0" y="T1"/>
                </a:cxn>
                <a:cxn ang="T7">
                  <a:pos x="T2" y="T3"/>
                </a:cxn>
                <a:cxn ang="T8">
                  <a:pos x="T4" y="T5"/>
                </a:cxn>
              </a:cxnLst>
              <a:rect l="T9" t="T10" r="T11" b="T12"/>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endParaRPr lang="zh-CN" altLang="en-US" i="0"/>
            </a:p>
          </p:txBody>
        </p:sp>
        <p:sp>
          <p:nvSpPr>
            <p:cNvPr id="33971" name="Rectangle 422"/>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0">
                <a:latin typeface="Comic Sans MS" panose="030F0702030302020204" pitchFamily="66" charset="0"/>
                <a:ea typeface="ＭＳ Ｐゴシック" panose="020B0600070205080204" pitchFamily="34" charset="-128"/>
              </a:endParaRPr>
            </a:p>
          </p:txBody>
        </p:sp>
        <p:sp>
          <p:nvSpPr>
            <p:cNvPr id="33972" name="Freeform 423"/>
            <p:cNvSpPr>
              <a:spLocks noEditPoints="1"/>
            </p:cNvSpPr>
            <p:nvPr/>
          </p:nvSpPr>
          <p:spPr bwMode="auto">
            <a:xfrm>
              <a:off x="2281" y="2821"/>
              <a:ext cx="208" cy="175"/>
            </a:xfrm>
            <a:custGeom>
              <a:avLst/>
              <a:gdLst>
                <a:gd name="T0" fmla="*/ 1 w 415"/>
                <a:gd name="T1" fmla="*/ 1 h 350"/>
                <a:gd name="T2" fmla="*/ 1 w 415"/>
                <a:gd name="T3" fmla="*/ 1 h 350"/>
                <a:gd name="T4" fmla="*/ 1 w 415"/>
                <a:gd name="T5" fmla="*/ 1 h 350"/>
                <a:gd name="T6" fmla="*/ 1 w 415"/>
                <a:gd name="T7" fmla="*/ 1 h 350"/>
                <a:gd name="T8" fmla="*/ 1 w 415"/>
                <a:gd name="T9" fmla="*/ 1 h 350"/>
                <a:gd name="T10" fmla="*/ 1 w 415"/>
                <a:gd name="T11" fmla="*/ 1 h 350"/>
                <a:gd name="T12" fmla="*/ 1 w 415"/>
                <a:gd name="T13" fmla="*/ 1 h 350"/>
                <a:gd name="T14" fmla="*/ 1 w 415"/>
                <a:gd name="T15" fmla="*/ 1 h 350"/>
                <a:gd name="T16" fmla="*/ 1 w 415"/>
                <a:gd name="T17" fmla="*/ 1 h 350"/>
                <a:gd name="T18" fmla="*/ 1 w 415"/>
                <a:gd name="T19" fmla="*/ 1 h 350"/>
                <a:gd name="T20" fmla="*/ 1 w 415"/>
                <a:gd name="T21" fmla="*/ 1 h 350"/>
                <a:gd name="T22" fmla="*/ 1 w 415"/>
                <a:gd name="T23" fmla="*/ 1 h 350"/>
                <a:gd name="T24" fmla="*/ 1 w 415"/>
                <a:gd name="T25" fmla="*/ 1 h 350"/>
                <a:gd name="T26" fmla="*/ 1 w 415"/>
                <a:gd name="T27" fmla="*/ 1 h 350"/>
                <a:gd name="T28" fmla="*/ 1 w 415"/>
                <a:gd name="T29" fmla="*/ 1 h 350"/>
                <a:gd name="T30" fmla="*/ 1 w 415"/>
                <a:gd name="T31" fmla="*/ 1 h 350"/>
                <a:gd name="T32" fmla="*/ 1 w 415"/>
                <a:gd name="T33" fmla="*/ 1 h 350"/>
                <a:gd name="T34" fmla="*/ 1 w 415"/>
                <a:gd name="T35" fmla="*/ 1 h 350"/>
                <a:gd name="T36" fmla="*/ 1 w 415"/>
                <a:gd name="T37" fmla="*/ 1 h 350"/>
                <a:gd name="T38" fmla="*/ 1 w 415"/>
                <a:gd name="T39" fmla="*/ 1 h 350"/>
                <a:gd name="T40" fmla="*/ 1 w 415"/>
                <a:gd name="T41" fmla="*/ 1 h 350"/>
                <a:gd name="T42" fmla="*/ 1 w 415"/>
                <a:gd name="T43" fmla="*/ 1 h 350"/>
                <a:gd name="T44" fmla="*/ 1 w 415"/>
                <a:gd name="T45" fmla="*/ 1 h 350"/>
                <a:gd name="T46" fmla="*/ 1 w 415"/>
                <a:gd name="T47" fmla="*/ 0 h 350"/>
                <a:gd name="T48" fmla="*/ 1 w 415"/>
                <a:gd name="T49" fmla="*/ 1 h 350"/>
                <a:gd name="T50" fmla="*/ 1 w 415"/>
                <a:gd name="T51" fmla="*/ 1 h 350"/>
                <a:gd name="T52" fmla="*/ 1 w 415"/>
                <a:gd name="T53" fmla="*/ 1 h 350"/>
                <a:gd name="T54" fmla="*/ 1 w 415"/>
                <a:gd name="T55" fmla="*/ 1 h 350"/>
                <a:gd name="T56" fmla="*/ 1 w 415"/>
                <a:gd name="T57" fmla="*/ 1 h 350"/>
                <a:gd name="T58" fmla="*/ 1 w 415"/>
                <a:gd name="T59" fmla="*/ 1 h 350"/>
                <a:gd name="T60" fmla="*/ 1 w 415"/>
                <a:gd name="T61" fmla="*/ 1 h 350"/>
                <a:gd name="T62" fmla="*/ 1 w 415"/>
                <a:gd name="T63" fmla="*/ 1 h 350"/>
                <a:gd name="T64" fmla="*/ 1 w 415"/>
                <a:gd name="T65" fmla="*/ 1 h 350"/>
                <a:gd name="T66" fmla="*/ 1 w 415"/>
                <a:gd name="T67" fmla="*/ 1 h 350"/>
                <a:gd name="T68" fmla="*/ 1 w 415"/>
                <a:gd name="T69" fmla="*/ 1 h 350"/>
                <a:gd name="T70" fmla="*/ 1 w 415"/>
                <a:gd name="T71" fmla="*/ 1 h 350"/>
                <a:gd name="T72" fmla="*/ 1 w 415"/>
                <a:gd name="T73" fmla="*/ 1 h 350"/>
                <a:gd name="T74" fmla="*/ 1 w 415"/>
                <a:gd name="T75" fmla="*/ 1 h 350"/>
                <a:gd name="T76" fmla="*/ 1 w 415"/>
                <a:gd name="T77" fmla="*/ 1 h 350"/>
                <a:gd name="T78" fmla="*/ 1 w 415"/>
                <a:gd name="T79" fmla="*/ 1 h 350"/>
                <a:gd name="T80" fmla="*/ 1 w 415"/>
                <a:gd name="T81" fmla="*/ 1 h 350"/>
                <a:gd name="T82" fmla="*/ 1 w 415"/>
                <a:gd name="T83" fmla="*/ 1 h 350"/>
                <a:gd name="T84" fmla="*/ 1 w 415"/>
                <a:gd name="T85" fmla="*/ 1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5"/>
                <a:gd name="T136" fmla="*/ 0 h 350"/>
                <a:gd name="T137" fmla="*/ 415 w 41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endParaRPr lang="zh-CN" altLang="en-US" i="0"/>
            </a:p>
          </p:txBody>
        </p:sp>
        <p:sp>
          <p:nvSpPr>
            <p:cNvPr id="33973" name="Line 424"/>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974" name="Line 425"/>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975" name="Line 426"/>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976" name="Freeform 427"/>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1 w 101"/>
                <a:gd name="T13" fmla="*/ 1 h 80"/>
                <a:gd name="T14" fmla="*/ 1 w 101"/>
                <a:gd name="T15" fmla="*/ 1 h 80"/>
                <a:gd name="T16" fmla="*/ 1 w 101"/>
                <a:gd name="T17" fmla="*/ 1 h 80"/>
                <a:gd name="T18" fmla="*/ 1 w 101"/>
                <a:gd name="T19" fmla="*/ 1 h 80"/>
                <a:gd name="T20" fmla="*/ 1 w 101"/>
                <a:gd name="T21" fmla="*/ 1 h 80"/>
                <a:gd name="T22" fmla="*/ 1 w 101"/>
                <a:gd name="T23" fmla="*/ 1 h 80"/>
                <a:gd name="T24" fmla="*/ 1 w 101"/>
                <a:gd name="T25" fmla="*/ 1 h 80"/>
                <a:gd name="T26" fmla="*/ 1 w 101"/>
                <a:gd name="T27" fmla="*/ 1 h 80"/>
                <a:gd name="T28" fmla="*/ 1 w 101"/>
                <a:gd name="T29" fmla="*/ 1 h 80"/>
                <a:gd name="T30" fmla="*/ 1 w 101"/>
                <a:gd name="T31" fmla="*/ 1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80"/>
                <a:gd name="T71" fmla="*/ 101 w 101"/>
                <a:gd name="T72" fmla="*/ 80 h 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endParaRPr lang="zh-CN" altLang="en-US" i="0"/>
            </a:p>
          </p:txBody>
        </p:sp>
      </p:grpSp>
      <p:pic>
        <p:nvPicPr>
          <p:cNvPr id="33809" name="Picture 429" descr="MMj03957750000[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081588" y="4394200"/>
            <a:ext cx="5619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10" name="Picture 432" descr="cocktai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9063" y="4313238"/>
            <a:ext cx="2030412"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1" name="Line 434"/>
          <p:cNvSpPr>
            <a:spLocks noChangeShapeType="1"/>
          </p:cNvSpPr>
          <p:nvPr/>
        </p:nvSpPr>
        <p:spPr bwMode="auto">
          <a:xfrm>
            <a:off x="1708150" y="4371975"/>
            <a:ext cx="242888"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812" name="Line 435"/>
          <p:cNvSpPr>
            <a:spLocks noChangeShapeType="1"/>
          </p:cNvSpPr>
          <p:nvPr/>
        </p:nvSpPr>
        <p:spPr bwMode="auto">
          <a:xfrm>
            <a:off x="1708150" y="4371975"/>
            <a:ext cx="242888"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33813" name="Line 436"/>
          <p:cNvSpPr>
            <a:spLocks noChangeShapeType="1"/>
          </p:cNvSpPr>
          <p:nvPr/>
        </p:nvSpPr>
        <p:spPr bwMode="auto">
          <a:xfrm>
            <a:off x="1639888" y="5008563"/>
            <a:ext cx="190500"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p>
        </p:txBody>
      </p:sp>
      <p:grpSp>
        <p:nvGrpSpPr>
          <p:cNvPr id="33814" name="Group 506"/>
          <p:cNvGrpSpPr>
            <a:grpSpLocks/>
          </p:cNvGrpSpPr>
          <p:nvPr/>
        </p:nvGrpSpPr>
        <p:grpSpPr bwMode="auto">
          <a:xfrm flipH="1">
            <a:off x="977900" y="4884738"/>
            <a:ext cx="501650" cy="512762"/>
            <a:chOff x="2839" y="3501"/>
            <a:chExt cx="755" cy="803"/>
          </a:xfrm>
        </p:grpSpPr>
        <p:pic>
          <p:nvPicPr>
            <p:cNvPr id="33961" name="Picture 507"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962" name="Freeform 50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0"/>
            </a:p>
          </p:txBody>
        </p:sp>
      </p:grpSp>
      <p:grpSp>
        <p:nvGrpSpPr>
          <p:cNvPr id="33815" name="Group 621"/>
          <p:cNvGrpSpPr>
            <a:grpSpLocks/>
          </p:cNvGrpSpPr>
          <p:nvPr/>
        </p:nvGrpSpPr>
        <p:grpSpPr bwMode="auto">
          <a:xfrm>
            <a:off x="3038475" y="3930650"/>
            <a:ext cx="635000" cy="485775"/>
            <a:chOff x="3061" y="2530"/>
            <a:chExt cx="400" cy="306"/>
          </a:xfrm>
        </p:grpSpPr>
        <p:grpSp>
          <p:nvGrpSpPr>
            <p:cNvPr id="33930" name="Group 494"/>
            <p:cNvGrpSpPr>
              <a:grpSpLocks/>
            </p:cNvGrpSpPr>
            <p:nvPr/>
          </p:nvGrpSpPr>
          <p:grpSpPr bwMode="auto">
            <a:xfrm>
              <a:off x="3061" y="2530"/>
              <a:ext cx="327" cy="81"/>
              <a:chOff x="2199" y="955"/>
              <a:chExt cx="2547" cy="506"/>
            </a:xfrm>
          </p:grpSpPr>
          <p:sp>
            <p:nvSpPr>
              <p:cNvPr id="33955" name="Freeform 495"/>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956" name="Freeform 496"/>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957" name="Freeform 497"/>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958" name="Freeform 498"/>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959" name="Freeform 499"/>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960" name="Freeform 500"/>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grpSp>
        <p:pic>
          <p:nvPicPr>
            <p:cNvPr id="33931" name="Picture 549"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932" name="Freeform 550"/>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i="0"/>
            </a:p>
          </p:txBody>
        </p:sp>
        <p:pic>
          <p:nvPicPr>
            <p:cNvPr id="33933" name="Picture 551"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934" name="Freeform 552"/>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35" name="Freeform 553"/>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36" name="Freeform 554"/>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37" name="Freeform 555"/>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38" name="Freeform 556"/>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39" name="Freeform 557"/>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grpSp>
          <p:nvGrpSpPr>
            <p:cNvPr id="33940" name="Group 558"/>
            <p:cNvGrpSpPr>
              <a:grpSpLocks/>
            </p:cNvGrpSpPr>
            <p:nvPr/>
          </p:nvGrpSpPr>
          <p:grpSpPr bwMode="auto">
            <a:xfrm>
              <a:off x="3186" y="2777"/>
              <a:ext cx="55" cy="24"/>
              <a:chOff x="1740" y="2642"/>
              <a:chExt cx="752" cy="327"/>
            </a:xfrm>
          </p:grpSpPr>
          <p:sp>
            <p:nvSpPr>
              <p:cNvPr id="33949" name="Freeform 559"/>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50" name="Freeform 560"/>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51" name="Freeform 561"/>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52" name="Freeform 562"/>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53" name="Freeform 563"/>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54" name="Freeform 564"/>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grpSp>
        <p:sp>
          <p:nvSpPr>
            <p:cNvPr id="33941" name="Freeform 565"/>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42" name="Freeform 566"/>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43" name="Freeform 567"/>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44" name="Freeform 568"/>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45" name="Freeform 569"/>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46" name="Freeform 570"/>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47" name="Freeform 589"/>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48" name="Freeform 590"/>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grpSp>
      <p:grpSp>
        <p:nvGrpSpPr>
          <p:cNvPr id="33816" name="Group 632"/>
          <p:cNvGrpSpPr>
            <a:grpSpLocks/>
          </p:cNvGrpSpPr>
          <p:nvPr/>
        </p:nvGrpSpPr>
        <p:grpSpPr bwMode="auto">
          <a:xfrm>
            <a:off x="3925888" y="4098925"/>
            <a:ext cx="536575" cy="401638"/>
            <a:chOff x="3328" y="2543"/>
            <a:chExt cx="338" cy="253"/>
          </a:xfrm>
        </p:grpSpPr>
        <p:grpSp>
          <p:nvGrpSpPr>
            <p:cNvPr id="33903" name="Group 487"/>
            <p:cNvGrpSpPr>
              <a:grpSpLocks/>
            </p:cNvGrpSpPr>
            <p:nvPr/>
          </p:nvGrpSpPr>
          <p:grpSpPr bwMode="auto">
            <a:xfrm>
              <a:off x="3328" y="2543"/>
              <a:ext cx="327" cy="81"/>
              <a:chOff x="2199" y="955"/>
              <a:chExt cx="2547" cy="506"/>
            </a:xfrm>
          </p:grpSpPr>
          <p:sp>
            <p:nvSpPr>
              <p:cNvPr id="33924" name="Freeform 48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925" name="Freeform 48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926" name="Freeform 49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927" name="Freeform 49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928" name="Freeform 492"/>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929" name="Freeform 49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grpSp>
        <p:pic>
          <p:nvPicPr>
            <p:cNvPr id="33904" name="Picture 571"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381" y="269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905" name="Freeform 572"/>
            <p:cNvSpPr>
              <a:spLocks/>
            </p:cNvSpPr>
            <p:nvPr/>
          </p:nvSpPr>
          <p:spPr bwMode="auto">
            <a:xfrm>
              <a:off x="3462" y="259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i="0"/>
            </a:p>
          </p:txBody>
        </p:sp>
        <p:pic>
          <p:nvPicPr>
            <p:cNvPr id="33906" name="Picture 573"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2" y="260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907" name="Freeform 574"/>
            <p:cNvSpPr>
              <a:spLocks/>
            </p:cNvSpPr>
            <p:nvPr/>
          </p:nvSpPr>
          <p:spPr bwMode="auto">
            <a:xfrm>
              <a:off x="3498" y="259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08" name="Freeform 575"/>
            <p:cNvSpPr>
              <a:spLocks/>
            </p:cNvSpPr>
            <p:nvPr/>
          </p:nvSpPr>
          <p:spPr bwMode="auto">
            <a:xfrm>
              <a:off x="3461" y="259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09" name="Freeform 576"/>
            <p:cNvSpPr>
              <a:spLocks/>
            </p:cNvSpPr>
            <p:nvPr/>
          </p:nvSpPr>
          <p:spPr bwMode="auto">
            <a:xfrm>
              <a:off x="3614" y="261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10" name="Freeform 577"/>
            <p:cNvSpPr>
              <a:spLocks/>
            </p:cNvSpPr>
            <p:nvPr/>
          </p:nvSpPr>
          <p:spPr bwMode="auto">
            <a:xfrm>
              <a:off x="3460" y="269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11" name="Freeform 578"/>
            <p:cNvSpPr>
              <a:spLocks/>
            </p:cNvSpPr>
            <p:nvPr/>
          </p:nvSpPr>
          <p:spPr bwMode="auto">
            <a:xfrm>
              <a:off x="3619" y="261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12" name="Freeform 579"/>
            <p:cNvSpPr>
              <a:spLocks/>
            </p:cNvSpPr>
            <p:nvPr/>
          </p:nvSpPr>
          <p:spPr bwMode="auto">
            <a:xfrm>
              <a:off x="3460" y="269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grpSp>
          <p:nvGrpSpPr>
            <p:cNvPr id="33913" name="Group 580"/>
            <p:cNvGrpSpPr>
              <a:grpSpLocks/>
            </p:cNvGrpSpPr>
            <p:nvPr/>
          </p:nvGrpSpPr>
          <p:grpSpPr bwMode="auto">
            <a:xfrm>
              <a:off x="3458" y="2737"/>
              <a:ext cx="55" cy="24"/>
              <a:chOff x="1740" y="2642"/>
              <a:chExt cx="752" cy="327"/>
            </a:xfrm>
          </p:grpSpPr>
          <p:sp>
            <p:nvSpPr>
              <p:cNvPr id="33918" name="Freeform 58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19" name="Freeform 58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20" name="Freeform 58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21" name="Freeform 58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22" name="Freeform 58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23" name="Freeform 58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grpSp>
        <p:sp>
          <p:nvSpPr>
            <p:cNvPr id="33914" name="Freeform 587"/>
            <p:cNvSpPr>
              <a:spLocks/>
            </p:cNvSpPr>
            <p:nvPr/>
          </p:nvSpPr>
          <p:spPr bwMode="auto">
            <a:xfrm>
              <a:off x="3552" y="274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15" name="Freeform 588"/>
            <p:cNvSpPr>
              <a:spLocks/>
            </p:cNvSpPr>
            <p:nvPr/>
          </p:nvSpPr>
          <p:spPr bwMode="auto">
            <a:xfrm>
              <a:off x="3381" y="274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16" name="Freeform 591"/>
            <p:cNvSpPr>
              <a:spLocks/>
            </p:cNvSpPr>
            <p:nvPr/>
          </p:nvSpPr>
          <p:spPr bwMode="auto">
            <a:xfrm>
              <a:off x="3387" y="273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917" name="Freeform 592"/>
            <p:cNvSpPr>
              <a:spLocks/>
            </p:cNvSpPr>
            <p:nvPr/>
          </p:nvSpPr>
          <p:spPr bwMode="auto">
            <a:xfrm flipV="1">
              <a:off x="3549" y="273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grpSp>
      <p:grpSp>
        <p:nvGrpSpPr>
          <p:cNvPr id="33817" name="Group 631"/>
          <p:cNvGrpSpPr>
            <a:grpSpLocks/>
          </p:cNvGrpSpPr>
          <p:nvPr/>
        </p:nvGrpSpPr>
        <p:grpSpPr bwMode="auto">
          <a:xfrm>
            <a:off x="3308350" y="4359275"/>
            <a:ext cx="585788" cy="419100"/>
            <a:chOff x="5096" y="2218"/>
            <a:chExt cx="369" cy="264"/>
          </a:xfrm>
        </p:grpSpPr>
        <p:grpSp>
          <p:nvGrpSpPr>
            <p:cNvPr id="33894" name="Group 622"/>
            <p:cNvGrpSpPr>
              <a:grpSpLocks/>
            </p:cNvGrpSpPr>
            <p:nvPr/>
          </p:nvGrpSpPr>
          <p:grpSpPr bwMode="auto">
            <a:xfrm>
              <a:off x="5096" y="2218"/>
              <a:ext cx="327" cy="81"/>
              <a:chOff x="2199" y="955"/>
              <a:chExt cx="2547" cy="506"/>
            </a:xfrm>
          </p:grpSpPr>
          <p:sp>
            <p:nvSpPr>
              <p:cNvPr id="33897" name="Freeform 623"/>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898" name="Freeform 624"/>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899" name="Freeform 625"/>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900" name="Freeform 626"/>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901" name="Freeform 627"/>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902" name="Freeform 628"/>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grpSp>
        <p:pic>
          <p:nvPicPr>
            <p:cNvPr id="33895" name="Picture 629" descr="access_point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2" y="2250"/>
              <a:ext cx="27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96" name="Picture 630" descr="access_point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5" y="2251"/>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818" name="Group 633"/>
          <p:cNvGrpSpPr>
            <a:grpSpLocks/>
          </p:cNvGrpSpPr>
          <p:nvPr/>
        </p:nvGrpSpPr>
        <p:grpSpPr bwMode="auto">
          <a:xfrm>
            <a:off x="3009900" y="4784725"/>
            <a:ext cx="635000" cy="485775"/>
            <a:chOff x="3061" y="2530"/>
            <a:chExt cx="400" cy="306"/>
          </a:xfrm>
        </p:grpSpPr>
        <p:grpSp>
          <p:nvGrpSpPr>
            <p:cNvPr id="33863" name="Group 634"/>
            <p:cNvGrpSpPr>
              <a:grpSpLocks/>
            </p:cNvGrpSpPr>
            <p:nvPr/>
          </p:nvGrpSpPr>
          <p:grpSpPr bwMode="auto">
            <a:xfrm>
              <a:off x="3061" y="2530"/>
              <a:ext cx="327" cy="81"/>
              <a:chOff x="2199" y="955"/>
              <a:chExt cx="2547" cy="506"/>
            </a:xfrm>
          </p:grpSpPr>
          <p:sp>
            <p:nvSpPr>
              <p:cNvPr id="33888" name="Freeform 635"/>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889" name="Freeform 636"/>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890" name="Freeform 637"/>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891" name="Freeform 638"/>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892" name="Freeform 639"/>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893" name="Freeform 640"/>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grpSp>
        <p:pic>
          <p:nvPicPr>
            <p:cNvPr id="33864" name="Picture 641"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65" name="Freeform 642"/>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i="0"/>
            </a:p>
          </p:txBody>
        </p:sp>
        <p:pic>
          <p:nvPicPr>
            <p:cNvPr id="33866" name="Picture 643"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67" name="Freeform 644"/>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68" name="Freeform 645"/>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69" name="Freeform 646"/>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70" name="Freeform 647"/>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71" name="Freeform 648"/>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72" name="Freeform 649"/>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grpSp>
          <p:nvGrpSpPr>
            <p:cNvPr id="33873" name="Group 650"/>
            <p:cNvGrpSpPr>
              <a:grpSpLocks/>
            </p:cNvGrpSpPr>
            <p:nvPr/>
          </p:nvGrpSpPr>
          <p:grpSpPr bwMode="auto">
            <a:xfrm>
              <a:off x="3186" y="2777"/>
              <a:ext cx="55" cy="24"/>
              <a:chOff x="1740" y="2642"/>
              <a:chExt cx="752" cy="327"/>
            </a:xfrm>
          </p:grpSpPr>
          <p:sp>
            <p:nvSpPr>
              <p:cNvPr id="33882" name="Freeform 65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83" name="Freeform 65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84" name="Freeform 65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85" name="Freeform 65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86" name="Freeform 65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87" name="Freeform 65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grpSp>
        <p:sp>
          <p:nvSpPr>
            <p:cNvPr id="33874" name="Freeform 657"/>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75" name="Freeform 658"/>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76" name="Freeform 659"/>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77" name="Freeform 660"/>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78" name="Freeform 661"/>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79" name="Freeform 662"/>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80" name="Freeform 663"/>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81" name="Freeform 664"/>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grpSp>
      <p:grpSp>
        <p:nvGrpSpPr>
          <p:cNvPr id="33819" name="Group 665"/>
          <p:cNvGrpSpPr>
            <a:grpSpLocks/>
          </p:cNvGrpSpPr>
          <p:nvPr/>
        </p:nvGrpSpPr>
        <p:grpSpPr bwMode="auto">
          <a:xfrm>
            <a:off x="3492500" y="4840288"/>
            <a:ext cx="635000" cy="485775"/>
            <a:chOff x="3061" y="2530"/>
            <a:chExt cx="400" cy="306"/>
          </a:xfrm>
        </p:grpSpPr>
        <p:grpSp>
          <p:nvGrpSpPr>
            <p:cNvPr id="33832" name="Group 666"/>
            <p:cNvGrpSpPr>
              <a:grpSpLocks/>
            </p:cNvGrpSpPr>
            <p:nvPr/>
          </p:nvGrpSpPr>
          <p:grpSpPr bwMode="auto">
            <a:xfrm>
              <a:off x="3061" y="2530"/>
              <a:ext cx="327" cy="81"/>
              <a:chOff x="2199" y="955"/>
              <a:chExt cx="2547" cy="506"/>
            </a:xfrm>
          </p:grpSpPr>
          <p:sp>
            <p:nvSpPr>
              <p:cNvPr id="33857" name="Freeform 667"/>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858" name="Freeform 668"/>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859" name="Freeform 669"/>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860" name="Freeform 670"/>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861" name="Freeform 671"/>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sp>
            <p:nvSpPr>
              <p:cNvPr id="33862" name="Freeform 672"/>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0"/>
              </a:p>
            </p:txBody>
          </p:sp>
        </p:grpSp>
        <p:pic>
          <p:nvPicPr>
            <p:cNvPr id="33833" name="Picture 673"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34" name="Freeform 674"/>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i="0"/>
            </a:p>
          </p:txBody>
        </p:sp>
        <p:pic>
          <p:nvPicPr>
            <p:cNvPr id="33835" name="Picture 675" descr="scree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36" name="Freeform 676"/>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37" name="Freeform 677"/>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38" name="Freeform 678"/>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39" name="Freeform 679"/>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40" name="Freeform 680"/>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41" name="Freeform 681"/>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grpSp>
          <p:nvGrpSpPr>
            <p:cNvPr id="33842" name="Group 682"/>
            <p:cNvGrpSpPr>
              <a:grpSpLocks/>
            </p:cNvGrpSpPr>
            <p:nvPr/>
          </p:nvGrpSpPr>
          <p:grpSpPr bwMode="auto">
            <a:xfrm>
              <a:off x="3186" y="2777"/>
              <a:ext cx="55" cy="24"/>
              <a:chOff x="1740" y="2642"/>
              <a:chExt cx="752" cy="327"/>
            </a:xfrm>
          </p:grpSpPr>
          <p:sp>
            <p:nvSpPr>
              <p:cNvPr id="33851" name="Freeform 68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52" name="Freeform 68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53" name="Freeform 68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54" name="Freeform 68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55" name="Freeform 68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56" name="Freeform 68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grpSp>
        <p:sp>
          <p:nvSpPr>
            <p:cNvPr id="33843" name="Freeform 689"/>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44" name="Freeform 690"/>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45" name="Freeform 691"/>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46" name="Freeform 692"/>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47" name="Freeform 693"/>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48" name="Freeform 694"/>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49" name="Freeform 695"/>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sp>
          <p:nvSpPr>
            <p:cNvPr id="33850" name="Freeform 696"/>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0"/>
            </a:p>
          </p:txBody>
        </p:sp>
      </p:grpSp>
      <p:grpSp>
        <p:nvGrpSpPr>
          <p:cNvPr id="33820" name="Group 699"/>
          <p:cNvGrpSpPr>
            <a:grpSpLocks/>
          </p:cNvGrpSpPr>
          <p:nvPr/>
        </p:nvGrpSpPr>
        <p:grpSpPr bwMode="auto">
          <a:xfrm flipH="1">
            <a:off x="1131888" y="4440238"/>
            <a:ext cx="501650" cy="512762"/>
            <a:chOff x="2839" y="3501"/>
            <a:chExt cx="755" cy="803"/>
          </a:xfrm>
        </p:grpSpPr>
        <p:pic>
          <p:nvPicPr>
            <p:cNvPr id="33830" name="Picture 70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31" name="Freeform 7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0"/>
            </a:p>
          </p:txBody>
        </p:sp>
      </p:grpSp>
      <p:grpSp>
        <p:nvGrpSpPr>
          <p:cNvPr id="33821" name="Group 702"/>
          <p:cNvGrpSpPr>
            <a:grpSpLocks/>
          </p:cNvGrpSpPr>
          <p:nvPr/>
        </p:nvGrpSpPr>
        <p:grpSpPr bwMode="auto">
          <a:xfrm flipH="1">
            <a:off x="1282700" y="4013200"/>
            <a:ext cx="501650" cy="512763"/>
            <a:chOff x="2839" y="3501"/>
            <a:chExt cx="755" cy="803"/>
          </a:xfrm>
        </p:grpSpPr>
        <p:pic>
          <p:nvPicPr>
            <p:cNvPr id="33828" name="Picture 703"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29" name="Freeform 70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0"/>
            </a:p>
          </p:txBody>
        </p:sp>
      </p:grpSp>
      <p:grpSp>
        <p:nvGrpSpPr>
          <p:cNvPr id="33822" name="Group 705"/>
          <p:cNvGrpSpPr>
            <a:grpSpLocks/>
          </p:cNvGrpSpPr>
          <p:nvPr/>
        </p:nvGrpSpPr>
        <p:grpSpPr bwMode="auto">
          <a:xfrm>
            <a:off x="1955800" y="4400550"/>
            <a:ext cx="501650" cy="512763"/>
            <a:chOff x="2839" y="3501"/>
            <a:chExt cx="755" cy="803"/>
          </a:xfrm>
        </p:grpSpPr>
        <p:pic>
          <p:nvPicPr>
            <p:cNvPr id="33826" name="Picture 706"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27" name="Freeform 7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0"/>
            </a:p>
          </p:txBody>
        </p:sp>
      </p:grpSp>
      <p:grpSp>
        <p:nvGrpSpPr>
          <p:cNvPr id="33823" name="Group 708"/>
          <p:cNvGrpSpPr>
            <a:grpSpLocks/>
          </p:cNvGrpSpPr>
          <p:nvPr/>
        </p:nvGrpSpPr>
        <p:grpSpPr bwMode="auto">
          <a:xfrm>
            <a:off x="1757363" y="4840288"/>
            <a:ext cx="501650" cy="512762"/>
            <a:chOff x="2839" y="3501"/>
            <a:chExt cx="755" cy="803"/>
          </a:xfrm>
        </p:grpSpPr>
        <p:pic>
          <p:nvPicPr>
            <p:cNvPr id="33824" name="Picture 709"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25" name="Freeform 71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0"/>
            </a:p>
          </p:txBody>
        </p:sp>
      </p:grpSp>
    </p:spTree>
    <p:extLst>
      <p:ext uri="{BB962C8B-B14F-4D97-AF65-F5344CB8AC3E}">
        <p14:creationId xmlns:p14="http://schemas.microsoft.com/office/powerpoint/2010/main" val="590665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dirty="0">
                <a:latin typeface="+mn-lt"/>
              </a:rPr>
              <a:t>IP</a:t>
            </a:r>
            <a:r>
              <a:rPr lang="zh-CN" altLang="en-US" dirty="0">
                <a:latin typeface="+mn-lt"/>
              </a:rPr>
              <a:t>如何实现“不同的网络互连”</a:t>
            </a:r>
            <a:endParaRPr lang="en-US" altLang="zh-CN" dirty="0">
              <a:latin typeface="+mn-lt"/>
            </a:endParaRPr>
          </a:p>
        </p:txBody>
      </p:sp>
      <p:sp>
        <p:nvSpPr>
          <p:cNvPr id="43011" name="Rectangle 3"/>
          <p:cNvSpPr>
            <a:spLocks noChangeArrowheads="1"/>
          </p:cNvSpPr>
          <p:nvPr/>
        </p:nvSpPr>
        <p:spPr bwMode="auto">
          <a:xfrm>
            <a:off x="693738" y="1536700"/>
            <a:ext cx="914400" cy="582613"/>
          </a:xfrm>
          <a:prstGeom prst="rect">
            <a:avLst/>
          </a:prstGeom>
          <a:solidFill>
            <a:srgbClr val="FF7C80"/>
          </a:solidFill>
          <a:ln w="9525">
            <a:solidFill>
              <a:schemeClr val="tx1"/>
            </a:solidFill>
            <a:miter lim="800000"/>
            <a:headEnd/>
            <a:tailEnd/>
          </a:ln>
        </p:spPr>
        <p:txBody>
          <a:bodyPr wrap="none" anchor="ctr"/>
          <a:lstStyle/>
          <a:p>
            <a:endParaRPr lang="zh-CN" altLang="en-US"/>
          </a:p>
        </p:txBody>
      </p:sp>
      <p:sp>
        <p:nvSpPr>
          <p:cNvPr id="43012" name="Rectangle 4"/>
          <p:cNvSpPr>
            <a:spLocks noChangeArrowheads="1"/>
          </p:cNvSpPr>
          <p:nvPr/>
        </p:nvSpPr>
        <p:spPr bwMode="auto">
          <a:xfrm>
            <a:off x="703263" y="2728913"/>
            <a:ext cx="914400" cy="582612"/>
          </a:xfrm>
          <a:prstGeom prst="rect">
            <a:avLst/>
          </a:prstGeom>
          <a:solidFill>
            <a:srgbClr val="FFFF99"/>
          </a:solidFill>
          <a:ln w="9525">
            <a:solidFill>
              <a:schemeClr val="tx1"/>
            </a:solidFill>
            <a:miter lim="800000"/>
            <a:headEnd/>
            <a:tailEnd/>
          </a:ln>
        </p:spPr>
        <p:txBody>
          <a:bodyPr wrap="none" anchor="ctr"/>
          <a:lstStyle/>
          <a:p>
            <a:endParaRPr lang="zh-CN" altLang="en-US"/>
          </a:p>
        </p:txBody>
      </p:sp>
      <p:sp>
        <p:nvSpPr>
          <p:cNvPr id="43013" name="Text Box 5"/>
          <p:cNvSpPr txBox="1">
            <a:spLocks noChangeArrowheads="1"/>
          </p:cNvSpPr>
          <p:nvPr/>
        </p:nvSpPr>
        <p:spPr bwMode="auto">
          <a:xfrm>
            <a:off x="806450" y="1636713"/>
            <a:ext cx="755650" cy="366712"/>
          </a:xfrm>
          <a:prstGeom prst="rect">
            <a:avLst/>
          </a:prstGeom>
          <a:noFill/>
          <a:ln w="9525">
            <a:noFill/>
            <a:miter lim="800000"/>
            <a:headEnd/>
            <a:tailEnd/>
          </a:ln>
        </p:spPr>
        <p:txBody>
          <a:bodyPr wrap="none">
            <a:spAutoFit/>
          </a:bodyPr>
          <a:lstStyle/>
          <a:p>
            <a:r>
              <a:rPr lang="en-US" altLang="zh-CN" i="0">
                <a:latin typeface="Times New Roman" pitchFamily="18" charset="0"/>
              </a:rPr>
              <a:t>HTTP</a:t>
            </a:r>
          </a:p>
        </p:txBody>
      </p:sp>
      <p:sp>
        <p:nvSpPr>
          <p:cNvPr id="43014" name="Text Box 6"/>
          <p:cNvSpPr txBox="1">
            <a:spLocks noChangeArrowheads="1"/>
          </p:cNvSpPr>
          <p:nvPr/>
        </p:nvSpPr>
        <p:spPr bwMode="auto">
          <a:xfrm>
            <a:off x="890588" y="2827338"/>
            <a:ext cx="603250" cy="366712"/>
          </a:xfrm>
          <a:prstGeom prst="rect">
            <a:avLst/>
          </a:prstGeom>
          <a:noFill/>
          <a:ln w="9525">
            <a:noFill/>
            <a:miter lim="800000"/>
            <a:headEnd/>
            <a:tailEnd/>
          </a:ln>
        </p:spPr>
        <p:txBody>
          <a:bodyPr wrap="none">
            <a:spAutoFit/>
          </a:bodyPr>
          <a:lstStyle/>
          <a:p>
            <a:r>
              <a:rPr lang="en-US" altLang="zh-CN" i="0">
                <a:latin typeface="Times New Roman" pitchFamily="18" charset="0"/>
              </a:rPr>
              <a:t>TCP</a:t>
            </a:r>
          </a:p>
        </p:txBody>
      </p:sp>
      <p:grpSp>
        <p:nvGrpSpPr>
          <p:cNvPr id="43015" name="Group 7"/>
          <p:cNvGrpSpPr>
            <a:grpSpLocks/>
          </p:cNvGrpSpPr>
          <p:nvPr/>
        </p:nvGrpSpPr>
        <p:grpSpPr bwMode="auto">
          <a:xfrm>
            <a:off x="688975" y="3916363"/>
            <a:ext cx="914400" cy="582612"/>
            <a:chOff x="323" y="2664"/>
            <a:chExt cx="576" cy="367"/>
          </a:xfrm>
        </p:grpSpPr>
        <p:sp>
          <p:nvSpPr>
            <p:cNvPr id="43078" name="Rectangle 8"/>
            <p:cNvSpPr>
              <a:spLocks noChangeArrowheads="1"/>
            </p:cNvSpPr>
            <p:nvPr/>
          </p:nvSpPr>
          <p:spPr bwMode="auto">
            <a:xfrm>
              <a:off x="323" y="2664"/>
              <a:ext cx="576" cy="367"/>
            </a:xfrm>
            <a:prstGeom prst="rect">
              <a:avLst/>
            </a:prstGeom>
            <a:solidFill>
              <a:srgbClr val="FFCC00"/>
            </a:solidFill>
            <a:ln w="9525">
              <a:solidFill>
                <a:schemeClr val="tx1"/>
              </a:solidFill>
              <a:miter lim="800000"/>
              <a:headEnd/>
              <a:tailEnd/>
            </a:ln>
          </p:spPr>
          <p:txBody>
            <a:bodyPr wrap="none" anchor="ctr"/>
            <a:lstStyle/>
            <a:p>
              <a:endParaRPr lang="zh-CN" altLang="en-US"/>
            </a:p>
          </p:txBody>
        </p:sp>
        <p:sp>
          <p:nvSpPr>
            <p:cNvPr id="43079" name="Text Box 9"/>
            <p:cNvSpPr txBox="1">
              <a:spLocks noChangeArrowheads="1"/>
            </p:cNvSpPr>
            <p:nvPr/>
          </p:nvSpPr>
          <p:spPr bwMode="auto">
            <a:xfrm>
              <a:off x="500" y="2729"/>
              <a:ext cx="244" cy="231"/>
            </a:xfrm>
            <a:prstGeom prst="rect">
              <a:avLst/>
            </a:prstGeom>
            <a:solidFill>
              <a:srgbClr val="FFCC00"/>
            </a:solidFill>
            <a:ln w="9525">
              <a:noFill/>
              <a:miter lim="800000"/>
              <a:headEnd/>
              <a:tailEnd/>
            </a:ln>
          </p:spPr>
          <p:txBody>
            <a:bodyPr wrap="none">
              <a:spAutoFit/>
            </a:bodyPr>
            <a:lstStyle/>
            <a:p>
              <a:r>
                <a:rPr lang="en-US" altLang="zh-CN" i="0">
                  <a:latin typeface="Times New Roman" pitchFamily="18" charset="0"/>
                </a:rPr>
                <a:t>IP</a:t>
              </a:r>
            </a:p>
          </p:txBody>
        </p:sp>
      </p:grpSp>
      <p:sp>
        <p:nvSpPr>
          <p:cNvPr id="43016" name="Rectangle 10"/>
          <p:cNvSpPr>
            <a:spLocks noChangeArrowheads="1"/>
          </p:cNvSpPr>
          <p:nvPr/>
        </p:nvSpPr>
        <p:spPr bwMode="auto">
          <a:xfrm>
            <a:off x="669925" y="5146675"/>
            <a:ext cx="906463" cy="606425"/>
          </a:xfrm>
          <a:prstGeom prst="rect">
            <a:avLst/>
          </a:prstGeom>
          <a:solidFill>
            <a:srgbClr val="CCFFCC"/>
          </a:solidFill>
          <a:ln w="9525">
            <a:solidFill>
              <a:schemeClr val="tx1"/>
            </a:solidFill>
            <a:miter lim="800000"/>
            <a:headEnd/>
            <a:tailEnd/>
          </a:ln>
        </p:spPr>
        <p:txBody>
          <a:bodyPr wrap="none" anchor="ctr"/>
          <a:lstStyle/>
          <a:p>
            <a:endParaRPr lang="zh-CN" altLang="en-US"/>
          </a:p>
        </p:txBody>
      </p:sp>
      <p:sp>
        <p:nvSpPr>
          <p:cNvPr id="43017" name="Text Box 11"/>
          <p:cNvSpPr txBox="1">
            <a:spLocks noChangeArrowheads="1"/>
          </p:cNvSpPr>
          <p:nvPr/>
        </p:nvSpPr>
        <p:spPr bwMode="auto">
          <a:xfrm>
            <a:off x="677863" y="5184775"/>
            <a:ext cx="898525" cy="533400"/>
          </a:xfrm>
          <a:prstGeom prst="rect">
            <a:avLst/>
          </a:prstGeom>
          <a:noFill/>
          <a:ln w="9525">
            <a:noFill/>
            <a:miter lim="800000"/>
            <a:headEnd/>
            <a:tailEnd/>
          </a:ln>
        </p:spPr>
        <p:txBody>
          <a:bodyPr wrap="none">
            <a:spAutoFit/>
          </a:bodyPr>
          <a:lstStyle/>
          <a:p>
            <a:pPr algn="ctr">
              <a:lnSpc>
                <a:spcPct val="90000"/>
              </a:lnSpc>
            </a:pPr>
            <a:r>
              <a:rPr lang="en-US" altLang="zh-CN" sz="1600" i="0" dirty="0">
                <a:latin typeface="Times New Roman" pitchFamily="18" charset="0"/>
              </a:rPr>
              <a:t>Ethernet</a:t>
            </a:r>
          </a:p>
          <a:p>
            <a:pPr algn="ctr">
              <a:lnSpc>
                <a:spcPct val="90000"/>
              </a:lnSpc>
            </a:pPr>
            <a:r>
              <a:rPr lang="en-US" altLang="zh-CN" sz="1600" i="0" dirty="0">
                <a:latin typeface="Times New Roman" pitchFamily="18" charset="0"/>
              </a:rPr>
              <a:t>interface</a:t>
            </a:r>
          </a:p>
        </p:txBody>
      </p:sp>
      <p:sp>
        <p:nvSpPr>
          <p:cNvPr id="43018" name="Line 12"/>
          <p:cNvSpPr>
            <a:spLocks noChangeShapeType="1"/>
          </p:cNvSpPr>
          <p:nvPr/>
        </p:nvSpPr>
        <p:spPr bwMode="auto">
          <a:xfrm>
            <a:off x="1147763" y="2111375"/>
            <a:ext cx="0" cy="62230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43019" name="Line 13"/>
          <p:cNvSpPr>
            <a:spLocks noChangeShapeType="1"/>
          </p:cNvSpPr>
          <p:nvPr/>
        </p:nvSpPr>
        <p:spPr bwMode="auto">
          <a:xfrm>
            <a:off x="1147763" y="3317875"/>
            <a:ext cx="0" cy="62230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43020" name="Line 14"/>
          <p:cNvSpPr>
            <a:spLocks noChangeShapeType="1"/>
          </p:cNvSpPr>
          <p:nvPr/>
        </p:nvSpPr>
        <p:spPr bwMode="auto">
          <a:xfrm>
            <a:off x="1147763" y="4510088"/>
            <a:ext cx="0" cy="62230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43021" name="Rectangle 15"/>
          <p:cNvSpPr>
            <a:spLocks noChangeArrowheads="1"/>
          </p:cNvSpPr>
          <p:nvPr/>
        </p:nvSpPr>
        <p:spPr bwMode="auto">
          <a:xfrm>
            <a:off x="538163" y="1335088"/>
            <a:ext cx="1303337" cy="4848225"/>
          </a:xfrm>
          <a:prstGeom prst="rect">
            <a:avLst/>
          </a:prstGeom>
          <a:noFill/>
          <a:ln w="9525">
            <a:solidFill>
              <a:srgbClr val="3333FF"/>
            </a:solidFill>
            <a:prstDash val="sysDot"/>
            <a:miter lim="800000"/>
            <a:headEnd/>
            <a:tailEnd/>
          </a:ln>
        </p:spPr>
        <p:txBody>
          <a:bodyPr wrap="none" anchor="ctr"/>
          <a:lstStyle/>
          <a:p>
            <a:endParaRPr lang="zh-CN" altLang="en-US"/>
          </a:p>
        </p:txBody>
      </p:sp>
      <p:sp>
        <p:nvSpPr>
          <p:cNvPr id="43022" name="Rectangle 16"/>
          <p:cNvSpPr>
            <a:spLocks noChangeArrowheads="1"/>
          </p:cNvSpPr>
          <p:nvPr/>
        </p:nvSpPr>
        <p:spPr bwMode="auto">
          <a:xfrm>
            <a:off x="7648575" y="1536700"/>
            <a:ext cx="914400" cy="582613"/>
          </a:xfrm>
          <a:prstGeom prst="rect">
            <a:avLst/>
          </a:prstGeom>
          <a:solidFill>
            <a:srgbClr val="FF7C80"/>
          </a:solidFill>
          <a:ln w="9525">
            <a:solidFill>
              <a:schemeClr val="tx1"/>
            </a:solidFill>
            <a:miter lim="800000"/>
            <a:headEnd/>
            <a:tailEnd/>
          </a:ln>
        </p:spPr>
        <p:txBody>
          <a:bodyPr wrap="none" anchor="ctr"/>
          <a:lstStyle/>
          <a:p>
            <a:endParaRPr lang="zh-CN" altLang="en-US"/>
          </a:p>
        </p:txBody>
      </p:sp>
      <p:sp>
        <p:nvSpPr>
          <p:cNvPr id="43023" name="Rectangle 17"/>
          <p:cNvSpPr>
            <a:spLocks noChangeArrowheads="1"/>
          </p:cNvSpPr>
          <p:nvPr/>
        </p:nvSpPr>
        <p:spPr bwMode="auto">
          <a:xfrm>
            <a:off x="7658100" y="2728913"/>
            <a:ext cx="914400" cy="582612"/>
          </a:xfrm>
          <a:prstGeom prst="rect">
            <a:avLst/>
          </a:prstGeom>
          <a:solidFill>
            <a:srgbClr val="FFFF99"/>
          </a:solidFill>
          <a:ln w="9525">
            <a:solidFill>
              <a:schemeClr val="tx1"/>
            </a:solidFill>
            <a:miter lim="800000"/>
            <a:headEnd/>
            <a:tailEnd/>
          </a:ln>
        </p:spPr>
        <p:txBody>
          <a:bodyPr wrap="none" anchor="ctr"/>
          <a:lstStyle/>
          <a:p>
            <a:endParaRPr lang="zh-CN" altLang="en-US"/>
          </a:p>
        </p:txBody>
      </p:sp>
      <p:sp>
        <p:nvSpPr>
          <p:cNvPr id="43024" name="Rectangle 18"/>
          <p:cNvSpPr>
            <a:spLocks noChangeArrowheads="1"/>
          </p:cNvSpPr>
          <p:nvPr/>
        </p:nvSpPr>
        <p:spPr bwMode="auto">
          <a:xfrm>
            <a:off x="7643813" y="3916363"/>
            <a:ext cx="914400" cy="582612"/>
          </a:xfrm>
          <a:prstGeom prst="rect">
            <a:avLst/>
          </a:prstGeom>
          <a:solidFill>
            <a:srgbClr val="FFCC00"/>
          </a:solidFill>
          <a:ln w="9525">
            <a:solidFill>
              <a:schemeClr val="tx1"/>
            </a:solidFill>
            <a:miter lim="800000"/>
            <a:headEnd/>
            <a:tailEnd/>
          </a:ln>
        </p:spPr>
        <p:txBody>
          <a:bodyPr wrap="none" anchor="ctr"/>
          <a:lstStyle/>
          <a:p>
            <a:endParaRPr lang="zh-CN" altLang="en-US"/>
          </a:p>
        </p:txBody>
      </p:sp>
      <p:sp>
        <p:nvSpPr>
          <p:cNvPr id="43025" name="Rectangle 19"/>
          <p:cNvSpPr>
            <a:spLocks noChangeArrowheads="1"/>
          </p:cNvSpPr>
          <p:nvPr/>
        </p:nvSpPr>
        <p:spPr bwMode="auto">
          <a:xfrm>
            <a:off x="7659688" y="5106988"/>
            <a:ext cx="906462" cy="606425"/>
          </a:xfrm>
          <a:prstGeom prst="rect">
            <a:avLst/>
          </a:prstGeom>
          <a:solidFill>
            <a:srgbClr val="CCFFCC"/>
          </a:solidFill>
          <a:ln w="9525">
            <a:solidFill>
              <a:schemeClr val="tx1"/>
            </a:solidFill>
            <a:miter lim="800000"/>
            <a:headEnd/>
            <a:tailEnd/>
          </a:ln>
        </p:spPr>
        <p:txBody>
          <a:bodyPr wrap="none" anchor="ctr"/>
          <a:lstStyle/>
          <a:p>
            <a:endParaRPr lang="zh-CN" altLang="en-US"/>
          </a:p>
        </p:txBody>
      </p:sp>
      <p:sp>
        <p:nvSpPr>
          <p:cNvPr id="43026" name="Text Box 20"/>
          <p:cNvSpPr txBox="1">
            <a:spLocks noChangeArrowheads="1"/>
          </p:cNvSpPr>
          <p:nvPr/>
        </p:nvSpPr>
        <p:spPr bwMode="auto">
          <a:xfrm>
            <a:off x="7761288" y="1636713"/>
            <a:ext cx="755650" cy="366712"/>
          </a:xfrm>
          <a:prstGeom prst="rect">
            <a:avLst/>
          </a:prstGeom>
          <a:noFill/>
          <a:ln w="9525">
            <a:noFill/>
            <a:miter lim="800000"/>
            <a:headEnd/>
            <a:tailEnd/>
          </a:ln>
        </p:spPr>
        <p:txBody>
          <a:bodyPr wrap="none">
            <a:spAutoFit/>
          </a:bodyPr>
          <a:lstStyle/>
          <a:p>
            <a:r>
              <a:rPr lang="en-US" altLang="zh-CN" i="0">
                <a:latin typeface="Times New Roman" pitchFamily="18" charset="0"/>
              </a:rPr>
              <a:t>HTTP</a:t>
            </a:r>
          </a:p>
        </p:txBody>
      </p:sp>
      <p:sp>
        <p:nvSpPr>
          <p:cNvPr id="43027" name="Text Box 21"/>
          <p:cNvSpPr txBox="1">
            <a:spLocks noChangeArrowheads="1"/>
          </p:cNvSpPr>
          <p:nvPr/>
        </p:nvSpPr>
        <p:spPr bwMode="auto">
          <a:xfrm>
            <a:off x="7845425" y="2827338"/>
            <a:ext cx="603250" cy="366712"/>
          </a:xfrm>
          <a:prstGeom prst="rect">
            <a:avLst/>
          </a:prstGeom>
          <a:noFill/>
          <a:ln w="9525">
            <a:noFill/>
            <a:miter lim="800000"/>
            <a:headEnd/>
            <a:tailEnd/>
          </a:ln>
        </p:spPr>
        <p:txBody>
          <a:bodyPr wrap="none">
            <a:spAutoFit/>
          </a:bodyPr>
          <a:lstStyle/>
          <a:p>
            <a:r>
              <a:rPr lang="en-US" altLang="zh-CN" i="0">
                <a:latin typeface="Times New Roman" pitchFamily="18" charset="0"/>
              </a:rPr>
              <a:t>TCP</a:t>
            </a:r>
          </a:p>
        </p:txBody>
      </p:sp>
      <p:sp>
        <p:nvSpPr>
          <p:cNvPr id="43028" name="Text Box 22"/>
          <p:cNvSpPr txBox="1">
            <a:spLocks noChangeArrowheads="1"/>
          </p:cNvSpPr>
          <p:nvPr/>
        </p:nvSpPr>
        <p:spPr bwMode="auto">
          <a:xfrm>
            <a:off x="7940675" y="4032250"/>
            <a:ext cx="387350" cy="366713"/>
          </a:xfrm>
          <a:prstGeom prst="rect">
            <a:avLst/>
          </a:prstGeom>
          <a:noFill/>
          <a:ln w="9525">
            <a:noFill/>
            <a:miter lim="800000"/>
            <a:headEnd/>
            <a:tailEnd/>
          </a:ln>
        </p:spPr>
        <p:txBody>
          <a:bodyPr wrap="none">
            <a:spAutoFit/>
          </a:bodyPr>
          <a:lstStyle/>
          <a:p>
            <a:r>
              <a:rPr lang="en-US" altLang="zh-CN" i="0">
                <a:latin typeface="Times New Roman" pitchFamily="18" charset="0"/>
              </a:rPr>
              <a:t>IP</a:t>
            </a:r>
          </a:p>
        </p:txBody>
      </p:sp>
      <p:sp>
        <p:nvSpPr>
          <p:cNvPr id="43029" name="Text Box 23"/>
          <p:cNvSpPr txBox="1">
            <a:spLocks noChangeArrowheads="1"/>
          </p:cNvSpPr>
          <p:nvPr/>
        </p:nvSpPr>
        <p:spPr bwMode="auto">
          <a:xfrm>
            <a:off x="7683500" y="5146675"/>
            <a:ext cx="898525" cy="533400"/>
          </a:xfrm>
          <a:prstGeom prst="rect">
            <a:avLst/>
          </a:prstGeom>
          <a:noFill/>
          <a:ln w="9525">
            <a:noFill/>
            <a:miter lim="800000"/>
            <a:headEnd/>
            <a:tailEnd/>
          </a:ln>
        </p:spPr>
        <p:txBody>
          <a:bodyPr wrap="none">
            <a:spAutoFit/>
          </a:bodyPr>
          <a:lstStyle/>
          <a:p>
            <a:pPr algn="ctr">
              <a:lnSpc>
                <a:spcPct val="90000"/>
              </a:lnSpc>
            </a:pPr>
            <a:r>
              <a:rPr lang="en-US" altLang="zh-CN" sz="1600" i="0" dirty="0">
                <a:latin typeface="Times New Roman" pitchFamily="18" charset="0"/>
              </a:rPr>
              <a:t>WLAN</a:t>
            </a:r>
          </a:p>
          <a:p>
            <a:pPr algn="ctr">
              <a:lnSpc>
                <a:spcPct val="90000"/>
              </a:lnSpc>
            </a:pPr>
            <a:r>
              <a:rPr lang="en-US" altLang="zh-CN" sz="1600" i="0" dirty="0">
                <a:latin typeface="Times New Roman" pitchFamily="18" charset="0"/>
              </a:rPr>
              <a:t>interface</a:t>
            </a:r>
          </a:p>
        </p:txBody>
      </p:sp>
      <p:sp>
        <p:nvSpPr>
          <p:cNvPr id="43030" name="Line 24"/>
          <p:cNvSpPr>
            <a:spLocks noChangeShapeType="1"/>
          </p:cNvSpPr>
          <p:nvPr/>
        </p:nvSpPr>
        <p:spPr bwMode="auto">
          <a:xfrm>
            <a:off x="8102600" y="2111375"/>
            <a:ext cx="0" cy="62230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43031" name="Line 25"/>
          <p:cNvSpPr>
            <a:spLocks noChangeShapeType="1"/>
          </p:cNvSpPr>
          <p:nvPr/>
        </p:nvSpPr>
        <p:spPr bwMode="auto">
          <a:xfrm>
            <a:off x="8102600" y="3317875"/>
            <a:ext cx="0" cy="62230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43032" name="Line 26"/>
          <p:cNvSpPr>
            <a:spLocks noChangeShapeType="1"/>
          </p:cNvSpPr>
          <p:nvPr/>
        </p:nvSpPr>
        <p:spPr bwMode="auto">
          <a:xfrm>
            <a:off x="8102600" y="4510088"/>
            <a:ext cx="0" cy="62230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43033" name="Rectangle 27"/>
          <p:cNvSpPr>
            <a:spLocks noChangeArrowheads="1"/>
          </p:cNvSpPr>
          <p:nvPr/>
        </p:nvSpPr>
        <p:spPr bwMode="auto">
          <a:xfrm>
            <a:off x="7493000" y="1335088"/>
            <a:ext cx="1303338" cy="4848225"/>
          </a:xfrm>
          <a:prstGeom prst="rect">
            <a:avLst/>
          </a:prstGeom>
          <a:noFill/>
          <a:ln w="9525">
            <a:solidFill>
              <a:srgbClr val="3333FF"/>
            </a:solidFill>
            <a:prstDash val="sysDot"/>
            <a:miter lim="800000"/>
            <a:headEnd/>
            <a:tailEnd/>
          </a:ln>
        </p:spPr>
        <p:txBody>
          <a:bodyPr wrap="none" anchor="ctr"/>
          <a:lstStyle/>
          <a:p>
            <a:endParaRPr lang="zh-CN" altLang="en-US"/>
          </a:p>
        </p:txBody>
      </p:sp>
      <p:sp>
        <p:nvSpPr>
          <p:cNvPr id="43034" name="Line 28"/>
          <p:cNvSpPr>
            <a:spLocks noChangeShapeType="1"/>
          </p:cNvSpPr>
          <p:nvPr/>
        </p:nvSpPr>
        <p:spPr bwMode="auto">
          <a:xfrm>
            <a:off x="1139825" y="5732463"/>
            <a:ext cx="0" cy="373062"/>
          </a:xfrm>
          <a:prstGeom prst="line">
            <a:avLst/>
          </a:prstGeom>
          <a:noFill/>
          <a:ln w="25400">
            <a:solidFill>
              <a:schemeClr val="tx1"/>
            </a:solidFill>
            <a:round/>
            <a:headEnd/>
            <a:tailEnd/>
          </a:ln>
        </p:spPr>
        <p:txBody>
          <a:bodyPr/>
          <a:lstStyle/>
          <a:p>
            <a:endParaRPr lang="zh-CN" altLang="en-US"/>
          </a:p>
        </p:txBody>
      </p:sp>
      <p:sp>
        <p:nvSpPr>
          <p:cNvPr id="43035" name="Line 29"/>
          <p:cNvSpPr>
            <a:spLocks noChangeShapeType="1"/>
          </p:cNvSpPr>
          <p:nvPr/>
        </p:nvSpPr>
        <p:spPr bwMode="auto">
          <a:xfrm>
            <a:off x="808038" y="6105525"/>
            <a:ext cx="2327275" cy="0"/>
          </a:xfrm>
          <a:prstGeom prst="line">
            <a:avLst/>
          </a:prstGeom>
          <a:noFill/>
          <a:ln w="25400">
            <a:solidFill>
              <a:schemeClr val="tx1"/>
            </a:solidFill>
            <a:round/>
            <a:headEnd/>
            <a:tailEnd/>
          </a:ln>
        </p:spPr>
        <p:txBody>
          <a:bodyPr/>
          <a:lstStyle/>
          <a:p>
            <a:endParaRPr lang="zh-CN" altLang="en-US"/>
          </a:p>
        </p:txBody>
      </p:sp>
      <p:grpSp>
        <p:nvGrpSpPr>
          <p:cNvPr id="43036" name="Group 30"/>
          <p:cNvGrpSpPr>
            <a:grpSpLocks/>
          </p:cNvGrpSpPr>
          <p:nvPr/>
        </p:nvGrpSpPr>
        <p:grpSpPr bwMode="auto">
          <a:xfrm>
            <a:off x="2905125" y="3944938"/>
            <a:ext cx="914400" cy="582612"/>
            <a:chOff x="323" y="2664"/>
            <a:chExt cx="576" cy="367"/>
          </a:xfrm>
        </p:grpSpPr>
        <p:sp>
          <p:nvSpPr>
            <p:cNvPr id="43076" name="Rectangle 31"/>
            <p:cNvSpPr>
              <a:spLocks noChangeArrowheads="1"/>
            </p:cNvSpPr>
            <p:nvPr/>
          </p:nvSpPr>
          <p:spPr bwMode="auto">
            <a:xfrm>
              <a:off x="323" y="2664"/>
              <a:ext cx="576" cy="367"/>
            </a:xfrm>
            <a:prstGeom prst="rect">
              <a:avLst/>
            </a:prstGeom>
            <a:solidFill>
              <a:srgbClr val="FFCC00"/>
            </a:solidFill>
            <a:ln w="9525">
              <a:solidFill>
                <a:schemeClr val="tx1"/>
              </a:solidFill>
              <a:miter lim="800000"/>
              <a:headEnd/>
              <a:tailEnd/>
            </a:ln>
          </p:spPr>
          <p:txBody>
            <a:bodyPr wrap="none" anchor="ctr"/>
            <a:lstStyle/>
            <a:p>
              <a:endParaRPr lang="zh-CN" altLang="en-US"/>
            </a:p>
          </p:txBody>
        </p:sp>
        <p:sp>
          <p:nvSpPr>
            <p:cNvPr id="43077" name="Text Box 32"/>
            <p:cNvSpPr txBox="1">
              <a:spLocks noChangeArrowheads="1"/>
            </p:cNvSpPr>
            <p:nvPr/>
          </p:nvSpPr>
          <p:spPr bwMode="auto">
            <a:xfrm>
              <a:off x="500" y="2729"/>
              <a:ext cx="244" cy="231"/>
            </a:xfrm>
            <a:prstGeom prst="rect">
              <a:avLst/>
            </a:prstGeom>
            <a:solidFill>
              <a:srgbClr val="FFCC00"/>
            </a:solidFill>
            <a:ln w="9525">
              <a:noFill/>
              <a:miter lim="800000"/>
              <a:headEnd/>
              <a:tailEnd/>
            </a:ln>
          </p:spPr>
          <p:txBody>
            <a:bodyPr wrap="none">
              <a:spAutoFit/>
            </a:bodyPr>
            <a:lstStyle/>
            <a:p>
              <a:r>
                <a:rPr lang="en-US" altLang="zh-CN" i="0">
                  <a:latin typeface="Times New Roman" pitchFamily="18" charset="0"/>
                </a:rPr>
                <a:t>IP</a:t>
              </a:r>
            </a:p>
          </p:txBody>
        </p:sp>
      </p:grpSp>
      <p:grpSp>
        <p:nvGrpSpPr>
          <p:cNvPr id="43037" name="Group 33"/>
          <p:cNvGrpSpPr>
            <a:grpSpLocks/>
          </p:cNvGrpSpPr>
          <p:nvPr/>
        </p:nvGrpSpPr>
        <p:grpSpPr bwMode="auto">
          <a:xfrm>
            <a:off x="5549900" y="3944938"/>
            <a:ext cx="914400" cy="582612"/>
            <a:chOff x="323" y="2664"/>
            <a:chExt cx="576" cy="367"/>
          </a:xfrm>
        </p:grpSpPr>
        <p:sp>
          <p:nvSpPr>
            <p:cNvPr id="43074" name="Rectangle 34"/>
            <p:cNvSpPr>
              <a:spLocks noChangeArrowheads="1"/>
            </p:cNvSpPr>
            <p:nvPr/>
          </p:nvSpPr>
          <p:spPr bwMode="auto">
            <a:xfrm>
              <a:off x="323" y="2664"/>
              <a:ext cx="576" cy="367"/>
            </a:xfrm>
            <a:prstGeom prst="rect">
              <a:avLst/>
            </a:prstGeom>
            <a:solidFill>
              <a:srgbClr val="FFCC00"/>
            </a:solidFill>
            <a:ln w="9525">
              <a:solidFill>
                <a:schemeClr val="tx1"/>
              </a:solidFill>
              <a:miter lim="800000"/>
              <a:headEnd/>
              <a:tailEnd/>
            </a:ln>
          </p:spPr>
          <p:txBody>
            <a:bodyPr wrap="none" anchor="ctr"/>
            <a:lstStyle/>
            <a:p>
              <a:endParaRPr lang="zh-CN" altLang="en-US"/>
            </a:p>
          </p:txBody>
        </p:sp>
        <p:sp>
          <p:nvSpPr>
            <p:cNvPr id="43075" name="Text Box 35"/>
            <p:cNvSpPr txBox="1">
              <a:spLocks noChangeArrowheads="1"/>
            </p:cNvSpPr>
            <p:nvPr/>
          </p:nvSpPr>
          <p:spPr bwMode="auto">
            <a:xfrm>
              <a:off x="500" y="2729"/>
              <a:ext cx="244" cy="231"/>
            </a:xfrm>
            <a:prstGeom prst="rect">
              <a:avLst/>
            </a:prstGeom>
            <a:solidFill>
              <a:srgbClr val="FFCC00"/>
            </a:solidFill>
            <a:ln w="9525">
              <a:noFill/>
              <a:miter lim="800000"/>
              <a:headEnd/>
              <a:tailEnd/>
            </a:ln>
          </p:spPr>
          <p:txBody>
            <a:bodyPr wrap="none">
              <a:spAutoFit/>
            </a:bodyPr>
            <a:lstStyle/>
            <a:p>
              <a:r>
                <a:rPr lang="en-US" altLang="zh-CN" i="0">
                  <a:latin typeface="Times New Roman" pitchFamily="18" charset="0"/>
                </a:rPr>
                <a:t>IP</a:t>
              </a:r>
            </a:p>
          </p:txBody>
        </p:sp>
      </p:grpSp>
      <p:sp>
        <p:nvSpPr>
          <p:cNvPr id="43038" name="Rectangle 36"/>
          <p:cNvSpPr>
            <a:spLocks noChangeArrowheads="1"/>
          </p:cNvSpPr>
          <p:nvPr/>
        </p:nvSpPr>
        <p:spPr bwMode="auto">
          <a:xfrm>
            <a:off x="2306638" y="5146675"/>
            <a:ext cx="906462" cy="606425"/>
          </a:xfrm>
          <a:prstGeom prst="rect">
            <a:avLst/>
          </a:prstGeom>
          <a:solidFill>
            <a:srgbClr val="CCFFCC"/>
          </a:solidFill>
          <a:ln w="9525">
            <a:solidFill>
              <a:schemeClr val="tx1"/>
            </a:solidFill>
            <a:miter lim="800000"/>
            <a:headEnd/>
            <a:tailEnd/>
          </a:ln>
        </p:spPr>
        <p:txBody>
          <a:bodyPr wrap="none" anchor="ctr"/>
          <a:lstStyle/>
          <a:p>
            <a:endParaRPr lang="zh-CN" altLang="en-US"/>
          </a:p>
        </p:txBody>
      </p:sp>
      <p:sp>
        <p:nvSpPr>
          <p:cNvPr id="43039" name="Text Box 37"/>
          <p:cNvSpPr txBox="1">
            <a:spLocks noChangeArrowheads="1"/>
          </p:cNvSpPr>
          <p:nvPr/>
        </p:nvSpPr>
        <p:spPr bwMode="auto">
          <a:xfrm>
            <a:off x="2306638" y="5146675"/>
            <a:ext cx="898525" cy="533400"/>
          </a:xfrm>
          <a:prstGeom prst="rect">
            <a:avLst/>
          </a:prstGeom>
          <a:noFill/>
          <a:ln w="9525">
            <a:noFill/>
            <a:miter lim="800000"/>
            <a:headEnd/>
            <a:tailEnd/>
          </a:ln>
        </p:spPr>
        <p:txBody>
          <a:bodyPr wrap="none">
            <a:spAutoFit/>
          </a:bodyPr>
          <a:lstStyle/>
          <a:p>
            <a:pPr algn="ctr">
              <a:lnSpc>
                <a:spcPct val="90000"/>
              </a:lnSpc>
            </a:pPr>
            <a:r>
              <a:rPr lang="en-US" altLang="zh-CN" sz="1600" i="0" dirty="0">
                <a:latin typeface="Times New Roman" pitchFamily="18" charset="0"/>
              </a:rPr>
              <a:t>Ethernet</a:t>
            </a:r>
          </a:p>
          <a:p>
            <a:pPr algn="ctr">
              <a:lnSpc>
                <a:spcPct val="90000"/>
              </a:lnSpc>
            </a:pPr>
            <a:r>
              <a:rPr lang="en-US" altLang="zh-CN" sz="1600" i="0" dirty="0">
                <a:latin typeface="Times New Roman" pitchFamily="18" charset="0"/>
              </a:rPr>
              <a:t>interface</a:t>
            </a:r>
          </a:p>
        </p:txBody>
      </p:sp>
      <p:grpSp>
        <p:nvGrpSpPr>
          <p:cNvPr id="43040" name="Group 38"/>
          <p:cNvGrpSpPr>
            <a:grpSpLocks/>
          </p:cNvGrpSpPr>
          <p:nvPr/>
        </p:nvGrpSpPr>
        <p:grpSpPr bwMode="auto">
          <a:xfrm>
            <a:off x="6205538" y="5121275"/>
            <a:ext cx="914400" cy="606425"/>
            <a:chOff x="323" y="3421"/>
            <a:chExt cx="581" cy="367"/>
          </a:xfrm>
        </p:grpSpPr>
        <p:sp>
          <p:nvSpPr>
            <p:cNvPr id="43072" name="Rectangle 39"/>
            <p:cNvSpPr>
              <a:spLocks noChangeArrowheads="1"/>
            </p:cNvSpPr>
            <p:nvPr/>
          </p:nvSpPr>
          <p:spPr bwMode="auto">
            <a:xfrm>
              <a:off x="323" y="3421"/>
              <a:ext cx="576" cy="367"/>
            </a:xfrm>
            <a:prstGeom prst="rect">
              <a:avLst/>
            </a:prstGeom>
            <a:solidFill>
              <a:srgbClr val="CCFFCC"/>
            </a:solidFill>
            <a:ln w="9525">
              <a:solidFill>
                <a:schemeClr val="tx1"/>
              </a:solidFill>
              <a:miter lim="800000"/>
              <a:headEnd/>
              <a:tailEnd/>
            </a:ln>
          </p:spPr>
          <p:txBody>
            <a:bodyPr wrap="none" anchor="ctr"/>
            <a:lstStyle/>
            <a:p>
              <a:endParaRPr lang="zh-CN" altLang="en-US"/>
            </a:p>
          </p:txBody>
        </p:sp>
        <p:sp>
          <p:nvSpPr>
            <p:cNvPr id="43073" name="Text Box 40"/>
            <p:cNvSpPr txBox="1">
              <a:spLocks noChangeArrowheads="1"/>
            </p:cNvSpPr>
            <p:nvPr/>
          </p:nvSpPr>
          <p:spPr bwMode="auto">
            <a:xfrm>
              <a:off x="333" y="3429"/>
              <a:ext cx="571" cy="322"/>
            </a:xfrm>
            <a:prstGeom prst="rect">
              <a:avLst/>
            </a:prstGeom>
            <a:solidFill>
              <a:srgbClr val="CCFFCC"/>
            </a:solidFill>
            <a:ln w="9525">
              <a:noFill/>
              <a:miter lim="800000"/>
              <a:headEnd/>
              <a:tailEnd/>
            </a:ln>
          </p:spPr>
          <p:txBody>
            <a:bodyPr wrap="none">
              <a:spAutoFit/>
            </a:bodyPr>
            <a:lstStyle/>
            <a:p>
              <a:pPr algn="ctr">
                <a:lnSpc>
                  <a:spcPct val="90000"/>
                </a:lnSpc>
              </a:pPr>
              <a:r>
                <a:rPr lang="en-US" altLang="zh-CN" sz="1600" i="0" dirty="0">
                  <a:latin typeface="Times New Roman" pitchFamily="18" charset="0"/>
                </a:rPr>
                <a:t>WLAN</a:t>
              </a:r>
            </a:p>
            <a:p>
              <a:pPr algn="ctr">
                <a:lnSpc>
                  <a:spcPct val="90000"/>
                </a:lnSpc>
              </a:pPr>
              <a:r>
                <a:rPr lang="en-US" altLang="zh-CN" sz="1600" i="0" dirty="0">
                  <a:latin typeface="Times New Roman" pitchFamily="18" charset="0"/>
                </a:rPr>
                <a:t>interface</a:t>
              </a:r>
            </a:p>
          </p:txBody>
        </p:sp>
      </p:grpSp>
      <p:sp>
        <p:nvSpPr>
          <p:cNvPr id="43041" name="Line 41"/>
          <p:cNvSpPr>
            <a:spLocks noChangeShapeType="1"/>
          </p:cNvSpPr>
          <p:nvPr/>
        </p:nvSpPr>
        <p:spPr bwMode="auto">
          <a:xfrm flipH="1">
            <a:off x="2744788" y="5761038"/>
            <a:ext cx="1587" cy="330200"/>
          </a:xfrm>
          <a:prstGeom prst="line">
            <a:avLst/>
          </a:prstGeom>
          <a:noFill/>
          <a:ln w="25400">
            <a:solidFill>
              <a:schemeClr val="tx1"/>
            </a:solidFill>
            <a:round/>
            <a:headEnd/>
            <a:tailEnd/>
          </a:ln>
        </p:spPr>
        <p:txBody>
          <a:bodyPr/>
          <a:lstStyle/>
          <a:p>
            <a:endParaRPr lang="zh-CN" altLang="en-US"/>
          </a:p>
        </p:txBody>
      </p:sp>
      <p:sp>
        <p:nvSpPr>
          <p:cNvPr id="43042" name="Line 42"/>
          <p:cNvSpPr>
            <a:spLocks noChangeShapeType="1"/>
          </p:cNvSpPr>
          <p:nvPr/>
        </p:nvSpPr>
        <p:spPr bwMode="auto">
          <a:xfrm flipH="1">
            <a:off x="2725738" y="4524375"/>
            <a:ext cx="541337" cy="62230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43043" name="Line 43"/>
          <p:cNvSpPr>
            <a:spLocks noChangeShapeType="1"/>
          </p:cNvSpPr>
          <p:nvPr/>
        </p:nvSpPr>
        <p:spPr bwMode="auto">
          <a:xfrm>
            <a:off x="3529013" y="4538663"/>
            <a:ext cx="541337" cy="62230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43044" name="Rectangle 44"/>
          <p:cNvSpPr>
            <a:spLocks noChangeArrowheads="1"/>
          </p:cNvSpPr>
          <p:nvPr/>
        </p:nvSpPr>
        <p:spPr bwMode="auto">
          <a:xfrm>
            <a:off x="3614738" y="5121275"/>
            <a:ext cx="906462" cy="606425"/>
          </a:xfrm>
          <a:prstGeom prst="rect">
            <a:avLst/>
          </a:prstGeom>
          <a:solidFill>
            <a:srgbClr val="CCFFCC"/>
          </a:solidFill>
          <a:ln w="9525">
            <a:solidFill>
              <a:schemeClr val="tx1"/>
            </a:solidFill>
            <a:miter lim="800000"/>
            <a:headEnd/>
            <a:tailEnd/>
          </a:ln>
        </p:spPr>
        <p:txBody>
          <a:bodyPr wrap="none" anchor="ctr"/>
          <a:lstStyle/>
          <a:p>
            <a:endParaRPr lang="zh-CN" altLang="en-US"/>
          </a:p>
        </p:txBody>
      </p:sp>
      <p:sp>
        <p:nvSpPr>
          <p:cNvPr id="43045" name="Text Box 45"/>
          <p:cNvSpPr txBox="1">
            <a:spLocks noChangeArrowheads="1"/>
          </p:cNvSpPr>
          <p:nvPr/>
        </p:nvSpPr>
        <p:spPr bwMode="auto">
          <a:xfrm>
            <a:off x="3635375" y="5146675"/>
            <a:ext cx="898525" cy="533400"/>
          </a:xfrm>
          <a:prstGeom prst="rect">
            <a:avLst/>
          </a:prstGeom>
          <a:noFill/>
          <a:ln w="9525">
            <a:noFill/>
            <a:miter lim="800000"/>
            <a:headEnd/>
            <a:tailEnd/>
          </a:ln>
        </p:spPr>
        <p:txBody>
          <a:bodyPr wrap="none">
            <a:spAutoFit/>
          </a:bodyPr>
          <a:lstStyle/>
          <a:p>
            <a:pPr algn="ctr">
              <a:lnSpc>
                <a:spcPct val="90000"/>
              </a:lnSpc>
            </a:pPr>
            <a:r>
              <a:rPr lang="en-US" altLang="zh-CN" sz="1600" i="0">
                <a:latin typeface="Times New Roman" pitchFamily="18" charset="0"/>
              </a:rPr>
              <a:t>SONET</a:t>
            </a:r>
          </a:p>
          <a:p>
            <a:pPr algn="ctr">
              <a:lnSpc>
                <a:spcPct val="90000"/>
              </a:lnSpc>
            </a:pPr>
            <a:r>
              <a:rPr lang="en-US" altLang="zh-CN" sz="1600" i="0">
                <a:latin typeface="Times New Roman" pitchFamily="18" charset="0"/>
              </a:rPr>
              <a:t>interface</a:t>
            </a:r>
          </a:p>
        </p:txBody>
      </p:sp>
      <p:sp>
        <p:nvSpPr>
          <p:cNvPr id="43046" name="Rectangle 46"/>
          <p:cNvSpPr>
            <a:spLocks noChangeArrowheads="1"/>
          </p:cNvSpPr>
          <p:nvPr/>
        </p:nvSpPr>
        <p:spPr bwMode="auto">
          <a:xfrm>
            <a:off x="4889500" y="5133975"/>
            <a:ext cx="906463" cy="606425"/>
          </a:xfrm>
          <a:prstGeom prst="rect">
            <a:avLst/>
          </a:prstGeom>
          <a:solidFill>
            <a:srgbClr val="CCFFCC"/>
          </a:solidFill>
          <a:ln w="9525">
            <a:solidFill>
              <a:schemeClr val="tx1"/>
            </a:solidFill>
            <a:miter lim="800000"/>
            <a:headEnd/>
            <a:tailEnd/>
          </a:ln>
        </p:spPr>
        <p:txBody>
          <a:bodyPr wrap="none" anchor="ctr"/>
          <a:lstStyle/>
          <a:p>
            <a:endParaRPr lang="zh-CN" altLang="en-US"/>
          </a:p>
        </p:txBody>
      </p:sp>
      <p:sp>
        <p:nvSpPr>
          <p:cNvPr id="43047" name="Text Box 47"/>
          <p:cNvSpPr txBox="1">
            <a:spLocks noChangeArrowheads="1"/>
          </p:cNvSpPr>
          <p:nvPr/>
        </p:nvSpPr>
        <p:spPr bwMode="auto">
          <a:xfrm>
            <a:off x="4902200" y="5184775"/>
            <a:ext cx="898525" cy="533400"/>
          </a:xfrm>
          <a:prstGeom prst="rect">
            <a:avLst/>
          </a:prstGeom>
          <a:noFill/>
          <a:ln w="9525">
            <a:noFill/>
            <a:miter lim="800000"/>
            <a:headEnd/>
            <a:tailEnd/>
          </a:ln>
        </p:spPr>
        <p:txBody>
          <a:bodyPr wrap="none">
            <a:spAutoFit/>
          </a:bodyPr>
          <a:lstStyle/>
          <a:p>
            <a:pPr algn="ctr">
              <a:lnSpc>
                <a:spcPct val="90000"/>
              </a:lnSpc>
            </a:pPr>
            <a:r>
              <a:rPr lang="en-US" altLang="zh-CN" sz="1600" i="0">
                <a:latin typeface="Times New Roman" pitchFamily="18" charset="0"/>
              </a:rPr>
              <a:t>SONET</a:t>
            </a:r>
          </a:p>
          <a:p>
            <a:pPr algn="ctr">
              <a:lnSpc>
                <a:spcPct val="90000"/>
              </a:lnSpc>
            </a:pPr>
            <a:r>
              <a:rPr lang="en-US" altLang="zh-CN" sz="1600" i="0">
                <a:latin typeface="Times New Roman" pitchFamily="18" charset="0"/>
              </a:rPr>
              <a:t>interface</a:t>
            </a:r>
          </a:p>
        </p:txBody>
      </p:sp>
      <p:sp>
        <p:nvSpPr>
          <p:cNvPr id="43048" name="Line 48"/>
          <p:cNvSpPr>
            <a:spLocks noChangeShapeType="1"/>
          </p:cNvSpPr>
          <p:nvPr/>
        </p:nvSpPr>
        <p:spPr bwMode="auto">
          <a:xfrm flipH="1">
            <a:off x="6680200" y="5721350"/>
            <a:ext cx="0" cy="360363"/>
          </a:xfrm>
          <a:prstGeom prst="line">
            <a:avLst/>
          </a:prstGeom>
          <a:noFill/>
          <a:ln w="25400">
            <a:solidFill>
              <a:schemeClr val="tx1"/>
            </a:solidFill>
            <a:round/>
            <a:headEnd/>
            <a:tailEnd/>
          </a:ln>
        </p:spPr>
        <p:txBody>
          <a:bodyPr/>
          <a:lstStyle/>
          <a:p>
            <a:endParaRPr lang="zh-CN" altLang="en-US"/>
          </a:p>
        </p:txBody>
      </p:sp>
      <p:sp>
        <p:nvSpPr>
          <p:cNvPr id="43049" name="Line 49"/>
          <p:cNvSpPr>
            <a:spLocks noChangeShapeType="1"/>
          </p:cNvSpPr>
          <p:nvPr/>
        </p:nvSpPr>
        <p:spPr bwMode="auto">
          <a:xfrm flipH="1">
            <a:off x="6223000" y="6067425"/>
            <a:ext cx="2327275" cy="0"/>
          </a:xfrm>
          <a:prstGeom prst="line">
            <a:avLst/>
          </a:prstGeom>
          <a:noFill/>
          <a:ln w="25400">
            <a:solidFill>
              <a:schemeClr val="tx1"/>
            </a:solidFill>
            <a:round/>
            <a:headEnd/>
            <a:tailEnd/>
          </a:ln>
        </p:spPr>
        <p:txBody>
          <a:bodyPr/>
          <a:lstStyle/>
          <a:p>
            <a:endParaRPr lang="zh-CN" altLang="en-US"/>
          </a:p>
        </p:txBody>
      </p:sp>
      <p:sp>
        <p:nvSpPr>
          <p:cNvPr id="43050" name="Line 50"/>
          <p:cNvSpPr>
            <a:spLocks noChangeShapeType="1"/>
          </p:cNvSpPr>
          <p:nvPr/>
        </p:nvSpPr>
        <p:spPr bwMode="auto">
          <a:xfrm>
            <a:off x="8132763" y="5724525"/>
            <a:ext cx="1587" cy="330200"/>
          </a:xfrm>
          <a:prstGeom prst="line">
            <a:avLst/>
          </a:prstGeom>
          <a:noFill/>
          <a:ln w="25400">
            <a:solidFill>
              <a:schemeClr val="tx1"/>
            </a:solidFill>
            <a:round/>
            <a:headEnd/>
            <a:tailEnd/>
          </a:ln>
        </p:spPr>
        <p:txBody>
          <a:bodyPr/>
          <a:lstStyle/>
          <a:p>
            <a:endParaRPr lang="zh-CN" altLang="en-US"/>
          </a:p>
        </p:txBody>
      </p:sp>
      <p:sp>
        <p:nvSpPr>
          <p:cNvPr id="43051" name="Line 51"/>
          <p:cNvSpPr>
            <a:spLocks noChangeShapeType="1"/>
          </p:cNvSpPr>
          <p:nvPr/>
        </p:nvSpPr>
        <p:spPr bwMode="auto">
          <a:xfrm flipH="1">
            <a:off x="5302250" y="4551363"/>
            <a:ext cx="541338" cy="62230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43052" name="Line 52"/>
          <p:cNvSpPr>
            <a:spLocks noChangeShapeType="1"/>
          </p:cNvSpPr>
          <p:nvPr/>
        </p:nvSpPr>
        <p:spPr bwMode="auto">
          <a:xfrm>
            <a:off x="6119813" y="4551363"/>
            <a:ext cx="527050" cy="595312"/>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43053" name="Rectangle 53"/>
          <p:cNvSpPr>
            <a:spLocks noChangeArrowheads="1"/>
          </p:cNvSpPr>
          <p:nvPr/>
        </p:nvSpPr>
        <p:spPr bwMode="auto">
          <a:xfrm>
            <a:off x="2144713" y="3744913"/>
            <a:ext cx="2522537" cy="2162175"/>
          </a:xfrm>
          <a:prstGeom prst="rect">
            <a:avLst/>
          </a:prstGeom>
          <a:noFill/>
          <a:ln w="25400">
            <a:solidFill>
              <a:srgbClr val="FF0000"/>
            </a:solidFill>
            <a:prstDash val="sysDot"/>
            <a:miter lim="800000"/>
            <a:headEnd/>
            <a:tailEnd/>
          </a:ln>
        </p:spPr>
        <p:txBody>
          <a:bodyPr wrap="none" anchor="ctr"/>
          <a:lstStyle/>
          <a:p>
            <a:endParaRPr lang="zh-CN" altLang="en-US"/>
          </a:p>
        </p:txBody>
      </p:sp>
      <p:sp>
        <p:nvSpPr>
          <p:cNvPr id="43054" name="Rectangle 54"/>
          <p:cNvSpPr>
            <a:spLocks noChangeArrowheads="1"/>
          </p:cNvSpPr>
          <p:nvPr/>
        </p:nvSpPr>
        <p:spPr bwMode="auto">
          <a:xfrm>
            <a:off x="4776788" y="3744913"/>
            <a:ext cx="2522537" cy="2162175"/>
          </a:xfrm>
          <a:prstGeom prst="rect">
            <a:avLst/>
          </a:prstGeom>
          <a:noFill/>
          <a:ln w="25400">
            <a:solidFill>
              <a:srgbClr val="FF0000"/>
            </a:solidFill>
            <a:prstDash val="sysDot"/>
            <a:miter lim="800000"/>
            <a:headEnd/>
            <a:tailEnd/>
          </a:ln>
        </p:spPr>
        <p:txBody>
          <a:bodyPr wrap="none" anchor="ctr"/>
          <a:lstStyle/>
          <a:p>
            <a:endParaRPr lang="zh-CN" altLang="en-US"/>
          </a:p>
        </p:txBody>
      </p:sp>
      <p:sp>
        <p:nvSpPr>
          <p:cNvPr id="43055" name="Line 55"/>
          <p:cNvSpPr>
            <a:spLocks noChangeShapeType="1"/>
          </p:cNvSpPr>
          <p:nvPr/>
        </p:nvSpPr>
        <p:spPr bwMode="auto">
          <a:xfrm flipH="1">
            <a:off x="4054475" y="5722938"/>
            <a:ext cx="1588" cy="330200"/>
          </a:xfrm>
          <a:prstGeom prst="line">
            <a:avLst/>
          </a:prstGeom>
          <a:noFill/>
          <a:ln w="25400">
            <a:solidFill>
              <a:schemeClr val="tx1"/>
            </a:solidFill>
            <a:round/>
            <a:headEnd/>
            <a:tailEnd/>
          </a:ln>
        </p:spPr>
        <p:txBody>
          <a:bodyPr/>
          <a:lstStyle/>
          <a:p>
            <a:endParaRPr lang="zh-CN" altLang="en-US"/>
          </a:p>
        </p:txBody>
      </p:sp>
      <p:sp>
        <p:nvSpPr>
          <p:cNvPr id="43056" name="Line 56"/>
          <p:cNvSpPr>
            <a:spLocks noChangeShapeType="1"/>
          </p:cNvSpPr>
          <p:nvPr/>
        </p:nvSpPr>
        <p:spPr bwMode="auto">
          <a:xfrm flipH="1">
            <a:off x="5314950" y="5735638"/>
            <a:ext cx="1588" cy="330200"/>
          </a:xfrm>
          <a:prstGeom prst="line">
            <a:avLst/>
          </a:prstGeom>
          <a:noFill/>
          <a:ln w="25400">
            <a:solidFill>
              <a:schemeClr val="tx1"/>
            </a:solidFill>
            <a:round/>
            <a:headEnd/>
            <a:tailEnd/>
          </a:ln>
        </p:spPr>
        <p:txBody>
          <a:bodyPr/>
          <a:lstStyle/>
          <a:p>
            <a:endParaRPr lang="zh-CN" altLang="en-US"/>
          </a:p>
        </p:txBody>
      </p:sp>
      <p:sp>
        <p:nvSpPr>
          <p:cNvPr id="43057" name="Line 57"/>
          <p:cNvSpPr>
            <a:spLocks noChangeShapeType="1"/>
          </p:cNvSpPr>
          <p:nvPr/>
        </p:nvSpPr>
        <p:spPr bwMode="auto">
          <a:xfrm>
            <a:off x="4071938" y="6067425"/>
            <a:ext cx="1246187" cy="0"/>
          </a:xfrm>
          <a:prstGeom prst="line">
            <a:avLst/>
          </a:prstGeom>
          <a:noFill/>
          <a:ln w="25400">
            <a:solidFill>
              <a:schemeClr val="tx1"/>
            </a:solidFill>
            <a:round/>
            <a:headEnd/>
            <a:tailEnd/>
          </a:ln>
        </p:spPr>
        <p:txBody>
          <a:bodyPr/>
          <a:lstStyle/>
          <a:p>
            <a:endParaRPr lang="zh-CN" altLang="en-US"/>
          </a:p>
        </p:txBody>
      </p:sp>
      <p:sp>
        <p:nvSpPr>
          <p:cNvPr id="43058" name="Text Box 58"/>
          <p:cNvSpPr txBox="1">
            <a:spLocks noChangeArrowheads="1"/>
          </p:cNvSpPr>
          <p:nvPr/>
        </p:nvSpPr>
        <p:spPr bwMode="auto">
          <a:xfrm>
            <a:off x="860425" y="958850"/>
            <a:ext cx="620683" cy="369332"/>
          </a:xfrm>
          <a:prstGeom prst="rect">
            <a:avLst/>
          </a:prstGeom>
          <a:noFill/>
          <a:ln w="9525">
            <a:noFill/>
            <a:miter lim="800000"/>
            <a:headEnd/>
            <a:tailEnd/>
          </a:ln>
        </p:spPr>
        <p:txBody>
          <a:bodyPr wrap="none">
            <a:spAutoFit/>
          </a:bodyPr>
          <a:lstStyle/>
          <a:p>
            <a:r>
              <a:rPr lang="en-US" altLang="zh-CN" i="0" dirty="0">
                <a:latin typeface="Times New Roman" pitchFamily="18" charset="0"/>
              </a:rPr>
              <a:t>Host</a:t>
            </a:r>
          </a:p>
        </p:txBody>
      </p:sp>
      <p:sp>
        <p:nvSpPr>
          <p:cNvPr id="43059" name="Text Box 59"/>
          <p:cNvSpPr txBox="1">
            <a:spLocks noChangeArrowheads="1"/>
          </p:cNvSpPr>
          <p:nvPr/>
        </p:nvSpPr>
        <p:spPr bwMode="auto">
          <a:xfrm>
            <a:off x="7815263" y="944563"/>
            <a:ext cx="620683" cy="369332"/>
          </a:xfrm>
          <a:prstGeom prst="rect">
            <a:avLst/>
          </a:prstGeom>
          <a:noFill/>
          <a:ln w="9525">
            <a:noFill/>
            <a:miter lim="800000"/>
            <a:headEnd/>
            <a:tailEnd/>
          </a:ln>
        </p:spPr>
        <p:txBody>
          <a:bodyPr wrap="none">
            <a:spAutoFit/>
          </a:bodyPr>
          <a:lstStyle/>
          <a:p>
            <a:r>
              <a:rPr lang="en-US" altLang="zh-CN" i="0" dirty="0">
                <a:latin typeface="Times New Roman" pitchFamily="18" charset="0"/>
              </a:rPr>
              <a:t>Host</a:t>
            </a:r>
          </a:p>
        </p:txBody>
      </p:sp>
      <p:sp>
        <p:nvSpPr>
          <p:cNvPr id="43060" name="Text Box 60"/>
          <p:cNvSpPr txBox="1">
            <a:spLocks noChangeArrowheads="1"/>
          </p:cNvSpPr>
          <p:nvPr/>
        </p:nvSpPr>
        <p:spPr bwMode="auto">
          <a:xfrm>
            <a:off x="2981325" y="3341688"/>
            <a:ext cx="806450" cy="366712"/>
          </a:xfrm>
          <a:prstGeom prst="rect">
            <a:avLst/>
          </a:prstGeom>
          <a:noFill/>
          <a:ln w="9525">
            <a:noFill/>
            <a:miter lim="800000"/>
            <a:headEnd/>
            <a:tailEnd/>
          </a:ln>
        </p:spPr>
        <p:txBody>
          <a:bodyPr wrap="none">
            <a:spAutoFit/>
          </a:bodyPr>
          <a:lstStyle/>
          <a:p>
            <a:r>
              <a:rPr lang="en-US" altLang="zh-CN" b="1" i="0">
                <a:solidFill>
                  <a:schemeClr val="hlink"/>
                </a:solidFill>
                <a:latin typeface="Times New Roman" pitchFamily="18" charset="0"/>
              </a:rPr>
              <a:t>router</a:t>
            </a:r>
          </a:p>
        </p:txBody>
      </p:sp>
      <p:sp>
        <p:nvSpPr>
          <p:cNvPr id="43061" name="Text Box 61"/>
          <p:cNvSpPr txBox="1">
            <a:spLocks noChangeArrowheads="1"/>
          </p:cNvSpPr>
          <p:nvPr/>
        </p:nvSpPr>
        <p:spPr bwMode="auto">
          <a:xfrm>
            <a:off x="5611813" y="3355975"/>
            <a:ext cx="806450" cy="366713"/>
          </a:xfrm>
          <a:prstGeom prst="rect">
            <a:avLst/>
          </a:prstGeom>
          <a:noFill/>
          <a:ln w="9525">
            <a:noFill/>
            <a:miter lim="800000"/>
            <a:headEnd/>
            <a:tailEnd/>
          </a:ln>
        </p:spPr>
        <p:txBody>
          <a:bodyPr wrap="none">
            <a:spAutoFit/>
          </a:bodyPr>
          <a:lstStyle/>
          <a:p>
            <a:r>
              <a:rPr lang="en-US" altLang="zh-CN" b="1" i="0">
                <a:solidFill>
                  <a:schemeClr val="hlink"/>
                </a:solidFill>
                <a:latin typeface="Times New Roman" pitchFamily="18" charset="0"/>
              </a:rPr>
              <a:t>router</a:t>
            </a:r>
          </a:p>
        </p:txBody>
      </p:sp>
      <p:sp>
        <p:nvSpPr>
          <p:cNvPr id="43062" name="Line 62"/>
          <p:cNvSpPr>
            <a:spLocks noChangeShapeType="1"/>
          </p:cNvSpPr>
          <p:nvPr/>
        </p:nvSpPr>
        <p:spPr bwMode="auto">
          <a:xfrm>
            <a:off x="1619250" y="1833563"/>
            <a:ext cx="6040438" cy="0"/>
          </a:xfrm>
          <a:prstGeom prst="line">
            <a:avLst/>
          </a:prstGeom>
          <a:noFill/>
          <a:ln w="9525">
            <a:solidFill>
              <a:schemeClr val="tx1"/>
            </a:solidFill>
            <a:prstDash val="dash"/>
            <a:round/>
            <a:headEnd type="arrow" w="med" len="med"/>
            <a:tailEnd type="arrow" w="med" len="med"/>
          </a:ln>
        </p:spPr>
        <p:txBody>
          <a:bodyPr/>
          <a:lstStyle/>
          <a:p>
            <a:endParaRPr lang="zh-CN" altLang="en-US"/>
          </a:p>
        </p:txBody>
      </p:sp>
      <p:sp>
        <p:nvSpPr>
          <p:cNvPr id="43063" name="Line 63"/>
          <p:cNvSpPr>
            <a:spLocks noChangeShapeType="1"/>
          </p:cNvSpPr>
          <p:nvPr/>
        </p:nvSpPr>
        <p:spPr bwMode="auto">
          <a:xfrm>
            <a:off x="1647825" y="3024188"/>
            <a:ext cx="6040438" cy="0"/>
          </a:xfrm>
          <a:prstGeom prst="line">
            <a:avLst/>
          </a:prstGeom>
          <a:noFill/>
          <a:ln w="9525">
            <a:solidFill>
              <a:schemeClr val="tx1"/>
            </a:solidFill>
            <a:prstDash val="dash"/>
            <a:round/>
            <a:headEnd type="arrow" w="med" len="med"/>
            <a:tailEnd type="arrow" w="med" len="med"/>
          </a:ln>
        </p:spPr>
        <p:txBody>
          <a:bodyPr/>
          <a:lstStyle/>
          <a:p>
            <a:endParaRPr lang="zh-CN" altLang="en-US"/>
          </a:p>
        </p:txBody>
      </p:sp>
      <p:sp>
        <p:nvSpPr>
          <p:cNvPr id="43064" name="Text Box 64"/>
          <p:cNvSpPr txBox="1">
            <a:spLocks noChangeArrowheads="1"/>
          </p:cNvSpPr>
          <p:nvPr/>
        </p:nvSpPr>
        <p:spPr bwMode="auto">
          <a:xfrm>
            <a:off x="4005263" y="1465263"/>
            <a:ext cx="1436996" cy="338554"/>
          </a:xfrm>
          <a:prstGeom prst="rect">
            <a:avLst/>
          </a:prstGeom>
          <a:noFill/>
          <a:ln w="9525">
            <a:noFill/>
            <a:miter lim="800000"/>
            <a:headEnd/>
            <a:tailEnd/>
          </a:ln>
        </p:spPr>
        <p:txBody>
          <a:bodyPr wrap="none">
            <a:spAutoFit/>
          </a:bodyPr>
          <a:lstStyle/>
          <a:p>
            <a:r>
              <a:rPr lang="en-US" altLang="zh-CN" sz="1600" i="0" dirty="0">
                <a:latin typeface="Times New Roman" pitchFamily="18" charset="0"/>
              </a:rPr>
              <a:t>HTTP message</a:t>
            </a:r>
          </a:p>
        </p:txBody>
      </p:sp>
      <p:sp>
        <p:nvSpPr>
          <p:cNvPr id="43065" name="Text Box 65"/>
          <p:cNvSpPr txBox="1">
            <a:spLocks noChangeArrowheads="1"/>
          </p:cNvSpPr>
          <p:nvPr/>
        </p:nvSpPr>
        <p:spPr bwMode="auto">
          <a:xfrm>
            <a:off x="4103688" y="2670175"/>
            <a:ext cx="1289520" cy="338554"/>
          </a:xfrm>
          <a:prstGeom prst="rect">
            <a:avLst/>
          </a:prstGeom>
          <a:noFill/>
          <a:ln w="9525">
            <a:noFill/>
            <a:miter lim="800000"/>
            <a:headEnd/>
            <a:tailEnd/>
          </a:ln>
        </p:spPr>
        <p:txBody>
          <a:bodyPr wrap="none">
            <a:spAutoFit/>
          </a:bodyPr>
          <a:lstStyle/>
          <a:p>
            <a:r>
              <a:rPr lang="en-US" altLang="zh-CN" sz="1600" i="0" dirty="0">
                <a:latin typeface="Times New Roman" pitchFamily="18" charset="0"/>
              </a:rPr>
              <a:t>TCP segment</a:t>
            </a:r>
          </a:p>
        </p:txBody>
      </p:sp>
      <p:sp>
        <p:nvSpPr>
          <p:cNvPr id="43066" name="Line 66"/>
          <p:cNvSpPr>
            <a:spLocks noChangeShapeType="1"/>
          </p:cNvSpPr>
          <p:nvPr/>
        </p:nvSpPr>
        <p:spPr bwMode="auto">
          <a:xfrm flipV="1">
            <a:off x="1620838" y="4229100"/>
            <a:ext cx="1301750" cy="0"/>
          </a:xfrm>
          <a:prstGeom prst="line">
            <a:avLst/>
          </a:prstGeom>
          <a:noFill/>
          <a:ln w="9525">
            <a:solidFill>
              <a:schemeClr val="tx1"/>
            </a:solidFill>
            <a:prstDash val="dash"/>
            <a:round/>
            <a:headEnd type="arrow" w="med" len="med"/>
            <a:tailEnd type="arrow" w="med" len="med"/>
          </a:ln>
        </p:spPr>
        <p:txBody>
          <a:bodyPr/>
          <a:lstStyle/>
          <a:p>
            <a:endParaRPr lang="zh-CN" altLang="en-US"/>
          </a:p>
        </p:txBody>
      </p:sp>
      <p:sp>
        <p:nvSpPr>
          <p:cNvPr id="43067" name="Line 67"/>
          <p:cNvSpPr>
            <a:spLocks noChangeShapeType="1"/>
          </p:cNvSpPr>
          <p:nvPr/>
        </p:nvSpPr>
        <p:spPr bwMode="auto">
          <a:xfrm flipV="1">
            <a:off x="3851275" y="4243388"/>
            <a:ext cx="1744663" cy="0"/>
          </a:xfrm>
          <a:prstGeom prst="line">
            <a:avLst/>
          </a:prstGeom>
          <a:noFill/>
          <a:ln w="9525">
            <a:solidFill>
              <a:schemeClr val="tx1"/>
            </a:solidFill>
            <a:prstDash val="dash"/>
            <a:round/>
            <a:headEnd type="arrow" w="med" len="med"/>
            <a:tailEnd type="arrow" w="med" len="med"/>
          </a:ln>
        </p:spPr>
        <p:txBody>
          <a:bodyPr/>
          <a:lstStyle/>
          <a:p>
            <a:endParaRPr lang="zh-CN" altLang="en-US"/>
          </a:p>
        </p:txBody>
      </p:sp>
      <p:sp>
        <p:nvSpPr>
          <p:cNvPr id="43068" name="Line 68"/>
          <p:cNvSpPr>
            <a:spLocks noChangeShapeType="1"/>
          </p:cNvSpPr>
          <p:nvPr/>
        </p:nvSpPr>
        <p:spPr bwMode="auto">
          <a:xfrm flipV="1">
            <a:off x="6469063" y="4229100"/>
            <a:ext cx="1176337" cy="0"/>
          </a:xfrm>
          <a:prstGeom prst="line">
            <a:avLst/>
          </a:prstGeom>
          <a:noFill/>
          <a:ln w="9525">
            <a:solidFill>
              <a:schemeClr val="tx1"/>
            </a:solidFill>
            <a:prstDash val="dash"/>
            <a:round/>
            <a:headEnd type="arrow" w="med" len="med"/>
            <a:tailEnd type="arrow" w="med" len="med"/>
          </a:ln>
        </p:spPr>
        <p:txBody>
          <a:bodyPr/>
          <a:lstStyle/>
          <a:p>
            <a:endParaRPr lang="zh-CN" altLang="en-US"/>
          </a:p>
        </p:txBody>
      </p:sp>
      <p:sp>
        <p:nvSpPr>
          <p:cNvPr id="43069" name="Text Box 69"/>
          <p:cNvSpPr txBox="1">
            <a:spLocks noChangeArrowheads="1"/>
          </p:cNvSpPr>
          <p:nvPr/>
        </p:nvSpPr>
        <p:spPr bwMode="auto">
          <a:xfrm>
            <a:off x="1776413" y="3902075"/>
            <a:ext cx="948080" cy="338554"/>
          </a:xfrm>
          <a:prstGeom prst="rect">
            <a:avLst/>
          </a:prstGeom>
          <a:noFill/>
          <a:ln w="9525">
            <a:noFill/>
            <a:miter lim="800000"/>
            <a:headEnd/>
            <a:tailEnd/>
          </a:ln>
        </p:spPr>
        <p:txBody>
          <a:bodyPr wrap="none">
            <a:spAutoFit/>
          </a:bodyPr>
          <a:lstStyle/>
          <a:p>
            <a:r>
              <a:rPr lang="en-US" altLang="zh-CN" sz="1600" i="0" dirty="0">
                <a:latin typeface="Times New Roman" pitchFamily="18" charset="0"/>
              </a:rPr>
              <a:t>IP packet</a:t>
            </a:r>
          </a:p>
        </p:txBody>
      </p:sp>
      <p:sp>
        <p:nvSpPr>
          <p:cNvPr id="43070" name="Text Box 70"/>
          <p:cNvSpPr txBox="1">
            <a:spLocks noChangeArrowheads="1"/>
          </p:cNvSpPr>
          <p:nvPr/>
        </p:nvSpPr>
        <p:spPr bwMode="auto">
          <a:xfrm>
            <a:off x="6597650" y="3930650"/>
            <a:ext cx="948080" cy="338554"/>
          </a:xfrm>
          <a:prstGeom prst="rect">
            <a:avLst/>
          </a:prstGeom>
          <a:noFill/>
          <a:ln w="9525">
            <a:noFill/>
            <a:miter lim="800000"/>
            <a:headEnd/>
            <a:tailEnd/>
          </a:ln>
        </p:spPr>
        <p:txBody>
          <a:bodyPr wrap="none">
            <a:spAutoFit/>
          </a:bodyPr>
          <a:lstStyle/>
          <a:p>
            <a:r>
              <a:rPr lang="en-US" altLang="zh-CN" sz="1600" i="0" dirty="0">
                <a:latin typeface="Times New Roman" pitchFamily="18" charset="0"/>
              </a:rPr>
              <a:t>IP packet</a:t>
            </a:r>
          </a:p>
        </p:txBody>
      </p:sp>
      <p:sp>
        <p:nvSpPr>
          <p:cNvPr id="43071" name="Text Box 71"/>
          <p:cNvSpPr txBox="1">
            <a:spLocks noChangeArrowheads="1"/>
          </p:cNvSpPr>
          <p:nvPr/>
        </p:nvSpPr>
        <p:spPr bwMode="auto">
          <a:xfrm>
            <a:off x="4200525" y="3916363"/>
            <a:ext cx="948080" cy="338554"/>
          </a:xfrm>
          <a:prstGeom prst="rect">
            <a:avLst/>
          </a:prstGeom>
          <a:noFill/>
          <a:ln w="9525">
            <a:noFill/>
            <a:miter lim="800000"/>
            <a:headEnd/>
            <a:tailEnd/>
          </a:ln>
        </p:spPr>
        <p:txBody>
          <a:bodyPr wrap="none">
            <a:spAutoFit/>
          </a:bodyPr>
          <a:lstStyle/>
          <a:p>
            <a:r>
              <a:rPr lang="en-US" altLang="zh-CN" sz="1600" i="0" dirty="0">
                <a:latin typeface="Times New Roman" pitchFamily="18" charset="0"/>
              </a:rPr>
              <a:t>IP packet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body" idx="1"/>
          </p:nvPr>
        </p:nvSpPr>
        <p:spPr>
          <a:xfrm>
            <a:off x="303213" y="5064125"/>
            <a:ext cx="8550275" cy="1060450"/>
          </a:xfrm>
        </p:spPr>
        <p:txBody>
          <a:bodyPr/>
          <a:lstStyle/>
          <a:p>
            <a:pPr eaLnBrk="1" hangingPunct="1"/>
            <a:r>
              <a:rPr lang="en-US" altLang="zh-CN" sz="2000" dirty="0">
                <a:latin typeface="+mj-lt"/>
              </a:rPr>
              <a:t>The use of both </a:t>
            </a:r>
            <a:r>
              <a:rPr lang="en-US" altLang="zh-CN" sz="2000" dirty="0">
                <a:solidFill>
                  <a:schemeClr val="hlink"/>
                </a:solidFill>
                <a:latin typeface="+mj-lt"/>
              </a:rPr>
              <a:t>analog</a:t>
            </a:r>
            <a:r>
              <a:rPr lang="en-US" altLang="zh-CN" sz="2000" dirty="0">
                <a:latin typeface="+mj-lt"/>
              </a:rPr>
              <a:t> and </a:t>
            </a:r>
            <a:r>
              <a:rPr lang="en-US" altLang="zh-CN" sz="2000" dirty="0">
                <a:solidFill>
                  <a:schemeClr val="hlink"/>
                </a:solidFill>
                <a:latin typeface="+mj-lt"/>
              </a:rPr>
              <a:t>digital</a:t>
            </a:r>
            <a:r>
              <a:rPr lang="en-US" altLang="zh-CN" sz="2000" dirty="0">
                <a:latin typeface="+mj-lt"/>
              </a:rPr>
              <a:t> transmissions for a computer to computer call.  </a:t>
            </a:r>
          </a:p>
          <a:p>
            <a:pPr eaLnBrk="1" hangingPunct="1"/>
            <a:r>
              <a:rPr lang="en-US" altLang="zh-CN" sz="2000" dirty="0">
                <a:latin typeface="+mj-lt"/>
              </a:rPr>
              <a:t>Conversion is done by the modems and codecs.</a:t>
            </a:r>
          </a:p>
        </p:txBody>
      </p:sp>
      <p:pic>
        <p:nvPicPr>
          <p:cNvPr id="62467" name="Picture 3" descr="2-23"/>
          <p:cNvPicPr>
            <a:picLocks noChangeAspect="1" noChangeArrowheads="1"/>
          </p:cNvPicPr>
          <p:nvPr/>
        </p:nvPicPr>
        <p:blipFill>
          <a:blip r:embed="rId2" cstate="print"/>
          <a:srcRect/>
          <a:stretch>
            <a:fillRect/>
          </a:stretch>
        </p:blipFill>
        <p:spPr bwMode="auto">
          <a:xfrm>
            <a:off x="971550" y="1196975"/>
            <a:ext cx="6911975" cy="3835400"/>
          </a:xfrm>
          <a:prstGeom prst="rect">
            <a:avLst/>
          </a:prstGeom>
          <a:noFill/>
          <a:ln w="9525">
            <a:noFill/>
            <a:miter lim="800000"/>
            <a:headEnd/>
            <a:tailEnd/>
          </a:ln>
        </p:spPr>
      </p:pic>
      <p:sp>
        <p:nvSpPr>
          <p:cNvPr id="62468" name="Rectangle 4"/>
          <p:cNvSpPr>
            <a:spLocks noGrp="1" noChangeArrowheads="1"/>
          </p:cNvSpPr>
          <p:nvPr>
            <p:ph type="title"/>
          </p:nvPr>
        </p:nvSpPr>
        <p:spPr>
          <a:xfrm>
            <a:off x="303213" y="215900"/>
            <a:ext cx="8540750" cy="640748"/>
          </a:xfrm>
        </p:spPr>
        <p:txBody>
          <a:bodyPr/>
          <a:lstStyle/>
          <a:p>
            <a:pPr eaLnBrk="1" hangingPunct="1"/>
            <a:r>
              <a:rPr lang="en-US" altLang="zh-CN" dirty="0">
                <a:latin typeface="+mn-lt"/>
              </a:rPr>
              <a:t>PPP for dial-up access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3" cstate="print"/>
          <a:srcRect/>
          <a:stretch>
            <a:fillRect/>
          </a:stretch>
        </p:blipFill>
        <p:spPr bwMode="auto">
          <a:xfrm>
            <a:off x="304800" y="1143000"/>
            <a:ext cx="8610600" cy="3962400"/>
          </a:xfrm>
          <a:prstGeom prst="rect">
            <a:avLst/>
          </a:prstGeom>
          <a:noFill/>
          <a:ln w="9525">
            <a:noFill/>
            <a:miter lim="800000"/>
            <a:headEnd/>
            <a:tailEnd/>
          </a:ln>
        </p:spPr>
      </p:pic>
      <p:sp>
        <p:nvSpPr>
          <p:cNvPr id="63491" name="Rectangle 3"/>
          <p:cNvSpPr>
            <a:spLocks noGrp="1" noChangeArrowheads="1"/>
          </p:cNvSpPr>
          <p:nvPr>
            <p:ph type="title"/>
          </p:nvPr>
        </p:nvSpPr>
        <p:spPr>
          <a:xfrm>
            <a:off x="379413" y="215900"/>
            <a:ext cx="8464550" cy="639763"/>
          </a:xfrm>
        </p:spPr>
        <p:txBody>
          <a:bodyPr/>
          <a:lstStyle/>
          <a:p>
            <a:pPr eaLnBrk="1" hangingPunct="1"/>
            <a:r>
              <a:rPr lang="en-US" altLang="zh-CN" dirty="0">
                <a:latin typeface="+mn-lt"/>
              </a:rPr>
              <a:t>Hybrid fiber-coaxial (HFC) network</a:t>
            </a:r>
            <a:endParaRPr lang="zh-CN" altLang="en-US" dirty="0">
              <a:latin typeface="+mn-lt"/>
            </a:endParaRPr>
          </a:p>
        </p:txBody>
      </p:sp>
      <p:pic>
        <p:nvPicPr>
          <p:cNvPr id="63492" name="Picture 4"/>
          <p:cNvPicPr>
            <a:picLocks noChangeAspect="1" noChangeArrowheads="1"/>
          </p:cNvPicPr>
          <p:nvPr/>
        </p:nvPicPr>
        <p:blipFill>
          <a:blip r:embed="rId4" cstate="print"/>
          <a:srcRect/>
          <a:stretch>
            <a:fillRect/>
          </a:stretch>
        </p:blipFill>
        <p:spPr bwMode="auto">
          <a:xfrm>
            <a:off x="990600" y="4343400"/>
            <a:ext cx="3657600" cy="1765300"/>
          </a:xfrm>
          <a:prstGeom prst="rect">
            <a:avLst/>
          </a:prstGeom>
          <a:noFill/>
          <a:ln w="9525">
            <a:noFill/>
            <a:miter lim="800000"/>
            <a:headEnd/>
            <a:tailEnd/>
          </a:ln>
        </p:spPr>
      </p:pic>
      <p:sp>
        <p:nvSpPr>
          <p:cNvPr id="63493" name="Line 5"/>
          <p:cNvSpPr>
            <a:spLocks noChangeShapeType="1"/>
          </p:cNvSpPr>
          <p:nvPr/>
        </p:nvSpPr>
        <p:spPr bwMode="auto">
          <a:xfrm>
            <a:off x="2209800" y="3810000"/>
            <a:ext cx="0" cy="533400"/>
          </a:xfrm>
          <a:prstGeom prst="line">
            <a:avLst/>
          </a:prstGeom>
          <a:noFill/>
          <a:ln w="9525">
            <a:solidFill>
              <a:schemeClr val="tx1"/>
            </a:solidFill>
            <a:round/>
            <a:headEnd/>
            <a:tailEnd type="triangle" w="med" len="med"/>
          </a:ln>
        </p:spPr>
        <p:txBody>
          <a:bodyPr/>
          <a:lstStyle/>
          <a:p>
            <a:endParaRPr lang="zh-CN" altLang="en-US"/>
          </a:p>
        </p:txBody>
      </p:sp>
      <p:sp>
        <p:nvSpPr>
          <p:cNvPr id="63494" name="Rectangle 6"/>
          <p:cNvSpPr>
            <a:spLocks noChangeArrowheads="1"/>
          </p:cNvSpPr>
          <p:nvPr/>
        </p:nvSpPr>
        <p:spPr bwMode="auto">
          <a:xfrm>
            <a:off x="2209800" y="3886200"/>
            <a:ext cx="765175" cy="366713"/>
          </a:xfrm>
          <a:prstGeom prst="rect">
            <a:avLst/>
          </a:prstGeom>
          <a:noFill/>
          <a:ln w="9525">
            <a:noFill/>
            <a:miter lim="800000"/>
            <a:headEnd/>
            <a:tailEnd/>
          </a:ln>
        </p:spPr>
        <p:txBody>
          <a:bodyPr wrap="none">
            <a:spAutoFit/>
          </a:bodyPr>
          <a:lstStyle/>
          <a:p>
            <a:r>
              <a:rPr lang="en-US" altLang="zh-CN" i="0" dirty="0">
                <a:solidFill>
                  <a:schemeClr val="hlink"/>
                </a:solidFill>
                <a:latin typeface="Tahoma" pitchFamily="34" charset="0"/>
              </a:rPr>
              <a:t>inside</a:t>
            </a:r>
            <a:endParaRPr lang="zh-CN" altLang="en-US" i="0" dirty="0">
              <a:solidFill>
                <a:schemeClr val="hlink"/>
              </a:solidFill>
              <a:latin typeface="Tahom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63493"/>
                                        </p:tgtEl>
                                        <p:attrNameLst>
                                          <p:attrName>style.visibility</p:attrName>
                                        </p:attrNameLst>
                                      </p:cBhvr>
                                      <p:to>
                                        <p:strVal val="visible"/>
                                      </p:to>
                                    </p:set>
                                    <p:animEffect transition="in" filter="wipe(down)">
                                      <p:cBhvr>
                                        <p:cTn id="11" dur="500"/>
                                        <p:tgtEl>
                                          <p:spTgt spid="6349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63492"/>
                                        </p:tgtEl>
                                        <p:attrNameLst>
                                          <p:attrName>style.visibility</p:attrName>
                                        </p:attrNameLst>
                                      </p:cBhvr>
                                      <p:to>
                                        <p:strVal val="visible"/>
                                      </p:to>
                                    </p:set>
                                    <p:animEffect transition="in" filter="wipe(up)">
                                      <p:cBhvr>
                                        <p:cTn id="16" dur="500"/>
                                        <p:tgtEl>
                                          <p:spTgt spid="63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3" grpId="0" animBg="1"/>
      <p:bldP spid="6349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p:txBody>
          <a:bodyPr/>
          <a:lstStyle/>
          <a:p>
            <a:pPr eaLnBrk="1" hangingPunct="1"/>
            <a:r>
              <a:rPr lang="en-US" altLang="zh-CN" dirty="0"/>
              <a:t>6.3 </a:t>
            </a:r>
            <a:r>
              <a:rPr lang="zh-CN" altLang="en-US" dirty="0"/>
              <a:t>多路访问链路和协议</a:t>
            </a:r>
          </a:p>
        </p:txBody>
      </p:sp>
      <p:sp>
        <p:nvSpPr>
          <p:cNvPr id="177155" name="Rectangle 3"/>
          <p:cNvSpPr>
            <a:spLocks noGrp="1" noChangeArrowheads="1"/>
          </p:cNvSpPr>
          <p:nvPr>
            <p:ph type="body" idx="1"/>
          </p:nvPr>
        </p:nvSpPr>
        <p:spPr/>
        <p:txBody>
          <a:bodyPr/>
          <a:lstStyle/>
          <a:p>
            <a:pPr eaLnBrk="1" hangingPunct="1">
              <a:spcBef>
                <a:spcPts val="600"/>
              </a:spcBef>
            </a:pPr>
            <a:r>
              <a:rPr lang="zh-CN" altLang="en-US" b="1" dirty="0">
                <a:ea typeface="楷体" panose="02010609060101010101" pitchFamily="49" charset="-122"/>
                <a:cs typeface="Arial" panose="020B0604020202020204" pitchFamily="34" charset="0"/>
              </a:rPr>
              <a:t>广播链路的特点</a:t>
            </a:r>
          </a:p>
          <a:p>
            <a:pPr lvl="1" eaLnBrk="1" hangingPunct="1">
              <a:spcBef>
                <a:spcPts val="600"/>
              </a:spcBef>
            </a:pPr>
            <a:r>
              <a:rPr lang="zh-CN" altLang="en-US" dirty="0">
                <a:ea typeface="楷体" panose="02010609060101010101" pitchFamily="49" charset="-122"/>
                <a:cs typeface="Arial" panose="020B0604020202020204" pitchFamily="34" charset="0"/>
              </a:rPr>
              <a:t>单个共享广播信道</a:t>
            </a:r>
          </a:p>
          <a:p>
            <a:pPr lvl="1" eaLnBrk="1" hangingPunct="1">
              <a:spcBef>
                <a:spcPts val="600"/>
              </a:spcBef>
            </a:pPr>
            <a:r>
              <a:rPr lang="zh-CN" altLang="en-US" dirty="0">
                <a:ea typeface="楷体" panose="02010609060101010101" pitchFamily="49" charset="-122"/>
                <a:cs typeface="Arial" panose="020B0604020202020204" pitchFamily="34" charset="0"/>
              </a:rPr>
              <a:t>两个或多个结点同时传输：相互干扰</a:t>
            </a:r>
          </a:p>
          <a:p>
            <a:pPr lvl="2" eaLnBrk="1" hangingPunct="1">
              <a:spcBef>
                <a:spcPts val="600"/>
              </a:spcBef>
            </a:pPr>
            <a:r>
              <a:rPr lang="zh-CN" altLang="en-US" dirty="0">
                <a:ea typeface="楷体" panose="02010609060101010101" pitchFamily="49" charset="-122"/>
                <a:cs typeface="Arial" panose="020B0604020202020204" pitchFamily="34" charset="0"/>
              </a:rPr>
              <a:t>碰撞：一个结点同时收到两个或多个信号</a:t>
            </a:r>
          </a:p>
          <a:p>
            <a:pPr eaLnBrk="1" hangingPunct="1">
              <a:spcBef>
                <a:spcPts val="600"/>
              </a:spcBef>
            </a:pPr>
            <a:endParaRPr lang="en-US" altLang="zh-CN" b="1" dirty="0">
              <a:ea typeface="楷体" panose="02010609060101010101" pitchFamily="49" charset="-122"/>
              <a:cs typeface="Arial" panose="020B0604020202020204" pitchFamily="34" charset="0"/>
            </a:endParaRPr>
          </a:p>
          <a:p>
            <a:pPr eaLnBrk="1" hangingPunct="1">
              <a:spcBef>
                <a:spcPts val="600"/>
              </a:spcBef>
            </a:pPr>
            <a:r>
              <a:rPr lang="zh-CN" altLang="en-US" b="1" dirty="0">
                <a:ea typeface="楷体" panose="02010609060101010101" pitchFamily="49" charset="-122"/>
                <a:cs typeface="Arial" panose="020B0604020202020204" pitchFamily="34" charset="0"/>
              </a:rPr>
              <a:t>多址访问协议</a:t>
            </a:r>
          </a:p>
          <a:p>
            <a:pPr lvl="1" eaLnBrk="1" hangingPunct="1">
              <a:spcBef>
                <a:spcPts val="600"/>
              </a:spcBef>
            </a:pPr>
            <a:r>
              <a:rPr lang="zh-CN" altLang="en-US" dirty="0">
                <a:ea typeface="楷体" panose="02010609060101010101" pitchFamily="49" charset="-122"/>
                <a:cs typeface="Arial" panose="020B0604020202020204" pitchFamily="34" charset="0"/>
              </a:rPr>
              <a:t>分布式算法</a:t>
            </a:r>
            <a:r>
              <a:rPr lang="zh-CN" altLang="en-US" dirty="0">
                <a:solidFill>
                  <a:srgbClr val="FF0000"/>
                </a:solidFill>
                <a:ea typeface="楷体" panose="02010609060101010101" pitchFamily="49" charset="-122"/>
                <a:cs typeface="Arial" panose="020B0604020202020204" pitchFamily="34" charset="0"/>
              </a:rPr>
              <a:t>决定</a:t>
            </a:r>
            <a:r>
              <a:rPr lang="zh-CN" altLang="en-US" dirty="0">
                <a:ea typeface="楷体" panose="02010609060101010101" pitchFamily="49" charset="-122"/>
                <a:cs typeface="Arial" panose="020B0604020202020204" pitchFamily="34" charset="0"/>
              </a:rPr>
              <a:t>结点如何共享信道，结点何时可以传输数据。</a:t>
            </a:r>
          </a:p>
          <a:p>
            <a:pPr lvl="1" eaLnBrk="1" hangingPunct="1">
              <a:spcBef>
                <a:spcPts val="600"/>
              </a:spcBef>
            </a:pPr>
            <a:endParaRPr lang="en-US" altLang="zh-CN" dirty="0">
              <a:solidFill>
                <a:srgbClr val="FF0000"/>
              </a:solidFill>
              <a:ea typeface="楷体" panose="02010609060101010101" pitchFamily="49" charset="-122"/>
              <a:cs typeface="Arial" panose="020B0604020202020204" pitchFamily="34" charset="0"/>
            </a:endParaRPr>
          </a:p>
          <a:p>
            <a:pPr lvl="1" eaLnBrk="1" hangingPunct="1">
              <a:spcBef>
                <a:spcPts val="600"/>
              </a:spcBef>
            </a:pPr>
            <a:r>
              <a:rPr lang="zh-CN" altLang="en-US" dirty="0">
                <a:solidFill>
                  <a:srgbClr val="FF0000"/>
                </a:solidFill>
                <a:ea typeface="楷体" panose="02010609060101010101" pitchFamily="49" charset="-122"/>
                <a:cs typeface="Arial" panose="020B0604020202020204" pitchFamily="34" charset="0"/>
              </a:rPr>
              <a:t>特别注意</a:t>
            </a:r>
            <a:r>
              <a:rPr lang="zh-CN" altLang="en-US" dirty="0">
                <a:ea typeface="楷体" panose="02010609060101010101" pitchFamily="49" charset="-122"/>
                <a:cs typeface="Arial" panose="020B0604020202020204" pitchFamily="34" charset="0"/>
              </a:rPr>
              <a:t>：有关共享信道的通信</a:t>
            </a:r>
            <a:r>
              <a:rPr lang="en-US" altLang="zh-CN" dirty="0">
                <a:ea typeface="楷体" panose="02010609060101010101" pitchFamily="49" charset="-122"/>
                <a:cs typeface="Arial" panose="020B0604020202020204" pitchFamily="34" charset="0"/>
              </a:rPr>
              <a:t>(</a:t>
            </a:r>
            <a:r>
              <a:rPr lang="zh-CN" altLang="en-US" dirty="0">
                <a:ea typeface="楷体" panose="02010609060101010101" pitchFamily="49" charset="-122"/>
                <a:cs typeface="Arial" panose="020B0604020202020204" pitchFamily="34" charset="0"/>
              </a:rPr>
              <a:t>协商</a:t>
            </a:r>
            <a:r>
              <a:rPr lang="en-US" altLang="zh-CN" dirty="0">
                <a:ea typeface="楷体" panose="02010609060101010101" pitchFamily="49" charset="-122"/>
                <a:cs typeface="Arial" panose="020B0604020202020204" pitchFamily="34" charset="0"/>
              </a:rPr>
              <a:t>)</a:t>
            </a:r>
            <a:r>
              <a:rPr lang="zh-CN" altLang="en-US" dirty="0">
                <a:solidFill>
                  <a:srgbClr val="FF0000"/>
                </a:solidFill>
                <a:ea typeface="楷体" panose="02010609060101010101" pitchFamily="49" charset="-122"/>
                <a:cs typeface="Arial" panose="020B0604020202020204" pitchFamily="34" charset="0"/>
              </a:rPr>
              <a:t>需使用</a:t>
            </a:r>
            <a:r>
              <a:rPr lang="zh-CN" altLang="en-US" dirty="0">
                <a:ea typeface="楷体" panose="02010609060101010101" pitchFamily="49" charset="-122"/>
                <a:cs typeface="Arial" panose="020B0604020202020204" pitchFamily="34" charset="0"/>
              </a:rPr>
              <a:t>信道本身</a:t>
            </a:r>
          </a:p>
          <a:p>
            <a:pPr lvl="2" eaLnBrk="1" hangingPunct="1">
              <a:spcBef>
                <a:spcPts val="600"/>
              </a:spcBef>
            </a:pPr>
            <a:r>
              <a:rPr lang="zh-CN" altLang="en-US" dirty="0">
                <a:ea typeface="楷体" panose="02010609060101010101" pitchFamily="49" charset="-122"/>
                <a:cs typeface="Arial" panose="020B0604020202020204" pitchFamily="34" charset="0"/>
              </a:rPr>
              <a:t>没有额外的信道来进行协调。</a:t>
            </a:r>
          </a:p>
        </p:txBody>
      </p:sp>
    </p:spTree>
    <p:extLst>
      <p:ext uri="{BB962C8B-B14F-4D97-AF65-F5344CB8AC3E}">
        <p14:creationId xmlns:p14="http://schemas.microsoft.com/office/powerpoint/2010/main" val="4155654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7155">
                                            <p:txEl>
                                              <p:pRg st="5" end="5"/>
                                            </p:txEl>
                                          </p:spTgt>
                                        </p:tgtEl>
                                        <p:attrNameLst>
                                          <p:attrName>style.visibility</p:attrName>
                                        </p:attrNameLst>
                                      </p:cBhvr>
                                      <p:to>
                                        <p:strVal val="visible"/>
                                      </p:to>
                                    </p:set>
                                    <p:anim calcmode="lin" valueType="num">
                                      <p:cBhvr additive="base">
                                        <p:cTn id="7" dur="500" fill="hold"/>
                                        <p:tgtEl>
                                          <p:spTgt spid="177155">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7155">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7155">
                                            <p:txEl>
                                              <p:pRg st="6" end="6"/>
                                            </p:txEl>
                                          </p:spTgt>
                                        </p:tgtEl>
                                        <p:attrNameLst>
                                          <p:attrName>style.visibility</p:attrName>
                                        </p:attrNameLst>
                                      </p:cBhvr>
                                      <p:to>
                                        <p:strVal val="visible"/>
                                      </p:to>
                                    </p:set>
                                    <p:anim calcmode="lin" valueType="num">
                                      <p:cBhvr additive="base">
                                        <p:cTn id="11" dur="500" fill="hold"/>
                                        <p:tgtEl>
                                          <p:spTgt spid="177155">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715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77155">
                                            <p:txEl>
                                              <p:pRg st="8" end="8"/>
                                            </p:txEl>
                                          </p:spTgt>
                                        </p:tgtEl>
                                        <p:attrNameLst>
                                          <p:attrName>style.visibility</p:attrName>
                                        </p:attrNameLst>
                                      </p:cBhvr>
                                      <p:to>
                                        <p:strVal val="visible"/>
                                      </p:to>
                                    </p:set>
                                    <p:anim calcmode="lin" valueType="num">
                                      <p:cBhvr additive="base">
                                        <p:cTn id="17" dur="500" fill="hold"/>
                                        <p:tgtEl>
                                          <p:spTgt spid="177155">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77155">
                                            <p:txEl>
                                              <p:pRg st="8" end="8"/>
                                            </p:txEl>
                                          </p:spTgt>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500"/>
                            </p:stCondLst>
                            <p:childTnLst>
                              <p:par>
                                <p:cTn id="20" presetID="2" presetClass="entr" presetSubtype="4" fill="hold" nodeType="afterEffect">
                                  <p:stCondLst>
                                    <p:cond delay="0"/>
                                  </p:stCondLst>
                                  <p:childTnLst>
                                    <p:set>
                                      <p:cBhvr>
                                        <p:cTn id="21" dur="1" fill="hold">
                                          <p:stCondLst>
                                            <p:cond delay="0"/>
                                          </p:stCondLst>
                                        </p:cTn>
                                        <p:tgtEl>
                                          <p:spTgt spid="177155">
                                            <p:txEl>
                                              <p:pRg st="9" end="9"/>
                                            </p:txEl>
                                          </p:spTgt>
                                        </p:tgtEl>
                                        <p:attrNameLst>
                                          <p:attrName>style.visibility</p:attrName>
                                        </p:attrNameLst>
                                      </p:cBhvr>
                                      <p:to>
                                        <p:strVal val="visible"/>
                                      </p:to>
                                    </p:set>
                                    <p:anim calcmode="lin" valueType="num">
                                      <p:cBhvr additive="base">
                                        <p:cTn id="22" dur="500" fill="hold"/>
                                        <p:tgtEl>
                                          <p:spTgt spid="177155">
                                            <p:txEl>
                                              <p:pRg st="9" end="9"/>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7715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p:nvPr>
        </p:nvSpPr>
        <p:spPr/>
        <p:txBody>
          <a:bodyPr/>
          <a:lstStyle/>
          <a:p>
            <a:pPr eaLnBrk="1" hangingPunct="1"/>
            <a:r>
              <a:rPr lang="en-US" altLang="zh-CN" dirty="0"/>
              <a:t>6.3 </a:t>
            </a:r>
            <a:r>
              <a:rPr lang="zh-CN" altLang="en-US" dirty="0"/>
              <a:t>多路访问链路和协议</a:t>
            </a:r>
          </a:p>
        </p:txBody>
      </p:sp>
      <p:sp>
        <p:nvSpPr>
          <p:cNvPr id="39941" name="Rectangle 3"/>
          <p:cNvSpPr>
            <a:spLocks noGrp="1" noChangeArrowheads="1"/>
          </p:cNvSpPr>
          <p:nvPr>
            <p:ph type="body" idx="1"/>
          </p:nvPr>
        </p:nvSpPr>
        <p:spPr/>
        <p:txBody>
          <a:bodyPr/>
          <a:lstStyle/>
          <a:p>
            <a:pPr marL="0" indent="0" eaLnBrk="1" hangingPunct="1">
              <a:spcBef>
                <a:spcPts val="600"/>
              </a:spcBef>
              <a:buNone/>
            </a:pPr>
            <a:r>
              <a:rPr lang="zh-CN" altLang="en-US" dirty="0">
                <a:solidFill>
                  <a:srgbClr val="FF0000"/>
                </a:solidFill>
                <a:ea typeface="楷体" panose="02010609060101010101" pitchFamily="49" charset="-122"/>
                <a:cs typeface="Arial" panose="020B0604020202020204" pitchFamily="34" charset="0"/>
              </a:rPr>
              <a:t>多址访问协议分类</a:t>
            </a:r>
          </a:p>
          <a:p>
            <a:pPr eaLnBrk="1" hangingPunct="1">
              <a:spcBef>
                <a:spcPts val="600"/>
              </a:spcBef>
            </a:pPr>
            <a:r>
              <a:rPr lang="zh-CN" altLang="en-US" dirty="0">
                <a:ea typeface="楷体" panose="02010609060101010101" pitchFamily="49" charset="-122"/>
                <a:cs typeface="Arial" panose="020B0604020202020204" pitchFamily="34" charset="0"/>
              </a:rPr>
              <a:t>信道划分协议</a:t>
            </a:r>
          </a:p>
          <a:p>
            <a:pPr lvl="1" eaLnBrk="1" hangingPunct="1">
              <a:spcBef>
                <a:spcPts val="600"/>
              </a:spcBef>
            </a:pPr>
            <a:r>
              <a:rPr lang="zh-CN" altLang="en-US" dirty="0">
                <a:ea typeface="楷体" panose="02010609060101010101" pitchFamily="49" charset="-122"/>
                <a:cs typeface="Arial" panose="020B0604020202020204" pitchFamily="34" charset="0"/>
              </a:rPr>
              <a:t>将信道划分成小的“片”</a:t>
            </a:r>
            <a:r>
              <a:rPr lang="en-US" altLang="zh-CN" dirty="0">
                <a:ea typeface="楷体" panose="02010609060101010101" pitchFamily="49" charset="-122"/>
                <a:cs typeface="Arial" panose="020B0604020202020204" pitchFamily="34" charset="0"/>
              </a:rPr>
              <a:t>(</a:t>
            </a:r>
            <a:r>
              <a:rPr lang="zh-CN" altLang="en-US" dirty="0">
                <a:ea typeface="楷体" panose="02010609060101010101" pitchFamily="49" charset="-122"/>
                <a:cs typeface="Arial" panose="020B0604020202020204" pitchFamily="34" charset="0"/>
              </a:rPr>
              <a:t>时隙、频段、编码</a:t>
            </a:r>
            <a:r>
              <a:rPr lang="en-US" altLang="zh-CN" dirty="0">
                <a:ea typeface="楷体" panose="02010609060101010101" pitchFamily="49" charset="-122"/>
                <a:cs typeface="Arial" panose="020B0604020202020204" pitchFamily="34" charset="0"/>
              </a:rPr>
              <a:t>)</a:t>
            </a:r>
            <a:endParaRPr lang="zh-CN" altLang="en-US" dirty="0">
              <a:ea typeface="楷体" panose="02010609060101010101" pitchFamily="49" charset="-122"/>
              <a:cs typeface="Arial" panose="020B0604020202020204" pitchFamily="34" charset="0"/>
            </a:endParaRPr>
          </a:p>
          <a:p>
            <a:pPr lvl="1" eaLnBrk="1" hangingPunct="1">
              <a:spcBef>
                <a:spcPts val="600"/>
              </a:spcBef>
            </a:pPr>
            <a:r>
              <a:rPr lang="zh-CN" altLang="en-US" dirty="0">
                <a:ea typeface="楷体" panose="02010609060101010101" pitchFamily="49" charset="-122"/>
                <a:cs typeface="Arial" panose="020B0604020202020204" pitchFamily="34" charset="0"/>
              </a:rPr>
              <a:t>将“片”分配给结点使用</a:t>
            </a:r>
          </a:p>
          <a:p>
            <a:pPr eaLnBrk="1" hangingPunct="1">
              <a:spcBef>
                <a:spcPts val="600"/>
              </a:spcBef>
            </a:pPr>
            <a:endParaRPr lang="en-US" altLang="zh-CN" dirty="0">
              <a:ea typeface="楷体" panose="02010609060101010101" pitchFamily="49" charset="-122"/>
              <a:cs typeface="Arial" panose="020B0604020202020204" pitchFamily="34" charset="0"/>
            </a:endParaRPr>
          </a:p>
          <a:p>
            <a:pPr eaLnBrk="1" hangingPunct="1">
              <a:spcBef>
                <a:spcPts val="600"/>
              </a:spcBef>
            </a:pPr>
            <a:r>
              <a:rPr lang="zh-CN" altLang="en-US" dirty="0">
                <a:ea typeface="楷体" panose="02010609060101010101" pitchFamily="49" charset="-122"/>
                <a:cs typeface="Arial" panose="020B0604020202020204" pitchFamily="34" charset="0"/>
              </a:rPr>
              <a:t>随机接入协议</a:t>
            </a:r>
          </a:p>
          <a:p>
            <a:pPr lvl="1" eaLnBrk="1" hangingPunct="1">
              <a:spcBef>
                <a:spcPts val="600"/>
              </a:spcBef>
            </a:pPr>
            <a:r>
              <a:rPr lang="zh-CN" altLang="en-US" dirty="0">
                <a:ea typeface="楷体" panose="02010609060101010101" pitchFamily="49" charset="-122"/>
                <a:cs typeface="Arial" panose="020B0604020202020204" pitchFamily="34" charset="0"/>
              </a:rPr>
              <a:t>信道没有被划分，允许碰撞</a:t>
            </a:r>
          </a:p>
          <a:p>
            <a:pPr lvl="1" eaLnBrk="1" hangingPunct="1">
              <a:spcBef>
                <a:spcPts val="600"/>
              </a:spcBef>
            </a:pPr>
            <a:r>
              <a:rPr lang="zh-CN" altLang="en-US" dirty="0">
                <a:ea typeface="楷体" panose="02010609060101010101" pitchFamily="49" charset="-122"/>
                <a:cs typeface="Arial" panose="020B0604020202020204" pitchFamily="34" charset="0"/>
              </a:rPr>
              <a:t>碰撞恢复</a:t>
            </a:r>
          </a:p>
          <a:p>
            <a:pPr eaLnBrk="1" hangingPunct="1">
              <a:spcBef>
                <a:spcPts val="600"/>
              </a:spcBef>
            </a:pPr>
            <a:endParaRPr lang="en-US" altLang="zh-CN" dirty="0">
              <a:ea typeface="楷体" panose="02010609060101010101" pitchFamily="49" charset="-122"/>
              <a:cs typeface="Arial" panose="020B0604020202020204" pitchFamily="34" charset="0"/>
            </a:endParaRPr>
          </a:p>
          <a:p>
            <a:pPr eaLnBrk="1" hangingPunct="1">
              <a:spcBef>
                <a:spcPts val="600"/>
              </a:spcBef>
            </a:pPr>
            <a:r>
              <a:rPr lang="zh-CN" altLang="en-US" dirty="0">
                <a:ea typeface="楷体" panose="02010609060101010101" pitchFamily="49" charset="-122"/>
                <a:cs typeface="Arial" panose="020B0604020202020204" pitchFamily="34" charset="0"/>
              </a:rPr>
              <a:t>轮流协议</a:t>
            </a:r>
          </a:p>
          <a:p>
            <a:pPr lvl="1" eaLnBrk="1" hangingPunct="1">
              <a:spcBef>
                <a:spcPts val="600"/>
              </a:spcBef>
            </a:pPr>
            <a:r>
              <a:rPr lang="zh-CN" altLang="en-US" dirty="0">
                <a:ea typeface="楷体" panose="02010609060101010101" pitchFamily="49" charset="-122"/>
                <a:cs typeface="Arial" panose="020B0604020202020204" pitchFamily="34" charset="0"/>
              </a:rPr>
              <a:t>结点轮流传送，但数据量大的结点轮流更长时间</a:t>
            </a:r>
          </a:p>
        </p:txBody>
      </p:sp>
    </p:spTree>
    <p:extLst>
      <p:ext uri="{BB962C8B-B14F-4D97-AF65-F5344CB8AC3E}">
        <p14:creationId xmlns:p14="http://schemas.microsoft.com/office/powerpoint/2010/main" val="21685605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p:txBody>
          <a:bodyPr/>
          <a:lstStyle/>
          <a:p>
            <a:pPr eaLnBrk="1" hangingPunct="1"/>
            <a:r>
              <a:rPr lang="en-US" altLang="zh-CN" dirty="0"/>
              <a:t>6.3 </a:t>
            </a:r>
            <a:r>
              <a:rPr lang="zh-CN" altLang="en-US" dirty="0"/>
              <a:t>多路访问链路和协议</a:t>
            </a:r>
          </a:p>
        </p:txBody>
      </p:sp>
      <p:sp>
        <p:nvSpPr>
          <p:cNvPr id="178179" name="Rectangle 3"/>
          <p:cNvSpPr>
            <a:spLocks noGrp="1" noChangeArrowheads="1"/>
          </p:cNvSpPr>
          <p:nvPr>
            <p:ph type="body" idx="1"/>
          </p:nvPr>
        </p:nvSpPr>
        <p:spPr/>
        <p:txBody>
          <a:bodyPr/>
          <a:lstStyle/>
          <a:p>
            <a:pPr marL="0" indent="0" eaLnBrk="1" hangingPunct="1">
              <a:spcBef>
                <a:spcPts val="600"/>
              </a:spcBef>
              <a:buNone/>
            </a:pPr>
            <a:r>
              <a:rPr lang="zh-CN" altLang="en-US" b="1" dirty="0">
                <a:solidFill>
                  <a:srgbClr val="FF0000"/>
                </a:solidFill>
                <a:ea typeface="楷体" panose="02010609060101010101" pitchFamily="49" charset="-122"/>
                <a:cs typeface="Arial" panose="020B0604020202020204" pitchFamily="34" charset="0"/>
              </a:rPr>
              <a:t>理想的多路访问协议需满足：</a:t>
            </a:r>
          </a:p>
          <a:p>
            <a:pPr eaLnBrk="1" hangingPunct="1">
              <a:spcBef>
                <a:spcPts val="600"/>
              </a:spcBef>
            </a:pPr>
            <a:r>
              <a:rPr lang="zh-CN" altLang="en-US" dirty="0">
                <a:ea typeface="楷体" panose="02010609060101010101" pitchFamily="49" charset="-122"/>
                <a:cs typeface="Arial" panose="020B0604020202020204" pitchFamily="34" charset="0"/>
              </a:rPr>
              <a:t>假定：信道为速率为</a:t>
            </a:r>
            <a:r>
              <a:rPr lang="en-US" altLang="zh-CN" dirty="0">
                <a:ea typeface="楷体" panose="02010609060101010101" pitchFamily="49" charset="-122"/>
                <a:cs typeface="Arial" panose="020B0604020202020204" pitchFamily="34" charset="0"/>
              </a:rPr>
              <a:t>R b/s</a:t>
            </a:r>
            <a:r>
              <a:rPr lang="zh-CN" altLang="en-US" dirty="0">
                <a:ea typeface="楷体" panose="02010609060101010101" pitchFamily="49" charset="-122"/>
                <a:cs typeface="Arial" panose="020B0604020202020204" pitchFamily="34" charset="0"/>
              </a:rPr>
              <a:t>的广播信道</a:t>
            </a:r>
          </a:p>
          <a:p>
            <a:pPr marL="457200" indent="-457200" eaLnBrk="1" hangingPunct="1">
              <a:spcBef>
                <a:spcPts val="600"/>
              </a:spcBef>
              <a:buFont typeface="+mj-ea"/>
              <a:buAutoNum type="circleNumDbPlain"/>
            </a:pPr>
            <a:r>
              <a:rPr lang="zh-CN" altLang="en-US" dirty="0">
                <a:ea typeface="楷体" panose="02010609060101010101" pitchFamily="49" charset="-122"/>
                <a:cs typeface="Arial" panose="020B0604020202020204" pitchFamily="34" charset="0"/>
              </a:rPr>
              <a:t>当只有一个结点有数据发送时，该结点的吞吐量为</a:t>
            </a:r>
            <a:r>
              <a:rPr lang="en-US" altLang="zh-CN" dirty="0">
                <a:ea typeface="楷体" panose="02010609060101010101" pitchFamily="49" charset="-122"/>
                <a:cs typeface="Arial" panose="020B0604020202020204" pitchFamily="34" charset="0"/>
              </a:rPr>
              <a:t>R</a:t>
            </a:r>
          </a:p>
          <a:p>
            <a:pPr marL="457200" indent="-457200" eaLnBrk="1" hangingPunct="1">
              <a:spcBef>
                <a:spcPts val="600"/>
              </a:spcBef>
              <a:buFont typeface="+mj-ea"/>
              <a:buAutoNum type="circleNumDbPlain"/>
            </a:pPr>
            <a:endParaRPr lang="en-US" altLang="zh-CN" dirty="0">
              <a:ea typeface="楷体" panose="02010609060101010101" pitchFamily="49" charset="-122"/>
              <a:cs typeface="Arial" panose="020B0604020202020204" pitchFamily="34" charset="0"/>
            </a:endParaRPr>
          </a:p>
          <a:p>
            <a:pPr marL="457200" indent="-457200" eaLnBrk="1" hangingPunct="1">
              <a:spcBef>
                <a:spcPts val="600"/>
              </a:spcBef>
              <a:buFont typeface="+mj-ea"/>
              <a:buAutoNum type="circleNumDbPlain"/>
            </a:pPr>
            <a:r>
              <a:rPr lang="zh-CN" altLang="en-US" dirty="0">
                <a:ea typeface="楷体" panose="02010609060101010101" pitchFamily="49" charset="-122"/>
                <a:cs typeface="Arial" panose="020B0604020202020204" pitchFamily="34" charset="0"/>
              </a:rPr>
              <a:t>当</a:t>
            </a:r>
            <a:r>
              <a:rPr lang="en-US" altLang="zh-CN" dirty="0">
                <a:ea typeface="楷体" panose="02010609060101010101" pitchFamily="49" charset="-122"/>
                <a:cs typeface="Arial" panose="020B0604020202020204" pitchFamily="34" charset="0"/>
              </a:rPr>
              <a:t>M</a:t>
            </a:r>
            <a:r>
              <a:rPr lang="zh-CN" altLang="en-US" dirty="0">
                <a:ea typeface="楷体" panose="02010609060101010101" pitchFamily="49" charset="-122"/>
                <a:cs typeface="Arial" panose="020B0604020202020204" pitchFamily="34" charset="0"/>
              </a:rPr>
              <a:t>个结点有数据发送时，每个结点吞吐量为</a:t>
            </a:r>
            <a:r>
              <a:rPr lang="en-US" altLang="zh-CN" dirty="0">
                <a:ea typeface="楷体" panose="02010609060101010101" pitchFamily="49" charset="-122"/>
                <a:cs typeface="Arial" panose="020B0604020202020204" pitchFamily="34" charset="0"/>
              </a:rPr>
              <a:t>R/M</a:t>
            </a:r>
          </a:p>
          <a:p>
            <a:pPr eaLnBrk="1" hangingPunct="1">
              <a:spcBef>
                <a:spcPts val="600"/>
              </a:spcBef>
            </a:pPr>
            <a:endParaRPr lang="en-US" altLang="zh-CN" dirty="0">
              <a:ea typeface="楷体" panose="02010609060101010101" pitchFamily="49" charset="-122"/>
              <a:cs typeface="Arial" panose="020B0604020202020204" pitchFamily="34" charset="0"/>
            </a:endParaRPr>
          </a:p>
          <a:p>
            <a:pPr marL="457200" indent="-457200" eaLnBrk="1" hangingPunct="1">
              <a:spcBef>
                <a:spcPts val="600"/>
              </a:spcBef>
              <a:buFont typeface="+mj-ea"/>
              <a:buAutoNum type="circleNumDbPlain" startAt="3"/>
            </a:pPr>
            <a:r>
              <a:rPr lang="zh-CN" altLang="en-US" dirty="0">
                <a:solidFill>
                  <a:srgbClr val="FF0000"/>
                </a:solidFill>
                <a:ea typeface="楷体" panose="02010609060101010101" pitchFamily="49" charset="-122"/>
                <a:cs typeface="Arial" panose="020B0604020202020204" pitchFamily="34" charset="0"/>
              </a:rPr>
              <a:t>协议是分散</a:t>
            </a:r>
          </a:p>
          <a:p>
            <a:pPr lvl="1" eaLnBrk="1" hangingPunct="1">
              <a:spcBef>
                <a:spcPts val="600"/>
              </a:spcBef>
            </a:pPr>
            <a:r>
              <a:rPr lang="zh-CN" altLang="en-US" dirty="0">
                <a:ea typeface="楷体" panose="02010609060101010101" pitchFamily="49" charset="-122"/>
                <a:cs typeface="Arial" panose="020B0604020202020204" pitchFamily="34" charset="0"/>
              </a:rPr>
              <a:t>没有特定结点用于控制传输</a:t>
            </a:r>
          </a:p>
          <a:p>
            <a:pPr lvl="1" eaLnBrk="1" hangingPunct="1">
              <a:spcBef>
                <a:spcPts val="600"/>
              </a:spcBef>
            </a:pPr>
            <a:r>
              <a:rPr lang="zh-CN" altLang="en-US" dirty="0">
                <a:ea typeface="楷体" panose="02010609060101010101" pitchFamily="49" charset="-122"/>
                <a:cs typeface="Arial" panose="020B0604020202020204" pitchFamily="34" charset="0"/>
              </a:rPr>
              <a:t>没有时钟同步</a:t>
            </a:r>
          </a:p>
          <a:p>
            <a:pPr eaLnBrk="1" hangingPunct="1">
              <a:spcBef>
                <a:spcPts val="600"/>
              </a:spcBef>
            </a:pPr>
            <a:endParaRPr lang="en-US" altLang="zh-CN" dirty="0">
              <a:ea typeface="楷体" panose="02010609060101010101" pitchFamily="49" charset="-122"/>
              <a:cs typeface="Arial" panose="020B0604020202020204" pitchFamily="34" charset="0"/>
            </a:endParaRPr>
          </a:p>
          <a:p>
            <a:pPr marL="457200" indent="-457200" eaLnBrk="1" hangingPunct="1">
              <a:spcBef>
                <a:spcPts val="600"/>
              </a:spcBef>
              <a:buFont typeface="+mj-ea"/>
              <a:buAutoNum type="circleNumDbPlain" startAt="4"/>
            </a:pPr>
            <a:r>
              <a:rPr lang="zh-CN" altLang="en-US" dirty="0">
                <a:ea typeface="楷体" panose="02010609060101010101" pitchFamily="49" charset="-122"/>
                <a:cs typeface="Arial" panose="020B0604020202020204" pitchFamily="34" charset="0"/>
              </a:rPr>
              <a:t>协议是简单的，实现不昂贵。 </a:t>
            </a:r>
          </a:p>
        </p:txBody>
      </p:sp>
    </p:spTree>
    <p:extLst>
      <p:ext uri="{BB962C8B-B14F-4D97-AF65-F5344CB8AC3E}">
        <p14:creationId xmlns:p14="http://schemas.microsoft.com/office/powerpoint/2010/main" val="41551968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8179">
                                            <p:txEl>
                                              <p:pRg st="1" end="1"/>
                                            </p:txEl>
                                          </p:spTgt>
                                        </p:tgtEl>
                                        <p:attrNameLst>
                                          <p:attrName>style.visibility</p:attrName>
                                        </p:attrNameLst>
                                      </p:cBhvr>
                                      <p:to>
                                        <p:strVal val="visible"/>
                                      </p:to>
                                    </p:set>
                                    <p:anim calcmode="lin" valueType="num">
                                      <p:cBhvr additive="base">
                                        <p:cTn id="7" dur="500" fill="hold"/>
                                        <p:tgtEl>
                                          <p:spTgt spid="17817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81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78179">
                                            <p:txEl>
                                              <p:pRg st="2" end="2"/>
                                            </p:txEl>
                                          </p:spTgt>
                                        </p:tgtEl>
                                        <p:attrNameLst>
                                          <p:attrName>style.visibility</p:attrName>
                                        </p:attrNameLst>
                                      </p:cBhvr>
                                      <p:to>
                                        <p:strVal val="visible"/>
                                      </p:to>
                                    </p:set>
                                    <p:anim calcmode="lin" valueType="num">
                                      <p:cBhvr additive="base">
                                        <p:cTn id="13" dur="500" fill="hold"/>
                                        <p:tgtEl>
                                          <p:spTgt spid="17817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817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78179">
                                            <p:txEl>
                                              <p:pRg st="4" end="4"/>
                                            </p:txEl>
                                          </p:spTgt>
                                        </p:tgtEl>
                                        <p:attrNameLst>
                                          <p:attrName>style.visibility</p:attrName>
                                        </p:attrNameLst>
                                      </p:cBhvr>
                                      <p:to>
                                        <p:strVal val="visible"/>
                                      </p:to>
                                    </p:set>
                                    <p:anim calcmode="lin" valueType="num">
                                      <p:cBhvr additive="base">
                                        <p:cTn id="19" dur="500" fill="hold"/>
                                        <p:tgtEl>
                                          <p:spTgt spid="17817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817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78179">
                                            <p:txEl>
                                              <p:pRg st="6" end="6"/>
                                            </p:txEl>
                                          </p:spTgt>
                                        </p:tgtEl>
                                        <p:attrNameLst>
                                          <p:attrName>style.visibility</p:attrName>
                                        </p:attrNameLst>
                                      </p:cBhvr>
                                      <p:to>
                                        <p:strVal val="visible"/>
                                      </p:to>
                                    </p:set>
                                    <p:anim calcmode="lin" valueType="num">
                                      <p:cBhvr additive="base">
                                        <p:cTn id="25" dur="500" fill="hold"/>
                                        <p:tgtEl>
                                          <p:spTgt spid="178179">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817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nodeType="after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78179">
                                            <p:txEl>
                                              <p:pRg st="7" end="7"/>
                                            </p:txEl>
                                          </p:spTgt>
                                        </p:tgtEl>
                                        <p:attrNameLst>
                                          <p:attrName>style.visibility</p:attrName>
                                        </p:attrNameLst>
                                      </p:cBhvr>
                                      <p:to>
                                        <p:strVal val="visible"/>
                                      </p:to>
                                    </p:set>
                                    <p:anim calcmode="lin" valueType="num">
                                      <p:cBhvr additive="base">
                                        <p:cTn id="31" dur="500" fill="hold"/>
                                        <p:tgtEl>
                                          <p:spTgt spid="178179">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817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nodeType="after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78179">
                                            <p:txEl>
                                              <p:pRg st="8" end="8"/>
                                            </p:txEl>
                                          </p:spTgt>
                                        </p:tgtEl>
                                        <p:attrNameLst>
                                          <p:attrName>style.visibility</p:attrName>
                                        </p:attrNameLst>
                                      </p:cBhvr>
                                      <p:to>
                                        <p:strVal val="visible"/>
                                      </p:to>
                                    </p:set>
                                    <p:anim calcmode="lin" valueType="num">
                                      <p:cBhvr additive="base">
                                        <p:cTn id="37" dur="500" fill="hold"/>
                                        <p:tgtEl>
                                          <p:spTgt spid="178179">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817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178179">
                                            <p:txEl>
                                              <p:pRg st="10" end="10"/>
                                            </p:txEl>
                                          </p:spTgt>
                                        </p:tgtEl>
                                        <p:attrNameLst>
                                          <p:attrName>style.visibility</p:attrName>
                                        </p:attrNameLst>
                                      </p:cBhvr>
                                      <p:to>
                                        <p:strVal val="visible"/>
                                      </p:to>
                                    </p:set>
                                    <p:anim calcmode="lin" valueType="num">
                                      <p:cBhvr additive="base">
                                        <p:cTn id="43" dur="500" fill="hold"/>
                                        <p:tgtEl>
                                          <p:spTgt spid="178179">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78179">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a:t>6.1 </a:t>
            </a:r>
            <a:r>
              <a:rPr lang="zh-CN" altLang="en-US" sz="1800" dirty="0"/>
              <a:t>链路层概述</a:t>
            </a:r>
            <a:endParaRPr lang="en-US" altLang="zh-CN" sz="1800" dirty="0"/>
          </a:p>
          <a:p>
            <a:pPr eaLnBrk="1" hangingPunct="1">
              <a:lnSpc>
                <a:spcPct val="90000"/>
              </a:lnSpc>
            </a:pPr>
            <a:r>
              <a:rPr lang="zh-CN" altLang="en-US" sz="1800" dirty="0"/>
              <a:t>链路层提供的服务</a:t>
            </a:r>
            <a:endParaRPr lang="en-US" altLang="zh-CN" sz="1800" dirty="0"/>
          </a:p>
          <a:p>
            <a:pPr eaLnBrk="1" hangingPunct="1">
              <a:lnSpc>
                <a:spcPct val="90000"/>
              </a:lnSpc>
            </a:pPr>
            <a:r>
              <a:rPr lang="zh-CN" altLang="en-US" sz="1800" dirty="0"/>
              <a:t>链路层在何处实现</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6.2 </a:t>
            </a:r>
            <a:r>
              <a:rPr lang="zh-CN" altLang="en-US" sz="1800" dirty="0"/>
              <a:t>差错检测和纠正技术 </a:t>
            </a:r>
            <a:endParaRPr lang="en-US" altLang="zh-CN" sz="1800" dirty="0"/>
          </a:p>
          <a:p>
            <a:pPr eaLnBrk="1" hangingPunct="1">
              <a:lnSpc>
                <a:spcPct val="90000"/>
              </a:lnSpc>
            </a:pPr>
            <a:r>
              <a:rPr lang="zh-CN" altLang="en-US" sz="1800" dirty="0"/>
              <a:t>奇偶校验</a:t>
            </a:r>
            <a:endParaRPr lang="en-US" altLang="zh-CN" sz="1800" dirty="0"/>
          </a:p>
          <a:p>
            <a:pPr eaLnBrk="1" hangingPunct="1">
              <a:lnSpc>
                <a:spcPct val="90000"/>
              </a:lnSpc>
            </a:pPr>
            <a:r>
              <a:rPr lang="zh-CN" altLang="en-US" sz="1800" dirty="0"/>
              <a:t>校验和方法</a:t>
            </a:r>
            <a:endParaRPr lang="en-US" altLang="zh-CN" sz="1800" dirty="0"/>
          </a:p>
          <a:p>
            <a:pPr eaLnBrk="1" hangingPunct="1">
              <a:lnSpc>
                <a:spcPct val="90000"/>
              </a:lnSpc>
            </a:pPr>
            <a:r>
              <a:rPr lang="zh-CN" altLang="en-US" sz="1800" dirty="0"/>
              <a:t>循环冗余检测</a:t>
            </a:r>
            <a:endParaRPr lang="en-US" altLang="zh-CN" sz="1800" dirty="0"/>
          </a:p>
          <a:p>
            <a:pPr eaLnBrk="1" hangingPunct="1">
              <a:lnSpc>
                <a:spcPct val="90000"/>
              </a:lnSpc>
              <a:buFontTx/>
              <a:buNone/>
            </a:pPr>
            <a:endParaRPr lang="en-US" altLang="zh-CN" sz="1800" dirty="0"/>
          </a:p>
          <a:p>
            <a:pPr eaLnBrk="1" hangingPunct="1">
              <a:lnSpc>
                <a:spcPct val="90000"/>
              </a:lnSpc>
              <a:buNone/>
            </a:pPr>
            <a:r>
              <a:rPr lang="en-US" altLang="zh-CN" sz="1800" dirty="0"/>
              <a:t>6.3 </a:t>
            </a:r>
            <a:r>
              <a:rPr lang="zh-CN" altLang="en-US" sz="1800" dirty="0"/>
              <a:t>多路访问链路和协议</a:t>
            </a:r>
            <a:endParaRPr lang="en-US" altLang="zh-CN" sz="1800" dirty="0"/>
          </a:p>
          <a:p>
            <a:pPr eaLnBrk="1" hangingPunct="1">
              <a:lnSpc>
                <a:spcPct val="90000"/>
              </a:lnSpc>
            </a:pPr>
            <a:r>
              <a:rPr lang="zh-CN" altLang="en-US" sz="1800" dirty="0">
                <a:solidFill>
                  <a:srgbClr val="FF0000"/>
                </a:solidFill>
              </a:rPr>
              <a:t>信道划分协议</a:t>
            </a:r>
            <a:endParaRPr lang="en-US" altLang="zh-CN" sz="1800" dirty="0">
              <a:solidFill>
                <a:srgbClr val="FF0000"/>
              </a:solidFill>
            </a:endParaRPr>
          </a:p>
          <a:p>
            <a:pPr eaLnBrk="1" hangingPunct="1">
              <a:lnSpc>
                <a:spcPct val="90000"/>
              </a:lnSpc>
            </a:pPr>
            <a:r>
              <a:rPr lang="zh-CN" altLang="en-US" sz="1800" dirty="0"/>
              <a:t>随机接入协议</a:t>
            </a:r>
            <a:endParaRPr lang="en-US" altLang="zh-CN" sz="1800" dirty="0"/>
          </a:p>
          <a:p>
            <a:pPr eaLnBrk="1" hangingPunct="1">
              <a:lnSpc>
                <a:spcPct val="90000"/>
              </a:lnSpc>
            </a:pPr>
            <a:r>
              <a:rPr lang="zh-CN" altLang="en-US" sz="1800" dirty="0"/>
              <a:t>轮流协议</a:t>
            </a:r>
            <a:endParaRPr lang="en-US" altLang="zh-CN" sz="1800" dirty="0"/>
          </a:p>
          <a:p>
            <a:pPr eaLnBrk="1" hangingPunct="1">
              <a:lnSpc>
                <a:spcPct val="90000"/>
              </a:lnSpc>
            </a:pPr>
            <a:r>
              <a:rPr lang="en-US" altLang="zh-CN" sz="1800" dirty="0"/>
              <a:t>DOCSIS: </a:t>
            </a:r>
            <a:r>
              <a:rPr lang="zh-CN" altLang="en-US" sz="1800" dirty="0"/>
              <a:t>用于电缆互联网接入的链路层协议</a:t>
            </a:r>
            <a:endParaRPr lang="en-US" altLang="zh-CN" sz="1800" dirty="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a:t>以太网</a:t>
            </a:r>
            <a:endParaRPr lang="en-US" altLang="zh-CN" sz="1800" dirty="0"/>
          </a:p>
          <a:p>
            <a:pPr eaLnBrk="1" hangingPunct="1">
              <a:lnSpc>
                <a:spcPct val="90000"/>
              </a:lnSpc>
            </a:pPr>
            <a:r>
              <a:rPr lang="zh-CN" altLang="en-US" sz="1800" dirty="0"/>
              <a:t>链路层交换机</a:t>
            </a:r>
            <a:endParaRPr lang="en-US" altLang="zh-CN" sz="1800" dirty="0"/>
          </a:p>
          <a:p>
            <a:pPr eaLnBrk="1" hangingPunct="1">
              <a:lnSpc>
                <a:spcPct val="90000"/>
              </a:lnSpc>
            </a:pPr>
            <a:r>
              <a:rPr lang="zh-CN" altLang="en-US" sz="1800" dirty="0"/>
              <a:t>虚拟局域网 </a:t>
            </a:r>
            <a:r>
              <a:rPr lang="en-US" altLang="zh-CN" sz="1800" dirty="0"/>
              <a:t>(VLANs)</a:t>
            </a:r>
          </a:p>
          <a:p>
            <a:pPr eaLnBrk="1" hangingPunct="1">
              <a:lnSpc>
                <a:spcPct val="90000"/>
              </a:lnSpc>
              <a:buFontTx/>
              <a:buNone/>
            </a:pPr>
            <a:endParaRPr lang="en-US" altLang="zh-CN" sz="1800" dirty="0"/>
          </a:p>
          <a:p>
            <a:pPr eaLnBrk="1" hangingPunct="1">
              <a:lnSpc>
                <a:spcPct val="90000"/>
              </a:lnSpc>
              <a:buFontTx/>
              <a:buNone/>
            </a:pPr>
            <a:r>
              <a:rPr lang="en-US" altLang="zh-CN" sz="1800" dirty="0"/>
              <a:t>6.5 </a:t>
            </a:r>
            <a:r>
              <a:rPr lang="zh-CN" altLang="en-US" sz="1800" dirty="0"/>
              <a:t>链路虚拟化：网络作为链路层</a:t>
            </a:r>
            <a:endParaRPr lang="en-US" altLang="zh-CN" sz="1800" dirty="0"/>
          </a:p>
          <a:p>
            <a:pPr eaLnBrk="1" hangingPunct="1">
              <a:lnSpc>
                <a:spcPct val="90000"/>
              </a:lnSpc>
            </a:pPr>
            <a:r>
              <a:rPr lang="zh-CN" altLang="en-US" sz="1800" dirty="0"/>
              <a:t>多协议标签交换 </a:t>
            </a:r>
            <a:r>
              <a:rPr lang="en-US" altLang="zh-CN" sz="1800" dirty="0"/>
              <a:t>(MPLS)</a:t>
            </a:r>
          </a:p>
          <a:p>
            <a:pPr eaLnBrk="1" hangingPunct="1">
              <a:lnSpc>
                <a:spcPct val="90000"/>
              </a:lnSpc>
              <a:buFontTx/>
              <a:buNone/>
            </a:pPr>
            <a:r>
              <a:rPr lang="en-US" altLang="zh-CN" sz="1800" dirty="0"/>
              <a:t>6.6 </a:t>
            </a:r>
            <a:r>
              <a:rPr lang="zh-CN" altLang="en-US" sz="1800" dirty="0"/>
              <a:t>数据中心网络</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6.7 </a:t>
            </a:r>
            <a:r>
              <a:rPr lang="zh-CN" altLang="en-US" sz="1800" dirty="0"/>
              <a:t>回顾：</a:t>
            </a:r>
            <a:r>
              <a:rPr lang="en-US" altLang="zh-CN" sz="1800" dirty="0"/>
              <a:t>Web</a:t>
            </a:r>
            <a:r>
              <a:rPr lang="zh-CN" altLang="en-US" sz="1800" dirty="0"/>
              <a:t>页面请求的历程</a:t>
            </a:r>
            <a:endParaRPr lang="en-US" altLang="zh-CN" sz="1800" dirty="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和以太网</a:t>
            </a:r>
            <a:endParaRPr lang="en-US" altLang="zh-CN" sz="1800" dirty="0"/>
          </a:p>
          <a:p>
            <a:pPr eaLnBrk="1" hangingPunct="1">
              <a:lnSpc>
                <a:spcPct val="90000"/>
              </a:lnSpc>
              <a:buFontTx/>
              <a:buChar char="•"/>
            </a:pPr>
            <a:r>
              <a:rPr lang="zh-CN" altLang="en-US" sz="1800" dirty="0"/>
              <a:t>仍在准备：</a:t>
            </a:r>
            <a:r>
              <a:rPr lang="en-US" altLang="zh-CN" sz="1800" dirty="0"/>
              <a:t>DNS </a:t>
            </a:r>
            <a:r>
              <a:rPr lang="zh-CN" altLang="en-US" sz="1800" dirty="0"/>
              <a:t>和 </a:t>
            </a:r>
            <a:r>
              <a:rPr lang="en-US" altLang="zh-CN" sz="1800" dirty="0"/>
              <a:t>ARP</a:t>
            </a:r>
          </a:p>
          <a:p>
            <a:pPr eaLnBrk="1" hangingPunct="1">
              <a:lnSpc>
                <a:spcPct val="90000"/>
              </a:lnSpc>
              <a:buFontTx/>
              <a:buChar char="•"/>
            </a:pPr>
            <a:r>
              <a:rPr lang="zh-CN" altLang="en-US" sz="1800" dirty="0"/>
              <a:t>仍在准备：域内路由选择到</a:t>
            </a:r>
            <a:r>
              <a:rPr lang="en-US" altLang="zh-CN" sz="1800" dirty="0"/>
              <a:t>DNS</a:t>
            </a:r>
            <a:r>
              <a:rPr lang="zh-CN" altLang="en-US" sz="1800" dirty="0"/>
              <a:t>服务器</a:t>
            </a:r>
            <a:endParaRPr lang="en-US" altLang="zh-CN" sz="1800" dirty="0"/>
          </a:p>
          <a:p>
            <a:pPr eaLnBrk="1" hangingPunct="1">
              <a:lnSpc>
                <a:spcPct val="90000"/>
              </a:lnSpc>
              <a:buFontTx/>
              <a:buChar char="•"/>
            </a:pPr>
            <a:r>
              <a:rPr lang="en-US" altLang="zh-CN" sz="1800" dirty="0"/>
              <a:t>Web </a:t>
            </a:r>
            <a:r>
              <a:rPr lang="zh-CN" altLang="en-US" sz="1800" dirty="0"/>
              <a:t>客户 </a:t>
            </a:r>
            <a:r>
              <a:rPr lang="en-US" altLang="zh-CN" sz="1800" dirty="0"/>
              <a:t>— </a:t>
            </a:r>
            <a:r>
              <a:rPr lang="zh-CN" altLang="en-US" sz="1800" dirty="0"/>
              <a:t>服务器交互：</a:t>
            </a:r>
            <a:r>
              <a:rPr lang="en-US" altLang="zh-CN" sz="1800" dirty="0"/>
              <a:t>TCP </a:t>
            </a:r>
            <a:r>
              <a:rPr lang="zh-CN" altLang="en-US" sz="1800" dirty="0"/>
              <a:t>和 </a:t>
            </a:r>
            <a:r>
              <a:rPr lang="en-US" altLang="zh-CN" sz="1800" dirty="0"/>
              <a:t>HTTP</a:t>
            </a:r>
          </a:p>
          <a:p>
            <a:pPr eaLnBrk="1" hangingPunct="1">
              <a:lnSpc>
                <a:spcPct val="90000"/>
              </a:lnSpc>
              <a:buFontTx/>
              <a:buNone/>
            </a:pPr>
            <a:endParaRPr lang="en-US" altLang="zh-CN" sz="1800" dirty="0"/>
          </a:p>
          <a:p>
            <a:pPr eaLnBrk="1" hangingPunct="1">
              <a:lnSpc>
                <a:spcPct val="90000"/>
              </a:lnSpc>
              <a:buFontTx/>
              <a:buNone/>
            </a:pPr>
            <a:r>
              <a:rPr lang="en-US" altLang="zh-CN" sz="1800" dirty="0"/>
              <a:t>6.8 </a:t>
            </a:r>
            <a:r>
              <a:rPr lang="zh-CN" altLang="en-US" sz="1800" dirty="0"/>
              <a:t>小结</a:t>
            </a:r>
          </a:p>
        </p:txBody>
      </p:sp>
      <p:sp>
        <p:nvSpPr>
          <p:cNvPr id="2" name="标题 1"/>
          <p:cNvSpPr>
            <a:spLocks noGrp="1"/>
          </p:cNvSpPr>
          <p:nvPr>
            <p:ph type="title"/>
          </p:nvPr>
        </p:nvSpPr>
        <p:spPr/>
        <p:txBody>
          <a:bodyPr/>
          <a:lstStyle/>
          <a:p>
            <a:r>
              <a:rPr lang="zh-CN" altLang="en-US" dirty="0">
                <a:latin typeface="+mn-lt"/>
              </a:rPr>
              <a:t>第 </a:t>
            </a:r>
            <a:r>
              <a:rPr lang="en-US" altLang="zh-CN" dirty="0">
                <a:latin typeface="+mn-lt"/>
              </a:rPr>
              <a:t>6 </a:t>
            </a:r>
            <a:r>
              <a:rPr lang="zh-CN" altLang="en-US" dirty="0">
                <a:latin typeface="+mn-lt"/>
              </a:rPr>
              <a:t>章 链路层和局域网</a:t>
            </a:r>
          </a:p>
        </p:txBody>
      </p:sp>
    </p:spTree>
    <p:extLst>
      <p:ext uri="{BB962C8B-B14F-4D97-AF65-F5344CB8AC3E}">
        <p14:creationId xmlns:p14="http://schemas.microsoft.com/office/powerpoint/2010/main" val="42386768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pPr eaLnBrk="1" hangingPunct="1"/>
            <a:r>
              <a:rPr lang="zh-CN" altLang="en-US" b="1" dirty="0">
                <a:ea typeface="楷体" panose="02010609060101010101" pitchFamily="49" charset="-122"/>
                <a:cs typeface="Arial" panose="020B0604020202020204" pitchFamily="34" charset="0"/>
              </a:rPr>
              <a:t>信道划分协议</a:t>
            </a:r>
          </a:p>
        </p:txBody>
      </p:sp>
      <p:sp>
        <p:nvSpPr>
          <p:cNvPr id="41989" name="Rectangle 3"/>
          <p:cNvSpPr>
            <a:spLocks noGrp="1" noChangeArrowheads="1"/>
          </p:cNvSpPr>
          <p:nvPr>
            <p:ph type="body" idx="1"/>
          </p:nvPr>
        </p:nvSpPr>
        <p:spPr>
          <a:xfrm>
            <a:off x="303213" y="1017588"/>
            <a:ext cx="8550275" cy="3155827"/>
          </a:xfrm>
        </p:spPr>
        <p:txBody>
          <a:bodyPr/>
          <a:lstStyle/>
          <a:p>
            <a:pPr marL="0" indent="0" eaLnBrk="1" hangingPunct="1">
              <a:spcBef>
                <a:spcPts val="600"/>
              </a:spcBef>
              <a:buNone/>
            </a:pPr>
            <a:r>
              <a:rPr lang="en-US" altLang="zh-CN" dirty="0">
                <a:ea typeface="楷体" panose="02010609060101010101" pitchFamily="49" charset="-122"/>
                <a:cs typeface="Arial" panose="020B0604020202020204" pitchFamily="34" charset="0"/>
              </a:rPr>
              <a:t>TDMA (</a:t>
            </a:r>
            <a:r>
              <a:rPr lang="en-US" altLang="zh-CN" dirty="0">
                <a:solidFill>
                  <a:srgbClr val="0000FF"/>
                </a:solidFill>
                <a:ea typeface="楷体" panose="02010609060101010101" pitchFamily="49" charset="-122"/>
                <a:cs typeface="Arial" panose="020B0604020202020204" pitchFamily="34" charset="0"/>
              </a:rPr>
              <a:t>T</a:t>
            </a:r>
            <a:r>
              <a:rPr lang="en-US" altLang="zh-CN" dirty="0">
                <a:solidFill>
                  <a:srgbClr val="FF0000"/>
                </a:solidFill>
                <a:ea typeface="楷体" panose="02010609060101010101" pitchFamily="49" charset="-122"/>
                <a:cs typeface="Arial" panose="020B0604020202020204" pitchFamily="34" charset="0"/>
              </a:rPr>
              <a:t>ime </a:t>
            </a:r>
            <a:r>
              <a:rPr lang="en-US" altLang="zh-CN" dirty="0">
                <a:solidFill>
                  <a:srgbClr val="0000FF"/>
                </a:solidFill>
                <a:ea typeface="楷体" panose="02010609060101010101" pitchFamily="49" charset="-122"/>
                <a:cs typeface="Arial" panose="020B0604020202020204" pitchFamily="34" charset="0"/>
              </a:rPr>
              <a:t>D</a:t>
            </a:r>
            <a:r>
              <a:rPr lang="en-US" altLang="zh-CN" dirty="0">
                <a:solidFill>
                  <a:srgbClr val="FF0000"/>
                </a:solidFill>
                <a:ea typeface="楷体" panose="02010609060101010101" pitchFamily="49" charset="-122"/>
                <a:cs typeface="Arial" panose="020B0604020202020204" pitchFamily="34" charset="0"/>
              </a:rPr>
              <a:t>ivision </a:t>
            </a:r>
            <a:r>
              <a:rPr lang="en-US" altLang="zh-CN" dirty="0">
                <a:solidFill>
                  <a:srgbClr val="0000FF"/>
                </a:solidFill>
                <a:ea typeface="楷体" panose="02010609060101010101" pitchFamily="49" charset="-122"/>
                <a:cs typeface="Arial" panose="020B0604020202020204" pitchFamily="34" charset="0"/>
              </a:rPr>
              <a:t>M</a:t>
            </a:r>
            <a:r>
              <a:rPr lang="en-US" altLang="zh-CN" dirty="0">
                <a:solidFill>
                  <a:srgbClr val="FF0000"/>
                </a:solidFill>
                <a:ea typeface="楷体" panose="02010609060101010101" pitchFamily="49" charset="-122"/>
                <a:cs typeface="Arial" panose="020B0604020202020204" pitchFamily="34" charset="0"/>
              </a:rPr>
              <a:t>ultiple </a:t>
            </a:r>
            <a:r>
              <a:rPr lang="en-US" altLang="zh-CN" dirty="0">
                <a:solidFill>
                  <a:srgbClr val="0000FF"/>
                </a:solidFill>
                <a:ea typeface="楷体" panose="02010609060101010101" pitchFamily="49" charset="-122"/>
                <a:cs typeface="Arial" panose="020B0604020202020204" pitchFamily="34" charset="0"/>
              </a:rPr>
              <a:t>A</a:t>
            </a:r>
            <a:r>
              <a:rPr lang="en-US" altLang="zh-CN" dirty="0">
                <a:solidFill>
                  <a:srgbClr val="FF0000"/>
                </a:solidFill>
                <a:ea typeface="楷体" panose="02010609060101010101" pitchFamily="49" charset="-122"/>
                <a:cs typeface="Arial" panose="020B0604020202020204" pitchFamily="34" charset="0"/>
              </a:rPr>
              <a:t>ccess</a:t>
            </a:r>
            <a:r>
              <a:rPr lang="en-US" altLang="zh-CN" dirty="0">
                <a:ea typeface="楷体" panose="02010609060101010101" pitchFamily="49" charset="-122"/>
                <a:cs typeface="Arial" panose="020B0604020202020204" pitchFamily="34" charset="0"/>
              </a:rPr>
              <a:t>)</a:t>
            </a:r>
          </a:p>
          <a:p>
            <a:pPr eaLnBrk="1" hangingPunct="1">
              <a:spcBef>
                <a:spcPts val="600"/>
              </a:spcBef>
            </a:pPr>
            <a:r>
              <a:rPr lang="zh-CN" altLang="en-US" dirty="0">
                <a:ea typeface="楷体" panose="02010609060101010101" pitchFamily="49" charset="-122"/>
                <a:cs typeface="Arial" panose="020B0604020202020204" pitchFamily="34" charset="0"/>
              </a:rPr>
              <a:t>循环访问信道</a:t>
            </a:r>
          </a:p>
          <a:p>
            <a:pPr eaLnBrk="1" hangingPunct="1">
              <a:spcBef>
                <a:spcPts val="600"/>
              </a:spcBef>
            </a:pPr>
            <a:r>
              <a:rPr lang="zh-CN" altLang="en-US" dirty="0">
                <a:ea typeface="楷体" panose="02010609060101010101" pitchFamily="49" charset="-122"/>
                <a:cs typeface="Arial" panose="020B0604020202020204" pitchFamily="34" charset="0"/>
              </a:rPr>
              <a:t>每个结点在每次循环中得到固定长度的时隙</a:t>
            </a:r>
            <a:r>
              <a:rPr lang="en-US" altLang="zh-CN" dirty="0">
                <a:ea typeface="楷体" panose="02010609060101010101" pitchFamily="49" charset="-122"/>
                <a:cs typeface="Arial" panose="020B0604020202020204" pitchFamily="34" charset="0"/>
              </a:rPr>
              <a:t>(</a:t>
            </a:r>
            <a:r>
              <a:rPr lang="zh-CN" altLang="en-US" dirty="0">
                <a:ea typeface="楷体" panose="02010609060101010101" pitchFamily="49" charset="-122"/>
                <a:cs typeface="Arial" panose="020B0604020202020204" pitchFamily="34" charset="0"/>
              </a:rPr>
              <a:t>时隙长度＝传输单个分组时间</a:t>
            </a:r>
            <a:r>
              <a:rPr lang="en-US" altLang="zh-CN" dirty="0">
                <a:ea typeface="楷体" panose="02010609060101010101" pitchFamily="49" charset="-122"/>
                <a:cs typeface="Arial" panose="020B0604020202020204" pitchFamily="34" charset="0"/>
              </a:rPr>
              <a:t>)</a:t>
            </a:r>
            <a:endParaRPr lang="zh-CN" altLang="en-US" dirty="0">
              <a:ea typeface="楷体" panose="02010609060101010101" pitchFamily="49" charset="-122"/>
              <a:cs typeface="Arial" panose="020B0604020202020204" pitchFamily="34" charset="0"/>
            </a:endParaRPr>
          </a:p>
          <a:p>
            <a:pPr eaLnBrk="1" hangingPunct="1">
              <a:spcBef>
                <a:spcPts val="600"/>
              </a:spcBef>
            </a:pPr>
            <a:r>
              <a:rPr lang="zh-CN" altLang="en-US" dirty="0">
                <a:ea typeface="楷体" panose="02010609060101010101" pitchFamily="49" charset="-122"/>
                <a:cs typeface="Arial" panose="020B0604020202020204" pitchFamily="34" charset="0"/>
              </a:rPr>
              <a:t>没有数据发送的时隙空闲</a:t>
            </a:r>
          </a:p>
          <a:p>
            <a:pPr eaLnBrk="1" hangingPunct="1">
              <a:spcBef>
                <a:spcPts val="600"/>
              </a:spcBef>
            </a:pPr>
            <a:r>
              <a:rPr lang="zh-CN" altLang="en-US" dirty="0">
                <a:ea typeface="楷体" panose="02010609060101010101" pitchFamily="49" charset="-122"/>
                <a:cs typeface="Arial" panose="020B0604020202020204" pitchFamily="34" charset="0"/>
              </a:rPr>
              <a:t>例如：</a:t>
            </a:r>
            <a:r>
              <a:rPr lang="en-US" altLang="zh-CN" dirty="0">
                <a:ea typeface="楷体" panose="02010609060101010101" pitchFamily="49" charset="-122"/>
                <a:cs typeface="Arial" panose="020B0604020202020204" pitchFamily="34" charset="0"/>
              </a:rPr>
              <a:t>6-</a:t>
            </a:r>
            <a:r>
              <a:rPr lang="zh-CN" altLang="en-US" dirty="0">
                <a:ea typeface="楷体" panose="02010609060101010101" pitchFamily="49" charset="-122"/>
                <a:cs typeface="Arial" panose="020B0604020202020204" pitchFamily="34" charset="0"/>
              </a:rPr>
              <a:t>结点 </a:t>
            </a:r>
            <a:r>
              <a:rPr lang="en-US" altLang="zh-CN" dirty="0">
                <a:ea typeface="楷体" panose="02010609060101010101" pitchFamily="49" charset="-122"/>
                <a:cs typeface="Arial" panose="020B0604020202020204" pitchFamily="34" charset="0"/>
              </a:rPr>
              <a:t>LAN, </a:t>
            </a:r>
            <a:r>
              <a:rPr lang="zh-CN" altLang="en-US" dirty="0">
                <a:ea typeface="楷体" panose="02010609060101010101" pitchFamily="49" charset="-122"/>
                <a:cs typeface="Arial" panose="020B0604020202020204" pitchFamily="34" charset="0"/>
              </a:rPr>
              <a:t>时隙</a:t>
            </a:r>
            <a:r>
              <a:rPr lang="en-US" altLang="zh-CN" dirty="0">
                <a:ea typeface="楷体" panose="02010609060101010101" pitchFamily="49" charset="-122"/>
                <a:cs typeface="Arial" panose="020B0604020202020204" pitchFamily="34" charset="0"/>
              </a:rPr>
              <a:t>1, 3, 4 </a:t>
            </a:r>
            <a:r>
              <a:rPr lang="zh-CN" altLang="en-US" dirty="0">
                <a:ea typeface="楷体" panose="02010609060101010101" pitchFamily="49" charset="-122"/>
                <a:cs typeface="Arial" panose="020B0604020202020204" pitchFamily="34" charset="0"/>
              </a:rPr>
              <a:t>有数据发送</a:t>
            </a:r>
            <a:r>
              <a:rPr lang="en-US" altLang="zh-CN" dirty="0">
                <a:ea typeface="楷体" panose="02010609060101010101" pitchFamily="49" charset="-122"/>
                <a:cs typeface="Arial" panose="020B0604020202020204" pitchFamily="34" charset="0"/>
              </a:rPr>
              <a:t>; 2, 5, 6 </a:t>
            </a:r>
            <a:r>
              <a:rPr lang="zh-CN" altLang="en-US" dirty="0">
                <a:ea typeface="楷体" panose="02010609060101010101" pitchFamily="49" charset="-122"/>
                <a:cs typeface="Arial" panose="020B0604020202020204" pitchFamily="34" charset="0"/>
              </a:rPr>
              <a:t>的时隙空闲</a:t>
            </a:r>
          </a:p>
        </p:txBody>
      </p:sp>
      <p:sp>
        <p:nvSpPr>
          <p:cNvPr id="7" name="Line 7"/>
          <p:cNvSpPr>
            <a:spLocks noChangeShapeType="1"/>
          </p:cNvSpPr>
          <p:nvPr/>
        </p:nvSpPr>
        <p:spPr bwMode="auto">
          <a:xfrm>
            <a:off x="1052513" y="5534147"/>
            <a:ext cx="6084887"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8" name="Rectangle 8"/>
          <p:cNvSpPr>
            <a:spLocks noChangeArrowheads="1"/>
          </p:cNvSpPr>
          <p:nvPr/>
        </p:nvSpPr>
        <p:spPr bwMode="auto">
          <a:xfrm>
            <a:off x="1274763" y="5307134"/>
            <a:ext cx="479425" cy="23018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 name="Rectangle 10"/>
          <p:cNvSpPr>
            <a:spLocks noChangeArrowheads="1"/>
          </p:cNvSpPr>
          <p:nvPr/>
        </p:nvSpPr>
        <p:spPr bwMode="auto">
          <a:xfrm>
            <a:off x="2233613" y="5307134"/>
            <a:ext cx="479425" cy="23018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10" name="Rectangle 11"/>
          <p:cNvSpPr>
            <a:spLocks noChangeArrowheads="1"/>
          </p:cNvSpPr>
          <p:nvPr/>
        </p:nvSpPr>
        <p:spPr bwMode="auto">
          <a:xfrm>
            <a:off x="2708275" y="5307134"/>
            <a:ext cx="479425" cy="2301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11" name="Line 13"/>
          <p:cNvSpPr>
            <a:spLocks noChangeShapeType="1"/>
          </p:cNvSpPr>
          <p:nvPr/>
        </p:nvSpPr>
        <p:spPr bwMode="auto">
          <a:xfrm>
            <a:off x="1276350" y="5194422"/>
            <a:ext cx="0" cy="338137"/>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2" name="Line 16"/>
          <p:cNvSpPr>
            <a:spLocks noChangeShapeType="1"/>
          </p:cNvSpPr>
          <p:nvPr/>
        </p:nvSpPr>
        <p:spPr bwMode="auto">
          <a:xfrm>
            <a:off x="4141788" y="5197597"/>
            <a:ext cx="0" cy="33813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3" name="Text Box 23"/>
          <p:cNvSpPr txBox="1">
            <a:spLocks noChangeArrowheads="1"/>
          </p:cNvSpPr>
          <p:nvPr/>
        </p:nvSpPr>
        <p:spPr bwMode="auto">
          <a:xfrm>
            <a:off x="1374775" y="5273797"/>
            <a:ext cx="296863"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dirty="0">
                <a:solidFill>
                  <a:schemeClr val="bg1"/>
                </a:solidFill>
                <a:latin typeface="Arial" charset="0"/>
                <a:cs typeface="+mn-cs"/>
              </a:rPr>
              <a:t>1</a:t>
            </a:r>
          </a:p>
        </p:txBody>
      </p:sp>
      <p:sp>
        <p:nvSpPr>
          <p:cNvPr id="14" name="Text Box 24"/>
          <p:cNvSpPr txBox="1">
            <a:spLocks noChangeArrowheads="1"/>
          </p:cNvSpPr>
          <p:nvPr/>
        </p:nvSpPr>
        <p:spPr bwMode="auto">
          <a:xfrm>
            <a:off x="2320925" y="5259509"/>
            <a:ext cx="296863"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dirty="0">
                <a:solidFill>
                  <a:schemeClr val="bg1"/>
                </a:solidFill>
                <a:latin typeface="Arial" charset="0"/>
                <a:cs typeface="+mn-cs"/>
              </a:rPr>
              <a:t>3</a:t>
            </a:r>
          </a:p>
        </p:txBody>
      </p:sp>
      <p:sp>
        <p:nvSpPr>
          <p:cNvPr id="15" name="Text Box 25"/>
          <p:cNvSpPr txBox="1">
            <a:spLocks noChangeArrowheads="1"/>
          </p:cNvSpPr>
          <p:nvPr/>
        </p:nvSpPr>
        <p:spPr bwMode="auto">
          <a:xfrm>
            <a:off x="2786063" y="5265859"/>
            <a:ext cx="29686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dirty="0">
                <a:solidFill>
                  <a:schemeClr val="bg1"/>
                </a:solidFill>
                <a:latin typeface="Arial" charset="0"/>
                <a:cs typeface="+mn-cs"/>
              </a:rPr>
              <a:t>4</a:t>
            </a:r>
          </a:p>
        </p:txBody>
      </p:sp>
      <p:sp>
        <p:nvSpPr>
          <p:cNvPr id="16" name="Rectangle 26"/>
          <p:cNvSpPr>
            <a:spLocks noChangeArrowheads="1"/>
          </p:cNvSpPr>
          <p:nvPr/>
        </p:nvSpPr>
        <p:spPr bwMode="auto">
          <a:xfrm>
            <a:off x="4132263" y="5302372"/>
            <a:ext cx="479425" cy="230187"/>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17" name="Rectangle 27"/>
          <p:cNvSpPr>
            <a:spLocks noChangeArrowheads="1"/>
          </p:cNvSpPr>
          <p:nvPr/>
        </p:nvSpPr>
        <p:spPr bwMode="auto">
          <a:xfrm>
            <a:off x="5091113" y="5302372"/>
            <a:ext cx="479425" cy="230187"/>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18" name="Rectangle 28"/>
          <p:cNvSpPr>
            <a:spLocks noChangeArrowheads="1"/>
          </p:cNvSpPr>
          <p:nvPr/>
        </p:nvSpPr>
        <p:spPr bwMode="auto">
          <a:xfrm>
            <a:off x="5565775" y="5302372"/>
            <a:ext cx="479425" cy="23018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19" name="Line 29"/>
          <p:cNvSpPr>
            <a:spLocks noChangeShapeType="1"/>
          </p:cNvSpPr>
          <p:nvPr/>
        </p:nvSpPr>
        <p:spPr bwMode="auto">
          <a:xfrm>
            <a:off x="4133850" y="5189659"/>
            <a:ext cx="0" cy="338138"/>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0" name="Text Box 30"/>
          <p:cNvSpPr txBox="1">
            <a:spLocks noChangeArrowheads="1"/>
          </p:cNvSpPr>
          <p:nvPr/>
        </p:nvSpPr>
        <p:spPr bwMode="auto">
          <a:xfrm>
            <a:off x="4232275" y="5269034"/>
            <a:ext cx="296863"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dirty="0">
                <a:solidFill>
                  <a:schemeClr val="bg1"/>
                </a:solidFill>
                <a:latin typeface="Arial" charset="0"/>
                <a:cs typeface="+mn-cs"/>
              </a:rPr>
              <a:t>1</a:t>
            </a:r>
          </a:p>
        </p:txBody>
      </p:sp>
      <p:sp>
        <p:nvSpPr>
          <p:cNvPr id="21" name="Text Box 31"/>
          <p:cNvSpPr txBox="1">
            <a:spLocks noChangeArrowheads="1"/>
          </p:cNvSpPr>
          <p:nvPr/>
        </p:nvSpPr>
        <p:spPr bwMode="auto">
          <a:xfrm>
            <a:off x="5178425" y="5254747"/>
            <a:ext cx="296863"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dirty="0">
                <a:solidFill>
                  <a:schemeClr val="bg1"/>
                </a:solidFill>
                <a:latin typeface="Arial" charset="0"/>
                <a:cs typeface="+mn-cs"/>
              </a:rPr>
              <a:t>3</a:t>
            </a:r>
          </a:p>
        </p:txBody>
      </p:sp>
      <p:sp>
        <p:nvSpPr>
          <p:cNvPr id="22" name="Text Box 32"/>
          <p:cNvSpPr txBox="1">
            <a:spLocks noChangeArrowheads="1"/>
          </p:cNvSpPr>
          <p:nvPr/>
        </p:nvSpPr>
        <p:spPr bwMode="auto">
          <a:xfrm>
            <a:off x="5643563" y="5261097"/>
            <a:ext cx="29686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b="1" i="0" dirty="0">
                <a:solidFill>
                  <a:schemeClr val="bg1"/>
                </a:solidFill>
                <a:latin typeface="Arial" charset="0"/>
                <a:cs typeface="+mn-cs"/>
              </a:rPr>
              <a:t>4</a:t>
            </a:r>
          </a:p>
        </p:txBody>
      </p:sp>
      <p:sp>
        <p:nvSpPr>
          <p:cNvPr id="23" name="Line 34"/>
          <p:cNvSpPr>
            <a:spLocks noChangeShapeType="1"/>
          </p:cNvSpPr>
          <p:nvPr/>
        </p:nvSpPr>
        <p:spPr bwMode="auto">
          <a:xfrm>
            <a:off x="1757363" y="5299197"/>
            <a:ext cx="0" cy="2381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4" name="Line 35"/>
          <p:cNvSpPr>
            <a:spLocks noChangeShapeType="1"/>
          </p:cNvSpPr>
          <p:nvPr/>
        </p:nvSpPr>
        <p:spPr bwMode="auto">
          <a:xfrm>
            <a:off x="2233613" y="5303959"/>
            <a:ext cx="0" cy="2381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5" name="Line 36"/>
          <p:cNvSpPr>
            <a:spLocks noChangeShapeType="1"/>
          </p:cNvSpPr>
          <p:nvPr/>
        </p:nvSpPr>
        <p:spPr bwMode="auto">
          <a:xfrm>
            <a:off x="2709863" y="5303959"/>
            <a:ext cx="0" cy="2381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6" name="Line 37"/>
          <p:cNvSpPr>
            <a:spLocks noChangeShapeType="1"/>
          </p:cNvSpPr>
          <p:nvPr/>
        </p:nvSpPr>
        <p:spPr bwMode="auto">
          <a:xfrm>
            <a:off x="3186113" y="5303959"/>
            <a:ext cx="0" cy="2381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7" name="Line 38"/>
          <p:cNvSpPr>
            <a:spLocks noChangeShapeType="1"/>
          </p:cNvSpPr>
          <p:nvPr/>
        </p:nvSpPr>
        <p:spPr bwMode="auto">
          <a:xfrm>
            <a:off x="3667125" y="5294434"/>
            <a:ext cx="0" cy="2381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8" name="Line 39"/>
          <p:cNvSpPr>
            <a:spLocks noChangeShapeType="1"/>
          </p:cNvSpPr>
          <p:nvPr/>
        </p:nvSpPr>
        <p:spPr bwMode="auto">
          <a:xfrm>
            <a:off x="4614863" y="5299197"/>
            <a:ext cx="0" cy="2381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9" name="Line 40"/>
          <p:cNvSpPr>
            <a:spLocks noChangeShapeType="1"/>
          </p:cNvSpPr>
          <p:nvPr/>
        </p:nvSpPr>
        <p:spPr bwMode="auto">
          <a:xfrm>
            <a:off x="5562600" y="5294434"/>
            <a:ext cx="0" cy="2381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0" name="Line 41"/>
          <p:cNvSpPr>
            <a:spLocks noChangeShapeType="1"/>
          </p:cNvSpPr>
          <p:nvPr/>
        </p:nvSpPr>
        <p:spPr bwMode="auto">
          <a:xfrm>
            <a:off x="6510338" y="5289672"/>
            <a:ext cx="0" cy="2381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1" name="Line 42"/>
          <p:cNvSpPr>
            <a:spLocks noChangeShapeType="1"/>
          </p:cNvSpPr>
          <p:nvPr/>
        </p:nvSpPr>
        <p:spPr bwMode="auto">
          <a:xfrm>
            <a:off x="6043613" y="5299197"/>
            <a:ext cx="0" cy="2381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2" name="Line 43"/>
          <p:cNvSpPr>
            <a:spLocks noChangeShapeType="1"/>
          </p:cNvSpPr>
          <p:nvPr/>
        </p:nvSpPr>
        <p:spPr bwMode="auto">
          <a:xfrm>
            <a:off x="6991350" y="5203947"/>
            <a:ext cx="0" cy="338137"/>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3" name="Line 44"/>
          <p:cNvSpPr>
            <a:spLocks noChangeShapeType="1"/>
          </p:cNvSpPr>
          <p:nvPr/>
        </p:nvSpPr>
        <p:spPr bwMode="auto">
          <a:xfrm>
            <a:off x="5091113" y="5299197"/>
            <a:ext cx="0" cy="2381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4" name="Text Box 45"/>
          <p:cNvSpPr txBox="1">
            <a:spLocks noChangeArrowheads="1"/>
          </p:cNvSpPr>
          <p:nvPr/>
        </p:nvSpPr>
        <p:spPr bwMode="auto">
          <a:xfrm>
            <a:off x="2320925" y="4675309"/>
            <a:ext cx="704850" cy="581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latin typeface="Arial" charset="0"/>
                <a:cs typeface="+mn-cs"/>
              </a:rPr>
              <a:t>6-slot</a:t>
            </a:r>
          </a:p>
          <a:p>
            <a:pPr>
              <a:defRPr/>
            </a:pPr>
            <a:r>
              <a:rPr lang="en-US" sz="1600" i="0" dirty="0">
                <a:latin typeface="Arial" charset="0"/>
                <a:cs typeface="+mn-cs"/>
              </a:rPr>
              <a:t>frame</a:t>
            </a:r>
          </a:p>
        </p:txBody>
      </p:sp>
      <p:sp>
        <p:nvSpPr>
          <p:cNvPr id="35" name="Line 46"/>
          <p:cNvSpPr>
            <a:spLocks noChangeShapeType="1"/>
          </p:cNvSpPr>
          <p:nvPr/>
        </p:nvSpPr>
        <p:spPr bwMode="auto">
          <a:xfrm>
            <a:off x="3132138" y="5011859"/>
            <a:ext cx="9890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6" name="Line 47"/>
          <p:cNvSpPr>
            <a:spLocks noChangeShapeType="1"/>
          </p:cNvSpPr>
          <p:nvPr/>
        </p:nvSpPr>
        <p:spPr bwMode="auto">
          <a:xfrm flipH="1">
            <a:off x="1287463" y="5007097"/>
            <a:ext cx="9890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7" name="Line 48"/>
          <p:cNvSpPr>
            <a:spLocks noChangeShapeType="1"/>
          </p:cNvSpPr>
          <p:nvPr/>
        </p:nvSpPr>
        <p:spPr bwMode="auto">
          <a:xfrm>
            <a:off x="1266825" y="4919784"/>
            <a:ext cx="0" cy="3048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8" name="Line 49"/>
          <p:cNvSpPr>
            <a:spLocks noChangeShapeType="1"/>
          </p:cNvSpPr>
          <p:nvPr/>
        </p:nvSpPr>
        <p:spPr bwMode="auto">
          <a:xfrm>
            <a:off x="4125913" y="4910259"/>
            <a:ext cx="0" cy="3048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9" name="Text Box 51"/>
          <p:cNvSpPr txBox="1">
            <a:spLocks noChangeArrowheads="1"/>
          </p:cNvSpPr>
          <p:nvPr/>
        </p:nvSpPr>
        <p:spPr bwMode="auto">
          <a:xfrm>
            <a:off x="5184775" y="4648322"/>
            <a:ext cx="704850" cy="581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600" i="0" dirty="0">
                <a:latin typeface="Arial" charset="0"/>
                <a:cs typeface="+mn-cs"/>
              </a:rPr>
              <a:t>6-slot</a:t>
            </a:r>
          </a:p>
          <a:p>
            <a:pPr>
              <a:defRPr/>
            </a:pPr>
            <a:r>
              <a:rPr lang="en-US" sz="1600" i="0" dirty="0">
                <a:latin typeface="Arial" charset="0"/>
                <a:cs typeface="+mn-cs"/>
              </a:rPr>
              <a:t>frame</a:t>
            </a:r>
          </a:p>
        </p:txBody>
      </p:sp>
      <p:sp>
        <p:nvSpPr>
          <p:cNvPr id="40" name="Line 52"/>
          <p:cNvSpPr>
            <a:spLocks noChangeShapeType="1"/>
          </p:cNvSpPr>
          <p:nvPr/>
        </p:nvSpPr>
        <p:spPr bwMode="auto">
          <a:xfrm>
            <a:off x="5995988" y="5018209"/>
            <a:ext cx="9890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1" name="Line 53"/>
          <p:cNvSpPr>
            <a:spLocks noChangeShapeType="1"/>
          </p:cNvSpPr>
          <p:nvPr/>
        </p:nvSpPr>
        <p:spPr bwMode="auto">
          <a:xfrm flipH="1">
            <a:off x="4151313" y="5013447"/>
            <a:ext cx="9890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2" name="Line 55"/>
          <p:cNvSpPr>
            <a:spLocks noChangeShapeType="1"/>
          </p:cNvSpPr>
          <p:nvPr/>
        </p:nvSpPr>
        <p:spPr bwMode="auto">
          <a:xfrm>
            <a:off x="6989763" y="4883272"/>
            <a:ext cx="0" cy="3048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Tree>
    <p:extLst>
      <p:ext uri="{BB962C8B-B14F-4D97-AF65-F5344CB8AC3E}">
        <p14:creationId xmlns:p14="http://schemas.microsoft.com/office/powerpoint/2010/main" val="2122872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lstStyle/>
          <a:p>
            <a:pPr eaLnBrk="1" hangingPunct="1"/>
            <a:r>
              <a:rPr lang="zh-CN" altLang="en-US" dirty="0">
                <a:latin typeface="+mn-lt"/>
                <a:ea typeface="楷体" panose="02010609060101010101" pitchFamily="49" charset="-122"/>
                <a:cs typeface="Arial" panose="020B0604020202020204" pitchFamily="34" charset="0"/>
              </a:rPr>
              <a:t>信道划分协议</a:t>
            </a:r>
          </a:p>
        </p:txBody>
      </p:sp>
      <p:sp>
        <p:nvSpPr>
          <p:cNvPr id="44037" name="Rectangle 3"/>
          <p:cNvSpPr>
            <a:spLocks noGrp="1" noChangeArrowheads="1"/>
          </p:cNvSpPr>
          <p:nvPr>
            <p:ph type="body" idx="1"/>
          </p:nvPr>
        </p:nvSpPr>
        <p:spPr>
          <a:xfrm>
            <a:off x="303213" y="1017588"/>
            <a:ext cx="8550275" cy="2146300"/>
          </a:xfrm>
        </p:spPr>
        <p:txBody>
          <a:bodyPr/>
          <a:lstStyle/>
          <a:p>
            <a:pPr marL="0" indent="0" eaLnBrk="1" hangingPunct="1">
              <a:spcBef>
                <a:spcPts val="600"/>
              </a:spcBef>
              <a:buNone/>
            </a:pPr>
            <a:r>
              <a:rPr lang="en-US" altLang="zh-CN" dirty="0">
                <a:ea typeface="楷体" panose="02010609060101010101" pitchFamily="49" charset="-122"/>
                <a:cs typeface="Arial" panose="020B0604020202020204" pitchFamily="34" charset="0"/>
              </a:rPr>
              <a:t>FDMA (</a:t>
            </a:r>
            <a:r>
              <a:rPr lang="en-US" altLang="zh-CN" dirty="0">
                <a:solidFill>
                  <a:srgbClr val="0000FF"/>
                </a:solidFill>
                <a:ea typeface="楷体" panose="02010609060101010101" pitchFamily="49" charset="-122"/>
                <a:cs typeface="Arial" panose="020B0604020202020204" pitchFamily="34" charset="0"/>
              </a:rPr>
              <a:t>F</a:t>
            </a:r>
            <a:r>
              <a:rPr lang="en-US" altLang="zh-CN" dirty="0">
                <a:solidFill>
                  <a:srgbClr val="FF0000"/>
                </a:solidFill>
                <a:ea typeface="楷体" panose="02010609060101010101" pitchFamily="49" charset="-122"/>
                <a:cs typeface="Arial" panose="020B0604020202020204" pitchFamily="34" charset="0"/>
              </a:rPr>
              <a:t>requency </a:t>
            </a:r>
            <a:r>
              <a:rPr lang="en-US" altLang="zh-CN" dirty="0">
                <a:solidFill>
                  <a:srgbClr val="0000FF"/>
                </a:solidFill>
                <a:ea typeface="楷体" panose="02010609060101010101" pitchFamily="49" charset="-122"/>
                <a:cs typeface="Arial" panose="020B0604020202020204" pitchFamily="34" charset="0"/>
              </a:rPr>
              <a:t>D</a:t>
            </a:r>
            <a:r>
              <a:rPr lang="en-US" altLang="zh-CN" dirty="0">
                <a:solidFill>
                  <a:srgbClr val="FF0000"/>
                </a:solidFill>
                <a:ea typeface="楷体" panose="02010609060101010101" pitchFamily="49" charset="-122"/>
                <a:cs typeface="Arial" panose="020B0604020202020204" pitchFamily="34" charset="0"/>
              </a:rPr>
              <a:t>ivision </a:t>
            </a:r>
            <a:r>
              <a:rPr lang="en-US" altLang="zh-CN" dirty="0">
                <a:solidFill>
                  <a:srgbClr val="0000FF"/>
                </a:solidFill>
                <a:ea typeface="楷体" panose="02010609060101010101" pitchFamily="49" charset="-122"/>
                <a:cs typeface="Arial" panose="020B0604020202020204" pitchFamily="34" charset="0"/>
              </a:rPr>
              <a:t>M</a:t>
            </a:r>
            <a:r>
              <a:rPr lang="en-US" altLang="zh-CN" dirty="0">
                <a:solidFill>
                  <a:srgbClr val="FF0000"/>
                </a:solidFill>
                <a:ea typeface="楷体" panose="02010609060101010101" pitchFamily="49" charset="-122"/>
                <a:cs typeface="Arial" panose="020B0604020202020204" pitchFamily="34" charset="0"/>
              </a:rPr>
              <a:t>ultiple </a:t>
            </a:r>
            <a:r>
              <a:rPr lang="en-US" altLang="zh-CN" dirty="0">
                <a:solidFill>
                  <a:srgbClr val="0000FF"/>
                </a:solidFill>
                <a:ea typeface="楷体" panose="02010609060101010101" pitchFamily="49" charset="-122"/>
                <a:cs typeface="Arial" panose="020B0604020202020204" pitchFamily="34" charset="0"/>
              </a:rPr>
              <a:t>A</a:t>
            </a:r>
            <a:r>
              <a:rPr lang="en-US" altLang="zh-CN" dirty="0">
                <a:solidFill>
                  <a:srgbClr val="FF0000"/>
                </a:solidFill>
                <a:ea typeface="楷体" panose="02010609060101010101" pitchFamily="49" charset="-122"/>
                <a:cs typeface="Arial" panose="020B0604020202020204" pitchFamily="34" charset="0"/>
              </a:rPr>
              <a:t>ccess</a:t>
            </a:r>
            <a:r>
              <a:rPr lang="en-US" altLang="zh-CN" dirty="0">
                <a:ea typeface="楷体" panose="02010609060101010101" pitchFamily="49" charset="-122"/>
                <a:cs typeface="Arial" panose="020B0604020202020204" pitchFamily="34" charset="0"/>
              </a:rPr>
              <a:t>)</a:t>
            </a:r>
          </a:p>
          <a:p>
            <a:pPr eaLnBrk="1" hangingPunct="1">
              <a:spcBef>
                <a:spcPts val="600"/>
              </a:spcBef>
            </a:pPr>
            <a:r>
              <a:rPr lang="zh-CN" altLang="en-US" dirty="0">
                <a:ea typeface="楷体" panose="02010609060101010101" pitchFamily="49" charset="-122"/>
                <a:cs typeface="Arial" panose="020B0604020202020204" pitchFamily="34" charset="0"/>
              </a:rPr>
              <a:t>信道按频谱分成若干频段</a:t>
            </a:r>
          </a:p>
          <a:p>
            <a:pPr eaLnBrk="1" hangingPunct="1">
              <a:spcBef>
                <a:spcPts val="600"/>
              </a:spcBef>
            </a:pPr>
            <a:r>
              <a:rPr lang="zh-CN" altLang="en-US" dirty="0">
                <a:ea typeface="楷体" panose="02010609060101010101" pitchFamily="49" charset="-122"/>
                <a:cs typeface="Arial" panose="020B0604020202020204" pitchFamily="34" charset="0"/>
              </a:rPr>
              <a:t>每个结点分配固定频段</a:t>
            </a:r>
          </a:p>
          <a:p>
            <a:pPr eaLnBrk="1" hangingPunct="1">
              <a:spcBef>
                <a:spcPts val="600"/>
              </a:spcBef>
            </a:pPr>
            <a:r>
              <a:rPr lang="zh-CN" altLang="en-US" dirty="0">
                <a:ea typeface="楷体" panose="02010609060101010101" pitchFamily="49" charset="-122"/>
                <a:cs typeface="Arial" panose="020B0604020202020204" pitchFamily="34" charset="0"/>
              </a:rPr>
              <a:t>在频段不用时该部分信道被闲置和浪费</a:t>
            </a:r>
          </a:p>
        </p:txBody>
      </p:sp>
      <p:sp>
        <p:nvSpPr>
          <p:cNvPr id="44038" name="Rectangle 4"/>
          <p:cNvSpPr>
            <a:spLocks noChangeArrowheads="1"/>
          </p:cNvSpPr>
          <p:nvPr/>
        </p:nvSpPr>
        <p:spPr bwMode="auto">
          <a:xfrm>
            <a:off x="5208588" y="3829050"/>
            <a:ext cx="627062" cy="2251075"/>
          </a:xfrm>
          <a:prstGeom prst="rect">
            <a:avLst/>
          </a:prstGeom>
          <a:solidFill>
            <a:srgbClr val="FFFFFF"/>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ＭＳ Ｐゴシック" panose="020B0600070205080204" pitchFamily="34" charset="-128"/>
            </a:endParaRPr>
          </a:p>
        </p:txBody>
      </p:sp>
      <p:sp>
        <p:nvSpPr>
          <p:cNvPr id="44039" name="Line 5"/>
          <p:cNvSpPr>
            <a:spLocks noChangeShapeType="1"/>
          </p:cNvSpPr>
          <p:nvPr/>
        </p:nvSpPr>
        <p:spPr bwMode="auto">
          <a:xfrm flipV="1">
            <a:off x="5207000" y="4933950"/>
            <a:ext cx="6223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40" name="Line 6"/>
          <p:cNvSpPr>
            <a:spLocks noChangeShapeType="1"/>
          </p:cNvSpPr>
          <p:nvPr/>
        </p:nvSpPr>
        <p:spPr bwMode="auto">
          <a:xfrm flipV="1">
            <a:off x="5202238" y="5326063"/>
            <a:ext cx="63182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41" name="Line 7"/>
          <p:cNvSpPr>
            <a:spLocks noChangeShapeType="1"/>
          </p:cNvSpPr>
          <p:nvPr/>
        </p:nvSpPr>
        <p:spPr bwMode="auto">
          <a:xfrm flipV="1">
            <a:off x="5207000" y="5711825"/>
            <a:ext cx="627063"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42" name="Line 8"/>
          <p:cNvSpPr>
            <a:spLocks noChangeShapeType="1"/>
          </p:cNvSpPr>
          <p:nvPr/>
        </p:nvSpPr>
        <p:spPr bwMode="auto">
          <a:xfrm flipV="1">
            <a:off x="5202238" y="4548188"/>
            <a:ext cx="63182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43" name="Line 9"/>
          <p:cNvSpPr>
            <a:spLocks noChangeShapeType="1"/>
          </p:cNvSpPr>
          <p:nvPr/>
        </p:nvSpPr>
        <p:spPr bwMode="auto">
          <a:xfrm flipV="1">
            <a:off x="5207000" y="4162425"/>
            <a:ext cx="63182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44" name="Line 11"/>
          <p:cNvSpPr>
            <a:spLocks noChangeShapeType="1"/>
          </p:cNvSpPr>
          <p:nvPr/>
        </p:nvSpPr>
        <p:spPr bwMode="auto">
          <a:xfrm>
            <a:off x="5927725" y="4102100"/>
            <a:ext cx="222885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45" name="Freeform 12"/>
          <p:cNvSpPr>
            <a:spLocks/>
          </p:cNvSpPr>
          <p:nvPr/>
        </p:nvSpPr>
        <p:spPr bwMode="auto">
          <a:xfrm>
            <a:off x="6075363" y="3983038"/>
            <a:ext cx="1728787" cy="114300"/>
          </a:xfrm>
          <a:custGeom>
            <a:avLst/>
            <a:gdLst>
              <a:gd name="T0" fmla="*/ 0 w 1089"/>
              <a:gd name="T1" fmla="*/ 2147483646 h 72"/>
              <a:gd name="T2" fmla="*/ 0 w 1089"/>
              <a:gd name="T3" fmla="*/ 2147483646 h 72"/>
              <a:gd name="T4" fmla="*/ 2147483646 w 1089"/>
              <a:gd name="T5" fmla="*/ 0 h 72"/>
              <a:gd name="T6" fmla="*/ 2147483646 w 1089"/>
              <a:gd name="T7" fmla="*/ 2147483646 h 72"/>
              <a:gd name="T8" fmla="*/ 0 60000 65536"/>
              <a:gd name="T9" fmla="*/ 0 60000 65536"/>
              <a:gd name="T10" fmla="*/ 0 60000 65536"/>
              <a:gd name="T11" fmla="*/ 0 60000 65536"/>
              <a:gd name="T12" fmla="*/ 0 w 1089"/>
              <a:gd name="T13" fmla="*/ 0 h 72"/>
              <a:gd name="T14" fmla="*/ 1089 w 1089"/>
              <a:gd name="T15" fmla="*/ 72 h 72"/>
            </a:gdLst>
            <a:ahLst/>
            <a:cxnLst>
              <a:cxn ang="T8">
                <a:pos x="T0" y="T1"/>
              </a:cxn>
              <a:cxn ang="T9">
                <a:pos x="T2" y="T3"/>
              </a:cxn>
              <a:cxn ang="T10">
                <a:pos x="T4" y="T5"/>
              </a:cxn>
              <a:cxn ang="T11">
                <a:pos x="T6" y="T7"/>
              </a:cxn>
            </a:cxnLst>
            <a:rect l="T12" t="T13" r="T14" b="T15"/>
            <a:pathLst>
              <a:path w="1089" h="72">
                <a:moveTo>
                  <a:pt x="0" y="72"/>
                </a:moveTo>
                <a:lnTo>
                  <a:pt x="0" y="3"/>
                </a:lnTo>
                <a:lnTo>
                  <a:pt x="1089" y="0"/>
                </a:lnTo>
                <a:lnTo>
                  <a:pt x="1089" y="72"/>
                </a:lnTo>
              </a:path>
            </a:pathLst>
          </a:custGeom>
          <a:solidFill>
            <a:schemeClr val="accent2"/>
          </a:solidFill>
          <a:ln w="19050" cap="flat" cmpd="sng">
            <a:solidFill>
              <a:schemeClr val="tx1"/>
            </a:solidFill>
            <a:prstDash val="solid"/>
            <a:round/>
            <a:headEnd/>
            <a:tailEnd/>
          </a:ln>
        </p:spPr>
        <p:txBody>
          <a:bodyPr wrap="none" anchor="ctr"/>
          <a:lstStyle/>
          <a:p>
            <a:endParaRPr lang="zh-CN" altLang="en-US"/>
          </a:p>
        </p:txBody>
      </p:sp>
      <p:sp>
        <p:nvSpPr>
          <p:cNvPr id="44046" name="Line 13"/>
          <p:cNvSpPr>
            <a:spLocks noChangeShapeType="1"/>
          </p:cNvSpPr>
          <p:nvPr/>
        </p:nvSpPr>
        <p:spPr bwMode="auto">
          <a:xfrm>
            <a:off x="5975350" y="4505325"/>
            <a:ext cx="222885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47" name="Line 15"/>
          <p:cNvSpPr>
            <a:spLocks noChangeShapeType="1"/>
          </p:cNvSpPr>
          <p:nvPr/>
        </p:nvSpPr>
        <p:spPr bwMode="auto">
          <a:xfrm>
            <a:off x="5975350" y="4903788"/>
            <a:ext cx="222885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48" name="Freeform 16"/>
          <p:cNvSpPr>
            <a:spLocks/>
          </p:cNvSpPr>
          <p:nvPr/>
        </p:nvSpPr>
        <p:spPr bwMode="auto">
          <a:xfrm>
            <a:off x="6122988" y="4784725"/>
            <a:ext cx="1728787" cy="114300"/>
          </a:xfrm>
          <a:custGeom>
            <a:avLst/>
            <a:gdLst>
              <a:gd name="T0" fmla="*/ 0 w 1089"/>
              <a:gd name="T1" fmla="*/ 2147483646 h 72"/>
              <a:gd name="T2" fmla="*/ 0 w 1089"/>
              <a:gd name="T3" fmla="*/ 2147483646 h 72"/>
              <a:gd name="T4" fmla="*/ 2147483646 w 1089"/>
              <a:gd name="T5" fmla="*/ 0 h 72"/>
              <a:gd name="T6" fmla="*/ 2147483646 w 1089"/>
              <a:gd name="T7" fmla="*/ 2147483646 h 72"/>
              <a:gd name="T8" fmla="*/ 0 60000 65536"/>
              <a:gd name="T9" fmla="*/ 0 60000 65536"/>
              <a:gd name="T10" fmla="*/ 0 60000 65536"/>
              <a:gd name="T11" fmla="*/ 0 60000 65536"/>
              <a:gd name="T12" fmla="*/ 0 w 1089"/>
              <a:gd name="T13" fmla="*/ 0 h 72"/>
              <a:gd name="T14" fmla="*/ 1089 w 1089"/>
              <a:gd name="T15" fmla="*/ 72 h 72"/>
            </a:gdLst>
            <a:ahLst/>
            <a:cxnLst>
              <a:cxn ang="T8">
                <a:pos x="T0" y="T1"/>
              </a:cxn>
              <a:cxn ang="T9">
                <a:pos x="T2" y="T3"/>
              </a:cxn>
              <a:cxn ang="T10">
                <a:pos x="T4" y="T5"/>
              </a:cxn>
              <a:cxn ang="T11">
                <a:pos x="T6" y="T7"/>
              </a:cxn>
            </a:cxnLst>
            <a:rect l="T12" t="T13" r="T14" b="T15"/>
            <a:pathLst>
              <a:path w="1089" h="72">
                <a:moveTo>
                  <a:pt x="0" y="72"/>
                </a:moveTo>
                <a:lnTo>
                  <a:pt x="0" y="3"/>
                </a:lnTo>
                <a:lnTo>
                  <a:pt x="1089" y="0"/>
                </a:lnTo>
                <a:lnTo>
                  <a:pt x="1089" y="72"/>
                </a:lnTo>
              </a:path>
            </a:pathLst>
          </a:custGeom>
          <a:solidFill>
            <a:srgbClr val="FF0000"/>
          </a:solidFill>
          <a:ln w="19050" cap="flat" cmpd="sng">
            <a:solidFill>
              <a:schemeClr val="tx1"/>
            </a:solidFill>
            <a:prstDash val="solid"/>
            <a:round/>
            <a:headEnd/>
            <a:tailEnd/>
          </a:ln>
        </p:spPr>
        <p:txBody>
          <a:bodyPr wrap="none" anchor="ctr"/>
          <a:lstStyle/>
          <a:p>
            <a:endParaRPr lang="zh-CN" altLang="en-US"/>
          </a:p>
        </p:txBody>
      </p:sp>
      <p:grpSp>
        <p:nvGrpSpPr>
          <p:cNvPr id="44049" name="Group 17"/>
          <p:cNvGrpSpPr>
            <a:grpSpLocks/>
          </p:cNvGrpSpPr>
          <p:nvPr/>
        </p:nvGrpSpPr>
        <p:grpSpPr bwMode="auto">
          <a:xfrm>
            <a:off x="5992813" y="5189538"/>
            <a:ext cx="2228850" cy="119062"/>
            <a:chOff x="1884" y="2826"/>
            <a:chExt cx="1404" cy="75"/>
          </a:xfrm>
        </p:grpSpPr>
        <p:sp>
          <p:nvSpPr>
            <p:cNvPr id="44064" name="Line 18"/>
            <p:cNvSpPr>
              <a:spLocks noChangeShapeType="1"/>
            </p:cNvSpPr>
            <p:nvPr/>
          </p:nvSpPr>
          <p:spPr bwMode="auto">
            <a:xfrm>
              <a:off x="1884" y="2901"/>
              <a:ext cx="140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65" name="Freeform 19"/>
            <p:cNvSpPr>
              <a:spLocks/>
            </p:cNvSpPr>
            <p:nvPr/>
          </p:nvSpPr>
          <p:spPr bwMode="auto">
            <a:xfrm>
              <a:off x="1977" y="2826"/>
              <a:ext cx="1089" cy="72"/>
            </a:xfrm>
            <a:custGeom>
              <a:avLst/>
              <a:gdLst>
                <a:gd name="T0" fmla="*/ 0 w 1089"/>
                <a:gd name="T1" fmla="*/ 72 h 72"/>
                <a:gd name="T2" fmla="*/ 0 w 1089"/>
                <a:gd name="T3" fmla="*/ 3 h 72"/>
                <a:gd name="T4" fmla="*/ 1089 w 1089"/>
                <a:gd name="T5" fmla="*/ 0 h 72"/>
                <a:gd name="T6" fmla="*/ 1089 w 1089"/>
                <a:gd name="T7" fmla="*/ 72 h 72"/>
                <a:gd name="T8" fmla="*/ 0 60000 65536"/>
                <a:gd name="T9" fmla="*/ 0 60000 65536"/>
                <a:gd name="T10" fmla="*/ 0 60000 65536"/>
                <a:gd name="T11" fmla="*/ 0 60000 65536"/>
                <a:gd name="T12" fmla="*/ 0 w 1089"/>
                <a:gd name="T13" fmla="*/ 0 h 72"/>
                <a:gd name="T14" fmla="*/ 1089 w 1089"/>
                <a:gd name="T15" fmla="*/ 72 h 72"/>
              </a:gdLst>
              <a:ahLst/>
              <a:cxnLst>
                <a:cxn ang="T8">
                  <a:pos x="T0" y="T1"/>
                </a:cxn>
                <a:cxn ang="T9">
                  <a:pos x="T2" y="T3"/>
                </a:cxn>
                <a:cxn ang="T10">
                  <a:pos x="T4" y="T5"/>
                </a:cxn>
                <a:cxn ang="T11">
                  <a:pos x="T6" y="T7"/>
                </a:cxn>
              </a:cxnLst>
              <a:rect l="T12" t="T13" r="T14" b="T15"/>
              <a:pathLst>
                <a:path w="1089" h="72">
                  <a:moveTo>
                    <a:pt x="0" y="72"/>
                  </a:moveTo>
                  <a:lnTo>
                    <a:pt x="0" y="3"/>
                  </a:lnTo>
                  <a:lnTo>
                    <a:pt x="1089" y="0"/>
                  </a:lnTo>
                  <a:lnTo>
                    <a:pt x="1089" y="72"/>
                  </a:lnTo>
                </a:path>
              </a:pathLst>
            </a:custGeom>
            <a:solidFill>
              <a:srgbClr val="00CC66"/>
            </a:solidFill>
            <a:ln w="19050" cap="flat" cmpd="sng">
              <a:solidFill>
                <a:schemeClr val="tx1"/>
              </a:solidFill>
              <a:prstDash val="solid"/>
              <a:round/>
              <a:headEnd/>
              <a:tailEnd/>
            </a:ln>
          </p:spPr>
          <p:txBody>
            <a:bodyPr wrap="none" anchor="ctr"/>
            <a:lstStyle/>
            <a:p>
              <a:endParaRPr lang="zh-CN" altLang="en-US"/>
            </a:p>
          </p:txBody>
        </p:sp>
      </p:grpSp>
      <p:sp>
        <p:nvSpPr>
          <p:cNvPr id="44050" name="Line 20"/>
          <p:cNvSpPr>
            <a:spLocks noChangeShapeType="1"/>
          </p:cNvSpPr>
          <p:nvPr/>
        </p:nvSpPr>
        <p:spPr bwMode="auto">
          <a:xfrm>
            <a:off x="6022975" y="5715000"/>
            <a:ext cx="222885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51" name="Line 21"/>
          <p:cNvSpPr>
            <a:spLocks noChangeShapeType="1"/>
          </p:cNvSpPr>
          <p:nvPr/>
        </p:nvSpPr>
        <p:spPr bwMode="auto">
          <a:xfrm>
            <a:off x="6029325" y="6045200"/>
            <a:ext cx="222885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52" name="Text Box 22"/>
          <p:cNvSpPr txBox="1">
            <a:spLocks noChangeArrowheads="1"/>
          </p:cNvSpPr>
          <p:nvPr/>
        </p:nvSpPr>
        <p:spPr bwMode="auto">
          <a:xfrm rot="-5400000">
            <a:off x="4004469" y="4709319"/>
            <a:ext cx="1873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ea typeface="ＭＳ Ｐゴシック" panose="020B0600070205080204" pitchFamily="34" charset="-128"/>
              </a:rPr>
              <a:t>frequency bands</a:t>
            </a:r>
          </a:p>
        </p:txBody>
      </p:sp>
      <p:sp>
        <p:nvSpPr>
          <p:cNvPr id="44053" name="Text Box 23"/>
          <p:cNvSpPr txBox="1">
            <a:spLocks noChangeArrowheads="1"/>
          </p:cNvSpPr>
          <p:nvPr/>
        </p:nvSpPr>
        <p:spPr bwMode="auto">
          <a:xfrm rot="67766">
            <a:off x="7913688" y="3651250"/>
            <a:ext cx="615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ea typeface="ＭＳ Ｐゴシック" panose="020B0600070205080204" pitchFamily="34" charset="-128"/>
              </a:rPr>
              <a:t>time</a:t>
            </a:r>
          </a:p>
        </p:txBody>
      </p:sp>
      <p:sp>
        <p:nvSpPr>
          <p:cNvPr id="44054" name="Freeform 54"/>
          <p:cNvSpPr>
            <a:spLocks/>
          </p:cNvSpPr>
          <p:nvPr/>
        </p:nvSpPr>
        <p:spPr bwMode="auto">
          <a:xfrm>
            <a:off x="2613025" y="4038600"/>
            <a:ext cx="595313" cy="1538288"/>
          </a:xfrm>
          <a:custGeom>
            <a:avLst/>
            <a:gdLst>
              <a:gd name="T0" fmla="*/ 2147483646 w 375"/>
              <a:gd name="T1" fmla="*/ 0 h 969"/>
              <a:gd name="T2" fmla="*/ 0 w 375"/>
              <a:gd name="T3" fmla="*/ 2147483646 h 969"/>
              <a:gd name="T4" fmla="*/ 2147483646 w 375"/>
              <a:gd name="T5" fmla="*/ 2147483646 h 969"/>
              <a:gd name="T6" fmla="*/ 2147483646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xtLst>
            <a:ext uri="{91240B29-F687-4F45-9708-019B960494DF}">
              <a14:hiddenLine xmlns:a14="http://schemas.microsoft.com/office/drawing/2010/main" w="3175" cmpd="sng">
                <a:solidFill>
                  <a:srgbClr val="000000"/>
                </a:solidFill>
                <a:round/>
                <a:headEnd/>
                <a:tailEnd/>
              </a14:hiddenLine>
            </a:ext>
          </a:extLst>
        </p:spPr>
        <p:txBody>
          <a:bodyPr/>
          <a:lstStyle/>
          <a:p>
            <a:endParaRPr lang="zh-CN" altLang="en-US"/>
          </a:p>
        </p:txBody>
      </p:sp>
      <p:grpSp>
        <p:nvGrpSpPr>
          <p:cNvPr id="44055" name="Group 56"/>
          <p:cNvGrpSpPr>
            <a:grpSpLocks/>
          </p:cNvGrpSpPr>
          <p:nvPr/>
        </p:nvGrpSpPr>
        <p:grpSpPr bwMode="auto">
          <a:xfrm>
            <a:off x="874713" y="4676775"/>
            <a:ext cx="1666875" cy="314325"/>
            <a:chOff x="1614" y="1494"/>
            <a:chExt cx="1050" cy="198"/>
          </a:xfrm>
        </p:grpSpPr>
        <p:sp>
          <p:nvSpPr>
            <p:cNvPr id="44060" name="Rectangle 57"/>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ＭＳ Ｐゴシック" panose="020B0600070205080204" pitchFamily="34" charset="-128"/>
              </a:endParaRPr>
            </a:p>
          </p:txBody>
        </p:sp>
        <p:sp>
          <p:nvSpPr>
            <p:cNvPr id="46" name="Freeform 58"/>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a:effectLst/>
          </p:spPr>
          <p:txBody>
            <a:bodyPr/>
            <a:lstStyle/>
            <a:p>
              <a:pPr>
                <a:defRPr/>
              </a:pPr>
              <a:endParaRPr lang="en-US"/>
            </a:p>
          </p:txBody>
        </p:sp>
        <p:sp>
          <p:nvSpPr>
            <p:cNvPr id="44062" name="Oval 59"/>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1">
                <a:latin typeface="Comic Sans MS" panose="030F0702030302020204" pitchFamily="66" charset="0"/>
                <a:ea typeface="ＭＳ Ｐゴシック" panose="020B0600070205080204" pitchFamily="34" charset="-128"/>
              </a:endParaRPr>
            </a:p>
          </p:txBody>
        </p:sp>
        <p:sp>
          <p:nvSpPr>
            <p:cNvPr id="44063" name="Line 60"/>
            <p:cNvSpPr>
              <a:spLocks noChangeShapeType="1"/>
            </p:cNvSpPr>
            <p:nvPr/>
          </p:nvSpPr>
          <p:spPr bwMode="auto">
            <a:xfrm>
              <a:off x="2526" y="1584"/>
              <a:ext cx="1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4056" name="Freeform 65"/>
          <p:cNvSpPr>
            <a:spLocks/>
          </p:cNvSpPr>
          <p:nvPr/>
        </p:nvSpPr>
        <p:spPr bwMode="auto">
          <a:xfrm>
            <a:off x="3384550" y="4730750"/>
            <a:ext cx="892175" cy="173038"/>
          </a:xfrm>
          <a:custGeom>
            <a:avLst/>
            <a:gdLst>
              <a:gd name="T0" fmla="*/ 2147483646 w 562"/>
              <a:gd name="T1" fmla="*/ 2147483646 h 266"/>
              <a:gd name="T2" fmla="*/ 2147483646 w 562"/>
              <a:gd name="T3" fmla="*/ 2147483646 h 266"/>
              <a:gd name="T4" fmla="*/ 2147483646 w 562"/>
              <a:gd name="T5" fmla="*/ 2147483646 h 266"/>
              <a:gd name="T6" fmla="*/ 2147483646 w 562"/>
              <a:gd name="T7" fmla="*/ 0 h 266"/>
              <a:gd name="T8" fmla="*/ 2147483646 w 562"/>
              <a:gd name="T9" fmla="*/ 2147483646 h 266"/>
              <a:gd name="T10" fmla="*/ 2147483646 w 562"/>
              <a:gd name="T11" fmla="*/ 2147483646 h 266"/>
              <a:gd name="T12" fmla="*/ 2147483646 w 562"/>
              <a:gd name="T13" fmla="*/ 2147483646 h 266"/>
              <a:gd name="T14" fmla="*/ 2147483646 w 562"/>
              <a:gd name="T15" fmla="*/ 2147483646 h 266"/>
              <a:gd name="T16" fmla="*/ 2147483646 w 562"/>
              <a:gd name="T17" fmla="*/ 2147483646 h 266"/>
              <a:gd name="T18" fmla="*/ 2147483646 w 562"/>
              <a:gd name="T19" fmla="*/ 2147483646 h 266"/>
              <a:gd name="T20" fmla="*/ 2147483646 w 562"/>
              <a:gd name="T21" fmla="*/ 214748364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7" name="Freeform 66"/>
          <p:cNvSpPr>
            <a:spLocks/>
          </p:cNvSpPr>
          <p:nvPr/>
        </p:nvSpPr>
        <p:spPr bwMode="auto">
          <a:xfrm>
            <a:off x="3427413" y="3960813"/>
            <a:ext cx="427037" cy="219075"/>
          </a:xfrm>
          <a:custGeom>
            <a:avLst/>
            <a:gdLst>
              <a:gd name="T0" fmla="*/ 2147483646 w 562"/>
              <a:gd name="T1" fmla="*/ 2147483646 h 266"/>
              <a:gd name="T2" fmla="*/ 2147483646 w 562"/>
              <a:gd name="T3" fmla="*/ 2147483646 h 266"/>
              <a:gd name="T4" fmla="*/ 2147483646 w 562"/>
              <a:gd name="T5" fmla="*/ 2147483646 h 266"/>
              <a:gd name="T6" fmla="*/ 2147483646 w 562"/>
              <a:gd name="T7" fmla="*/ 0 h 266"/>
              <a:gd name="T8" fmla="*/ 2147483646 w 562"/>
              <a:gd name="T9" fmla="*/ 2147483646 h 266"/>
              <a:gd name="T10" fmla="*/ 2147483646 w 562"/>
              <a:gd name="T11" fmla="*/ 2147483646 h 266"/>
              <a:gd name="T12" fmla="*/ 2147483646 w 562"/>
              <a:gd name="T13" fmla="*/ 2147483646 h 266"/>
              <a:gd name="T14" fmla="*/ 2147483646 w 562"/>
              <a:gd name="T15" fmla="*/ 2147483646 h 266"/>
              <a:gd name="T16" fmla="*/ 2147483646 w 562"/>
              <a:gd name="T17" fmla="*/ 2147483646 h 266"/>
              <a:gd name="T18" fmla="*/ 2147483646 w 562"/>
              <a:gd name="T19" fmla="*/ 2147483646 h 266"/>
              <a:gd name="T20" fmla="*/ 2147483646 w 562"/>
              <a:gd name="T21" fmla="*/ 214748364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8" name="Freeform 68"/>
          <p:cNvSpPr>
            <a:spLocks/>
          </p:cNvSpPr>
          <p:nvPr/>
        </p:nvSpPr>
        <p:spPr bwMode="auto">
          <a:xfrm>
            <a:off x="3336925" y="5759450"/>
            <a:ext cx="989013" cy="185738"/>
          </a:xfrm>
          <a:custGeom>
            <a:avLst/>
            <a:gdLst>
              <a:gd name="T0" fmla="*/ 2147483646 w 623"/>
              <a:gd name="T1" fmla="*/ 2147483646 h 117"/>
              <a:gd name="T2" fmla="*/ 2147483646 w 623"/>
              <a:gd name="T3" fmla="*/ 2147483646 h 117"/>
              <a:gd name="T4" fmla="*/ 2147483646 w 623"/>
              <a:gd name="T5" fmla="*/ 2147483646 h 117"/>
              <a:gd name="T6" fmla="*/ 2147483646 w 623"/>
              <a:gd name="T7" fmla="*/ 0 h 117"/>
              <a:gd name="T8" fmla="*/ 2147483646 w 623"/>
              <a:gd name="T9" fmla="*/ 2147483646 h 117"/>
              <a:gd name="T10" fmla="*/ 2147483646 w 623"/>
              <a:gd name="T11" fmla="*/ 2147483646 h 117"/>
              <a:gd name="T12" fmla="*/ 0 60000 65536"/>
              <a:gd name="T13" fmla="*/ 0 60000 65536"/>
              <a:gd name="T14" fmla="*/ 0 60000 65536"/>
              <a:gd name="T15" fmla="*/ 0 60000 65536"/>
              <a:gd name="T16" fmla="*/ 0 60000 65536"/>
              <a:gd name="T17" fmla="*/ 0 60000 65536"/>
              <a:gd name="T18" fmla="*/ 0 w 623"/>
              <a:gd name="T19" fmla="*/ 0 h 117"/>
              <a:gd name="T20" fmla="*/ 623 w 623"/>
              <a:gd name="T21" fmla="*/ 117 h 117"/>
            </a:gdLst>
            <a:ahLst/>
            <a:cxnLst>
              <a:cxn ang="T12">
                <a:pos x="T0" y="T1"/>
              </a:cxn>
              <a:cxn ang="T13">
                <a:pos x="T2" y="T3"/>
              </a:cxn>
              <a:cxn ang="T14">
                <a:pos x="T4" y="T5"/>
              </a:cxn>
              <a:cxn ang="T15">
                <a:pos x="T6" y="T7"/>
              </a:cxn>
              <a:cxn ang="T16">
                <a:pos x="T8" y="T9"/>
              </a:cxn>
              <a:cxn ang="T17">
                <a:pos x="T10" y="T11"/>
              </a:cxn>
            </a:cxnLst>
            <a:rect l="T18" t="T19" r="T20" b="T21"/>
            <a:pathLst>
              <a:path w="623" h="117">
                <a:moveTo>
                  <a:pt x="20" y="113"/>
                </a:moveTo>
                <a:cubicBezTo>
                  <a:pt x="44" y="68"/>
                  <a:pt x="0" y="1"/>
                  <a:pt x="114" y="2"/>
                </a:cubicBezTo>
                <a:cubicBezTo>
                  <a:pt x="233" y="1"/>
                  <a:pt x="144" y="114"/>
                  <a:pt x="256" y="114"/>
                </a:cubicBezTo>
                <a:cubicBezTo>
                  <a:pt x="368" y="114"/>
                  <a:pt x="288" y="0"/>
                  <a:pt x="394" y="0"/>
                </a:cubicBezTo>
                <a:cubicBezTo>
                  <a:pt x="500" y="0"/>
                  <a:pt x="421" y="117"/>
                  <a:pt x="522" y="116"/>
                </a:cubicBezTo>
                <a:cubicBezTo>
                  <a:pt x="623" y="115"/>
                  <a:pt x="570" y="64"/>
                  <a:pt x="616" y="1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59" name="Text Box 69"/>
          <p:cNvSpPr txBox="1">
            <a:spLocks noChangeArrowheads="1"/>
          </p:cNvSpPr>
          <p:nvPr/>
        </p:nvSpPr>
        <p:spPr bwMode="auto">
          <a:xfrm>
            <a:off x="1023938" y="5389563"/>
            <a:ext cx="1289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ea typeface="ＭＳ Ｐゴシック" panose="020B0600070205080204" pitchFamily="34" charset="-128"/>
              </a:rPr>
              <a:t>FDM cable</a:t>
            </a:r>
          </a:p>
        </p:txBody>
      </p:sp>
    </p:spTree>
    <p:extLst>
      <p:ext uri="{BB962C8B-B14F-4D97-AF65-F5344CB8AC3E}">
        <p14:creationId xmlns:p14="http://schemas.microsoft.com/office/powerpoint/2010/main" val="23903634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TDM versus TDMA</a:t>
            </a:r>
            <a:endParaRPr lang="zh-CN" altLang="en-US" dirty="0">
              <a:latin typeface="+mn-lt"/>
            </a:endParaRPr>
          </a:p>
        </p:txBody>
      </p:sp>
      <p:sp>
        <p:nvSpPr>
          <p:cNvPr id="69635" name="Rectangle 3"/>
          <p:cNvSpPr>
            <a:spLocks noGrp="1" noChangeArrowheads="1"/>
          </p:cNvSpPr>
          <p:nvPr>
            <p:ph type="body" idx="1"/>
          </p:nvPr>
        </p:nvSpPr>
        <p:spPr/>
        <p:txBody>
          <a:bodyPr/>
          <a:lstStyle/>
          <a:p>
            <a:pPr>
              <a:spcBef>
                <a:spcPts val="600"/>
              </a:spcBef>
            </a:pPr>
            <a:r>
              <a:rPr lang="zh-CN" altLang="en-US" dirty="0"/>
              <a:t>我们需要强调的是，虽然</a:t>
            </a:r>
            <a:r>
              <a:rPr lang="zh-CN" altLang="en-US" dirty="0">
                <a:solidFill>
                  <a:srgbClr val="FF0000"/>
                </a:solidFill>
              </a:rPr>
              <a:t>时分多路接入</a:t>
            </a:r>
            <a:r>
              <a:rPr lang="en-US" altLang="zh-CN" dirty="0"/>
              <a:t>(TDMA)</a:t>
            </a:r>
            <a:r>
              <a:rPr lang="zh-CN" altLang="en-US" dirty="0"/>
              <a:t>和</a:t>
            </a:r>
            <a:r>
              <a:rPr lang="zh-CN" altLang="en-US" dirty="0">
                <a:solidFill>
                  <a:srgbClr val="FF0000"/>
                </a:solidFill>
              </a:rPr>
              <a:t>时分多路复用</a:t>
            </a:r>
            <a:r>
              <a:rPr lang="en-US" altLang="zh-CN" dirty="0"/>
              <a:t>(TDM)</a:t>
            </a:r>
            <a:r>
              <a:rPr lang="zh-CN" altLang="en-US" dirty="0"/>
              <a:t>在概念上看起来是相似的，但它们之间还是有区别的。</a:t>
            </a:r>
          </a:p>
          <a:p>
            <a:pPr>
              <a:spcBef>
                <a:spcPts val="600"/>
              </a:spcBef>
            </a:pPr>
            <a:endParaRPr lang="en-US" altLang="zh-CN" dirty="0"/>
          </a:p>
          <a:p>
            <a:pPr>
              <a:spcBef>
                <a:spcPts val="600"/>
              </a:spcBef>
            </a:pPr>
            <a:r>
              <a:rPr lang="zh-CN" altLang="en-US" dirty="0"/>
              <a:t>时分多路复用</a:t>
            </a:r>
            <a:r>
              <a:rPr lang="en-US" altLang="zh-CN" dirty="0"/>
              <a:t>(TDM)</a:t>
            </a:r>
            <a:r>
              <a:rPr lang="zh-CN" altLang="en-US" dirty="0"/>
              <a:t>是允许多个连接共享一个高带宽的链路的数字过程 </a:t>
            </a:r>
            <a:r>
              <a:rPr lang="en-US" altLang="zh-CN" dirty="0"/>
              <a:t>(a </a:t>
            </a:r>
            <a:r>
              <a:rPr lang="en-US" altLang="zh-CN" dirty="0">
                <a:solidFill>
                  <a:srgbClr val="FF0000"/>
                </a:solidFill>
              </a:rPr>
              <a:t>digital process</a:t>
            </a:r>
            <a:r>
              <a:rPr lang="en-US" altLang="zh-CN" dirty="0"/>
              <a:t>)</a:t>
            </a:r>
            <a:r>
              <a:rPr lang="zh-CN" altLang="en-US" dirty="0"/>
              <a:t>。</a:t>
            </a:r>
          </a:p>
          <a:p>
            <a:pPr>
              <a:spcBef>
                <a:spcPts val="600"/>
              </a:spcBef>
            </a:pPr>
            <a:endParaRPr lang="en-US" altLang="zh-CN" dirty="0"/>
          </a:p>
          <a:p>
            <a:pPr>
              <a:spcBef>
                <a:spcPts val="600"/>
              </a:spcBef>
            </a:pPr>
            <a:r>
              <a:rPr lang="zh-CN" altLang="en-US" dirty="0"/>
              <a:t>时分多路复用</a:t>
            </a:r>
            <a:r>
              <a:rPr lang="en-US" altLang="zh-CN" dirty="0"/>
              <a:t>TDM</a:t>
            </a:r>
            <a:r>
              <a:rPr lang="zh-CN" altLang="en-US" dirty="0"/>
              <a:t>是一种数字多路复用技术，用于将几个低速率信道</a:t>
            </a:r>
            <a:r>
              <a:rPr lang="zh-CN" altLang="en-US" dirty="0">
                <a:solidFill>
                  <a:srgbClr val="FF0000"/>
                </a:solidFill>
              </a:rPr>
              <a:t>组合成</a:t>
            </a:r>
            <a:r>
              <a:rPr lang="zh-CN" altLang="en-US" dirty="0"/>
              <a:t>一个高速率信道。</a:t>
            </a:r>
          </a:p>
          <a:p>
            <a:pPr>
              <a:spcBef>
                <a:spcPts val="600"/>
              </a:spcBef>
            </a:pPr>
            <a:endParaRPr lang="en-US" altLang="zh-CN" dirty="0"/>
          </a:p>
          <a:p>
            <a:pPr>
              <a:spcBef>
                <a:spcPts val="600"/>
              </a:spcBef>
            </a:pPr>
            <a:r>
              <a:rPr lang="zh-CN" altLang="en-US" dirty="0"/>
              <a:t>该过程使用一个</a:t>
            </a:r>
            <a:r>
              <a:rPr lang="zh-CN" altLang="en-US" dirty="0">
                <a:solidFill>
                  <a:srgbClr val="FF0000"/>
                </a:solidFill>
              </a:rPr>
              <a:t>物理</a:t>
            </a:r>
            <a:r>
              <a:rPr lang="zh-CN" altLang="en-US" dirty="0"/>
              <a:t>多路复用器，从每个信道</a:t>
            </a:r>
            <a:r>
              <a:rPr lang="zh-CN" altLang="en-US" b="1" dirty="0">
                <a:solidFill>
                  <a:srgbClr val="FF0000"/>
                </a:solidFill>
              </a:rPr>
              <a:t>交错复用</a:t>
            </a:r>
            <a:r>
              <a:rPr lang="zh-CN" altLang="en-US" dirty="0"/>
              <a:t>数据单元。</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TDM versus TDMA</a:t>
            </a:r>
            <a:endParaRPr lang="zh-CN" altLang="en-US" dirty="0">
              <a:latin typeface="+mn-lt"/>
            </a:endParaRPr>
          </a:p>
        </p:txBody>
      </p:sp>
      <p:sp>
        <p:nvSpPr>
          <p:cNvPr id="70659" name="Rectangle 3"/>
          <p:cNvSpPr>
            <a:spLocks noGrp="1" noChangeArrowheads="1"/>
          </p:cNvSpPr>
          <p:nvPr>
            <p:ph type="body" idx="1"/>
          </p:nvPr>
        </p:nvSpPr>
        <p:spPr>
          <a:xfrm>
            <a:off x="303213" y="1100715"/>
            <a:ext cx="8550275" cy="5181600"/>
          </a:xfrm>
        </p:spPr>
        <p:txBody>
          <a:bodyPr/>
          <a:lstStyle/>
          <a:p>
            <a:pPr>
              <a:spcBef>
                <a:spcPts val="600"/>
              </a:spcBef>
            </a:pPr>
            <a:r>
              <a:rPr lang="zh-CN" altLang="en-US" dirty="0"/>
              <a:t>另一方面，</a:t>
            </a:r>
            <a:r>
              <a:rPr lang="en-US" altLang="zh-CN" dirty="0"/>
              <a:t>TDMA</a:t>
            </a:r>
            <a:r>
              <a:rPr lang="zh-CN" altLang="en-US" dirty="0"/>
              <a:t>是数据链路层的一种</a:t>
            </a:r>
            <a:r>
              <a:rPr lang="zh-CN" altLang="en-US" dirty="0">
                <a:solidFill>
                  <a:srgbClr val="FF0000"/>
                </a:solidFill>
              </a:rPr>
              <a:t>访问</a:t>
            </a:r>
            <a:r>
              <a:rPr lang="zh-CN" altLang="en-US" dirty="0"/>
              <a:t>或</a:t>
            </a:r>
            <a:r>
              <a:rPr lang="zh-CN" altLang="en-US" dirty="0">
                <a:solidFill>
                  <a:srgbClr val="FF0000"/>
                </a:solidFill>
              </a:rPr>
              <a:t>接入</a:t>
            </a:r>
            <a:r>
              <a:rPr lang="zh-CN" altLang="en-US" dirty="0"/>
              <a:t>或</a:t>
            </a:r>
            <a:r>
              <a:rPr lang="zh-CN" altLang="en-US" dirty="0">
                <a:solidFill>
                  <a:srgbClr val="FF0000"/>
                </a:solidFill>
              </a:rPr>
              <a:t>使用</a:t>
            </a:r>
            <a:r>
              <a:rPr lang="en-US" altLang="zh-CN" dirty="0"/>
              <a:t>(access)</a:t>
            </a:r>
            <a:r>
              <a:rPr lang="zh-CN" altLang="en-US" dirty="0"/>
              <a:t>方法。</a:t>
            </a:r>
            <a:endParaRPr lang="en-US" altLang="zh-CN" dirty="0"/>
          </a:p>
          <a:p>
            <a:pPr>
              <a:spcBef>
                <a:spcPts val="600"/>
              </a:spcBef>
            </a:pPr>
            <a:endParaRPr lang="zh-CN" altLang="en-US" dirty="0"/>
          </a:p>
          <a:p>
            <a:pPr>
              <a:spcBef>
                <a:spcPts val="600"/>
              </a:spcBef>
            </a:pPr>
            <a:r>
              <a:rPr lang="zh-CN" altLang="en-US" dirty="0"/>
              <a:t>每个结点中的数据链路层</a:t>
            </a:r>
            <a:r>
              <a:rPr lang="zh-CN" altLang="en-US" dirty="0">
                <a:solidFill>
                  <a:srgbClr val="FF0000"/>
                </a:solidFill>
              </a:rPr>
              <a:t>告诉</a:t>
            </a:r>
            <a:r>
              <a:rPr lang="zh-CN" altLang="en-US" dirty="0"/>
              <a:t>它的物理层</a:t>
            </a:r>
            <a:r>
              <a:rPr lang="zh-CN" altLang="en-US" dirty="0">
                <a:solidFill>
                  <a:srgbClr val="FF0000"/>
                </a:solidFill>
              </a:rPr>
              <a:t>使用</a:t>
            </a:r>
            <a:r>
              <a:rPr lang="zh-CN" altLang="en-US" dirty="0"/>
              <a:t>分配的时隙。</a:t>
            </a:r>
          </a:p>
          <a:p>
            <a:pPr>
              <a:spcBef>
                <a:spcPts val="600"/>
              </a:spcBef>
            </a:pPr>
            <a:endParaRPr lang="en-US" altLang="zh-CN" dirty="0"/>
          </a:p>
          <a:p>
            <a:pPr>
              <a:spcBef>
                <a:spcPts val="600"/>
              </a:spcBef>
            </a:pPr>
            <a:r>
              <a:rPr lang="zh-CN" altLang="en-US" dirty="0"/>
              <a:t>在数据链路层没有物理多路复用器。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互联网的体系结构原则</a:t>
            </a:r>
          </a:p>
        </p:txBody>
      </p:sp>
      <p:pic>
        <p:nvPicPr>
          <p:cNvPr id="162818" name="Picture 2"/>
          <p:cNvPicPr>
            <a:picLocks noChangeAspect="1" noChangeArrowheads="1"/>
          </p:cNvPicPr>
          <p:nvPr/>
        </p:nvPicPr>
        <p:blipFill>
          <a:blip r:embed="rId3"/>
          <a:srcRect/>
          <a:stretch>
            <a:fillRect/>
          </a:stretch>
        </p:blipFill>
        <p:spPr bwMode="auto">
          <a:xfrm>
            <a:off x="2445204" y="1719807"/>
            <a:ext cx="4019550" cy="4048125"/>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1494" name="Picture 6"/>
          <p:cNvPicPr>
            <a:picLocks noChangeAspect="1" noChangeArrowheads="1"/>
          </p:cNvPicPr>
          <p:nvPr/>
        </p:nvPicPr>
        <p:blipFill>
          <a:blip r:embed="rId3" cstate="print"/>
          <a:srcRect/>
          <a:stretch>
            <a:fillRect/>
          </a:stretch>
        </p:blipFill>
        <p:spPr bwMode="auto">
          <a:xfrm>
            <a:off x="230188" y="1334173"/>
            <a:ext cx="8875712" cy="3519488"/>
          </a:xfrm>
          <a:prstGeom prst="rect">
            <a:avLst/>
          </a:prstGeom>
          <a:noFill/>
          <a:ln w="9525">
            <a:noFill/>
            <a:miter lim="800000"/>
            <a:headEnd/>
            <a:tailEnd/>
          </a:ln>
          <a:effectLst/>
        </p:spPr>
      </p:pic>
      <p:sp>
        <p:nvSpPr>
          <p:cNvPr id="831497" name="Rectangle 9"/>
          <p:cNvSpPr>
            <a:spLocks noGrp="1" noChangeArrowheads="1"/>
          </p:cNvSpPr>
          <p:nvPr>
            <p:ph type="title"/>
          </p:nvPr>
        </p:nvSpPr>
        <p:spPr/>
        <p:txBody>
          <a:bodyPr/>
          <a:lstStyle/>
          <a:p>
            <a:r>
              <a:rPr lang="zh-CN" altLang="en-US" dirty="0">
                <a:latin typeface="+mn-lt"/>
              </a:rPr>
              <a:t>码分多址</a:t>
            </a:r>
            <a:r>
              <a:rPr lang="en-US" altLang="zh-CN" kern="1200" dirty="0">
                <a:latin typeface="+mn-lt"/>
              </a:rPr>
              <a:t>CDMA</a:t>
            </a:r>
            <a:endParaRPr lang="zh-CN" altLang="en-US" dirty="0">
              <a:latin typeface="+mn-lt"/>
            </a:endParaRPr>
          </a:p>
        </p:txBody>
      </p:sp>
      <p:sp>
        <p:nvSpPr>
          <p:cNvPr id="5" name="矩形 4"/>
          <p:cNvSpPr/>
          <p:nvPr/>
        </p:nvSpPr>
        <p:spPr>
          <a:xfrm>
            <a:off x="336520" y="4875226"/>
            <a:ext cx="8001056" cy="369332"/>
          </a:xfrm>
          <a:prstGeom prst="rect">
            <a:avLst/>
          </a:prstGeom>
        </p:spPr>
        <p:txBody>
          <a:bodyPr wrap="square">
            <a:spAutoFit/>
          </a:bodyPr>
          <a:lstStyle/>
          <a:p>
            <a:pPr algn="ctr"/>
            <a:r>
              <a:rPr lang="en-US" altLang="zh-CN" i="0" dirty="0">
                <a:latin typeface="+mn-lt"/>
              </a:rPr>
              <a:t>Spread signal = Original signal * Spreading code</a:t>
            </a:r>
            <a:endParaRPr lang="zh-CN" altLang="en-US" i="0" dirty="0">
              <a:latin typeface="+mn-lt"/>
            </a:endParaRPr>
          </a:p>
        </p:txBody>
      </p:sp>
      <p:sp>
        <p:nvSpPr>
          <p:cNvPr id="2" name="矩形 1">
            <a:extLst>
              <a:ext uri="{FF2B5EF4-FFF2-40B4-BE49-F238E27FC236}">
                <a16:creationId xmlns:a16="http://schemas.microsoft.com/office/drawing/2014/main" id="{80D81112-13ED-4C97-8801-14881460D758}"/>
              </a:ext>
            </a:extLst>
          </p:cNvPr>
          <p:cNvSpPr/>
          <p:nvPr/>
        </p:nvSpPr>
        <p:spPr>
          <a:xfrm>
            <a:off x="4298948" y="1168187"/>
            <a:ext cx="726481" cy="369332"/>
          </a:xfrm>
          <a:prstGeom prst="rect">
            <a:avLst/>
          </a:prstGeom>
        </p:spPr>
        <p:txBody>
          <a:bodyPr wrap="none">
            <a:spAutoFit/>
          </a:bodyPr>
          <a:lstStyle/>
          <a:p>
            <a:r>
              <a:rPr lang="en-US" altLang="zh-CN" i="0" dirty="0">
                <a:solidFill>
                  <a:srgbClr val="FF0000"/>
                </a:solidFill>
                <a:latin typeface="+mn-lt"/>
              </a:rPr>
              <a:t>NRZL</a:t>
            </a:r>
            <a:endParaRPr lang="zh-CN" altLang="en-US" i="0" dirty="0">
              <a:solidFill>
                <a:srgbClr val="FF0000"/>
              </a:solidFill>
              <a:latin typeface="+mn-lt"/>
            </a:endParaRPr>
          </a:p>
        </p:txBody>
      </p:sp>
      <p:sp>
        <p:nvSpPr>
          <p:cNvPr id="6" name="矩形 5"/>
          <p:cNvSpPr/>
          <p:nvPr/>
        </p:nvSpPr>
        <p:spPr>
          <a:xfrm>
            <a:off x="749300" y="5448301"/>
            <a:ext cx="2286000" cy="646331"/>
          </a:xfrm>
          <a:prstGeom prst="rect">
            <a:avLst/>
          </a:prstGeom>
        </p:spPr>
        <p:txBody>
          <a:bodyPr wrap="square">
            <a:spAutoFit/>
          </a:bodyPr>
          <a:lstStyle/>
          <a:p>
            <a:r>
              <a:rPr lang="en-US" altLang="zh-CN" i="0" dirty="0">
                <a:latin typeface="Times New Roman" pitchFamily="18" charset="0"/>
              </a:rPr>
              <a:t>10110111000 -- 1</a:t>
            </a:r>
          </a:p>
          <a:p>
            <a:r>
              <a:rPr lang="en-US" altLang="zh-CN" i="0" dirty="0">
                <a:latin typeface="Times New Roman" pitchFamily="18" charset="0"/>
              </a:rPr>
              <a:t>01001000111 -- 0</a:t>
            </a:r>
            <a:endParaRPr lang="zh-CN" altLang="en-US" i="0" dirty="0"/>
          </a:p>
        </p:txBody>
      </p:sp>
      <p:sp>
        <p:nvSpPr>
          <p:cNvPr id="7" name="矩形 6"/>
          <p:cNvSpPr/>
          <p:nvPr/>
        </p:nvSpPr>
        <p:spPr>
          <a:xfrm>
            <a:off x="3149600" y="5638801"/>
            <a:ext cx="2286000" cy="369332"/>
          </a:xfrm>
          <a:prstGeom prst="rect">
            <a:avLst/>
          </a:prstGeom>
        </p:spPr>
        <p:txBody>
          <a:bodyPr wrap="square">
            <a:spAutoFit/>
          </a:bodyPr>
          <a:lstStyle/>
          <a:p>
            <a:r>
              <a:rPr lang="en-US" altLang="zh-CN" i="0" dirty="0">
                <a:latin typeface="Times New Roman" pitchFamily="18" charset="0"/>
              </a:rPr>
              <a:t>101</a:t>
            </a:r>
            <a:r>
              <a:rPr lang="en-US" altLang="zh-CN" i="0" dirty="0">
                <a:solidFill>
                  <a:srgbClr val="FF0000"/>
                </a:solidFill>
                <a:latin typeface="Times New Roman" pitchFamily="18" charset="0"/>
              </a:rPr>
              <a:t>01</a:t>
            </a:r>
            <a:r>
              <a:rPr lang="en-US" altLang="zh-CN" i="0" dirty="0">
                <a:latin typeface="Times New Roman" pitchFamily="18" charset="0"/>
              </a:rPr>
              <a:t>1110</a:t>
            </a:r>
            <a:r>
              <a:rPr lang="en-US" altLang="zh-CN" i="0" dirty="0">
                <a:solidFill>
                  <a:srgbClr val="FF0000"/>
                </a:solidFill>
                <a:latin typeface="Times New Roman" pitchFamily="18" charset="0"/>
              </a:rPr>
              <a:t>11 </a:t>
            </a:r>
            <a:r>
              <a:rPr lang="en-US" altLang="zh-CN" i="0" dirty="0">
                <a:latin typeface="Times New Roman" pitchFamily="18" charset="0"/>
              </a:rPr>
              <a:t>-- </a:t>
            </a:r>
            <a:r>
              <a:rPr lang="zh-CN" altLang="en-US" i="0" dirty="0">
                <a:latin typeface="Times New Roman" pitchFamily="18" charset="0"/>
              </a:rPr>
              <a:t>？</a:t>
            </a:r>
            <a:endParaRPr lang="en-US" altLang="zh-CN" i="0" dirty="0">
              <a:latin typeface="Times New Roman" pitchFamily="18" charset="0"/>
            </a:endParaRPr>
          </a:p>
        </p:txBody>
      </p:sp>
    </p:spTree>
    <p:extLst>
      <p:ext uri="{BB962C8B-B14F-4D97-AF65-F5344CB8AC3E}">
        <p14:creationId xmlns:p14="http://schemas.microsoft.com/office/powerpoint/2010/main" val="28386884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a:t>6.1 </a:t>
            </a:r>
            <a:r>
              <a:rPr lang="zh-CN" altLang="en-US" sz="1800" dirty="0"/>
              <a:t>链路层概述</a:t>
            </a:r>
            <a:endParaRPr lang="en-US" altLang="zh-CN" sz="1800" dirty="0"/>
          </a:p>
          <a:p>
            <a:pPr eaLnBrk="1" hangingPunct="1">
              <a:lnSpc>
                <a:spcPct val="90000"/>
              </a:lnSpc>
            </a:pPr>
            <a:r>
              <a:rPr lang="zh-CN" altLang="en-US" sz="1800" dirty="0"/>
              <a:t>链路层提供的服务</a:t>
            </a:r>
            <a:endParaRPr lang="en-US" altLang="zh-CN" sz="1800" dirty="0"/>
          </a:p>
          <a:p>
            <a:pPr eaLnBrk="1" hangingPunct="1">
              <a:lnSpc>
                <a:spcPct val="90000"/>
              </a:lnSpc>
            </a:pPr>
            <a:r>
              <a:rPr lang="zh-CN" altLang="en-US" sz="1800" dirty="0"/>
              <a:t>链路层在何处实现</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6.2 </a:t>
            </a:r>
            <a:r>
              <a:rPr lang="zh-CN" altLang="en-US" sz="1800" dirty="0"/>
              <a:t>差错检测和纠正技术 </a:t>
            </a:r>
            <a:endParaRPr lang="en-US" altLang="zh-CN" sz="1800" dirty="0"/>
          </a:p>
          <a:p>
            <a:pPr eaLnBrk="1" hangingPunct="1">
              <a:lnSpc>
                <a:spcPct val="90000"/>
              </a:lnSpc>
            </a:pPr>
            <a:r>
              <a:rPr lang="zh-CN" altLang="en-US" sz="1800" dirty="0"/>
              <a:t>奇偶校验</a:t>
            </a:r>
            <a:endParaRPr lang="en-US" altLang="zh-CN" sz="1800" dirty="0"/>
          </a:p>
          <a:p>
            <a:pPr eaLnBrk="1" hangingPunct="1">
              <a:lnSpc>
                <a:spcPct val="90000"/>
              </a:lnSpc>
            </a:pPr>
            <a:r>
              <a:rPr lang="zh-CN" altLang="en-US" sz="1800" dirty="0"/>
              <a:t>校验和方法</a:t>
            </a:r>
            <a:endParaRPr lang="en-US" altLang="zh-CN" sz="1800" dirty="0"/>
          </a:p>
          <a:p>
            <a:pPr eaLnBrk="1" hangingPunct="1">
              <a:lnSpc>
                <a:spcPct val="90000"/>
              </a:lnSpc>
            </a:pPr>
            <a:r>
              <a:rPr lang="zh-CN" altLang="en-US" sz="1800" dirty="0"/>
              <a:t>循环冗余检测</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6.3 </a:t>
            </a:r>
            <a:r>
              <a:rPr lang="zh-CN" altLang="en-US" sz="1800" dirty="0"/>
              <a:t>多路访问链路和协议</a:t>
            </a:r>
            <a:endParaRPr lang="en-US" altLang="zh-CN" sz="1800" dirty="0"/>
          </a:p>
          <a:p>
            <a:pPr eaLnBrk="1" hangingPunct="1">
              <a:lnSpc>
                <a:spcPct val="90000"/>
              </a:lnSpc>
            </a:pPr>
            <a:r>
              <a:rPr lang="zh-CN" altLang="en-US" sz="1800" dirty="0"/>
              <a:t>信道划分协议</a:t>
            </a:r>
            <a:endParaRPr lang="en-US" altLang="zh-CN" sz="1800" dirty="0"/>
          </a:p>
          <a:p>
            <a:pPr eaLnBrk="1" hangingPunct="1">
              <a:lnSpc>
                <a:spcPct val="90000"/>
              </a:lnSpc>
            </a:pPr>
            <a:r>
              <a:rPr lang="zh-CN" altLang="en-US" sz="1800" dirty="0"/>
              <a:t>随机接入协议</a:t>
            </a:r>
            <a:endParaRPr lang="en-US" altLang="zh-CN" sz="1800" dirty="0"/>
          </a:p>
          <a:p>
            <a:pPr eaLnBrk="1" hangingPunct="1">
              <a:lnSpc>
                <a:spcPct val="90000"/>
              </a:lnSpc>
            </a:pPr>
            <a:r>
              <a:rPr lang="zh-CN" altLang="en-US" sz="1800" dirty="0">
                <a:solidFill>
                  <a:srgbClr val="FF0000"/>
                </a:solidFill>
              </a:rPr>
              <a:t>轮流协议</a:t>
            </a:r>
            <a:endParaRPr lang="en-US" altLang="zh-CN" sz="1800" dirty="0">
              <a:solidFill>
                <a:srgbClr val="FF0000"/>
              </a:solidFill>
            </a:endParaRPr>
          </a:p>
          <a:p>
            <a:pPr eaLnBrk="1" hangingPunct="1">
              <a:lnSpc>
                <a:spcPct val="90000"/>
              </a:lnSpc>
            </a:pPr>
            <a:r>
              <a:rPr lang="en-US" altLang="zh-CN" sz="1800" dirty="0"/>
              <a:t>DOCSIS: </a:t>
            </a:r>
            <a:r>
              <a:rPr lang="zh-CN" altLang="en-US" sz="1800" dirty="0"/>
              <a:t>用于电缆互联网接入的链路层协议</a:t>
            </a:r>
            <a:endParaRPr lang="en-US" altLang="zh-CN" sz="1800" dirty="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a:t>以太网</a:t>
            </a:r>
            <a:endParaRPr lang="en-US" altLang="zh-CN" sz="1800" dirty="0"/>
          </a:p>
          <a:p>
            <a:pPr eaLnBrk="1" hangingPunct="1">
              <a:lnSpc>
                <a:spcPct val="90000"/>
              </a:lnSpc>
            </a:pPr>
            <a:r>
              <a:rPr lang="zh-CN" altLang="en-US" sz="1800" dirty="0"/>
              <a:t>链路层交换机</a:t>
            </a:r>
            <a:endParaRPr lang="en-US" altLang="zh-CN" sz="1800" dirty="0"/>
          </a:p>
          <a:p>
            <a:pPr eaLnBrk="1" hangingPunct="1">
              <a:lnSpc>
                <a:spcPct val="90000"/>
              </a:lnSpc>
            </a:pPr>
            <a:r>
              <a:rPr lang="zh-CN" altLang="en-US" sz="1800" dirty="0"/>
              <a:t>虚拟局域网 </a:t>
            </a:r>
            <a:r>
              <a:rPr lang="en-US" altLang="zh-CN" sz="1800" dirty="0"/>
              <a:t>(VLANs)</a:t>
            </a:r>
          </a:p>
          <a:p>
            <a:pPr eaLnBrk="1" hangingPunct="1">
              <a:lnSpc>
                <a:spcPct val="90000"/>
              </a:lnSpc>
              <a:buFontTx/>
              <a:buNone/>
            </a:pPr>
            <a:endParaRPr lang="en-US" altLang="zh-CN" sz="1800" dirty="0"/>
          </a:p>
          <a:p>
            <a:pPr eaLnBrk="1" hangingPunct="1">
              <a:lnSpc>
                <a:spcPct val="90000"/>
              </a:lnSpc>
              <a:buFontTx/>
              <a:buNone/>
            </a:pPr>
            <a:r>
              <a:rPr lang="en-US" altLang="zh-CN" sz="1800" dirty="0"/>
              <a:t>6.5 </a:t>
            </a:r>
            <a:r>
              <a:rPr lang="zh-CN" altLang="en-US" sz="1800" dirty="0"/>
              <a:t>链路虚拟化：网络作为链路层</a:t>
            </a:r>
            <a:endParaRPr lang="en-US" altLang="zh-CN" sz="1800" dirty="0"/>
          </a:p>
          <a:p>
            <a:pPr eaLnBrk="1" hangingPunct="1">
              <a:lnSpc>
                <a:spcPct val="90000"/>
              </a:lnSpc>
            </a:pPr>
            <a:r>
              <a:rPr lang="zh-CN" altLang="en-US" sz="1800" dirty="0"/>
              <a:t>多协议标签交换 </a:t>
            </a:r>
            <a:r>
              <a:rPr lang="en-US" altLang="zh-CN" sz="1800" dirty="0"/>
              <a:t>(MPLS)</a:t>
            </a:r>
          </a:p>
          <a:p>
            <a:pPr eaLnBrk="1" hangingPunct="1">
              <a:lnSpc>
                <a:spcPct val="90000"/>
              </a:lnSpc>
              <a:buFontTx/>
              <a:buNone/>
            </a:pPr>
            <a:r>
              <a:rPr lang="en-US" altLang="zh-CN" sz="1800" dirty="0"/>
              <a:t>6.6 </a:t>
            </a:r>
            <a:r>
              <a:rPr lang="zh-CN" altLang="en-US" sz="1800" dirty="0"/>
              <a:t>数据中心网络</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6.7 </a:t>
            </a:r>
            <a:r>
              <a:rPr lang="zh-CN" altLang="en-US" sz="1800" dirty="0"/>
              <a:t>回顾：</a:t>
            </a:r>
            <a:r>
              <a:rPr lang="en-US" altLang="zh-CN" sz="1800" dirty="0"/>
              <a:t>Web</a:t>
            </a:r>
            <a:r>
              <a:rPr lang="zh-CN" altLang="en-US" sz="1800" dirty="0"/>
              <a:t>页面请求的历程</a:t>
            </a:r>
            <a:endParaRPr lang="en-US" altLang="zh-CN" sz="1800" dirty="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和以太网</a:t>
            </a:r>
            <a:endParaRPr lang="en-US" altLang="zh-CN" sz="1800" dirty="0"/>
          </a:p>
          <a:p>
            <a:pPr eaLnBrk="1" hangingPunct="1">
              <a:lnSpc>
                <a:spcPct val="90000"/>
              </a:lnSpc>
              <a:buFontTx/>
              <a:buChar char="•"/>
            </a:pPr>
            <a:r>
              <a:rPr lang="zh-CN" altLang="en-US" sz="1800" dirty="0"/>
              <a:t>仍在准备：</a:t>
            </a:r>
            <a:r>
              <a:rPr lang="en-US" altLang="zh-CN" sz="1800" dirty="0"/>
              <a:t>DNS </a:t>
            </a:r>
            <a:r>
              <a:rPr lang="zh-CN" altLang="en-US" sz="1800" dirty="0"/>
              <a:t>和 </a:t>
            </a:r>
            <a:r>
              <a:rPr lang="en-US" altLang="zh-CN" sz="1800" dirty="0"/>
              <a:t>ARP</a:t>
            </a:r>
          </a:p>
          <a:p>
            <a:pPr eaLnBrk="1" hangingPunct="1">
              <a:lnSpc>
                <a:spcPct val="90000"/>
              </a:lnSpc>
              <a:buFontTx/>
              <a:buChar char="•"/>
            </a:pPr>
            <a:r>
              <a:rPr lang="zh-CN" altLang="en-US" sz="1800" dirty="0"/>
              <a:t>仍在准备：域内路由选择到</a:t>
            </a:r>
            <a:r>
              <a:rPr lang="en-US" altLang="zh-CN" sz="1800" dirty="0"/>
              <a:t>DNS</a:t>
            </a:r>
            <a:r>
              <a:rPr lang="zh-CN" altLang="en-US" sz="1800" dirty="0"/>
              <a:t>服务器</a:t>
            </a:r>
            <a:endParaRPr lang="en-US" altLang="zh-CN" sz="1800" dirty="0"/>
          </a:p>
          <a:p>
            <a:pPr eaLnBrk="1" hangingPunct="1">
              <a:lnSpc>
                <a:spcPct val="90000"/>
              </a:lnSpc>
              <a:buFontTx/>
              <a:buChar char="•"/>
            </a:pPr>
            <a:r>
              <a:rPr lang="en-US" altLang="zh-CN" sz="1800" dirty="0"/>
              <a:t>Web </a:t>
            </a:r>
            <a:r>
              <a:rPr lang="zh-CN" altLang="en-US" sz="1800" dirty="0"/>
              <a:t>客户 </a:t>
            </a:r>
            <a:r>
              <a:rPr lang="en-US" altLang="zh-CN" sz="1800" dirty="0"/>
              <a:t>— </a:t>
            </a:r>
            <a:r>
              <a:rPr lang="zh-CN" altLang="en-US" sz="1800" dirty="0"/>
              <a:t>服务器交互：</a:t>
            </a:r>
            <a:r>
              <a:rPr lang="en-US" altLang="zh-CN" sz="1800" dirty="0"/>
              <a:t>TCP </a:t>
            </a:r>
            <a:r>
              <a:rPr lang="zh-CN" altLang="en-US" sz="1800" dirty="0"/>
              <a:t>和 </a:t>
            </a:r>
            <a:r>
              <a:rPr lang="en-US" altLang="zh-CN" sz="1800" dirty="0"/>
              <a:t>HTTP</a:t>
            </a:r>
          </a:p>
          <a:p>
            <a:pPr eaLnBrk="1" hangingPunct="1">
              <a:lnSpc>
                <a:spcPct val="90000"/>
              </a:lnSpc>
              <a:buFontTx/>
              <a:buNone/>
            </a:pPr>
            <a:endParaRPr lang="en-US" altLang="zh-CN" sz="1800" dirty="0"/>
          </a:p>
          <a:p>
            <a:pPr eaLnBrk="1" hangingPunct="1">
              <a:lnSpc>
                <a:spcPct val="90000"/>
              </a:lnSpc>
              <a:buFontTx/>
              <a:buNone/>
            </a:pPr>
            <a:r>
              <a:rPr lang="en-US" altLang="zh-CN" sz="1800" dirty="0"/>
              <a:t>6.8 </a:t>
            </a:r>
            <a:r>
              <a:rPr lang="zh-CN" altLang="en-US" sz="1800" dirty="0"/>
              <a:t>小结</a:t>
            </a:r>
          </a:p>
        </p:txBody>
      </p:sp>
      <p:sp>
        <p:nvSpPr>
          <p:cNvPr id="2" name="标题 1"/>
          <p:cNvSpPr>
            <a:spLocks noGrp="1"/>
          </p:cNvSpPr>
          <p:nvPr>
            <p:ph type="title"/>
          </p:nvPr>
        </p:nvSpPr>
        <p:spPr/>
        <p:txBody>
          <a:bodyPr/>
          <a:lstStyle/>
          <a:p>
            <a:r>
              <a:rPr lang="zh-CN" altLang="en-US" dirty="0">
                <a:latin typeface="+mn-lt"/>
              </a:rPr>
              <a:t>第 </a:t>
            </a:r>
            <a:r>
              <a:rPr lang="en-US" altLang="zh-CN" dirty="0">
                <a:latin typeface="+mn-lt"/>
              </a:rPr>
              <a:t>6 </a:t>
            </a:r>
            <a:r>
              <a:rPr lang="zh-CN" altLang="en-US" dirty="0">
                <a:latin typeface="+mn-lt"/>
              </a:rPr>
              <a:t>章 链路层和局域网</a:t>
            </a:r>
          </a:p>
        </p:txBody>
      </p:sp>
    </p:spTree>
    <p:extLst>
      <p:ext uri="{BB962C8B-B14F-4D97-AF65-F5344CB8AC3E}">
        <p14:creationId xmlns:p14="http://schemas.microsoft.com/office/powerpoint/2010/main" val="28122768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p:txBody>
          <a:bodyPr/>
          <a:lstStyle/>
          <a:p>
            <a:pPr eaLnBrk="1" hangingPunct="1"/>
            <a:r>
              <a:rPr lang="zh-CN" altLang="en-US" dirty="0">
                <a:latin typeface="+mn-lt"/>
                <a:ea typeface="楷体" panose="02010609060101010101" pitchFamily="49" charset="-122"/>
                <a:cs typeface="Arial" panose="020B0604020202020204" pitchFamily="34" charset="0"/>
              </a:rPr>
              <a:t>随机接入协议</a:t>
            </a:r>
          </a:p>
        </p:txBody>
      </p:sp>
      <p:sp>
        <p:nvSpPr>
          <p:cNvPr id="46085" name="Rectangle 3"/>
          <p:cNvSpPr>
            <a:spLocks noGrp="1" noChangeArrowheads="1"/>
          </p:cNvSpPr>
          <p:nvPr>
            <p:ph type="body" idx="1"/>
          </p:nvPr>
        </p:nvSpPr>
        <p:spPr/>
        <p:txBody>
          <a:bodyPr/>
          <a:lstStyle/>
          <a:p>
            <a:pPr eaLnBrk="1" hangingPunct="1">
              <a:spcBef>
                <a:spcPts val="600"/>
              </a:spcBef>
            </a:pPr>
            <a:r>
              <a:rPr lang="zh-CN" altLang="en-US" sz="2200" dirty="0">
                <a:ea typeface="楷体" panose="02010609060101010101" pitchFamily="49" charset="-122"/>
                <a:cs typeface="Arial" panose="020B0604020202020204" pitchFamily="34" charset="0"/>
              </a:rPr>
              <a:t>当结点有数据发送时</a:t>
            </a:r>
          </a:p>
          <a:p>
            <a:pPr lvl="1" eaLnBrk="1" hangingPunct="1">
              <a:spcBef>
                <a:spcPts val="600"/>
              </a:spcBef>
            </a:pPr>
            <a:r>
              <a:rPr lang="zh-CN" altLang="en-US" sz="2200" dirty="0">
                <a:ea typeface="楷体" panose="02010609060101010101" pitchFamily="49" charset="-122"/>
                <a:cs typeface="Arial" panose="020B0604020202020204" pitchFamily="34" charset="0"/>
              </a:rPr>
              <a:t>以信道全部速率</a:t>
            </a:r>
            <a:r>
              <a:rPr lang="en-US" altLang="zh-CN" sz="2200" dirty="0">
                <a:ea typeface="楷体" panose="02010609060101010101" pitchFamily="49" charset="-122"/>
                <a:cs typeface="Arial" panose="020B0604020202020204" pitchFamily="34" charset="0"/>
              </a:rPr>
              <a:t>R</a:t>
            </a:r>
            <a:r>
              <a:rPr lang="zh-CN" altLang="en-US" sz="2200" dirty="0">
                <a:ea typeface="楷体" panose="02010609060101010101" pitchFamily="49" charset="-122"/>
                <a:cs typeface="Arial" panose="020B0604020202020204" pitchFamily="34" charset="0"/>
              </a:rPr>
              <a:t>传输</a:t>
            </a:r>
          </a:p>
          <a:p>
            <a:pPr lvl="1" eaLnBrk="1" hangingPunct="1">
              <a:spcBef>
                <a:spcPts val="600"/>
              </a:spcBef>
            </a:pPr>
            <a:r>
              <a:rPr lang="zh-CN" altLang="en-US" sz="2200" dirty="0">
                <a:ea typeface="楷体" panose="02010609060101010101" pitchFamily="49" charset="-122"/>
                <a:cs typeface="Arial" panose="020B0604020202020204" pitchFamily="34" charset="0"/>
              </a:rPr>
              <a:t>没有主结点起协调作用</a:t>
            </a:r>
          </a:p>
          <a:p>
            <a:pPr eaLnBrk="1" hangingPunct="1">
              <a:spcBef>
                <a:spcPts val="600"/>
              </a:spcBef>
            </a:pPr>
            <a:endParaRPr lang="en-US" altLang="zh-CN" sz="2200" dirty="0">
              <a:ea typeface="楷体" panose="02010609060101010101" pitchFamily="49" charset="-122"/>
              <a:cs typeface="Arial" panose="020B0604020202020204" pitchFamily="34" charset="0"/>
            </a:endParaRPr>
          </a:p>
          <a:p>
            <a:pPr eaLnBrk="1" hangingPunct="1">
              <a:spcBef>
                <a:spcPts val="600"/>
              </a:spcBef>
            </a:pPr>
            <a:r>
              <a:rPr lang="zh-CN" altLang="en-US" sz="2200" dirty="0">
                <a:ea typeface="楷体" panose="02010609060101010101" pitchFamily="49" charset="-122"/>
                <a:cs typeface="Arial" panose="020B0604020202020204" pitchFamily="34" charset="0"/>
              </a:rPr>
              <a:t>两个或多个结点传送时 </a:t>
            </a:r>
            <a:r>
              <a:rPr lang="en-US" altLang="zh-CN" sz="2200" dirty="0">
                <a:ea typeface="楷体" panose="02010609060101010101" pitchFamily="49" charset="-122"/>
                <a:cs typeface="Arial" panose="020B0604020202020204" pitchFamily="34" charset="0"/>
              </a:rPr>
              <a:t>—— </a:t>
            </a:r>
            <a:r>
              <a:rPr lang="zh-CN" altLang="en-US" sz="2200" dirty="0">
                <a:ea typeface="楷体" panose="02010609060101010101" pitchFamily="49" charset="-122"/>
                <a:cs typeface="Arial" panose="020B0604020202020204" pitchFamily="34" charset="0"/>
              </a:rPr>
              <a:t>碰撞或冲突</a:t>
            </a:r>
            <a:r>
              <a:rPr lang="en-US" altLang="zh-CN" sz="2200" dirty="0">
                <a:ea typeface="楷体" panose="02010609060101010101" pitchFamily="49" charset="-122"/>
                <a:cs typeface="Arial" panose="020B0604020202020204" pitchFamily="34" charset="0"/>
              </a:rPr>
              <a:t>collision</a:t>
            </a:r>
            <a:endParaRPr lang="zh-CN" altLang="en-US" sz="2200" dirty="0">
              <a:ea typeface="楷体" panose="02010609060101010101" pitchFamily="49" charset="-122"/>
              <a:cs typeface="Arial" panose="020B0604020202020204" pitchFamily="34" charset="0"/>
            </a:endParaRPr>
          </a:p>
          <a:p>
            <a:pPr eaLnBrk="1" hangingPunct="1">
              <a:spcBef>
                <a:spcPts val="600"/>
              </a:spcBef>
            </a:pPr>
            <a:r>
              <a:rPr lang="zh-CN" altLang="en-US" sz="2200" dirty="0">
                <a:ea typeface="楷体" panose="02010609060101010101" pitchFamily="49" charset="-122"/>
                <a:cs typeface="Arial" panose="020B0604020202020204" pitchFamily="34" charset="0"/>
              </a:rPr>
              <a:t>随机接入协议解决</a:t>
            </a:r>
          </a:p>
          <a:p>
            <a:pPr lvl="1" eaLnBrk="1" hangingPunct="1">
              <a:spcBef>
                <a:spcPts val="600"/>
              </a:spcBef>
            </a:pPr>
            <a:r>
              <a:rPr lang="zh-CN" altLang="en-US" sz="2200" dirty="0">
                <a:ea typeface="楷体" panose="02010609060101010101" pitchFamily="49" charset="-122"/>
                <a:cs typeface="Arial" panose="020B0604020202020204" pitchFamily="34" charset="0"/>
              </a:rPr>
              <a:t>如何检测碰撞</a:t>
            </a:r>
          </a:p>
          <a:p>
            <a:pPr lvl="1" eaLnBrk="1" hangingPunct="1">
              <a:spcBef>
                <a:spcPts val="600"/>
              </a:spcBef>
            </a:pPr>
            <a:r>
              <a:rPr lang="zh-CN" altLang="en-US" sz="2200" dirty="0">
                <a:ea typeface="楷体" panose="02010609060101010101" pitchFamily="49" charset="-122"/>
                <a:cs typeface="Arial" panose="020B0604020202020204" pitchFamily="34" charset="0"/>
              </a:rPr>
              <a:t>如何从碰撞中恢复 </a:t>
            </a:r>
            <a:r>
              <a:rPr lang="en-US" altLang="zh-CN" sz="2200" dirty="0">
                <a:ea typeface="楷体" panose="02010609060101010101" pitchFamily="49" charset="-122"/>
                <a:cs typeface="Arial" panose="020B0604020202020204" pitchFamily="34" charset="0"/>
              </a:rPr>
              <a:t>(</a:t>
            </a:r>
            <a:r>
              <a:rPr lang="zh-CN" altLang="en-US" sz="2200" dirty="0">
                <a:ea typeface="楷体" panose="02010609060101010101" pitchFamily="49" charset="-122"/>
                <a:cs typeface="Arial" panose="020B0604020202020204" pitchFamily="34" charset="0"/>
              </a:rPr>
              <a:t>如：</a:t>
            </a:r>
            <a:r>
              <a:rPr lang="zh-CN" altLang="en-US" sz="2200" dirty="0"/>
              <a:t>每个涉及到碰撞的结点</a:t>
            </a:r>
            <a:r>
              <a:rPr lang="zh-CN" altLang="en-US" sz="2200" dirty="0">
                <a:solidFill>
                  <a:srgbClr val="FF0000"/>
                </a:solidFill>
              </a:rPr>
              <a:t>选择</a:t>
            </a:r>
            <a:r>
              <a:rPr lang="zh-CN" altLang="en-US" sz="2200" dirty="0"/>
              <a:t>独立的随机</a:t>
            </a:r>
            <a:r>
              <a:rPr lang="zh-CN" altLang="en-US" sz="2200" dirty="0">
                <a:ea typeface="楷体" panose="02010609060101010101" pitchFamily="49" charset="-122"/>
                <a:cs typeface="Arial" panose="020B0604020202020204" pitchFamily="34" charset="0"/>
              </a:rPr>
              <a:t>延时后</a:t>
            </a:r>
            <a:r>
              <a:rPr lang="zh-CN" altLang="en-US" sz="2200" dirty="0">
                <a:solidFill>
                  <a:srgbClr val="FF0000"/>
                </a:solidFill>
                <a:ea typeface="楷体" panose="02010609060101010101" pitchFamily="49" charset="-122"/>
                <a:cs typeface="Arial" panose="020B0604020202020204" pitchFamily="34" charset="0"/>
              </a:rPr>
              <a:t>重传</a:t>
            </a:r>
            <a:r>
              <a:rPr lang="en-US" altLang="zh-CN" sz="2200" dirty="0">
                <a:ea typeface="楷体" panose="02010609060101010101" pitchFamily="49" charset="-122"/>
                <a:cs typeface="Arial" panose="020B0604020202020204" pitchFamily="34" charset="0"/>
              </a:rPr>
              <a:t>)</a:t>
            </a:r>
            <a:endParaRPr lang="zh-CN" altLang="en-US" sz="2200" dirty="0">
              <a:ea typeface="楷体" panose="02010609060101010101" pitchFamily="49" charset="-122"/>
              <a:cs typeface="Arial" panose="020B0604020202020204" pitchFamily="34" charset="0"/>
            </a:endParaRPr>
          </a:p>
          <a:p>
            <a:pPr eaLnBrk="1" hangingPunct="1">
              <a:spcBef>
                <a:spcPts val="600"/>
              </a:spcBef>
            </a:pPr>
            <a:endParaRPr lang="en-US" altLang="zh-CN" sz="2200" dirty="0">
              <a:ea typeface="楷体" panose="02010609060101010101" pitchFamily="49" charset="-122"/>
              <a:cs typeface="Arial" panose="020B0604020202020204" pitchFamily="34" charset="0"/>
            </a:endParaRPr>
          </a:p>
          <a:p>
            <a:pPr eaLnBrk="1" hangingPunct="1">
              <a:spcBef>
                <a:spcPts val="600"/>
              </a:spcBef>
            </a:pPr>
            <a:r>
              <a:rPr lang="zh-CN" altLang="en-US" sz="2200" dirty="0">
                <a:ea typeface="楷体" panose="02010609060101010101" pitchFamily="49" charset="-122"/>
                <a:cs typeface="Arial" panose="020B0604020202020204" pitchFamily="34" charset="0"/>
              </a:rPr>
              <a:t>随机接入协议举例：</a:t>
            </a:r>
          </a:p>
          <a:p>
            <a:pPr lvl="1" eaLnBrk="1" hangingPunct="1">
              <a:spcBef>
                <a:spcPts val="600"/>
              </a:spcBef>
            </a:pPr>
            <a:r>
              <a:rPr lang="en-US" altLang="zh-CN" sz="2200" dirty="0">
                <a:ea typeface="楷体" panose="02010609060101010101" pitchFamily="49" charset="-122"/>
                <a:cs typeface="Arial" panose="020B0604020202020204" pitchFamily="34" charset="0"/>
              </a:rPr>
              <a:t>ALOHA</a:t>
            </a:r>
            <a:r>
              <a:rPr lang="zh-CN" altLang="en-US" sz="2200" dirty="0">
                <a:ea typeface="楷体" panose="02010609060101010101" pitchFamily="49" charset="-122"/>
                <a:cs typeface="Arial" panose="020B0604020202020204" pitchFamily="34" charset="0"/>
              </a:rPr>
              <a:t>、时隙</a:t>
            </a:r>
            <a:r>
              <a:rPr lang="en-US" altLang="zh-CN" sz="2200" dirty="0">
                <a:ea typeface="楷体" panose="02010609060101010101" pitchFamily="49" charset="-122"/>
                <a:cs typeface="Arial" panose="020B0604020202020204" pitchFamily="34" charset="0"/>
              </a:rPr>
              <a:t>ALOHA</a:t>
            </a:r>
          </a:p>
          <a:p>
            <a:pPr lvl="1" eaLnBrk="1" hangingPunct="1">
              <a:spcBef>
                <a:spcPts val="600"/>
              </a:spcBef>
            </a:pPr>
            <a:r>
              <a:rPr lang="en-US" altLang="zh-CN" sz="2200" dirty="0">
                <a:ea typeface="楷体" panose="02010609060101010101" pitchFamily="49" charset="-122"/>
                <a:cs typeface="Arial" panose="020B0604020202020204" pitchFamily="34" charset="0"/>
              </a:rPr>
              <a:t>CSMA, CSMA/CD, CSMA/CA</a:t>
            </a:r>
          </a:p>
        </p:txBody>
      </p:sp>
    </p:spTree>
    <p:extLst>
      <p:ext uri="{BB962C8B-B14F-4D97-AF65-F5344CB8AC3E}">
        <p14:creationId xmlns:p14="http://schemas.microsoft.com/office/powerpoint/2010/main" val="41199439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p:nvPr>
        </p:nvSpPr>
        <p:spPr/>
        <p:txBody>
          <a:bodyPr/>
          <a:lstStyle/>
          <a:p>
            <a:pPr eaLnBrk="1" hangingPunct="1"/>
            <a:r>
              <a:rPr lang="en-US" altLang="zh-CN" dirty="0"/>
              <a:t>1. </a:t>
            </a:r>
            <a:r>
              <a:rPr lang="en-US" altLang="zh-CN" dirty="0">
                <a:latin typeface="+mn-lt"/>
                <a:ea typeface="楷体" panose="02010609060101010101" pitchFamily="49" charset="-122"/>
                <a:cs typeface="Arial" panose="020B0604020202020204" pitchFamily="34" charset="0"/>
              </a:rPr>
              <a:t>ALOHA</a:t>
            </a:r>
            <a:endParaRPr lang="zh-CN" altLang="en-US" dirty="0">
              <a:latin typeface="+mn-lt"/>
            </a:endParaRPr>
          </a:p>
        </p:txBody>
      </p:sp>
      <p:sp>
        <p:nvSpPr>
          <p:cNvPr id="183299" name="Rectangle 3"/>
          <p:cNvSpPr>
            <a:spLocks noGrp="1" noChangeArrowheads="1"/>
          </p:cNvSpPr>
          <p:nvPr>
            <p:ph type="body" sz="half" idx="1"/>
          </p:nvPr>
        </p:nvSpPr>
        <p:spPr>
          <a:xfrm>
            <a:off x="303213" y="960438"/>
            <a:ext cx="8686800" cy="3600450"/>
          </a:xfrm>
        </p:spPr>
        <p:txBody>
          <a:bodyPr/>
          <a:lstStyle/>
          <a:p>
            <a:pPr marL="0" indent="0" eaLnBrk="1" hangingPunct="1">
              <a:spcBef>
                <a:spcPts val="600"/>
              </a:spcBef>
              <a:buNone/>
            </a:pPr>
            <a:r>
              <a:rPr lang="en-US" altLang="zh-CN" sz="2200" dirty="0">
                <a:solidFill>
                  <a:srgbClr val="FF0000"/>
                </a:solidFill>
                <a:ea typeface="楷体" panose="02010609060101010101" pitchFamily="49" charset="-122"/>
                <a:cs typeface="Arial" panose="020B0604020202020204" pitchFamily="34" charset="0"/>
              </a:rPr>
              <a:t>ALOHA</a:t>
            </a:r>
            <a:r>
              <a:rPr lang="zh-CN" altLang="en-US" sz="2200" dirty="0">
                <a:solidFill>
                  <a:srgbClr val="FF0000"/>
                </a:solidFill>
                <a:ea typeface="楷体" panose="02010609060101010101" pitchFamily="49" charset="-122"/>
                <a:cs typeface="Arial" panose="020B0604020202020204" pitchFamily="34" charset="0"/>
              </a:rPr>
              <a:t>的由来</a:t>
            </a:r>
          </a:p>
          <a:p>
            <a:pPr eaLnBrk="1" hangingPunct="1">
              <a:spcBef>
                <a:spcPts val="600"/>
              </a:spcBef>
            </a:pPr>
            <a:r>
              <a:rPr lang="en-US" altLang="zh-CN" sz="2000" dirty="0">
                <a:ea typeface="楷体" panose="02010609060101010101" pitchFamily="49" charset="-122"/>
                <a:cs typeface="Arial" panose="020B0604020202020204" pitchFamily="34" charset="0"/>
              </a:rPr>
              <a:t>ALOHA</a:t>
            </a:r>
            <a:r>
              <a:rPr lang="zh-CN" altLang="en-US" sz="2000" dirty="0">
                <a:ea typeface="楷体" panose="02010609060101010101" pitchFamily="49" charset="-122"/>
                <a:cs typeface="Arial" panose="020B0604020202020204" pitchFamily="34" charset="0"/>
              </a:rPr>
              <a:t>是</a:t>
            </a:r>
            <a:r>
              <a:rPr lang="en-US" altLang="zh-CN" sz="2000" dirty="0">
                <a:solidFill>
                  <a:srgbClr val="FF0000"/>
                </a:solidFill>
                <a:ea typeface="楷体" panose="02010609060101010101" pitchFamily="49" charset="-122"/>
                <a:cs typeface="Arial" panose="020B0604020202020204" pitchFamily="34" charset="0"/>
              </a:rPr>
              <a:t>A</a:t>
            </a:r>
            <a:r>
              <a:rPr lang="en-US" altLang="zh-CN" sz="2000" dirty="0">
                <a:ea typeface="楷体" panose="02010609060101010101" pitchFamily="49" charset="-122"/>
                <a:cs typeface="Arial" panose="020B0604020202020204" pitchFamily="34" charset="0"/>
              </a:rPr>
              <a:t>dditive </a:t>
            </a:r>
            <a:r>
              <a:rPr lang="en-US" altLang="zh-CN" sz="2000" dirty="0">
                <a:solidFill>
                  <a:srgbClr val="FF0000"/>
                </a:solidFill>
                <a:ea typeface="楷体" panose="02010609060101010101" pitchFamily="49" charset="-122"/>
                <a:cs typeface="Arial" panose="020B0604020202020204" pitchFamily="34" charset="0"/>
              </a:rPr>
              <a:t>L</a:t>
            </a:r>
            <a:r>
              <a:rPr lang="en-US" altLang="zh-CN" sz="2000" dirty="0">
                <a:ea typeface="楷体" panose="02010609060101010101" pitchFamily="49" charset="-122"/>
                <a:cs typeface="Arial" panose="020B0604020202020204" pitchFamily="34" charset="0"/>
              </a:rPr>
              <a:t>ink </a:t>
            </a:r>
            <a:r>
              <a:rPr lang="en-US" altLang="zh-CN" sz="2000" dirty="0">
                <a:solidFill>
                  <a:srgbClr val="FF0000"/>
                </a:solidFill>
                <a:ea typeface="楷体" panose="02010609060101010101" pitchFamily="49" charset="-122"/>
                <a:cs typeface="Arial" panose="020B0604020202020204" pitchFamily="34" charset="0"/>
              </a:rPr>
              <a:t>O</a:t>
            </a:r>
            <a:r>
              <a:rPr lang="en-US" altLang="zh-CN" sz="2000" dirty="0">
                <a:ea typeface="楷体" panose="02010609060101010101" pitchFamily="49" charset="-122"/>
                <a:cs typeface="Arial" panose="020B0604020202020204" pitchFamily="34" charset="0"/>
              </a:rPr>
              <a:t>n-Line </a:t>
            </a:r>
            <a:r>
              <a:rPr lang="en-US" altLang="zh-CN" sz="2000" dirty="0">
                <a:solidFill>
                  <a:srgbClr val="FF0000"/>
                </a:solidFill>
                <a:ea typeface="楷体" panose="02010609060101010101" pitchFamily="49" charset="-122"/>
                <a:cs typeface="Arial" panose="020B0604020202020204" pitchFamily="34" charset="0"/>
              </a:rPr>
              <a:t>HA</a:t>
            </a:r>
            <a:r>
              <a:rPr lang="en-US" altLang="zh-CN" sz="2000" dirty="0">
                <a:ea typeface="楷体" panose="02010609060101010101" pitchFamily="49" charset="-122"/>
                <a:cs typeface="Arial" panose="020B0604020202020204" pitchFamily="34" charset="0"/>
              </a:rPr>
              <a:t>waii system</a:t>
            </a:r>
            <a:r>
              <a:rPr lang="zh-CN" altLang="en-US" sz="2000" dirty="0">
                <a:ea typeface="楷体" panose="02010609060101010101" pitchFamily="49" charset="-122"/>
                <a:cs typeface="Arial" panose="020B0604020202020204" pitchFamily="34" charset="0"/>
              </a:rPr>
              <a:t>简写，</a:t>
            </a:r>
            <a:r>
              <a:rPr lang="en-US" altLang="zh-CN" sz="2000" dirty="0">
                <a:ea typeface="楷体" panose="02010609060101010101" pitchFamily="49" charset="-122"/>
                <a:cs typeface="Arial" panose="020B0604020202020204" pitchFamily="34" charset="0"/>
              </a:rPr>
              <a:t>ALOHA</a:t>
            </a:r>
            <a:r>
              <a:rPr lang="zh-CN" altLang="en-US" sz="2000" dirty="0">
                <a:ea typeface="楷体" panose="02010609060101010101" pitchFamily="49" charset="-122"/>
                <a:cs typeface="Arial" panose="020B0604020202020204" pitchFamily="34" charset="0"/>
              </a:rPr>
              <a:t>恰好还是夏威夷方言的“你好”。</a:t>
            </a:r>
            <a:endParaRPr lang="en-US" altLang="zh-CN" sz="2000" dirty="0">
              <a:ea typeface="楷体" panose="02010609060101010101" pitchFamily="49" charset="-122"/>
              <a:cs typeface="Arial" panose="020B0604020202020204" pitchFamily="34" charset="0"/>
            </a:endParaRPr>
          </a:p>
          <a:p>
            <a:pPr eaLnBrk="1" hangingPunct="1">
              <a:spcBef>
                <a:spcPts val="600"/>
              </a:spcBef>
            </a:pPr>
            <a:r>
              <a:rPr lang="en-US" altLang="zh-CN" sz="2000" dirty="0">
                <a:ea typeface="楷体" panose="02010609060101010101" pitchFamily="49" charset="-122"/>
                <a:cs typeface="Arial" panose="020B0604020202020204" pitchFamily="34" charset="0"/>
              </a:rPr>
              <a:t>ALOHA</a:t>
            </a:r>
            <a:r>
              <a:rPr lang="zh-CN" altLang="en-US" sz="2000" dirty="0">
                <a:ea typeface="楷体" panose="02010609060101010101" pitchFamily="49" charset="-122"/>
                <a:cs typeface="Arial" panose="020B0604020202020204" pitchFamily="34" charset="0"/>
              </a:rPr>
              <a:t>网是计算机网络早期发展中一个著名的网络，也是第一个无线计算机网络，现仍在运行之中。</a:t>
            </a:r>
          </a:p>
          <a:p>
            <a:pPr marL="0" indent="0" eaLnBrk="1" hangingPunct="1">
              <a:spcBef>
                <a:spcPts val="600"/>
              </a:spcBef>
              <a:buNone/>
            </a:pPr>
            <a:r>
              <a:rPr lang="en-US" altLang="zh-CN" sz="2200" dirty="0">
                <a:solidFill>
                  <a:srgbClr val="FF0000"/>
                </a:solidFill>
                <a:ea typeface="楷体" panose="02010609060101010101" pitchFamily="49" charset="-122"/>
                <a:cs typeface="Arial" panose="020B0604020202020204" pitchFamily="34" charset="0"/>
              </a:rPr>
              <a:t>ALOHA</a:t>
            </a:r>
            <a:r>
              <a:rPr lang="zh-CN" altLang="en-US" sz="2200" dirty="0">
                <a:solidFill>
                  <a:srgbClr val="FF0000"/>
                </a:solidFill>
                <a:ea typeface="楷体" panose="02010609060101010101" pitchFamily="49" charset="-122"/>
                <a:cs typeface="Arial" panose="020B0604020202020204" pitchFamily="34" charset="0"/>
              </a:rPr>
              <a:t>网的特征</a:t>
            </a:r>
          </a:p>
          <a:p>
            <a:pPr marL="342900" lvl="1" indent="-342900" eaLnBrk="1" hangingPunct="1">
              <a:spcBef>
                <a:spcPts val="600"/>
              </a:spcBef>
            </a:pPr>
            <a:r>
              <a:rPr lang="zh-CN" altLang="en-US" sz="2000" dirty="0">
                <a:ea typeface="楷体" panose="02010609060101010101" pitchFamily="49" charset="-122"/>
                <a:cs typeface="Arial" panose="020B0604020202020204" pitchFamily="34" charset="0"/>
              </a:rPr>
              <a:t>因群岛位置的散布，网络拓扑采用了星型结构；</a:t>
            </a:r>
          </a:p>
          <a:p>
            <a:pPr marL="342900" lvl="1" indent="-342900" eaLnBrk="1" hangingPunct="1">
              <a:spcBef>
                <a:spcPts val="600"/>
              </a:spcBef>
            </a:pPr>
            <a:r>
              <a:rPr lang="zh-CN" altLang="en-US" sz="2000" dirty="0">
                <a:ea typeface="楷体" panose="02010609060101010101" pitchFamily="49" charset="-122"/>
                <a:cs typeface="Arial" panose="020B0604020202020204" pitchFamily="34" charset="0"/>
              </a:rPr>
              <a:t>为节省费用和易于组网，网络中各站点的通信采用了无线传输介质。</a:t>
            </a:r>
          </a:p>
          <a:p>
            <a:pPr marL="342900" lvl="1" indent="-342900" eaLnBrk="1" hangingPunct="1">
              <a:spcBef>
                <a:spcPts val="600"/>
              </a:spcBef>
            </a:pPr>
            <a:r>
              <a:rPr lang="zh-CN" altLang="en-US" sz="2000" dirty="0">
                <a:ea typeface="楷体" panose="02010609060101010101" pitchFamily="49" charset="-122"/>
                <a:cs typeface="Arial" panose="020B0604020202020204" pitchFamily="34" charset="0"/>
              </a:rPr>
              <a:t>由于采用无线电信道，考虑到无法申请更多的频率点，因而所有站点都使用统一的频率通过主机交换信息。</a:t>
            </a:r>
          </a:p>
        </p:txBody>
      </p:sp>
      <p:graphicFrame>
        <p:nvGraphicFramePr>
          <p:cNvPr id="183301" name="Object 5"/>
          <p:cNvGraphicFramePr>
            <a:graphicFrameLocks noGrp="1" noChangeAspect="1"/>
          </p:cNvGraphicFramePr>
          <p:nvPr>
            <p:ph sz="half" idx="2"/>
            <p:extLst>
              <p:ext uri="{D42A27DB-BD31-4B8C-83A1-F6EECF244321}">
                <p14:modId xmlns:p14="http://schemas.microsoft.com/office/powerpoint/2010/main" val="1739086907"/>
              </p:ext>
            </p:extLst>
          </p:nvPr>
        </p:nvGraphicFramePr>
        <p:xfrm>
          <a:off x="4573588" y="4402268"/>
          <a:ext cx="4249737" cy="1676400"/>
        </p:xfrm>
        <a:graphic>
          <a:graphicData uri="http://schemas.openxmlformats.org/presentationml/2006/ole">
            <mc:AlternateContent xmlns:mc="http://schemas.openxmlformats.org/markup-compatibility/2006">
              <mc:Choice xmlns:v="urn:schemas-microsoft-com:vml" Requires="v">
                <p:oleObj r:id="rId3" imgW="3530600" imgH="1391920" progId="Word.Document.8">
                  <p:embed/>
                </p:oleObj>
              </mc:Choice>
              <mc:Fallback>
                <p:oleObj r:id="rId3" imgW="3530600" imgH="1391920" progId="Word.Document.8">
                  <p:embed/>
                  <p:pic>
                    <p:nvPicPr>
                      <p:cNvPr id="183301" name="Object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588" y="4402268"/>
                        <a:ext cx="4249737" cy="167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18801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3299">
                                            <p:txEl>
                                              <p:pRg st="0" end="0"/>
                                            </p:txEl>
                                          </p:spTgt>
                                        </p:tgtEl>
                                        <p:attrNameLst>
                                          <p:attrName>style.visibility</p:attrName>
                                        </p:attrNameLst>
                                      </p:cBhvr>
                                      <p:to>
                                        <p:strVal val="visible"/>
                                      </p:to>
                                    </p:set>
                                    <p:anim calcmode="lin" valueType="num">
                                      <p:cBhvr additive="base">
                                        <p:cTn id="7" dur="500" fill="hold"/>
                                        <p:tgtEl>
                                          <p:spTgt spid="1832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32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83299">
                                            <p:txEl>
                                              <p:pRg st="1" end="1"/>
                                            </p:txEl>
                                          </p:spTgt>
                                        </p:tgtEl>
                                        <p:attrNameLst>
                                          <p:attrName>style.visibility</p:attrName>
                                        </p:attrNameLst>
                                      </p:cBhvr>
                                      <p:to>
                                        <p:strVal val="visible"/>
                                      </p:to>
                                    </p:set>
                                    <p:anim calcmode="lin" valueType="num">
                                      <p:cBhvr additive="base">
                                        <p:cTn id="13" dur="500" fill="hold"/>
                                        <p:tgtEl>
                                          <p:spTgt spid="18329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32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3299">
                                            <p:txEl>
                                              <p:pRg st="2" end="2"/>
                                            </p:txEl>
                                          </p:spTgt>
                                        </p:tgtEl>
                                        <p:attrNameLst>
                                          <p:attrName>style.visibility</p:attrName>
                                        </p:attrNameLst>
                                      </p:cBhvr>
                                      <p:to>
                                        <p:strVal val="visible"/>
                                      </p:to>
                                    </p:set>
                                    <p:anim calcmode="lin" valueType="num">
                                      <p:cBhvr additive="base">
                                        <p:cTn id="19" dur="500" fill="hold"/>
                                        <p:tgtEl>
                                          <p:spTgt spid="18329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32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83299">
                                            <p:txEl>
                                              <p:pRg st="3" end="3"/>
                                            </p:txEl>
                                          </p:spTgt>
                                        </p:tgtEl>
                                        <p:attrNameLst>
                                          <p:attrName>style.visibility</p:attrName>
                                        </p:attrNameLst>
                                      </p:cBhvr>
                                      <p:to>
                                        <p:strVal val="visible"/>
                                      </p:to>
                                    </p:set>
                                    <p:anim calcmode="lin" valueType="num">
                                      <p:cBhvr additive="base">
                                        <p:cTn id="25" dur="500" fill="hold"/>
                                        <p:tgtEl>
                                          <p:spTgt spid="18329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329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83299">
                                            <p:txEl>
                                              <p:pRg st="4" end="4"/>
                                            </p:txEl>
                                          </p:spTgt>
                                        </p:tgtEl>
                                        <p:attrNameLst>
                                          <p:attrName>style.visibility</p:attrName>
                                        </p:attrNameLst>
                                      </p:cBhvr>
                                      <p:to>
                                        <p:strVal val="visible"/>
                                      </p:to>
                                    </p:set>
                                    <p:anim calcmode="lin" valueType="num">
                                      <p:cBhvr additive="base">
                                        <p:cTn id="31" dur="500" fill="hold"/>
                                        <p:tgtEl>
                                          <p:spTgt spid="18329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329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83299">
                                            <p:txEl>
                                              <p:pRg st="5" end="5"/>
                                            </p:txEl>
                                          </p:spTgt>
                                        </p:tgtEl>
                                        <p:attrNameLst>
                                          <p:attrName>style.visibility</p:attrName>
                                        </p:attrNameLst>
                                      </p:cBhvr>
                                      <p:to>
                                        <p:strVal val="visible"/>
                                      </p:to>
                                    </p:set>
                                    <p:anim calcmode="lin" valueType="num">
                                      <p:cBhvr additive="base">
                                        <p:cTn id="37" dur="500" fill="hold"/>
                                        <p:tgtEl>
                                          <p:spTgt spid="18329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329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183299">
                                            <p:txEl>
                                              <p:pRg st="6" end="6"/>
                                            </p:txEl>
                                          </p:spTgt>
                                        </p:tgtEl>
                                        <p:attrNameLst>
                                          <p:attrName>style.visibility</p:attrName>
                                        </p:attrNameLst>
                                      </p:cBhvr>
                                      <p:to>
                                        <p:strVal val="visible"/>
                                      </p:to>
                                    </p:set>
                                    <p:anim calcmode="lin" valueType="num">
                                      <p:cBhvr additive="base">
                                        <p:cTn id="43" dur="500" fill="hold"/>
                                        <p:tgtEl>
                                          <p:spTgt spid="18329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8329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nodeType="clickEffect">
                                  <p:stCondLst>
                                    <p:cond delay="0"/>
                                  </p:stCondLst>
                                  <p:childTnLst>
                                    <p:set>
                                      <p:cBhvr>
                                        <p:cTn id="48" dur="1" fill="hold">
                                          <p:stCondLst>
                                            <p:cond delay="0"/>
                                          </p:stCondLst>
                                        </p:cTn>
                                        <p:tgtEl>
                                          <p:spTgt spid="183301"/>
                                        </p:tgtEl>
                                        <p:attrNameLst>
                                          <p:attrName>style.visibility</p:attrName>
                                        </p:attrNameLst>
                                      </p:cBhvr>
                                      <p:to>
                                        <p:strVal val="visible"/>
                                      </p:to>
                                    </p:set>
                                    <p:animEffect transition="in" filter="dissolve">
                                      <p:cBhvr>
                                        <p:cTn id="49" dur="500"/>
                                        <p:tgtEl>
                                          <p:spTgt spid="183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7"/>
          <p:cNvPicPr>
            <a:picLocks noChangeAspect="1" noChangeArrowheads="1"/>
          </p:cNvPicPr>
          <p:nvPr/>
        </p:nvPicPr>
        <p:blipFill>
          <a:blip r:embed="rId3" cstate="print"/>
          <a:srcRect/>
          <a:stretch>
            <a:fillRect/>
          </a:stretch>
        </p:blipFill>
        <p:spPr bwMode="auto">
          <a:xfrm>
            <a:off x="261938" y="1433513"/>
            <a:ext cx="8501062" cy="3976687"/>
          </a:xfrm>
          <a:prstGeom prst="rect">
            <a:avLst/>
          </a:prstGeom>
          <a:noFill/>
          <a:ln w="9525">
            <a:noFill/>
            <a:miter lim="800000"/>
            <a:headEnd/>
            <a:tailEnd/>
          </a:ln>
        </p:spPr>
      </p:pic>
      <p:sp>
        <p:nvSpPr>
          <p:cNvPr id="47109" name="Rectangle 8"/>
          <p:cNvSpPr>
            <a:spLocks noGrp="1" noChangeArrowheads="1"/>
          </p:cNvSpPr>
          <p:nvPr>
            <p:ph type="title"/>
          </p:nvPr>
        </p:nvSpPr>
        <p:spPr/>
        <p:txBody>
          <a:bodyPr/>
          <a:lstStyle/>
          <a:p>
            <a:pPr eaLnBrk="1" hangingPunct="1"/>
            <a:r>
              <a:rPr lang="zh-CN" altLang="en-US" dirty="0">
                <a:latin typeface="+mn-lt"/>
                <a:ea typeface="+mn-ea"/>
                <a:cs typeface="Tahoma" panose="020B0604030504040204" pitchFamily="34" charset="0"/>
              </a:rPr>
              <a:t>时隙</a:t>
            </a:r>
            <a:r>
              <a:rPr lang="en-US" altLang="zh-CN" dirty="0">
                <a:latin typeface="+mn-lt"/>
                <a:ea typeface="+mn-ea"/>
                <a:cs typeface="Tahoma" panose="020B0604030504040204" pitchFamily="34" charset="0"/>
              </a:rPr>
              <a:t>ALOHA</a:t>
            </a:r>
            <a:endParaRPr lang="zh-CN" altLang="en-US" dirty="0">
              <a:latin typeface="+mn-lt"/>
              <a:ea typeface="+mn-ea"/>
              <a:cs typeface="Tahoma" panose="020B0604030504040204" pitchFamily="34" charset="0"/>
            </a:endParaRPr>
          </a:p>
        </p:txBody>
      </p:sp>
    </p:spTree>
    <p:extLst>
      <p:ext uri="{BB962C8B-B14F-4D97-AF65-F5344CB8AC3E}">
        <p14:creationId xmlns:p14="http://schemas.microsoft.com/office/powerpoint/2010/main" val="9928541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Grp="1" noChangeArrowheads="1"/>
          </p:cNvSpPr>
          <p:nvPr>
            <p:ph type="body" sz="half" idx="1"/>
          </p:nvPr>
        </p:nvSpPr>
        <p:spPr>
          <a:xfrm>
            <a:off x="404813" y="3356769"/>
            <a:ext cx="4573587" cy="2837554"/>
          </a:xfrm>
        </p:spPr>
        <p:txBody>
          <a:bodyPr/>
          <a:lstStyle/>
          <a:p>
            <a:pPr eaLnBrk="1" hangingPunct="1">
              <a:lnSpc>
                <a:spcPct val="80000"/>
              </a:lnSpc>
              <a:spcBef>
                <a:spcPct val="0"/>
              </a:spcBef>
              <a:buFontTx/>
              <a:buNone/>
            </a:pPr>
            <a:r>
              <a:rPr lang="en-US" altLang="zh-CN" sz="2400" u="sng" dirty="0">
                <a:solidFill>
                  <a:srgbClr val="FF0000"/>
                </a:solidFill>
                <a:latin typeface="Dubai" panose="020B0503030403030204" pitchFamily="34" charset="-78"/>
                <a:cs typeface="Dubai" panose="020B0503030403030204" pitchFamily="34" charset="-78"/>
              </a:rPr>
              <a:t>Pros</a:t>
            </a:r>
            <a:endParaRPr lang="en-US" altLang="zh-CN" sz="2400" dirty="0">
              <a:latin typeface="Dubai" panose="020B0503030403030204" pitchFamily="34" charset="-78"/>
              <a:cs typeface="Dubai" panose="020B0503030403030204" pitchFamily="34" charset="-78"/>
            </a:endParaRPr>
          </a:p>
          <a:p>
            <a:pPr eaLnBrk="1" hangingPunct="1">
              <a:lnSpc>
                <a:spcPct val="80000"/>
              </a:lnSpc>
              <a:spcBef>
                <a:spcPct val="0"/>
              </a:spcBef>
            </a:pPr>
            <a:r>
              <a:rPr lang="en-US" altLang="zh-CN" sz="2200" dirty="0">
                <a:cs typeface="Dubai" panose="020B0503030403030204" pitchFamily="34" charset="-78"/>
              </a:rPr>
              <a:t>a single active node can continuously transmit at </a:t>
            </a:r>
            <a:r>
              <a:rPr lang="en-US" altLang="zh-CN" sz="2200" dirty="0">
                <a:solidFill>
                  <a:srgbClr val="FF0000"/>
                </a:solidFill>
                <a:cs typeface="Dubai" panose="020B0503030403030204" pitchFamily="34" charset="-78"/>
              </a:rPr>
              <a:t>full rate</a:t>
            </a:r>
            <a:r>
              <a:rPr lang="en-US" altLang="zh-CN" sz="2200" dirty="0">
                <a:cs typeface="Dubai" panose="020B0503030403030204" pitchFamily="34" charset="-78"/>
              </a:rPr>
              <a:t> of channel</a:t>
            </a:r>
          </a:p>
          <a:p>
            <a:pPr eaLnBrk="1" hangingPunct="1">
              <a:lnSpc>
                <a:spcPct val="80000"/>
              </a:lnSpc>
              <a:spcBef>
                <a:spcPct val="0"/>
              </a:spcBef>
            </a:pPr>
            <a:endParaRPr lang="en-US" altLang="zh-CN" sz="2200" dirty="0">
              <a:cs typeface="Dubai" panose="020B0503030403030204" pitchFamily="34" charset="-78"/>
            </a:endParaRPr>
          </a:p>
          <a:p>
            <a:pPr eaLnBrk="1" hangingPunct="1">
              <a:lnSpc>
                <a:spcPct val="80000"/>
              </a:lnSpc>
              <a:spcBef>
                <a:spcPct val="0"/>
              </a:spcBef>
            </a:pPr>
            <a:r>
              <a:rPr lang="en-US" altLang="zh-CN" sz="2200" dirty="0">
                <a:solidFill>
                  <a:srgbClr val="FF0000"/>
                </a:solidFill>
                <a:cs typeface="Dubai" panose="020B0503030403030204" pitchFamily="34" charset="-78"/>
              </a:rPr>
              <a:t>highly</a:t>
            </a:r>
            <a:r>
              <a:rPr lang="en-US" altLang="zh-CN" sz="2200" dirty="0">
                <a:cs typeface="Dubai" panose="020B0503030403030204" pitchFamily="34" charset="-78"/>
              </a:rPr>
              <a:t> </a:t>
            </a:r>
            <a:r>
              <a:rPr lang="en-US" altLang="zh-CN" sz="2200" dirty="0">
                <a:solidFill>
                  <a:srgbClr val="FF0000"/>
                </a:solidFill>
                <a:cs typeface="Dubai" panose="020B0503030403030204" pitchFamily="34" charset="-78"/>
              </a:rPr>
              <a:t>decentralized</a:t>
            </a:r>
            <a:r>
              <a:rPr lang="en-US" altLang="zh-CN" sz="2200" dirty="0">
                <a:cs typeface="Dubai" panose="020B0503030403030204" pitchFamily="34" charset="-78"/>
              </a:rPr>
              <a:t>: only slots in the nodes need to be in synchronization</a:t>
            </a:r>
          </a:p>
          <a:p>
            <a:pPr eaLnBrk="1" hangingPunct="1">
              <a:lnSpc>
                <a:spcPct val="80000"/>
              </a:lnSpc>
              <a:spcBef>
                <a:spcPct val="0"/>
              </a:spcBef>
            </a:pPr>
            <a:endParaRPr lang="en-US" altLang="zh-CN" sz="2200" dirty="0">
              <a:cs typeface="Dubai" panose="020B0503030403030204" pitchFamily="34" charset="-78"/>
            </a:endParaRPr>
          </a:p>
          <a:p>
            <a:pPr eaLnBrk="1" hangingPunct="1">
              <a:lnSpc>
                <a:spcPct val="80000"/>
              </a:lnSpc>
              <a:spcBef>
                <a:spcPct val="0"/>
              </a:spcBef>
            </a:pPr>
            <a:r>
              <a:rPr lang="en-US" altLang="zh-CN" sz="2200" dirty="0">
                <a:cs typeface="Dubai" panose="020B0503030403030204" pitchFamily="34" charset="-78"/>
              </a:rPr>
              <a:t>an extremely simple protocol</a:t>
            </a:r>
            <a:endParaRPr lang="zh-CN" altLang="en-US" sz="2200" dirty="0">
              <a:cs typeface="Dubai" panose="020B0503030403030204" pitchFamily="34" charset="-78"/>
            </a:endParaRPr>
          </a:p>
        </p:txBody>
      </p:sp>
      <p:sp>
        <p:nvSpPr>
          <p:cNvPr id="81923" name="Rectangle 4"/>
          <p:cNvSpPr>
            <a:spLocks noGrp="1" noChangeArrowheads="1"/>
          </p:cNvSpPr>
          <p:nvPr>
            <p:ph type="body" sz="half" idx="2"/>
          </p:nvPr>
        </p:nvSpPr>
        <p:spPr>
          <a:xfrm>
            <a:off x="4978399" y="3360615"/>
            <a:ext cx="3865563" cy="2752054"/>
          </a:xfrm>
        </p:spPr>
        <p:txBody>
          <a:bodyPr/>
          <a:lstStyle/>
          <a:p>
            <a:pPr eaLnBrk="1" hangingPunct="1">
              <a:lnSpc>
                <a:spcPct val="90000"/>
              </a:lnSpc>
              <a:spcBef>
                <a:spcPct val="0"/>
              </a:spcBef>
              <a:buFontTx/>
              <a:buNone/>
            </a:pPr>
            <a:r>
              <a:rPr lang="en-US" altLang="zh-CN" sz="2000" u="sng" dirty="0">
                <a:solidFill>
                  <a:srgbClr val="FF0000"/>
                </a:solidFill>
              </a:rPr>
              <a:t>Cons</a:t>
            </a:r>
            <a:endParaRPr lang="en-US" altLang="zh-CN" sz="2000" dirty="0"/>
          </a:p>
          <a:p>
            <a:pPr eaLnBrk="1" hangingPunct="1">
              <a:lnSpc>
                <a:spcPct val="90000"/>
              </a:lnSpc>
              <a:spcBef>
                <a:spcPct val="0"/>
              </a:spcBef>
            </a:pPr>
            <a:r>
              <a:rPr lang="en-US" altLang="zh-CN" sz="2200" dirty="0"/>
              <a:t>collisions, wasting slots</a:t>
            </a:r>
          </a:p>
          <a:p>
            <a:pPr eaLnBrk="1" hangingPunct="1">
              <a:lnSpc>
                <a:spcPct val="90000"/>
              </a:lnSpc>
              <a:spcBef>
                <a:spcPct val="0"/>
              </a:spcBef>
            </a:pPr>
            <a:r>
              <a:rPr lang="en-US" altLang="zh-CN" sz="2200" dirty="0"/>
              <a:t>idle slots</a:t>
            </a:r>
          </a:p>
          <a:p>
            <a:pPr eaLnBrk="1" hangingPunct="1">
              <a:lnSpc>
                <a:spcPct val="90000"/>
              </a:lnSpc>
              <a:spcBef>
                <a:spcPct val="0"/>
              </a:spcBef>
            </a:pPr>
            <a:endParaRPr lang="en-US" altLang="zh-CN" sz="2200" dirty="0"/>
          </a:p>
          <a:p>
            <a:pPr eaLnBrk="1" hangingPunct="1">
              <a:lnSpc>
                <a:spcPct val="90000"/>
              </a:lnSpc>
              <a:spcBef>
                <a:spcPct val="0"/>
              </a:spcBef>
            </a:pPr>
            <a:r>
              <a:rPr lang="en-US" altLang="zh-CN" sz="2200" dirty="0"/>
              <a:t>nodes may be able to detect collision </a:t>
            </a:r>
            <a:r>
              <a:rPr lang="en-US" altLang="zh-CN" sz="2200" dirty="0">
                <a:solidFill>
                  <a:srgbClr val="FF0000"/>
                </a:solidFill>
              </a:rPr>
              <a:t>in less than time</a:t>
            </a:r>
            <a:r>
              <a:rPr lang="en-US" altLang="zh-CN" sz="2200" dirty="0"/>
              <a:t> to transmit packet</a:t>
            </a:r>
          </a:p>
          <a:p>
            <a:pPr eaLnBrk="1" hangingPunct="1">
              <a:lnSpc>
                <a:spcPct val="90000"/>
              </a:lnSpc>
              <a:spcBef>
                <a:spcPct val="0"/>
              </a:spcBef>
            </a:pPr>
            <a:endParaRPr lang="en-US" altLang="zh-CN" sz="2200" dirty="0"/>
          </a:p>
          <a:p>
            <a:pPr eaLnBrk="1" hangingPunct="1">
              <a:lnSpc>
                <a:spcPct val="90000"/>
              </a:lnSpc>
              <a:spcBef>
                <a:spcPct val="0"/>
              </a:spcBef>
            </a:pPr>
            <a:r>
              <a:rPr lang="en-US" altLang="zh-CN" sz="2200" dirty="0"/>
              <a:t>clock synchronization</a:t>
            </a:r>
          </a:p>
        </p:txBody>
      </p:sp>
      <p:pic>
        <p:nvPicPr>
          <p:cNvPr id="81924" name="Picture 5" descr="5"/>
          <p:cNvPicPr>
            <a:picLocks noChangeAspect="1" noChangeArrowheads="1"/>
          </p:cNvPicPr>
          <p:nvPr/>
        </p:nvPicPr>
        <p:blipFill>
          <a:blip r:embed="rId3" cstate="print"/>
          <a:srcRect/>
          <a:stretch>
            <a:fillRect/>
          </a:stretch>
        </p:blipFill>
        <p:spPr bwMode="auto">
          <a:xfrm>
            <a:off x="500063" y="1139825"/>
            <a:ext cx="8089900" cy="2060575"/>
          </a:xfrm>
          <a:prstGeom prst="rect">
            <a:avLst/>
          </a:prstGeom>
          <a:noFill/>
          <a:ln w="9525">
            <a:noFill/>
            <a:miter lim="800000"/>
            <a:headEnd/>
            <a:tailEnd/>
          </a:ln>
        </p:spPr>
      </p:pic>
      <p:sp>
        <p:nvSpPr>
          <p:cNvPr id="81926" name="Rectangle 7"/>
          <p:cNvSpPr>
            <a:spLocks noChangeArrowheads="1"/>
          </p:cNvSpPr>
          <p:nvPr/>
        </p:nvSpPr>
        <p:spPr bwMode="auto">
          <a:xfrm>
            <a:off x="6110288" y="1639888"/>
            <a:ext cx="1362874" cy="338554"/>
          </a:xfrm>
          <a:prstGeom prst="rect">
            <a:avLst/>
          </a:prstGeom>
          <a:noFill/>
          <a:ln w="9525">
            <a:noFill/>
            <a:miter lim="800000"/>
            <a:headEnd/>
            <a:tailEnd/>
          </a:ln>
        </p:spPr>
        <p:txBody>
          <a:bodyPr wrap="none">
            <a:spAutoFit/>
          </a:bodyPr>
          <a:lstStyle/>
          <a:p>
            <a:r>
              <a:rPr lang="en-US" altLang="zh-CN" sz="1600" i="0">
                <a:latin typeface="Gill Sans MT" panose="020B0502020104020203" pitchFamily="34" charset="0"/>
              </a:rPr>
              <a:t>successful slot</a:t>
            </a:r>
            <a:endParaRPr lang="zh-CN" altLang="en-US" sz="1600" i="0">
              <a:latin typeface="Gill Sans MT" panose="020B0502020104020203" pitchFamily="34" charset="0"/>
            </a:endParaRPr>
          </a:p>
        </p:txBody>
      </p:sp>
      <p:sp>
        <p:nvSpPr>
          <p:cNvPr id="2" name="标题 1"/>
          <p:cNvSpPr>
            <a:spLocks noGrp="1"/>
          </p:cNvSpPr>
          <p:nvPr>
            <p:ph type="title"/>
          </p:nvPr>
        </p:nvSpPr>
        <p:spPr/>
        <p:txBody>
          <a:bodyPr/>
          <a:lstStyle/>
          <a:p>
            <a:r>
              <a:rPr lang="zh-CN" altLang="en-US" dirty="0">
                <a:latin typeface="+mn-lt"/>
                <a:ea typeface="+mn-ea"/>
                <a:cs typeface="Tahoma" panose="020B0604030504040204" pitchFamily="34" charset="0"/>
              </a:rPr>
              <a:t>时隙</a:t>
            </a:r>
            <a:r>
              <a:rPr lang="en-US" altLang="zh-CN" dirty="0">
                <a:latin typeface="+mn-lt"/>
                <a:ea typeface="+mn-ea"/>
                <a:cs typeface="Tahoma" panose="020B0604030504040204" pitchFamily="34" charset="0"/>
              </a:rPr>
              <a:t>ALOHA</a:t>
            </a:r>
            <a:endParaRPr lang="zh-CN" altLang="en-US" dirty="0">
              <a:latin typeface="+mn-lt"/>
              <a:ea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p:cNvSpPr>
            <a:spLocks noGrp="1" noChangeArrowheads="1"/>
          </p:cNvSpPr>
          <p:nvPr>
            <p:ph type="body" sz="half" idx="1"/>
          </p:nvPr>
        </p:nvSpPr>
        <p:spPr>
          <a:xfrm>
            <a:off x="303213" y="2214563"/>
            <a:ext cx="4502151" cy="3951287"/>
          </a:xfrm>
        </p:spPr>
        <p:txBody>
          <a:bodyPr/>
          <a:lstStyle/>
          <a:p>
            <a:pPr eaLnBrk="1" hangingPunct="1">
              <a:spcBef>
                <a:spcPct val="0"/>
              </a:spcBef>
            </a:pPr>
            <a:r>
              <a:rPr lang="en-US" altLang="zh-CN" sz="2000" dirty="0"/>
              <a:t>Suppose N nodes with many frames to send, each transmits in slot with probability p</a:t>
            </a:r>
          </a:p>
          <a:p>
            <a:pPr eaLnBrk="1" hangingPunct="1">
              <a:spcBef>
                <a:spcPct val="0"/>
              </a:spcBef>
            </a:pPr>
            <a:endParaRPr lang="en-US" altLang="zh-CN" sz="2000" dirty="0"/>
          </a:p>
          <a:p>
            <a:pPr eaLnBrk="1" hangingPunct="1">
              <a:spcBef>
                <a:spcPct val="0"/>
              </a:spcBef>
            </a:pPr>
            <a:r>
              <a:rPr lang="en-US" altLang="zh-CN" sz="2000" dirty="0"/>
              <a:t>probability that a given node has success in a slot = p(1-p)</a:t>
            </a:r>
            <a:r>
              <a:rPr lang="en-US" altLang="zh-CN" sz="2000" b="1" baseline="30000" dirty="0"/>
              <a:t>N-1</a:t>
            </a:r>
          </a:p>
          <a:p>
            <a:pPr eaLnBrk="1" hangingPunct="1">
              <a:spcBef>
                <a:spcPct val="0"/>
              </a:spcBef>
            </a:pPr>
            <a:endParaRPr lang="en-US" altLang="zh-CN" sz="2000" dirty="0"/>
          </a:p>
          <a:p>
            <a:pPr eaLnBrk="1" hangingPunct="1">
              <a:spcBef>
                <a:spcPct val="0"/>
              </a:spcBef>
            </a:pPr>
            <a:r>
              <a:rPr lang="en-US" altLang="zh-CN" sz="2000" dirty="0"/>
              <a:t>probability that </a:t>
            </a:r>
            <a:r>
              <a:rPr lang="en-US" altLang="zh-CN" sz="2000" dirty="0">
                <a:solidFill>
                  <a:srgbClr val="FF0000"/>
                </a:solidFill>
              </a:rPr>
              <a:t>any node</a:t>
            </a:r>
            <a:r>
              <a:rPr lang="en-US" altLang="zh-CN" sz="2000" dirty="0"/>
              <a:t> has a success = </a:t>
            </a:r>
            <a:r>
              <a:rPr lang="en-US" altLang="zh-CN" sz="2000" dirty="0" err="1"/>
              <a:t>Np</a:t>
            </a:r>
            <a:r>
              <a:rPr lang="en-US" altLang="zh-CN" sz="2000" dirty="0"/>
              <a:t>(1-p)</a:t>
            </a:r>
            <a:r>
              <a:rPr lang="en-US" altLang="zh-CN" sz="2000" b="1" baseline="30000" dirty="0"/>
              <a:t>N-1</a:t>
            </a:r>
            <a:endParaRPr lang="zh-CN" altLang="en-US" sz="2000" dirty="0"/>
          </a:p>
        </p:txBody>
      </p:sp>
      <p:sp>
        <p:nvSpPr>
          <p:cNvPr id="82948" name="Rectangle 4"/>
          <p:cNvSpPr>
            <a:spLocks noGrp="1" noChangeArrowheads="1"/>
          </p:cNvSpPr>
          <p:nvPr>
            <p:ph type="body" sz="half" idx="2"/>
          </p:nvPr>
        </p:nvSpPr>
        <p:spPr>
          <a:xfrm>
            <a:off x="4805364" y="2022843"/>
            <a:ext cx="4005262" cy="2609850"/>
          </a:xfrm>
        </p:spPr>
        <p:txBody>
          <a:bodyPr/>
          <a:lstStyle/>
          <a:p>
            <a:pPr eaLnBrk="1" hangingPunct="1"/>
            <a:r>
              <a:rPr lang="en-US" altLang="zh-CN" sz="2000" dirty="0"/>
              <a:t>For maximum efficiency with N nodes, find p* that maximizes </a:t>
            </a:r>
            <a:r>
              <a:rPr lang="en-US" altLang="zh-CN" sz="2000" dirty="0" err="1"/>
              <a:t>Np</a:t>
            </a:r>
            <a:r>
              <a:rPr lang="en-US" altLang="zh-CN" sz="2000" dirty="0"/>
              <a:t>(1-p)</a:t>
            </a:r>
            <a:r>
              <a:rPr lang="en-US" altLang="zh-CN" sz="2000" b="1" baseline="30000" dirty="0"/>
              <a:t>N-1</a:t>
            </a:r>
            <a:r>
              <a:rPr lang="en-US" altLang="zh-CN" sz="2000" b="1" dirty="0"/>
              <a:t>.</a:t>
            </a:r>
          </a:p>
          <a:p>
            <a:pPr eaLnBrk="1" hangingPunct="1"/>
            <a:endParaRPr lang="en-US" altLang="zh-CN" sz="2000" dirty="0"/>
          </a:p>
          <a:p>
            <a:pPr eaLnBrk="1" hangingPunct="1"/>
            <a:r>
              <a:rPr lang="en-US" altLang="zh-CN" sz="2000" dirty="0"/>
              <a:t>For many nodes, take limit of </a:t>
            </a:r>
            <a:r>
              <a:rPr lang="en-US" altLang="zh-CN" sz="2000" dirty="0" err="1"/>
              <a:t>Np</a:t>
            </a:r>
            <a:r>
              <a:rPr lang="en-US" altLang="zh-CN" sz="2000" dirty="0"/>
              <a:t>*(1-p*)</a:t>
            </a:r>
            <a:r>
              <a:rPr lang="en-US" altLang="zh-CN" sz="2000" b="1" baseline="30000" dirty="0"/>
              <a:t>N-1 </a:t>
            </a:r>
            <a:r>
              <a:rPr lang="en-US" altLang="zh-CN" sz="2000" dirty="0">
                <a:solidFill>
                  <a:srgbClr val="FF0000"/>
                </a:solidFill>
              </a:rPr>
              <a:t>as N goes to infinity</a:t>
            </a:r>
            <a:r>
              <a:rPr lang="en-US" altLang="zh-CN" sz="2000" dirty="0"/>
              <a:t>, gives 1/e = 0.37</a:t>
            </a:r>
            <a:endParaRPr lang="en-US" altLang="zh-CN" sz="2000" b="1" baseline="30000" dirty="0"/>
          </a:p>
        </p:txBody>
      </p:sp>
      <p:sp>
        <p:nvSpPr>
          <p:cNvPr id="82949" name="Text Box 5"/>
          <p:cNvSpPr txBox="1">
            <a:spLocks noChangeArrowheads="1"/>
          </p:cNvSpPr>
          <p:nvPr/>
        </p:nvSpPr>
        <p:spPr bwMode="auto">
          <a:xfrm>
            <a:off x="338138" y="1041400"/>
            <a:ext cx="8478837" cy="830997"/>
          </a:xfrm>
          <a:prstGeom prst="rect">
            <a:avLst/>
          </a:prstGeom>
          <a:noFill/>
          <a:ln w="25400">
            <a:solidFill>
              <a:srgbClr val="FF0000"/>
            </a:solidFill>
            <a:miter lim="800000"/>
            <a:headEnd/>
            <a:tailEnd/>
          </a:ln>
        </p:spPr>
        <p:txBody>
          <a:bodyPr>
            <a:spAutoFit/>
          </a:bodyPr>
          <a:lstStyle/>
          <a:p>
            <a:r>
              <a:rPr lang="zh-CN" altLang="en-US" sz="2400" b="1" i="0" dirty="0">
                <a:solidFill>
                  <a:srgbClr val="FF0000"/>
                </a:solidFill>
              </a:rPr>
              <a:t>效率</a:t>
            </a:r>
            <a:r>
              <a:rPr lang="zh-CN" altLang="en-US" sz="2400" i="0" dirty="0"/>
              <a:t>：当有许多活动结点，每个结点有许多帧要发送时，在长期运行中</a:t>
            </a:r>
            <a:r>
              <a:rPr lang="zh-CN" altLang="en-US" sz="2400" i="0" dirty="0">
                <a:solidFill>
                  <a:srgbClr val="FF0000"/>
                </a:solidFill>
              </a:rPr>
              <a:t>成功时隙</a:t>
            </a:r>
            <a:r>
              <a:rPr lang="zh-CN" altLang="en-US" sz="2400" i="0" dirty="0"/>
              <a:t>的占比或份额。 </a:t>
            </a:r>
            <a:endParaRPr lang="en-US" altLang="zh-CN" dirty="0">
              <a:latin typeface="Gill Sans MT" panose="020B0502020104020203" pitchFamily="34" charset="0"/>
            </a:endParaRPr>
          </a:p>
        </p:txBody>
      </p:sp>
      <p:sp>
        <p:nvSpPr>
          <p:cNvPr id="82950" name="Text Box 6"/>
          <p:cNvSpPr txBox="1">
            <a:spLocks noChangeArrowheads="1"/>
          </p:cNvSpPr>
          <p:nvPr/>
        </p:nvSpPr>
        <p:spPr bwMode="auto">
          <a:xfrm>
            <a:off x="4805364" y="5160596"/>
            <a:ext cx="4005262" cy="830997"/>
          </a:xfrm>
          <a:prstGeom prst="rect">
            <a:avLst/>
          </a:prstGeom>
          <a:noFill/>
          <a:ln w="25400">
            <a:solidFill>
              <a:srgbClr val="FF0000"/>
            </a:solidFill>
            <a:miter lim="800000"/>
            <a:headEnd/>
            <a:tailEnd/>
          </a:ln>
        </p:spPr>
        <p:txBody>
          <a:bodyPr>
            <a:spAutoFit/>
          </a:bodyPr>
          <a:lstStyle/>
          <a:p>
            <a:r>
              <a:rPr lang="zh-CN" altLang="en-US" sz="2400" i="0" dirty="0">
                <a:latin typeface="+mn-lt"/>
              </a:rPr>
              <a:t>最多：信道用于有用的传输的时间为</a:t>
            </a:r>
            <a:r>
              <a:rPr lang="en-US" altLang="zh-CN" sz="2400" i="0" dirty="0">
                <a:latin typeface="+mn-lt"/>
              </a:rPr>
              <a:t>37%!</a:t>
            </a:r>
            <a:endParaRPr lang="en-US" altLang="zh-CN" i="0" dirty="0">
              <a:latin typeface="+mn-lt"/>
            </a:endParaRPr>
          </a:p>
        </p:txBody>
      </p:sp>
      <p:sp>
        <p:nvSpPr>
          <p:cNvPr id="2" name="标题 1"/>
          <p:cNvSpPr>
            <a:spLocks noGrp="1"/>
          </p:cNvSpPr>
          <p:nvPr>
            <p:ph type="title"/>
          </p:nvPr>
        </p:nvSpPr>
        <p:spPr/>
        <p:txBody>
          <a:bodyPr/>
          <a:lstStyle/>
          <a:p>
            <a:r>
              <a:rPr lang="zh-CN" altLang="en-US" dirty="0">
                <a:latin typeface="+mn-lt"/>
                <a:ea typeface="+mn-ea"/>
                <a:cs typeface="Tahoma" panose="020B0604030504040204" pitchFamily="34" charset="0"/>
              </a:rPr>
              <a:t>时隙</a:t>
            </a:r>
            <a:r>
              <a:rPr lang="en-US" altLang="zh-CN" dirty="0">
                <a:latin typeface="+mn-lt"/>
                <a:ea typeface="+mn-ea"/>
                <a:cs typeface="Tahoma" panose="020B0604030504040204" pitchFamily="34" charset="0"/>
              </a:rPr>
              <a:t>ALOHA</a:t>
            </a:r>
            <a:r>
              <a:rPr lang="zh-CN" altLang="en-US" dirty="0">
                <a:latin typeface="+mn-lt"/>
                <a:ea typeface="+mn-ea"/>
                <a:cs typeface="Tahoma" panose="020B0604030504040204" pitchFamily="34" charset="0"/>
              </a:rPr>
              <a:t>的效率</a:t>
            </a:r>
            <a:endParaRPr lang="zh-CN" altLang="en-US" dirty="0">
              <a:latin typeface="+mn-lt"/>
              <a:ea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 name="Rectangle 2"/>
          <p:cNvSpPr>
            <a:spLocks noGrp="1" noChangeArrowheads="1"/>
          </p:cNvSpPr>
          <p:nvPr>
            <p:ph type="title"/>
          </p:nvPr>
        </p:nvSpPr>
        <p:spPr>
          <a:xfrm>
            <a:off x="433387" y="231775"/>
            <a:ext cx="8321675" cy="600075"/>
          </a:xfrm>
        </p:spPr>
        <p:txBody>
          <a:bodyPr/>
          <a:lstStyle/>
          <a:p>
            <a:pPr eaLnBrk="1" hangingPunct="1"/>
            <a:r>
              <a:rPr lang="zh-CN" altLang="en-US" dirty="0">
                <a:cs typeface="Tahoma" panose="020B0604030504040204" pitchFamily="34" charset="0"/>
              </a:rPr>
              <a:t>时隙</a:t>
            </a:r>
            <a:r>
              <a:rPr lang="en-US" altLang="zh-CN" dirty="0">
                <a:cs typeface="Tahoma" panose="020B0604030504040204" pitchFamily="34" charset="0"/>
              </a:rPr>
              <a:t>ALOHA</a:t>
            </a:r>
            <a:r>
              <a:rPr lang="zh-CN" altLang="en-US" dirty="0">
                <a:cs typeface="Tahoma" panose="020B0604030504040204" pitchFamily="34" charset="0"/>
              </a:rPr>
              <a:t>的效率</a:t>
            </a:r>
            <a:endParaRPr lang="zh-CN" altLang="en-US" dirty="0">
              <a:latin typeface="Gill Sans MT" panose="020B0502020104020203" pitchFamily="34" charset="0"/>
            </a:endParaRPr>
          </a:p>
        </p:txBody>
      </p:sp>
      <p:sp>
        <p:nvSpPr>
          <p:cNvPr id="4107" name="Rectangle 3"/>
          <p:cNvSpPr>
            <a:spLocks noGrp="1" noChangeArrowheads="1"/>
          </p:cNvSpPr>
          <p:nvPr>
            <p:ph type="body" idx="1"/>
          </p:nvPr>
        </p:nvSpPr>
        <p:spPr>
          <a:xfrm>
            <a:off x="315913" y="1054100"/>
            <a:ext cx="8439150" cy="1662113"/>
          </a:xfrm>
        </p:spPr>
        <p:txBody>
          <a:bodyPr/>
          <a:lstStyle/>
          <a:p>
            <a:pPr marL="0" indent="0" eaLnBrk="1" hangingPunct="1">
              <a:lnSpc>
                <a:spcPct val="90000"/>
              </a:lnSpc>
              <a:buNone/>
            </a:pPr>
            <a:r>
              <a:rPr lang="zh-CN" altLang="en-US" dirty="0">
                <a:solidFill>
                  <a:srgbClr val="FF0000"/>
                </a:solidFill>
                <a:ea typeface="Microsoft JhengHei" pitchFamily="34" charset="-120"/>
              </a:rPr>
              <a:t>假设：</a:t>
            </a:r>
            <a:endParaRPr lang="en-US" altLang="zh-CN" dirty="0">
              <a:solidFill>
                <a:srgbClr val="FF0000"/>
              </a:solidFill>
              <a:ea typeface="Microsoft JhengHei" pitchFamily="34" charset="-120"/>
            </a:endParaRPr>
          </a:p>
          <a:p>
            <a:pPr eaLnBrk="1" hangingPunct="1">
              <a:lnSpc>
                <a:spcPct val="90000"/>
              </a:lnSpc>
            </a:pPr>
            <a:r>
              <a:rPr lang="en-US" altLang="zh-CN" dirty="0">
                <a:ea typeface="Microsoft JhengHei" pitchFamily="34" charset="-120"/>
              </a:rPr>
              <a:t>N nodes</a:t>
            </a:r>
          </a:p>
          <a:p>
            <a:pPr eaLnBrk="1" hangingPunct="1">
              <a:lnSpc>
                <a:spcPct val="90000"/>
              </a:lnSpc>
            </a:pPr>
            <a:r>
              <a:rPr lang="en-US" altLang="zh-CN" dirty="0">
                <a:ea typeface="Microsoft JhengHei" pitchFamily="34" charset="-120"/>
              </a:rPr>
              <a:t>Each node attempts to transmit a frame in each slot </a:t>
            </a:r>
            <a:r>
              <a:rPr lang="en-US" altLang="zh-CN" dirty="0">
                <a:solidFill>
                  <a:srgbClr val="FF0000"/>
                </a:solidFill>
                <a:ea typeface="Microsoft JhengHei" pitchFamily="34" charset="-120"/>
              </a:rPr>
              <a:t>with</a:t>
            </a:r>
            <a:r>
              <a:rPr lang="en-US" altLang="zh-CN" dirty="0">
                <a:ea typeface="Microsoft JhengHei" pitchFamily="34" charset="-120"/>
              </a:rPr>
              <a:t> probability p any frame. </a:t>
            </a:r>
          </a:p>
        </p:txBody>
      </p:sp>
      <p:graphicFrame>
        <p:nvGraphicFramePr>
          <p:cNvPr id="4098" name="Object 4"/>
          <p:cNvGraphicFramePr>
            <a:graphicFrameLocks noChangeAspect="1"/>
          </p:cNvGraphicFramePr>
          <p:nvPr>
            <p:extLst>
              <p:ext uri="{D42A27DB-BD31-4B8C-83A1-F6EECF244321}">
                <p14:modId xmlns:p14="http://schemas.microsoft.com/office/powerpoint/2010/main" val="3604386699"/>
              </p:ext>
            </p:extLst>
          </p:nvPr>
        </p:nvGraphicFramePr>
        <p:xfrm>
          <a:off x="287338" y="3589338"/>
          <a:ext cx="1841500" cy="330200"/>
        </p:xfrm>
        <a:graphic>
          <a:graphicData uri="http://schemas.openxmlformats.org/presentationml/2006/ole">
            <mc:AlternateContent xmlns:mc="http://schemas.openxmlformats.org/markup-compatibility/2006">
              <mc:Choice xmlns:v="urn:schemas-microsoft-com:vml" Requires="v">
                <p:oleObj name="公式" r:id="rId3" imgW="1295400" imgH="228600" progId="Equation.3">
                  <p:embed/>
                </p:oleObj>
              </mc:Choice>
              <mc:Fallback>
                <p:oleObj name="公式" r:id="rId3" imgW="1295400" imgH="228600" progId="Equation.3">
                  <p:embed/>
                  <p:pic>
                    <p:nvPicPr>
                      <p:cNvPr id="409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338" y="3589338"/>
                        <a:ext cx="18415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5"/>
          <p:cNvGraphicFramePr>
            <a:graphicFrameLocks noChangeAspect="1"/>
          </p:cNvGraphicFramePr>
          <p:nvPr>
            <p:extLst>
              <p:ext uri="{D42A27DB-BD31-4B8C-83A1-F6EECF244321}">
                <p14:modId xmlns:p14="http://schemas.microsoft.com/office/powerpoint/2010/main" val="3061399950"/>
              </p:ext>
            </p:extLst>
          </p:nvPr>
        </p:nvGraphicFramePr>
        <p:xfrm>
          <a:off x="287338" y="4019192"/>
          <a:ext cx="3749675" cy="330200"/>
        </p:xfrm>
        <a:graphic>
          <a:graphicData uri="http://schemas.openxmlformats.org/presentationml/2006/ole">
            <mc:AlternateContent xmlns:mc="http://schemas.openxmlformats.org/markup-compatibility/2006">
              <mc:Choice xmlns:v="urn:schemas-microsoft-com:vml" Requires="v">
                <p:oleObj name="公式" r:id="rId5" imgW="2641600" imgH="228600" progId="Equation.3">
                  <p:embed/>
                </p:oleObj>
              </mc:Choice>
              <mc:Fallback>
                <p:oleObj name="公式" r:id="rId5" imgW="2641600" imgH="228600" progId="Equation.3">
                  <p:embed/>
                  <p:pic>
                    <p:nvPicPr>
                      <p:cNvPr id="409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338" y="4019192"/>
                        <a:ext cx="3749675"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0" name="Object 6"/>
          <p:cNvGraphicFramePr>
            <a:graphicFrameLocks noChangeAspect="1"/>
          </p:cNvGraphicFramePr>
          <p:nvPr>
            <p:extLst>
              <p:ext uri="{D42A27DB-BD31-4B8C-83A1-F6EECF244321}">
                <p14:modId xmlns:p14="http://schemas.microsoft.com/office/powerpoint/2010/main" val="3738902354"/>
              </p:ext>
            </p:extLst>
          </p:nvPr>
        </p:nvGraphicFramePr>
        <p:xfrm>
          <a:off x="693737" y="4483063"/>
          <a:ext cx="2936875" cy="330200"/>
        </p:xfrm>
        <a:graphic>
          <a:graphicData uri="http://schemas.openxmlformats.org/presentationml/2006/ole">
            <mc:AlternateContent xmlns:mc="http://schemas.openxmlformats.org/markup-compatibility/2006">
              <mc:Choice xmlns:v="urn:schemas-microsoft-com:vml" Requires="v">
                <p:oleObj name="公式" r:id="rId7" imgW="2070100" imgH="228600" progId="Equation.3">
                  <p:embed/>
                </p:oleObj>
              </mc:Choice>
              <mc:Fallback>
                <p:oleObj name="公式" r:id="rId7" imgW="2070100" imgH="228600" progId="Equation.3">
                  <p:embed/>
                  <p:pic>
                    <p:nvPicPr>
                      <p:cNvPr id="410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737" y="4483063"/>
                        <a:ext cx="2936875"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1" name="Object 7"/>
          <p:cNvGraphicFramePr>
            <a:graphicFrameLocks noChangeAspect="1"/>
          </p:cNvGraphicFramePr>
          <p:nvPr>
            <p:extLst>
              <p:ext uri="{D42A27DB-BD31-4B8C-83A1-F6EECF244321}">
                <p14:modId xmlns:p14="http://schemas.microsoft.com/office/powerpoint/2010/main" val="3725892383"/>
              </p:ext>
            </p:extLst>
          </p:nvPr>
        </p:nvGraphicFramePr>
        <p:xfrm>
          <a:off x="287338" y="4908637"/>
          <a:ext cx="1895475" cy="563563"/>
        </p:xfrm>
        <a:graphic>
          <a:graphicData uri="http://schemas.openxmlformats.org/presentationml/2006/ole">
            <mc:AlternateContent xmlns:mc="http://schemas.openxmlformats.org/markup-compatibility/2006">
              <mc:Choice xmlns:v="urn:schemas-microsoft-com:vml" Requires="v">
                <p:oleObj name="公式" r:id="rId9" imgW="1333500" imgH="393700" progId="Equation.3">
                  <p:embed/>
                </p:oleObj>
              </mc:Choice>
              <mc:Fallback>
                <p:oleObj name="公式" r:id="rId9" imgW="1333500" imgH="393700" progId="Equation.3">
                  <p:embed/>
                  <p:pic>
                    <p:nvPicPr>
                      <p:cNvPr id="4101"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338" y="4908637"/>
                        <a:ext cx="1895475" cy="563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8" name="Rectangle 8"/>
          <p:cNvSpPr>
            <a:spLocks noChangeArrowheads="1"/>
          </p:cNvSpPr>
          <p:nvPr/>
        </p:nvSpPr>
        <p:spPr bwMode="auto">
          <a:xfrm>
            <a:off x="0" y="2569647"/>
            <a:ext cx="184731" cy="369332"/>
          </a:xfrm>
          <a:prstGeom prst="rect">
            <a:avLst/>
          </a:prstGeom>
          <a:noFill/>
          <a:ln w="9525">
            <a:noFill/>
            <a:miter lim="800000"/>
            <a:headEnd/>
            <a:tailEnd/>
          </a:ln>
        </p:spPr>
        <p:txBody>
          <a:bodyPr wrap="none" anchor="ctr">
            <a:spAutoFit/>
          </a:bodyPr>
          <a:lstStyle/>
          <a:p>
            <a:endParaRPr lang="zh-CN" altLang="en-US">
              <a:latin typeface="Gill Sans MT" panose="020B0502020104020203" pitchFamily="34" charset="0"/>
            </a:endParaRPr>
          </a:p>
        </p:txBody>
      </p:sp>
      <p:sp>
        <p:nvSpPr>
          <p:cNvPr id="4110" name="Rectangle 10"/>
          <p:cNvSpPr>
            <a:spLocks noChangeArrowheads="1"/>
          </p:cNvSpPr>
          <p:nvPr/>
        </p:nvSpPr>
        <p:spPr bwMode="auto">
          <a:xfrm>
            <a:off x="0" y="2321997"/>
            <a:ext cx="184731" cy="369332"/>
          </a:xfrm>
          <a:prstGeom prst="rect">
            <a:avLst/>
          </a:prstGeom>
          <a:noFill/>
          <a:ln w="9525">
            <a:noFill/>
            <a:miter lim="800000"/>
            <a:headEnd/>
            <a:tailEnd/>
          </a:ln>
        </p:spPr>
        <p:txBody>
          <a:bodyPr wrap="none" anchor="ctr">
            <a:spAutoFit/>
          </a:bodyPr>
          <a:lstStyle/>
          <a:p>
            <a:endParaRPr lang="zh-CN" altLang="en-US">
              <a:latin typeface="Gill Sans MT" panose="020B0502020104020203" pitchFamily="34" charset="0"/>
            </a:endParaRPr>
          </a:p>
        </p:txBody>
      </p:sp>
      <p:grpSp>
        <p:nvGrpSpPr>
          <p:cNvPr id="4113" name="Group 13"/>
          <p:cNvGrpSpPr>
            <a:grpSpLocks/>
          </p:cNvGrpSpPr>
          <p:nvPr/>
        </p:nvGrpSpPr>
        <p:grpSpPr bwMode="auto">
          <a:xfrm>
            <a:off x="4327525" y="3175000"/>
            <a:ext cx="4471988" cy="2438400"/>
            <a:chOff x="3629" y="2424"/>
            <a:chExt cx="1944" cy="1027"/>
          </a:xfrm>
        </p:grpSpPr>
        <p:sp>
          <p:nvSpPr>
            <p:cNvPr id="4114" name="Rectangle 14"/>
            <p:cNvSpPr>
              <a:spLocks noChangeArrowheads="1"/>
            </p:cNvSpPr>
            <p:nvPr/>
          </p:nvSpPr>
          <p:spPr bwMode="auto">
            <a:xfrm>
              <a:off x="4645" y="2868"/>
              <a:ext cx="193" cy="117"/>
            </a:xfrm>
            <a:prstGeom prst="rect">
              <a:avLst/>
            </a:prstGeom>
            <a:noFill/>
            <a:ln w="9525">
              <a:noFill/>
              <a:miter lim="800000"/>
              <a:headEnd/>
              <a:tailEnd/>
            </a:ln>
          </p:spPr>
          <p:txBody>
            <a:bodyPr wrap="none" anchor="ctr">
              <a:spAutoFit/>
            </a:bodyPr>
            <a:lstStyle/>
            <a:p>
              <a:pPr algn="ctr"/>
              <a:r>
                <a:rPr lang="zh-CN" altLang="en-US" sz="1200" i="0">
                  <a:latin typeface="Gill Sans MT" panose="020B0502020104020203" pitchFamily="34" charset="0"/>
                  <a:cs typeface="Times New Roman" pitchFamily="18" charset="0"/>
                </a:rPr>
                <a:t>      </a:t>
              </a:r>
              <a:endParaRPr lang="zh-CN" altLang="en-US" sz="2400" i="0">
                <a:latin typeface="Gill Sans MT" panose="020B0502020104020203" pitchFamily="34" charset="0"/>
                <a:cs typeface="Times New Roman" pitchFamily="18" charset="0"/>
              </a:endParaRPr>
            </a:p>
          </p:txBody>
        </p:sp>
        <p:graphicFrame>
          <p:nvGraphicFramePr>
            <p:cNvPr id="4102" name="Object 15"/>
            <p:cNvGraphicFramePr>
              <a:graphicFrameLocks noChangeAspect="1"/>
            </p:cNvGraphicFramePr>
            <p:nvPr/>
          </p:nvGraphicFramePr>
          <p:xfrm>
            <a:off x="3629" y="2424"/>
            <a:ext cx="1944" cy="498"/>
          </p:xfrm>
          <a:graphic>
            <a:graphicData uri="http://schemas.openxmlformats.org/presentationml/2006/ole">
              <mc:AlternateContent xmlns:mc="http://schemas.openxmlformats.org/markup-compatibility/2006">
                <mc:Choice xmlns:v="urn:schemas-microsoft-com:vml" Requires="v">
                  <p:oleObj name="公式" r:id="rId11" imgW="3086100" imgH="787400" progId="Equation.3">
                    <p:embed/>
                  </p:oleObj>
                </mc:Choice>
                <mc:Fallback>
                  <p:oleObj name="公式" r:id="rId11" imgW="3086100" imgH="787400" progId="Equation.3">
                    <p:embed/>
                    <p:pic>
                      <p:nvPicPr>
                        <p:cNvPr id="4102"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29" y="2424"/>
                          <a:ext cx="1944" cy="4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3" name="Object 16"/>
            <p:cNvGraphicFramePr>
              <a:graphicFrameLocks noChangeAspect="1"/>
            </p:cNvGraphicFramePr>
            <p:nvPr/>
          </p:nvGraphicFramePr>
          <p:xfrm>
            <a:off x="3629" y="2752"/>
            <a:ext cx="606" cy="246"/>
          </p:xfrm>
          <a:graphic>
            <a:graphicData uri="http://schemas.openxmlformats.org/presentationml/2006/ole">
              <mc:AlternateContent xmlns:mc="http://schemas.openxmlformats.org/markup-compatibility/2006">
                <mc:Choice xmlns:v="urn:schemas-microsoft-com:vml" Requires="v">
                  <p:oleObj name="公式" r:id="rId13" imgW="965200" imgH="393700" progId="Equation.3">
                    <p:embed/>
                  </p:oleObj>
                </mc:Choice>
                <mc:Fallback>
                  <p:oleObj name="公式" r:id="rId13" imgW="965200" imgH="393700" progId="Equation.3">
                    <p:embed/>
                    <p:pic>
                      <p:nvPicPr>
                        <p:cNvPr id="4103"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29" y="2752"/>
                          <a:ext cx="606" cy="2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4" name="Object 17"/>
            <p:cNvGraphicFramePr>
              <a:graphicFrameLocks noChangeAspect="1"/>
            </p:cNvGraphicFramePr>
            <p:nvPr/>
          </p:nvGraphicFramePr>
          <p:xfrm>
            <a:off x="3629" y="2991"/>
            <a:ext cx="690" cy="246"/>
          </p:xfrm>
          <a:graphic>
            <a:graphicData uri="http://schemas.openxmlformats.org/presentationml/2006/ole">
              <mc:AlternateContent xmlns:mc="http://schemas.openxmlformats.org/markup-compatibility/2006">
                <mc:Choice xmlns:v="urn:schemas-microsoft-com:vml" Requires="v">
                  <p:oleObj name="公式" r:id="rId15" imgW="1091726" imgH="393529" progId="Equation.3">
                    <p:embed/>
                  </p:oleObj>
                </mc:Choice>
                <mc:Fallback>
                  <p:oleObj name="公式" r:id="rId15" imgW="1091726" imgH="393529" progId="Equation.3">
                    <p:embed/>
                    <p:pic>
                      <p:nvPicPr>
                        <p:cNvPr id="4104"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29" y="2991"/>
                          <a:ext cx="690" cy="2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5" name="Object 18"/>
            <p:cNvGraphicFramePr>
              <a:graphicFrameLocks noChangeAspect="1"/>
            </p:cNvGraphicFramePr>
            <p:nvPr/>
          </p:nvGraphicFramePr>
          <p:xfrm>
            <a:off x="3647" y="3205"/>
            <a:ext cx="594" cy="246"/>
          </p:xfrm>
          <a:graphic>
            <a:graphicData uri="http://schemas.openxmlformats.org/presentationml/2006/ole">
              <mc:AlternateContent xmlns:mc="http://schemas.openxmlformats.org/markup-compatibility/2006">
                <mc:Choice xmlns:v="urn:schemas-microsoft-com:vml" Requires="v">
                  <p:oleObj name="公式" r:id="rId17" imgW="939392" imgH="393529" progId="Equation.3">
                    <p:embed/>
                  </p:oleObj>
                </mc:Choice>
                <mc:Fallback>
                  <p:oleObj name="公式" r:id="rId17" imgW="939392" imgH="393529" progId="Equation.3">
                    <p:embed/>
                    <p:pic>
                      <p:nvPicPr>
                        <p:cNvPr id="4105" name="Object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47" y="3205"/>
                          <a:ext cx="594" cy="2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3"/>
          <p:cNvPicPr>
            <a:picLocks noChangeAspect="1" noChangeArrowheads="1"/>
          </p:cNvPicPr>
          <p:nvPr/>
        </p:nvPicPr>
        <p:blipFill>
          <a:blip r:embed="rId3" cstate="print"/>
          <a:srcRect/>
          <a:stretch>
            <a:fillRect/>
          </a:stretch>
        </p:blipFill>
        <p:spPr bwMode="auto">
          <a:xfrm>
            <a:off x="442913" y="1546225"/>
            <a:ext cx="7808912" cy="4192588"/>
          </a:xfrm>
          <a:prstGeom prst="rect">
            <a:avLst/>
          </a:prstGeom>
          <a:noFill/>
          <a:ln w="9525">
            <a:noFill/>
            <a:miter lim="800000"/>
            <a:headEnd/>
            <a:tailEnd/>
          </a:ln>
        </p:spPr>
      </p:pic>
      <p:sp>
        <p:nvSpPr>
          <p:cNvPr id="84995" name="Rectangle 5"/>
          <p:cNvSpPr>
            <a:spLocks noGrp="1" noChangeArrowheads="1"/>
          </p:cNvSpPr>
          <p:nvPr>
            <p:ph type="title"/>
          </p:nvPr>
        </p:nvSpPr>
        <p:spPr/>
        <p:txBody>
          <a:bodyPr/>
          <a:lstStyle/>
          <a:p>
            <a:pPr eaLnBrk="1" hangingPunct="1"/>
            <a:r>
              <a:rPr lang="zh-CN" altLang="en-US" dirty="0"/>
              <a:t>纯</a:t>
            </a:r>
            <a:r>
              <a:rPr lang="en-US" altLang="zh-CN" dirty="0"/>
              <a:t>(</a:t>
            </a:r>
            <a:r>
              <a:rPr lang="zh-CN" altLang="en-US" dirty="0"/>
              <a:t>无时隙</a:t>
            </a:r>
            <a:r>
              <a:rPr lang="en-US" altLang="zh-CN" dirty="0"/>
              <a:t>) ALOHA</a:t>
            </a:r>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body" idx="1"/>
          </p:nvPr>
        </p:nvSpPr>
        <p:spPr>
          <a:xfrm>
            <a:off x="303213" y="1062039"/>
            <a:ext cx="8559800" cy="2092642"/>
          </a:xfrm>
        </p:spPr>
        <p:txBody>
          <a:bodyPr/>
          <a:lstStyle/>
          <a:p>
            <a:pPr eaLnBrk="1" hangingPunct="1">
              <a:lnSpc>
                <a:spcPct val="90000"/>
              </a:lnSpc>
              <a:buSzPct val="75000"/>
            </a:pPr>
            <a:r>
              <a:rPr lang="zh-CN" altLang="en-US" dirty="0"/>
              <a:t>纯</a:t>
            </a:r>
            <a:r>
              <a:rPr lang="en-US" altLang="zh-CN" dirty="0"/>
              <a:t>ALOHA</a:t>
            </a:r>
            <a:r>
              <a:rPr lang="zh-CN" altLang="en-US" dirty="0"/>
              <a:t>：更简单，没有同步</a:t>
            </a:r>
            <a:endParaRPr lang="en-US" altLang="zh-CN" dirty="0"/>
          </a:p>
          <a:p>
            <a:pPr eaLnBrk="1" hangingPunct="1">
              <a:lnSpc>
                <a:spcPct val="90000"/>
              </a:lnSpc>
              <a:buSzPct val="75000"/>
            </a:pPr>
            <a:r>
              <a:rPr lang="zh-CN" altLang="en-US" dirty="0"/>
              <a:t>当一个帧首次到达时，立即将该帧</a:t>
            </a:r>
            <a:r>
              <a:rPr lang="zh-CN" altLang="en-US" dirty="0">
                <a:solidFill>
                  <a:srgbClr val="FF0000"/>
                </a:solidFill>
              </a:rPr>
              <a:t>完整地</a:t>
            </a:r>
            <a:r>
              <a:rPr lang="zh-CN" altLang="en-US" dirty="0"/>
              <a:t>传输到广播信道</a:t>
            </a:r>
            <a:r>
              <a:rPr lang="en-US" altLang="zh-CN" dirty="0"/>
              <a:t>  </a:t>
            </a:r>
          </a:p>
          <a:p>
            <a:pPr eaLnBrk="1" hangingPunct="1">
              <a:lnSpc>
                <a:spcPct val="90000"/>
              </a:lnSpc>
              <a:buSzPct val="75000"/>
            </a:pPr>
            <a:r>
              <a:rPr lang="zh-CN" altLang="en-US" dirty="0"/>
              <a:t>冲突概率增加</a:t>
            </a:r>
            <a:r>
              <a:rPr lang="en-US" altLang="zh-CN" dirty="0"/>
              <a:t>:</a:t>
            </a:r>
          </a:p>
          <a:p>
            <a:pPr eaLnBrk="1" hangingPunct="1">
              <a:lnSpc>
                <a:spcPct val="90000"/>
              </a:lnSpc>
              <a:buFont typeface="Wingdings" panose="05000000000000000000" pitchFamily="2" charset="2"/>
              <a:buChar char="Ø"/>
            </a:pPr>
            <a:r>
              <a:rPr lang="en-US" altLang="zh-CN" dirty="0"/>
              <a:t>t</a:t>
            </a:r>
            <a:r>
              <a:rPr lang="en-US" altLang="zh-CN" baseline="-25000" dirty="0"/>
              <a:t>0</a:t>
            </a:r>
            <a:r>
              <a:rPr lang="zh-CN" altLang="en-US" dirty="0"/>
              <a:t>发送的帧与其他在</a:t>
            </a:r>
            <a:r>
              <a:rPr lang="en-US" altLang="zh-CN" dirty="0"/>
              <a:t>[t</a:t>
            </a:r>
            <a:r>
              <a:rPr lang="en-US" altLang="zh-CN" baseline="-25000" dirty="0"/>
              <a:t>0</a:t>
            </a:r>
            <a:r>
              <a:rPr lang="en-US" altLang="zh-CN" dirty="0"/>
              <a:t>-1, t</a:t>
            </a:r>
            <a:r>
              <a:rPr lang="en-US" altLang="zh-CN" baseline="-25000" dirty="0"/>
              <a:t>0</a:t>
            </a:r>
            <a:r>
              <a:rPr lang="en-US" altLang="zh-CN" dirty="0"/>
              <a:t>+1]</a:t>
            </a:r>
            <a:r>
              <a:rPr lang="zh-CN" altLang="en-US" dirty="0"/>
              <a:t>时发送的帧</a:t>
            </a:r>
            <a:r>
              <a:rPr lang="zh-CN" altLang="en-US" dirty="0">
                <a:solidFill>
                  <a:srgbClr val="FF0000"/>
                </a:solidFill>
              </a:rPr>
              <a:t>发生冲突</a:t>
            </a:r>
            <a:endParaRPr lang="en-US" altLang="zh-CN" dirty="0">
              <a:solidFill>
                <a:srgbClr val="FF0000"/>
              </a:solidFill>
            </a:endParaRPr>
          </a:p>
        </p:txBody>
      </p:sp>
      <p:pic>
        <p:nvPicPr>
          <p:cNvPr id="83972" name="Picture 4" descr="5"/>
          <p:cNvPicPr>
            <a:picLocks noChangeAspect="1" noChangeArrowheads="1"/>
          </p:cNvPicPr>
          <p:nvPr/>
        </p:nvPicPr>
        <p:blipFill>
          <a:blip r:embed="rId3" cstate="print"/>
          <a:srcRect/>
          <a:stretch>
            <a:fillRect/>
          </a:stretch>
        </p:blipFill>
        <p:spPr bwMode="auto">
          <a:xfrm>
            <a:off x="1880870" y="3522663"/>
            <a:ext cx="6280150" cy="25431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a:latin typeface="+mn-lt"/>
              </a:rPr>
              <a:t>纯</a:t>
            </a:r>
            <a:r>
              <a:rPr lang="en-US" altLang="zh-CN" dirty="0">
                <a:latin typeface="+mn-lt"/>
              </a:rPr>
              <a:t>(</a:t>
            </a:r>
            <a:r>
              <a:rPr lang="zh-CN" altLang="en-US" dirty="0">
                <a:latin typeface="+mn-lt"/>
              </a:rPr>
              <a:t>无时隙</a:t>
            </a:r>
            <a:r>
              <a:rPr lang="en-US" altLang="zh-CN" dirty="0">
                <a:latin typeface="+mn-lt"/>
              </a:rPr>
              <a:t>) ALOHA</a:t>
            </a:r>
            <a:endParaRPr lang="zh-CN" altLang="en-US" dirty="0">
              <a:latin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7220" name="Rectangle 4"/>
          <p:cNvSpPr>
            <a:spLocks noGrp="1" noChangeArrowheads="1"/>
          </p:cNvSpPr>
          <p:nvPr>
            <p:ph type="title"/>
          </p:nvPr>
        </p:nvSpPr>
        <p:spPr/>
        <p:txBody>
          <a:bodyPr/>
          <a:lstStyle/>
          <a:p>
            <a:pPr algn="ctr"/>
            <a:r>
              <a:rPr lang="zh-CN" altLang="en-US" sz="4000" dirty="0">
                <a:latin typeface="+mn-lt"/>
              </a:rPr>
              <a:t>沙漏计时器形状的</a:t>
            </a:r>
            <a:r>
              <a:rPr lang="en-US" altLang="zh-CN" sz="4000" dirty="0">
                <a:latin typeface="+mn-lt"/>
              </a:rPr>
              <a:t>TCP/IP</a:t>
            </a:r>
            <a:r>
              <a:rPr lang="zh-CN" altLang="en-US" sz="4000" dirty="0">
                <a:latin typeface="+mn-lt"/>
              </a:rPr>
              <a:t>协议族 </a:t>
            </a:r>
          </a:p>
        </p:txBody>
      </p:sp>
      <p:sp>
        <p:nvSpPr>
          <p:cNvPr id="137218" name="AutoShape 2"/>
          <p:cNvSpPr>
            <a:spLocks noChangeArrowheads="1"/>
          </p:cNvSpPr>
          <p:nvPr/>
        </p:nvSpPr>
        <p:spPr bwMode="auto">
          <a:xfrm>
            <a:off x="1316115" y="3068093"/>
            <a:ext cx="7235825" cy="2808287"/>
          </a:xfrm>
          <a:prstGeom prst="triangle">
            <a:avLst>
              <a:gd name="adj" fmla="val 50000"/>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i="0">
              <a:solidFill>
                <a:srgbClr val="000099"/>
              </a:solidFill>
              <a:latin typeface="+mn-lt"/>
              <a:ea typeface="黑体" pitchFamily="2" charset="-122"/>
            </a:endParaRPr>
          </a:p>
        </p:txBody>
      </p:sp>
      <p:sp>
        <p:nvSpPr>
          <p:cNvPr id="137219" name="AutoShape 3"/>
          <p:cNvSpPr>
            <a:spLocks noChangeArrowheads="1"/>
          </p:cNvSpPr>
          <p:nvPr/>
        </p:nvSpPr>
        <p:spPr bwMode="auto">
          <a:xfrm flipV="1">
            <a:off x="1316115" y="1556793"/>
            <a:ext cx="7235825" cy="3095625"/>
          </a:xfrm>
          <a:prstGeom prst="triangle">
            <a:avLst>
              <a:gd name="adj" fmla="val 50000"/>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i="0">
              <a:solidFill>
                <a:srgbClr val="000099"/>
              </a:solidFill>
              <a:latin typeface="+mn-lt"/>
              <a:ea typeface="黑体" pitchFamily="2" charset="-122"/>
            </a:endParaRPr>
          </a:p>
        </p:txBody>
      </p:sp>
      <p:sp>
        <p:nvSpPr>
          <p:cNvPr id="137221" name="Rectangle 5"/>
          <p:cNvSpPr>
            <a:spLocks noChangeArrowheads="1"/>
          </p:cNvSpPr>
          <p:nvPr/>
        </p:nvSpPr>
        <p:spPr bwMode="auto">
          <a:xfrm>
            <a:off x="2417839" y="1747291"/>
            <a:ext cx="814388"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anchor="ctr"/>
          <a:lstStyle/>
          <a:p>
            <a:pPr algn="ctr"/>
            <a:r>
              <a:rPr kumimoji="1" lang="en-US" altLang="zh-CN" sz="2000" i="0" dirty="0">
                <a:solidFill>
                  <a:srgbClr val="000099"/>
                </a:solidFill>
                <a:latin typeface="+mn-lt"/>
                <a:ea typeface="黑体" pitchFamily="2" charset="-122"/>
              </a:rPr>
              <a:t>HTTP</a:t>
            </a:r>
          </a:p>
        </p:txBody>
      </p:sp>
      <p:sp>
        <p:nvSpPr>
          <p:cNvPr id="137222" name="Rectangle 6"/>
          <p:cNvSpPr>
            <a:spLocks noChangeArrowheads="1"/>
          </p:cNvSpPr>
          <p:nvPr/>
        </p:nvSpPr>
        <p:spPr bwMode="auto">
          <a:xfrm>
            <a:off x="3965653" y="1747291"/>
            <a:ext cx="815975"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anchor="ctr"/>
          <a:lstStyle/>
          <a:p>
            <a:pPr algn="ctr"/>
            <a:r>
              <a:rPr kumimoji="1" lang="en-US" altLang="zh-CN" sz="2000" i="0" dirty="0">
                <a:solidFill>
                  <a:srgbClr val="000099"/>
                </a:solidFill>
                <a:latin typeface="+mn-lt"/>
                <a:ea typeface="黑体" pitchFamily="2" charset="-122"/>
              </a:rPr>
              <a:t>SMTP</a:t>
            </a:r>
          </a:p>
        </p:txBody>
      </p:sp>
      <p:sp>
        <p:nvSpPr>
          <p:cNvPr id="137223" name="Rectangle 7"/>
          <p:cNvSpPr>
            <a:spLocks noChangeArrowheads="1"/>
          </p:cNvSpPr>
          <p:nvPr/>
        </p:nvSpPr>
        <p:spPr bwMode="auto">
          <a:xfrm>
            <a:off x="5107064" y="1747291"/>
            <a:ext cx="814388"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anchor="ctr"/>
          <a:lstStyle/>
          <a:p>
            <a:pPr algn="ctr"/>
            <a:r>
              <a:rPr kumimoji="1" lang="en-US" altLang="zh-CN" sz="2000" i="0" dirty="0">
                <a:solidFill>
                  <a:srgbClr val="000099"/>
                </a:solidFill>
                <a:latin typeface="+mn-lt"/>
                <a:ea typeface="黑体" pitchFamily="2" charset="-122"/>
              </a:rPr>
              <a:t>DNS</a:t>
            </a:r>
          </a:p>
        </p:txBody>
      </p:sp>
      <p:sp>
        <p:nvSpPr>
          <p:cNvPr id="137224" name="Rectangle 8"/>
          <p:cNvSpPr>
            <a:spLocks noChangeArrowheads="1"/>
          </p:cNvSpPr>
          <p:nvPr/>
        </p:nvSpPr>
        <p:spPr bwMode="auto">
          <a:xfrm>
            <a:off x="6654877" y="1747291"/>
            <a:ext cx="815975"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anchor="ctr"/>
          <a:lstStyle/>
          <a:p>
            <a:pPr algn="ctr"/>
            <a:r>
              <a:rPr kumimoji="1" lang="en-US" altLang="zh-CN" sz="2000" i="0" dirty="0">
                <a:solidFill>
                  <a:srgbClr val="000099"/>
                </a:solidFill>
                <a:latin typeface="+mn-lt"/>
                <a:ea typeface="黑体" pitchFamily="2" charset="-122"/>
              </a:rPr>
              <a:t>RTP</a:t>
            </a:r>
          </a:p>
        </p:txBody>
      </p:sp>
      <p:sp>
        <p:nvSpPr>
          <p:cNvPr id="137225" name="Rectangle 9"/>
          <p:cNvSpPr>
            <a:spLocks noChangeArrowheads="1"/>
          </p:cNvSpPr>
          <p:nvPr/>
        </p:nvSpPr>
        <p:spPr bwMode="auto">
          <a:xfrm>
            <a:off x="3151264" y="2691853"/>
            <a:ext cx="814388" cy="3937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sz="2000" i="0" dirty="0">
                <a:solidFill>
                  <a:srgbClr val="000099"/>
                </a:solidFill>
                <a:latin typeface="+mn-lt"/>
                <a:ea typeface="黑体" pitchFamily="2" charset="-122"/>
              </a:rPr>
              <a:t>TCP</a:t>
            </a:r>
          </a:p>
        </p:txBody>
      </p:sp>
      <p:sp>
        <p:nvSpPr>
          <p:cNvPr id="137226" name="Rectangle 10"/>
          <p:cNvSpPr>
            <a:spLocks noChangeArrowheads="1"/>
          </p:cNvSpPr>
          <p:nvPr/>
        </p:nvSpPr>
        <p:spPr bwMode="auto">
          <a:xfrm>
            <a:off x="5921453" y="2691853"/>
            <a:ext cx="815975" cy="3937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sz="2000" i="0" dirty="0">
                <a:solidFill>
                  <a:srgbClr val="000099"/>
                </a:solidFill>
                <a:latin typeface="+mn-lt"/>
                <a:ea typeface="黑体" pitchFamily="2" charset="-122"/>
              </a:rPr>
              <a:t>UDP</a:t>
            </a:r>
          </a:p>
        </p:txBody>
      </p:sp>
      <p:sp>
        <p:nvSpPr>
          <p:cNvPr id="137227" name="Rectangle 11"/>
          <p:cNvSpPr>
            <a:spLocks noChangeArrowheads="1"/>
          </p:cNvSpPr>
          <p:nvPr/>
        </p:nvSpPr>
        <p:spPr bwMode="auto">
          <a:xfrm>
            <a:off x="4535565" y="3796753"/>
            <a:ext cx="815975" cy="393700"/>
          </a:xfrm>
          <a:prstGeom prst="rect">
            <a:avLst/>
          </a:prstGeom>
          <a:solidFill>
            <a:srgbClr val="FF99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sz="2000" i="0" dirty="0">
                <a:solidFill>
                  <a:srgbClr val="000099"/>
                </a:solidFill>
                <a:latin typeface="+mn-lt"/>
                <a:ea typeface="黑体" pitchFamily="2" charset="-122"/>
              </a:rPr>
              <a:t>IP</a:t>
            </a:r>
          </a:p>
        </p:txBody>
      </p:sp>
      <p:sp>
        <p:nvSpPr>
          <p:cNvPr id="137228" name="Rectangle 12"/>
          <p:cNvSpPr>
            <a:spLocks noChangeArrowheads="1"/>
          </p:cNvSpPr>
          <p:nvPr/>
        </p:nvSpPr>
        <p:spPr bwMode="auto">
          <a:xfrm>
            <a:off x="2417840" y="5076280"/>
            <a:ext cx="1304925" cy="549275"/>
          </a:xfrm>
          <a:prstGeom prst="rect">
            <a:avLst/>
          </a:prstGeom>
          <a:solidFill>
            <a:srgbClr val="99FF66"/>
          </a:solidFill>
          <a:ln w="9525">
            <a:solidFill>
              <a:schemeClr val="tx1"/>
            </a:solidFill>
            <a:miter lim="800000"/>
            <a:headEnd/>
            <a:tailEnd/>
          </a:ln>
          <a:effectLst>
            <a:outerShdw dist="35921" dir="2700000" algn="ctr" rotWithShape="0">
              <a:schemeClr val="bg2"/>
            </a:outerShdw>
          </a:effectLst>
        </p:spPr>
        <p:txBody>
          <a:bodyPr wrap="none" anchor="ctr"/>
          <a:lstStyle/>
          <a:p>
            <a:pPr algn="ctr"/>
            <a:endParaRPr kumimoji="1" lang="zh-CN" altLang="zh-CN" sz="1600" i="0">
              <a:solidFill>
                <a:srgbClr val="000099"/>
              </a:solidFill>
              <a:latin typeface="+mn-lt"/>
              <a:ea typeface="黑体" pitchFamily="2" charset="-122"/>
            </a:endParaRPr>
          </a:p>
        </p:txBody>
      </p:sp>
      <p:sp>
        <p:nvSpPr>
          <p:cNvPr id="137229" name="Rectangle 13"/>
          <p:cNvSpPr>
            <a:spLocks noChangeArrowheads="1"/>
          </p:cNvSpPr>
          <p:nvPr/>
        </p:nvSpPr>
        <p:spPr bwMode="auto">
          <a:xfrm>
            <a:off x="4129164" y="5076280"/>
            <a:ext cx="1303338" cy="549275"/>
          </a:xfrm>
          <a:prstGeom prst="rect">
            <a:avLst/>
          </a:prstGeom>
          <a:solidFill>
            <a:srgbClr val="99FF66"/>
          </a:solidFill>
          <a:ln w="9525">
            <a:solidFill>
              <a:schemeClr val="tx1"/>
            </a:solidFill>
            <a:miter lim="800000"/>
            <a:headEnd/>
            <a:tailEnd/>
          </a:ln>
          <a:effectLst>
            <a:outerShdw dist="35921" dir="2700000" algn="ctr" rotWithShape="0">
              <a:schemeClr val="bg2"/>
            </a:outerShdw>
          </a:effectLst>
        </p:spPr>
        <p:txBody>
          <a:bodyPr wrap="none" anchor="ctr"/>
          <a:lstStyle/>
          <a:p>
            <a:pPr algn="ctr"/>
            <a:endParaRPr kumimoji="1" lang="zh-CN" altLang="zh-CN" sz="1600" i="0">
              <a:solidFill>
                <a:srgbClr val="000099"/>
              </a:solidFill>
              <a:latin typeface="+mn-lt"/>
              <a:ea typeface="黑体" pitchFamily="2" charset="-122"/>
            </a:endParaRPr>
          </a:p>
        </p:txBody>
      </p:sp>
      <p:sp>
        <p:nvSpPr>
          <p:cNvPr id="137230" name="Rectangle 14"/>
          <p:cNvSpPr>
            <a:spLocks noChangeArrowheads="1"/>
          </p:cNvSpPr>
          <p:nvPr/>
        </p:nvSpPr>
        <p:spPr bwMode="auto">
          <a:xfrm>
            <a:off x="6167514" y="5076280"/>
            <a:ext cx="1303338" cy="549275"/>
          </a:xfrm>
          <a:prstGeom prst="rect">
            <a:avLst/>
          </a:prstGeom>
          <a:solidFill>
            <a:srgbClr val="99FF66"/>
          </a:solidFill>
          <a:ln w="9525">
            <a:solidFill>
              <a:schemeClr val="tx1"/>
            </a:solidFill>
            <a:miter lim="800000"/>
            <a:headEnd/>
            <a:tailEnd/>
          </a:ln>
          <a:effectLst>
            <a:outerShdw dist="35921" dir="2700000" algn="ctr" rotWithShape="0">
              <a:schemeClr val="bg2"/>
            </a:outerShdw>
          </a:effectLst>
        </p:spPr>
        <p:txBody>
          <a:bodyPr wrap="none" anchor="ctr"/>
          <a:lstStyle/>
          <a:p>
            <a:pPr algn="ctr"/>
            <a:endParaRPr kumimoji="1" lang="zh-CN" altLang="zh-CN" sz="1600" i="0">
              <a:solidFill>
                <a:srgbClr val="000099"/>
              </a:solidFill>
              <a:latin typeface="+mn-lt"/>
              <a:ea typeface="黑体" pitchFamily="2" charset="-122"/>
            </a:endParaRPr>
          </a:p>
        </p:txBody>
      </p:sp>
      <p:sp>
        <p:nvSpPr>
          <p:cNvPr id="137231" name="Line 15"/>
          <p:cNvSpPr>
            <a:spLocks noChangeShapeType="1"/>
          </p:cNvSpPr>
          <p:nvPr/>
        </p:nvSpPr>
        <p:spPr bwMode="auto">
          <a:xfrm>
            <a:off x="462039" y="4506366"/>
            <a:ext cx="7334250"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i="0">
              <a:solidFill>
                <a:srgbClr val="000099"/>
              </a:solidFill>
              <a:latin typeface="+mn-lt"/>
              <a:ea typeface="黑体" pitchFamily="2" charset="-122"/>
            </a:endParaRPr>
          </a:p>
        </p:txBody>
      </p:sp>
      <p:sp>
        <p:nvSpPr>
          <p:cNvPr id="137232" name="Line 16"/>
          <p:cNvSpPr>
            <a:spLocks noChangeShapeType="1"/>
          </p:cNvSpPr>
          <p:nvPr/>
        </p:nvSpPr>
        <p:spPr bwMode="auto">
          <a:xfrm>
            <a:off x="462039" y="3482428"/>
            <a:ext cx="7334250"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i="0">
              <a:solidFill>
                <a:srgbClr val="000099"/>
              </a:solidFill>
              <a:latin typeface="+mn-lt"/>
              <a:ea typeface="黑体" pitchFamily="2" charset="-122"/>
            </a:endParaRPr>
          </a:p>
        </p:txBody>
      </p:sp>
      <p:sp>
        <p:nvSpPr>
          <p:cNvPr id="137233" name="Line 17"/>
          <p:cNvSpPr>
            <a:spLocks noChangeShapeType="1"/>
          </p:cNvSpPr>
          <p:nvPr/>
        </p:nvSpPr>
        <p:spPr bwMode="auto">
          <a:xfrm>
            <a:off x="462039" y="2455316"/>
            <a:ext cx="7334250"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i="0">
              <a:solidFill>
                <a:srgbClr val="000099"/>
              </a:solidFill>
              <a:latin typeface="+mn-lt"/>
              <a:ea typeface="黑体" pitchFamily="2" charset="-122"/>
            </a:endParaRPr>
          </a:p>
        </p:txBody>
      </p:sp>
      <p:sp>
        <p:nvSpPr>
          <p:cNvPr id="137234" name="Text Box 18"/>
          <p:cNvSpPr txBox="1">
            <a:spLocks noChangeArrowheads="1"/>
          </p:cNvSpPr>
          <p:nvPr/>
        </p:nvSpPr>
        <p:spPr bwMode="auto">
          <a:xfrm>
            <a:off x="687679" y="3752304"/>
            <a:ext cx="95891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i="0" dirty="0">
                <a:solidFill>
                  <a:srgbClr val="000099"/>
                </a:solidFill>
                <a:latin typeface="+mn-lt"/>
                <a:ea typeface="黑体" pitchFamily="2" charset="-122"/>
              </a:rPr>
              <a:t>网际层</a:t>
            </a:r>
          </a:p>
        </p:txBody>
      </p:sp>
      <p:sp>
        <p:nvSpPr>
          <p:cNvPr id="137235" name="Text Box 19"/>
          <p:cNvSpPr txBox="1">
            <a:spLocks noChangeArrowheads="1"/>
          </p:cNvSpPr>
          <p:nvPr/>
        </p:nvSpPr>
        <p:spPr bwMode="auto">
          <a:xfrm>
            <a:off x="450927" y="5012779"/>
            <a:ext cx="14750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i="0" dirty="0">
                <a:solidFill>
                  <a:srgbClr val="000099"/>
                </a:solidFill>
                <a:latin typeface="+mn-lt"/>
                <a:ea typeface="黑体" pitchFamily="2" charset="-122"/>
              </a:rPr>
              <a:t>网络接口层</a:t>
            </a:r>
          </a:p>
        </p:txBody>
      </p:sp>
      <p:sp>
        <p:nvSpPr>
          <p:cNvPr id="137236" name="Text Box 20"/>
          <p:cNvSpPr txBox="1">
            <a:spLocks noChangeArrowheads="1"/>
          </p:cNvSpPr>
          <p:nvPr/>
        </p:nvSpPr>
        <p:spPr bwMode="auto">
          <a:xfrm>
            <a:off x="687679" y="2744242"/>
            <a:ext cx="95891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i="0" dirty="0">
                <a:solidFill>
                  <a:srgbClr val="000099"/>
                </a:solidFill>
                <a:latin typeface="+mn-lt"/>
                <a:ea typeface="黑体" pitchFamily="2" charset="-122"/>
              </a:rPr>
              <a:t>运输层</a:t>
            </a:r>
          </a:p>
        </p:txBody>
      </p:sp>
      <p:sp>
        <p:nvSpPr>
          <p:cNvPr id="137237" name="Text Box 21"/>
          <p:cNvSpPr txBox="1">
            <a:spLocks noChangeArrowheads="1"/>
          </p:cNvSpPr>
          <p:nvPr/>
        </p:nvSpPr>
        <p:spPr bwMode="auto">
          <a:xfrm>
            <a:off x="687679" y="1736179"/>
            <a:ext cx="95891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i="0" dirty="0">
                <a:solidFill>
                  <a:srgbClr val="000099"/>
                </a:solidFill>
                <a:latin typeface="+mn-lt"/>
                <a:ea typeface="黑体" pitchFamily="2" charset="-122"/>
              </a:rPr>
              <a:t>应用层</a:t>
            </a:r>
          </a:p>
        </p:txBody>
      </p:sp>
      <p:sp>
        <p:nvSpPr>
          <p:cNvPr id="137238" name="Text Box 22"/>
          <p:cNvSpPr txBox="1">
            <a:spLocks noChangeArrowheads="1"/>
          </p:cNvSpPr>
          <p:nvPr/>
        </p:nvSpPr>
        <p:spPr bwMode="auto">
          <a:xfrm>
            <a:off x="3359226" y="1663154"/>
            <a:ext cx="3946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i="0">
                <a:solidFill>
                  <a:srgbClr val="000099"/>
                </a:solidFill>
                <a:latin typeface="+mn-lt"/>
                <a:ea typeface="黑体" pitchFamily="2" charset="-122"/>
              </a:rPr>
              <a:t>…</a:t>
            </a:r>
          </a:p>
        </p:txBody>
      </p:sp>
      <p:sp>
        <p:nvSpPr>
          <p:cNvPr id="137239" name="Text Box 23"/>
          <p:cNvSpPr txBox="1">
            <a:spLocks noChangeArrowheads="1"/>
          </p:cNvSpPr>
          <p:nvPr/>
        </p:nvSpPr>
        <p:spPr bwMode="auto">
          <a:xfrm>
            <a:off x="6054801" y="1663154"/>
            <a:ext cx="3946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i="0">
                <a:solidFill>
                  <a:srgbClr val="000099"/>
                </a:solidFill>
                <a:latin typeface="+mn-lt"/>
                <a:ea typeface="黑体" pitchFamily="2" charset="-122"/>
              </a:rPr>
              <a:t>…</a:t>
            </a:r>
          </a:p>
        </p:txBody>
      </p:sp>
      <p:sp>
        <p:nvSpPr>
          <p:cNvPr id="137240" name="Text Box 24"/>
          <p:cNvSpPr txBox="1">
            <a:spLocks noChangeArrowheads="1"/>
          </p:cNvSpPr>
          <p:nvPr/>
        </p:nvSpPr>
        <p:spPr bwMode="auto">
          <a:xfrm>
            <a:off x="5600776" y="5060403"/>
            <a:ext cx="35298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i="0">
                <a:solidFill>
                  <a:srgbClr val="000099"/>
                </a:solidFill>
                <a:latin typeface="+mn-lt"/>
                <a:ea typeface="黑体" pitchFamily="2" charset="-122"/>
              </a:rPr>
              <a:t>…</a:t>
            </a:r>
          </a:p>
        </p:txBody>
      </p:sp>
      <p:sp>
        <p:nvSpPr>
          <p:cNvPr id="137241" name="Line 25"/>
          <p:cNvSpPr>
            <a:spLocks noChangeShapeType="1"/>
          </p:cNvSpPr>
          <p:nvPr/>
        </p:nvSpPr>
        <p:spPr bwMode="auto">
          <a:xfrm>
            <a:off x="2813127" y="2167978"/>
            <a:ext cx="509587" cy="547688"/>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i="0">
              <a:solidFill>
                <a:srgbClr val="000099"/>
              </a:solidFill>
              <a:latin typeface="+mn-lt"/>
              <a:ea typeface="黑体" pitchFamily="2" charset="-122"/>
            </a:endParaRPr>
          </a:p>
        </p:txBody>
      </p:sp>
      <p:sp>
        <p:nvSpPr>
          <p:cNvPr id="137242" name="Line 26"/>
          <p:cNvSpPr>
            <a:spLocks noChangeShapeType="1"/>
          </p:cNvSpPr>
          <p:nvPr/>
        </p:nvSpPr>
        <p:spPr bwMode="auto">
          <a:xfrm>
            <a:off x="5497590" y="2185441"/>
            <a:ext cx="587375" cy="49530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i="0">
              <a:solidFill>
                <a:srgbClr val="000099"/>
              </a:solidFill>
              <a:latin typeface="+mn-lt"/>
              <a:ea typeface="黑体" pitchFamily="2" charset="-122"/>
            </a:endParaRPr>
          </a:p>
        </p:txBody>
      </p:sp>
      <p:sp>
        <p:nvSpPr>
          <p:cNvPr id="137243" name="Line 27"/>
          <p:cNvSpPr>
            <a:spLocks noChangeShapeType="1"/>
          </p:cNvSpPr>
          <p:nvPr/>
        </p:nvSpPr>
        <p:spPr bwMode="auto">
          <a:xfrm flipH="1">
            <a:off x="3775152" y="2169566"/>
            <a:ext cx="584200" cy="52070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i="0">
              <a:solidFill>
                <a:srgbClr val="000099"/>
              </a:solidFill>
              <a:latin typeface="+mn-lt"/>
              <a:ea typeface="黑体" pitchFamily="2" charset="-122"/>
            </a:endParaRPr>
          </a:p>
        </p:txBody>
      </p:sp>
      <p:sp>
        <p:nvSpPr>
          <p:cNvPr id="137244" name="Line 28"/>
          <p:cNvSpPr>
            <a:spLocks noChangeShapeType="1"/>
          </p:cNvSpPr>
          <p:nvPr/>
        </p:nvSpPr>
        <p:spPr bwMode="auto">
          <a:xfrm flipH="1">
            <a:off x="6489777" y="2169566"/>
            <a:ext cx="573087" cy="52705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i="0">
              <a:solidFill>
                <a:srgbClr val="000099"/>
              </a:solidFill>
              <a:latin typeface="+mn-lt"/>
              <a:ea typeface="黑体" pitchFamily="2" charset="-122"/>
            </a:endParaRPr>
          </a:p>
        </p:txBody>
      </p:sp>
      <p:sp>
        <p:nvSpPr>
          <p:cNvPr id="137245" name="Line 29"/>
          <p:cNvSpPr>
            <a:spLocks noChangeShapeType="1"/>
          </p:cNvSpPr>
          <p:nvPr/>
        </p:nvSpPr>
        <p:spPr bwMode="auto">
          <a:xfrm>
            <a:off x="3554489" y="3117303"/>
            <a:ext cx="1149350" cy="661988"/>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i="0">
              <a:solidFill>
                <a:srgbClr val="000099"/>
              </a:solidFill>
              <a:latin typeface="+mn-lt"/>
              <a:ea typeface="黑体" pitchFamily="2" charset="-122"/>
            </a:endParaRPr>
          </a:p>
        </p:txBody>
      </p:sp>
      <p:sp>
        <p:nvSpPr>
          <p:cNvPr id="137246" name="Line 30"/>
          <p:cNvSpPr>
            <a:spLocks noChangeShapeType="1"/>
          </p:cNvSpPr>
          <p:nvPr/>
        </p:nvSpPr>
        <p:spPr bwMode="auto">
          <a:xfrm flipH="1">
            <a:off x="5188028" y="3133178"/>
            <a:ext cx="1152525" cy="64770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i="0">
              <a:solidFill>
                <a:srgbClr val="000099"/>
              </a:solidFill>
              <a:latin typeface="+mn-lt"/>
              <a:ea typeface="黑体" pitchFamily="2" charset="-122"/>
            </a:endParaRPr>
          </a:p>
        </p:txBody>
      </p:sp>
      <p:sp>
        <p:nvSpPr>
          <p:cNvPr id="137247" name="Line 31"/>
          <p:cNvSpPr>
            <a:spLocks noChangeShapeType="1"/>
          </p:cNvSpPr>
          <p:nvPr/>
        </p:nvSpPr>
        <p:spPr bwMode="auto">
          <a:xfrm>
            <a:off x="5232477" y="4244428"/>
            <a:ext cx="1627187" cy="839788"/>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i="0">
              <a:solidFill>
                <a:srgbClr val="000099"/>
              </a:solidFill>
              <a:latin typeface="+mn-lt"/>
              <a:ea typeface="黑体" pitchFamily="2" charset="-122"/>
            </a:endParaRPr>
          </a:p>
        </p:txBody>
      </p:sp>
      <p:sp>
        <p:nvSpPr>
          <p:cNvPr id="137248" name="Line 32"/>
          <p:cNvSpPr>
            <a:spLocks noChangeShapeType="1"/>
          </p:cNvSpPr>
          <p:nvPr/>
        </p:nvSpPr>
        <p:spPr bwMode="auto">
          <a:xfrm flipH="1">
            <a:off x="2971878" y="4234905"/>
            <a:ext cx="1646237" cy="849313"/>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i="0">
              <a:solidFill>
                <a:srgbClr val="000099"/>
              </a:solidFill>
              <a:latin typeface="+mn-lt"/>
              <a:ea typeface="黑体" pitchFamily="2" charset="-122"/>
            </a:endParaRPr>
          </a:p>
        </p:txBody>
      </p:sp>
      <p:sp>
        <p:nvSpPr>
          <p:cNvPr id="137249" name="Line 33"/>
          <p:cNvSpPr>
            <a:spLocks noChangeShapeType="1"/>
          </p:cNvSpPr>
          <p:nvPr/>
        </p:nvSpPr>
        <p:spPr bwMode="auto">
          <a:xfrm flipH="1">
            <a:off x="4700664" y="4190455"/>
            <a:ext cx="244475" cy="893763"/>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i="0">
              <a:solidFill>
                <a:srgbClr val="000099"/>
              </a:solidFill>
              <a:latin typeface="+mn-lt"/>
              <a:ea typeface="黑体" pitchFamily="2" charset="-122"/>
            </a:endParaRPr>
          </a:p>
        </p:txBody>
      </p:sp>
      <p:sp>
        <p:nvSpPr>
          <p:cNvPr id="137250" name="Text Box 34"/>
          <p:cNvSpPr txBox="1">
            <a:spLocks noChangeArrowheads="1"/>
          </p:cNvSpPr>
          <p:nvPr/>
        </p:nvSpPr>
        <p:spPr bwMode="auto">
          <a:xfrm>
            <a:off x="2371802" y="5173117"/>
            <a:ext cx="14173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i="0">
                <a:solidFill>
                  <a:srgbClr val="000099"/>
                </a:solidFill>
                <a:latin typeface="+mn-lt"/>
                <a:ea typeface="黑体" pitchFamily="2" charset="-122"/>
              </a:rPr>
              <a:t>网络接口</a:t>
            </a:r>
            <a:r>
              <a:rPr kumimoji="1" lang="zh-CN" altLang="en-US" sz="1000" i="0">
                <a:solidFill>
                  <a:srgbClr val="000099"/>
                </a:solidFill>
                <a:latin typeface="+mn-lt"/>
                <a:ea typeface="黑体" pitchFamily="2" charset="-122"/>
              </a:rPr>
              <a:t> </a:t>
            </a:r>
            <a:r>
              <a:rPr kumimoji="1" lang="en-US" altLang="zh-CN" sz="2000" i="0">
                <a:solidFill>
                  <a:srgbClr val="000099"/>
                </a:solidFill>
                <a:latin typeface="+mn-lt"/>
                <a:ea typeface="黑体" pitchFamily="2" charset="-122"/>
              </a:rPr>
              <a:t>1</a:t>
            </a:r>
          </a:p>
        </p:txBody>
      </p:sp>
      <p:sp>
        <p:nvSpPr>
          <p:cNvPr id="137251" name="Text Box 35"/>
          <p:cNvSpPr txBox="1">
            <a:spLocks noChangeArrowheads="1"/>
          </p:cNvSpPr>
          <p:nvPr/>
        </p:nvSpPr>
        <p:spPr bwMode="auto">
          <a:xfrm>
            <a:off x="4089476" y="5141367"/>
            <a:ext cx="14173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i="0" dirty="0">
                <a:solidFill>
                  <a:srgbClr val="000099"/>
                </a:solidFill>
                <a:latin typeface="+mn-lt"/>
                <a:ea typeface="黑体" pitchFamily="2" charset="-122"/>
              </a:rPr>
              <a:t>网络接口</a:t>
            </a:r>
            <a:r>
              <a:rPr kumimoji="1" lang="zh-CN" altLang="en-US" sz="1000" i="0" dirty="0">
                <a:solidFill>
                  <a:srgbClr val="000099"/>
                </a:solidFill>
                <a:latin typeface="+mn-lt"/>
                <a:ea typeface="黑体" pitchFamily="2" charset="-122"/>
              </a:rPr>
              <a:t> </a:t>
            </a:r>
            <a:r>
              <a:rPr kumimoji="1" lang="en-US" altLang="zh-CN" sz="2000" i="0" dirty="0">
                <a:solidFill>
                  <a:srgbClr val="000099"/>
                </a:solidFill>
                <a:latin typeface="+mn-lt"/>
                <a:ea typeface="黑体" pitchFamily="2" charset="-122"/>
              </a:rPr>
              <a:t>2</a:t>
            </a:r>
          </a:p>
        </p:txBody>
      </p:sp>
      <p:sp>
        <p:nvSpPr>
          <p:cNvPr id="137252" name="Text Box 36"/>
          <p:cNvSpPr txBox="1">
            <a:spLocks noChangeArrowheads="1"/>
          </p:cNvSpPr>
          <p:nvPr/>
        </p:nvSpPr>
        <p:spPr bwMode="auto">
          <a:xfrm>
            <a:off x="6140527" y="5120729"/>
            <a:ext cx="14173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i="0" dirty="0">
                <a:solidFill>
                  <a:srgbClr val="000099"/>
                </a:solidFill>
                <a:latin typeface="+mn-lt"/>
                <a:ea typeface="黑体" pitchFamily="2" charset="-122"/>
              </a:rPr>
              <a:t>网络接口</a:t>
            </a:r>
            <a:r>
              <a:rPr kumimoji="1" lang="zh-CN" altLang="en-US" sz="1000" i="0" dirty="0">
                <a:solidFill>
                  <a:srgbClr val="000099"/>
                </a:solidFill>
                <a:latin typeface="+mn-lt"/>
                <a:ea typeface="黑体" pitchFamily="2" charset="-122"/>
              </a:rPr>
              <a:t> </a:t>
            </a:r>
            <a:r>
              <a:rPr kumimoji="1" lang="en-US" altLang="zh-CN" sz="2000" i="0" dirty="0">
                <a:solidFill>
                  <a:srgbClr val="000099"/>
                </a:solidFill>
                <a:latin typeface="+mn-lt"/>
                <a:ea typeface="黑体" pitchFamily="2" charset="-122"/>
              </a:rPr>
              <a:t>3</a:t>
            </a:r>
          </a:p>
        </p:txBody>
      </p:sp>
      <p:sp>
        <p:nvSpPr>
          <p:cNvPr id="137253" name="Text Box 37"/>
          <p:cNvSpPr txBox="1">
            <a:spLocks noChangeArrowheads="1"/>
          </p:cNvSpPr>
          <p:nvPr/>
        </p:nvSpPr>
        <p:spPr bwMode="auto">
          <a:xfrm>
            <a:off x="1047828" y="188641"/>
            <a:ext cx="7183437" cy="1274195"/>
          </a:xfrm>
          <a:prstGeom prst="rect">
            <a:avLst/>
          </a:prstGeom>
          <a:solidFill>
            <a:srgbClr val="FFFF00"/>
          </a:solidFill>
          <a:ln>
            <a:noFill/>
          </a:ln>
          <a:effectLst/>
        </p:spPr>
        <p:txBody>
          <a:bodyPr>
            <a:spAutoFit/>
          </a:bodyPr>
          <a:lstStyle/>
          <a:p>
            <a:pPr algn="ctr">
              <a:lnSpc>
                <a:spcPct val="120000"/>
              </a:lnSpc>
            </a:pPr>
            <a:r>
              <a:rPr lang="en-US" altLang="zh-CN" sz="3200" i="0" dirty="0">
                <a:solidFill>
                  <a:srgbClr val="333399"/>
                </a:solidFill>
                <a:latin typeface="+mn-lt"/>
                <a:ea typeface="黑体" pitchFamily="2" charset="-122"/>
              </a:rPr>
              <a:t>Everything over IP </a:t>
            </a:r>
          </a:p>
          <a:p>
            <a:pPr algn="ctr">
              <a:lnSpc>
                <a:spcPct val="120000"/>
              </a:lnSpc>
            </a:pPr>
            <a:r>
              <a:rPr lang="en-US" altLang="zh-CN" sz="3200" i="0" dirty="0">
                <a:solidFill>
                  <a:srgbClr val="333399"/>
                </a:solidFill>
                <a:latin typeface="+mn-lt"/>
                <a:ea typeface="黑体" pitchFamily="2" charset="-122"/>
              </a:rPr>
              <a:t>IP</a:t>
            </a:r>
            <a:r>
              <a:rPr lang="en-US" altLang="zh-CN" sz="1600" i="0" dirty="0">
                <a:solidFill>
                  <a:srgbClr val="333399"/>
                </a:solidFill>
                <a:latin typeface="+mn-lt"/>
                <a:ea typeface="黑体" pitchFamily="2" charset="-122"/>
              </a:rPr>
              <a:t> </a:t>
            </a:r>
            <a:r>
              <a:rPr lang="zh-CN" altLang="en-US" sz="3200" i="0" dirty="0">
                <a:solidFill>
                  <a:srgbClr val="333399"/>
                </a:solidFill>
                <a:latin typeface="+mn-lt"/>
                <a:ea typeface="黑体" pitchFamily="2" charset="-122"/>
              </a:rPr>
              <a:t>可为各式各样的应用程序提供服务</a:t>
            </a:r>
          </a:p>
        </p:txBody>
      </p:sp>
      <p:sp>
        <p:nvSpPr>
          <p:cNvPr id="137254" name="Text Box 38"/>
          <p:cNvSpPr txBox="1">
            <a:spLocks noChangeArrowheads="1"/>
          </p:cNvSpPr>
          <p:nvPr/>
        </p:nvSpPr>
        <p:spPr bwMode="auto">
          <a:xfrm>
            <a:off x="1047828" y="188641"/>
            <a:ext cx="7183437" cy="1274195"/>
          </a:xfrm>
          <a:prstGeom prst="rect">
            <a:avLst/>
          </a:prstGeom>
          <a:solidFill>
            <a:srgbClr val="00FF99"/>
          </a:solidFill>
          <a:ln>
            <a:noFill/>
          </a:ln>
          <a:effectLst/>
        </p:spPr>
        <p:txBody>
          <a:bodyPr>
            <a:spAutoFit/>
          </a:bodyPr>
          <a:lstStyle/>
          <a:p>
            <a:pPr algn="ctr">
              <a:lnSpc>
                <a:spcPct val="120000"/>
              </a:lnSpc>
            </a:pPr>
            <a:r>
              <a:rPr lang="en-US" altLang="zh-CN" sz="3200" i="0" dirty="0">
                <a:solidFill>
                  <a:srgbClr val="333399"/>
                </a:solidFill>
                <a:latin typeface="+mn-lt"/>
                <a:ea typeface="黑体" pitchFamily="2" charset="-122"/>
              </a:rPr>
              <a:t>IP over Everything </a:t>
            </a:r>
          </a:p>
          <a:p>
            <a:pPr algn="ctr">
              <a:lnSpc>
                <a:spcPct val="120000"/>
              </a:lnSpc>
            </a:pPr>
            <a:r>
              <a:rPr lang="en-US" altLang="zh-CN" sz="3200" i="0" dirty="0">
                <a:solidFill>
                  <a:srgbClr val="333399"/>
                </a:solidFill>
                <a:latin typeface="+mn-lt"/>
                <a:ea typeface="黑体" pitchFamily="2" charset="-122"/>
              </a:rPr>
              <a:t>IP</a:t>
            </a:r>
            <a:r>
              <a:rPr lang="en-US" altLang="zh-CN" sz="1200" i="0" dirty="0">
                <a:solidFill>
                  <a:srgbClr val="333399"/>
                </a:solidFill>
                <a:latin typeface="+mn-lt"/>
                <a:ea typeface="黑体" pitchFamily="2" charset="-122"/>
              </a:rPr>
              <a:t> </a:t>
            </a:r>
            <a:r>
              <a:rPr lang="zh-CN" altLang="en-US" sz="3200" i="0" dirty="0">
                <a:solidFill>
                  <a:srgbClr val="333399"/>
                </a:solidFill>
                <a:latin typeface="+mn-lt"/>
                <a:ea typeface="黑体" pitchFamily="2" charset="-122"/>
              </a:rPr>
              <a:t>可应用到各式各样的网络上</a:t>
            </a:r>
          </a:p>
        </p:txBody>
      </p:sp>
      <p:sp>
        <p:nvSpPr>
          <p:cNvPr id="2" name="矩形 1"/>
          <p:cNvSpPr/>
          <p:nvPr/>
        </p:nvSpPr>
        <p:spPr>
          <a:xfrm>
            <a:off x="1142976" y="6021289"/>
            <a:ext cx="6500857" cy="461665"/>
          </a:xfrm>
          <a:prstGeom prst="rect">
            <a:avLst/>
          </a:prstGeom>
        </p:spPr>
        <p:txBody>
          <a:bodyPr wrap="square">
            <a:spAutoFit/>
          </a:bodyPr>
          <a:lstStyle/>
          <a:p>
            <a:pPr algn="ctr"/>
            <a:r>
              <a:rPr lang="zh-CN" altLang="zh-CN" sz="2400" i="0" dirty="0">
                <a:latin typeface="+mn-lt"/>
                <a:ea typeface="黑体" pitchFamily="2" charset="-122"/>
              </a:rPr>
              <a:t>沙漏</a:t>
            </a:r>
            <a:r>
              <a:rPr lang="en-US" altLang="zh-CN" sz="2400" i="0" dirty="0">
                <a:latin typeface="+mn-lt"/>
                <a:ea typeface="黑体" pitchFamily="2" charset="-122"/>
              </a:rPr>
              <a:t>(</a:t>
            </a:r>
            <a:r>
              <a:rPr lang="en-US" sz="2400" i="0" dirty="0">
                <a:latin typeface="+mn-lt"/>
              </a:rPr>
              <a:t>hourglass</a:t>
            </a:r>
            <a:r>
              <a:rPr lang="en-US" altLang="zh-CN" sz="2400" i="0" dirty="0">
                <a:latin typeface="+mn-lt"/>
                <a:ea typeface="黑体" pitchFamily="2" charset="-122"/>
              </a:rPr>
              <a:t>)</a:t>
            </a:r>
            <a:r>
              <a:rPr lang="zh-CN" altLang="zh-CN" sz="2400" i="0" dirty="0">
                <a:latin typeface="+mn-lt"/>
                <a:ea typeface="黑体" pitchFamily="2" charset="-122"/>
              </a:rPr>
              <a:t>计时器形状的</a:t>
            </a:r>
            <a:r>
              <a:rPr lang="en-US" altLang="zh-CN" sz="2400" i="0" dirty="0">
                <a:latin typeface="+mn-lt"/>
                <a:ea typeface="黑体" pitchFamily="2" charset="-122"/>
              </a:rPr>
              <a:t>TCP/IP</a:t>
            </a:r>
            <a:r>
              <a:rPr lang="zh-CN" altLang="zh-CN" sz="2400" i="0" dirty="0">
                <a:solidFill>
                  <a:srgbClr val="FF0000"/>
                </a:solidFill>
                <a:latin typeface="+mn-lt"/>
                <a:ea typeface="黑体" pitchFamily="2" charset="-122"/>
              </a:rPr>
              <a:t>协议族</a:t>
            </a:r>
            <a:endParaRPr lang="zh-CN" altLang="en-US" sz="2400" i="0" dirty="0">
              <a:solidFill>
                <a:srgbClr val="FF0000"/>
              </a:solidFill>
              <a:latin typeface="+mn-lt"/>
              <a:ea typeface="黑体" pitchFamily="2" charset="-122"/>
            </a:endParaRPr>
          </a:p>
        </p:txBody>
      </p:sp>
      <p:sp>
        <p:nvSpPr>
          <p:cNvPr id="40" name="矩形 39"/>
          <p:cNvSpPr/>
          <p:nvPr/>
        </p:nvSpPr>
        <p:spPr>
          <a:xfrm>
            <a:off x="6033878" y="3799507"/>
            <a:ext cx="2946832" cy="338554"/>
          </a:xfrm>
          <a:prstGeom prst="rect">
            <a:avLst/>
          </a:prstGeom>
        </p:spPr>
        <p:txBody>
          <a:bodyPr wrap="none">
            <a:spAutoFit/>
          </a:bodyPr>
          <a:lstStyle/>
          <a:p>
            <a:r>
              <a:rPr lang="en-US" altLang="zh-CN" sz="1600" i="0" dirty="0">
                <a:latin typeface="+mn-lt"/>
              </a:rPr>
              <a:t>Glue: port /protocol/type field </a:t>
            </a:r>
            <a:endParaRPr lang="zh-CN" altLang="zh-CN" sz="1600" i="0" dirty="0">
              <a:latin typeface="+mn-lt"/>
            </a:endParaRPr>
          </a:p>
        </p:txBody>
      </p:sp>
    </p:spTree>
    <p:extLst>
      <p:ext uri="{BB962C8B-B14F-4D97-AF65-F5344CB8AC3E}">
        <p14:creationId xmlns:p14="http://schemas.microsoft.com/office/powerpoint/2010/main" val="37402831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253"/>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37219"/>
                                        </p:tgtEl>
                                        <p:attrNameLst>
                                          <p:attrName>style.visibility</p:attrName>
                                        </p:attrNameLst>
                                      </p:cBhvr>
                                      <p:to>
                                        <p:strVal val="visible"/>
                                      </p:to>
                                    </p:set>
                                  </p:childTnLst>
                                </p:cTn>
                              </p:par>
                            </p:childTnLst>
                          </p:cTn>
                        </p:par>
                        <p:par>
                          <p:cTn id="10" fill="hold" nodeType="afterGroup">
                            <p:stCondLst>
                              <p:cond delay="0"/>
                            </p:stCondLst>
                            <p:childTnLst>
                              <p:par>
                                <p:cTn id="11" presetID="35" presetClass="emph" presetSubtype="0" repeatCount="indefinite" fill="hold" grpId="0" nodeType="afterEffect">
                                  <p:stCondLst>
                                    <p:cond delay="0"/>
                                  </p:stCondLst>
                                  <p:endCondLst>
                                    <p:cond evt="onNext" delay="0">
                                      <p:tgtEl>
                                        <p:sldTgt/>
                                      </p:tgtEl>
                                    </p:cond>
                                  </p:endCondLst>
                                  <p:childTnLst>
                                    <p:anim calcmode="discrete" valueType="str">
                                      <p:cBhvr>
                                        <p:cTn id="12" dur="1000" fill="hold"/>
                                        <p:tgtEl>
                                          <p:spTgt spid="137227"/>
                                        </p:tgtEl>
                                        <p:attrNameLst>
                                          <p:attrName>style.visibility</p:attrName>
                                        </p:attrNameLst>
                                      </p:cBhvr>
                                      <p:tavLst>
                                        <p:tav tm="0">
                                          <p:val>
                                            <p:strVal val="hidden"/>
                                          </p:val>
                                        </p:tav>
                                        <p:tav tm="50000">
                                          <p:val>
                                            <p:strVal val="visible"/>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7254"/>
                                        </p:tgtEl>
                                        <p:attrNameLst>
                                          <p:attrName>style.visibility</p:attrName>
                                        </p:attrNameLst>
                                      </p:cBhvr>
                                      <p:to>
                                        <p:strVal val="visible"/>
                                      </p:to>
                                    </p:set>
                                  </p:childTnLst>
                                </p:cTn>
                              </p:par>
                            </p:childTnLst>
                          </p:cTn>
                        </p:par>
                        <p:par>
                          <p:cTn id="17" fill="hold" nodeType="afterGroup">
                            <p:stCondLst>
                              <p:cond delay="0"/>
                            </p:stCondLst>
                            <p:childTnLst>
                              <p:par>
                                <p:cTn id="18" presetID="1" presetClass="exit" presetSubtype="0" fill="hold" grpId="1" nodeType="afterEffect">
                                  <p:stCondLst>
                                    <p:cond delay="0"/>
                                  </p:stCondLst>
                                  <p:childTnLst>
                                    <p:set>
                                      <p:cBhvr>
                                        <p:cTn id="19" dur="1" fill="hold">
                                          <p:stCondLst>
                                            <p:cond delay="0"/>
                                          </p:stCondLst>
                                        </p:cTn>
                                        <p:tgtEl>
                                          <p:spTgt spid="137219"/>
                                        </p:tgtEl>
                                        <p:attrNameLst>
                                          <p:attrName>style.visibility</p:attrName>
                                        </p:attrNameLst>
                                      </p:cBhvr>
                                      <p:to>
                                        <p:strVal val="hidden"/>
                                      </p:to>
                                    </p:set>
                                  </p:childTnLst>
                                </p:cTn>
                              </p:par>
                            </p:childTnLst>
                          </p:cTn>
                        </p:par>
                        <p:par>
                          <p:cTn id="20" fill="hold" nodeType="afterGroup">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137218"/>
                                        </p:tgtEl>
                                        <p:attrNameLst>
                                          <p:attrName>style.visibility</p:attrName>
                                        </p:attrNameLst>
                                      </p:cBhvr>
                                      <p:to>
                                        <p:strVal val="visible"/>
                                      </p:to>
                                    </p:set>
                                  </p:childTnLst>
                                </p:cTn>
                              </p:par>
                            </p:childTnLst>
                          </p:cTn>
                        </p:par>
                        <p:par>
                          <p:cTn id="23" fill="hold" nodeType="afterGroup">
                            <p:stCondLst>
                              <p:cond delay="0"/>
                            </p:stCondLst>
                            <p:childTnLst>
                              <p:par>
                                <p:cTn id="24" presetID="35" presetClass="emph" presetSubtype="0" repeatCount="indefinite" fill="hold" grpId="1" nodeType="afterEffect">
                                  <p:stCondLst>
                                    <p:cond delay="0"/>
                                  </p:stCondLst>
                                  <p:endCondLst>
                                    <p:cond evt="onNext" delay="0">
                                      <p:tgtEl>
                                        <p:sldTgt/>
                                      </p:tgtEl>
                                    </p:cond>
                                  </p:endCondLst>
                                  <p:childTnLst>
                                    <p:anim calcmode="discrete" valueType="str">
                                      <p:cBhvr>
                                        <p:cTn id="25" dur="1000" fill="hold"/>
                                        <p:tgtEl>
                                          <p:spTgt spid="13722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8" grpId="0" animBg="1"/>
      <p:bldP spid="137219" grpId="0" animBg="1"/>
      <p:bldP spid="137219" grpId="1" animBg="1"/>
      <p:bldP spid="137227" grpId="0" animBg="1"/>
      <p:bldP spid="137227" grpId="1" animBg="1"/>
      <p:bldP spid="137253" grpId="0" animBg="1"/>
      <p:bldP spid="13725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9" name="Rectangle 3"/>
          <p:cNvSpPr>
            <a:spLocks noGrp="1" noChangeArrowheads="1"/>
          </p:cNvSpPr>
          <p:nvPr>
            <p:ph type="body" sz="half" idx="1"/>
          </p:nvPr>
        </p:nvSpPr>
        <p:spPr>
          <a:xfrm>
            <a:off x="341313" y="996950"/>
            <a:ext cx="8416925" cy="1622425"/>
          </a:xfrm>
        </p:spPr>
        <p:txBody>
          <a:bodyPr/>
          <a:lstStyle/>
          <a:p>
            <a:pPr eaLnBrk="1" hangingPunct="1">
              <a:lnSpc>
                <a:spcPct val="90000"/>
              </a:lnSpc>
              <a:buFontTx/>
              <a:buNone/>
            </a:pPr>
            <a:r>
              <a:rPr lang="en-US" altLang="zh-CN" dirty="0"/>
              <a:t>P (success by given node) =</a:t>
            </a:r>
          </a:p>
          <a:p>
            <a:pPr eaLnBrk="1" hangingPunct="1">
              <a:lnSpc>
                <a:spcPct val="90000"/>
              </a:lnSpc>
              <a:buFontTx/>
              <a:buNone/>
            </a:pPr>
            <a:r>
              <a:rPr lang="en-US" altLang="zh-CN" dirty="0"/>
              <a:t>    P</a:t>
            </a:r>
            <a:r>
              <a:rPr lang="en-US" altLang="zh-CN" sz="2000" dirty="0"/>
              <a:t> (node transmits)</a:t>
            </a:r>
            <a:r>
              <a:rPr lang="en-US" altLang="zh-CN" baseline="30000" dirty="0"/>
              <a:t> . </a:t>
            </a:r>
            <a:r>
              <a:rPr lang="en-US" altLang="zh-CN" dirty="0"/>
              <a:t>P </a:t>
            </a:r>
            <a:r>
              <a:rPr lang="en-US" altLang="zh-CN" sz="2000" dirty="0"/>
              <a:t>(no other node transmits in [t</a:t>
            </a:r>
            <a:r>
              <a:rPr lang="en-US" altLang="zh-CN" sz="2000" baseline="-25000" dirty="0"/>
              <a:t>0</a:t>
            </a:r>
            <a:r>
              <a:rPr lang="en-US" altLang="zh-CN" sz="2000" dirty="0"/>
              <a:t>-1, t</a:t>
            </a:r>
            <a:r>
              <a:rPr lang="en-US" altLang="zh-CN" sz="2000" baseline="-25000" dirty="0"/>
              <a:t>0</a:t>
            </a:r>
            <a:r>
              <a:rPr lang="en-US" altLang="zh-CN" sz="2000" dirty="0"/>
              <a:t>])</a:t>
            </a:r>
            <a:r>
              <a:rPr lang="en-US" altLang="zh-CN" sz="2000" baseline="16000" dirty="0"/>
              <a:t>.</a:t>
            </a:r>
            <a:r>
              <a:rPr lang="en-US" altLang="zh-CN" baseline="16000" dirty="0"/>
              <a:t> </a:t>
            </a:r>
            <a:r>
              <a:rPr lang="en-US" altLang="zh-CN" dirty="0"/>
              <a:t>P </a:t>
            </a:r>
            <a:r>
              <a:rPr lang="en-US" altLang="zh-CN" sz="2000" dirty="0"/>
              <a:t>(no other node transmits in [t</a:t>
            </a:r>
            <a:r>
              <a:rPr lang="en-US" altLang="zh-CN" sz="2000" baseline="-25000" dirty="0"/>
              <a:t>0</a:t>
            </a:r>
            <a:r>
              <a:rPr lang="en-US" altLang="zh-CN" sz="2000" dirty="0"/>
              <a:t>, t</a:t>
            </a:r>
            <a:r>
              <a:rPr lang="en-US" altLang="zh-CN" sz="2000" baseline="-25000" dirty="0"/>
              <a:t>0</a:t>
            </a:r>
            <a:r>
              <a:rPr lang="en-US" altLang="zh-CN" sz="2000" dirty="0"/>
              <a:t>+1])</a:t>
            </a:r>
          </a:p>
          <a:p>
            <a:pPr eaLnBrk="1" hangingPunct="1">
              <a:lnSpc>
                <a:spcPct val="90000"/>
              </a:lnSpc>
              <a:buFontTx/>
              <a:buNone/>
            </a:pPr>
            <a:r>
              <a:rPr lang="en-US" altLang="zh-CN" dirty="0"/>
              <a:t>     = p </a:t>
            </a:r>
            <a:r>
              <a:rPr lang="en-US" altLang="zh-CN" baseline="16000" dirty="0"/>
              <a:t>. </a:t>
            </a:r>
            <a:r>
              <a:rPr lang="en-US" altLang="zh-CN" dirty="0"/>
              <a:t>(1-p)</a:t>
            </a:r>
            <a:r>
              <a:rPr lang="en-US" altLang="zh-CN" baseline="30000" dirty="0"/>
              <a:t>N-1</a:t>
            </a:r>
            <a:r>
              <a:rPr lang="en-US" altLang="zh-CN" baseline="16000" dirty="0"/>
              <a:t> . </a:t>
            </a:r>
            <a:r>
              <a:rPr lang="en-US" altLang="zh-CN" dirty="0"/>
              <a:t>(1-p)</a:t>
            </a:r>
            <a:r>
              <a:rPr lang="en-US" altLang="zh-CN" baseline="30000" dirty="0"/>
              <a:t>N-1  </a:t>
            </a:r>
            <a:r>
              <a:rPr lang="en-US" altLang="zh-CN" dirty="0"/>
              <a:t>= p </a:t>
            </a:r>
            <a:r>
              <a:rPr lang="en-US" altLang="zh-CN" baseline="16000" dirty="0"/>
              <a:t>. </a:t>
            </a:r>
            <a:r>
              <a:rPr lang="en-US" altLang="zh-CN" dirty="0"/>
              <a:t>(1-p)</a:t>
            </a:r>
            <a:r>
              <a:rPr lang="en-US" altLang="zh-CN" baseline="30000" dirty="0"/>
              <a:t>2(N-1)</a:t>
            </a:r>
            <a:r>
              <a:rPr lang="en-US" altLang="zh-CN" baseline="16000" dirty="0"/>
              <a:t> </a:t>
            </a:r>
            <a:endParaRPr lang="zh-CN" altLang="en-US" dirty="0"/>
          </a:p>
        </p:txBody>
      </p:sp>
      <p:graphicFrame>
        <p:nvGraphicFramePr>
          <p:cNvPr id="5122" name="Object 4"/>
          <p:cNvGraphicFramePr>
            <a:graphicFrameLocks noGrp="1" noChangeAspect="1"/>
          </p:cNvGraphicFramePr>
          <p:nvPr>
            <p:ph sz="quarter" idx="2"/>
            <p:extLst>
              <p:ext uri="{D42A27DB-BD31-4B8C-83A1-F6EECF244321}">
                <p14:modId xmlns:p14="http://schemas.microsoft.com/office/powerpoint/2010/main" val="2344109975"/>
              </p:ext>
            </p:extLst>
          </p:nvPr>
        </p:nvGraphicFramePr>
        <p:xfrm>
          <a:off x="681038" y="3271838"/>
          <a:ext cx="3886200" cy="366712"/>
        </p:xfrm>
        <a:graphic>
          <a:graphicData uri="http://schemas.openxmlformats.org/presentationml/2006/ole">
            <mc:AlternateContent xmlns:mc="http://schemas.openxmlformats.org/markup-compatibility/2006">
              <mc:Choice xmlns:v="urn:schemas-microsoft-com:vml" Requires="v">
                <p:oleObj name="Equation" r:id="rId3" imgW="2933700" imgH="228600" progId="Equation.DSMT4">
                  <p:embed/>
                </p:oleObj>
              </mc:Choice>
              <mc:Fallback>
                <p:oleObj name="Equation" r:id="rId3" imgW="2933700" imgH="228600" progId="Equation.DSMT4">
                  <p:embed/>
                  <p:pic>
                    <p:nvPicPr>
                      <p:cNvPr id="5122"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038" y="3271838"/>
                        <a:ext cx="3886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30" name="Text Box 5"/>
          <p:cNvSpPr txBox="1">
            <a:spLocks noChangeArrowheads="1"/>
          </p:cNvSpPr>
          <p:nvPr/>
        </p:nvSpPr>
        <p:spPr bwMode="auto">
          <a:xfrm>
            <a:off x="4240213" y="5575300"/>
            <a:ext cx="4040187" cy="396875"/>
          </a:xfrm>
          <a:prstGeom prst="rect">
            <a:avLst/>
          </a:prstGeom>
          <a:noFill/>
          <a:ln w="9525">
            <a:noFill/>
            <a:miter lim="800000"/>
            <a:headEnd/>
            <a:tailEnd/>
          </a:ln>
        </p:spPr>
        <p:txBody>
          <a:bodyPr>
            <a:spAutoFit/>
          </a:bodyPr>
          <a:lstStyle/>
          <a:p>
            <a:r>
              <a:rPr lang="en-US" altLang="zh-CN" sz="2000" i="0" dirty="0">
                <a:solidFill>
                  <a:srgbClr val="FF0000"/>
                </a:solidFill>
                <a:latin typeface="+mn-lt"/>
              </a:rPr>
              <a:t>even worse than slotted Aloha!</a:t>
            </a:r>
          </a:p>
        </p:txBody>
      </p:sp>
      <p:sp>
        <p:nvSpPr>
          <p:cNvPr id="5132" name="Rectangle 7"/>
          <p:cNvSpPr>
            <a:spLocks noChangeArrowheads="1"/>
          </p:cNvSpPr>
          <p:nvPr/>
        </p:nvSpPr>
        <p:spPr bwMode="auto">
          <a:xfrm>
            <a:off x="0" y="2204522"/>
            <a:ext cx="184731" cy="369332"/>
          </a:xfrm>
          <a:prstGeom prst="rect">
            <a:avLst/>
          </a:prstGeom>
          <a:noFill/>
          <a:ln w="9525">
            <a:noFill/>
            <a:miter lim="800000"/>
            <a:headEnd/>
            <a:tailEnd/>
          </a:ln>
        </p:spPr>
        <p:txBody>
          <a:bodyPr wrap="none" anchor="ctr">
            <a:spAutoFit/>
          </a:bodyPr>
          <a:lstStyle/>
          <a:p>
            <a:endParaRPr lang="zh-CN" altLang="en-US">
              <a:latin typeface="Gill Sans MT" panose="020B0502020104020203" pitchFamily="34" charset="0"/>
            </a:endParaRPr>
          </a:p>
        </p:txBody>
      </p:sp>
      <p:graphicFrame>
        <p:nvGraphicFramePr>
          <p:cNvPr id="5123" name="Object 8"/>
          <p:cNvGraphicFramePr>
            <a:graphicFrameLocks noChangeAspect="1"/>
          </p:cNvGraphicFramePr>
          <p:nvPr>
            <p:extLst>
              <p:ext uri="{D42A27DB-BD31-4B8C-83A1-F6EECF244321}">
                <p14:modId xmlns:p14="http://schemas.microsoft.com/office/powerpoint/2010/main" val="3939162812"/>
              </p:ext>
            </p:extLst>
          </p:nvPr>
        </p:nvGraphicFramePr>
        <p:xfrm>
          <a:off x="738188" y="2724150"/>
          <a:ext cx="2076450" cy="363538"/>
        </p:xfrm>
        <a:graphic>
          <a:graphicData uri="http://schemas.openxmlformats.org/presentationml/2006/ole">
            <mc:AlternateContent xmlns:mc="http://schemas.openxmlformats.org/markup-compatibility/2006">
              <mc:Choice xmlns:v="urn:schemas-microsoft-com:vml" Requires="v">
                <p:oleObj name="公式" r:id="rId5" imgW="1409700" imgH="228600" progId="Equation.3">
                  <p:embed/>
                </p:oleObj>
              </mc:Choice>
              <mc:Fallback>
                <p:oleObj name="公式" r:id="rId5" imgW="1409700" imgH="228600" progId="Equation.3">
                  <p:embed/>
                  <p:pic>
                    <p:nvPicPr>
                      <p:cNvPr id="5123"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188" y="2724150"/>
                        <a:ext cx="2076450" cy="363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4" name="Object 9"/>
          <p:cNvGraphicFramePr>
            <a:graphicFrameLocks noChangeAspect="1"/>
          </p:cNvGraphicFramePr>
          <p:nvPr>
            <p:extLst>
              <p:ext uri="{D42A27DB-BD31-4B8C-83A1-F6EECF244321}">
                <p14:modId xmlns:p14="http://schemas.microsoft.com/office/powerpoint/2010/main" val="77227167"/>
              </p:ext>
            </p:extLst>
          </p:nvPr>
        </p:nvGraphicFramePr>
        <p:xfrm>
          <a:off x="704850" y="4146550"/>
          <a:ext cx="2398713" cy="622300"/>
        </p:xfrm>
        <a:graphic>
          <a:graphicData uri="http://schemas.openxmlformats.org/presentationml/2006/ole">
            <mc:AlternateContent xmlns:mc="http://schemas.openxmlformats.org/markup-compatibility/2006">
              <mc:Choice xmlns:v="urn:schemas-microsoft-com:vml" Requires="v">
                <p:oleObj name="公式" r:id="rId7" imgW="1625600" imgH="393700" progId="Equation.3">
                  <p:embed/>
                </p:oleObj>
              </mc:Choice>
              <mc:Fallback>
                <p:oleObj name="公式" r:id="rId7" imgW="1625600" imgH="393700" progId="Equation.3">
                  <p:embed/>
                  <p:pic>
                    <p:nvPicPr>
                      <p:cNvPr id="5124"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4850" y="4146550"/>
                        <a:ext cx="2398713"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5" name="Object 10"/>
          <p:cNvGraphicFramePr>
            <a:graphicFrameLocks noChangeAspect="1"/>
          </p:cNvGraphicFramePr>
          <p:nvPr>
            <p:extLst>
              <p:ext uri="{D42A27DB-BD31-4B8C-83A1-F6EECF244321}">
                <p14:modId xmlns:p14="http://schemas.microsoft.com/office/powerpoint/2010/main" val="1601015235"/>
              </p:ext>
            </p:extLst>
          </p:nvPr>
        </p:nvGraphicFramePr>
        <p:xfrm>
          <a:off x="620713" y="4810125"/>
          <a:ext cx="3071812" cy="622300"/>
        </p:xfrm>
        <a:graphic>
          <a:graphicData uri="http://schemas.openxmlformats.org/presentationml/2006/ole">
            <mc:AlternateContent xmlns:mc="http://schemas.openxmlformats.org/markup-compatibility/2006">
              <mc:Choice xmlns:v="urn:schemas-microsoft-com:vml" Requires="v">
                <p:oleObj name="公式" r:id="rId9" imgW="2082800" imgH="393700" progId="Equation.3">
                  <p:embed/>
                </p:oleObj>
              </mc:Choice>
              <mc:Fallback>
                <p:oleObj name="公式" r:id="rId9" imgW="2082800" imgH="393700" progId="Equation.3">
                  <p:embed/>
                  <p:pic>
                    <p:nvPicPr>
                      <p:cNvPr id="5125"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0713" y="4810125"/>
                        <a:ext cx="3071812"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6" name="Object 11"/>
          <p:cNvGraphicFramePr>
            <a:graphicFrameLocks noChangeAspect="1"/>
          </p:cNvGraphicFramePr>
          <p:nvPr>
            <p:extLst>
              <p:ext uri="{D42A27DB-BD31-4B8C-83A1-F6EECF244321}">
                <p14:modId xmlns:p14="http://schemas.microsoft.com/office/powerpoint/2010/main" val="754956863"/>
              </p:ext>
            </p:extLst>
          </p:nvPr>
        </p:nvGraphicFramePr>
        <p:xfrm>
          <a:off x="608013" y="5483225"/>
          <a:ext cx="2174875" cy="622300"/>
        </p:xfrm>
        <a:graphic>
          <a:graphicData uri="http://schemas.openxmlformats.org/presentationml/2006/ole">
            <mc:AlternateContent xmlns:mc="http://schemas.openxmlformats.org/markup-compatibility/2006">
              <mc:Choice xmlns:v="urn:schemas-microsoft-com:vml" Requires="v">
                <p:oleObj name="公式" r:id="rId11" imgW="1473200" imgH="393700" progId="Equation.3">
                  <p:embed/>
                </p:oleObj>
              </mc:Choice>
              <mc:Fallback>
                <p:oleObj name="公式" r:id="rId11" imgW="1473200" imgH="393700" progId="Equation.3">
                  <p:embed/>
                  <p:pic>
                    <p:nvPicPr>
                      <p:cNvPr id="5126"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8013" y="5483225"/>
                        <a:ext cx="2174875"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7" name="Object 12"/>
          <p:cNvGraphicFramePr>
            <a:graphicFrameLocks noGrp="1" noChangeAspect="1"/>
          </p:cNvGraphicFramePr>
          <p:nvPr>
            <p:ph sz="quarter" idx="3"/>
            <p:extLst>
              <p:ext uri="{D42A27DB-BD31-4B8C-83A1-F6EECF244321}">
                <p14:modId xmlns:p14="http://schemas.microsoft.com/office/powerpoint/2010/main" val="333626502"/>
              </p:ext>
            </p:extLst>
          </p:nvPr>
        </p:nvGraphicFramePr>
        <p:xfrm>
          <a:off x="611188" y="3781425"/>
          <a:ext cx="3063875" cy="379413"/>
        </p:xfrm>
        <a:graphic>
          <a:graphicData uri="http://schemas.openxmlformats.org/presentationml/2006/ole">
            <mc:AlternateContent xmlns:mc="http://schemas.openxmlformats.org/markup-compatibility/2006">
              <mc:Choice xmlns:v="urn:schemas-microsoft-com:vml" Requires="v">
                <p:oleObj name="Equation" r:id="rId13" imgW="2286000" imgH="228600" progId="Equation.DSMT4">
                  <p:embed/>
                </p:oleObj>
              </mc:Choice>
              <mc:Fallback>
                <p:oleObj name="Equation" r:id="rId13" imgW="2286000" imgH="228600" progId="Equation.DSMT4">
                  <p:embed/>
                  <p:pic>
                    <p:nvPicPr>
                      <p:cNvPr id="5127" name="Object 12"/>
                      <p:cNvPicPr>
                        <a:picLocks noGrp="1"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1188" y="3781425"/>
                        <a:ext cx="3063875" cy="37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标题 1"/>
          <p:cNvSpPr>
            <a:spLocks noGrp="1"/>
          </p:cNvSpPr>
          <p:nvPr>
            <p:ph type="title"/>
          </p:nvPr>
        </p:nvSpPr>
        <p:spPr/>
        <p:txBody>
          <a:bodyPr/>
          <a:lstStyle/>
          <a:p>
            <a:r>
              <a:rPr lang="zh-CN" altLang="en-US" dirty="0"/>
              <a:t>纯</a:t>
            </a:r>
            <a:r>
              <a:rPr lang="en-US" altLang="zh-CN" dirty="0"/>
              <a:t>ALOHA</a:t>
            </a:r>
            <a:r>
              <a:rPr lang="zh-CN" altLang="en-US" dirty="0"/>
              <a:t>效率</a:t>
            </a:r>
          </a:p>
        </p:txBody>
      </p:sp>
      <p:sp>
        <p:nvSpPr>
          <p:cNvPr id="12" name="矩形 11"/>
          <p:cNvSpPr/>
          <p:nvPr/>
        </p:nvSpPr>
        <p:spPr>
          <a:xfrm>
            <a:off x="4343400" y="3593237"/>
            <a:ext cx="4572000" cy="1754326"/>
          </a:xfrm>
          <a:prstGeom prst="rect">
            <a:avLst/>
          </a:prstGeom>
        </p:spPr>
        <p:txBody>
          <a:bodyPr>
            <a:spAutoFit/>
          </a:bodyPr>
          <a:lstStyle/>
          <a:p>
            <a:r>
              <a:rPr lang="en-US" altLang="zh-CN" i="0" dirty="0">
                <a:latin typeface="+mn-lt"/>
              </a:rPr>
              <a:t>By taking limits as in the slotted ALOHA case, we find that the maximum efficiency of the pure ALOHA protocol is only 1/(2e) — exactly half that of slotted ALOHA. </a:t>
            </a:r>
          </a:p>
          <a:p>
            <a:r>
              <a:rPr lang="en-US" altLang="zh-CN" i="0" dirty="0">
                <a:latin typeface="+mn-lt"/>
              </a:rPr>
              <a:t>This then is the price to be paid for a </a:t>
            </a:r>
            <a:r>
              <a:rPr lang="en-US" altLang="zh-CN" i="0" dirty="0">
                <a:solidFill>
                  <a:srgbClr val="FF0000"/>
                </a:solidFill>
                <a:latin typeface="+mn-lt"/>
              </a:rPr>
              <a:t>fully decentralized</a:t>
            </a:r>
            <a:r>
              <a:rPr lang="en-US" altLang="zh-CN" i="0" dirty="0">
                <a:latin typeface="+mn-lt"/>
              </a:rPr>
              <a:t> ALOHA protocol. </a:t>
            </a:r>
            <a:endParaRPr lang="zh-CN" altLang="en-US"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130">
                                            <p:txEl>
                                              <p:pRg st="0" end="0"/>
                                            </p:txEl>
                                          </p:spTgt>
                                        </p:tgtEl>
                                        <p:attrNameLst>
                                          <p:attrName>style.visibility</p:attrName>
                                        </p:attrNameLst>
                                      </p:cBhvr>
                                      <p:to>
                                        <p:strVal val="visible"/>
                                      </p:to>
                                    </p:set>
                                    <p:animEffect transition="in" filter="wipe(left)">
                                      <p:cBhvr>
                                        <p:cTn id="12" dur="500"/>
                                        <p:tgtEl>
                                          <p:spTgt spid="51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载波侦听多路访问</a:t>
            </a:r>
            <a:r>
              <a:rPr lang="en-US" altLang="zh-CN" dirty="0"/>
              <a:t>(Carrier Sense Multiple Access)</a:t>
            </a:r>
            <a:endParaRPr lang="zh-CN" altLang="en-US" dirty="0"/>
          </a:p>
        </p:txBody>
      </p:sp>
      <p:sp>
        <p:nvSpPr>
          <p:cNvPr id="7" name="内容占位符 6"/>
          <p:cNvSpPr>
            <a:spLocks noGrp="1"/>
          </p:cNvSpPr>
          <p:nvPr>
            <p:ph idx="1"/>
          </p:nvPr>
        </p:nvSpPr>
        <p:spPr/>
        <p:txBody>
          <a:bodyPr/>
          <a:lstStyle/>
          <a:p>
            <a:pPr>
              <a:spcBef>
                <a:spcPts val="600"/>
              </a:spcBef>
            </a:pPr>
            <a:r>
              <a:rPr lang="zh-CN" altLang="en-US" dirty="0"/>
              <a:t>在时序和纯</a:t>
            </a:r>
            <a:r>
              <a:rPr lang="en-US" altLang="zh-CN" dirty="0"/>
              <a:t>ALOHA</a:t>
            </a:r>
            <a:r>
              <a:rPr lang="zh-CN" altLang="en-US" dirty="0"/>
              <a:t>中，一个节点发送的决定</a:t>
            </a:r>
            <a:r>
              <a:rPr lang="zh-CN" altLang="en-US" dirty="0">
                <a:solidFill>
                  <a:srgbClr val="FF0000"/>
                </a:solidFill>
              </a:rPr>
              <a:t>独立于</a:t>
            </a:r>
            <a:r>
              <a:rPr lang="zh-CN" altLang="en-US" dirty="0"/>
              <a:t>连接到这个广播信道上的其他节点的活动。</a:t>
            </a:r>
          </a:p>
          <a:p>
            <a:pPr>
              <a:spcBef>
                <a:spcPts val="600"/>
              </a:spcBef>
            </a:pPr>
            <a:endParaRPr lang="en-US" altLang="zh-CN" dirty="0"/>
          </a:p>
          <a:p>
            <a:pPr>
              <a:spcBef>
                <a:spcPts val="600"/>
              </a:spcBef>
            </a:pPr>
            <a:r>
              <a:rPr lang="zh-CN" altLang="en-US" dirty="0"/>
              <a:t>特别是，当一个节点</a:t>
            </a:r>
            <a:r>
              <a:rPr lang="zh-CN" altLang="en-US" dirty="0">
                <a:solidFill>
                  <a:srgbClr val="FF0000"/>
                </a:solidFill>
              </a:rPr>
              <a:t>不关注</a:t>
            </a:r>
            <a:r>
              <a:rPr lang="zh-CN" altLang="en-US" dirty="0"/>
              <a:t>在它开始传输时</a:t>
            </a:r>
            <a:r>
              <a:rPr lang="zh-CN" altLang="en-US" dirty="0">
                <a:solidFill>
                  <a:srgbClr val="FF0000"/>
                </a:solidFill>
              </a:rPr>
              <a:t>是否有</a:t>
            </a:r>
            <a:r>
              <a:rPr lang="zh-CN" altLang="en-US" dirty="0"/>
              <a:t>其他个节点</a:t>
            </a:r>
            <a:r>
              <a:rPr lang="zh-CN" altLang="en-US" dirty="0">
                <a:solidFill>
                  <a:srgbClr val="FF0000"/>
                </a:solidFill>
              </a:rPr>
              <a:t>碰巧</a:t>
            </a:r>
            <a:r>
              <a:rPr lang="zh-CN" altLang="en-US" dirty="0"/>
              <a:t>在传输，而且即使有另一个节点开始干扰它的传输也不会停止传输。</a:t>
            </a:r>
          </a:p>
          <a:p>
            <a:pPr>
              <a:spcBef>
                <a:spcPts val="600"/>
              </a:spcBef>
            </a:pPr>
            <a:endParaRPr lang="en-US" altLang="zh-CN" dirty="0"/>
          </a:p>
          <a:p>
            <a:pPr>
              <a:spcBef>
                <a:spcPts val="600"/>
              </a:spcBef>
            </a:pPr>
            <a:r>
              <a:rPr lang="zh-CN" altLang="en-US" dirty="0"/>
              <a:t>在我们的鸡尾酒会类比中，</a:t>
            </a:r>
            <a:r>
              <a:rPr lang="en-US" altLang="zh-CN" dirty="0"/>
              <a:t>ALOHA</a:t>
            </a:r>
            <a:r>
              <a:rPr lang="zh-CN" altLang="en-US" dirty="0"/>
              <a:t>协议就像一个粗鲁的派对常客，不管别人是否在说话，他都在喋喋不休。</a:t>
            </a:r>
          </a:p>
          <a:p>
            <a:endParaRPr lang="zh-CN"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3"/>
          <p:cNvSpPr>
            <a:spLocks noGrp="1" noChangeArrowheads="1"/>
          </p:cNvSpPr>
          <p:nvPr>
            <p:ph type="body" idx="1"/>
          </p:nvPr>
        </p:nvSpPr>
        <p:spPr>
          <a:xfrm>
            <a:off x="311150" y="1006997"/>
            <a:ext cx="8502650" cy="5239058"/>
          </a:xfrm>
        </p:spPr>
        <p:txBody>
          <a:bodyPr/>
          <a:lstStyle/>
          <a:p>
            <a:pPr eaLnBrk="1" hangingPunct="1">
              <a:spcBef>
                <a:spcPts val="600"/>
              </a:spcBef>
            </a:pPr>
            <a:r>
              <a:rPr lang="zh-CN" altLang="en-US" dirty="0">
                <a:ea typeface="楷体" panose="02010609060101010101" pitchFamily="49" charset="-122"/>
                <a:cs typeface="Arial" panose="020B0604020202020204" pitchFamily="34" charset="0"/>
              </a:rPr>
              <a:t>为人处事的规则之一</a:t>
            </a:r>
            <a:r>
              <a:rPr lang="en-US" altLang="zh-CN" dirty="0">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不要打断别人的发言</a:t>
            </a:r>
            <a:r>
              <a:rPr lang="en-US" altLang="zh-CN" dirty="0">
                <a:ea typeface="楷体" panose="02010609060101010101" pitchFamily="49" charset="-122"/>
                <a:cs typeface="Arial" panose="020B0604020202020204" pitchFamily="34" charset="0"/>
              </a:rPr>
              <a:t>!</a:t>
            </a:r>
          </a:p>
          <a:p>
            <a:pPr lvl="1" indent="-342000" eaLnBrk="1" hangingPunct="1">
              <a:spcBef>
                <a:spcPts val="600"/>
              </a:spcBef>
            </a:pPr>
            <a:r>
              <a:rPr lang="en-US" altLang="zh-CN" kern="1200" dirty="0">
                <a:solidFill>
                  <a:srgbClr val="FF0000"/>
                </a:solidFill>
              </a:rPr>
              <a:t>Listen</a:t>
            </a:r>
            <a:r>
              <a:rPr lang="en-US" altLang="zh-CN" kern="1200" dirty="0"/>
              <a:t> before speaking.  (</a:t>
            </a:r>
            <a:r>
              <a:rPr lang="en-US" altLang="zh-CN" kern="1200" dirty="0">
                <a:solidFill>
                  <a:srgbClr val="FF0000"/>
                </a:solidFill>
              </a:rPr>
              <a:t>carrier sensing</a:t>
            </a:r>
            <a:r>
              <a:rPr lang="en-US" altLang="zh-CN" kern="1200" dirty="0"/>
              <a:t>)</a:t>
            </a:r>
          </a:p>
          <a:p>
            <a:pPr lvl="1" indent="-342000" eaLnBrk="1" hangingPunct="1">
              <a:spcBef>
                <a:spcPts val="600"/>
              </a:spcBef>
            </a:pPr>
            <a:endParaRPr lang="en-US" altLang="zh-CN" kern="1200" dirty="0"/>
          </a:p>
          <a:p>
            <a:pPr lvl="1" indent="-342000" eaLnBrk="1" hangingPunct="1">
              <a:spcBef>
                <a:spcPts val="600"/>
              </a:spcBef>
            </a:pPr>
            <a:r>
              <a:rPr lang="en-US" altLang="zh-CN" kern="1200" dirty="0"/>
              <a:t>If someone else begins talking at the same time, stop talking.  (</a:t>
            </a:r>
            <a:r>
              <a:rPr lang="en-US" altLang="zh-CN" kern="1200" dirty="0">
                <a:solidFill>
                  <a:srgbClr val="FF0000"/>
                </a:solidFill>
              </a:rPr>
              <a:t>collision detection</a:t>
            </a:r>
            <a:r>
              <a:rPr lang="en-US" altLang="zh-CN" kern="1200" dirty="0"/>
              <a:t>)</a:t>
            </a:r>
          </a:p>
          <a:p>
            <a:pPr lvl="1" indent="-342000" eaLnBrk="1" hangingPunct="1">
              <a:spcBef>
                <a:spcPts val="600"/>
              </a:spcBef>
              <a:buNone/>
            </a:pPr>
            <a:endParaRPr lang="en-US" altLang="zh-CN" kern="1200" dirty="0"/>
          </a:p>
          <a:p>
            <a:pPr eaLnBrk="1" hangingPunct="1">
              <a:spcBef>
                <a:spcPts val="600"/>
              </a:spcBef>
            </a:pPr>
            <a:r>
              <a:rPr lang="zh-CN" altLang="en-US" dirty="0">
                <a:ea typeface="楷体" panose="02010609060101010101" pitchFamily="49" charset="-122"/>
                <a:cs typeface="Arial" panose="020B0604020202020204" pitchFamily="34" charset="0"/>
              </a:rPr>
              <a:t>结点在传输前监听信道</a:t>
            </a:r>
          </a:p>
          <a:p>
            <a:pPr lvl="1" indent="-342000" eaLnBrk="1" hangingPunct="1">
              <a:spcBef>
                <a:spcPts val="600"/>
              </a:spcBef>
            </a:pPr>
            <a:r>
              <a:rPr lang="zh-CN" altLang="en-US" dirty="0">
                <a:ea typeface="楷体" panose="02010609060101010101" pitchFamily="49" charset="-122"/>
                <a:cs typeface="Arial" panose="020B0604020202020204" pitchFamily="34" charset="0"/>
              </a:rPr>
              <a:t>如果信道空闲，传送整个帧</a:t>
            </a:r>
          </a:p>
          <a:p>
            <a:pPr lvl="1" indent="-342000" eaLnBrk="1" hangingPunct="1">
              <a:spcBef>
                <a:spcPts val="600"/>
              </a:spcBef>
            </a:pPr>
            <a:endParaRPr lang="en-US" altLang="zh-CN" dirty="0">
              <a:ea typeface="楷体" panose="02010609060101010101" pitchFamily="49" charset="-122"/>
              <a:cs typeface="Arial" panose="020B0604020202020204" pitchFamily="34" charset="0"/>
            </a:endParaRPr>
          </a:p>
          <a:p>
            <a:pPr lvl="1" indent="-342000" eaLnBrk="1" hangingPunct="1">
              <a:spcBef>
                <a:spcPts val="600"/>
              </a:spcBef>
            </a:pPr>
            <a:r>
              <a:rPr lang="zh-CN" altLang="en-US" dirty="0">
                <a:ea typeface="楷体" panose="02010609060101010101" pitchFamily="49" charset="-122"/>
                <a:cs typeface="Arial" panose="020B0604020202020204" pitchFamily="34" charset="0"/>
              </a:rPr>
              <a:t>如果信道忙，推迟传送</a:t>
            </a:r>
            <a:endParaRPr lang="en-US" altLang="zh-CN" dirty="0">
              <a:ea typeface="楷体" panose="02010609060101010101" pitchFamily="49" charset="-122"/>
              <a:cs typeface="Arial" panose="020B0604020202020204" pitchFamily="34" charset="0"/>
            </a:endParaRPr>
          </a:p>
          <a:p>
            <a:pPr lvl="1" indent="-342000" eaLnBrk="1" hangingPunct="1">
              <a:spcBef>
                <a:spcPts val="600"/>
              </a:spcBef>
              <a:buNone/>
            </a:pPr>
            <a:endParaRPr lang="en-US" altLang="zh-CN" kern="1200" dirty="0"/>
          </a:p>
        </p:txBody>
      </p:sp>
      <p:sp>
        <p:nvSpPr>
          <p:cNvPr id="2" name="标题 1"/>
          <p:cNvSpPr>
            <a:spLocks noGrp="1"/>
          </p:cNvSpPr>
          <p:nvPr>
            <p:ph type="title"/>
          </p:nvPr>
        </p:nvSpPr>
        <p:spPr/>
        <p:txBody>
          <a:bodyPr/>
          <a:lstStyle/>
          <a:p>
            <a:r>
              <a:rPr lang="zh-CN" altLang="en-US" dirty="0">
                <a:latin typeface="+mn-lt"/>
              </a:rPr>
              <a:t>载波侦听多路访问</a:t>
            </a:r>
            <a:r>
              <a:rPr lang="en-US" altLang="zh-CN" dirty="0">
                <a:latin typeface="+mn-lt"/>
              </a:rPr>
              <a:t>(Carrier Sense Multiple Access)</a:t>
            </a:r>
            <a:endParaRPr lang="zh-CN" altLang="en-US" dirty="0">
              <a:latin typeface="+mn-l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pPr>
              <a:defRPr/>
            </a:pPr>
            <a:r>
              <a:rPr lang="en-US" dirty="0">
                <a:latin typeface="+mn-lt"/>
                <a:ea typeface="+mn-ea"/>
              </a:rPr>
              <a:t>CSMA</a:t>
            </a:r>
            <a:r>
              <a:rPr lang="zh-CN" altLang="en-US" dirty="0">
                <a:latin typeface="+mn-lt"/>
                <a:ea typeface="+mn-ea"/>
              </a:rPr>
              <a:t>碰撞</a:t>
            </a:r>
            <a:endParaRPr lang="en-US" dirty="0">
              <a:latin typeface="+mn-lt"/>
              <a:ea typeface="+mn-ea"/>
            </a:endParaRPr>
          </a:p>
        </p:txBody>
      </p:sp>
      <p:sp>
        <p:nvSpPr>
          <p:cNvPr id="30725" name="Rectangle 9"/>
          <p:cNvSpPr>
            <a:spLocks noGrp="1" noChangeArrowheads="1"/>
          </p:cNvSpPr>
          <p:nvPr>
            <p:ph type="body" sz="half" idx="1"/>
          </p:nvPr>
        </p:nvSpPr>
        <p:spPr>
          <a:xfrm>
            <a:off x="393702" y="1052513"/>
            <a:ext cx="3811224" cy="5083882"/>
          </a:xfrm>
        </p:spPr>
        <p:txBody>
          <a:bodyPr/>
          <a:lstStyle/>
          <a:p>
            <a:pPr>
              <a:spcBef>
                <a:spcPts val="600"/>
              </a:spcBef>
            </a:pPr>
            <a:r>
              <a:rPr lang="zh-CN" altLang="en-US" sz="2400" dirty="0">
                <a:solidFill>
                  <a:srgbClr val="FF0000"/>
                </a:solidFill>
              </a:rPr>
              <a:t>冲突仍然会发生</a:t>
            </a:r>
            <a:r>
              <a:rPr lang="en-US" altLang="zh-CN" sz="2400" dirty="0"/>
              <a:t>: </a:t>
            </a:r>
            <a:r>
              <a:rPr lang="zh-CN" altLang="en-US" sz="2400" dirty="0"/>
              <a:t>传播延迟意味着两个结点可能听不到彼此的传输</a:t>
            </a:r>
            <a:endParaRPr lang="en-US" altLang="zh-CN" sz="2400" dirty="0"/>
          </a:p>
          <a:p>
            <a:pPr>
              <a:spcBef>
                <a:spcPts val="600"/>
              </a:spcBef>
            </a:pPr>
            <a:endParaRPr lang="en-US" altLang="zh-CN" sz="2400" dirty="0">
              <a:solidFill>
                <a:srgbClr val="990033"/>
              </a:solidFill>
            </a:endParaRPr>
          </a:p>
          <a:p>
            <a:pPr>
              <a:spcBef>
                <a:spcPts val="600"/>
              </a:spcBef>
            </a:pPr>
            <a:r>
              <a:rPr lang="zh-CN" altLang="en-US" sz="2400" dirty="0">
                <a:solidFill>
                  <a:srgbClr val="FF0000"/>
                </a:solidFill>
              </a:rPr>
              <a:t>冲突</a:t>
            </a:r>
            <a:r>
              <a:rPr lang="en-US" altLang="zh-CN" sz="2400" dirty="0"/>
              <a:t>: </a:t>
            </a:r>
            <a:r>
              <a:rPr lang="zh-CN" altLang="en-US" sz="2400" dirty="0"/>
              <a:t>整个数据包传输时间的浪费</a:t>
            </a:r>
            <a:endParaRPr lang="en-US" altLang="zh-CN" sz="2400" dirty="0"/>
          </a:p>
          <a:p>
            <a:pPr lvl="1">
              <a:spcBef>
                <a:spcPts val="600"/>
              </a:spcBef>
            </a:pPr>
            <a:r>
              <a:rPr lang="zh-CN" altLang="en-US" dirty="0"/>
              <a:t>距离和传播延迟在</a:t>
            </a:r>
            <a:r>
              <a:rPr lang="zh-CN" altLang="en-US" dirty="0">
                <a:solidFill>
                  <a:srgbClr val="FF0000"/>
                </a:solidFill>
              </a:rPr>
              <a:t>确定碰撞概率</a:t>
            </a:r>
            <a:r>
              <a:rPr lang="zh-CN" altLang="en-US" dirty="0"/>
              <a:t>中起作用</a:t>
            </a:r>
            <a:endParaRPr lang="en-US" altLang="zh-CN" dirty="0"/>
          </a:p>
        </p:txBody>
      </p:sp>
      <p:pic>
        <p:nvPicPr>
          <p:cNvPr id="99334" name="Picture 3"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3413" y="1267303"/>
            <a:ext cx="4287837" cy="504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8" name="Rectangle 6"/>
          <p:cNvSpPr>
            <a:spLocks noChangeArrowheads="1"/>
          </p:cNvSpPr>
          <p:nvPr/>
        </p:nvSpPr>
        <p:spPr bwMode="auto">
          <a:xfrm>
            <a:off x="5521325" y="884238"/>
            <a:ext cx="2568575"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r>
              <a:rPr lang="zh-CN" altLang="en-US" sz="1600" i="0" dirty="0"/>
              <a:t>结点空间布局</a:t>
            </a:r>
            <a:endParaRPr lang="en-US" altLang="zh-CN" sz="2000" i="0" dirty="0">
              <a:latin typeface="+mn-lt"/>
            </a:endParaRPr>
          </a:p>
        </p:txBody>
      </p:sp>
      <p:sp>
        <p:nvSpPr>
          <p:cNvPr id="180311" name="Rectangle 87"/>
          <p:cNvSpPr>
            <a:spLocks noChangeArrowheads="1"/>
          </p:cNvSpPr>
          <p:nvPr/>
        </p:nvSpPr>
        <p:spPr bwMode="auto">
          <a:xfrm>
            <a:off x="4827588" y="2497615"/>
            <a:ext cx="3736975" cy="2571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mn-lt"/>
            </a:endParaRPr>
          </a:p>
        </p:txBody>
      </p:sp>
      <p:sp>
        <p:nvSpPr>
          <p:cNvPr id="180312" name="Rectangle 88"/>
          <p:cNvSpPr>
            <a:spLocks noChangeArrowheads="1"/>
          </p:cNvSpPr>
          <p:nvPr/>
        </p:nvSpPr>
        <p:spPr bwMode="auto">
          <a:xfrm>
            <a:off x="4835525" y="2754790"/>
            <a:ext cx="3725863" cy="2571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mn-lt"/>
            </a:endParaRPr>
          </a:p>
        </p:txBody>
      </p:sp>
      <p:sp>
        <p:nvSpPr>
          <p:cNvPr id="180314" name="Rectangle 90"/>
          <p:cNvSpPr>
            <a:spLocks noChangeArrowheads="1"/>
          </p:cNvSpPr>
          <p:nvPr/>
        </p:nvSpPr>
        <p:spPr bwMode="auto">
          <a:xfrm>
            <a:off x="4797425" y="3007203"/>
            <a:ext cx="3763963" cy="162401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mn-lt"/>
            </a:endParaRPr>
          </a:p>
        </p:txBody>
      </p:sp>
      <p:sp>
        <p:nvSpPr>
          <p:cNvPr id="180315" name="Rectangle 91"/>
          <p:cNvSpPr>
            <a:spLocks noChangeArrowheads="1"/>
          </p:cNvSpPr>
          <p:nvPr/>
        </p:nvSpPr>
        <p:spPr bwMode="auto">
          <a:xfrm>
            <a:off x="4770438" y="4615340"/>
            <a:ext cx="3789362" cy="163512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0734" name="Rectangle 92"/>
          <p:cNvSpPr>
            <a:spLocks noChangeArrowheads="1"/>
          </p:cNvSpPr>
          <p:nvPr/>
        </p:nvSpPr>
        <p:spPr bwMode="auto">
          <a:xfrm>
            <a:off x="4764088" y="1199040"/>
            <a:ext cx="4040187" cy="130175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mn-lt"/>
            </a:endParaRPr>
          </a:p>
        </p:txBody>
      </p:sp>
      <p:grpSp>
        <p:nvGrpSpPr>
          <p:cNvPr id="99342" name="Group 98"/>
          <p:cNvGrpSpPr>
            <a:grpSpLocks/>
          </p:cNvGrpSpPr>
          <p:nvPr/>
        </p:nvGrpSpPr>
        <p:grpSpPr bwMode="auto">
          <a:xfrm>
            <a:off x="4948238" y="1197453"/>
            <a:ext cx="3513137" cy="628650"/>
            <a:chOff x="3117" y="180"/>
            <a:chExt cx="2213" cy="396"/>
          </a:xfrm>
        </p:grpSpPr>
        <p:grpSp>
          <p:nvGrpSpPr>
            <p:cNvPr id="99343" name="Group 67"/>
            <p:cNvGrpSpPr>
              <a:grpSpLocks/>
            </p:cNvGrpSpPr>
            <p:nvPr/>
          </p:nvGrpSpPr>
          <p:grpSpPr bwMode="auto">
            <a:xfrm flipH="1">
              <a:off x="3117" y="245"/>
              <a:ext cx="316" cy="323"/>
              <a:chOff x="2839" y="3501"/>
              <a:chExt cx="755" cy="803"/>
            </a:xfrm>
          </p:grpSpPr>
          <p:pic>
            <p:nvPicPr>
              <p:cNvPr id="99358" name="Picture 6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59" name="Freeform 69"/>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lt"/>
                </a:endParaRPr>
              </a:p>
            </p:txBody>
          </p:sp>
        </p:grpSp>
        <p:grpSp>
          <p:nvGrpSpPr>
            <p:cNvPr id="99344" name="Group 70"/>
            <p:cNvGrpSpPr>
              <a:grpSpLocks/>
            </p:cNvGrpSpPr>
            <p:nvPr/>
          </p:nvGrpSpPr>
          <p:grpSpPr bwMode="auto">
            <a:xfrm flipH="1">
              <a:off x="3747" y="253"/>
              <a:ext cx="316" cy="323"/>
              <a:chOff x="2839" y="3501"/>
              <a:chExt cx="755" cy="803"/>
            </a:xfrm>
          </p:grpSpPr>
          <p:pic>
            <p:nvPicPr>
              <p:cNvPr id="99356" name="Picture 7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57" name="Freeform 7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lt"/>
                </a:endParaRPr>
              </a:p>
            </p:txBody>
          </p:sp>
        </p:grpSp>
        <p:grpSp>
          <p:nvGrpSpPr>
            <p:cNvPr id="99345" name="Group 73"/>
            <p:cNvGrpSpPr>
              <a:grpSpLocks/>
            </p:cNvGrpSpPr>
            <p:nvPr/>
          </p:nvGrpSpPr>
          <p:grpSpPr bwMode="auto">
            <a:xfrm flipH="1">
              <a:off x="4356" y="247"/>
              <a:ext cx="316" cy="323"/>
              <a:chOff x="2839" y="3501"/>
              <a:chExt cx="755" cy="803"/>
            </a:xfrm>
          </p:grpSpPr>
          <p:pic>
            <p:nvPicPr>
              <p:cNvPr id="99354" name="Picture 7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55" name="Freeform 7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lt"/>
                </a:endParaRPr>
              </a:p>
            </p:txBody>
          </p:sp>
        </p:grpSp>
        <p:grpSp>
          <p:nvGrpSpPr>
            <p:cNvPr id="99346" name="Group 76"/>
            <p:cNvGrpSpPr>
              <a:grpSpLocks/>
            </p:cNvGrpSpPr>
            <p:nvPr/>
          </p:nvGrpSpPr>
          <p:grpSpPr bwMode="auto">
            <a:xfrm flipH="1">
              <a:off x="5014" y="249"/>
              <a:ext cx="316" cy="323"/>
              <a:chOff x="2839" y="3501"/>
              <a:chExt cx="755" cy="803"/>
            </a:xfrm>
          </p:grpSpPr>
          <p:pic>
            <p:nvPicPr>
              <p:cNvPr id="99352" name="Picture 7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53" name="Freeform 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lt"/>
                </a:endParaRPr>
              </a:p>
            </p:txBody>
          </p:sp>
        </p:grpSp>
        <p:sp>
          <p:nvSpPr>
            <p:cNvPr id="30740" name="Line 93"/>
            <p:cNvSpPr>
              <a:spLocks noChangeShapeType="1"/>
            </p:cNvSpPr>
            <p:nvPr/>
          </p:nvSpPr>
          <p:spPr bwMode="auto">
            <a:xfrm>
              <a:off x="3309" y="181"/>
              <a:ext cx="1989"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mn-lt"/>
                <a:ea typeface="ＭＳ Ｐゴシック" charset="0"/>
              </a:endParaRPr>
            </a:p>
          </p:txBody>
        </p:sp>
        <p:sp>
          <p:nvSpPr>
            <p:cNvPr id="30741" name="Line 94"/>
            <p:cNvSpPr>
              <a:spLocks noChangeShapeType="1"/>
            </p:cNvSpPr>
            <p:nvPr/>
          </p:nvSpPr>
          <p:spPr bwMode="auto">
            <a:xfrm>
              <a:off x="3309" y="180"/>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mn-lt"/>
                <a:ea typeface="ＭＳ Ｐゴシック" charset="0"/>
              </a:endParaRPr>
            </a:p>
          </p:txBody>
        </p:sp>
        <p:sp>
          <p:nvSpPr>
            <p:cNvPr id="30742" name="Line 95"/>
            <p:cNvSpPr>
              <a:spLocks noChangeShapeType="1"/>
            </p:cNvSpPr>
            <p:nvPr/>
          </p:nvSpPr>
          <p:spPr bwMode="auto">
            <a:xfrm>
              <a:off x="3975" y="183"/>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mn-lt"/>
                <a:ea typeface="ＭＳ Ｐゴシック" charset="0"/>
              </a:endParaRPr>
            </a:p>
          </p:txBody>
        </p:sp>
        <p:sp>
          <p:nvSpPr>
            <p:cNvPr id="30743" name="Line 96"/>
            <p:cNvSpPr>
              <a:spLocks noChangeShapeType="1"/>
            </p:cNvSpPr>
            <p:nvPr/>
          </p:nvSpPr>
          <p:spPr bwMode="auto">
            <a:xfrm>
              <a:off x="4578" y="183"/>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mn-lt"/>
                <a:ea typeface="ＭＳ Ｐゴシック" charset="0"/>
              </a:endParaRPr>
            </a:p>
          </p:txBody>
        </p:sp>
        <p:sp>
          <p:nvSpPr>
            <p:cNvPr id="30744" name="Line 97"/>
            <p:cNvSpPr>
              <a:spLocks noChangeShapeType="1"/>
            </p:cNvSpPr>
            <p:nvPr/>
          </p:nvSpPr>
          <p:spPr bwMode="auto">
            <a:xfrm>
              <a:off x="5289" y="180"/>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mn-lt"/>
                <a:ea typeface="ＭＳ Ｐゴシック" charset="0"/>
              </a:endParaRPr>
            </a:p>
          </p:txBody>
        </p:sp>
      </p:grpSp>
      <p:sp>
        <p:nvSpPr>
          <p:cNvPr id="2" name="矩形 1"/>
          <p:cNvSpPr/>
          <p:nvPr/>
        </p:nvSpPr>
        <p:spPr>
          <a:xfrm>
            <a:off x="5047979" y="1832489"/>
            <a:ext cx="3795983" cy="369332"/>
          </a:xfrm>
          <a:prstGeom prst="rect">
            <a:avLst/>
          </a:prstGeom>
        </p:spPr>
        <p:txBody>
          <a:bodyPr wrap="square">
            <a:spAutoFit/>
          </a:bodyPr>
          <a:lstStyle/>
          <a:p>
            <a:r>
              <a:rPr lang="en-US" altLang="zh-CN" i="0" dirty="0">
                <a:latin typeface="+mn-lt"/>
              </a:rPr>
              <a:t>A                B             C         D</a:t>
            </a:r>
            <a:endParaRPr lang="zh-CN" altLang="en-US" dirty="0">
              <a:latin typeface="+mn-lt"/>
            </a:endParaRPr>
          </a:p>
        </p:txBody>
      </p:sp>
    </p:spTree>
    <p:extLst>
      <p:ext uri="{BB962C8B-B14F-4D97-AF65-F5344CB8AC3E}">
        <p14:creationId xmlns:p14="http://schemas.microsoft.com/office/powerpoint/2010/main" val="28178819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1" fill="hold" grpId="0" nodeType="clickEffect">
                                  <p:stCondLst>
                                    <p:cond delay="0"/>
                                  </p:stCondLst>
                                  <p:childTnLst>
                                    <p:animEffect transition="out" filter="wipe(up)">
                                      <p:cBhvr>
                                        <p:cTn id="6" dur="500"/>
                                        <p:tgtEl>
                                          <p:spTgt spid="180311"/>
                                        </p:tgtEl>
                                      </p:cBhvr>
                                    </p:animEffect>
                                    <p:set>
                                      <p:cBhvr>
                                        <p:cTn id="7" dur="1" fill="hold">
                                          <p:stCondLst>
                                            <p:cond delay="499"/>
                                          </p:stCondLst>
                                        </p:cTn>
                                        <p:tgtEl>
                                          <p:spTgt spid="180311"/>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1" fill="hold" grpId="0" nodeType="clickEffect">
                                  <p:stCondLst>
                                    <p:cond delay="0"/>
                                  </p:stCondLst>
                                  <p:childTnLst>
                                    <p:animEffect transition="out" filter="wipe(up)">
                                      <p:cBhvr>
                                        <p:cTn id="11" dur="500"/>
                                        <p:tgtEl>
                                          <p:spTgt spid="180312"/>
                                        </p:tgtEl>
                                      </p:cBhvr>
                                    </p:animEffect>
                                    <p:set>
                                      <p:cBhvr>
                                        <p:cTn id="12" dur="1" fill="hold">
                                          <p:stCondLst>
                                            <p:cond delay="499"/>
                                          </p:stCondLst>
                                        </p:cTn>
                                        <p:tgtEl>
                                          <p:spTgt spid="180312"/>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1" fill="hold" grpId="0" nodeType="clickEffect">
                                  <p:stCondLst>
                                    <p:cond delay="0"/>
                                  </p:stCondLst>
                                  <p:childTnLst>
                                    <p:animEffect transition="out" filter="wipe(up)">
                                      <p:cBhvr>
                                        <p:cTn id="16" dur="500"/>
                                        <p:tgtEl>
                                          <p:spTgt spid="180314"/>
                                        </p:tgtEl>
                                      </p:cBhvr>
                                    </p:animEffect>
                                    <p:set>
                                      <p:cBhvr>
                                        <p:cTn id="17" dur="1" fill="hold">
                                          <p:stCondLst>
                                            <p:cond delay="499"/>
                                          </p:stCondLst>
                                        </p:cTn>
                                        <p:tgtEl>
                                          <p:spTgt spid="180314"/>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1" fill="hold" grpId="0" nodeType="clickEffect">
                                  <p:stCondLst>
                                    <p:cond delay="0"/>
                                  </p:stCondLst>
                                  <p:childTnLst>
                                    <p:animEffect transition="out" filter="wipe(up)">
                                      <p:cBhvr>
                                        <p:cTn id="21" dur="500"/>
                                        <p:tgtEl>
                                          <p:spTgt spid="180315"/>
                                        </p:tgtEl>
                                      </p:cBhvr>
                                    </p:animEffect>
                                    <p:set>
                                      <p:cBhvr>
                                        <p:cTn id="22" dur="1" fill="hold">
                                          <p:stCondLst>
                                            <p:cond delay="499"/>
                                          </p:stCondLst>
                                        </p:cTn>
                                        <p:tgtEl>
                                          <p:spTgt spid="1803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311" grpId="0" animBg="1"/>
      <p:bldP spid="180312" grpId="0" animBg="1"/>
      <p:bldP spid="180314" grpId="0" animBg="1"/>
      <p:bldP spid="18031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2"/>
          <p:cNvSpPr>
            <a:spLocks noGrp="1" noChangeArrowheads="1"/>
          </p:cNvSpPr>
          <p:nvPr>
            <p:ph type="title"/>
          </p:nvPr>
        </p:nvSpPr>
        <p:spPr/>
        <p:txBody>
          <a:bodyPr/>
          <a:lstStyle/>
          <a:p>
            <a:pPr eaLnBrk="1" hangingPunct="1"/>
            <a:r>
              <a:rPr lang="en-US" altLang="zh-CN" dirty="0">
                <a:ea typeface="楷体" panose="02010609060101010101" pitchFamily="49" charset="-122"/>
                <a:cs typeface="Arial" panose="020B0604020202020204" pitchFamily="34" charset="0"/>
              </a:rPr>
              <a:t>CSMA</a:t>
            </a:r>
            <a:r>
              <a:rPr lang="zh-CN" altLang="en-US" dirty="0">
                <a:ea typeface="楷体" panose="02010609060101010101" pitchFamily="49" charset="-122"/>
                <a:cs typeface="Arial" panose="020B0604020202020204" pitchFamily="34" charset="0"/>
              </a:rPr>
              <a:t>分类</a:t>
            </a:r>
          </a:p>
        </p:txBody>
      </p:sp>
      <p:sp>
        <p:nvSpPr>
          <p:cNvPr id="189443" name="Rectangle 3"/>
          <p:cNvSpPr>
            <a:spLocks noGrp="1" noChangeArrowheads="1"/>
          </p:cNvSpPr>
          <p:nvPr>
            <p:ph type="body" idx="1"/>
          </p:nvPr>
        </p:nvSpPr>
        <p:spPr/>
        <p:txBody>
          <a:bodyPr/>
          <a:lstStyle/>
          <a:p>
            <a:pPr marL="0" indent="0" eaLnBrk="1" hangingPunct="1">
              <a:buNone/>
            </a:pPr>
            <a:r>
              <a:rPr lang="en-US" altLang="zh-CN" dirty="0">
                <a:solidFill>
                  <a:srgbClr val="FF0000"/>
                </a:solidFill>
                <a:cs typeface="Arial" panose="020B0604020202020204" pitchFamily="34" charset="0"/>
              </a:rPr>
              <a:t>(a) </a:t>
            </a:r>
            <a:r>
              <a:rPr lang="zh-CN" altLang="en-US" dirty="0">
                <a:solidFill>
                  <a:srgbClr val="FF0000"/>
                </a:solidFill>
                <a:cs typeface="Arial" panose="020B0604020202020204" pitchFamily="34" charset="0"/>
              </a:rPr>
              <a:t>非持续 </a:t>
            </a:r>
            <a:r>
              <a:rPr lang="en-US" altLang="zh-CN" dirty="0">
                <a:solidFill>
                  <a:srgbClr val="FF0000"/>
                </a:solidFill>
                <a:cs typeface="Arial" panose="020B0604020202020204" pitchFamily="34" charset="0"/>
              </a:rPr>
              <a:t>(nonpersistent) CSMA</a:t>
            </a:r>
          </a:p>
          <a:p>
            <a:pPr eaLnBrk="1" hangingPunct="1">
              <a:spcBef>
                <a:spcPts val="600"/>
              </a:spcBef>
            </a:pPr>
            <a:r>
              <a:rPr lang="zh-CN" altLang="en-US" sz="2400" dirty="0">
                <a:cs typeface="Arial" panose="020B0604020202020204" pitchFamily="34" charset="0"/>
              </a:rPr>
              <a:t>一旦监听到信道忙 </a:t>
            </a:r>
            <a:r>
              <a:rPr lang="en-US" altLang="zh-CN" sz="2400" dirty="0">
                <a:cs typeface="Arial" panose="020B0604020202020204" pitchFamily="34" charset="0"/>
              </a:rPr>
              <a:t>(</a:t>
            </a:r>
            <a:r>
              <a:rPr lang="zh-CN" altLang="en-US" sz="2400" dirty="0">
                <a:cs typeface="Arial" panose="020B0604020202020204" pitchFamily="34" charset="0"/>
              </a:rPr>
              <a:t>即发现有其他站在发送数据</a:t>
            </a:r>
            <a:r>
              <a:rPr lang="en-US" altLang="zh-CN" sz="2400" dirty="0">
                <a:cs typeface="Arial" panose="020B0604020202020204" pitchFamily="34" charset="0"/>
              </a:rPr>
              <a:t>)</a:t>
            </a:r>
            <a:r>
              <a:rPr lang="zh-CN" altLang="en-US" sz="2400" dirty="0">
                <a:cs typeface="Arial" panose="020B0604020202020204" pitchFamily="34" charset="0"/>
              </a:rPr>
              <a:t>，就不再坚持听下去，而是根据协议的算法</a:t>
            </a:r>
            <a:r>
              <a:rPr lang="zh-CN" altLang="en-US" sz="2400" dirty="0">
                <a:solidFill>
                  <a:srgbClr val="FF0000"/>
                </a:solidFill>
                <a:cs typeface="Arial" panose="020B0604020202020204" pitchFamily="34" charset="0"/>
              </a:rPr>
              <a:t>延迟</a:t>
            </a:r>
            <a:r>
              <a:rPr lang="zh-CN" altLang="en-US" sz="2400" dirty="0">
                <a:cs typeface="Arial" panose="020B0604020202020204" pitchFamily="34" charset="0"/>
              </a:rPr>
              <a:t>一个随机的时间后重新再监听。</a:t>
            </a:r>
            <a:endParaRPr lang="en-US" altLang="zh-CN" sz="2400" dirty="0">
              <a:cs typeface="Arial" panose="020B0604020202020204" pitchFamily="34" charset="0"/>
            </a:endParaRPr>
          </a:p>
          <a:p>
            <a:pPr eaLnBrk="1" hangingPunct="1">
              <a:spcBef>
                <a:spcPts val="600"/>
              </a:spcBef>
            </a:pPr>
            <a:endParaRPr lang="en-US" altLang="zh-CN" sz="2400" dirty="0">
              <a:cs typeface="Arial" panose="020B0604020202020204" pitchFamily="34" charset="0"/>
            </a:endParaRPr>
          </a:p>
          <a:p>
            <a:pPr eaLnBrk="1" hangingPunct="1">
              <a:spcBef>
                <a:spcPts val="600"/>
              </a:spcBef>
            </a:pPr>
            <a:r>
              <a:rPr lang="zh-CN" altLang="en-US" sz="2400" dirty="0">
                <a:cs typeface="Arial" panose="020B0604020202020204" pitchFamily="34" charset="0"/>
              </a:rPr>
              <a:t>若进行载波监听时发现信道空闲，</a:t>
            </a:r>
            <a:r>
              <a:rPr lang="zh-CN" altLang="en-US" sz="2400" dirty="0">
                <a:solidFill>
                  <a:srgbClr val="FF0000"/>
                </a:solidFill>
                <a:cs typeface="Arial" panose="020B0604020202020204" pitchFamily="34" charset="0"/>
              </a:rPr>
              <a:t>则将准备好的帧发送出去</a:t>
            </a:r>
            <a:r>
              <a:rPr lang="zh-CN" altLang="en-US" sz="2400" dirty="0">
                <a:cs typeface="Arial" panose="020B0604020202020204" pitchFamily="34" charset="0"/>
              </a:rPr>
              <a:t>。</a:t>
            </a:r>
          </a:p>
          <a:p>
            <a:pPr marL="342000" indent="-342000" eaLnBrk="1" hangingPunct="1">
              <a:spcBef>
                <a:spcPts val="600"/>
              </a:spcBef>
            </a:pPr>
            <a:endParaRPr lang="en-US" altLang="zh-CN" dirty="0">
              <a:cs typeface="Arial" panose="020B0604020202020204" pitchFamily="34" charset="0"/>
            </a:endParaRPr>
          </a:p>
          <a:p>
            <a:pPr marL="57150" indent="0" eaLnBrk="1" hangingPunct="1">
              <a:buNone/>
            </a:pPr>
            <a:r>
              <a:rPr lang="zh-CN" altLang="en-US" dirty="0">
                <a:solidFill>
                  <a:srgbClr val="FF0000"/>
                </a:solidFill>
                <a:cs typeface="Arial" panose="020B0604020202020204" pitchFamily="34" charset="0"/>
              </a:rPr>
              <a:t>时隙非持续</a:t>
            </a:r>
            <a:r>
              <a:rPr lang="en-US" altLang="zh-CN" dirty="0">
                <a:solidFill>
                  <a:srgbClr val="FF0000"/>
                </a:solidFill>
                <a:cs typeface="Arial" panose="020B0604020202020204" pitchFamily="34" charset="0"/>
              </a:rPr>
              <a:t>CSMA</a:t>
            </a:r>
          </a:p>
          <a:p>
            <a:pPr eaLnBrk="1" hangingPunct="1">
              <a:spcBef>
                <a:spcPts val="600"/>
              </a:spcBef>
            </a:pPr>
            <a:r>
              <a:rPr lang="zh-CN" altLang="en-US" dirty="0">
                <a:cs typeface="Arial" panose="020B0604020202020204" pitchFamily="34" charset="0"/>
              </a:rPr>
              <a:t>采用划分时隙的随机接入</a:t>
            </a:r>
            <a:r>
              <a:rPr lang="en-US" altLang="zh-CN" dirty="0">
                <a:cs typeface="Arial" panose="020B0604020202020204" pitchFamily="34" charset="0"/>
              </a:rPr>
              <a:t>CSMA</a:t>
            </a:r>
            <a:r>
              <a:rPr lang="zh-CN" altLang="en-US" dirty="0">
                <a:cs typeface="Arial" panose="020B0604020202020204" pitchFamily="34" charset="0"/>
              </a:rPr>
              <a:t>协议，协议规定只能在每个时隙开始时才能发送帧。 </a:t>
            </a:r>
          </a:p>
        </p:txBody>
      </p:sp>
    </p:spTree>
    <p:extLst>
      <p:ext uri="{BB962C8B-B14F-4D97-AF65-F5344CB8AC3E}">
        <p14:creationId xmlns:p14="http://schemas.microsoft.com/office/powerpoint/2010/main" val="41344545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89443">
                                            <p:txEl>
                                              <p:pRg st="0" end="0"/>
                                            </p:txEl>
                                          </p:spTgt>
                                        </p:tgtEl>
                                        <p:attrNameLst>
                                          <p:attrName>style.visibility</p:attrName>
                                        </p:attrNameLst>
                                      </p:cBhvr>
                                      <p:to>
                                        <p:strVal val="visible"/>
                                      </p:to>
                                    </p:set>
                                    <p:animEffect transition="in" filter="dissolve">
                                      <p:cBhvr>
                                        <p:cTn id="7" dur="500"/>
                                        <p:tgtEl>
                                          <p:spTgt spid="18944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89443">
                                            <p:txEl>
                                              <p:pRg st="1" end="1"/>
                                            </p:txEl>
                                          </p:spTgt>
                                        </p:tgtEl>
                                        <p:attrNameLst>
                                          <p:attrName>style.visibility</p:attrName>
                                        </p:attrNameLst>
                                      </p:cBhvr>
                                      <p:to>
                                        <p:strVal val="visible"/>
                                      </p:to>
                                    </p:set>
                                    <p:animEffect transition="in" filter="dissolve">
                                      <p:cBhvr>
                                        <p:cTn id="10" dur="500"/>
                                        <p:tgtEl>
                                          <p:spTgt spid="18944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89443">
                                            <p:txEl>
                                              <p:pRg st="3" end="3"/>
                                            </p:txEl>
                                          </p:spTgt>
                                        </p:tgtEl>
                                        <p:attrNameLst>
                                          <p:attrName>style.visibility</p:attrName>
                                        </p:attrNameLst>
                                      </p:cBhvr>
                                      <p:to>
                                        <p:strVal val="visible"/>
                                      </p:to>
                                    </p:set>
                                    <p:animEffect transition="in" filter="dissolve">
                                      <p:cBhvr>
                                        <p:cTn id="13" dur="500"/>
                                        <p:tgtEl>
                                          <p:spTgt spid="189443">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189443">
                                            <p:txEl>
                                              <p:pRg st="5" end="5"/>
                                            </p:txEl>
                                          </p:spTgt>
                                        </p:tgtEl>
                                        <p:attrNameLst>
                                          <p:attrName>style.visibility</p:attrName>
                                        </p:attrNameLst>
                                      </p:cBhvr>
                                      <p:to>
                                        <p:strVal val="visible"/>
                                      </p:to>
                                    </p:set>
                                    <p:animEffect transition="in" filter="dissolve">
                                      <p:cBhvr>
                                        <p:cTn id="18" dur="500"/>
                                        <p:tgtEl>
                                          <p:spTgt spid="189443">
                                            <p:txEl>
                                              <p:pRg st="5" end="5"/>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89443">
                                            <p:txEl>
                                              <p:pRg st="6" end="6"/>
                                            </p:txEl>
                                          </p:spTgt>
                                        </p:tgtEl>
                                        <p:attrNameLst>
                                          <p:attrName>style.visibility</p:attrName>
                                        </p:attrNameLst>
                                      </p:cBhvr>
                                      <p:to>
                                        <p:strVal val="visible"/>
                                      </p:to>
                                    </p:set>
                                    <p:animEffect transition="in" filter="dissolve">
                                      <p:cBhvr>
                                        <p:cTn id="21" dur="500"/>
                                        <p:tgtEl>
                                          <p:spTgt spid="1894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9" name="Picture 7"/>
          <p:cNvPicPr>
            <a:picLocks noChangeAspect="1" noChangeArrowheads="1"/>
          </p:cNvPicPr>
          <p:nvPr/>
        </p:nvPicPr>
        <p:blipFill>
          <a:blip r:embed="rId3" cstate="print"/>
          <a:srcRect/>
          <a:stretch>
            <a:fillRect/>
          </a:stretch>
        </p:blipFill>
        <p:spPr bwMode="auto">
          <a:xfrm>
            <a:off x="714348" y="1071546"/>
            <a:ext cx="5317232" cy="5105400"/>
          </a:xfrm>
          <a:prstGeom prst="rect">
            <a:avLst/>
          </a:prstGeom>
          <a:noFill/>
          <a:ln w="9525">
            <a:noFill/>
            <a:miter lim="800000"/>
            <a:headEnd/>
            <a:tailEnd/>
          </a:ln>
        </p:spPr>
      </p:pic>
      <p:sp>
        <p:nvSpPr>
          <p:cNvPr id="4" name="标题 3"/>
          <p:cNvSpPr>
            <a:spLocks noGrp="1"/>
          </p:cNvSpPr>
          <p:nvPr>
            <p:ph type="title"/>
          </p:nvPr>
        </p:nvSpPr>
        <p:spPr/>
        <p:txBody>
          <a:bodyPr/>
          <a:lstStyle/>
          <a:p>
            <a:r>
              <a:rPr lang="en-US" altLang="zh-CN" dirty="0"/>
              <a:t>CSMA</a:t>
            </a:r>
            <a:r>
              <a:rPr lang="zh-CN" altLang="en-US" dirty="0"/>
              <a:t>中的三种持续方法</a:t>
            </a:r>
          </a:p>
        </p:txBody>
      </p:sp>
      <p:sp>
        <p:nvSpPr>
          <p:cNvPr id="6" name="矩形 5"/>
          <p:cNvSpPr/>
          <p:nvPr/>
        </p:nvSpPr>
        <p:spPr>
          <a:xfrm>
            <a:off x="2713655" y="5658073"/>
            <a:ext cx="762132" cy="307777"/>
          </a:xfrm>
          <a:prstGeom prst="rect">
            <a:avLst/>
          </a:prstGeom>
        </p:spPr>
        <p:txBody>
          <a:bodyPr wrap="none">
            <a:spAutoFit/>
          </a:bodyPr>
          <a:lstStyle/>
          <a:p>
            <a:r>
              <a:rPr lang="en-US" altLang="zh-CN" sz="1400" i="0" dirty="0">
                <a:solidFill>
                  <a:srgbClr val="FF0000"/>
                </a:solidFill>
                <a:latin typeface="+mn-lt"/>
              </a:rPr>
              <a:t>backoff</a:t>
            </a:r>
            <a:endParaRPr lang="zh-CN" altLang="en-US" sz="1400" i="0" dirty="0">
              <a:solidFill>
                <a:srgbClr val="FF0000"/>
              </a:solidFill>
              <a:latin typeface="+mn-lt"/>
            </a:endParaRPr>
          </a:p>
        </p:txBody>
      </p:sp>
      <p:sp>
        <p:nvSpPr>
          <p:cNvPr id="5" name="矩形 4"/>
          <p:cNvSpPr/>
          <p:nvPr/>
        </p:nvSpPr>
        <p:spPr>
          <a:xfrm>
            <a:off x="6031580" y="2793249"/>
            <a:ext cx="3000428" cy="1661993"/>
          </a:xfrm>
          <a:prstGeom prst="rect">
            <a:avLst/>
          </a:prstGeom>
        </p:spPr>
        <p:txBody>
          <a:bodyPr wrap="square">
            <a:spAutoFit/>
          </a:bodyPr>
          <a:lstStyle/>
          <a:p>
            <a:r>
              <a:rPr lang="en-US" altLang="zh-CN" sz="1700" i="0" dirty="0">
                <a:latin typeface="+mn-lt"/>
              </a:rPr>
              <a:t>If the medium is busy, the node performs a </a:t>
            </a:r>
            <a:r>
              <a:rPr lang="en-US" altLang="zh-CN" sz="1700" i="0" dirty="0">
                <a:solidFill>
                  <a:srgbClr val="FF0000"/>
                </a:solidFill>
                <a:latin typeface="+mn-lt"/>
              </a:rPr>
              <a:t>backoff</a:t>
            </a:r>
            <a:r>
              <a:rPr lang="en-US" altLang="zh-CN" sz="1700" i="0" dirty="0">
                <a:latin typeface="+mn-lt"/>
              </a:rPr>
              <a:t> operation, that is, it waits for a certain amount of time </a:t>
            </a:r>
            <a:r>
              <a:rPr lang="en-US" altLang="zh-CN" sz="1700" i="0" dirty="0">
                <a:solidFill>
                  <a:srgbClr val="FF0000"/>
                </a:solidFill>
                <a:latin typeface="+mn-lt"/>
              </a:rPr>
              <a:t>before</a:t>
            </a:r>
            <a:r>
              <a:rPr lang="en-US" altLang="zh-CN" sz="1700" i="0" dirty="0">
                <a:latin typeface="+mn-lt"/>
              </a:rPr>
              <a:t> attempting to transmit again. </a:t>
            </a:r>
            <a:endParaRPr lang="zh-CN" altLang="en-US" sz="1700" i="0" dirty="0">
              <a:latin typeface="+mn-lt"/>
            </a:endParaRPr>
          </a:p>
        </p:txBody>
      </p:sp>
      <p:sp>
        <p:nvSpPr>
          <p:cNvPr id="7" name="矩形 6"/>
          <p:cNvSpPr/>
          <p:nvPr/>
        </p:nvSpPr>
        <p:spPr>
          <a:xfrm>
            <a:off x="6000728" y="1357298"/>
            <a:ext cx="2857552" cy="584775"/>
          </a:xfrm>
          <a:prstGeom prst="rect">
            <a:avLst/>
          </a:prstGeom>
        </p:spPr>
        <p:txBody>
          <a:bodyPr wrap="square">
            <a:spAutoFit/>
          </a:bodyPr>
          <a:lstStyle/>
          <a:p>
            <a:r>
              <a:rPr lang="zh-CN" altLang="en-US" sz="1600" i="0" dirty="0"/>
              <a:t>一旦发现媒体空闲，节点立即传输它的数据。</a:t>
            </a:r>
            <a:endParaRPr lang="zh-CN" altLang="en-US" sz="1700" dirty="0"/>
          </a:p>
        </p:txBody>
      </p:sp>
      <p:sp>
        <p:nvSpPr>
          <p:cNvPr id="8" name="矩形 7"/>
          <p:cNvSpPr/>
          <p:nvPr/>
        </p:nvSpPr>
        <p:spPr>
          <a:xfrm>
            <a:off x="3428992" y="1285860"/>
            <a:ext cx="1710725" cy="369332"/>
          </a:xfrm>
          <a:prstGeom prst="rect">
            <a:avLst/>
          </a:prstGeom>
        </p:spPr>
        <p:txBody>
          <a:bodyPr wrap="none">
            <a:spAutoFit/>
          </a:bodyPr>
          <a:lstStyle/>
          <a:p>
            <a:r>
              <a:rPr lang="en-US" altLang="zh-CN" sz="1800" dirty="0">
                <a:latin typeface="Arial" charset="0"/>
              </a:rPr>
              <a:t>CSMA/CD</a:t>
            </a:r>
            <a:r>
              <a:rPr lang="zh-CN" altLang="en-US" sz="1800" dirty="0">
                <a:latin typeface="Arial" charset="0"/>
              </a:rPr>
              <a:t>采用</a:t>
            </a:r>
            <a:endParaRPr lang="zh-CN" altLang="en-US" sz="1800" dirty="0"/>
          </a:p>
        </p:txBody>
      </p:sp>
    </p:spTree>
    <p:extLst>
      <p:ext uri="{BB962C8B-B14F-4D97-AF65-F5344CB8AC3E}">
        <p14:creationId xmlns:p14="http://schemas.microsoft.com/office/powerpoint/2010/main" val="34288205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4" name="Picture 7"/>
          <p:cNvPicPr>
            <a:picLocks noChangeAspect="1" noChangeArrowheads="1"/>
          </p:cNvPicPr>
          <p:nvPr/>
        </p:nvPicPr>
        <p:blipFill>
          <a:blip r:embed="rId3" cstate="print"/>
          <a:srcRect/>
          <a:stretch>
            <a:fillRect/>
          </a:stretch>
        </p:blipFill>
        <p:spPr bwMode="auto">
          <a:xfrm>
            <a:off x="1870075" y="1173163"/>
            <a:ext cx="5064125" cy="4922837"/>
          </a:xfrm>
          <a:prstGeom prst="rect">
            <a:avLst/>
          </a:prstGeom>
          <a:noFill/>
          <a:ln w="9525">
            <a:noFill/>
            <a:miter lim="800000"/>
            <a:headEnd/>
            <a:tailEnd/>
          </a:ln>
        </p:spPr>
      </p:pic>
      <p:sp>
        <p:nvSpPr>
          <p:cNvPr id="71685" name="Rectangle 8"/>
          <p:cNvSpPr>
            <a:spLocks noGrp="1" noChangeArrowheads="1"/>
          </p:cNvSpPr>
          <p:nvPr>
            <p:ph type="title"/>
          </p:nvPr>
        </p:nvSpPr>
        <p:spPr>
          <a:xfrm>
            <a:off x="304800" y="152400"/>
            <a:ext cx="8534400" cy="704832"/>
          </a:xfrm>
        </p:spPr>
        <p:txBody>
          <a:bodyPr/>
          <a:lstStyle/>
          <a:p>
            <a:r>
              <a:rPr lang="zh-CN" altLang="en-US" sz="2400" dirty="0"/>
              <a:t>三种持续方法的流程图</a:t>
            </a:r>
          </a:p>
        </p:txBody>
      </p:sp>
    </p:spTree>
    <p:extLst>
      <p:ext uri="{BB962C8B-B14F-4D97-AF65-F5344CB8AC3E}">
        <p14:creationId xmlns:p14="http://schemas.microsoft.com/office/powerpoint/2010/main" val="39126814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Grp="1" noChangeArrowheads="1"/>
          </p:cNvSpPr>
          <p:nvPr>
            <p:ph type="title"/>
          </p:nvPr>
        </p:nvSpPr>
        <p:spPr/>
        <p:txBody>
          <a:bodyPr/>
          <a:lstStyle/>
          <a:p>
            <a:pPr eaLnBrk="1" hangingPunct="1">
              <a:lnSpc>
                <a:spcPct val="80000"/>
              </a:lnSpc>
            </a:pPr>
            <a:r>
              <a:rPr lang="en-US" altLang="zh-CN" dirty="0">
                <a:ea typeface="楷体" panose="02010609060101010101" pitchFamily="49" charset="-122"/>
                <a:cs typeface="Arial" panose="020B0604020202020204" pitchFamily="34" charset="0"/>
              </a:rPr>
              <a:t>CSMA</a:t>
            </a:r>
            <a:r>
              <a:rPr lang="zh-CN" altLang="en-US" dirty="0">
                <a:ea typeface="楷体" panose="02010609060101010101" pitchFamily="49" charset="-122"/>
                <a:cs typeface="Arial" panose="020B0604020202020204" pitchFamily="34" charset="0"/>
              </a:rPr>
              <a:t>分类</a:t>
            </a:r>
          </a:p>
        </p:txBody>
      </p:sp>
      <p:sp>
        <p:nvSpPr>
          <p:cNvPr id="190467" name="Rectangle 3"/>
          <p:cNvSpPr>
            <a:spLocks noGrp="1" noChangeArrowheads="1"/>
          </p:cNvSpPr>
          <p:nvPr>
            <p:ph type="body" idx="1"/>
          </p:nvPr>
        </p:nvSpPr>
        <p:spPr/>
        <p:txBody>
          <a:bodyPr/>
          <a:lstStyle/>
          <a:p>
            <a:pPr marL="0" indent="0" eaLnBrk="1" hangingPunct="1">
              <a:spcBef>
                <a:spcPts val="600"/>
              </a:spcBef>
              <a:buNone/>
            </a:pPr>
            <a:r>
              <a:rPr lang="en-US" altLang="zh-CN" dirty="0">
                <a:solidFill>
                  <a:srgbClr val="FF0000"/>
                </a:solidFill>
                <a:cs typeface="Arial" panose="020B0604020202020204" pitchFamily="34" charset="0"/>
              </a:rPr>
              <a:t>(b) 1-</a:t>
            </a:r>
            <a:r>
              <a:rPr lang="zh-CN" altLang="en-US" dirty="0">
                <a:solidFill>
                  <a:srgbClr val="FF0000"/>
                </a:solidFill>
                <a:ea typeface="楷体" panose="02010609060101010101" pitchFamily="49" charset="-122"/>
                <a:cs typeface="Arial" panose="020B0604020202020204" pitchFamily="34" charset="0"/>
              </a:rPr>
              <a:t>持续</a:t>
            </a:r>
            <a:r>
              <a:rPr lang="en-US" altLang="zh-CN" dirty="0">
                <a:solidFill>
                  <a:srgbClr val="FF0000"/>
                </a:solidFill>
                <a:cs typeface="Arial" panose="020B0604020202020204" pitchFamily="34" charset="0"/>
              </a:rPr>
              <a:t>CSMA</a:t>
            </a:r>
          </a:p>
          <a:p>
            <a:pPr eaLnBrk="1" hangingPunct="1">
              <a:spcBef>
                <a:spcPts val="600"/>
              </a:spcBef>
            </a:pPr>
            <a:r>
              <a:rPr lang="zh-CN" altLang="en-US" sz="2400" dirty="0">
                <a:cs typeface="Arial" panose="020B0604020202020204" pitchFamily="34" charset="0"/>
              </a:rPr>
              <a:t>当一个站点要传送数据时，首先侦听信道，看是否有其他站点正在传送。</a:t>
            </a:r>
            <a:endParaRPr lang="en-US" altLang="zh-CN" sz="2400" dirty="0">
              <a:cs typeface="Arial" panose="020B0604020202020204" pitchFamily="34" charset="0"/>
            </a:endParaRPr>
          </a:p>
          <a:p>
            <a:pPr eaLnBrk="1" hangingPunct="1">
              <a:spcBef>
                <a:spcPts val="600"/>
              </a:spcBef>
            </a:pPr>
            <a:endParaRPr lang="en-US" altLang="zh-CN" sz="2400" dirty="0">
              <a:cs typeface="Arial" panose="020B0604020202020204" pitchFamily="34" charset="0"/>
            </a:endParaRPr>
          </a:p>
          <a:p>
            <a:pPr eaLnBrk="1" hangingPunct="1">
              <a:spcBef>
                <a:spcPts val="600"/>
              </a:spcBef>
            </a:pPr>
            <a:r>
              <a:rPr lang="zh-CN" altLang="en-US" sz="2400" dirty="0">
                <a:cs typeface="Arial" panose="020B0604020202020204" pitchFamily="34" charset="0"/>
              </a:rPr>
              <a:t>如果信道正忙，它就持续等待直到它侦听到信道空闲时，便将数据送出。</a:t>
            </a:r>
            <a:endParaRPr lang="en-US" altLang="zh-CN" sz="2400" dirty="0">
              <a:cs typeface="Arial" panose="020B0604020202020204" pitchFamily="34" charset="0"/>
            </a:endParaRPr>
          </a:p>
          <a:p>
            <a:pPr eaLnBrk="1" hangingPunct="1">
              <a:spcBef>
                <a:spcPts val="600"/>
              </a:spcBef>
            </a:pPr>
            <a:endParaRPr lang="en-US" altLang="zh-CN" sz="2400" dirty="0">
              <a:cs typeface="Arial" panose="020B0604020202020204" pitchFamily="34" charset="0"/>
            </a:endParaRPr>
          </a:p>
          <a:p>
            <a:pPr eaLnBrk="1" hangingPunct="1">
              <a:spcBef>
                <a:spcPts val="600"/>
              </a:spcBef>
            </a:pPr>
            <a:r>
              <a:rPr lang="zh-CN" altLang="en-US" sz="2400" dirty="0">
                <a:cs typeface="Arial" panose="020B0604020202020204" pitchFamily="34" charset="0"/>
              </a:rPr>
              <a:t>若发生冲突，站点就等待一个随机长的时间，然后重新开始</a:t>
            </a:r>
            <a:r>
              <a:rPr lang="zh-CN" altLang="en-US" dirty="0">
                <a:cs typeface="Arial" panose="020B0604020202020204" pitchFamily="34" charset="0"/>
              </a:rPr>
              <a:t>。</a:t>
            </a:r>
            <a:endParaRPr lang="zh-CN" altLang="en-US" sz="2400" dirty="0">
              <a:cs typeface="Arial" panose="020B0604020202020204" pitchFamily="34" charset="0"/>
            </a:endParaRPr>
          </a:p>
        </p:txBody>
      </p:sp>
    </p:spTree>
    <p:extLst>
      <p:ext uri="{BB962C8B-B14F-4D97-AF65-F5344CB8AC3E}">
        <p14:creationId xmlns:p14="http://schemas.microsoft.com/office/powerpoint/2010/main" val="345548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4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46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4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Grp="1" noChangeArrowheads="1"/>
          </p:cNvSpPr>
          <p:nvPr>
            <p:ph type="title"/>
          </p:nvPr>
        </p:nvSpPr>
        <p:spPr/>
        <p:txBody>
          <a:bodyPr/>
          <a:lstStyle/>
          <a:p>
            <a:pPr eaLnBrk="1" hangingPunct="1">
              <a:lnSpc>
                <a:spcPct val="80000"/>
              </a:lnSpc>
            </a:pPr>
            <a:r>
              <a:rPr lang="en-US" altLang="zh-CN" dirty="0">
                <a:ea typeface="楷体" panose="02010609060101010101" pitchFamily="49" charset="-122"/>
                <a:cs typeface="Arial" panose="020B0604020202020204" pitchFamily="34" charset="0"/>
              </a:rPr>
              <a:t>CSMA</a:t>
            </a:r>
            <a:r>
              <a:rPr lang="zh-CN" altLang="en-US" dirty="0">
                <a:ea typeface="楷体" panose="02010609060101010101" pitchFamily="49" charset="-122"/>
                <a:cs typeface="Arial" panose="020B0604020202020204" pitchFamily="34" charset="0"/>
              </a:rPr>
              <a:t>分类</a:t>
            </a:r>
          </a:p>
        </p:txBody>
      </p:sp>
      <p:sp>
        <p:nvSpPr>
          <p:cNvPr id="190467" name="Rectangle 3"/>
          <p:cNvSpPr>
            <a:spLocks noGrp="1" noChangeArrowheads="1"/>
          </p:cNvSpPr>
          <p:nvPr>
            <p:ph type="body" idx="1"/>
          </p:nvPr>
        </p:nvSpPr>
        <p:spPr/>
        <p:txBody>
          <a:bodyPr/>
          <a:lstStyle/>
          <a:p>
            <a:pPr marL="0" indent="0" eaLnBrk="1" hangingPunct="1">
              <a:spcBef>
                <a:spcPts val="600"/>
              </a:spcBef>
              <a:buNone/>
            </a:pPr>
            <a:r>
              <a:rPr lang="en-US" altLang="zh-CN" dirty="0">
                <a:solidFill>
                  <a:srgbClr val="FF0000"/>
                </a:solidFill>
                <a:cs typeface="Arial" panose="020B0604020202020204" pitchFamily="34" charset="0"/>
              </a:rPr>
              <a:t>(c) P-</a:t>
            </a:r>
            <a:r>
              <a:rPr lang="zh-CN" altLang="en-US" dirty="0">
                <a:solidFill>
                  <a:srgbClr val="FF0000"/>
                </a:solidFill>
                <a:ea typeface="楷体" panose="02010609060101010101" pitchFamily="49" charset="-122"/>
                <a:cs typeface="Arial" panose="020B0604020202020204" pitchFamily="34" charset="0"/>
              </a:rPr>
              <a:t>持续</a:t>
            </a:r>
            <a:r>
              <a:rPr lang="en-US" altLang="zh-CN" dirty="0">
                <a:solidFill>
                  <a:srgbClr val="FF0000"/>
                </a:solidFill>
                <a:cs typeface="Arial" panose="020B0604020202020204" pitchFamily="34" charset="0"/>
              </a:rPr>
              <a:t>CSMA</a:t>
            </a:r>
          </a:p>
          <a:p>
            <a:pPr eaLnBrk="1" hangingPunct="1">
              <a:spcBef>
                <a:spcPts val="600"/>
              </a:spcBef>
            </a:pPr>
            <a:r>
              <a:rPr lang="zh-CN" altLang="en-US" sz="2400" dirty="0">
                <a:cs typeface="Arial" panose="020B0604020202020204" pitchFamily="34" charset="0"/>
              </a:rPr>
              <a:t>当一个站点要传送数据时，首先侦听信道，看是否有其他站点正在传送。</a:t>
            </a:r>
            <a:endParaRPr lang="en-US" altLang="zh-CN" sz="2400" dirty="0">
              <a:cs typeface="Arial" panose="020B0604020202020204" pitchFamily="34" charset="0"/>
            </a:endParaRPr>
          </a:p>
          <a:p>
            <a:pPr eaLnBrk="1" hangingPunct="1">
              <a:spcBef>
                <a:spcPts val="600"/>
              </a:spcBef>
            </a:pPr>
            <a:endParaRPr lang="en-US" altLang="zh-CN" dirty="0">
              <a:cs typeface="Arial" panose="020B0604020202020204" pitchFamily="34" charset="0"/>
            </a:endParaRPr>
          </a:p>
          <a:p>
            <a:pPr eaLnBrk="1" hangingPunct="1">
              <a:spcBef>
                <a:spcPts val="600"/>
              </a:spcBef>
            </a:pPr>
            <a:r>
              <a:rPr lang="zh-CN" altLang="en-US" sz="2400" dirty="0">
                <a:cs typeface="Arial" panose="020B0604020202020204" pitchFamily="34" charset="0"/>
              </a:rPr>
              <a:t>如果信道正忙，它就</a:t>
            </a:r>
            <a:r>
              <a:rPr lang="zh-CN" altLang="en-US" dirty="0">
                <a:cs typeface="Arial" panose="020B0604020202020204" pitchFamily="34" charset="0"/>
              </a:rPr>
              <a:t>持续侦听</a:t>
            </a:r>
            <a:r>
              <a:rPr lang="zh-CN" altLang="en-US" dirty="0">
                <a:solidFill>
                  <a:srgbClr val="FF0000"/>
                </a:solidFill>
                <a:cs typeface="Arial" panose="020B0604020202020204" pitchFamily="34" charset="0"/>
              </a:rPr>
              <a:t>直到</a:t>
            </a:r>
            <a:r>
              <a:rPr lang="zh-CN" altLang="en-US" sz="2400" dirty="0">
                <a:cs typeface="Arial" panose="020B0604020202020204" pitchFamily="34" charset="0"/>
              </a:rPr>
              <a:t>它侦听到信道空闲时，以概率</a:t>
            </a:r>
            <a:r>
              <a:rPr lang="en-US" altLang="zh-CN" sz="2400" dirty="0">
                <a:solidFill>
                  <a:srgbClr val="FF0000"/>
                </a:solidFill>
                <a:cs typeface="Arial" panose="020B0604020202020204" pitchFamily="34" charset="0"/>
              </a:rPr>
              <a:t>P</a:t>
            </a:r>
            <a:r>
              <a:rPr lang="zh-CN" altLang="en-US" sz="2400" dirty="0">
                <a:cs typeface="Arial" panose="020B0604020202020204" pitchFamily="34" charset="0"/>
              </a:rPr>
              <a:t>发送数据，而以概率</a:t>
            </a:r>
            <a:r>
              <a:rPr lang="en-US" altLang="zh-CN" sz="2400" dirty="0">
                <a:cs typeface="Arial" panose="020B0604020202020204" pitchFamily="34" charset="0"/>
              </a:rPr>
              <a:t>(</a:t>
            </a:r>
            <a:r>
              <a:rPr lang="en-US" altLang="zh-CN" sz="2400" dirty="0">
                <a:solidFill>
                  <a:srgbClr val="FF0000"/>
                </a:solidFill>
                <a:cs typeface="Arial" panose="020B0604020202020204" pitchFamily="34" charset="0"/>
              </a:rPr>
              <a:t>1</a:t>
            </a:r>
            <a:r>
              <a:rPr lang="zh-CN" altLang="en-US" sz="2400" dirty="0">
                <a:solidFill>
                  <a:srgbClr val="FF0000"/>
                </a:solidFill>
                <a:cs typeface="Arial" panose="020B0604020202020204" pitchFamily="34" charset="0"/>
              </a:rPr>
              <a:t>－</a:t>
            </a:r>
            <a:r>
              <a:rPr lang="en-US" altLang="zh-CN" sz="2400" dirty="0">
                <a:solidFill>
                  <a:srgbClr val="FF0000"/>
                </a:solidFill>
                <a:cs typeface="Arial" panose="020B0604020202020204" pitchFamily="34" charset="0"/>
              </a:rPr>
              <a:t>P</a:t>
            </a:r>
            <a:r>
              <a:rPr lang="en-US" altLang="zh-CN" dirty="0">
                <a:solidFill>
                  <a:srgbClr val="FF0000"/>
                </a:solidFill>
                <a:cs typeface="Arial" panose="020B0604020202020204" pitchFamily="34" charset="0"/>
              </a:rPr>
              <a:t>)</a:t>
            </a:r>
            <a:r>
              <a:rPr lang="zh-CN" altLang="en-US" sz="2400" dirty="0">
                <a:cs typeface="Arial" panose="020B0604020202020204" pitchFamily="34" charset="0"/>
              </a:rPr>
              <a:t>延迟一段时间</a:t>
            </a:r>
            <a:r>
              <a:rPr lang="en-US" altLang="zh-CN" dirty="0">
                <a:solidFill>
                  <a:srgbClr val="FF0000"/>
                </a:solidFill>
                <a:cs typeface="Arial" panose="020B0604020202020204" pitchFamily="34" charset="0"/>
              </a:rPr>
              <a:t>T</a:t>
            </a:r>
            <a:r>
              <a:rPr lang="en-US" altLang="zh-CN" dirty="0">
                <a:cs typeface="Arial" panose="020B0604020202020204" pitchFamily="34" charset="0"/>
              </a:rPr>
              <a:t>(</a:t>
            </a:r>
            <a:r>
              <a:rPr lang="zh-CN" altLang="en-US" sz="2400" dirty="0">
                <a:cs typeface="Arial" panose="020B0604020202020204" pitchFamily="34" charset="0"/>
              </a:rPr>
              <a:t>网络中最远的端到端的传播时延</a:t>
            </a:r>
            <a:r>
              <a:rPr lang="en-US" altLang="zh-CN" sz="2400" dirty="0">
                <a:cs typeface="Arial" panose="020B0604020202020204" pitchFamily="34" charset="0"/>
              </a:rPr>
              <a:t>)</a:t>
            </a:r>
            <a:r>
              <a:rPr lang="zh-CN" altLang="en-US" sz="2400" dirty="0">
                <a:cs typeface="Arial" panose="020B0604020202020204" pitchFamily="34" charset="0"/>
              </a:rPr>
              <a:t>，重新监听信道。</a:t>
            </a:r>
            <a:endParaRPr lang="en-US" altLang="zh-CN" sz="2400" dirty="0">
              <a:cs typeface="Arial" panose="020B0604020202020204" pitchFamily="34" charset="0"/>
            </a:endParaRPr>
          </a:p>
          <a:p>
            <a:pPr eaLnBrk="1" hangingPunct="1">
              <a:spcBef>
                <a:spcPts val="600"/>
              </a:spcBef>
            </a:pPr>
            <a:endParaRPr lang="en-US" altLang="zh-CN" dirty="0">
              <a:cs typeface="Arial" panose="020B0604020202020204" pitchFamily="34" charset="0"/>
            </a:endParaRPr>
          </a:p>
          <a:p>
            <a:pPr eaLnBrk="1" hangingPunct="1">
              <a:spcBef>
                <a:spcPts val="600"/>
              </a:spcBef>
            </a:pPr>
            <a:r>
              <a:rPr lang="zh-CN" altLang="en-US" sz="2400" dirty="0">
                <a:cs typeface="Arial" panose="020B0604020202020204" pitchFamily="34" charset="0"/>
              </a:rPr>
              <a:t>若发生冲突，站点就等待一个随机长的时间，然后重新开始。</a:t>
            </a:r>
          </a:p>
        </p:txBody>
      </p:sp>
    </p:spTree>
    <p:extLst>
      <p:ext uri="{BB962C8B-B14F-4D97-AF65-F5344CB8AC3E}">
        <p14:creationId xmlns:p14="http://schemas.microsoft.com/office/powerpoint/2010/main" val="328246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4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46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4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2"/>
          <p:cNvSpPr>
            <a:spLocks noGrp="1" noChangeArrowheads="1"/>
          </p:cNvSpPr>
          <p:nvPr>
            <p:ph type="title"/>
          </p:nvPr>
        </p:nvSpPr>
        <p:spPr/>
        <p:txBody>
          <a:bodyPr/>
          <a:lstStyle/>
          <a:p>
            <a:pPr eaLnBrk="1" hangingPunct="1"/>
            <a:r>
              <a:rPr lang="en-US" altLang="zh-CN" dirty="0">
                <a:ea typeface="楷体" panose="02010609060101010101" pitchFamily="49" charset="-122"/>
                <a:cs typeface="Arial" panose="020B0604020202020204" pitchFamily="34" charset="0"/>
              </a:rPr>
              <a:t>CSMA</a:t>
            </a:r>
            <a:r>
              <a:rPr lang="zh-CN" altLang="en-US" dirty="0">
                <a:ea typeface="楷体" panose="02010609060101010101" pitchFamily="49" charset="-122"/>
                <a:cs typeface="Arial" panose="020B0604020202020204" pitchFamily="34" charset="0"/>
              </a:rPr>
              <a:t>比较</a:t>
            </a:r>
          </a:p>
        </p:txBody>
      </p:sp>
      <p:sp>
        <p:nvSpPr>
          <p:cNvPr id="64517" name="Rectangle 3"/>
          <p:cNvSpPr>
            <a:spLocks noGrp="1" noChangeArrowheads="1"/>
          </p:cNvSpPr>
          <p:nvPr>
            <p:ph type="body" idx="1"/>
          </p:nvPr>
        </p:nvSpPr>
        <p:spPr/>
        <p:txBody>
          <a:bodyPr/>
          <a:lstStyle/>
          <a:p>
            <a:pPr eaLnBrk="1" hangingPunct="1">
              <a:spcBef>
                <a:spcPts val="600"/>
              </a:spcBef>
            </a:pPr>
            <a:r>
              <a:rPr lang="zh-CN" altLang="en-US" dirty="0">
                <a:solidFill>
                  <a:srgbClr val="FF0000"/>
                </a:solidFill>
                <a:ea typeface="楷体" panose="02010609060101010101" pitchFamily="49" charset="-122"/>
                <a:cs typeface="Arial" panose="020B0604020202020204" pitchFamily="34" charset="0"/>
              </a:rPr>
              <a:t>非坚持</a:t>
            </a:r>
            <a:r>
              <a:rPr lang="zh-CN" altLang="en-US" dirty="0">
                <a:ea typeface="楷体" panose="02010609060101010101" pitchFamily="49" charset="-122"/>
                <a:cs typeface="Arial" panose="020B0604020202020204" pitchFamily="34" charset="0"/>
              </a:rPr>
              <a:t>：不能充分利用信道刚刚转入空闲期的这段时间。</a:t>
            </a:r>
          </a:p>
          <a:p>
            <a:pPr eaLnBrk="1" hangingPunct="1">
              <a:spcBef>
                <a:spcPts val="600"/>
              </a:spcBef>
            </a:pPr>
            <a:endParaRPr lang="en-US" altLang="zh-CN" dirty="0">
              <a:solidFill>
                <a:srgbClr val="3333FF"/>
              </a:solidFill>
              <a:ea typeface="楷体" panose="02010609060101010101" pitchFamily="49" charset="-122"/>
              <a:cs typeface="Arial" panose="020B0604020202020204" pitchFamily="34" charset="0"/>
            </a:endParaRPr>
          </a:p>
          <a:p>
            <a:pPr eaLnBrk="1" hangingPunct="1">
              <a:spcBef>
                <a:spcPts val="600"/>
              </a:spcBef>
            </a:pPr>
            <a:r>
              <a:rPr lang="en-US" altLang="zh-CN" dirty="0">
                <a:solidFill>
                  <a:srgbClr val="FF0000"/>
                </a:solidFill>
                <a:ea typeface="楷体" panose="02010609060101010101" pitchFamily="49" charset="-122"/>
                <a:cs typeface="Arial" panose="020B0604020202020204" pitchFamily="34" charset="0"/>
              </a:rPr>
              <a:t>1</a:t>
            </a:r>
            <a:r>
              <a:rPr lang="zh-CN" altLang="en-US" dirty="0">
                <a:solidFill>
                  <a:srgbClr val="FF0000"/>
                </a:solidFill>
                <a:ea typeface="楷体" panose="02010609060101010101" pitchFamily="49" charset="-122"/>
                <a:cs typeface="Arial" panose="020B0604020202020204" pitchFamily="34" charset="0"/>
              </a:rPr>
              <a:t>坚持</a:t>
            </a:r>
            <a:r>
              <a:rPr lang="zh-CN" altLang="en-US" dirty="0">
                <a:ea typeface="楷体" panose="02010609060101010101" pitchFamily="49" charset="-122"/>
                <a:cs typeface="Arial" panose="020B0604020202020204" pitchFamily="34" charset="0"/>
              </a:rPr>
              <a:t>：容易在上述这段时间产生冲突。</a:t>
            </a:r>
          </a:p>
          <a:p>
            <a:pPr eaLnBrk="1" hangingPunct="1">
              <a:spcBef>
                <a:spcPts val="600"/>
              </a:spcBef>
            </a:pPr>
            <a:endParaRPr lang="en-US" altLang="zh-CN" dirty="0">
              <a:solidFill>
                <a:srgbClr val="3333FF"/>
              </a:solidFill>
              <a:ea typeface="楷体" panose="02010609060101010101" pitchFamily="49" charset="-122"/>
              <a:cs typeface="Arial" panose="020B0604020202020204" pitchFamily="34" charset="0"/>
            </a:endParaRPr>
          </a:p>
          <a:p>
            <a:pPr eaLnBrk="1" hangingPunct="1">
              <a:spcBef>
                <a:spcPts val="600"/>
              </a:spcBef>
            </a:pPr>
            <a:r>
              <a:rPr lang="en-US" altLang="zh-CN" dirty="0">
                <a:solidFill>
                  <a:srgbClr val="FF0000"/>
                </a:solidFill>
                <a:ea typeface="楷体" panose="02010609060101010101" pitchFamily="49" charset="-122"/>
                <a:cs typeface="Arial" panose="020B0604020202020204" pitchFamily="34" charset="0"/>
              </a:rPr>
              <a:t>P</a:t>
            </a:r>
            <a:r>
              <a:rPr lang="zh-CN" altLang="en-US" dirty="0">
                <a:solidFill>
                  <a:srgbClr val="FF0000"/>
                </a:solidFill>
                <a:ea typeface="楷体" panose="02010609060101010101" pitchFamily="49" charset="-122"/>
                <a:cs typeface="Arial" panose="020B0604020202020204" pitchFamily="34" charset="0"/>
              </a:rPr>
              <a:t>坚持</a:t>
            </a:r>
            <a:r>
              <a:rPr lang="zh-CN" altLang="en-US" dirty="0">
                <a:ea typeface="楷体" panose="02010609060101010101" pitchFamily="49" charset="-122"/>
                <a:cs typeface="Arial" panose="020B0604020202020204" pitchFamily="34" charset="0"/>
              </a:rPr>
              <a:t>：可以在一定程度上克服这些缺点，但却很难选择一个</a:t>
            </a:r>
            <a:r>
              <a:rPr lang="zh-CN" altLang="en-US" dirty="0">
                <a:solidFill>
                  <a:srgbClr val="FF0000"/>
                </a:solidFill>
                <a:ea typeface="楷体" panose="02010609060101010101" pitchFamily="49" charset="-122"/>
                <a:cs typeface="Arial" panose="020B0604020202020204" pitchFamily="34" charset="0"/>
              </a:rPr>
              <a:t>能用于</a:t>
            </a:r>
            <a:r>
              <a:rPr lang="zh-CN" altLang="en-US" dirty="0">
                <a:ea typeface="楷体" panose="02010609060101010101" pitchFamily="49" charset="-122"/>
                <a:cs typeface="Arial" panose="020B0604020202020204" pitchFamily="34" charset="0"/>
              </a:rPr>
              <a:t>各种通信量强度的</a:t>
            </a:r>
            <a:r>
              <a:rPr lang="en-US" altLang="zh-CN" dirty="0">
                <a:ea typeface="楷体" panose="02010609060101010101" pitchFamily="49" charset="-122"/>
                <a:cs typeface="Arial" panose="020B0604020202020204" pitchFamily="34" charset="0"/>
              </a:rPr>
              <a:t>P</a:t>
            </a:r>
            <a:r>
              <a:rPr lang="zh-CN" altLang="en-US" dirty="0">
                <a:ea typeface="楷体" panose="02010609060101010101" pitchFamily="49" charset="-122"/>
                <a:cs typeface="Arial" panose="020B0604020202020204" pitchFamily="34" charset="0"/>
              </a:rPr>
              <a:t>值。</a:t>
            </a:r>
            <a:endParaRPr lang="en-US" altLang="zh-CN" dirty="0">
              <a:ea typeface="楷体" panose="02010609060101010101" pitchFamily="49" charset="-122"/>
              <a:cs typeface="Arial" panose="020B0604020202020204" pitchFamily="34" charset="0"/>
            </a:endParaRPr>
          </a:p>
          <a:p>
            <a:pPr eaLnBrk="1" hangingPunct="1">
              <a:spcBef>
                <a:spcPts val="600"/>
              </a:spcBef>
            </a:pPr>
            <a:endParaRPr lang="en-US" altLang="zh-CN" dirty="0">
              <a:ea typeface="楷体" panose="02010609060101010101" pitchFamily="49" charset="-122"/>
              <a:cs typeface="Arial" panose="020B0604020202020204" pitchFamily="34" charset="0"/>
            </a:endParaRPr>
          </a:p>
          <a:p>
            <a:pPr eaLnBrk="1" hangingPunct="1">
              <a:spcBef>
                <a:spcPts val="600"/>
              </a:spcBef>
            </a:pPr>
            <a:r>
              <a:rPr lang="zh-CN" altLang="en-US" dirty="0">
                <a:ea typeface="楷体" panose="02010609060101010101" pitchFamily="49" charset="-122"/>
                <a:cs typeface="Arial" panose="020B0604020202020204" pitchFamily="34" charset="0"/>
              </a:rPr>
              <a:t>所以在实际网络中常选择</a:t>
            </a:r>
            <a:r>
              <a:rPr lang="en-US" altLang="zh-CN" dirty="0">
                <a:ea typeface="楷体" panose="02010609060101010101" pitchFamily="49" charset="-122"/>
                <a:cs typeface="Arial" panose="020B0604020202020204" pitchFamily="34" charset="0"/>
              </a:rPr>
              <a:t>1</a:t>
            </a:r>
            <a:r>
              <a:rPr lang="zh-CN" altLang="en-US" dirty="0">
                <a:ea typeface="楷体" panose="02010609060101010101" pitchFamily="49" charset="-122"/>
                <a:cs typeface="Arial" panose="020B0604020202020204" pitchFamily="34" charset="0"/>
              </a:rPr>
              <a:t>坚持。</a:t>
            </a:r>
          </a:p>
        </p:txBody>
      </p:sp>
    </p:spTree>
    <p:extLst>
      <p:ext uri="{BB962C8B-B14F-4D97-AF65-F5344CB8AC3E}">
        <p14:creationId xmlns:p14="http://schemas.microsoft.com/office/powerpoint/2010/main" val="1171672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页脚占位符 4"/>
          <p:cNvSpPr>
            <a:spLocks noGrp="1"/>
          </p:cNvSpPr>
          <p:nvPr>
            <p:ph type="ftr" sz="quarter" idx="4294967295"/>
          </p:nvPr>
        </p:nvSpPr>
        <p:spPr>
          <a:xfrm>
            <a:off x="5795963" y="6237288"/>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A6A79D64-3A87-4B03-90D3-DD40D8548383}" type="slidenum">
              <a:rPr lang="en-US" altLang="zh-CN" sz="1600" smtClean="0">
                <a:latin typeface="Garamond" panose="02020404030301010803" pitchFamily="18" charset="0"/>
              </a:rPr>
              <a:pPr>
                <a:spcBef>
                  <a:spcPct val="0"/>
                </a:spcBef>
                <a:buClrTx/>
                <a:buSzTx/>
                <a:buFontTx/>
                <a:buNone/>
              </a:pPr>
              <a:t>7</a:t>
            </a:fld>
            <a:endParaRPr lang="en-US" altLang="zh-CN" sz="1600">
              <a:latin typeface="Garamond" panose="02020404030301010803" pitchFamily="18" charset="0"/>
            </a:endParaRPr>
          </a:p>
        </p:txBody>
      </p:sp>
      <p:sp>
        <p:nvSpPr>
          <p:cNvPr id="8196" name="Rectangle 2"/>
          <p:cNvSpPr>
            <a:spLocks noGrp="1" noChangeArrowheads="1"/>
          </p:cNvSpPr>
          <p:nvPr>
            <p:ph type="title"/>
          </p:nvPr>
        </p:nvSpPr>
        <p:spPr/>
        <p:txBody>
          <a:bodyPr/>
          <a:lstStyle/>
          <a:p>
            <a:pPr eaLnBrk="1" hangingPunct="1"/>
            <a:r>
              <a:rPr lang="en-US" altLang="zh-CN" dirty="0"/>
              <a:t>5.1 </a:t>
            </a:r>
            <a:r>
              <a:rPr lang="zh-CN" altLang="en-US" dirty="0"/>
              <a:t>链路层概述</a:t>
            </a:r>
          </a:p>
        </p:txBody>
      </p:sp>
      <p:sp>
        <p:nvSpPr>
          <p:cNvPr id="148483" name="Rectangle 3"/>
          <p:cNvSpPr>
            <a:spLocks noGrp="1" noChangeArrowheads="1"/>
          </p:cNvSpPr>
          <p:nvPr>
            <p:ph type="body" idx="1"/>
          </p:nvPr>
        </p:nvSpPr>
        <p:spPr>
          <a:xfrm>
            <a:off x="383540" y="1006318"/>
            <a:ext cx="5267325" cy="3093242"/>
          </a:xfrm>
        </p:spPr>
        <p:txBody>
          <a:bodyPr/>
          <a:lstStyle/>
          <a:p>
            <a:pPr marL="0" indent="0" eaLnBrk="1" hangingPunct="1">
              <a:buNone/>
            </a:pPr>
            <a:r>
              <a:rPr lang="zh-CN" altLang="en-US" b="1" dirty="0">
                <a:ea typeface="楷体" panose="02010609060101010101" pitchFamily="49" charset="-122"/>
                <a:cs typeface="Arial" panose="020B0604020202020204" pitchFamily="34" charset="0"/>
              </a:rPr>
              <a:t>术语</a:t>
            </a:r>
          </a:p>
          <a:p>
            <a:pPr eaLnBrk="1" hangingPunct="1"/>
            <a:r>
              <a:rPr lang="zh-CN" altLang="en-US" dirty="0">
                <a:ea typeface="楷体" panose="02010609060101010101" pitchFamily="49" charset="-122"/>
                <a:cs typeface="Arial" panose="020B0604020202020204" pitchFamily="34" charset="0"/>
              </a:rPr>
              <a:t>结点：主机和路由器</a:t>
            </a:r>
          </a:p>
          <a:p>
            <a:pPr eaLnBrk="1" hangingPunct="1"/>
            <a:r>
              <a:rPr lang="zh-CN" altLang="en-US" dirty="0">
                <a:ea typeface="楷体" panose="02010609060101010101" pitchFamily="49" charset="-122"/>
                <a:cs typeface="Arial" panose="020B0604020202020204" pitchFamily="34" charset="0"/>
              </a:rPr>
              <a:t>链路：沿着通信路径连接相邻结点的通信链路或信道</a:t>
            </a:r>
          </a:p>
          <a:p>
            <a:pPr lvl="1" eaLnBrk="1" hangingPunct="1"/>
            <a:r>
              <a:rPr lang="zh-CN" altLang="en-US" dirty="0">
                <a:ea typeface="楷体" panose="02010609060101010101" pitchFamily="49" charset="-122"/>
                <a:cs typeface="Arial" panose="020B0604020202020204" pitchFamily="34" charset="0"/>
              </a:rPr>
              <a:t>有线链路</a:t>
            </a:r>
          </a:p>
          <a:p>
            <a:pPr lvl="1" eaLnBrk="1" hangingPunct="1"/>
            <a:r>
              <a:rPr lang="zh-CN" altLang="en-US" dirty="0">
                <a:ea typeface="楷体" panose="02010609060101010101" pitchFamily="49" charset="-122"/>
                <a:cs typeface="Arial" panose="020B0604020202020204" pitchFamily="34" charset="0"/>
              </a:rPr>
              <a:t>无线链路</a:t>
            </a:r>
          </a:p>
          <a:p>
            <a:pPr eaLnBrk="1" hangingPunct="1"/>
            <a:r>
              <a:rPr lang="zh-CN" altLang="en-US" dirty="0">
                <a:ea typeface="楷体" panose="02010609060101010101" pitchFamily="49" charset="-122"/>
                <a:cs typeface="Arial" panose="020B0604020202020204" pitchFamily="34" charset="0"/>
              </a:rPr>
              <a:t>帧：数据链路层的分组单元</a:t>
            </a:r>
          </a:p>
        </p:txBody>
      </p:sp>
      <p:pic>
        <p:nvPicPr>
          <p:cNvPr id="8198"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2113" y="1565275"/>
            <a:ext cx="3543300" cy="454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a:spLocks noChangeArrowheads="1"/>
          </p:cNvSpPr>
          <p:nvPr/>
        </p:nvSpPr>
        <p:spPr bwMode="auto">
          <a:xfrm>
            <a:off x="444500" y="4729549"/>
            <a:ext cx="4787900" cy="120015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i="0" dirty="0">
                <a:solidFill>
                  <a:srgbClr val="FF0000"/>
                </a:solidFill>
                <a:ea typeface="楷体" panose="02010609060101010101" pitchFamily="49" charset="-122"/>
                <a:cs typeface="Arial" panose="020B0604020202020204" pitchFamily="34" charset="0"/>
              </a:rPr>
              <a:t>数据链路层</a:t>
            </a:r>
            <a:r>
              <a:rPr lang="zh-CN" altLang="en-US" sz="2400" i="0" dirty="0">
                <a:ea typeface="楷体" panose="02010609060101010101" pitchFamily="49" charset="-122"/>
                <a:cs typeface="Arial" panose="020B0604020202020204" pitchFamily="34" charset="0"/>
              </a:rPr>
              <a:t>负责</a:t>
            </a:r>
            <a:r>
              <a:rPr lang="zh-CN" altLang="en-US" sz="2400" i="0" dirty="0">
                <a:solidFill>
                  <a:srgbClr val="FF0000"/>
                </a:solidFill>
                <a:ea typeface="楷体" panose="02010609060101010101" pitchFamily="49" charset="-122"/>
                <a:cs typeface="Arial" panose="020B0604020202020204" pitchFamily="34" charset="0"/>
              </a:rPr>
              <a:t>将</a:t>
            </a:r>
            <a:r>
              <a:rPr lang="zh-CN" altLang="en-US" sz="2400" i="0" dirty="0">
                <a:ea typeface="楷体" panose="02010609060101010101" pitchFamily="49" charset="-122"/>
                <a:cs typeface="Arial" panose="020B0604020202020204" pitchFamily="34" charset="0"/>
              </a:rPr>
              <a:t>数据报</a:t>
            </a:r>
            <a:r>
              <a:rPr lang="zh-CN" altLang="en-US" sz="2400" i="0" dirty="0">
                <a:solidFill>
                  <a:srgbClr val="FF0000"/>
                </a:solidFill>
                <a:ea typeface="楷体" panose="02010609060101010101" pitchFamily="49" charset="-122"/>
                <a:cs typeface="Arial" panose="020B0604020202020204" pitchFamily="34" charset="0"/>
              </a:rPr>
              <a:t>通过</a:t>
            </a:r>
            <a:r>
              <a:rPr lang="zh-CN" altLang="en-US" sz="2400" i="0" dirty="0">
                <a:ea typeface="楷体" panose="02010609060101010101" pitchFamily="49" charset="-122"/>
                <a:cs typeface="Arial" panose="020B0604020202020204" pitchFamily="34" charset="0"/>
              </a:rPr>
              <a:t>链路从一个结点传输到</a:t>
            </a:r>
            <a:r>
              <a:rPr lang="zh-CN" altLang="en-US" sz="2400" i="0" dirty="0">
                <a:solidFill>
                  <a:srgbClr val="FF0000"/>
                </a:solidFill>
                <a:ea typeface="楷体" panose="02010609060101010101" pitchFamily="49" charset="-122"/>
                <a:cs typeface="Arial" panose="020B0604020202020204" pitchFamily="34" charset="0"/>
              </a:rPr>
              <a:t>物理上相邻</a:t>
            </a:r>
            <a:r>
              <a:rPr lang="zh-CN" altLang="en-US" sz="2400" i="0" dirty="0">
                <a:ea typeface="楷体" panose="02010609060101010101" pitchFamily="49" charset="-122"/>
                <a:cs typeface="Arial" panose="020B0604020202020204" pitchFamily="34" charset="0"/>
              </a:rPr>
              <a:t>的下一个结点。</a:t>
            </a:r>
            <a:endParaRPr lang="zh-CN" altLang="en-US" i="0" dirty="0">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6723947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8483">
                                            <p:txEl>
                                              <p:pRg st="1" end="1"/>
                                            </p:txEl>
                                          </p:spTgt>
                                        </p:tgtEl>
                                        <p:attrNameLst>
                                          <p:attrName>style.visibility</p:attrName>
                                        </p:attrNameLst>
                                      </p:cBhvr>
                                      <p:to>
                                        <p:strVal val="visible"/>
                                      </p:to>
                                    </p:set>
                                    <p:anim calcmode="lin" valueType="num">
                                      <p:cBhvr additive="base">
                                        <p:cTn id="7" dur="1000" fill="hold"/>
                                        <p:tgtEl>
                                          <p:spTgt spid="148483">
                                            <p:txEl>
                                              <p:pRg st="1" end="1"/>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4848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8483">
                                            <p:txEl>
                                              <p:pRg st="2" end="2"/>
                                            </p:txEl>
                                          </p:spTgt>
                                        </p:tgtEl>
                                        <p:attrNameLst>
                                          <p:attrName>style.visibility</p:attrName>
                                        </p:attrNameLst>
                                      </p:cBhvr>
                                      <p:to>
                                        <p:strVal val="visible"/>
                                      </p:to>
                                    </p:set>
                                    <p:anim calcmode="lin" valueType="num">
                                      <p:cBhvr additive="base">
                                        <p:cTn id="13" dur="1000" fill="hold"/>
                                        <p:tgtEl>
                                          <p:spTgt spid="148483">
                                            <p:txEl>
                                              <p:pRg st="2" end="2"/>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148483">
                                            <p:txEl>
                                              <p:pRg st="2" end="2"/>
                                            </p:txEl>
                                          </p:spTgt>
                                        </p:tgtEl>
                                        <p:attrNameLst>
                                          <p:attrName>ppt_y</p:attrName>
                                        </p:attrNameLst>
                                      </p:cBhvr>
                                      <p:tavLst>
                                        <p:tav tm="0">
                                          <p:val>
                                            <p:strVal val="1+#ppt_h/2"/>
                                          </p:val>
                                        </p:tav>
                                        <p:tav tm="100000">
                                          <p:val>
                                            <p:strVal val="#ppt_y"/>
                                          </p:val>
                                        </p:tav>
                                      </p:tavLst>
                                    </p:anim>
                                  </p:childTnLst>
                                </p:cTn>
                              </p:par>
                            </p:childTnLst>
                          </p:cTn>
                        </p:par>
                        <p:par>
                          <p:cTn id="15" fill="hold" nodeType="afterGroup">
                            <p:stCondLst>
                              <p:cond delay="1000"/>
                            </p:stCondLst>
                            <p:childTnLst>
                              <p:par>
                                <p:cTn id="16" presetID="2" presetClass="entr" presetSubtype="4" fill="hold" nodeType="afterEffect">
                                  <p:stCondLst>
                                    <p:cond delay="0"/>
                                  </p:stCondLst>
                                  <p:childTnLst>
                                    <p:set>
                                      <p:cBhvr>
                                        <p:cTn id="17" dur="1" fill="hold">
                                          <p:stCondLst>
                                            <p:cond delay="0"/>
                                          </p:stCondLst>
                                        </p:cTn>
                                        <p:tgtEl>
                                          <p:spTgt spid="148483">
                                            <p:txEl>
                                              <p:pRg st="3" end="3"/>
                                            </p:txEl>
                                          </p:spTgt>
                                        </p:tgtEl>
                                        <p:attrNameLst>
                                          <p:attrName>style.visibility</p:attrName>
                                        </p:attrNameLst>
                                      </p:cBhvr>
                                      <p:to>
                                        <p:strVal val="visible"/>
                                      </p:to>
                                    </p:set>
                                    <p:anim calcmode="lin" valueType="num">
                                      <p:cBhvr additive="base">
                                        <p:cTn id="18" dur="1000" fill="hold"/>
                                        <p:tgtEl>
                                          <p:spTgt spid="148483">
                                            <p:txEl>
                                              <p:pRg st="3" end="3"/>
                                            </p:txEl>
                                          </p:spTgt>
                                        </p:tgtEl>
                                        <p:attrNameLst>
                                          <p:attrName>ppt_x</p:attrName>
                                        </p:attrNameLst>
                                      </p:cBhvr>
                                      <p:tavLst>
                                        <p:tav tm="0">
                                          <p:val>
                                            <p:strVal val="#ppt_x"/>
                                          </p:val>
                                        </p:tav>
                                        <p:tav tm="100000">
                                          <p:val>
                                            <p:strVal val="#ppt_x"/>
                                          </p:val>
                                        </p:tav>
                                      </p:tavLst>
                                    </p:anim>
                                    <p:anim calcmode="lin" valueType="num">
                                      <p:cBhvr additive="base">
                                        <p:cTn id="19" dur="1000" fill="hold"/>
                                        <p:tgtEl>
                                          <p:spTgt spid="148483">
                                            <p:txEl>
                                              <p:pRg st="3" end="3"/>
                                            </p:txEl>
                                          </p:spTgt>
                                        </p:tgtEl>
                                        <p:attrNameLst>
                                          <p:attrName>ppt_y</p:attrName>
                                        </p:attrNameLst>
                                      </p:cBhvr>
                                      <p:tavLst>
                                        <p:tav tm="0">
                                          <p:val>
                                            <p:strVal val="1+#ppt_h/2"/>
                                          </p:val>
                                        </p:tav>
                                        <p:tav tm="100000">
                                          <p:val>
                                            <p:strVal val="#ppt_y"/>
                                          </p:val>
                                        </p:tav>
                                      </p:tavLst>
                                    </p:anim>
                                  </p:childTnLst>
                                </p:cTn>
                              </p:par>
                            </p:childTnLst>
                          </p:cTn>
                        </p:par>
                        <p:par>
                          <p:cTn id="20" fill="hold" nodeType="afterGroup">
                            <p:stCondLst>
                              <p:cond delay="2000"/>
                            </p:stCondLst>
                            <p:childTnLst>
                              <p:par>
                                <p:cTn id="21" presetID="2" presetClass="entr" presetSubtype="4" fill="hold" nodeType="afterEffect">
                                  <p:stCondLst>
                                    <p:cond delay="0"/>
                                  </p:stCondLst>
                                  <p:childTnLst>
                                    <p:set>
                                      <p:cBhvr>
                                        <p:cTn id="22" dur="1" fill="hold">
                                          <p:stCondLst>
                                            <p:cond delay="0"/>
                                          </p:stCondLst>
                                        </p:cTn>
                                        <p:tgtEl>
                                          <p:spTgt spid="148483">
                                            <p:txEl>
                                              <p:pRg st="4" end="4"/>
                                            </p:txEl>
                                          </p:spTgt>
                                        </p:tgtEl>
                                        <p:attrNameLst>
                                          <p:attrName>style.visibility</p:attrName>
                                        </p:attrNameLst>
                                      </p:cBhvr>
                                      <p:to>
                                        <p:strVal val="visible"/>
                                      </p:to>
                                    </p:set>
                                    <p:anim calcmode="lin" valueType="num">
                                      <p:cBhvr additive="base">
                                        <p:cTn id="23" dur="1000" fill="hold"/>
                                        <p:tgtEl>
                                          <p:spTgt spid="148483">
                                            <p:txEl>
                                              <p:pRg st="4" end="4"/>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4848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148483">
                                            <p:txEl>
                                              <p:pRg st="5" end="5"/>
                                            </p:txEl>
                                          </p:spTgt>
                                        </p:tgtEl>
                                        <p:attrNameLst>
                                          <p:attrName>style.visibility</p:attrName>
                                        </p:attrNameLst>
                                      </p:cBhvr>
                                      <p:to>
                                        <p:strVal val="visible"/>
                                      </p:to>
                                    </p:set>
                                    <p:anim calcmode="lin" valueType="num">
                                      <p:cBhvr additive="base">
                                        <p:cTn id="29" dur="1000" fill="hold"/>
                                        <p:tgtEl>
                                          <p:spTgt spid="148483">
                                            <p:txEl>
                                              <p:pRg st="5" end="5"/>
                                            </p:txEl>
                                          </p:spTgt>
                                        </p:tgtEl>
                                        <p:attrNameLst>
                                          <p:attrName>ppt_x</p:attrName>
                                        </p:attrNameLst>
                                      </p:cBhvr>
                                      <p:tavLst>
                                        <p:tav tm="0">
                                          <p:val>
                                            <p:strVal val="#ppt_x"/>
                                          </p:val>
                                        </p:tav>
                                        <p:tav tm="100000">
                                          <p:val>
                                            <p:strVal val="#ppt_x"/>
                                          </p:val>
                                        </p:tav>
                                      </p:tavLst>
                                    </p:anim>
                                    <p:anim calcmode="lin" valueType="num">
                                      <p:cBhvr additive="base">
                                        <p:cTn id="30" dur="1000" fill="hold"/>
                                        <p:tgtEl>
                                          <p:spTgt spid="14848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2"/>
          <p:cNvSpPr>
            <a:spLocks noGrp="1" noChangeArrowheads="1"/>
          </p:cNvSpPr>
          <p:nvPr>
            <p:ph type="title"/>
          </p:nvPr>
        </p:nvSpPr>
        <p:spPr/>
        <p:txBody>
          <a:bodyPr/>
          <a:lstStyle/>
          <a:p>
            <a:pPr eaLnBrk="1" hangingPunct="1"/>
            <a:r>
              <a:rPr lang="en-US" altLang="zh-CN" dirty="0"/>
              <a:t>4. </a:t>
            </a:r>
            <a:r>
              <a:rPr lang="zh-CN" altLang="en-US" dirty="0"/>
              <a:t>具有碰撞检测的载波侦听多路访问</a:t>
            </a:r>
            <a:r>
              <a:rPr lang="en-US" altLang="zh-CN" dirty="0"/>
              <a:t>(CSMA/CD)</a:t>
            </a:r>
            <a:endParaRPr lang="zh-CN" altLang="en-US" dirty="0"/>
          </a:p>
        </p:txBody>
      </p:sp>
      <p:sp>
        <p:nvSpPr>
          <p:cNvPr id="66565" name="Rectangle 3"/>
          <p:cNvSpPr>
            <a:spLocks noGrp="1" noChangeArrowheads="1"/>
          </p:cNvSpPr>
          <p:nvPr>
            <p:ph type="body" idx="1"/>
          </p:nvPr>
        </p:nvSpPr>
        <p:spPr/>
        <p:txBody>
          <a:bodyPr/>
          <a:lstStyle/>
          <a:p>
            <a:pPr marL="0" indent="0" eaLnBrk="1" hangingPunct="1">
              <a:spcBef>
                <a:spcPts val="600"/>
              </a:spcBef>
              <a:buNone/>
            </a:pPr>
            <a:r>
              <a:rPr lang="en-US" altLang="zh-CN" dirty="0">
                <a:ea typeface="ＭＳ Ｐゴシック" charset="0"/>
              </a:rPr>
              <a:t>CSMA/CD (collision detection)</a:t>
            </a:r>
          </a:p>
          <a:p>
            <a:pPr eaLnBrk="1" hangingPunct="1">
              <a:spcBef>
                <a:spcPts val="600"/>
              </a:spcBef>
            </a:pPr>
            <a:r>
              <a:rPr lang="en-US" altLang="zh-CN" dirty="0">
                <a:ea typeface="楷体" panose="02010609060101010101" pitchFamily="49" charset="-122"/>
                <a:cs typeface="Arial" panose="020B0604020202020204" pitchFamily="34" charset="0"/>
              </a:rPr>
              <a:t>carrier sensing, deferral as in CSMA</a:t>
            </a:r>
          </a:p>
          <a:p>
            <a:pPr eaLnBrk="1" hangingPunct="1">
              <a:spcBef>
                <a:spcPts val="600"/>
              </a:spcBef>
            </a:pPr>
            <a:r>
              <a:rPr lang="zh-CN" altLang="en-US" dirty="0">
                <a:ea typeface="楷体" panose="02010609060101010101" pitchFamily="49" charset="-122"/>
                <a:cs typeface="Arial" panose="020B0604020202020204" pitchFamily="34" charset="0"/>
              </a:rPr>
              <a:t>在短时间内碰撞被检测</a:t>
            </a:r>
          </a:p>
          <a:p>
            <a:pPr eaLnBrk="1" hangingPunct="1">
              <a:spcBef>
                <a:spcPts val="600"/>
              </a:spcBef>
            </a:pPr>
            <a:r>
              <a:rPr lang="zh-CN" altLang="en-US" dirty="0">
                <a:ea typeface="楷体" panose="02010609060101010101" pitchFamily="49" charset="-122"/>
                <a:cs typeface="Arial" panose="020B0604020202020204" pitchFamily="34" charset="0"/>
              </a:rPr>
              <a:t>碰撞后停止传输，减少信道浪费 </a:t>
            </a:r>
          </a:p>
          <a:p>
            <a:pPr eaLnBrk="1" hangingPunct="1">
              <a:spcBef>
                <a:spcPts val="600"/>
              </a:spcBef>
            </a:pPr>
            <a:endParaRPr lang="en-US" altLang="zh-CN" dirty="0">
              <a:ea typeface="楷体" panose="02010609060101010101" pitchFamily="49" charset="-122"/>
              <a:cs typeface="Arial" panose="020B0604020202020204" pitchFamily="34" charset="0"/>
            </a:endParaRPr>
          </a:p>
          <a:p>
            <a:pPr marL="0" indent="0" eaLnBrk="1" hangingPunct="1">
              <a:spcBef>
                <a:spcPts val="600"/>
              </a:spcBef>
              <a:buNone/>
            </a:pPr>
            <a:r>
              <a:rPr lang="zh-CN" altLang="en-US" dirty="0"/>
              <a:t>碰撞检测 </a:t>
            </a:r>
            <a:r>
              <a:rPr lang="en-US" altLang="zh-CN" dirty="0"/>
              <a:t>(</a:t>
            </a:r>
            <a:r>
              <a:rPr lang="en-US" altLang="zh-CN" dirty="0">
                <a:ea typeface="ＭＳ Ｐゴシック" charset="0"/>
              </a:rPr>
              <a:t>collision detection)</a:t>
            </a:r>
          </a:p>
          <a:p>
            <a:pPr eaLnBrk="1" hangingPunct="1">
              <a:spcBef>
                <a:spcPts val="600"/>
              </a:spcBef>
            </a:pPr>
            <a:r>
              <a:rPr lang="zh-CN" altLang="en-US" dirty="0">
                <a:ea typeface="楷体" panose="02010609060101010101" pitchFamily="49" charset="-122"/>
                <a:cs typeface="Arial" panose="020B0604020202020204" pitchFamily="34" charset="0"/>
              </a:rPr>
              <a:t>在有线</a:t>
            </a:r>
            <a:r>
              <a:rPr lang="en-US" altLang="zh-CN" dirty="0">
                <a:ea typeface="楷体" panose="02010609060101010101" pitchFamily="49" charset="-122"/>
                <a:cs typeface="Arial" panose="020B0604020202020204" pitchFamily="34" charset="0"/>
              </a:rPr>
              <a:t>LANs</a:t>
            </a:r>
            <a:r>
              <a:rPr lang="zh-CN" altLang="en-US" dirty="0">
                <a:ea typeface="楷体" panose="02010609060101010101" pitchFamily="49" charset="-122"/>
                <a:cs typeface="Arial" panose="020B0604020202020204" pitchFamily="34" charset="0"/>
              </a:rPr>
              <a:t>中比较容易</a:t>
            </a:r>
            <a:r>
              <a:rPr lang="en-US" altLang="zh-CN" dirty="0">
                <a:ea typeface="楷体" panose="02010609060101010101" pitchFamily="49" charset="-122"/>
                <a:cs typeface="Arial" panose="020B0604020202020204" pitchFamily="34" charset="0"/>
              </a:rPr>
              <a:t>: </a:t>
            </a:r>
            <a:r>
              <a:rPr lang="zh-CN" altLang="en-US" dirty="0">
                <a:ea typeface="楷体" panose="02010609060101010101" pitchFamily="49" charset="-122"/>
                <a:cs typeface="Arial" panose="020B0604020202020204" pitchFamily="34" charset="0"/>
              </a:rPr>
              <a:t>测量信号强度，比较接收和发送的信号。</a:t>
            </a:r>
          </a:p>
          <a:p>
            <a:pPr eaLnBrk="1" hangingPunct="1">
              <a:spcBef>
                <a:spcPts val="600"/>
              </a:spcBef>
            </a:pPr>
            <a:endParaRPr lang="en-US" altLang="zh-CN" dirty="0">
              <a:ea typeface="楷体" panose="02010609060101010101" pitchFamily="49" charset="-122"/>
              <a:cs typeface="Arial" panose="020B0604020202020204" pitchFamily="34" charset="0"/>
            </a:endParaRPr>
          </a:p>
          <a:p>
            <a:pPr eaLnBrk="1" hangingPunct="1">
              <a:spcBef>
                <a:spcPts val="600"/>
              </a:spcBef>
            </a:pPr>
            <a:r>
              <a:rPr lang="zh-CN" altLang="en-US" dirty="0">
                <a:ea typeface="楷体" panose="02010609060101010101" pitchFamily="49" charset="-122"/>
                <a:cs typeface="Arial" panose="020B0604020202020204" pitchFamily="34" charset="0"/>
              </a:rPr>
              <a:t>在无线</a:t>
            </a:r>
            <a:r>
              <a:rPr lang="en-US" altLang="zh-CN" dirty="0">
                <a:ea typeface="楷体" panose="02010609060101010101" pitchFamily="49" charset="-122"/>
                <a:cs typeface="Arial" panose="020B0604020202020204" pitchFamily="34" charset="0"/>
              </a:rPr>
              <a:t>LANs</a:t>
            </a:r>
            <a:r>
              <a:rPr lang="zh-CN" altLang="en-US" dirty="0">
                <a:ea typeface="楷体" panose="02010609060101010101" pitchFamily="49" charset="-122"/>
                <a:cs typeface="Arial" panose="020B0604020202020204" pitchFamily="34" charset="0"/>
              </a:rPr>
              <a:t>中比较困难</a:t>
            </a:r>
            <a:r>
              <a:rPr lang="en-US" altLang="zh-CN" dirty="0">
                <a:ea typeface="楷体" panose="02010609060101010101" pitchFamily="49" charset="-122"/>
                <a:cs typeface="Arial" panose="020B0604020202020204" pitchFamily="34" charset="0"/>
              </a:rPr>
              <a:t>: </a:t>
            </a:r>
            <a:r>
              <a:rPr lang="zh-CN" altLang="en-US" dirty="0"/>
              <a:t>接收信号强度被本地传输强度所淹没。</a:t>
            </a:r>
            <a:endParaRPr lang="en-US" altLang="zh-CN" dirty="0">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7989742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2" name="Line 41"/>
          <p:cNvSpPr>
            <a:spLocks noChangeShapeType="1"/>
          </p:cNvSpPr>
          <p:nvPr/>
        </p:nvSpPr>
        <p:spPr bwMode="auto">
          <a:xfrm>
            <a:off x="1908175" y="652463"/>
            <a:ext cx="4660900" cy="0"/>
          </a:xfrm>
          <a:prstGeom prst="line">
            <a:avLst/>
          </a:prstGeom>
          <a:noFill/>
          <a:ln w="38100" cmpd="dbl">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68613" name="Line 42"/>
          <p:cNvSpPr>
            <a:spLocks noChangeShapeType="1"/>
          </p:cNvSpPr>
          <p:nvPr/>
        </p:nvSpPr>
        <p:spPr bwMode="auto">
          <a:xfrm>
            <a:off x="1901825" y="363538"/>
            <a:ext cx="4673600" cy="0"/>
          </a:xfrm>
          <a:prstGeom prst="line">
            <a:avLst/>
          </a:prstGeom>
          <a:noFill/>
          <a:ln w="19050">
            <a:solidFill>
              <a:srgbClr val="333399"/>
            </a:solidFill>
            <a:round/>
            <a:headEnd type="triangle" w="med"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68614" name="Rectangle 43"/>
          <p:cNvSpPr>
            <a:spLocks noChangeArrowheads="1"/>
          </p:cNvSpPr>
          <p:nvPr/>
        </p:nvSpPr>
        <p:spPr bwMode="auto">
          <a:xfrm>
            <a:off x="3770313" y="153988"/>
            <a:ext cx="737382" cy="39754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1 km</a:t>
            </a:r>
          </a:p>
        </p:txBody>
      </p:sp>
      <p:sp>
        <p:nvSpPr>
          <p:cNvPr id="68615" name="Line 44"/>
          <p:cNvSpPr>
            <a:spLocks noChangeShapeType="1"/>
          </p:cNvSpPr>
          <p:nvPr/>
        </p:nvSpPr>
        <p:spPr bwMode="auto">
          <a:xfrm>
            <a:off x="1897063" y="657225"/>
            <a:ext cx="0" cy="18081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94605" name="Line 45"/>
          <p:cNvSpPr>
            <a:spLocks noChangeShapeType="1"/>
          </p:cNvSpPr>
          <p:nvPr/>
        </p:nvSpPr>
        <p:spPr bwMode="auto">
          <a:xfrm>
            <a:off x="1901825" y="657225"/>
            <a:ext cx="4648200" cy="868363"/>
          </a:xfrm>
          <a:prstGeom prst="line">
            <a:avLst/>
          </a:prstGeom>
          <a:noFill/>
          <a:ln w="76200">
            <a:solidFill>
              <a:schemeClr val="accent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68617" name="Rectangle 46"/>
          <p:cNvSpPr>
            <a:spLocks noChangeArrowheads="1"/>
          </p:cNvSpPr>
          <p:nvPr/>
        </p:nvSpPr>
        <p:spPr bwMode="auto">
          <a:xfrm>
            <a:off x="1641475" y="307975"/>
            <a:ext cx="354265"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A</a:t>
            </a:r>
          </a:p>
        </p:txBody>
      </p:sp>
      <p:sp>
        <p:nvSpPr>
          <p:cNvPr id="68618" name="Rectangle 47"/>
          <p:cNvSpPr>
            <a:spLocks noChangeArrowheads="1"/>
          </p:cNvSpPr>
          <p:nvPr/>
        </p:nvSpPr>
        <p:spPr bwMode="auto">
          <a:xfrm>
            <a:off x="6464300" y="307975"/>
            <a:ext cx="354265"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B</a:t>
            </a:r>
          </a:p>
        </p:txBody>
      </p:sp>
      <p:sp>
        <p:nvSpPr>
          <p:cNvPr id="68619" name="Line 48"/>
          <p:cNvSpPr>
            <a:spLocks noChangeShapeType="1"/>
          </p:cNvSpPr>
          <p:nvPr/>
        </p:nvSpPr>
        <p:spPr bwMode="auto">
          <a:xfrm flipH="1">
            <a:off x="1779588" y="1000125"/>
            <a:ext cx="6350" cy="1090613"/>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68620" name="Rectangle 49"/>
          <p:cNvSpPr>
            <a:spLocks noChangeArrowheads="1"/>
          </p:cNvSpPr>
          <p:nvPr/>
        </p:nvSpPr>
        <p:spPr bwMode="auto">
          <a:xfrm>
            <a:off x="1560513" y="1331913"/>
            <a:ext cx="253275"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t</a:t>
            </a:r>
          </a:p>
        </p:txBody>
      </p:sp>
      <p:sp>
        <p:nvSpPr>
          <p:cNvPr id="68621" name="Line 50"/>
          <p:cNvSpPr>
            <a:spLocks noChangeShapeType="1"/>
          </p:cNvSpPr>
          <p:nvPr/>
        </p:nvSpPr>
        <p:spPr bwMode="auto">
          <a:xfrm>
            <a:off x="6569075" y="646113"/>
            <a:ext cx="0" cy="1484312"/>
          </a:xfrm>
          <a:prstGeom prst="line">
            <a:avLst/>
          </a:prstGeom>
          <a:noFill/>
          <a:ln w="127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94611" name="Line 51"/>
          <p:cNvSpPr>
            <a:spLocks noChangeShapeType="1"/>
          </p:cNvSpPr>
          <p:nvPr/>
        </p:nvSpPr>
        <p:spPr bwMode="auto">
          <a:xfrm flipH="1">
            <a:off x="1897063" y="1360488"/>
            <a:ext cx="4670425" cy="879475"/>
          </a:xfrm>
          <a:prstGeom prst="line">
            <a:avLst/>
          </a:prstGeom>
          <a:noFill/>
          <a:ln w="76200">
            <a:solidFill>
              <a:srgbClr val="996600"/>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i="0"/>
          </a:p>
        </p:txBody>
      </p:sp>
      <p:grpSp>
        <p:nvGrpSpPr>
          <p:cNvPr id="2" name="Group 52"/>
          <p:cNvGrpSpPr>
            <a:grpSpLocks/>
          </p:cNvGrpSpPr>
          <p:nvPr/>
        </p:nvGrpSpPr>
        <p:grpSpPr bwMode="auto">
          <a:xfrm>
            <a:off x="5340350" y="652463"/>
            <a:ext cx="965200" cy="793750"/>
            <a:chOff x="3364" y="411"/>
            <a:chExt cx="608" cy="500"/>
          </a:xfrm>
        </p:grpSpPr>
        <p:sp>
          <p:nvSpPr>
            <p:cNvPr id="68646" name="Line 53"/>
            <p:cNvSpPr>
              <a:spLocks noChangeShapeType="1"/>
            </p:cNvSpPr>
            <p:nvPr/>
          </p:nvSpPr>
          <p:spPr bwMode="auto">
            <a:xfrm>
              <a:off x="3755" y="728"/>
              <a:ext cx="112" cy="18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68647" name="AutoShape 54"/>
            <p:cNvSpPr>
              <a:spLocks noChangeArrowheads="1"/>
            </p:cNvSpPr>
            <p:nvPr/>
          </p:nvSpPr>
          <p:spPr bwMode="auto">
            <a:xfrm>
              <a:off x="3364" y="411"/>
              <a:ext cx="608" cy="454"/>
            </a:xfrm>
            <a:prstGeom prst="irregularSeal1">
              <a:avLst/>
            </a:prstGeom>
            <a:solidFill>
              <a:srgbClr val="FFCCFF"/>
            </a:solidFill>
            <a:ln w="12700">
              <a:solidFill>
                <a:srgbClr val="FFCCFF"/>
              </a:solidFill>
              <a:miter lim="800000"/>
              <a:headEnd/>
              <a:tailEnd/>
            </a:ln>
            <a:effectLst>
              <a:outerShdw dist="35921" dir="2700000" algn="ctr" rotWithShape="0">
                <a:schemeClr val="bg2"/>
              </a:outerShdw>
            </a:effec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i="0">
                  <a:solidFill>
                    <a:srgbClr val="333399"/>
                  </a:solidFill>
                  <a:ea typeface="黑体" panose="02010609060101010101" pitchFamily="49" charset="-122"/>
                </a:rPr>
                <a:t>碰撞</a:t>
              </a:r>
            </a:p>
          </p:txBody>
        </p:sp>
      </p:grpSp>
      <p:grpSp>
        <p:nvGrpSpPr>
          <p:cNvPr id="3" name="Group 55"/>
          <p:cNvGrpSpPr>
            <a:grpSpLocks/>
          </p:cNvGrpSpPr>
          <p:nvPr/>
        </p:nvGrpSpPr>
        <p:grpSpPr bwMode="auto">
          <a:xfrm>
            <a:off x="250825" y="1196975"/>
            <a:ext cx="3960813" cy="1214438"/>
            <a:chOff x="158" y="754"/>
            <a:chExt cx="2495" cy="765"/>
          </a:xfrm>
        </p:grpSpPr>
        <p:sp>
          <p:nvSpPr>
            <p:cNvPr id="68641" name="Text Box 56"/>
            <p:cNvSpPr txBox="1">
              <a:spLocks noChangeArrowheads="1"/>
            </p:cNvSpPr>
            <p:nvPr/>
          </p:nvSpPr>
          <p:spPr bwMode="auto">
            <a:xfrm>
              <a:off x="158" y="1269"/>
              <a:ext cx="75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t = 2</a:t>
              </a:r>
              <a:r>
                <a:rPr kumimoji="1" lang="en-US" altLang="zh-CN" sz="2000" i="0">
                  <a:solidFill>
                    <a:srgbClr val="333399"/>
                  </a:solidFill>
                  <a:ea typeface="黑体" panose="02010609060101010101" pitchFamily="49" charset="-122"/>
                  <a:sym typeface="Symbol" panose="05050102010706020507" pitchFamily="18" charset="2"/>
                </a:rPr>
                <a:t></a:t>
              </a:r>
              <a:r>
                <a:rPr kumimoji="1" lang="en-US" altLang="zh-CN" sz="2000" i="0">
                  <a:solidFill>
                    <a:srgbClr val="333399"/>
                  </a:solidFill>
                  <a:ea typeface="黑体" panose="02010609060101010101" pitchFamily="49" charset="-122"/>
                </a:rPr>
                <a:t> </a:t>
              </a:r>
              <a:r>
                <a:rPr kumimoji="1" lang="en-US" altLang="zh-CN" sz="2000" i="0">
                  <a:solidFill>
                    <a:srgbClr val="333399"/>
                  </a:solidFill>
                  <a:ea typeface="黑体" panose="02010609060101010101" pitchFamily="49" charset="-122"/>
                  <a:sym typeface="Symbol" panose="05050102010706020507" pitchFamily="18" charset="2"/>
                </a:rPr>
                <a:t> </a:t>
              </a:r>
            </a:p>
          </p:txBody>
        </p:sp>
        <p:sp>
          <p:nvSpPr>
            <p:cNvPr id="68642" name="Line 57"/>
            <p:cNvSpPr>
              <a:spLocks noChangeShapeType="1"/>
            </p:cNvSpPr>
            <p:nvPr/>
          </p:nvSpPr>
          <p:spPr bwMode="auto">
            <a:xfrm>
              <a:off x="913" y="1417"/>
              <a:ext cx="260"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i="0"/>
            </a:p>
          </p:txBody>
        </p:sp>
        <p:grpSp>
          <p:nvGrpSpPr>
            <p:cNvPr id="68643" name="Group 58"/>
            <p:cNvGrpSpPr>
              <a:grpSpLocks/>
            </p:cNvGrpSpPr>
            <p:nvPr/>
          </p:nvGrpSpPr>
          <p:grpSpPr bwMode="auto">
            <a:xfrm>
              <a:off x="1247" y="754"/>
              <a:ext cx="1406" cy="272"/>
              <a:chOff x="1247" y="754"/>
              <a:chExt cx="1406" cy="272"/>
            </a:xfrm>
          </p:grpSpPr>
          <p:sp>
            <p:nvSpPr>
              <p:cNvPr id="68644" name="AutoShape 59"/>
              <p:cNvSpPr>
                <a:spLocks noChangeArrowheads="1"/>
              </p:cNvSpPr>
              <p:nvPr/>
            </p:nvSpPr>
            <p:spPr bwMode="auto">
              <a:xfrm>
                <a:off x="1247" y="754"/>
                <a:ext cx="1406" cy="272"/>
              </a:xfrm>
              <a:prstGeom prst="wedgeRoundRectCallout">
                <a:avLst>
                  <a:gd name="adj1" fmla="val -52986"/>
                  <a:gd name="adj2" fmla="val 182352"/>
                  <a:gd name="adj3" fmla="val 16667"/>
                </a:avLst>
              </a:prstGeom>
              <a:solidFill>
                <a:srgbClr val="FFFF99"/>
              </a:solidFill>
              <a:ln w="12700">
                <a:solidFill>
                  <a:schemeClr val="tx1"/>
                </a:solidFill>
                <a:miter lim="800000"/>
                <a:headEnd/>
                <a:tailEnd/>
              </a:ln>
            </p:spPr>
            <p:txBody>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kumimoji="1" lang="zh-CN" altLang="zh-CN" sz="2000" i="0">
                  <a:solidFill>
                    <a:srgbClr val="333399"/>
                  </a:solidFill>
                  <a:ea typeface="黑体" panose="02010609060101010101" pitchFamily="49" charset="-122"/>
                </a:endParaRPr>
              </a:p>
            </p:txBody>
          </p:sp>
          <p:sp>
            <p:nvSpPr>
              <p:cNvPr id="68645" name="Text Box 60"/>
              <p:cNvSpPr txBox="1">
                <a:spLocks noChangeArrowheads="1"/>
              </p:cNvSpPr>
              <p:nvPr/>
            </p:nvSpPr>
            <p:spPr bwMode="auto">
              <a:xfrm>
                <a:off x="1247" y="754"/>
                <a:ext cx="138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A </a:t>
                </a:r>
                <a:r>
                  <a:rPr kumimoji="1" lang="zh-CN" altLang="en-US" sz="2000" i="0">
                    <a:solidFill>
                      <a:srgbClr val="333399"/>
                    </a:solidFill>
                    <a:ea typeface="黑体" panose="02010609060101010101" pitchFamily="49" charset="-122"/>
                  </a:rPr>
                  <a:t>检测到发生碰撞</a:t>
                </a:r>
              </a:p>
            </p:txBody>
          </p:sp>
        </p:grpSp>
      </p:grpSp>
      <p:grpSp>
        <p:nvGrpSpPr>
          <p:cNvPr id="5" name="Group 61"/>
          <p:cNvGrpSpPr>
            <a:grpSpLocks/>
          </p:cNvGrpSpPr>
          <p:nvPr/>
        </p:nvGrpSpPr>
        <p:grpSpPr bwMode="auto">
          <a:xfrm>
            <a:off x="6615113" y="533400"/>
            <a:ext cx="1844675" cy="973138"/>
            <a:chOff x="4167" y="336"/>
            <a:chExt cx="1162" cy="613"/>
          </a:xfrm>
        </p:grpSpPr>
        <p:grpSp>
          <p:nvGrpSpPr>
            <p:cNvPr id="68635" name="Group 62"/>
            <p:cNvGrpSpPr>
              <a:grpSpLocks/>
            </p:cNvGrpSpPr>
            <p:nvPr/>
          </p:nvGrpSpPr>
          <p:grpSpPr bwMode="auto">
            <a:xfrm>
              <a:off x="4167" y="697"/>
              <a:ext cx="1035" cy="252"/>
              <a:chOff x="4167" y="697"/>
              <a:chExt cx="1035" cy="252"/>
            </a:xfrm>
          </p:grpSpPr>
          <p:sp>
            <p:nvSpPr>
              <p:cNvPr id="68639" name="Line 63"/>
              <p:cNvSpPr>
                <a:spLocks noChangeShapeType="1"/>
              </p:cNvSpPr>
              <p:nvPr/>
            </p:nvSpPr>
            <p:spPr bwMode="auto">
              <a:xfrm flipH="1">
                <a:off x="4167" y="847"/>
                <a:ext cx="261"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i="0"/>
              </a:p>
            </p:txBody>
          </p:sp>
          <p:sp>
            <p:nvSpPr>
              <p:cNvPr id="68640" name="Text Box 64"/>
              <p:cNvSpPr txBox="1">
                <a:spLocks noChangeArrowheads="1"/>
              </p:cNvSpPr>
              <p:nvPr/>
            </p:nvSpPr>
            <p:spPr bwMode="auto">
              <a:xfrm>
                <a:off x="4411" y="697"/>
                <a:ext cx="79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  t = </a:t>
                </a:r>
                <a:r>
                  <a:rPr kumimoji="1" lang="en-US" altLang="zh-CN" sz="2000" i="0">
                    <a:solidFill>
                      <a:srgbClr val="333399"/>
                    </a:solidFill>
                    <a:latin typeface="Tahoma" panose="020B0604030504040204" pitchFamily="34" charset="0"/>
                    <a:sym typeface="Symbol" panose="05050102010706020507" pitchFamily="18" charset="2"/>
                  </a:rPr>
                  <a:t></a:t>
                </a:r>
                <a:r>
                  <a:rPr kumimoji="1" lang="en-US" altLang="zh-CN" sz="2000" i="0">
                    <a:solidFill>
                      <a:srgbClr val="333399"/>
                    </a:solidFill>
                    <a:ea typeface="黑体" panose="02010609060101010101" pitchFamily="49" charset="-122"/>
                  </a:rPr>
                  <a:t> </a:t>
                </a:r>
                <a:r>
                  <a:rPr kumimoji="1" lang="en-US" altLang="zh-CN" sz="2000" i="0">
                    <a:solidFill>
                      <a:srgbClr val="333399"/>
                    </a:solidFill>
                    <a:ea typeface="黑体" panose="02010609060101010101" pitchFamily="49" charset="-122"/>
                    <a:sym typeface="Symbol" panose="05050102010706020507" pitchFamily="18" charset="2"/>
                  </a:rPr>
                  <a:t> </a:t>
                </a:r>
                <a:r>
                  <a:rPr kumimoji="1" lang="en-US" altLang="zh-CN" sz="2000" i="0" baseline="30000">
                    <a:solidFill>
                      <a:srgbClr val="333399"/>
                    </a:solidFill>
                    <a:ea typeface="黑体" panose="02010609060101010101" pitchFamily="49" charset="-122"/>
                  </a:rPr>
                  <a:t> </a:t>
                </a:r>
              </a:p>
            </p:txBody>
          </p:sp>
        </p:grpSp>
        <p:grpSp>
          <p:nvGrpSpPr>
            <p:cNvPr id="68636" name="Group 65"/>
            <p:cNvGrpSpPr>
              <a:grpSpLocks/>
            </p:cNvGrpSpPr>
            <p:nvPr/>
          </p:nvGrpSpPr>
          <p:grpSpPr bwMode="auto">
            <a:xfrm>
              <a:off x="4286" y="336"/>
              <a:ext cx="1043" cy="256"/>
              <a:chOff x="4286" y="336"/>
              <a:chExt cx="1043" cy="256"/>
            </a:xfrm>
          </p:grpSpPr>
          <p:sp>
            <p:nvSpPr>
              <p:cNvPr id="68637" name="AutoShape 66"/>
              <p:cNvSpPr>
                <a:spLocks noChangeArrowheads="1"/>
              </p:cNvSpPr>
              <p:nvPr/>
            </p:nvSpPr>
            <p:spPr bwMode="auto">
              <a:xfrm>
                <a:off x="4341" y="346"/>
                <a:ext cx="988" cy="246"/>
              </a:xfrm>
              <a:prstGeom prst="wedgeRoundRectCallout">
                <a:avLst>
                  <a:gd name="adj1" fmla="val -70042"/>
                  <a:gd name="adj2" fmla="val 145528"/>
                  <a:gd name="adj3" fmla="val 16667"/>
                </a:avLst>
              </a:prstGeom>
              <a:solidFill>
                <a:srgbClr val="FFFF99"/>
              </a:solidFill>
              <a:ln w="12700">
                <a:solidFill>
                  <a:schemeClr val="tx1"/>
                </a:solidFill>
                <a:miter lim="800000"/>
                <a:headEnd/>
                <a:tailEnd/>
              </a:ln>
            </p:spPr>
            <p:txBody>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kumimoji="1" lang="zh-CN" altLang="zh-CN" sz="2000" i="0">
                  <a:solidFill>
                    <a:srgbClr val="333399"/>
                  </a:solidFill>
                  <a:ea typeface="黑体" panose="02010609060101010101" pitchFamily="49" charset="-122"/>
                </a:endParaRPr>
              </a:p>
            </p:txBody>
          </p:sp>
          <p:sp>
            <p:nvSpPr>
              <p:cNvPr id="68638" name="Text Box 67"/>
              <p:cNvSpPr txBox="1">
                <a:spLocks noChangeArrowheads="1"/>
              </p:cNvSpPr>
              <p:nvPr/>
            </p:nvSpPr>
            <p:spPr bwMode="auto">
              <a:xfrm>
                <a:off x="4286" y="336"/>
                <a:ext cx="99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  B </a:t>
                </a:r>
                <a:r>
                  <a:rPr kumimoji="1" lang="zh-CN" altLang="en-US" sz="2000" i="0">
                    <a:solidFill>
                      <a:srgbClr val="333399"/>
                    </a:solidFill>
                    <a:ea typeface="黑体" panose="02010609060101010101" pitchFamily="49" charset="-122"/>
                  </a:rPr>
                  <a:t>发送数据</a:t>
                </a:r>
              </a:p>
            </p:txBody>
          </p:sp>
        </p:grpSp>
      </p:grpSp>
      <p:grpSp>
        <p:nvGrpSpPr>
          <p:cNvPr id="8" name="Group 68"/>
          <p:cNvGrpSpPr>
            <a:grpSpLocks/>
          </p:cNvGrpSpPr>
          <p:nvPr/>
        </p:nvGrpSpPr>
        <p:grpSpPr bwMode="auto">
          <a:xfrm>
            <a:off x="4067175" y="1373188"/>
            <a:ext cx="3725863" cy="1006475"/>
            <a:chOff x="2562" y="865"/>
            <a:chExt cx="2347" cy="634"/>
          </a:xfrm>
        </p:grpSpPr>
        <p:grpSp>
          <p:nvGrpSpPr>
            <p:cNvPr id="68630" name="Group 69"/>
            <p:cNvGrpSpPr>
              <a:grpSpLocks/>
            </p:cNvGrpSpPr>
            <p:nvPr/>
          </p:nvGrpSpPr>
          <p:grpSpPr bwMode="auto">
            <a:xfrm>
              <a:off x="2562" y="1240"/>
              <a:ext cx="1546" cy="259"/>
              <a:chOff x="2562" y="1240"/>
              <a:chExt cx="1546" cy="259"/>
            </a:xfrm>
          </p:grpSpPr>
          <p:sp>
            <p:nvSpPr>
              <p:cNvPr id="68633" name="AutoShape 70"/>
              <p:cNvSpPr>
                <a:spLocks noChangeArrowheads="1"/>
              </p:cNvSpPr>
              <p:nvPr/>
            </p:nvSpPr>
            <p:spPr bwMode="auto">
              <a:xfrm>
                <a:off x="2562" y="1253"/>
                <a:ext cx="1407" cy="246"/>
              </a:xfrm>
              <a:prstGeom prst="wedgeRoundRectCallout">
                <a:avLst>
                  <a:gd name="adj1" fmla="val 61231"/>
                  <a:gd name="adj2" fmla="val -165449"/>
                  <a:gd name="adj3" fmla="val 16667"/>
                </a:avLst>
              </a:prstGeom>
              <a:solidFill>
                <a:srgbClr val="FFFF99"/>
              </a:solidFill>
              <a:ln w="12700">
                <a:solidFill>
                  <a:schemeClr val="tx1"/>
                </a:solidFill>
                <a:miter lim="800000"/>
                <a:headEnd/>
                <a:tailEnd/>
              </a:ln>
            </p:spPr>
            <p:txBody>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kumimoji="1" lang="zh-CN" altLang="zh-CN" sz="2000" i="0">
                  <a:solidFill>
                    <a:srgbClr val="333399"/>
                  </a:solidFill>
                  <a:ea typeface="黑体" panose="02010609060101010101" pitchFamily="49" charset="-122"/>
                </a:endParaRPr>
              </a:p>
            </p:txBody>
          </p:sp>
          <p:sp>
            <p:nvSpPr>
              <p:cNvPr id="68634" name="Text Box 71"/>
              <p:cNvSpPr txBox="1">
                <a:spLocks noChangeArrowheads="1"/>
              </p:cNvSpPr>
              <p:nvPr/>
            </p:nvSpPr>
            <p:spPr bwMode="auto">
              <a:xfrm>
                <a:off x="2562" y="1240"/>
                <a:ext cx="15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B </a:t>
                </a:r>
                <a:r>
                  <a:rPr kumimoji="1" lang="zh-CN" altLang="en-US" sz="2000" i="0">
                    <a:solidFill>
                      <a:srgbClr val="333399"/>
                    </a:solidFill>
                    <a:ea typeface="黑体" panose="02010609060101010101" pitchFamily="49" charset="-122"/>
                  </a:rPr>
                  <a:t>检测到发生碰撞</a:t>
                </a:r>
              </a:p>
            </p:txBody>
          </p:sp>
        </p:grpSp>
        <p:sp>
          <p:nvSpPr>
            <p:cNvPr id="68631" name="Line 72"/>
            <p:cNvSpPr>
              <a:spLocks noChangeShapeType="1"/>
            </p:cNvSpPr>
            <p:nvPr/>
          </p:nvSpPr>
          <p:spPr bwMode="auto">
            <a:xfrm flipH="1">
              <a:off x="4167" y="964"/>
              <a:ext cx="261"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i="0"/>
            </a:p>
          </p:txBody>
        </p:sp>
        <p:sp>
          <p:nvSpPr>
            <p:cNvPr id="68632" name="Text Box 73"/>
            <p:cNvSpPr txBox="1">
              <a:spLocks noChangeArrowheads="1"/>
            </p:cNvSpPr>
            <p:nvPr/>
          </p:nvSpPr>
          <p:spPr bwMode="auto">
            <a:xfrm>
              <a:off x="4410" y="865"/>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  t = </a:t>
              </a:r>
              <a:r>
                <a:rPr kumimoji="1" lang="en-US" altLang="zh-CN" sz="2000" i="0">
                  <a:solidFill>
                    <a:srgbClr val="333399"/>
                  </a:solidFill>
                  <a:latin typeface="Tahoma" panose="020B0604030504040204" pitchFamily="34" charset="0"/>
                  <a:sym typeface="Symbol" panose="05050102010706020507" pitchFamily="18" charset="2"/>
                </a:rPr>
                <a:t></a:t>
              </a:r>
            </a:p>
          </p:txBody>
        </p:sp>
      </p:grpSp>
      <p:sp>
        <p:nvSpPr>
          <p:cNvPr id="68627" name="Text Box 74"/>
          <p:cNvSpPr txBox="1">
            <a:spLocks noChangeArrowheads="1"/>
          </p:cNvSpPr>
          <p:nvPr/>
        </p:nvSpPr>
        <p:spPr bwMode="auto">
          <a:xfrm>
            <a:off x="779463" y="447675"/>
            <a:ext cx="682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t = 0</a:t>
            </a:r>
            <a:endParaRPr kumimoji="1" lang="en-US" altLang="zh-CN" sz="2000" i="0" baseline="30000">
              <a:solidFill>
                <a:srgbClr val="333399"/>
              </a:solidFill>
              <a:ea typeface="黑体" panose="02010609060101010101" pitchFamily="49" charset="-122"/>
            </a:endParaRPr>
          </a:p>
        </p:txBody>
      </p:sp>
      <p:sp>
        <p:nvSpPr>
          <p:cNvPr id="68628" name="Line 75"/>
          <p:cNvSpPr>
            <a:spLocks noChangeShapeType="1"/>
          </p:cNvSpPr>
          <p:nvPr/>
        </p:nvSpPr>
        <p:spPr bwMode="auto">
          <a:xfrm>
            <a:off x="1449388" y="652463"/>
            <a:ext cx="412750"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i="0"/>
          </a:p>
        </p:txBody>
      </p:sp>
      <p:sp>
        <p:nvSpPr>
          <p:cNvPr id="68629" name="Text Box 76"/>
          <p:cNvSpPr txBox="1">
            <a:spLocks noChangeArrowheads="1"/>
          </p:cNvSpPr>
          <p:nvPr/>
        </p:nvSpPr>
        <p:spPr bwMode="auto">
          <a:xfrm>
            <a:off x="6652488" y="1781175"/>
            <a:ext cx="22509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i="0">
                <a:solidFill>
                  <a:srgbClr val="333399"/>
                </a:solidFill>
                <a:ea typeface="黑体" panose="02010609060101010101" pitchFamily="49" charset="-122"/>
              </a:rPr>
              <a:t>单程端到端</a:t>
            </a:r>
          </a:p>
          <a:p>
            <a:pPr algn="ctr" eaLnBrk="1" hangingPunct="1">
              <a:spcBef>
                <a:spcPct val="0"/>
              </a:spcBef>
              <a:buClrTx/>
              <a:buSzTx/>
              <a:buFontTx/>
              <a:buNone/>
            </a:pPr>
            <a:r>
              <a:rPr lang="zh-CN" altLang="en-US" sz="2400" i="0">
                <a:solidFill>
                  <a:srgbClr val="333399"/>
                </a:solidFill>
                <a:ea typeface="黑体" panose="02010609060101010101" pitchFamily="49" charset="-122"/>
              </a:rPr>
              <a:t>传播时延记为</a:t>
            </a:r>
            <a:r>
              <a:rPr lang="zh-CN" altLang="en-US" sz="2400" i="0">
                <a:solidFill>
                  <a:srgbClr val="333399"/>
                </a:solidFill>
                <a:ea typeface="黑体" panose="02010609060101010101" pitchFamily="49" charset="-122"/>
                <a:sym typeface="Symbol" panose="05050102010706020507" pitchFamily="18" charset="2"/>
              </a:rPr>
              <a:t></a:t>
            </a:r>
            <a:r>
              <a:rPr lang="zh-CN" altLang="en-US" sz="2400" i="0">
                <a:solidFill>
                  <a:srgbClr val="333399"/>
                </a:solidFill>
                <a:ea typeface="黑体" panose="02010609060101010101" pitchFamily="49" charset="-122"/>
              </a:rPr>
              <a:t> </a:t>
            </a:r>
          </a:p>
        </p:txBody>
      </p:sp>
    </p:spTree>
    <p:extLst>
      <p:ext uri="{BB962C8B-B14F-4D97-AF65-F5344CB8AC3E}">
        <p14:creationId xmlns:p14="http://schemas.microsoft.com/office/powerpoint/2010/main" val="32113858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605"/>
                                        </p:tgtEl>
                                        <p:attrNameLst>
                                          <p:attrName>style.visibility</p:attrName>
                                        </p:attrNameLst>
                                      </p:cBhvr>
                                      <p:to>
                                        <p:strVal val="visible"/>
                                      </p:to>
                                    </p:set>
                                    <p:animEffect transition="in" filter="wipe(left)">
                                      <p:cBhvr>
                                        <p:cTn id="7" dur="5000"/>
                                        <p:tgtEl>
                                          <p:spTgt spid="194605"/>
                                        </p:tgtEl>
                                      </p:cBhvr>
                                    </p:animEffect>
                                  </p:childTnLst>
                                </p:cTn>
                              </p:par>
                              <p:par>
                                <p:cTn id="8" presetID="22" presetClass="entr" presetSubtype="2" fill="hold" grpId="0" nodeType="withEffect">
                                  <p:stCondLst>
                                    <p:cond delay="4000"/>
                                  </p:stCondLst>
                                  <p:childTnLst>
                                    <p:set>
                                      <p:cBhvr>
                                        <p:cTn id="9" dur="1" fill="hold">
                                          <p:stCondLst>
                                            <p:cond delay="0"/>
                                          </p:stCondLst>
                                        </p:cTn>
                                        <p:tgtEl>
                                          <p:spTgt spid="194611"/>
                                        </p:tgtEl>
                                        <p:attrNameLst>
                                          <p:attrName>style.visibility</p:attrName>
                                        </p:attrNameLst>
                                      </p:cBhvr>
                                      <p:to>
                                        <p:strVal val="visible"/>
                                      </p:to>
                                    </p:set>
                                    <p:animEffect transition="in" filter="wipe(right)">
                                      <p:cBhvr>
                                        <p:cTn id="10" dur="5000"/>
                                        <p:tgtEl>
                                          <p:spTgt spid="194611"/>
                                        </p:tgtEl>
                                      </p:cBhvr>
                                    </p:animEffect>
                                  </p:childTnLst>
                                </p:cTn>
                              </p:par>
                              <p:par>
                                <p:cTn id="11" presetID="1" presetClass="entr" presetSubtype="0" fill="hold" nodeType="withEffect">
                                  <p:stCondLst>
                                    <p:cond delay="400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450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500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900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5" grpId="0" animBg="1"/>
      <p:bldP spid="194611"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5589" name="Rectangle 5"/>
          <p:cNvSpPr>
            <a:spLocks noChangeArrowheads="1"/>
          </p:cNvSpPr>
          <p:nvPr/>
        </p:nvSpPr>
        <p:spPr bwMode="auto">
          <a:xfrm>
            <a:off x="5302250" y="5429250"/>
            <a:ext cx="1144588" cy="142875"/>
          </a:xfrm>
          <a:prstGeom prst="rect">
            <a:avLst/>
          </a:prstGeom>
          <a:solidFill>
            <a:srgbClr val="996600"/>
          </a:solidFill>
          <a:ln w="1270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195590" name="Rectangle 6"/>
          <p:cNvSpPr>
            <a:spLocks noChangeArrowheads="1"/>
          </p:cNvSpPr>
          <p:nvPr/>
        </p:nvSpPr>
        <p:spPr bwMode="auto">
          <a:xfrm>
            <a:off x="2060575" y="5213350"/>
            <a:ext cx="4386263" cy="142875"/>
          </a:xfrm>
          <a:prstGeom prst="rect">
            <a:avLst/>
          </a:prstGeom>
          <a:solidFill>
            <a:schemeClr val="accent1"/>
          </a:solidFill>
          <a:ln w="1270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70662" name="Line 7"/>
          <p:cNvSpPr>
            <a:spLocks noChangeShapeType="1"/>
          </p:cNvSpPr>
          <p:nvPr/>
        </p:nvSpPr>
        <p:spPr bwMode="auto">
          <a:xfrm>
            <a:off x="1908175" y="652463"/>
            <a:ext cx="4660900" cy="0"/>
          </a:xfrm>
          <a:prstGeom prst="line">
            <a:avLst/>
          </a:prstGeom>
          <a:noFill/>
          <a:ln w="38100" cmpd="dbl">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0663" name="Line 8"/>
          <p:cNvSpPr>
            <a:spLocks noChangeShapeType="1"/>
          </p:cNvSpPr>
          <p:nvPr/>
        </p:nvSpPr>
        <p:spPr bwMode="auto">
          <a:xfrm>
            <a:off x="1901825" y="363538"/>
            <a:ext cx="4673600" cy="0"/>
          </a:xfrm>
          <a:prstGeom prst="line">
            <a:avLst/>
          </a:prstGeom>
          <a:noFill/>
          <a:ln w="19050">
            <a:solidFill>
              <a:srgbClr val="333399"/>
            </a:solidFill>
            <a:round/>
            <a:headEnd type="triangle" w="med"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0664" name="Rectangle 9"/>
          <p:cNvSpPr>
            <a:spLocks noChangeArrowheads="1"/>
          </p:cNvSpPr>
          <p:nvPr/>
        </p:nvSpPr>
        <p:spPr bwMode="auto">
          <a:xfrm>
            <a:off x="3770313" y="153988"/>
            <a:ext cx="737382" cy="39754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1 km</a:t>
            </a:r>
          </a:p>
        </p:txBody>
      </p:sp>
      <p:sp>
        <p:nvSpPr>
          <p:cNvPr id="70665" name="Line 10"/>
          <p:cNvSpPr>
            <a:spLocks noChangeShapeType="1"/>
          </p:cNvSpPr>
          <p:nvPr/>
        </p:nvSpPr>
        <p:spPr bwMode="auto">
          <a:xfrm>
            <a:off x="1897063" y="657225"/>
            <a:ext cx="0" cy="18081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0666" name="Line 11"/>
          <p:cNvSpPr>
            <a:spLocks noChangeShapeType="1"/>
          </p:cNvSpPr>
          <p:nvPr/>
        </p:nvSpPr>
        <p:spPr bwMode="auto">
          <a:xfrm>
            <a:off x="1901825" y="657225"/>
            <a:ext cx="4648200" cy="868363"/>
          </a:xfrm>
          <a:prstGeom prst="line">
            <a:avLst/>
          </a:prstGeom>
          <a:noFill/>
          <a:ln w="76200">
            <a:solidFill>
              <a:schemeClr val="accent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0667" name="Rectangle 12"/>
          <p:cNvSpPr>
            <a:spLocks noChangeArrowheads="1"/>
          </p:cNvSpPr>
          <p:nvPr/>
        </p:nvSpPr>
        <p:spPr bwMode="auto">
          <a:xfrm>
            <a:off x="1641475" y="307975"/>
            <a:ext cx="354265"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A</a:t>
            </a:r>
          </a:p>
        </p:txBody>
      </p:sp>
      <p:sp>
        <p:nvSpPr>
          <p:cNvPr id="70668" name="Rectangle 13"/>
          <p:cNvSpPr>
            <a:spLocks noChangeArrowheads="1"/>
          </p:cNvSpPr>
          <p:nvPr/>
        </p:nvSpPr>
        <p:spPr bwMode="auto">
          <a:xfrm>
            <a:off x="6464300" y="307975"/>
            <a:ext cx="354265"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B</a:t>
            </a:r>
          </a:p>
        </p:txBody>
      </p:sp>
      <p:sp>
        <p:nvSpPr>
          <p:cNvPr id="70669" name="Line 14"/>
          <p:cNvSpPr>
            <a:spLocks noChangeShapeType="1"/>
          </p:cNvSpPr>
          <p:nvPr/>
        </p:nvSpPr>
        <p:spPr bwMode="auto">
          <a:xfrm flipH="1">
            <a:off x="1779588" y="1000125"/>
            <a:ext cx="6350" cy="1090613"/>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0670" name="Rectangle 15"/>
          <p:cNvSpPr>
            <a:spLocks noChangeArrowheads="1"/>
          </p:cNvSpPr>
          <p:nvPr/>
        </p:nvSpPr>
        <p:spPr bwMode="auto">
          <a:xfrm>
            <a:off x="1560513" y="1331913"/>
            <a:ext cx="253275"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t</a:t>
            </a:r>
          </a:p>
        </p:txBody>
      </p:sp>
      <p:sp>
        <p:nvSpPr>
          <p:cNvPr id="70671" name="Line 16"/>
          <p:cNvSpPr>
            <a:spLocks noChangeShapeType="1"/>
          </p:cNvSpPr>
          <p:nvPr/>
        </p:nvSpPr>
        <p:spPr bwMode="auto">
          <a:xfrm>
            <a:off x="6569075" y="646113"/>
            <a:ext cx="0" cy="1484312"/>
          </a:xfrm>
          <a:prstGeom prst="line">
            <a:avLst/>
          </a:prstGeom>
          <a:noFill/>
          <a:ln w="12700">
            <a:solidFill>
              <a:srgbClr val="3333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0672" name="Line 17"/>
          <p:cNvSpPr>
            <a:spLocks noChangeShapeType="1"/>
          </p:cNvSpPr>
          <p:nvPr/>
        </p:nvSpPr>
        <p:spPr bwMode="auto">
          <a:xfrm flipH="1">
            <a:off x="1897063" y="1360488"/>
            <a:ext cx="4670425" cy="879475"/>
          </a:xfrm>
          <a:prstGeom prst="line">
            <a:avLst/>
          </a:prstGeom>
          <a:noFill/>
          <a:ln w="76200">
            <a:solidFill>
              <a:srgbClr val="996600"/>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i="0"/>
          </a:p>
        </p:txBody>
      </p:sp>
      <p:grpSp>
        <p:nvGrpSpPr>
          <p:cNvPr id="70673" name="Group 18"/>
          <p:cNvGrpSpPr>
            <a:grpSpLocks/>
          </p:cNvGrpSpPr>
          <p:nvPr/>
        </p:nvGrpSpPr>
        <p:grpSpPr bwMode="auto">
          <a:xfrm>
            <a:off x="5340350" y="652463"/>
            <a:ext cx="965200" cy="793750"/>
            <a:chOff x="3364" y="411"/>
            <a:chExt cx="608" cy="500"/>
          </a:xfrm>
        </p:grpSpPr>
        <p:sp>
          <p:nvSpPr>
            <p:cNvPr id="70733" name="Line 19"/>
            <p:cNvSpPr>
              <a:spLocks noChangeShapeType="1"/>
            </p:cNvSpPr>
            <p:nvPr/>
          </p:nvSpPr>
          <p:spPr bwMode="auto">
            <a:xfrm>
              <a:off x="3755" y="728"/>
              <a:ext cx="112" cy="183"/>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0734" name="AutoShape 20"/>
            <p:cNvSpPr>
              <a:spLocks noChangeArrowheads="1"/>
            </p:cNvSpPr>
            <p:nvPr/>
          </p:nvSpPr>
          <p:spPr bwMode="auto">
            <a:xfrm>
              <a:off x="3364" y="411"/>
              <a:ext cx="608" cy="454"/>
            </a:xfrm>
            <a:prstGeom prst="irregularSeal1">
              <a:avLst/>
            </a:prstGeom>
            <a:solidFill>
              <a:srgbClr val="FFCCFF"/>
            </a:solidFill>
            <a:ln w="12700">
              <a:solidFill>
                <a:srgbClr val="FFCCFF"/>
              </a:solidFill>
              <a:miter lim="800000"/>
              <a:headEnd/>
              <a:tailEnd/>
            </a:ln>
            <a:effectLst>
              <a:outerShdw dist="35921" dir="2700000" algn="ctr" rotWithShape="0">
                <a:schemeClr val="bg2"/>
              </a:outerShdw>
            </a:effectLst>
          </p:spPr>
          <p:txBody>
            <a:bodyPr wrap="none" anchor="ct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i="0">
                  <a:solidFill>
                    <a:srgbClr val="333399"/>
                  </a:solidFill>
                  <a:ea typeface="黑体" panose="02010609060101010101" pitchFamily="49" charset="-122"/>
                </a:rPr>
                <a:t>碰撞</a:t>
              </a:r>
            </a:p>
          </p:txBody>
        </p:sp>
      </p:grpSp>
      <p:sp>
        <p:nvSpPr>
          <p:cNvPr id="195605" name="Text Box 21"/>
          <p:cNvSpPr txBox="1">
            <a:spLocks noChangeArrowheads="1"/>
          </p:cNvSpPr>
          <p:nvPr/>
        </p:nvSpPr>
        <p:spPr bwMode="auto">
          <a:xfrm>
            <a:off x="6877050" y="3275013"/>
            <a:ext cx="2201863"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kumimoji="1" lang="en-US" altLang="zh-CN" sz="2000" i="0">
                <a:solidFill>
                  <a:srgbClr val="333399"/>
                </a:solidFill>
                <a:ea typeface="黑体" panose="02010609060101010101" pitchFamily="49" charset="-122"/>
              </a:rPr>
              <a:t>t = </a:t>
            </a:r>
            <a:r>
              <a:rPr kumimoji="1" lang="en-US" altLang="zh-CN" sz="2000" i="0">
                <a:solidFill>
                  <a:srgbClr val="333399"/>
                </a:solidFill>
                <a:latin typeface="Tahoma" panose="020B0604030504040204" pitchFamily="34" charset="0"/>
                <a:sym typeface="Symbol" panose="05050102010706020507" pitchFamily="18" charset="2"/>
              </a:rPr>
              <a:t></a:t>
            </a:r>
            <a:r>
              <a:rPr kumimoji="1" lang="en-US" altLang="zh-CN" sz="2000" i="0">
                <a:solidFill>
                  <a:srgbClr val="333399"/>
                </a:solidFill>
                <a:ea typeface="黑体" panose="02010609060101010101" pitchFamily="49" charset="-122"/>
              </a:rPr>
              <a:t> </a:t>
            </a:r>
            <a:r>
              <a:rPr kumimoji="1" lang="en-US" altLang="zh-CN" sz="2000" i="0">
                <a:solidFill>
                  <a:srgbClr val="333399"/>
                </a:solidFill>
                <a:ea typeface="黑体" panose="02010609060101010101" pitchFamily="49" charset="-122"/>
                <a:sym typeface="Symbol" panose="05050102010706020507" pitchFamily="18" charset="2"/>
              </a:rPr>
              <a:t> </a:t>
            </a:r>
            <a:endParaRPr kumimoji="1" lang="en-US" altLang="zh-CN" sz="2000" i="0">
              <a:solidFill>
                <a:srgbClr val="333399"/>
              </a:solidFill>
              <a:ea typeface="黑体" panose="02010609060101010101" pitchFamily="49" charset="-122"/>
            </a:endParaRPr>
          </a:p>
          <a:p>
            <a:pPr>
              <a:lnSpc>
                <a:spcPct val="90000"/>
              </a:lnSpc>
              <a:spcBef>
                <a:spcPct val="0"/>
              </a:spcBef>
              <a:buClrTx/>
              <a:buSzTx/>
              <a:buFontTx/>
              <a:buNone/>
            </a:pPr>
            <a:r>
              <a:rPr kumimoji="1" lang="en-US" altLang="zh-CN" sz="2000" i="0">
                <a:solidFill>
                  <a:srgbClr val="333399"/>
                </a:solidFill>
                <a:ea typeface="黑体" panose="02010609060101010101" pitchFamily="49" charset="-122"/>
              </a:rPr>
              <a:t>B </a:t>
            </a:r>
            <a:r>
              <a:rPr kumimoji="1" lang="zh-CN" altLang="en-US" sz="2000" i="0">
                <a:solidFill>
                  <a:srgbClr val="333399"/>
                </a:solidFill>
                <a:ea typeface="黑体" panose="02010609060101010101" pitchFamily="49" charset="-122"/>
              </a:rPr>
              <a:t>检测到</a:t>
            </a:r>
            <a:r>
              <a:rPr kumimoji="1" lang="zh-CN" altLang="en-US" sz="2000" i="0">
                <a:solidFill>
                  <a:schemeClr val="hlink"/>
                </a:solidFill>
                <a:ea typeface="黑体" panose="02010609060101010101" pitchFamily="49" charset="-122"/>
              </a:rPr>
              <a:t>信道空闲</a:t>
            </a:r>
          </a:p>
          <a:p>
            <a:pPr>
              <a:lnSpc>
                <a:spcPct val="90000"/>
              </a:lnSpc>
              <a:spcBef>
                <a:spcPct val="0"/>
              </a:spcBef>
              <a:buClrTx/>
              <a:buSzTx/>
              <a:buFontTx/>
              <a:buNone/>
            </a:pPr>
            <a:r>
              <a:rPr kumimoji="1" lang="zh-CN" altLang="en-US" sz="2000" i="0">
                <a:solidFill>
                  <a:srgbClr val="333399"/>
                </a:solidFill>
                <a:ea typeface="黑体" panose="02010609060101010101" pitchFamily="49" charset="-122"/>
              </a:rPr>
              <a:t>发送数据</a:t>
            </a:r>
          </a:p>
        </p:txBody>
      </p:sp>
      <p:sp>
        <p:nvSpPr>
          <p:cNvPr id="195606" name="Text Box 22"/>
          <p:cNvSpPr txBox="1">
            <a:spLocks noChangeArrowheads="1"/>
          </p:cNvSpPr>
          <p:nvPr/>
        </p:nvSpPr>
        <p:spPr bwMode="auto">
          <a:xfrm>
            <a:off x="6877050" y="4246563"/>
            <a:ext cx="14176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kumimoji="1" lang="en-US" altLang="zh-CN" sz="2000" i="0">
                <a:solidFill>
                  <a:srgbClr val="333399"/>
                </a:solidFill>
                <a:ea typeface="黑体" panose="02010609060101010101" pitchFamily="49" charset="-122"/>
              </a:rPr>
              <a:t>t = </a:t>
            </a:r>
            <a:r>
              <a:rPr kumimoji="1" lang="en-US" altLang="zh-CN" sz="2000" i="0">
                <a:solidFill>
                  <a:srgbClr val="333399"/>
                </a:solidFill>
                <a:latin typeface="Tahoma" panose="020B0604030504040204" pitchFamily="34" charset="0"/>
                <a:sym typeface="Symbol" panose="05050102010706020507" pitchFamily="18" charset="2"/>
              </a:rPr>
              <a:t></a:t>
            </a:r>
            <a:r>
              <a:rPr kumimoji="1" lang="en-US" altLang="zh-CN" sz="2000" i="0">
                <a:latin typeface="Tahoma" panose="020B0604030504040204" pitchFamily="34" charset="0"/>
              </a:rPr>
              <a:t> </a:t>
            </a:r>
            <a:r>
              <a:rPr kumimoji="1" lang="en-US" altLang="zh-CN" sz="2000" i="0">
                <a:solidFill>
                  <a:srgbClr val="333399"/>
                </a:solidFill>
                <a:ea typeface="黑体" panose="02010609060101010101" pitchFamily="49" charset="-122"/>
                <a:sym typeface="Symbol" panose="05050102010706020507" pitchFamily="18" charset="2"/>
              </a:rPr>
              <a:t>  / 2</a:t>
            </a:r>
            <a:endParaRPr kumimoji="1" lang="en-US" altLang="zh-CN" sz="2000" i="0" baseline="30000">
              <a:solidFill>
                <a:srgbClr val="333399"/>
              </a:solidFill>
              <a:ea typeface="黑体" panose="02010609060101010101" pitchFamily="49" charset="-122"/>
            </a:endParaRPr>
          </a:p>
          <a:p>
            <a:pPr>
              <a:lnSpc>
                <a:spcPct val="90000"/>
              </a:lnSpc>
              <a:spcBef>
                <a:spcPct val="0"/>
              </a:spcBef>
              <a:buClrTx/>
              <a:buSzTx/>
              <a:buFontTx/>
              <a:buNone/>
            </a:pPr>
            <a:r>
              <a:rPr kumimoji="1" lang="zh-CN" altLang="en-US" sz="2000" i="0">
                <a:solidFill>
                  <a:srgbClr val="333399"/>
                </a:solidFill>
                <a:ea typeface="黑体" panose="02010609060101010101" pitchFamily="49" charset="-122"/>
              </a:rPr>
              <a:t>发生碰撞</a:t>
            </a:r>
          </a:p>
        </p:txBody>
      </p:sp>
      <p:grpSp>
        <p:nvGrpSpPr>
          <p:cNvPr id="70676" name="Group 23"/>
          <p:cNvGrpSpPr>
            <a:grpSpLocks/>
          </p:cNvGrpSpPr>
          <p:nvPr/>
        </p:nvGrpSpPr>
        <p:grpSpPr bwMode="auto">
          <a:xfrm>
            <a:off x="250825" y="1196975"/>
            <a:ext cx="3960813" cy="1214438"/>
            <a:chOff x="158" y="754"/>
            <a:chExt cx="2495" cy="765"/>
          </a:xfrm>
        </p:grpSpPr>
        <p:sp>
          <p:nvSpPr>
            <p:cNvPr id="70728" name="Text Box 24"/>
            <p:cNvSpPr txBox="1">
              <a:spLocks noChangeArrowheads="1"/>
            </p:cNvSpPr>
            <p:nvPr/>
          </p:nvSpPr>
          <p:spPr bwMode="auto">
            <a:xfrm>
              <a:off x="158" y="1269"/>
              <a:ext cx="75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t = 2</a:t>
              </a:r>
              <a:r>
                <a:rPr kumimoji="1" lang="en-US" altLang="zh-CN" sz="2000" i="0">
                  <a:solidFill>
                    <a:srgbClr val="333399"/>
                  </a:solidFill>
                  <a:ea typeface="黑体" panose="02010609060101010101" pitchFamily="49" charset="-122"/>
                  <a:sym typeface="Symbol" panose="05050102010706020507" pitchFamily="18" charset="2"/>
                </a:rPr>
                <a:t></a:t>
              </a:r>
              <a:r>
                <a:rPr kumimoji="1" lang="en-US" altLang="zh-CN" sz="2000" i="0">
                  <a:solidFill>
                    <a:srgbClr val="333399"/>
                  </a:solidFill>
                  <a:ea typeface="黑体" panose="02010609060101010101" pitchFamily="49" charset="-122"/>
                </a:rPr>
                <a:t> </a:t>
              </a:r>
              <a:r>
                <a:rPr kumimoji="1" lang="en-US" altLang="zh-CN" sz="2000" i="0">
                  <a:solidFill>
                    <a:srgbClr val="333399"/>
                  </a:solidFill>
                  <a:ea typeface="黑体" panose="02010609060101010101" pitchFamily="49" charset="-122"/>
                  <a:sym typeface="Symbol" panose="05050102010706020507" pitchFamily="18" charset="2"/>
                </a:rPr>
                <a:t> </a:t>
              </a:r>
            </a:p>
          </p:txBody>
        </p:sp>
        <p:sp>
          <p:nvSpPr>
            <p:cNvPr id="70729" name="Line 25"/>
            <p:cNvSpPr>
              <a:spLocks noChangeShapeType="1"/>
            </p:cNvSpPr>
            <p:nvPr/>
          </p:nvSpPr>
          <p:spPr bwMode="auto">
            <a:xfrm>
              <a:off x="913" y="1417"/>
              <a:ext cx="260"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i="0"/>
            </a:p>
          </p:txBody>
        </p:sp>
        <p:grpSp>
          <p:nvGrpSpPr>
            <p:cNvPr id="70730" name="Group 26"/>
            <p:cNvGrpSpPr>
              <a:grpSpLocks/>
            </p:cNvGrpSpPr>
            <p:nvPr/>
          </p:nvGrpSpPr>
          <p:grpSpPr bwMode="auto">
            <a:xfrm>
              <a:off x="1247" y="754"/>
              <a:ext cx="1406" cy="272"/>
              <a:chOff x="1247" y="754"/>
              <a:chExt cx="1406" cy="272"/>
            </a:xfrm>
          </p:grpSpPr>
          <p:sp>
            <p:nvSpPr>
              <p:cNvPr id="70731" name="AutoShape 27"/>
              <p:cNvSpPr>
                <a:spLocks noChangeArrowheads="1"/>
              </p:cNvSpPr>
              <p:nvPr/>
            </p:nvSpPr>
            <p:spPr bwMode="auto">
              <a:xfrm>
                <a:off x="1247" y="754"/>
                <a:ext cx="1406" cy="272"/>
              </a:xfrm>
              <a:prstGeom prst="wedgeRoundRectCallout">
                <a:avLst>
                  <a:gd name="adj1" fmla="val -52986"/>
                  <a:gd name="adj2" fmla="val 182352"/>
                  <a:gd name="adj3" fmla="val 16667"/>
                </a:avLst>
              </a:prstGeom>
              <a:solidFill>
                <a:srgbClr val="FFFF99"/>
              </a:solidFill>
              <a:ln w="12700">
                <a:solidFill>
                  <a:schemeClr val="tx1"/>
                </a:solidFill>
                <a:miter lim="800000"/>
                <a:headEnd/>
                <a:tailEnd/>
              </a:ln>
            </p:spPr>
            <p:txBody>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kumimoji="1" lang="zh-CN" altLang="zh-CN" sz="2000" i="0">
                  <a:solidFill>
                    <a:srgbClr val="333399"/>
                  </a:solidFill>
                  <a:ea typeface="黑体" panose="02010609060101010101" pitchFamily="49" charset="-122"/>
                </a:endParaRPr>
              </a:p>
            </p:txBody>
          </p:sp>
          <p:sp>
            <p:nvSpPr>
              <p:cNvPr id="70732" name="Text Box 28"/>
              <p:cNvSpPr txBox="1">
                <a:spLocks noChangeArrowheads="1"/>
              </p:cNvSpPr>
              <p:nvPr/>
            </p:nvSpPr>
            <p:spPr bwMode="auto">
              <a:xfrm>
                <a:off x="1247" y="754"/>
                <a:ext cx="138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A </a:t>
                </a:r>
                <a:r>
                  <a:rPr kumimoji="1" lang="zh-CN" altLang="en-US" sz="2000" i="0">
                    <a:solidFill>
                      <a:srgbClr val="333399"/>
                    </a:solidFill>
                    <a:ea typeface="黑体" panose="02010609060101010101" pitchFamily="49" charset="-122"/>
                  </a:rPr>
                  <a:t>检测到发生碰撞</a:t>
                </a:r>
              </a:p>
            </p:txBody>
          </p:sp>
        </p:grpSp>
      </p:grpSp>
      <p:grpSp>
        <p:nvGrpSpPr>
          <p:cNvPr id="70677" name="Group 29"/>
          <p:cNvGrpSpPr>
            <a:grpSpLocks/>
          </p:cNvGrpSpPr>
          <p:nvPr/>
        </p:nvGrpSpPr>
        <p:grpSpPr bwMode="auto">
          <a:xfrm>
            <a:off x="6615113" y="533400"/>
            <a:ext cx="1844675" cy="973138"/>
            <a:chOff x="4167" y="336"/>
            <a:chExt cx="1162" cy="613"/>
          </a:xfrm>
        </p:grpSpPr>
        <p:grpSp>
          <p:nvGrpSpPr>
            <p:cNvPr id="70722" name="Group 30"/>
            <p:cNvGrpSpPr>
              <a:grpSpLocks/>
            </p:cNvGrpSpPr>
            <p:nvPr/>
          </p:nvGrpSpPr>
          <p:grpSpPr bwMode="auto">
            <a:xfrm>
              <a:off x="4167" y="697"/>
              <a:ext cx="1035" cy="252"/>
              <a:chOff x="4167" y="697"/>
              <a:chExt cx="1035" cy="252"/>
            </a:xfrm>
          </p:grpSpPr>
          <p:sp>
            <p:nvSpPr>
              <p:cNvPr id="70726" name="Line 31"/>
              <p:cNvSpPr>
                <a:spLocks noChangeShapeType="1"/>
              </p:cNvSpPr>
              <p:nvPr/>
            </p:nvSpPr>
            <p:spPr bwMode="auto">
              <a:xfrm flipH="1">
                <a:off x="4167" y="847"/>
                <a:ext cx="261"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i="0"/>
              </a:p>
            </p:txBody>
          </p:sp>
          <p:sp>
            <p:nvSpPr>
              <p:cNvPr id="70727" name="Text Box 32"/>
              <p:cNvSpPr txBox="1">
                <a:spLocks noChangeArrowheads="1"/>
              </p:cNvSpPr>
              <p:nvPr/>
            </p:nvSpPr>
            <p:spPr bwMode="auto">
              <a:xfrm>
                <a:off x="4411" y="697"/>
                <a:ext cx="79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  t = </a:t>
                </a:r>
                <a:r>
                  <a:rPr kumimoji="1" lang="en-US" altLang="zh-CN" sz="2000" i="0">
                    <a:solidFill>
                      <a:srgbClr val="333399"/>
                    </a:solidFill>
                    <a:latin typeface="Tahoma" panose="020B0604030504040204" pitchFamily="34" charset="0"/>
                    <a:sym typeface="Symbol" panose="05050102010706020507" pitchFamily="18" charset="2"/>
                  </a:rPr>
                  <a:t></a:t>
                </a:r>
                <a:r>
                  <a:rPr kumimoji="1" lang="en-US" altLang="zh-CN" sz="2000" i="0">
                    <a:solidFill>
                      <a:srgbClr val="333399"/>
                    </a:solidFill>
                    <a:ea typeface="黑体" panose="02010609060101010101" pitchFamily="49" charset="-122"/>
                  </a:rPr>
                  <a:t> </a:t>
                </a:r>
                <a:r>
                  <a:rPr kumimoji="1" lang="en-US" altLang="zh-CN" sz="2000" i="0">
                    <a:solidFill>
                      <a:srgbClr val="333399"/>
                    </a:solidFill>
                    <a:ea typeface="黑体" panose="02010609060101010101" pitchFamily="49" charset="-122"/>
                    <a:sym typeface="Symbol" panose="05050102010706020507" pitchFamily="18" charset="2"/>
                  </a:rPr>
                  <a:t> </a:t>
                </a:r>
                <a:r>
                  <a:rPr kumimoji="1" lang="en-US" altLang="zh-CN" sz="2000" i="0" baseline="30000">
                    <a:solidFill>
                      <a:srgbClr val="333399"/>
                    </a:solidFill>
                    <a:ea typeface="黑体" panose="02010609060101010101" pitchFamily="49" charset="-122"/>
                  </a:rPr>
                  <a:t> </a:t>
                </a:r>
              </a:p>
            </p:txBody>
          </p:sp>
        </p:grpSp>
        <p:grpSp>
          <p:nvGrpSpPr>
            <p:cNvPr id="70723" name="Group 33"/>
            <p:cNvGrpSpPr>
              <a:grpSpLocks/>
            </p:cNvGrpSpPr>
            <p:nvPr/>
          </p:nvGrpSpPr>
          <p:grpSpPr bwMode="auto">
            <a:xfrm>
              <a:off x="4286" y="336"/>
              <a:ext cx="1043" cy="256"/>
              <a:chOff x="4286" y="336"/>
              <a:chExt cx="1043" cy="256"/>
            </a:xfrm>
          </p:grpSpPr>
          <p:sp>
            <p:nvSpPr>
              <p:cNvPr id="70724" name="AutoShape 34"/>
              <p:cNvSpPr>
                <a:spLocks noChangeArrowheads="1"/>
              </p:cNvSpPr>
              <p:nvPr/>
            </p:nvSpPr>
            <p:spPr bwMode="auto">
              <a:xfrm>
                <a:off x="4341" y="346"/>
                <a:ext cx="988" cy="246"/>
              </a:xfrm>
              <a:prstGeom prst="wedgeRoundRectCallout">
                <a:avLst>
                  <a:gd name="adj1" fmla="val -70042"/>
                  <a:gd name="adj2" fmla="val 145528"/>
                  <a:gd name="adj3" fmla="val 16667"/>
                </a:avLst>
              </a:prstGeom>
              <a:solidFill>
                <a:srgbClr val="FFFF99"/>
              </a:solidFill>
              <a:ln w="12700">
                <a:solidFill>
                  <a:schemeClr val="tx1"/>
                </a:solidFill>
                <a:miter lim="800000"/>
                <a:headEnd/>
                <a:tailEnd/>
              </a:ln>
            </p:spPr>
            <p:txBody>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kumimoji="1" lang="zh-CN" altLang="zh-CN" sz="2000" i="0">
                  <a:solidFill>
                    <a:srgbClr val="333399"/>
                  </a:solidFill>
                  <a:ea typeface="黑体" panose="02010609060101010101" pitchFamily="49" charset="-122"/>
                </a:endParaRPr>
              </a:p>
            </p:txBody>
          </p:sp>
          <p:sp>
            <p:nvSpPr>
              <p:cNvPr id="70725" name="Text Box 35"/>
              <p:cNvSpPr txBox="1">
                <a:spLocks noChangeArrowheads="1"/>
              </p:cNvSpPr>
              <p:nvPr/>
            </p:nvSpPr>
            <p:spPr bwMode="auto">
              <a:xfrm>
                <a:off x="4286" y="336"/>
                <a:ext cx="99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  B </a:t>
                </a:r>
                <a:r>
                  <a:rPr kumimoji="1" lang="zh-CN" altLang="en-US" sz="2000" i="0">
                    <a:solidFill>
                      <a:srgbClr val="333399"/>
                    </a:solidFill>
                    <a:ea typeface="黑体" panose="02010609060101010101" pitchFamily="49" charset="-122"/>
                  </a:rPr>
                  <a:t>发送数据</a:t>
                </a:r>
              </a:p>
            </p:txBody>
          </p:sp>
        </p:grpSp>
      </p:grpSp>
      <p:grpSp>
        <p:nvGrpSpPr>
          <p:cNvPr id="70678" name="Group 36"/>
          <p:cNvGrpSpPr>
            <a:grpSpLocks/>
          </p:cNvGrpSpPr>
          <p:nvPr/>
        </p:nvGrpSpPr>
        <p:grpSpPr bwMode="auto">
          <a:xfrm>
            <a:off x="4067175" y="1373188"/>
            <a:ext cx="3725863" cy="1006475"/>
            <a:chOff x="2562" y="865"/>
            <a:chExt cx="2347" cy="634"/>
          </a:xfrm>
        </p:grpSpPr>
        <p:grpSp>
          <p:nvGrpSpPr>
            <p:cNvPr id="70717" name="Group 37"/>
            <p:cNvGrpSpPr>
              <a:grpSpLocks/>
            </p:cNvGrpSpPr>
            <p:nvPr/>
          </p:nvGrpSpPr>
          <p:grpSpPr bwMode="auto">
            <a:xfrm>
              <a:off x="2562" y="1240"/>
              <a:ext cx="1546" cy="259"/>
              <a:chOff x="2562" y="1240"/>
              <a:chExt cx="1546" cy="259"/>
            </a:xfrm>
          </p:grpSpPr>
          <p:sp>
            <p:nvSpPr>
              <p:cNvPr id="70720" name="AutoShape 38"/>
              <p:cNvSpPr>
                <a:spLocks noChangeArrowheads="1"/>
              </p:cNvSpPr>
              <p:nvPr/>
            </p:nvSpPr>
            <p:spPr bwMode="auto">
              <a:xfrm>
                <a:off x="2562" y="1253"/>
                <a:ext cx="1407" cy="246"/>
              </a:xfrm>
              <a:prstGeom prst="wedgeRoundRectCallout">
                <a:avLst>
                  <a:gd name="adj1" fmla="val 61231"/>
                  <a:gd name="adj2" fmla="val -165449"/>
                  <a:gd name="adj3" fmla="val 16667"/>
                </a:avLst>
              </a:prstGeom>
              <a:solidFill>
                <a:srgbClr val="FFFF99"/>
              </a:solidFill>
              <a:ln w="12700">
                <a:solidFill>
                  <a:schemeClr val="tx1"/>
                </a:solidFill>
                <a:miter lim="800000"/>
                <a:headEnd/>
                <a:tailEnd/>
              </a:ln>
            </p:spPr>
            <p:txBody>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kumimoji="1" lang="zh-CN" altLang="zh-CN" sz="2000" i="0">
                  <a:solidFill>
                    <a:srgbClr val="333399"/>
                  </a:solidFill>
                  <a:ea typeface="黑体" panose="02010609060101010101" pitchFamily="49" charset="-122"/>
                </a:endParaRPr>
              </a:p>
            </p:txBody>
          </p:sp>
          <p:sp>
            <p:nvSpPr>
              <p:cNvPr id="70721" name="Text Box 39"/>
              <p:cNvSpPr txBox="1">
                <a:spLocks noChangeArrowheads="1"/>
              </p:cNvSpPr>
              <p:nvPr/>
            </p:nvSpPr>
            <p:spPr bwMode="auto">
              <a:xfrm>
                <a:off x="2562" y="1240"/>
                <a:ext cx="15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B </a:t>
                </a:r>
                <a:r>
                  <a:rPr kumimoji="1" lang="zh-CN" altLang="en-US" sz="2000" i="0">
                    <a:solidFill>
                      <a:srgbClr val="333399"/>
                    </a:solidFill>
                    <a:ea typeface="黑体" panose="02010609060101010101" pitchFamily="49" charset="-122"/>
                  </a:rPr>
                  <a:t>检测到发生碰撞</a:t>
                </a:r>
              </a:p>
            </p:txBody>
          </p:sp>
        </p:grpSp>
        <p:sp>
          <p:nvSpPr>
            <p:cNvPr id="70718" name="Line 40"/>
            <p:cNvSpPr>
              <a:spLocks noChangeShapeType="1"/>
            </p:cNvSpPr>
            <p:nvPr/>
          </p:nvSpPr>
          <p:spPr bwMode="auto">
            <a:xfrm flipH="1">
              <a:off x="4167" y="964"/>
              <a:ext cx="261"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i="0"/>
            </a:p>
          </p:txBody>
        </p:sp>
        <p:sp>
          <p:nvSpPr>
            <p:cNvPr id="70719" name="Text Box 41"/>
            <p:cNvSpPr txBox="1">
              <a:spLocks noChangeArrowheads="1"/>
            </p:cNvSpPr>
            <p:nvPr/>
          </p:nvSpPr>
          <p:spPr bwMode="auto">
            <a:xfrm>
              <a:off x="4410" y="865"/>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  t = </a:t>
              </a:r>
              <a:r>
                <a:rPr kumimoji="1" lang="en-US" altLang="zh-CN" sz="2000" i="0">
                  <a:solidFill>
                    <a:srgbClr val="333399"/>
                  </a:solidFill>
                  <a:latin typeface="Tahoma" panose="020B0604030504040204" pitchFamily="34" charset="0"/>
                  <a:sym typeface="Symbol" panose="05050102010706020507" pitchFamily="18" charset="2"/>
                </a:rPr>
                <a:t></a:t>
              </a:r>
            </a:p>
          </p:txBody>
        </p:sp>
      </p:grpSp>
      <p:sp>
        <p:nvSpPr>
          <p:cNvPr id="195626" name="Rectangle 42"/>
          <p:cNvSpPr>
            <a:spLocks noChangeArrowheads="1"/>
          </p:cNvSpPr>
          <p:nvPr/>
        </p:nvSpPr>
        <p:spPr bwMode="auto">
          <a:xfrm>
            <a:off x="1692275" y="4364038"/>
            <a:ext cx="400050" cy="504825"/>
          </a:xfrm>
          <a:prstGeom prst="rect">
            <a:avLst/>
          </a:prstGeom>
          <a:solidFill>
            <a:srgbClr val="FFFF99"/>
          </a:solidFill>
          <a:ln w="12700">
            <a:solidFill>
              <a:schemeClr val="tx1"/>
            </a:solidFill>
            <a:miter lim="800000"/>
            <a:headEnd/>
            <a:tailEnd/>
          </a:ln>
        </p:spPr>
        <p:txBody>
          <a:bodyPr wrap="none"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i="0">
                <a:solidFill>
                  <a:srgbClr val="333399"/>
                </a:solidFill>
                <a:ea typeface="黑体" panose="02010609060101010101" pitchFamily="49" charset="-122"/>
              </a:rPr>
              <a:t>A</a:t>
            </a:r>
          </a:p>
        </p:txBody>
      </p:sp>
      <p:sp>
        <p:nvSpPr>
          <p:cNvPr id="195627" name="Rectangle 43"/>
          <p:cNvSpPr>
            <a:spLocks noChangeArrowheads="1"/>
          </p:cNvSpPr>
          <p:nvPr/>
        </p:nvSpPr>
        <p:spPr bwMode="auto">
          <a:xfrm>
            <a:off x="6403975" y="5141913"/>
            <a:ext cx="400050" cy="501650"/>
          </a:xfrm>
          <a:prstGeom prst="rect">
            <a:avLst/>
          </a:prstGeom>
          <a:solidFill>
            <a:srgbClr val="FFFF99"/>
          </a:solidFill>
          <a:ln w="12700">
            <a:solidFill>
              <a:schemeClr val="tx1"/>
            </a:solidFill>
            <a:miter lim="800000"/>
            <a:headEnd/>
            <a:tailEnd/>
          </a:ln>
        </p:spPr>
        <p:txBody>
          <a:bodyPr wrap="none"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i="0">
                <a:solidFill>
                  <a:srgbClr val="333399"/>
                </a:solidFill>
                <a:ea typeface="黑体" panose="02010609060101010101" pitchFamily="49" charset="-122"/>
              </a:rPr>
              <a:t>B</a:t>
            </a:r>
          </a:p>
        </p:txBody>
      </p:sp>
      <p:grpSp>
        <p:nvGrpSpPr>
          <p:cNvPr id="10" name="Group 44"/>
          <p:cNvGrpSpPr>
            <a:grpSpLocks/>
          </p:cNvGrpSpPr>
          <p:nvPr/>
        </p:nvGrpSpPr>
        <p:grpSpPr bwMode="auto">
          <a:xfrm>
            <a:off x="2092325" y="4437063"/>
            <a:ext cx="4100513" cy="142875"/>
            <a:chOff x="1318" y="2795"/>
            <a:chExt cx="2583" cy="90"/>
          </a:xfrm>
        </p:grpSpPr>
        <p:sp>
          <p:nvSpPr>
            <p:cNvPr id="70715" name="Rectangle 45"/>
            <p:cNvSpPr>
              <a:spLocks noChangeArrowheads="1"/>
            </p:cNvSpPr>
            <p:nvPr/>
          </p:nvSpPr>
          <p:spPr bwMode="auto">
            <a:xfrm>
              <a:off x="1318" y="2795"/>
              <a:ext cx="2462" cy="90"/>
            </a:xfrm>
            <a:prstGeom prst="rect">
              <a:avLst/>
            </a:prstGeom>
            <a:solidFill>
              <a:schemeClr val="accent1"/>
            </a:solidFill>
            <a:ln w="1270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70716" name="Line 46"/>
            <p:cNvSpPr>
              <a:spLocks noChangeShapeType="1"/>
            </p:cNvSpPr>
            <p:nvPr/>
          </p:nvSpPr>
          <p:spPr bwMode="auto">
            <a:xfrm>
              <a:off x="3780" y="2841"/>
              <a:ext cx="121" cy="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i="0"/>
            </a:p>
          </p:txBody>
        </p:sp>
      </p:grpSp>
      <p:grpSp>
        <p:nvGrpSpPr>
          <p:cNvPr id="11" name="Group 47"/>
          <p:cNvGrpSpPr>
            <a:grpSpLocks/>
          </p:cNvGrpSpPr>
          <p:nvPr/>
        </p:nvGrpSpPr>
        <p:grpSpPr bwMode="auto">
          <a:xfrm>
            <a:off x="5810250" y="4651375"/>
            <a:ext cx="636588" cy="146050"/>
            <a:chOff x="3660" y="2930"/>
            <a:chExt cx="401" cy="92"/>
          </a:xfrm>
        </p:grpSpPr>
        <p:sp>
          <p:nvSpPr>
            <p:cNvPr id="70713" name="Rectangle 48"/>
            <p:cNvSpPr>
              <a:spLocks noChangeArrowheads="1"/>
            </p:cNvSpPr>
            <p:nvPr/>
          </p:nvSpPr>
          <p:spPr bwMode="auto">
            <a:xfrm>
              <a:off x="3780" y="2930"/>
              <a:ext cx="281" cy="92"/>
            </a:xfrm>
            <a:prstGeom prst="rect">
              <a:avLst/>
            </a:prstGeom>
            <a:solidFill>
              <a:srgbClr val="996600"/>
            </a:solidFill>
            <a:ln w="1270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70714" name="Line 49"/>
            <p:cNvSpPr>
              <a:spLocks noChangeShapeType="1"/>
            </p:cNvSpPr>
            <p:nvPr/>
          </p:nvSpPr>
          <p:spPr bwMode="auto">
            <a:xfrm flipH="1">
              <a:off x="3660" y="2976"/>
              <a:ext cx="120" cy="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i="0"/>
            </a:p>
          </p:txBody>
        </p:sp>
      </p:grpSp>
      <p:sp>
        <p:nvSpPr>
          <p:cNvPr id="195634" name="Line 50"/>
          <p:cNvSpPr>
            <a:spLocks noChangeShapeType="1"/>
          </p:cNvSpPr>
          <p:nvPr/>
        </p:nvSpPr>
        <p:spPr bwMode="auto">
          <a:xfrm>
            <a:off x="6345238" y="5284788"/>
            <a:ext cx="190500" cy="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i="0"/>
          </a:p>
        </p:txBody>
      </p:sp>
      <p:grpSp>
        <p:nvGrpSpPr>
          <p:cNvPr id="12" name="Group 51"/>
          <p:cNvGrpSpPr>
            <a:grpSpLocks/>
          </p:cNvGrpSpPr>
          <p:nvPr/>
        </p:nvGrpSpPr>
        <p:grpSpPr bwMode="auto">
          <a:xfrm>
            <a:off x="1692275" y="5903913"/>
            <a:ext cx="5111750" cy="503237"/>
            <a:chOff x="1066" y="3719"/>
            <a:chExt cx="3220" cy="317"/>
          </a:xfrm>
        </p:grpSpPr>
        <p:sp>
          <p:nvSpPr>
            <p:cNvPr id="70708" name="Rectangle 52"/>
            <p:cNvSpPr>
              <a:spLocks noChangeArrowheads="1"/>
            </p:cNvSpPr>
            <p:nvPr/>
          </p:nvSpPr>
          <p:spPr bwMode="auto">
            <a:xfrm>
              <a:off x="1298" y="3900"/>
              <a:ext cx="720" cy="92"/>
            </a:xfrm>
            <a:prstGeom prst="rect">
              <a:avLst/>
            </a:prstGeom>
            <a:solidFill>
              <a:srgbClr val="996600"/>
            </a:solidFill>
            <a:ln w="1270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70709" name="Rectangle 53"/>
            <p:cNvSpPr>
              <a:spLocks noChangeArrowheads="1"/>
            </p:cNvSpPr>
            <p:nvPr/>
          </p:nvSpPr>
          <p:spPr bwMode="auto">
            <a:xfrm>
              <a:off x="1298" y="3765"/>
              <a:ext cx="2763" cy="90"/>
            </a:xfrm>
            <a:prstGeom prst="rect">
              <a:avLst/>
            </a:prstGeom>
            <a:solidFill>
              <a:schemeClr val="accent1"/>
            </a:solidFill>
            <a:ln w="1270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70710" name="Rectangle 54"/>
            <p:cNvSpPr>
              <a:spLocks noChangeArrowheads="1"/>
            </p:cNvSpPr>
            <p:nvPr/>
          </p:nvSpPr>
          <p:spPr bwMode="auto">
            <a:xfrm>
              <a:off x="1066" y="3719"/>
              <a:ext cx="252" cy="317"/>
            </a:xfrm>
            <a:prstGeom prst="rect">
              <a:avLst/>
            </a:prstGeom>
            <a:solidFill>
              <a:srgbClr val="FFFF99"/>
            </a:solidFill>
            <a:ln w="12700">
              <a:solidFill>
                <a:schemeClr val="tx1"/>
              </a:solidFill>
              <a:miter lim="800000"/>
              <a:headEnd/>
              <a:tailEnd/>
            </a:ln>
          </p:spPr>
          <p:txBody>
            <a:bodyPr wrap="none"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i="0">
                  <a:solidFill>
                    <a:srgbClr val="333399"/>
                  </a:solidFill>
                  <a:ea typeface="黑体" panose="02010609060101010101" pitchFamily="49" charset="-122"/>
                </a:rPr>
                <a:t>A</a:t>
              </a:r>
            </a:p>
          </p:txBody>
        </p:sp>
        <p:sp>
          <p:nvSpPr>
            <p:cNvPr id="70711" name="Rectangle 55"/>
            <p:cNvSpPr>
              <a:spLocks noChangeArrowheads="1"/>
            </p:cNvSpPr>
            <p:nvPr/>
          </p:nvSpPr>
          <p:spPr bwMode="auto">
            <a:xfrm>
              <a:off x="4034" y="3719"/>
              <a:ext cx="252" cy="317"/>
            </a:xfrm>
            <a:prstGeom prst="rect">
              <a:avLst/>
            </a:prstGeom>
            <a:solidFill>
              <a:srgbClr val="FFFF99"/>
            </a:solidFill>
            <a:ln w="12700">
              <a:solidFill>
                <a:schemeClr val="tx1"/>
              </a:solidFill>
              <a:miter lim="800000"/>
              <a:headEnd/>
              <a:tailEnd/>
            </a:ln>
          </p:spPr>
          <p:txBody>
            <a:bodyPr wrap="none"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i="0">
                  <a:solidFill>
                    <a:srgbClr val="333399"/>
                  </a:solidFill>
                  <a:ea typeface="黑体" panose="02010609060101010101" pitchFamily="49" charset="-122"/>
                </a:rPr>
                <a:t>B</a:t>
              </a:r>
            </a:p>
          </p:txBody>
        </p:sp>
        <p:sp>
          <p:nvSpPr>
            <p:cNvPr id="70712" name="Line 56"/>
            <p:cNvSpPr>
              <a:spLocks noChangeShapeType="1"/>
            </p:cNvSpPr>
            <p:nvPr/>
          </p:nvSpPr>
          <p:spPr bwMode="auto">
            <a:xfrm flipH="1">
              <a:off x="1217" y="3946"/>
              <a:ext cx="120" cy="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i="0"/>
            </a:p>
          </p:txBody>
        </p:sp>
      </p:grpSp>
      <p:sp>
        <p:nvSpPr>
          <p:cNvPr id="195641" name="Rectangle 57"/>
          <p:cNvSpPr>
            <a:spLocks noChangeArrowheads="1"/>
          </p:cNvSpPr>
          <p:nvPr/>
        </p:nvSpPr>
        <p:spPr bwMode="auto">
          <a:xfrm>
            <a:off x="6319838" y="3817938"/>
            <a:ext cx="127000" cy="146050"/>
          </a:xfrm>
          <a:prstGeom prst="rect">
            <a:avLst/>
          </a:prstGeom>
          <a:solidFill>
            <a:srgbClr val="996600"/>
          </a:solidFill>
          <a:ln w="1270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195642" name="Rectangle 58"/>
          <p:cNvSpPr>
            <a:spLocks noChangeArrowheads="1"/>
          </p:cNvSpPr>
          <p:nvPr/>
        </p:nvSpPr>
        <p:spPr bwMode="auto">
          <a:xfrm>
            <a:off x="2092325" y="3602038"/>
            <a:ext cx="3400425" cy="144462"/>
          </a:xfrm>
          <a:prstGeom prst="rect">
            <a:avLst/>
          </a:prstGeom>
          <a:solidFill>
            <a:schemeClr val="accent1"/>
          </a:solidFill>
          <a:ln w="12700">
            <a:solidFill>
              <a:srgbClr val="333399"/>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195643" name="Rectangle 59"/>
          <p:cNvSpPr>
            <a:spLocks noChangeArrowheads="1"/>
          </p:cNvSpPr>
          <p:nvPr/>
        </p:nvSpPr>
        <p:spPr bwMode="auto">
          <a:xfrm>
            <a:off x="1692275" y="3530600"/>
            <a:ext cx="400050" cy="504825"/>
          </a:xfrm>
          <a:prstGeom prst="rect">
            <a:avLst/>
          </a:prstGeom>
          <a:solidFill>
            <a:srgbClr val="FFFF99"/>
          </a:solidFill>
          <a:ln w="12700">
            <a:solidFill>
              <a:schemeClr val="tx1"/>
            </a:solidFill>
            <a:miter lim="800000"/>
            <a:headEnd/>
            <a:tailEnd/>
          </a:ln>
        </p:spPr>
        <p:txBody>
          <a:bodyPr wrap="none"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i="0">
                <a:solidFill>
                  <a:srgbClr val="333399"/>
                </a:solidFill>
                <a:ea typeface="黑体" panose="02010609060101010101" pitchFamily="49" charset="-122"/>
              </a:rPr>
              <a:t>A</a:t>
            </a:r>
          </a:p>
        </p:txBody>
      </p:sp>
      <p:sp>
        <p:nvSpPr>
          <p:cNvPr id="195644" name="Rectangle 60"/>
          <p:cNvSpPr>
            <a:spLocks noChangeArrowheads="1"/>
          </p:cNvSpPr>
          <p:nvPr/>
        </p:nvSpPr>
        <p:spPr bwMode="auto">
          <a:xfrm>
            <a:off x="6403975" y="3530600"/>
            <a:ext cx="400050" cy="504825"/>
          </a:xfrm>
          <a:prstGeom prst="rect">
            <a:avLst/>
          </a:prstGeom>
          <a:solidFill>
            <a:srgbClr val="FFFF99"/>
          </a:solidFill>
          <a:ln w="12700">
            <a:solidFill>
              <a:schemeClr val="tx1"/>
            </a:solidFill>
            <a:miter lim="800000"/>
            <a:headEnd/>
            <a:tailEnd/>
          </a:ln>
        </p:spPr>
        <p:txBody>
          <a:bodyPr wrap="none"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i="0">
                <a:solidFill>
                  <a:srgbClr val="333399"/>
                </a:solidFill>
                <a:ea typeface="黑体" panose="02010609060101010101" pitchFamily="49" charset="-122"/>
              </a:rPr>
              <a:t>B</a:t>
            </a:r>
          </a:p>
        </p:txBody>
      </p:sp>
      <p:sp>
        <p:nvSpPr>
          <p:cNvPr id="195645" name="Line 61"/>
          <p:cNvSpPr>
            <a:spLocks noChangeShapeType="1"/>
          </p:cNvSpPr>
          <p:nvPr/>
        </p:nvSpPr>
        <p:spPr bwMode="auto">
          <a:xfrm>
            <a:off x="5492750" y="3675063"/>
            <a:ext cx="190500" cy="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i="0"/>
          </a:p>
        </p:txBody>
      </p:sp>
      <p:sp>
        <p:nvSpPr>
          <p:cNvPr id="195646" name="Line 62"/>
          <p:cNvSpPr>
            <a:spLocks noChangeShapeType="1"/>
          </p:cNvSpPr>
          <p:nvPr/>
        </p:nvSpPr>
        <p:spPr bwMode="auto">
          <a:xfrm flipH="1">
            <a:off x="6129338" y="3889375"/>
            <a:ext cx="190500" cy="0"/>
          </a:xfrm>
          <a:prstGeom prst="line">
            <a:avLst/>
          </a:prstGeom>
          <a:noFill/>
          <a:ln w="12700">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i="0"/>
          </a:p>
        </p:txBody>
      </p:sp>
      <p:sp>
        <p:nvSpPr>
          <p:cNvPr id="195647" name="Text Box 63"/>
          <p:cNvSpPr txBox="1">
            <a:spLocks noChangeArrowheads="1"/>
          </p:cNvSpPr>
          <p:nvPr/>
        </p:nvSpPr>
        <p:spPr bwMode="auto">
          <a:xfrm>
            <a:off x="302027" y="2374900"/>
            <a:ext cx="1308883"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lnSpc>
                <a:spcPct val="90000"/>
              </a:lnSpc>
              <a:spcBef>
                <a:spcPct val="0"/>
              </a:spcBef>
              <a:buClrTx/>
              <a:buSzTx/>
              <a:buFontTx/>
              <a:buNone/>
            </a:pPr>
            <a:r>
              <a:rPr kumimoji="1" lang="en-US" altLang="zh-CN" sz="2000" i="0">
                <a:solidFill>
                  <a:srgbClr val="333399"/>
                </a:solidFill>
                <a:ea typeface="黑体" panose="02010609060101010101" pitchFamily="49" charset="-122"/>
              </a:rPr>
              <a:t> t = 0</a:t>
            </a:r>
            <a:endParaRPr kumimoji="1" lang="en-US" altLang="zh-CN" sz="2000" i="0" baseline="30000">
              <a:solidFill>
                <a:srgbClr val="333399"/>
              </a:solidFill>
              <a:ea typeface="黑体" panose="02010609060101010101" pitchFamily="49" charset="-122"/>
            </a:endParaRPr>
          </a:p>
          <a:p>
            <a:pPr algn="ctr">
              <a:lnSpc>
                <a:spcPct val="95000"/>
              </a:lnSpc>
              <a:spcBef>
                <a:spcPct val="0"/>
              </a:spcBef>
              <a:buClrTx/>
              <a:buSzTx/>
              <a:buFontTx/>
              <a:buNone/>
            </a:pPr>
            <a:r>
              <a:rPr kumimoji="1" lang="en-US" altLang="zh-CN" sz="2000" i="0">
                <a:solidFill>
                  <a:srgbClr val="333399"/>
                </a:solidFill>
                <a:ea typeface="黑体" panose="02010609060101010101" pitchFamily="49" charset="-122"/>
              </a:rPr>
              <a:t>  A </a:t>
            </a:r>
            <a:r>
              <a:rPr kumimoji="1" lang="zh-CN" altLang="en-US" sz="2000" i="0">
                <a:solidFill>
                  <a:srgbClr val="333399"/>
                </a:solidFill>
                <a:ea typeface="黑体" panose="02010609060101010101" pitchFamily="49" charset="-122"/>
              </a:rPr>
              <a:t>检测到</a:t>
            </a:r>
          </a:p>
          <a:p>
            <a:pPr algn="ctr">
              <a:lnSpc>
                <a:spcPct val="95000"/>
              </a:lnSpc>
              <a:spcBef>
                <a:spcPct val="0"/>
              </a:spcBef>
              <a:buClrTx/>
              <a:buSzTx/>
              <a:buFontTx/>
              <a:buNone/>
            </a:pPr>
            <a:r>
              <a:rPr kumimoji="1" lang="zh-CN" altLang="en-US" sz="2000" i="0">
                <a:solidFill>
                  <a:srgbClr val="333399"/>
                </a:solidFill>
                <a:ea typeface="黑体" panose="02010609060101010101" pitchFamily="49" charset="-122"/>
              </a:rPr>
              <a:t>信道空闲</a:t>
            </a:r>
          </a:p>
          <a:p>
            <a:pPr algn="ctr">
              <a:lnSpc>
                <a:spcPct val="95000"/>
              </a:lnSpc>
              <a:spcBef>
                <a:spcPct val="0"/>
              </a:spcBef>
              <a:buClrTx/>
              <a:buSzTx/>
              <a:buFontTx/>
              <a:buNone/>
            </a:pPr>
            <a:r>
              <a:rPr kumimoji="1" lang="zh-CN" altLang="en-US" sz="2000" i="0">
                <a:solidFill>
                  <a:srgbClr val="333399"/>
                </a:solidFill>
                <a:ea typeface="黑体" panose="02010609060101010101" pitchFamily="49" charset="-122"/>
              </a:rPr>
              <a:t>发送数据</a:t>
            </a:r>
          </a:p>
        </p:txBody>
      </p:sp>
      <p:grpSp>
        <p:nvGrpSpPr>
          <p:cNvPr id="13" name="Group 64"/>
          <p:cNvGrpSpPr>
            <a:grpSpLocks/>
          </p:cNvGrpSpPr>
          <p:nvPr/>
        </p:nvGrpSpPr>
        <p:grpSpPr bwMode="auto">
          <a:xfrm>
            <a:off x="1995488" y="2808288"/>
            <a:ext cx="446087" cy="142875"/>
            <a:chOff x="1176" y="1872"/>
            <a:chExt cx="336" cy="96"/>
          </a:xfrm>
        </p:grpSpPr>
        <p:sp>
          <p:nvSpPr>
            <p:cNvPr id="70706" name="Rectangle 65"/>
            <p:cNvSpPr>
              <a:spLocks noChangeArrowheads="1"/>
            </p:cNvSpPr>
            <p:nvPr/>
          </p:nvSpPr>
          <p:spPr bwMode="auto">
            <a:xfrm>
              <a:off x="1176" y="1872"/>
              <a:ext cx="192" cy="96"/>
            </a:xfrm>
            <a:prstGeom prst="rect">
              <a:avLst/>
            </a:prstGeom>
            <a:solidFill>
              <a:schemeClr val="accent1"/>
            </a:solidFill>
            <a:ln w="1270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70707" name="Line 66"/>
            <p:cNvSpPr>
              <a:spLocks noChangeShapeType="1"/>
            </p:cNvSpPr>
            <p:nvPr/>
          </p:nvSpPr>
          <p:spPr bwMode="auto">
            <a:xfrm>
              <a:off x="1368" y="1926"/>
              <a:ext cx="144" cy="0"/>
            </a:xfrm>
            <a:prstGeom prst="line">
              <a:avLst/>
            </a:prstGeom>
            <a:noFill/>
            <a:ln w="12700">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i="0"/>
            </a:p>
          </p:txBody>
        </p:sp>
      </p:grpSp>
      <p:sp>
        <p:nvSpPr>
          <p:cNvPr id="195651" name="Rectangle 67"/>
          <p:cNvSpPr>
            <a:spLocks noChangeArrowheads="1"/>
          </p:cNvSpPr>
          <p:nvPr/>
        </p:nvSpPr>
        <p:spPr bwMode="auto">
          <a:xfrm>
            <a:off x="1692275" y="2736850"/>
            <a:ext cx="400050" cy="503238"/>
          </a:xfrm>
          <a:prstGeom prst="rect">
            <a:avLst/>
          </a:prstGeom>
          <a:solidFill>
            <a:srgbClr val="FFFF99"/>
          </a:solidFill>
          <a:ln w="12700">
            <a:solidFill>
              <a:schemeClr val="tx1"/>
            </a:solidFill>
            <a:miter lim="800000"/>
            <a:headEnd/>
            <a:tailEnd/>
          </a:ln>
        </p:spPr>
        <p:txBody>
          <a:bodyPr wrap="none"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i="0">
                <a:solidFill>
                  <a:srgbClr val="333399"/>
                </a:solidFill>
                <a:ea typeface="黑体" panose="02010609060101010101" pitchFamily="49" charset="-122"/>
              </a:rPr>
              <a:t>A</a:t>
            </a:r>
          </a:p>
        </p:txBody>
      </p:sp>
      <p:sp>
        <p:nvSpPr>
          <p:cNvPr id="195652" name="Rectangle 68"/>
          <p:cNvSpPr>
            <a:spLocks noChangeArrowheads="1"/>
          </p:cNvSpPr>
          <p:nvPr/>
        </p:nvSpPr>
        <p:spPr bwMode="auto">
          <a:xfrm>
            <a:off x="6403975" y="2736850"/>
            <a:ext cx="400050" cy="503238"/>
          </a:xfrm>
          <a:prstGeom prst="rect">
            <a:avLst/>
          </a:prstGeom>
          <a:solidFill>
            <a:srgbClr val="FFFF99"/>
          </a:solidFill>
          <a:ln w="12700">
            <a:solidFill>
              <a:schemeClr val="tx1"/>
            </a:solidFill>
            <a:miter lim="800000"/>
            <a:headEnd/>
            <a:tailEnd/>
          </a:ln>
        </p:spPr>
        <p:txBody>
          <a:bodyPr wrap="none"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i="0">
                <a:solidFill>
                  <a:srgbClr val="333399"/>
                </a:solidFill>
                <a:ea typeface="黑体" panose="02010609060101010101" pitchFamily="49" charset="-122"/>
              </a:rPr>
              <a:t>B</a:t>
            </a:r>
          </a:p>
        </p:txBody>
      </p:sp>
      <p:sp>
        <p:nvSpPr>
          <p:cNvPr id="70695" name="Text Box 69"/>
          <p:cNvSpPr txBox="1">
            <a:spLocks noChangeArrowheads="1"/>
          </p:cNvSpPr>
          <p:nvPr/>
        </p:nvSpPr>
        <p:spPr bwMode="auto">
          <a:xfrm>
            <a:off x="779463" y="447675"/>
            <a:ext cx="682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t = 0</a:t>
            </a:r>
            <a:endParaRPr kumimoji="1" lang="en-US" altLang="zh-CN" sz="2000" i="0" baseline="30000">
              <a:solidFill>
                <a:srgbClr val="333399"/>
              </a:solidFill>
              <a:ea typeface="黑体" panose="02010609060101010101" pitchFamily="49" charset="-122"/>
            </a:endParaRPr>
          </a:p>
        </p:txBody>
      </p:sp>
      <p:sp>
        <p:nvSpPr>
          <p:cNvPr id="70696" name="Line 70"/>
          <p:cNvSpPr>
            <a:spLocks noChangeShapeType="1"/>
          </p:cNvSpPr>
          <p:nvPr/>
        </p:nvSpPr>
        <p:spPr bwMode="auto">
          <a:xfrm>
            <a:off x="1449388" y="652463"/>
            <a:ext cx="412750" cy="0"/>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i="0"/>
          </a:p>
        </p:txBody>
      </p:sp>
      <p:grpSp>
        <p:nvGrpSpPr>
          <p:cNvPr id="14" name="Group 71"/>
          <p:cNvGrpSpPr>
            <a:grpSpLocks/>
          </p:cNvGrpSpPr>
          <p:nvPr/>
        </p:nvGrpSpPr>
        <p:grpSpPr bwMode="auto">
          <a:xfrm>
            <a:off x="4500563" y="4921250"/>
            <a:ext cx="4578350" cy="915988"/>
            <a:chOff x="2835" y="3100"/>
            <a:chExt cx="2884" cy="577"/>
          </a:xfrm>
        </p:grpSpPr>
        <p:sp>
          <p:nvSpPr>
            <p:cNvPr id="70704" name="Text Box 72"/>
            <p:cNvSpPr txBox="1">
              <a:spLocks noChangeArrowheads="1"/>
            </p:cNvSpPr>
            <p:nvPr/>
          </p:nvSpPr>
          <p:spPr bwMode="auto">
            <a:xfrm>
              <a:off x="4332" y="3100"/>
              <a:ext cx="1387"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kumimoji="1" lang="en-US" altLang="zh-CN" sz="2000" i="0">
                  <a:solidFill>
                    <a:srgbClr val="333399"/>
                  </a:solidFill>
                  <a:ea typeface="黑体" panose="02010609060101010101" pitchFamily="49" charset="-122"/>
                </a:rPr>
                <a:t>t = </a:t>
              </a:r>
              <a:r>
                <a:rPr kumimoji="1" lang="en-US" altLang="zh-CN" sz="2000" i="0">
                  <a:solidFill>
                    <a:srgbClr val="333399"/>
                  </a:solidFill>
                  <a:latin typeface="Tahoma" panose="020B0604030504040204" pitchFamily="34" charset="0"/>
                  <a:sym typeface="Symbol" panose="05050102010706020507" pitchFamily="18" charset="2"/>
                </a:rPr>
                <a:t></a:t>
              </a:r>
              <a:endParaRPr kumimoji="1" lang="en-US" altLang="zh-CN" sz="2000" i="0" baseline="30000">
                <a:solidFill>
                  <a:srgbClr val="333399"/>
                </a:solidFill>
                <a:ea typeface="黑体" panose="02010609060101010101" pitchFamily="49" charset="-122"/>
              </a:endParaRPr>
            </a:p>
            <a:p>
              <a:pPr>
                <a:lnSpc>
                  <a:spcPct val="90000"/>
                </a:lnSpc>
                <a:spcBef>
                  <a:spcPct val="0"/>
                </a:spcBef>
                <a:buClrTx/>
                <a:buSzTx/>
                <a:buFontTx/>
                <a:buNone/>
              </a:pPr>
              <a:r>
                <a:rPr kumimoji="1" lang="en-US" altLang="zh-CN" sz="2000" i="0">
                  <a:solidFill>
                    <a:srgbClr val="333399"/>
                  </a:solidFill>
                  <a:ea typeface="黑体" panose="02010609060101010101" pitchFamily="49" charset="-122"/>
                </a:rPr>
                <a:t>B </a:t>
              </a:r>
              <a:r>
                <a:rPr kumimoji="1" lang="zh-CN" altLang="en-US" sz="2000" i="0">
                  <a:solidFill>
                    <a:srgbClr val="333399"/>
                  </a:solidFill>
                  <a:ea typeface="黑体" panose="02010609060101010101" pitchFamily="49" charset="-122"/>
                </a:rPr>
                <a:t>检测到发生碰撞</a:t>
              </a:r>
            </a:p>
            <a:p>
              <a:pPr>
                <a:lnSpc>
                  <a:spcPct val="90000"/>
                </a:lnSpc>
                <a:spcBef>
                  <a:spcPct val="0"/>
                </a:spcBef>
                <a:buClrTx/>
                <a:buSzTx/>
                <a:buFontTx/>
                <a:buNone/>
              </a:pPr>
              <a:r>
                <a:rPr kumimoji="1" lang="zh-CN" altLang="en-US" sz="2000" i="0">
                  <a:solidFill>
                    <a:srgbClr val="333399"/>
                  </a:solidFill>
                  <a:ea typeface="黑体" panose="02010609060101010101" pitchFamily="49" charset="-122"/>
                </a:rPr>
                <a:t>停止发送</a:t>
              </a:r>
            </a:p>
          </p:txBody>
        </p:sp>
        <p:sp>
          <p:nvSpPr>
            <p:cNvPr id="70705" name="Text Box 73"/>
            <p:cNvSpPr txBox="1">
              <a:spLocks noChangeArrowheads="1"/>
            </p:cNvSpPr>
            <p:nvPr/>
          </p:nvSpPr>
          <p:spPr bwMode="auto">
            <a:xfrm>
              <a:off x="2835" y="3339"/>
              <a:ext cx="5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i="0">
                  <a:solidFill>
                    <a:schemeClr val="hlink"/>
                  </a:solidFill>
                  <a:latin typeface="Tahoma" panose="020B0604030504040204" pitchFamily="34" charset="0"/>
                </a:rPr>
                <a:t>STOP</a:t>
              </a:r>
            </a:p>
          </p:txBody>
        </p:sp>
      </p:grpSp>
      <p:grpSp>
        <p:nvGrpSpPr>
          <p:cNvPr id="15" name="Group 74"/>
          <p:cNvGrpSpPr>
            <a:grpSpLocks/>
          </p:cNvGrpSpPr>
          <p:nvPr/>
        </p:nvGrpSpPr>
        <p:grpSpPr bwMode="auto">
          <a:xfrm>
            <a:off x="323850" y="5661025"/>
            <a:ext cx="2592388" cy="939800"/>
            <a:chOff x="204" y="3566"/>
            <a:chExt cx="1633" cy="592"/>
          </a:xfrm>
        </p:grpSpPr>
        <p:sp>
          <p:nvSpPr>
            <p:cNvPr id="70702" name="Text Box 75"/>
            <p:cNvSpPr txBox="1">
              <a:spLocks noChangeArrowheads="1"/>
            </p:cNvSpPr>
            <p:nvPr/>
          </p:nvSpPr>
          <p:spPr bwMode="auto">
            <a:xfrm>
              <a:off x="204" y="3581"/>
              <a:ext cx="756"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kumimoji="1" lang="en-US" altLang="zh-CN" sz="2000" i="0">
                  <a:solidFill>
                    <a:srgbClr val="333399"/>
                  </a:solidFill>
                  <a:ea typeface="黑体" panose="02010609060101010101" pitchFamily="49" charset="-122"/>
                </a:rPr>
                <a:t>t = 2</a:t>
              </a:r>
              <a:r>
                <a:rPr kumimoji="1" lang="en-US" altLang="zh-CN" sz="2000" i="0">
                  <a:solidFill>
                    <a:srgbClr val="333399"/>
                  </a:solidFill>
                  <a:latin typeface="Tahoma" panose="020B0604030504040204" pitchFamily="34" charset="0"/>
                  <a:sym typeface="Symbol" panose="05050102010706020507" pitchFamily="18" charset="2"/>
                </a:rPr>
                <a:t></a:t>
              </a:r>
              <a:r>
                <a:rPr kumimoji="1" lang="en-US" altLang="zh-CN" sz="2000" i="0">
                  <a:solidFill>
                    <a:srgbClr val="333399"/>
                  </a:solidFill>
                  <a:ea typeface="黑体" panose="02010609060101010101" pitchFamily="49" charset="-122"/>
                </a:rPr>
                <a:t> </a:t>
              </a:r>
              <a:r>
                <a:rPr kumimoji="1" lang="en-US" altLang="zh-CN" sz="2000" i="0">
                  <a:solidFill>
                    <a:srgbClr val="333399"/>
                  </a:solidFill>
                  <a:ea typeface="黑体" panose="02010609060101010101" pitchFamily="49" charset="-122"/>
                  <a:sym typeface="Symbol" panose="05050102010706020507" pitchFamily="18" charset="2"/>
                </a:rPr>
                <a:t> </a:t>
              </a:r>
              <a:endParaRPr kumimoji="1" lang="en-US" altLang="zh-CN" sz="2000" i="0" baseline="30000">
                <a:solidFill>
                  <a:srgbClr val="333399"/>
                </a:solidFill>
                <a:ea typeface="黑体" panose="02010609060101010101" pitchFamily="49" charset="-122"/>
              </a:endParaRPr>
            </a:p>
            <a:p>
              <a:pPr>
                <a:lnSpc>
                  <a:spcPct val="90000"/>
                </a:lnSpc>
                <a:spcBef>
                  <a:spcPct val="0"/>
                </a:spcBef>
                <a:buClrTx/>
                <a:buSzTx/>
                <a:buFontTx/>
                <a:buNone/>
              </a:pPr>
              <a:r>
                <a:rPr kumimoji="1" lang="en-US" altLang="zh-CN" sz="2000" i="0">
                  <a:solidFill>
                    <a:srgbClr val="333399"/>
                  </a:solidFill>
                  <a:ea typeface="黑体" panose="02010609060101010101" pitchFamily="49" charset="-122"/>
                </a:rPr>
                <a:t>A </a:t>
              </a:r>
              <a:r>
                <a:rPr kumimoji="1" lang="zh-CN" altLang="en-US" sz="2000" i="0">
                  <a:solidFill>
                    <a:srgbClr val="333399"/>
                  </a:solidFill>
                  <a:ea typeface="黑体" panose="02010609060101010101" pitchFamily="49" charset="-122"/>
                </a:rPr>
                <a:t>检测到</a:t>
              </a:r>
            </a:p>
            <a:p>
              <a:pPr>
                <a:lnSpc>
                  <a:spcPct val="90000"/>
                </a:lnSpc>
                <a:spcBef>
                  <a:spcPct val="0"/>
                </a:spcBef>
                <a:buClrTx/>
                <a:buSzTx/>
                <a:buFontTx/>
                <a:buNone/>
              </a:pPr>
              <a:r>
                <a:rPr kumimoji="1" lang="zh-CN" altLang="en-US" sz="2000" i="0">
                  <a:solidFill>
                    <a:srgbClr val="333399"/>
                  </a:solidFill>
                  <a:ea typeface="黑体" panose="02010609060101010101" pitchFamily="49" charset="-122"/>
                </a:rPr>
                <a:t>发生碰撞</a:t>
              </a:r>
            </a:p>
          </p:txBody>
        </p:sp>
        <p:sp>
          <p:nvSpPr>
            <p:cNvPr id="70703" name="Text Box 76"/>
            <p:cNvSpPr txBox="1">
              <a:spLocks noChangeArrowheads="1"/>
            </p:cNvSpPr>
            <p:nvPr/>
          </p:nvSpPr>
          <p:spPr bwMode="auto">
            <a:xfrm>
              <a:off x="1294" y="3566"/>
              <a:ext cx="5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i="0">
                  <a:solidFill>
                    <a:schemeClr val="hlink"/>
                  </a:solidFill>
                  <a:latin typeface="Tahoma" panose="020B0604030504040204" pitchFamily="34" charset="0"/>
                </a:rPr>
                <a:t>STOP</a:t>
              </a:r>
            </a:p>
          </p:txBody>
        </p:sp>
      </p:grpSp>
      <p:sp>
        <p:nvSpPr>
          <p:cNvPr id="195661" name="Rectangle 77"/>
          <p:cNvSpPr>
            <a:spLocks noChangeArrowheads="1"/>
          </p:cNvSpPr>
          <p:nvPr/>
        </p:nvSpPr>
        <p:spPr bwMode="auto">
          <a:xfrm>
            <a:off x="1692275" y="5141913"/>
            <a:ext cx="400050" cy="501650"/>
          </a:xfrm>
          <a:prstGeom prst="rect">
            <a:avLst/>
          </a:prstGeom>
          <a:solidFill>
            <a:srgbClr val="FFFF99"/>
          </a:solidFill>
          <a:ln w="12700">
            <a:solidFill>
              <a:schemeClr val="tx1"/>
            </a:solidFill>
            <a:miter lim="800000"/>
            <a:headEnd/>
            <a:tailEnd/>
          </a:ln>
        </p:spPr>
        <p:txBody>
          <a:bodyPr wrap="none"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i="0">
                <a:solidFill>
                  <a:srgbClr val="333399"/>
                </a:solidFill>
                <a:ea typeface="黑体" panose="02010609060101010101" pitchFamily="49" charset="-122"/>
              </a:rPr>
              <a:t>A</a:t>
            </a:r>
          </a:p>
        </p:txBody>
      </p:sp>
      <p:sp>
        <p:nvSpPr>
          <p:cNvPr id="195662" name="Rectangle 78"/>
          <p:cNvSpPr>
            <a:spLocks noChangeArrowheads="1"/>
          </p:cNvSpPr>
          <p:nvPr/>
        </p:nvSpPr>
        <p:spPr bwMode="auto">
          <a:xfrm>
            <a:off x="6403975" y="4364038"/>
            <a:ext cx="400050" cy="504825"/>
          </a:xfrm>
          <a:prstGeom prst="rect">
            <a:avLst/>
          </a:prstGeom>
          <a:solidFill>
            <a:srgbClr val="FFFF99"/>
          </a:solidFill>
          <a:ln w="12700">
            <a:solidFill>
              <a:schemeClr val="tx1"/>
            </a:solidFill>
            <a:miter lim="800000"/>
            <a:headEnd/>
            <a:tailEnd/>
          </a:ln>
        </p:spPr>
        <p:txBody>
          <a:bodyPr wrap="none"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en-US" altLang="zh-CN" sz="2000" i="0">
                <a:solidFill>
                  <a:srgbClr val="333399"/>
                </a:solidFill>
                <a:ea typeface="黑体" panose="02010609060101010101" pitchFamily="49" charset="-122"/>
              </a:rPr>
              <a:t>B</a:t>
            </a:r>
          </a:p>
        </p:txBody>
      </p:sp>
      <p:sp>
        <p:nvSpPr>
          <p:cNvPr id="70701" name="Text Box 79"/>
          <p:cNvSpPr txBox="1">
            <a:spLocks noChangeArrowheads="1"/>
          </p:cNvSpPr>
          <p:nvPr/>
        </p:nvSpPr>
        <p:spPr bwMode="auto">
          <a:xfrm>
            <a:off x="6652488" y="1781175"/>
            <a:ext cx="22509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i="0">
                <a:solidFill>
                  <a:srgbClr val="333399"/>
                </a:solidFill>
                <a:ea typeface="黑体" panose="02010609060101010101" pitchFamily="49" charset="-122"/>
              </a:rPr>
              <a:t>单程端到端</a:t>
            </a:r>
          </a:p>
          <a:p>
            <a:pPr algn="ctr" eaLnBrk="1" hangingPunct="1">
              <a:spcBef>
                <a:spcPct val="0"/>
              </a:spcBef>
              <a:buClrTx/>
              <a:buSzTx/>
              <a:buFontTx/>
              <a:buNone/>
            </a:pPr>
            <a:r>
              <a:rPr lang="zh-CN" altLang="en-US" sz="2400" i="0">
                <a:solidFill>
                  <a:srgbClr val="333399"/>
                </a:solidFill>
                <a:ea typeface="黑体" panose="02010609060101010101" pitchFamily="49" charset="-122"/>
              </a:rPr>
              <a:t>传播时延记为</a:t>
            </a:r>
            <a:r>
              <a:rPr lang="zh-CN" altLang="en-US" sz="2400" i="0">
                <a:solidFill>
                  <a:srgbClr val="333399"/>
                </a:solidFill>
                <a:ea typeface="黑体" panose="02010609060101010101" pitchFamily="49" charset="-122"/>
                <a:sym typeface="Symbol" panose="05050102010706020507" pitchFamily="18" charset="2"/>
              </a:rPr>
              <a:t></a:t>
            </a:r>
            <a:r>
              <a:rPr lang="zh-CN" altLang="en-US" sz="2400" i="0">
                <a:solidFill>
                  <a:srgbClr val="333399"/>
                </a:solidFill>
                <a:ea typeface="黑体" panose="02010609060101010101" pitchFamily="49" charset="-122"/>
              </a:rPr>
              <a:t> </a:t>
            </a:r>
          </a:p>
        </p:txBody>
      </p:sp>
    </p:spTree>
    <p:extLst>
      <p:ext uri="{BB962C8B-B14F-4D97-AF65-F5344CB8AC3E}">
        <p14:creationId xmlns:p14="http://schemas.microsoft.com/office/powerpoint/2010/main" val="5660569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956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56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5652"/>
                                        </p:tgtEl>
                                        <p:attrNameLst>
                                          <p:attrName>style.visibility</p:attrName>
                                        </p:attrNameLst>
                                      </p:cBhvr>
                                      <p:to>
                                        <p:strVal val="visible"/>
                                      </p:to>
                                    </p:set>
                                  </p:childTnLst>
                                </p:cTn>
                              </p:par>
                              <p:par>
                                <p:cTn id="13" presetID="35" presetClass="emph" presetSubtype="0" repeatCount="3000" fill="hold" grpId="1" nodeType="withEffect">
                                  <p:stCondLst>
                                    <p:cond delay="500"/>
                                  </p:stCondLst>
                                  <p:childTnLst>
                                    <p:anim calcmode="discrete" valueType="str">
                                      <p:cBhvr>
                                        <p:cTn id="14" dur="1000" fill="hold"/>
                                        <p:tgtEl>
                                          <p:spTgt spid="195647"/>
                                        </p:tgtEl>
                                        <p:attrNameLst>
                                          <p:attrName>style.visibility</p:attrName>
                                        </p:attrNameLst>
                                      </p:cBhvr>
                                      <p:tavLst>
                                        <p:tav tm="0">
                                          <p:val>
                                            <p:strVal val="hidden"/>
                                          </p:val>
                                        </p:tav>
                                        <p:tav tm="50000">
                                          <p:val>
                                            <p:strVal val="visible"/>
                                          </p:val>
                                        </p:tav>
                                      </p:tavLst>
                                    </p:anim>
                                  </p:childTnLst>
                                </p:cTn>
                              </p:par>
                              <p:par>
                                <p:cTn id="15" presetID="35" presetClass="emph" presetSubtype="0" repeatCount="3000" fill="hold" nodeType="withEffect">
                                  <p:stCondLst>
                                    <p:cond delay="500"/>
                                  </p:stCondLst>
                                  <p:childTnLst>
                                    <p:anim calcmode="discrete" valueType="str">
                                      <p:cBhvr>
                                        <p:cTn id="1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56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56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56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56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56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56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5605"/>
                                        </p:tgtEl>
                                        <p:attrNameLst>
                                          <p:attrName>style.visibility</p:attrName>
                                        </p:attrNameLst>
                                      </p:cBhvr>
                                      <p:to>
                                        <p:strVal val="visible"/>
                                      </p:to>
                                    </p:set>
                                  </p:childTnLst>
                                </p:cTn>
                              </p:par>
                              <p:par>
                                <p:cTn id="33" presetID="35" presetClass="emph" presetSubtype="0" repeatCount="3000" fill="hold" grpId="1" nodeType="withEffect">
                                  <p:stCondLst>
                                    <p:cond delay="500"/>
                                  </p:stCondLst>
                                  <p:childTnLst>
                                    <p:anim calcmode="discrete" valueType="str">
                                      <p:cBhvr>
                                        <p:cTn id="34" dur="1000" fill="hold"/>
                                        <p:tgtEl>
                                          <p:spTgt spid="195605"/>
                                        </p:tgtEl>
                                        <p:attrNameLst>
                                          <p:attrName>style.visibility</p:attrName>
                                        </p:attrNameLst>
                                      </p:cBhvr>
                                      <p:tavLst>
                                        <p:tav tm="0">
                                          <p:val>
                                            <p:strVal val="hidden"/>
                                          </p:val>
                                        </p:tav>
                                        <p:tav tm="50000">
                                          <p:val>
                                            <p:strVal val="visible"/>
                                          </p:val>
                                        </p:tav>
                                      </p:tavLst>
                                    </p:anim>
                                  </p:childTnLst>
                                </p:cTn>
                              </p:par>
                              <p:par>
                                <p:cTn id="35" presetID="35" presetClass="emph" presetSubtype="0" repeatCount="3000" fill="hold" grpId="1" nodeType="withEffect">
                                  <p:stCondLst>
                                    <p:cond delay="500"/>
                                  </p:stCondLst>
                                  <p:childTnLst>
                                    <p:anim calcmode="discrete" valueType="str">
                                      <p:cBhvr>
                                        <p:cTn id="36" dur="1000" fill="hold"/>
                                        <p:tgtEl>
                                          <p:spTgt spid="195641"/>
                                        </p:tgtEl>
                                        <p:attrNameLst>
                                          <p:attrName>style.visibility</p:attrName>
                                        </p:attrNameLst>
                                      </p:cBhvr>
                                      <p:tavLst>
                                        <p:tav tm="0">
                                          <p:val>
                                            <p:strVal val="hidden"/>
                                          </p:val>
                                        </p:tav>
                                        <p:tav tm="50000">
                                          <p:val>
                                            <p:strVal val="visible"/>
                                          </p:val>
                                        </p:tav>
                                      </p:tavLst>
                                    </p:anim>
                                  </p:childTnLst>
                                </p:cTn>
                              </p:par>
                              <p:par>
                                <p:cTn id="37" presetID="35" presetClass="emph" presetSubtype="0" repeatCount="3000" fill="hold" grpId="2" nodeType="withEffect">
                                  <p:stCondLst>
                                    <p:cond delay="500"/>
                                  </p:stCondLst>
                                  <p:childTnLst>
                                    <p:anim calcmode="discrete" valueType="str">
                                      <p:cBhvr>
                                        <p:cTn id="38" dur="1000" fill="hold"/>
                                        <p:tgtEl>
                                          <p:spTgt spid="195641"/>
                                        </p:tgtEl>
                                        <p:attrNameLst>
                                          <p:attrName>style.visibility</p:attrName>
                                        </p:attrNameLst>
                                      </p:cBhvr>
                                      <p:tavLst>
                                        <p:tav tm="0">
                                          <p:val>
                                            <p:strVal val="hidden"/>
                                          </p:val>
                                        </p:tav>
                                        <p:tav tm="50000">
                                          <p:val>
                                            <p:strVal val="visible"/>
                                          </p:val>
                                        </p:tav>
                                      </p:tavLst>
                                    </p:anim>
                                  </p:childTnLst>
                                </p:cTn>
                              </p:par>
                              <p:par>
                                <p:cTn id="39" presetID="35" presetClass="emph" presetSubtype="0" repeatCount="3000" fill="hold" grpId="1" nodeType="withEffect">
                                  <p:stCondLst>
                                    <p:cond delay="500"/>
                                  </p:stCondLst>
                                  <p:childTnLst>
                                    <p:anim calcmode="discrete" valueType="str">
                                      <p:cBhvr>
                                        <p:cTn id="40" dur="1000" fill="hold"/>
                                        <p:tgtEl>
                                          <p:spTgt spid="195646"/>
                                        </p:tgtEl>
                                        <p:attrNameLst>
                                          <p:attrName>style.visibility</p:attrName>
                                        </p:attrNameLst>
                                      </p:cBhvr>
                                      <p:tavLst>
                                        <p:tav tm="0">
                                          <p:val>
                                            <p:strVal val="hidden"/>
                                          </p:val>
                                        </p:tav>
                                        <p:tav tm="50000">
                                          <p:val>
                                            <p:strVal val="visible"/>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56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5662"/>
                                        </p:tgtEl>
                                        <p:attrNameLst>
                                          <p:attrName>style.visibility</p:attrName>
                                        </p:attrNameLst>
                                      </p:cBhvr>
                                      <p:to>
                                        <p:strVal val="visible"/>
                                      </p:to>
                                    </p:set>
                                  </p:childTnLst>
                                </p:cTn>
                              </p:par>
                            </p:childTnLst>
                          </p:cTn>
                        </p:par>
                        <p:par>
                          <p:cTn id="47" fill="hold" nodeType="afterGroup">
                            <p:stCondLst>
                              <p:cond delay="0"/>
                            </p:stCondLst>
                            <p:childTnLst>
                              <p:par>
                                <p:cTn id="48" presetID="22" presetClass="entr" presetSubtype="8" fill="hold"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7000"/>
                                        <p:tgtEl>
                                          <p:spTgt spid="10"/>
                                        </p:tgtEl>
                                      </p:cBhvr>
                                    </p:animEffect>
                                  </p:childTnLst>
                                </p:cTn>
                              </p:par>
                              <p:par>
                                <p:cTn id="51" presetID="22" presetClass="entr" presetSubtype="2" fill="hold" nodeType="withEffect">
                                  <p:stCondLst>
                                    <p:cond delay="6000"/>
                                  </p:stCondLst>
                                  <p:childTnLst>
                                    <p:set>
                                      <p:cBhvr>
                                        <p:cTn id="52" dur="1" fill="hold">
                                          <p:stCondLst>
                                            <p:cond delay="0"/>
                                          </p:stCondLst>
                                        </p:cTn>
                                        <p:tgtEl>
                                          <p:spTgt spid="11"/>
                                        </p:tgtEl>
                                        <p:attrNameLst>
                                          <p:attrName>style.visibility</p:attrName>
                                        </p:attrNameLst>
                                      </p:cBhvr>
                                      <p:to>
                                        <p:strVal val="visible"/>
                                      </p:to>
                                    </p:set>
                                    <p:animEffect transition="in" filter="wipe(right)">
                                      <p:cBhvr>
                                        <p:cTn id="53" dur="1000"/>
                                        <p:tgtEl>
                                          <p:spTgt spid="11"/>
                                        </p:tgtEl>
                                      </p:cBhvr>
                                    </p:animEffect>
                                  </p:childTnLst>
                                </p:cTn>
                              </p:par>
                            </p:childTnLst>
                          </p:cTn>
                        </p:par>
                        <p:par>
                          <p:cTn id="54" fill="hold" nodeType="afterGroup">
                            <p:stCondLst>
                              <p:cond delay="7000"/>
                            </p:stCondLst>
                            <p:childTnLst>
                              <p:par>
                                <p:cTn id="55" presetID="1" presetClass="entr" presetSubtype="0" fill="hold" grpId="0" nodeType="afterEffect">
                                  <p:stCondLst>
                                    <p:cond delay="0"/>
                                  </p:stCondLst>
                                  <p:childTnLst>
                                    <p:set>
                                      <p:cBhvr>
                                        <p:cTn id="56" dur="1" fill="hold">
                                          <p:stCondLst>
                                            <p:cond delay="0"/>
                                          </p:stCondLst>
                                        </p:cTn>
                                        <p:tgtEl>
                                          <p:spTgt spid="195606"/>
                                        </p:tgtEl>
                                        <p:attrNameLst>
                                          <p:attrName>style.visibility</p:attrName>
                                        </p:attrNameLst>
                                      </p:cBhvr>
                                      <p:to>
                                        <p:strVal val="visible"/>
                                      </p:to>
                                    </p:set>
                                  </p:childTnLst>
                                </p:cTn>
                              </p:par>
                            </p:childTnLst>
                          </p:cTn>
                        </p:par>
                        <p:par>
                          <p:cTn id="57" fill="hold" nodeType="afterGroup">
                            <p:stCondLst>
                              <p:cond delay="7000"/>
                            </p:stCondLst>
                            <p:childTnLst>
                              <p:par>
                                <p:cTn id="58" presetID="35" presetClass="emph" presetSubtype="0" repeatCount="4000" fill="hold" grpId="1" nodeType="afterEffect">
                                  <p:stCondLst>
                                    <p:cond delay="0"/>
                                  </p:stCondLst>
                                  <p:childTnLst>
                                    <p:anim calcmode="discrete" valueType="str">
                                      <p:cBhvr>
                                        <p:cTn id="59" dur="1000" fill="hold"/>
                                        <p:tgtEl>
                                          <p:spTgt spid="195606"/>
                                        </p:tgtEl>
                                        <p:attrNameLst>
                                          <p:attrName>style.visibility</p:attrName>
                                        </p:attrNameLst>
                                      </p:cBhvr>
                                      <p:tavLst>
                                        <p:tav tm="0">
                                          <p:val>
                                            <p:strVal val="hidden"/>
                                          </p:val>
                                        </p:tav>
                                        <p:tav tm="50000">
                                          <p:val>
                                            <p:strVal val="visible"/>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95661"/>
                                        </p:tgtEl>
                                        <p:attrNameLst>
                                          <p:attrName>style.visibility</p:attrName>
                                        </p:attrNameLst>
                                      </p:cBhvr>
                                      <p:to>
                                        <p:strVal val="visible"/>
                                      </p:to>
                                    </p:set>
                                  </p:childTnLst>
                                </p:cTn>
                              </p:par>
                            </p:childTnLst>
                          </p:cTn>
                        </p:par>
                        <p:par>
                          <p:cTn id="64" fill="hold" nodeType="afterGroup">
                            <p:stCondLst>
                              <p:cond delay="0"/>
                            </p:stCondLst>
                            <p:childTnLst>
                              <p:par>
                                <p:cTn id="65" presetID="1" presetClass="entr" presetSubtype="0" fill="hold" grpId="0" nodeType="afterEffect">
                                  <p:stCondLst>
                                    <p:cond delay="0"/>
                                  </p:stCondLst>
                                  <p:childTnLst>
                                    <p:set>
                                      <p:cBhvr>
                                        <p:cTn id="66" dur="1" fill="hold">
                                          <p:stCondLst>
                                            <p:cond delay="0"/>
                                          </p:stCondLst>
                                        </p:cTn>
                                        <p:tgtEl>
                                          <p:spTgt spid="195627"/>
                                        </p:tgtEl>
                                        <p:attrNameLst>
                                          <p:attrName>style.visibility</p:attrName>
                                        </p:attrNameLst>
                                      </p:cBhvr>
                                      <p:to>
                                        <p:strVal val="visible"/>
                                      </p:to>
                                    </p:set>
                                  </p:childTnLst>
                                </p:cTn>
                              </p:par>
                            </p:childTnLst>
                          </p:cTn>
                        </p:par>
                        <p:par>
                          <p:cTn id="67" fill="hold" nodeType="afterGroup">
                            <p:stCondLst>
                              <p:cond delay="0"/>
                            </p:stCondLst>
                            <p:childTnLst>
                              <p:par>
                                <p:cTn id="68" presetID="1" presetClass="entr" presetSubtype="0" fill="hold" grpId="0" nodeType="afterEffect">
                                  <p:stCondLst>
                                    <p:cond delay="0"/>
                                  </p:stCondLst>
                                  <p:childTnLst>
                                    <p:set>
                                      <p:cBhvr>
                                        <p:cTn id="69" dur="1" fill="hold">
                                          <p:stCondLst>
                                            <p:cond delay="0"/>
                                          </p:stCondLst>
                                        </p:cTn>
                                        <p:tgtEl>
                                          <p:spTgt spid="195589"/>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95590"/>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95634"/>
                                        </p:tgtEl>
                                        <p:attrNameLst>
                                          <p:attrName>style.visibility</p:attrName>
                                        </p:attrNameLst>
                                      </p:cBhvr>
                                      <p:to>
                                        <p:strVal val="visible"/>
                                      </p:to>
                                    </p:set>
                                  </p:childTnLst>
                                </p:cTn>
                              </p:par>
                            </p:childTnLst>
                          </p:cTn>
                        </p:par>
                        <p:par>
                          <p:cTn id="74" fill="hold" nodeType="afterGroup">
                            <p:stCondLst>
                              <p:cond delay="0"/>
                            </p:stCondLst>
                            <p:childTnLst>
                              <p:par>
                                <p:cTn id="75" presetID="1" presetClass="entr" presetSubtype="0" fill="hold" nodeType="after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childTnLst>
                          </p:cTn>
                        </p:par>
                        <p:par>
                          <p:cTn id="77" fill="hold" nodeType="afterGroup">
                            <p:stCondLst>
                              <p:cond delay="0"/>
                            </p:stCondLst>
                            <p:childTnLst>
                              <p:par>
                                <p:cTn id="78" presetID="35" presetClass="emph" presetSubtype="0" repeatCount="3000" fill="hold" nodeType="afterEffect">
                                  <p:stCondLst>
                                    <p:cond delay="0"/>
                                  </p:stCondLst>
                                  <p:childTnLst>
                                    <p:anim calcmode="discrete" valueType="str">
                                      <p:cBhvr>
                                        <p:cTn id="79" dur="1000" fill="hold"/>
                                        <p:tgtEl>
                                          <p:spTgt spid="14"/>
                                        </p:tgtEl>
                                        <p:attrNameLst>
                                          <p:attrName>style.visibility</p:attrName>
                                        </p:attrNameLst>
                                      </p:cBhvr>
                                      <p:tavLst>
                                        <p:tav tm="0">
                                          <p:val>
                                            <p:strVal val="hidden"/>
                                          </p:val>
                                        </p:tav>
                                        <p:tav tm="50000">
                                          <p:val>
                                            <p:strVal val="visible"/>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nodeType="clickEffect">
                                  <p:stCondLst>
                                    <p:cond delay="0"/>
                                  </p:stCondLst>
                                  <p:childTnLst>
                                    <p:set>
                                      <p:cBhvr>
                                        <p:cTn id="83" dur="1" fill="hold">
                                          <p:stCondLst>
                                            <p:cond delay="0"/>
                                          </p:stCondLst>
                                        </p:cTn>
                                        <p:tgtEl>
                                          <p:spTgt spid="12"/>
                                        </p:tgtEl>
                                        <p:attrNameLst>
                                          <p:attrName>style.visibility</p:attrName>
                                        </p:attrNameLst>
                                      </p:cBhvr>
                                      <p:to>
                                        <p:strVal val="visible"/>
                                      </p:to>
                                    </p:set>
                                  </p:childTnLst>
                                </p:cTn>
                              </p:par>
                            </p:childTnLst>
                          </p:cTn>
                        </p:par>
                        <p:par>
                          <p:cTn id="84" fill="hold" nodeType="afterGroup">
                            <p:stCondLst>
                              <p:cond delay="0"/>
                            </p:stCondLst>
                            <p:childTnLst>
                              <p:par>
                                <p:cTn id="85" presetID="1" presetClass="entr" presetSubtype="0" fill="hold" nodeType="after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childTnLst>
                          </p:cTn>
                        </p:par>
                        <p:par>
                          <p:cTn id="87" fill="hold" nodeType="afterGroup">
                            <p:stCondLst>
                              <p:cond delay="0"/>
                            </p:stCondLst>
                            <p:childTnLst>
                              <p:par>
                                <p:cTn id="88" presetID="35" presetClass="emph" presetSubtype="0" repeatCount="3000" fill="hold" nodeType="afterEffect">
                                  <p:stCondLst>
                                    <p:cond delay="0"/>
                                  </p:stCondLst>
                                  <p:childTnLst>
                                    <p:anim calcmode="discrete" valueType="str">
                                      <p:cBhvr>
                                        <p:cTn id="89"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9" grpId="0" animBg="1"/>
      <p:bldP spid="195590" grpId="0" animBg="1"/>
      <p:bldP spid="195605" grpId="0"/>
      <p:bldP spid="195605" grpId="1"/>
      <p:bldP spid="195606" grpId="0"/>
      <p:bldP spid="195606" grpId="1"/>
      <p:bldP spid="195626" grpId="0" animBg="1"/>
      <p:bldP spid="195627" grpId="0" animBg="1"/>
      <p:bldP spid="195634" grpId="0" animBg="1"/>
      <p:bldP spid="195641" grpId="0" animBg="1"/>
      <p:bldP spid="195641" grpId="1" animBg="1"/>
      <p:bldP spid="195641" grpId="2" animBg="1"/>
      <p:bldP spid="195642" grpId="0" animBg="1"/>
      <p:bldP spid="195643" grpId="0" animBg="1"/>
      <p:bldP spid="195644" grpId="0" animBg="1"/>
      <p:bldP spid="195645" grpId="0" animBg="1"/>
      <p:bldP spid="195646" grpId="0" animBg="1"/>
      <p:bldP spid="195646" grpId="1" animBg="1"/>
      <p:bldP spid="195647" grpId="0"/>
      <p:bldP spid="195647" grpId="1"/>
      <p:bldP spid="195651" grpId="0" animBg="1"/>
      <p:bldP spid="195652" grpId="0" animBg="1"/>
      <p:bldP spid="195661" grpId="0" animBg="1"/>
      <p:bldP spid="19566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7" name="Picture 3"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788" y="1812680"/>
            <a:ext cx="44338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5" name="Rectangle 29"/>
          <p:cNvSpPr>
            <a:spLocks noChangeArrowheads="1"/>
          </p:cNvSpPr>
          <p:nvPr/>
        </p:nvSpPr>
        <p:spPr bwMode="auto">
          <a:xfrm>
            <a:off x="517525" y="1812679"/>
            <a:ext cx="4135438" cy="1125537"/>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sz="1800"/>
          </a:p>
        </p:txBody>
      </p:sp>
      <p:sp>
        <p:nvSpPr>
          <p:cNvPr id="32776" name="Rectangle 9"/>
          <p:cNvSpPr>
            <a:spLocks noChangeArrowheads="1"/>
          </p:cNvSpPr>
          <p:nvPr/>
        </p:nvSpPr>
        <p:spPr bwMode="auto">
          <a:xfrm>
            <a:off x="1254125" y="1876180"/>
            <a:ext cx="2568575"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r>
              <a:rPr lang="zh-CN" altLang="en-US" sz="1600" i="0" dirty="0"/>
              <a:t>节点空间布局</a:t>
            </a:r>
            <a:endParaRPr lang="en-US" altLang="zh-CN" sz="2000" i="0" dirty="0">
              <a:latin typeface="Gill Sans MT" panose="020B0502020104020203" pitchFamily="34" charset="0"/>
            </a:endParaRPr>
          </a:p>
        </p:txBody>
      </p:sp>
      <p:grpSp>
        <p:nvGrpSpPr>
          <p:cNvPr id="103432" name="Group 30"/>
          <p:cNvGrpSpPr>
            <a:grpSpLocks/>
          </p:cNvGrpSpPr>
          <p:nvPr/>
        </p:nvGrpSpPr>
        <p:grpSpPr bwMode="auto">
          <a:xfrm>
            <a:off x="1017588" y="2266705"/>
            <a:ext cx="3263900" cy="195262"/>
            <a:chOff x="4220" y="1231"/>
            <a:chExt cx="1989" cy="90"/>
          </a:xfrm>
        </p:grpSpPr>
        <p:sp>
          <p:nvSpPr>
            <p:cNvPr id="32790" name="Line 23"/>
            <p:cNvSpPr>
              <a:spLocks noChangeShapeType="1"/>
            </p:cNvSpPr>
            <p:nvPr/>
          </p:nvSpPr>
          <p:spPr bwMode="auto">
            <a:xfrm>
              <a:off x="4220" y="1232"/>
              <a:ext cx="1989"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2791" name="Line 24"/>
            <p:cNvSpPr>
              <a:spLocks noChangeShapeType="1"/>
            </p:cNvSpPr>
            <p:nvPr/>
          </p:nvSpPr>
          <p:spPr bwMode="auto">
            <a:xfrm>
              <a:off x="4220" y="1231"/>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2792" name="Line 25"/>
            <p:cNvSpPr>
              <a:spLocks noChangeShapeType="1"/>
            </p:cNvSpPr>
            <p:nvPr/>
          </p:nvSpPr>
          <p:spPr bwMode="auto">
            <a:xfrm>
              <a:off x="4886" y="1234"/>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2793" name="Line 26"/>
            <p:cNvSpPr>
              <a:spLocks noChangeShapeType="1"/>
            </p:cNvSpPr>
            <p:nvPr/>
          </p:nvSpPr>
          <p:spPr bwMode="auto">
            <a:xfrm>
              <a:off x="5489" y="1234"/>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32794" name="Line 27"/>
            <p:cNvSpPr>
              <a:spLocks noChangeShapeType="1"/>
            </p:cNvSpPr>
            <p:nvPr/>
          </p:nvSpPr>
          <p:spPr bwMode="auto">
            <a:xfrm>
              <a:off x="6200" y="1231"/>
              <a:ext cx="0" cy="87"/>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grpSp>
        <p:nvGrpSpPr>
          <p:cNvPr id="103433" name="Group 11"/>
          <p:cNvGrpSpPr>
            <a:grpSpLocks/>
          </p:cNvGrpSpPr>
          <p:nvPr/>
        </p:nvGrpSpPr>
        <p:grpSpPr bwMode="auto">
          <a:xfrm flipH="1">
            <a:off x="663575" y="2400055"/>
            <a:ext cx="501650" cy="512762"/>
            <a:chOff x="2839" y="3501"/>
            <a:chExt cx="755" cy="803"/>
          </a:xfrm>
        </p:grpSpPr>
        <p:pic>
          <p:nvPicPr>
            <p:cNvPr id="103443" name="Picture 12"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44" name="Freeform 13"/>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3434" name="Group 14"/>
          <p:cNvGrpSpPr>
            <a:grpSpLocks/>
          </p:cNvGrpSpPr>
          <p:nvPr/>
        </p:nvGrpSpPr>
        <p:grpSpPr bwMode="auto">
          <a:xfrm flipH="1">
            <a:off x="1755775" y="2382592"/>
            <a:ext cx="501650" cy="512763"/>
            <a:chOff x="2839" y="3501"/>
            <a:chExt cx="755" cy="803"/>
          </a:xfrm>
        </p:grpSpPr>
        <p:pic>
          <p:nvPicPr>
            <p:cNvPr id="103441" name="Picture 1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42" name="Freeform 16"/>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3435" name="Group 17"/>
          <p:cNvGrpSpPr>
            <a:grpSpLocks/>
          </p:cNvGrpSpPr>
          <p:nvPr/>
        </p:nvGrpSpPr>
        <p:grpSpPr bwMode="auto">
          <a:xfrm flipH="1">
            <a:off x="2754313" y="2373067"/>
            <a:ext cx="501650" cy="512763"/>
            <a:chOff x="2839" y="3501"/>
            <a:chExt cx="755" cy="803"/>
          </a:xfrm>
        </p:grpSpPr>
        <p:pic>
          <p:nvPicPr>
            <p:cNvPr id="103439" name="Picture 1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40" name="Freeform 19"/>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03436" name="Group 20"/>
          <p:cNvGrpSpPr>
            <a:grpSpLocks/>
          </p:cNvGrpSpPr>
          <p:nvPr/>
        </p:nvGrpSpPr>
        <p:grpSpPr bwMode="auto">
          <a:xfrm flipH="1">
            <a:off x="3873500" y="2387355"/>
            <a:ext cx="501650" cy="512762"/>
            <a:chOff x="2839" y="3501"/>
            <a:chExt cx="755" cy="803"/>
          </a:xfrm>
        </p:grpSpPr>
        <p:pic>
          <p:nvPicPr>
            <p:cNvPr id="103437" name="Picture 2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38" name="Freeform 2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 name="标题 1"/>
          <p:cNvSpPr>
            <a:spLocks noGrp="1"/>
          </p:cNvSpPr>
          <p:nvPr>
            <p:ph type="title"/>
          </p:nvPr>
        </p:nvSpPr>
        <p:spPr/>
        <p:txBody>
          <a:bodyPr/>
          <a:lstStyle/>
          <a:p>
            <a:r>
              <a:rPr lang="zh-CN" altLang="en-US" dirty="0"/>
              <a:t>具有碰撞检测的载波侦听多路访问</a:t>
            </a:r>
            <a:endParaRPr lang="zh-CN" altLang="en-US" dirty="0">
              <a:latin typeface="Gill Sans MT" panose="020B0502020104020203" pitchFamily="34" charset="0"/>
            </a:endParaRPr>
          </a:p>
        </p:txBody>
      </p:sp>
      <p:sp>
        <p:nvSpPr>
          <p:cNvPr id="3" name="矩形 2"/>
          <p:cNvSpPr/>
          <p:nvPr/>
        </p:nvSpPr>
        <p:spPr>
          <a:xfrm>
            <a:off x="799422" y="2723389"/>
            <a:ext cx="3575727" cy="369332"/>
          </a:xfrm>
          <a:prstGeom prst="rect">
            <a:avLst/>
          </a:prstGeom>
        </p:spPr>
        <p:txBody>
          <a:bodyPr wrap="square">
            <a:spAutoFit/>
          </a:bodyPr>
          <a:lstStyle/>
          <a:p>
            <a:r>
              <a:rPr lang="en-US" altLang="zh-CN" dirty="0">
                <a:latin typeface="Times New Roman" panose="02020603050405020304" pitchFamily="18" charset="0"/>
              </a:rPr>
              <a:t>A               B                C                 D</a:t>
            </a:r>
            <a:endParaRPr lang="zh-CN" altLang="zh-CN" dirty="0">
              <a:latin typeface="Times New Roman" panose="02020603050405020304" pitchFamily="18" charset="0"/>
            </a:endParaRPr>
          </a:p>
        </p:txBody>
      </p:sp>
      <p:pic>
        <p:nvPicPr>
          <p:cNvPr id="29" name="Picture 4"/>
          <p:cNvPicPr>
            <a:picLocks noChangeAspect="1" noChangeArrowheads="1"/>
          </p:cNvPicPr>
          <p:nvPr/>
        </p:nvPicPr>
        <p:blipFill>
          <a:blip r:embed="rId5" cstate="print"/>
          <a:srcRect/>
          <a:stretch>
            <a:fillRect/>
          </a:stretch>
        </p:blipFill>
        <p:spPr bwMode="auto">
          <a:xfrm>
            <a:off x="4893628" y="3821450"/>
            <a:ext cx="4021772" cy="1266730"/>
          </a:xfrm>
          <a:prstGeom prst="rect">
            <a:avLst/>
          </a:prstGeom>
          <a:noFill/>
          <a:ln w="9525">
            <a:noFill/>
            <a:miter lim="800000"/>
            <a:headEnd/>
            <a:tailEnd/>
          </a:ln>
        </p:spPr>
      </p:pic>
    </p:spTree>
    <p:extLst>
      <p:ext uri="{BB962C8B-B14F-4D97-AF65-F5344CB8AC3E}">
        <p14:creationId xmlns:p14="http://schemas.microsoft.com/office/powerpoint/2010/main" val="149660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2"/>
          <p:cNvSpPr>
            <a:spLocks noGrp="1" noChangeArrowheads="1"/>
          </p:cNvSpPr>
          <p:nvPr>
            <p:ph type="title"/>
          </p:nvPr>
        </p:nvSpPr>
        <p:spPr/>
        <p:txBody>
          <a:bodyPr/>
          <a:lstStyle/>
          <a:p>
            <a:pPr eaLnBrk="1" hangingPunct="1"/>
            <a:r>
              <a:rPr lang="zh-CN" altLang="en-US" dirty="0"/>
              <a:t>具有碰撞检测的载波侦听多路访问</a:t>
            </a:r>
          </a:p>
        </p:txBody>
      </p:sp>
      <p:sp>
        <p:nvSpPr>
          <p:cNvPr id="72709" name="Rectangle 3"/>
          <p:cNvSpPr>
            <a:spLocks noGrp="1" noChangeArrowheads="1"/>
          </p:cNvSpPr>
          <p:nvPr>
            <p:ph type="body" idx="1"/>
          </p:nvPr>
        </p:nvSpPr>
        <p:spPr/>
        <p:txBody>
          <a:bodyPr/>
          <a:lstStyle/>
          <a:p>
            <a:pPr marL="0" indent="0" eaLnBrk="1" hangingPunct="1">
              <a:spcBef>
                <a:spcPts val="600"/>
              </a:spcBef>
              <a:buNone/>
            </a:pPr>
            <a:r>
              <a:rPr lang="zh-CN" altLang="en-US" dirty="0">
                <a:solidFill>
                  <a:srgbClr val="FF0000"/>
                </a:solidFill>
                <a:ea typeface="楷体" panose="02010609060101010101" pitchFamily="49" charset="-122"/>
                <a:cs typeface="Arial" panose="020B0604020202020204" pitchFamily="34" charset="0"/>
              </a:rPr>
              <a:t>强化碰撞</a:t>
            </a:r>
          </a:p>
          <a:p>
            <a:pPr eaLnBrk="1" hangingPunct="1">
              <a:spcBef>
                <a:spcPts val="600"/>
              </a:spcBef>
            </a:pPr>
            <a:r>
              <a:rPr lang="zh-CN" altLang="en-US" dirty="0">
                <a:ea typeface="楷体" panose="02010609060101010101" pitchFamily="49" charset="-122"/>
                <a:cs typeface="Arial" panose="020B0604020202020204" pitchFamily="34" charset="0"/>
              </a:rPr>
              <a:t>当发送数据的站一旦发现发生了碰撞时，除了立即停止发送数据外，</a:t>
            </a:r>
            <a:endParaRPr lang="en-US" altLang="zh-CN" dirty="0">
              <a:ea typeface="楷体" panose="02010609060101010101" pitchFamily="49" charset="-122"/>
              <a:cs typeface="Arial" panose="020B0604020202020204" pitchFamily="34" charset="0"/>
            </a:endParaRPr>
          </a:p>
          <a:p>
            <a:pPr eaLnBrk="1" hangingPunct="1">
              <a:spcBef>
                <a:spcPts val="600"/>
              </a:spcBef>
            </a:pPr>
            <a:endParaRPr lang="en-US" altLang="zh-CN" dirty="0">
              <a:ea typeface="楷体" panose="02010609060101010101" pitchFamily="49" charset="-122"/>
              <a:cs typeface="Arial" panose="020B0604020202020204" pitchFamily="34" charset="0"/>
            </a:endParaRPr>
          </a:p>
          <a:p>
            <a:pPr eaLnBrk="1" hangingPunct="1">
              <a:spcBef>
                <a:spcPts val="600"/>
              </a:spcBef>
            </a:pPr>
            <a:r>
              <a:rPr lang="zh-CN" altLang="en-US" dirty="0">
                <a:ea typeface="楷体" panose="02010609060101010101" pitchFamily="49" charset="-122"/>
                <a:cs typeface="Arial" panose="020B0604020202020204" pitchFamily="34" charset="0"/>
              </a:rPr>
              <a:t>还要再继续发送若干比特的</a:t>
            </a:r>
            <a:r>
              <a:rPr lang="zh-CN" altLang="en-US" dirty="0">
                <a:solidFill>
                  <a:srgbClr val="FF0000"/>
                </a:solidFill>
                <a:ea typeface="楷体" panose="02010609060101010101" pitchFamily="49" charset="-122"/>
                <a:cs typeface="Arial" panose="020B0604020202020204" pitchFamily="34" charset="0"/>
              </a:rPr>
              <a:t>人为干扰信号</a:t>
            </a:r>
            <a:r>
              <a:rPr lang="en-US" altLang="zh-CN" dirty="0">
                <a:ea typeface="楷体" panose="02010609060101010101" pitchFamily="49" charset="-122"/>
                <a:cs typeface="Arial" panose="020B0604020202020204" pitchFamily="34" charset="0"/>
              </a:rPr>
              <a:t>(jamming signal)</a:t>
            </a:r>
            <a:r>
              <a:rPr lang="zh-CN" altLang="en-US" dirty="0">
                <a:ea typeface="楷体" panose="02010609060101010101" pitchFamily="49" charset="-122"/>
                <a:cs typeface="Arial" panose="020B0604020202020204" pitchFamily="34" charset="0"/>
              </a:rPr>
              <a:t>，</a:t>
            </a:r>
            <a:endParaRPr lang="en-US" altLang="zh-CN" dirty="0">
              <a:ea typeface="楷体" panose="02010609060101010101" pitchFamily="49" charset="-122"/>
              <a:cs typeface="Arial" panose="020B0604020202020204" pitchFamily="34" charset="0"/>
            </a:endParaRPr>
          </a:p>
          <a:p>
            <a:pPr eaLnBrk="1" hangingPunct="1">
              <a:spcBef>
                <a:spcPts val="600"/>
              </a:spcBef>
            </a:pPr>
            <a:endParaRPr lang="en-US" altLang="zh-CN" dirty="0">
              <a:ea typeface="楷体" panose="02010609060101010101" pitchFamily="49" charset="-122"/>
              <a:cs typeface="Arial" panose="020B0604020202020204" pitchFamily="34" charset="0"/>
            </a:endParaRPr>
          </a:p>
          <a:p>
            <a:pPr eaLnBrk="1" hangingPunct="1">
              <a:spcBef>
                <a:spcPts val="600"/>
              </a:spcBef>
            </a:pPr>
            <a:r>
              <a:rPr lang="zh-CN" altLang="en-US" dirty="0">
                <a:ea typeface="楷体" panose="02010609060101010101" pitchFamily="49" charset="-122"/>
                <a:cs typeface="Arial" panose="020B0604020202020204" pitchFamily="34" charset="0"/>
              </a:rPr>
              <a:t>以便让所有用户都知道现在已经发生了碰撞。</a:t>
            </a:r>
          </a:p>
        </p:txBody>
      </p:sp>
    </p:spTree>
    <p:extLst>
      <p:ext uri="{BB962C8B-B14F-4D97-AF65-F5344CB8AC3E}">
        <p14:creationId xmlns:p14="http://schemas.microsoft.com/office/powerpoint/2010/main" val="42394577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6" name="Rectangle 5"/>
          <p:cNvSpPr>
            <a:spLocks noChangeArrowheads="1"/>
          </p:cNvSpPr>
          <p:nvPr/>
        </p:nvSpPr>
        <p:spPr bwMode="auto">
          <a:xfrm>
            <a:off x="1185863" y="3959225"/>
            <a:ext cx="292100" cy="30003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74757" name="Rectangle 6"/>
          <p:cNvSpPr>
            <a:spLocks noChangeArrowheads="1"/>
          </p:cNvSpPr>
          <p:nvPr/>
        </p:nvSpPr>
        <p:spPr bwMode="auto">
          <a:xfrm>
            <a:off x="1219200" y="3114675"/>
            <a:ext cx="211138" cy="28416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grpSp>
        <p:nvGrpSpPr>
          <p:cNvPr id="2" name="Group 7"/>
          <p:cNvGrpSpPr>
            <a:grpSpLocks/>
          </p:cNvGrpSpPr>
          <p:nvPr/>
        </p:nvGrpSpPr>
        <p:grpSpPr bwMode="auto">
          <a:xfrm>
            <a:off x="1068388" y="1346200"/>
            <a:ext cx="6545262" cy="3309938"/>
            <a:chOff x="673" y="1619"/>
            <a:chExt cx="4123" cy="2085"/>
          </a:xfrm>
        </p:grpSpPr>
        <p:grpSp>
          <p:nvGrpSpPr>
            <p:cNvPr id="74800" name="Group 8"/>
            <p:cNvGrpSpPr>
              <a:grpSpLocks/>
            </p:cNvGrpSpPr>
            <p:nvPr/>
          </p:nvGrpSpPr>
          <p:grpSpPr bwMode="auto">
            <a:xfrm>
              <a:off x="992" y="1619"/>
              <a:ext cx="3804" cy="1645"/>
              <a:chOff x="992" y="1619"/>
              <a:chExt cx="3804" cy="1645"/>
            </a:xfrm>
          </p:grpSpPr>
          <p:sp>
            <p:nvSpPr>
              <p:cNvPr id="74814" name="AutoShape 9"/>
              <p:cNvSpPr>
                <a:spLocks noChangeArrowheads="1"/>
              </p:cNvSpPr>
              <p:nvPr/>
            </p:nvSpPr>
            <p:spPr bwMode="auto">
              <a:xfrm rot="5400000">
                <a:off x="2071" y="540"/>
                <a:ext cx="1645" cy="3804"/>
              </a:xfrm>
              <a:prstGeom prst="parallelogram">
                <a:avLst>
                  <a:gd name="adj" fmla="val 37968"/>
                </a:avLst>
              </a:prstGeom>
              <a:solidFill>
                <a:schemeClr val="accent1"/>
              </a:solidFill>
              <a:ln w="1270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74815" name="AutoShape 10"/>
              <p:cNvSpPr>
                <a:spLocks noChangeArrowheads="1"/>
              </p:cNvSpPr>
              <p:nvPr/>
            </p:nvSpPr>
            <p:spPr bwMode="auto">
              <a:xfrm rot="601221">
                <a:off x="2228" y="2087"/>
                <a:ext cx="1066" cy="424"/>
              </a:xfrm>
              <a:prstGeom prst="rightArrow">
                <a:avLst>
                  <a:gd name="adj1" fmla="val 49370"/>
                  <a:gd name="adj2" fmla="val 80790"/>
                </a:avLst>
              </a:prstGeom>
              <a:solidFill>
                <a:srgbClr val="FFFF99"/>
              </a:solidFill>
              <a:ln w="28575">
                <a:solidFill>
                  <a:schemeClr val="tx1"/>
                </a:solidFill>
                <a:miter lim="800000"/>
                <a:headEnd/>
                <a:tailEnd/>
              </a:ln>
            </p:spPr>
            <p:txBody>
              <a:bodyPr wrap="none" anchor="ct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1" lang="zh-CN" altLang="en-US" sz="2000" i="0">
                    <a:solidFill>
                      <a:srgbClr val="333399"/>
                    </a:solidFill>
                    <a:ea typeface="黑体" panose="02010609060101010101" pitchFamily="49" charset="-122"/>
                  </a:rPr>
                  <a:t>数据帧</a:t>
                </a:r>
              </a:p>
            </p:txBody>
          </p:sp>
        </p:grpSp>
        <p:grpSp>
          <p:nvGrpSpPr>
            <p:cNvPr id="74801" name="Group 11"/>
            <p:cNvGrpSpPr>
              <a:grpSpLocks/>
            </p:cNvGrpSpPr>
            <p:nvPr/>
          </p:nvGrpSpPr>
          <p:grpSpPr bwMode="auto">
            <a:xfrm>
              <a:off x="673" y="2614"/>
              <a:ext cx="4123" cy="1090"/>
              <a:chOff x="673" y="2606"/>
              <a:chExt cx="4123" cy="1090"/>
            </a:xfrm>
          </p:grpSpPr>
          <p:grpSp>
            <p:nvGrpSpPr>
              <p:cNvPr id="74802" name="Group 12"/>
              <p:cNvGrpSpPr>
                <a:grpSpLocks/>
              </p:cNvGrpSpPr>
              <p:nvPr/>
            </p:nvGrpSpPr>
            <p:grpSpPr bwMode="auto">
              <a:xfrm>
                <a:off x="992" y="2627"/>
                <a:ext cx="3804" cy="1061"/>
                <a:chOff x="992" y="2627"/>
                <a:chExt cx="3804" cy="1061"/>
              </a:xfrm>
            </p:grpSpPr>
            <p:grpSp>
              <p:nvGrpSpPr>
                <p:cNvPr id="74810" name="Group 13"/>
                <p:cNvGrpSpPr>
                  <a:grpSpLocks/>
                </p:cNvGrpSpPr>
                <p:nvPr/>
              </p:nvGrpSpPr>
              <p:grpSpPr bwMode="auto">
                <a:xfrm>
                  <a:off x="992" y="2627"/>
                  <a:ext cx="3804" cy="1061"/>
                  <a:chOff x="992" y="2627"/>
                  <a:chExt cx="3804" cy="1061"/>
                </a:xfrm>
              </p:grpSpPr>
              <p:sp>
                <p:nvSpPr>
                  <p:cNvPr id="74812" name="AutoShape 14"/>
                  <p:cNvSpPr>
                    <a:spLocks noChangeArrowheads="1"/>
                  </p:cNvSpPr>
                  <p:nvPr/>
                </p:nvSpPr>
                <p:spPr bwMode="auto">
                  <a:xfrm rot="5400000">
                    <a:off x="2363" y="1256"/>
                    <a:ext cx="1061" cy="3804"/>
                  </a:xfrm>
                  <a:prstGeom prst="parallelogram">
                    <a:avLst>
                      <a:gd name="adj" fmla="val 59685"/>
                    </a:avLst>
                  </a:prstGeom>
                  <a:solidFill>
                    <a:srgbClr val="FF3399"/>
                  </a:solidFill>
                  <a:ln w="1270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74813" name="AutoShape 15"/>
                  <p:cNvSpPr>
                    <a:spLocks noChangeArrowheads="1"/>
                  </p:cNvSpPr>
                  <p:nvPr/>
                </p:nvSpPr>
                <p:spPr bwMode="auto">
                  <a:xfrm rot="601221">
                    <a:off x="2272" y="2973"/>
                    <a:ext cx="1737" cy="469"/>
                  </a:xfrm>
                  <a:prstGeom prst="rightArrow">
                    <a:avLst>
                      <a:gd name="adj1" fmla="val 49370"/>
                      <a:gd name="adj2" fmla="val 119013"/>
                    </a:avLst>
                  </a:prstGeom>
                  <a:solidFill>
                    <a:srgbClr val="FFFF99"/>
                  </a:solidFill>
                  <a:ln w="38100" cmpd="dbl">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grpSp>
            <p:sp>
              <p:nvSpPr>
                <p:cNvPr id="74811" name="Text Box 16"/>
                <p:cNvSpPr txBox="1">
                  <a:spLocks noChangeArrowheads="1"/>
                </p:cNvSpPr>
                <p:nvPr/>
              </p:nvSpPr>
              <p:spPr bwMode="auto">
                <a:xfrm rot="595815">
                  <a:off x="2531" y="3035"/>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000" i="0">
                      <a:solidFill>
                        <a:srgbClr val="333399"/>
                      </a:solidFill>
                      <a:ea typeface="黑体" panose="02010609060101010101" pitchFamily="49" charset="-122"/>
                    </a:rPr>
                    <a:t>干扰信号</a:t>
                  </a:r>
                </a:p>
              </p:txBody>
            </p:sp>
          </p:grpSp>
          <p:grpSp>
            <p:nvGrpSpPr>
              <p:cNvPr id="74803" name="Group 17"/>
              <p:cNvGrpSpPr>
                <a:grpSpLocks/>
              </p:cNvGrpSpPr>
              <p:nvPr/>
            </p:nvGrpSpPr>
            <p:grpSpPr bwMode="auto">
              <a:xfrm>
                <a:off x="673" y="2606"/>
                <a:ext cx="319" cy="1090"/>
                <a:chOff x="673" y="2606"/>
                <a:chExt cx="319" cy="1090"/>
              </a:xfrm>
            </p:grpSpPr>
            <p:sp>
              <p:nvSpPr>
                <p:cNvPr id="74804" name="Line 18"/>
                <p:cNvSpPr>
                  <a:spLocks noChangeShapeType="1"/>
                </p:cNvSpPr>
                <p:nvPr/>
              </p:nvSpPr>
              <p:spPr bwMode="auto">
                <a:xfrm>
                  <a:off x="823" y="3057"/>
                  <a:ext cx="0" cy="639"/>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805" name="Line 19"/>
                <p:cNvSpPr>
                  <a:spLocks noChangeShapeType="1"/>
                </p:cNvSpPr>
                <p:nvPr/>
              </p:nvSpPr>
              <p:spPr bwMode="auto">
                <a:xfrm>
                  <a:off x="814" y="2606"/>
                  <a:ext cx="9" cy="445"/>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806" name="Rectangle 20"/>
                <p:cNvSpPr>
                  <a:spLocks noChangeArrowheads="1"/>
                </p:cNvSpPr>
                <p:nvPr/>
              </p:nvSpPr>
              <p:spPr bwMode="auto">
                <a:xfrm>
                  <a:off x="728" y="3259"/>
                  <a:ext cx="186" cy="2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b="1" i="0">
                      <a:solidFill>
                        <a:srgbClr val="333399"/>
                      </a:solidFill>
                      <a:ea typeface="黑体" panose="02010609060101010101" pitchFamily="49" charset="-122"/>
                      <a:sym typeface="Symbol" panose="05050102010706020507" pitchFamily="18" charset="2"/>
                    </a:rPr>
                    <a:t></a:t>
                  </a:r>
                </a:p>
              </p:txBody>
            </p:sp>
            <p:sp>
              <p:nvSpPr>
                <p:cNvPr id="74807" name="Line 21"/>
                <p:cNvSpPr>
                  <a:spLocks noChangeShapeType="1"/>
                </p:cNvSpPr>
                <p:nvPr/>
              </p:nvSpPr>
              <p:spPr bwMode="auto">
                <a:xfrm>
                  <a:off x="739" y="3051"/>
                  <a:ext cx="25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808" name="Line 22"/>
                <p:cNvSpPr>
                  <a:spLocks noChangeShapeType="1"/>
                </p:cNvSpPr>
                <p:nvPr/>
              </p:nvSpPr>
              <p:spPr bwMode="auto">
                <a:xfrm>
                  <a:off x="739" y="3696"/>
                  <a:ext cx="25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809" name="Text Box 23"/>
                <p:cNvSpPr txBox="1">
                  <a:spLocks noChangeArrowheads="1"/>
                </p:cNvSpPr>
                <p:nvPr/>
              </p:nvSpPr>
              <p:spPr bwMode="auto">
                <a:xfrm>
                  <a:off x="673" y="2722"/>
                  <a:ext cx="269" cy="25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T</a:t>
                  </a:r>
                  <a:r>
                    <a:rPr kumimoji="1" lang="en-US" altLang="zh-CN" sz="2000" i="0" baseline="-25000">
                      <a:solidFill>
                        <a:srgbClr val="333399"/>
                      </a:solidFill>
                      <a:ea typeface="黑体" panose="02010609060101010101" pitchFamily="49" charset="-122"/>
                    </a:rPr>
                    <a:t>J</a:t>
                  </a:r>
                  <a:endParaRPr kumimoji="1" lang="en-US" altLang="zh-CN" sz="2000" i="0">
                    <a:solidFill>
                      <a:srgbClr val="333399"/>
                    </a:solidFill>
                    <a:ea typeface="黑体" panose="02010609060101010101" pitchFamily="49" charset="-122"/>
                  </a:endParaRPr>
                </a:p>
              </p:txBody>
            </p:sp>
          </p:grpSp>
        </p:grpSp>
      </p:grpSp>
      <p:sp>
        <p:nvSpPr>
          <p:cNvPr id="74759" name="Line 24"/>
          <p:cNvSpPr>
            <a:spLocks noChangeShapeType="1"/>
          </p:cNvSpPr>
          <p:nvPr/>
        </p:nvSpPr>
        <p:spPr bwMode="auto">
          <a:xfrm>
            <a:off x="1589088" y="1346200"/>
            <a:ext cx="6021387" cy="0"/>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760" name="Line 25"/>
          <p:cNvSpPr>
            <a:spLocks noChangeShapeType="1"/>
          </p:cNvSpPr>
          <p:nvPr/>
        </p:nvSpPr>
        <p:spPr bwMode="auto">
          <a:xfrm>
            <a:off x="1574800" y="1354138"/>
            <a:ext cx="0" cy="3435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761" name="Line 26"/>
          <p:cNvSpPr>
            <a:spLocks noChangeShapeType="1"/>
          </p:cNvSpPr>
          <p:nvPr/>
        </p:nvSpPr>
        <p:spPr bwMode="auto">
          <a:xfrm>
            <a:off x="7661275" y="1346200"/>
            <a:ext cx="9429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762" name="Line 27"/>
          <p:cNvSpPr>
            <a:spLocks noChangeShapeType="1"/>
          </p:cNvSpPr>
          <p:nvPr/>
        </p:nvSpPr>
        <p:spPr bwMode="auto">
          <a:xfrm>
            <a:off x="7661275" y="2357438"/>
            <a:ext cx="4016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763" name="Line 28"/>
          <p:cNvSpPr>
            <a:spLocks noChangeShapeType="1"/>
          </p:cNvSpPr>
          <p:nvPr/>
        </p:nvSpPr>
        <p:spPr bwMode="auto">
          <a:xfrm>
            <a:off x="7848600" y="1354138"/>
            <a:ext cx="0" cy="1003300"/>
          </a:xfrm>
          <a:prstGeom prst="line">
            <a:avLst/>
          </a:prstGeom>
          <a:noFill/>
          <a:ln w="19050">
            <a:solidFill>
              <a:srgbClr val="333399"/>
            </a:solidFill>
            <a:round/>
            <a:headEnd type="triangle" w="med"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764" name="Rectangle 29"/>
          <p:cNvSpPr>
            <a:spLocks noChangeArrowheads="1"/>
          </p:cNvSpPr>
          <p:nvPr/>
        </p:nvSpPr>
        <p:spPr bwMode="auto">
          <a:xfrm>
            <a:off x="1111250" y="909638"/>
            <a:ext cx="354265"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A</a:t>
            </a:r>
          </a:p>
        </p:txBody>
      </p:sp>
      <p:sp>
        <p:nvSpPr>
          <p:cNvPr id="74765" name="Rectangle 30"/>
          <p:cNvSpPr>
            <a:spLocks noChangeArrowheads="1"/>
          </p:cNvSpPr>
          <p:nvPr/>
        </p:nvSpPr>
        <p:spPr bwMode="auto">
          <a:xfrm>
            <a:off x="7564438" y="909638"/>
            <a:ext cx="354265"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B</a:t>
            </a:r>
          </a:p>
        </p:txBody>
      </p:sp>
      <p:sp>
        <p:nvSpPr>
          <p:cNvPr id="74766" name="Line 31"/>
          <p:cNvSpPr>
            <a:spLocks noChangeShapeType="1"/>
          </p:cNvSpPr>
          <p:nvPr/>
        </p:nvSpPr>
        <p:spPr bwMode="auto">
          <a:xfrm>
            <a:off x="863600" y="1550988"/>
            <a:ext cx="0" cy="2322512"/>
          </a:xfrm>
          <a:prstGeom prst="line">
            <a:avLst/>
          </a:prstGeom>
          <a:noFill/>
          <a:ln w="28575">
            <a:solidFill>
              <a:srgbClr val="333399"/>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767" name="Line 32"/>
          <p:cNvSpPr>
            <a:spLocks noChangeShapeType="1"/>
          </p:cNvSpPr>
          <p:nvPr/>
        </p:nvSpPr>
        <p:spPr bwMode="auto">
          <a:xfrm>
            <a:off x="7610475" y="1339850"/>
            <a:ext cx="0" cy="34575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768" name="Line 33"/>
          <p:cNvSpPr>
            <a:spLocks noChangeShapeType="1"/>
          </p:cNvSpPr>
          <p:nvPr/>
        </p:nvSpPr>
        <p:spPr bwMode="auto">
          <a:xfrm>
            <a:off x="1125538" y="2928938"/>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769" name="Line 34"/>
          <p:cNvSpPr>
            <a:spLocks noChangeShapeType="1"/>
          </p:cNvSpPr>
          <p:nvPr/>
        </p:nvSpPr>
        <p:spPr bwMode="auto">
          <a:xfrm>
            <a:off x="1101725" y="1346200"/>
            <a:ext cx="4000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770" name="Line 35"/>
          <p:cNvSpPr>
            <a:spLocks noChangeShapeType="1"/>
          </p:cNvSpPr>
          <p:nvPr/>
        </p:nvSpPr>
        <p:spPr bwMode="auto">
          <a:xfrm>
            <a:off x="1306513" y="1346200"/>
            <a:ext cx="0" cy="1570038"/>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i="0"/>
          </a:p>
        </p:txBody>
      </p:sp>
      <p:grpSp>
        <p:nvGrpSpPr>
          <p:cNvPr id="74771" name="Group 36"/>
          <p:cNvGrpSpPr>
            <a:grpSpLocks/>
          </p:cNvGrpSpPr>
          <p:nvPr/>
        </p:nvGrpSpPr>
        <p:grpSpPr bwMode="auto">
          <a:xfrm>
            <a:off x="1095367" y="1870072"/>
            <a:ext cx="454855" cy="400218"/>
            <a:chOff x="4272" y="1968"/>
            <a:chExt cx="244" cy="228"/>
          </a:xfrm>
        </p:grpSpPr>
        <p:sp>
          <p:nvSpPr>
            <p:cNvPr id="74798" name="Rectangle 37"/>
            <p:cNvSpPr>
              <a:spLocks noChangeArrowheads="1"/>
            </p:cNvSpPr>
            <p:nvPr/>
          </p:nvSpPr>
          <p:spPr bwMode="auto">
            <a:xfrm>
              <a:off x="4309" y="2009"/>
              <a:ext cx="181" cy="18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74799" name="Text Box 38"/>
            <p:cNvSpPr txBox="1">
              <a:spLocks noChangeArrowheads="1"/>
            </p:cNvSpPr>
            <p:nvPr/>
          </p:nvSpPr>
          <p:spPr bwMode="auto">
            <a:xfrm>
              <a:off x="4272" y="1968"/>
              <a:ext cx="244"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T</a:t>
              </a:r>
              <a:r>
                <a:rPr kumimoji="1" lang="en-US" altLang="zh-CN" sz="2000" i="0" baseline="-25000">
                  <a:solidFill>
                    <a:srgbClr val="333399"/>
                  </a:solidFill>
                  <a:ea typeface="黑体" panose="02010609060101010101" pitchFamily="49" charset="-122"/>
                </a:rPr>
                <a:t>B</a:t>
              </a:r>
              <a:endParaRPr kumimoji="1" lang="en-US" altLang="zh-CN" sz="2000" i="0">
                <a:solidFill>
                  <a:srgbClr val="333399"/>
                </a:solidFill>
                <a:ea typeface="黑体" panose="02010609060101010101" pitchFamily="49" charset="-122"/>
              </a:endParaRPr>
            </a:p>
          </p:txBody>
        </p:sp>
      </p:grpSp>
      <p:sp>
        <p:nvSpPr>
          <p:cNvPr id="74772" name="Text Box 39"/>
          <p:cNvSpPr txBox="1">
            <a:spLocks noChangeArrowheads="1"/>
          </p:cNvSpPr>
          <p:nvPr/>
        </p:nvSpPr>
        <p:spPr bwMode="auto">
          <a:xfrm>
            <a:off x="684213" y="3843338"/>
            <a:ext cx="25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t</a:t>
            </a:r>
          </a:p>
        </p:txBody>
      </p:sp>
      <p:sp>
        <p:nvSpPr>
          <p:cNvPr id="74773" name="Line 40"/>
          <p:cNvSpPr>
            <a:spLocks noChangeShapeType="1"/>
          </p:cNvSpPr>
          <p:nvPr/>
        </p:nvSpPr>
        <p:spPr bwMode="auto">
          <a:xfrm>
            <a:off x="1574800" y="4643438"/>
            <a:ext cx="6051550" cy="0"/>
          </a:xfrm>
          <a:prstGeom prst="line">
            <a:avLst/>
          </a:prstGeom>
          <a:noFill/>
          <a:ln w="19050">
            <a:solidFill>
              <a:schemeClr val="tx1"/>
            </a:solidFill>
            <a:prstDash val="dash"/>
            <a:round/>
            <a:headEnd type="none" w="sm" len="med"/>
            <a:tailEnd type="none" w="sm"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774" name="Rectangle 41"/>
          <p:cNvSpPr>
            <a:spLocks noChangeArrowheads="1"/>
          </p:cNvSpPr>
          <p:nvPr/>
        </p:nvSpPr>
        <p:spPr bwMode="auto">
          <a:xfrm>
            <a:off x="7723188" y="1620838"/>
            <a:ext cx="294954" cy="39754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b="1" i="0">
                <a:solidFill>
                  <a:srgbClr val="333399"/>
                </a:solidFill>
                <a:ea typeface="黑体" panose="02010609060101010101" pitchFamily="49" charset="-122"/>
                <a:sym typeface="Symbol" panose="05050102010706020507" pitchFamily="18" charset="2"/>
              </a:rPr>
              <a:t></a:t>
            </a:r>
          </a:p>
        </p:txBody>
      </p:sp>
      <p:grpSp>
        <p:nvGrpSpPr>
          <p:cNvPr id="9" name="Group 42"/>
          <p:cNvGrpSpPr>
            <a:grpSpLocks/>
          </p:cNvGrpSpPr>
          <p:nvPr/>
        </p:nvGrpSpPr>
        <p:grpSpPr bwMode="auto">
          <a:xfrm>
            <a:off x="6129338" y="620713"/>
            <a:ext cx="1497012" cy="1316037"/>
            <a:chOff x="3861" y="1162"/>
            <a:chExt cx="943" cy="829"/>
          </a:xfrm>
        </p:grpSpPr>
        <p:sp>
          <p:nvSpPr>
            <p:cNvPr id="74795" name="AutoShape 43"/>
            <p:cNvSpPr>
              <a:spLocks noChangeArrowheads="1"/>
            </p:cNvSpPr>
            <p:nvPr/>
          </p:nvSpPr>
          <p:spPr bwMode="auto">
            <a:xfrm flipH="1">
              <a:off x="3861" y="1171"/>
              <a:ext cx="924" cy="225"/>
            </a:xfrm>
            <a:prstGeom prst="roundRect">
              <a:avLst>
                <a:gd name="adj" fmla="val 35417"/>
              </a:avLst>
            </a:prstGeom>
            <a:solidFill>
              <a:srgbClr val="FFFF99"/>
            </a:solidFill>
            <a:ln w="1905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74796" name="Text Box 44"/>
            <p:cNvSpPr txBox="1">
              <a:spLocks noChangeArrowheads="1"/>
            </p:cNvSpPr>
            <p:nvPr/>
          </p:nvSpPr>
          <p:spPr bwMode="auto">
            <a:xfrm>
              <a:off x="3878" y="1162"/>
              <a:ext cx="90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B </a:t>
              </a:r>
              <a:r>
                <a:rPr kumimoji="1" lang="zh-CN" altLang="en-US" sz="2000" i="0">
                  <a:solidFill>
                    <a:srgbClr val="333399"/>
                  </a:solidFill>
                  <a:ea typeface="黑体" panose="02010609060101010101" pitchFamily="49" charset="-122"/>
                </a:rPr>
                <a:t>发送数据</a:t>
              </a:r>
            </a:p>
          </p:txBody>
        </p:sp>
        <p:sp>
          <p:nvSpPr>
            <p:cNvPr id="74797" name="Line 45"/>
            <p:cNvSpPr>
              <a:spLocks noChangeShapeType="1"/>
            </p:cNvSpPr>
            <p:nvPr/>
          </p:nvSpPr>
          <p:spPr bwMode="auto">
            <a:xfrm>
              <a:off x="4377" y="1389"/>
              <a:ext cx="427" cy="602"/>
            </a:xfrm>
            <a:prstGeom prst="line">
              <a:avLst/>
            </a:prstGeom>
            <a:noFill/>
            <a:ln w="19050">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i="0"/>
            </a:p>
          </p:txBody>
        </p:sp>
      </p:grpSp>
      <p:grpSp>
        <p:nvGrpSpPr>
          <p:cNvPr id="10" name="Group 46"/>
          <p:cNvGrpSpPr>
            <a:grpSpLocks/>
          </p:cNvGrpSpPr>
          <p:nvPr/>
        </p:nvGrpSpPr>
        <p:grpSpPr bwMode="auto">
          <a:xfrm>
            <a:off x="1568450" y="1682750"/>
            <a:ext cx="1606550" cy="1431925"/>
            <a:chOff x="988" y="1831"/>
            <a:chExt cx="1012" cy="902"/>
          </a:xfrm>
        </p:grpSpPr>
        <p:sp>
          <p:nvSpPr>
            <p:cNvPr id="74792" name="Line 47"/>
            <p:cNvSpPr>
              <a:spLocks noChangeShapeType="1"/>
            </p:cNvSpPr>
            <p:nvPr/>
          </p:nvSpPr>
          <p:spPr bwMode="auto">
            <a:xfrm flipH="1">
              <a:off x="988" y="2256"/>
              <a:ext cx="340" cy="365"/>
            </a:xfrm>
            <a:prstGeom prst="line">
              <a:avLst/>
            </a:prstGeom>
            <a:noFill/>
            <a:ln w="28575">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793" name="AutoShape 48"/>
            <p:cNvSpPr>
              <a:spLocks noChangeArrowheads="1"/>
            </p:cNvSpPr>
            <p:nvPr/>
          </p:nvSpPr>
          <p:spPr bwMode="auto">
            <a:xfrm>
              <a:off x="992" y="1831"/>
              <a:ext cx="1008" cy="902"/>
            </a:xfrm>
            <a:prstGeom prst="irregularSeal1">
              <a:avLst/>
            </a:prstGeom>
            <a:solidFill>
              <a:srgbClr val="FFCCFF"/>
            </a:solidFill>
            <a:ln w="1905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74794" name="Text Box 49"/>
            <p:cNvSpPr txBox="1">
              <a:spLocks noChangeArrowheads="1"/>
            </p:cNvSpPr>
            <p:nvPr/>
          </p:nvSpPr>
          <p:spPr bwMode="auto">
            <a:xfrm>
              <a:off x="1169" y="2036"/>
              <a:ext cx="596"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A </a:t>
              </a:r>
              <a:r>
                <a:rPr kumimoji="1" lang="zh-CN" altLang="en-US" sz="2000" i="0">
                  <a:solidFill>
                    <a:srgbClr val="333399"/>
                  </a:solidFill>
                  <a:ea typeface="黑体" panose="02010609060101010101" pitchFamily="49" charset="-122"/>
                </a:rPr>
                <a:t>检测</a:t>
              </a:r>
            </a:p>
            <a:p>
              <a:pPr>
                <a:spcBef>
                  <a:spcPct val="0"/>
                </a:spcBef>
                <a:buClrTx/>
                <a:buSzTx/>
                <a:buFontTx/>
                <a:buNone/>
              </a:pPr>
              <a:r>
                <a:rPr kumimoji="1" lang="zh-CN" altLang="en-US" sz="2000" i="0">
                  <a:solidFill>
                    <a:srgbClr val="333399"/>
                  </a:solidFill>
                  <a:ea typeface="黑体" panose="02010609060101010101" pitchFamily="49" charset="-122"/>
                </a:rPr>
                <a:t>到冲突</a:t>
              </a:r>
            </a:p>
          </p:txBody>
        </p:sp>
      </p:grpSp>
      <p:grpSp>
        <p:nvGrpSpPr>
          <p:cNvPr id="11" name="Group 50"/>
          <p:cNvGrpSpPr>
            <a:grpSpLocks/>
          </p:cNvGrpSpPr>
          <p:nvPr/>
        </p:nvGrpSpPr>
        <p:grpSpPr bwMode="auto">
          <a:xfrm>
            <a:off x="4641850" y="750888"/>
            <a:ext cx="1779588" cy="1397000"/>
            <a:chOff x="2925" y="1207"/>
            <a:chExt cx="1121" cy="880"/>
          </a:xfrm>
        </p:grpSpPr>
        <p:sp>
          <p:nvSpPr>
            <p:cNvPr id="74788" name="Line 51"/>
            <p:cNvSpPr>
              <a:spLocks noChangeShapeType="1"/>
            </p:cNvSpPr>
            <p:nvPr/>
          </p:nvSpPr>
          <p:spPr bwMode="auto">
            <a:xfrm>
              <a:off x="3787" y="1706"/>
              <a:ext cx="232" cy="381"/>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i="0"/>
            </a:p>
          </p:txBody>
        </p:sp>
        <p:grpSp>
          <p:nvGrpSpPr>
            <p:cNvPr id="74789" name="Group 52"/>
            <p:cNvGrpSpPr>
              <a:grpSpLocks/>
            </p:cNvGrpSpPr>
            <p:nvPr/>
          </p:nvGrpSpPr>
          <p:grpSpPr bwMode="auto">
            <a:xfrm>
              <a:off x="2925" y="1207"/>
              <a:ext cx="1121" cy="681"/>
              <a:chOff x="3514" y="2256"/>
              <a:chExt cx="1121" cy="681"/>
            </a:xfrm>
          </p:grpSpPr>
          <p:sp>
            <p:nvSpPr>
              <p:cNvPr id="74790" name="AutoShape 53"/>
              <p:cNvSpPr>
                <a:spLocks noChangeArrowheads="1"/>
              </p:cNvSpPr>
              <p:nvPr/>
            </p:nvSpPr>
            <p:spPr bwMode="auto">
              <a:xfrm>
                <a:off x="3514" y="2256"/>
                <a:ext cx="1121" cy="681"/>
              </a:xfrm>
              <a:prstGeom prst="irregularSeal1">
                <a:avLst/>
              </a:prstGeom>
              <a:solidFill>
                <a:srgbClr val="FFCCFF"/>
              </a:solidFill>
              <a:ln w="1905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74791" name="Text Box 54"/>
              <p:cNvSpPr txBox="1">
                <a:spLocks noChangeArrowheads="1"/>
              </p:cNvSpPr>
              <p:nvPr/>
            </p:nvSpPr>
            <p:spPr bwMode="auto">
              <a:xfrm>
                <a:off x="3701" y="2427"/>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000" i="0">
                    <a:solidFill>
                      <a:srgbClr val="333399"/>
                    </a:solidFill>
                    <a:ea typeface="黑体" panose="02010609060101010101" pitchFamily="49" charset="-122"/>
                  </a:rPr>
                  <a:t>开始冲突</a:t>
                </a:r>
              </a:p>
            </p:txBody>
          </p:sp>
        </p:grpSp>
      </p:grpSp>
      <p:grpSp>
        <p:nvGrpSpPr>
          <p:cNvPr id="13" name="Group 55"/>
          <p:cNvGrpSpPr>
            <a:grpSpLocks/>
          </p:cNvGrpSpPr>
          <p:nvPr/>
        </p:nvGrpSpPr>
        <p:grpSpPr bwMode="auto">
          <a:xfrm>
            <a:off x="7689850" y="1323975"/>
            <a:ext cx="914400" cy="3319463"/>
            <a:chOff x="4844" y="1605"/>
            <a:chExt cx="576" cy="2091"/>
          </a:xfrm>
        </p:grpSpPr>
        <p:sp>
          <p:nvSpPr>
            <p:cNvPr id="74785" name="Line 56"/>
            <p:cNvSpPr>
              <a:spLocks noChangeShapeType="1"/>
            </p:cNvSpPr>
            <p:nvPr/>
          </p:nvSpPr>
          <p:spPr bwMode="auto">
            <a:xfrm>
              <a:off x="4844" y="3696"/>
              <a:ext cx="57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786" name="Line 57"/>
            <p:cNvSpPr>
              <a:spLocks noChangeShapeType="1"/>
            </p:cNvSpPr>
            <p:nvPr/>
          </p:nvSpPr>
          <p:spPr bwMode="auto">
            <a:xfrm>
              <a:off x="5238" y="1605"/>
              <a:ext cx="0" cy="2083"/>
            </a:xfrm>
            <a:prstGeom prst="line">
              <a:avLst/>
            </a:prstGeom>
            <a:noFill/>
            <a:ln w="28575">
              <a:solidFill>
                <a:srgbClr val="333399"/>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74787" name="Text Box 58"/>
            <p:cNvSpPr txBox="1">
              <a:spLocks noChangeArrowheads="1"/>
            </p:cNvSpPr>
            <p:nvPr/>
          </p:nvSpPr>
          <p:spPr bwMode="auto">
            <a:xfrm>
              <a:off x="5091" y="2034"/>
              <a:ext cx="278" cy="122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sz="2000" i="0" dirty="0">
                  <a:solidFill>
                    <a:srgbClr val="333399"/>
                  </a:solidFill>
                  <a:ea typeface="黑体" panose="02010609060101010101" pitchFamily="49" charset="-122"/>
                </a:rPr>
                <a:t>信</a:t>
              </a:r>
            </a:p>
            <a:p>
              <a:pPr>
                <a:spcBef>
                  <a:spcPct val="0"/>
                </a:spcBef>
                <a:buClrTx/>
                <a:buSzTx/>
                <a:buFontTx/>
                <a:buNone/>
              </a:pPr>
              <a:r>
                <a:rPr kumimoji="1" lang="zh-CN" altLang="en-US" sz="2000" i="0" dirty="0">
                  <a:solidFill>
                    <a:srgbClr val="333399"/>
                  </a:solidFill>
                  <a:ea typeface="黑体" panose="02010609060101010101" pitchFamily="49" charset="-122"/>
                </a:rPr>
                <a:t>道</a:t>
              </a:r>
            </a:p>
            <a:p>
              <a:pPr>
                <a:spcBef>
                  <a:spcPct val="0"/>
                </a:spcBef>
                <a:buClrTx/>
                <a:buSzTx/>
                <a:buFontTx/>
                <a:buNone/>
              </a:pPr>
              <a:r>
                <a:rPr kumimoji="1" lang="zh-CN" altLang="en-US" sz="2000" i="0" dirty="0">
                  <a:solidFill>
                    <a:srgbClr val="333399"/>
                  </a:solidFill>
                  <a:ea typeface="黑体" panose="02010609060101010101" pitchFamily="49" charset="-122"/>
                </a:rPr>
                <a:t>占</a:t>
              </a:r>
            </a:p>
            <a:p>
              <a:pPr>
                <a:spcBef>
                  <a:spcPct val="0"/>
                </a:spcBef>
                <a:buClrTx/>
                <a:buSzTx/>
                <a:buFontTx/>
                <a:buNone/>
              </a:pPr>
              <a:r>
                <a:rPr kumimoji="1" lang="zh-CN" altLang="en-US" sz="2000" i="0" dirty="0">
                  <a:solidFill>
                    <a:srgbClr val="333399"/>
                  </a:solidFill>
                  <a:ea typeface="黑体" panose="02010609060101010101" pitchFamily="49" charset="-122"/>
                </a:rPr>
                <a:t>用</a:t>
              </a:r>
            </a:p>
            <a:p>
              <a:pPr>
                <a:spcBef>
                  <a:spcPct val="0"/>
                </a:spcBef>
                <a:buClrTx/>
                <a:buSzTx/>
                <a:buFontTx/>
                <a:buNone/>
              </a:pPr>
              <a:r>
                <a:rPr kumimoji="1" lang="zh-CN" altLang="en-US" sz="2000" i="0" dirty="0">
                  <a:solidFill>
                    <a:srgbClr val="333399"/>
                  </a:solidFill>
                  <a:ea typeface="黑体" panose="02010609060101010101" pitchFamily="49" charset="-122"/>
                </a:rPr>
                <a:t>时</a:t>
              </a:r>
            </a:p>
            <a:p>
              <a:pPr>
                <a:spcBef>
                  <a:spcPct val="0"/>
                </a:spcBef>
                <a:buClrTx/>
                <a:buSzTx/>
                <a:buFontTx/>
                <a:buNone/>
              </a:pPr>
              <a:r>
                <a:rPr kumimoji="1" lang="zh-CN" altLang="en-US" sz="2000" i="0" dirty="0">
                  <a:solidFill>
                    <a:srgbClr val="333399"/>
                  </a:solidFill>
                  <a:ea typeface="黑体" panose="02010609060101010101" pitchFamily="49" charset="-122"/>
                </a:rPr>
                <a:t>间</a:t>
              </a:r>
            </a:p>
          </p:txBody>
        </p:sp>
      </p:grpSp>
      <p:grpSp>
        <p:nvGrpSpPr>
          <p:cNvPr id="74779" name="Group 59"/>
          <p:cNvGrpSpPr>
            <a:grpSpLocks/>
          </p:cNvGrpSpPr>
          <p:nvPr/>
        </p:nvGrpSpPr>
        <p:grpSpPr bwMode="auto">
          <a:xfrm>
            <a:off x="1619250" y="620713"/>
            <a:ext cx="1611313" cy="720725"/>
            <a:chOff x="1020" y="1162"/>
            <a:chExt cx="1015" cy="454"/>
          </a:xfrm>
        </p:grpSpPr>
        <p:sp>
          <p:nvSpPr>
            <p:cNvPr id="74782" name="AutoShape 60"/>
            <p:cNvSpPr>
              <a:spLocks noChangeArrowheads="1"/>
            </p:cNvSpPr>
            <p:nvPr/>
          </p:nvSpPr>
          <p:spPr bwMode="auto">
            <a:xfrm flipH="1">
              <a:off x="1111" y="1171"/>
              <a:ext cx="924" cy="225"/>
            </a:xfrm>
            <a:prstGeom prst="roundRect">
              <a:avLst>
                <a:gd name="adj" fmla="val 35417"/>
              </a:avLst>
            </a:prstGeom>
            <a:solidFill>
              <a:srgbClr val="FFFF99"/>
            </a:solidFill>
            <a:ln w="1905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i="0"/>
            </a:p>
          </p:txBody>
        </p:sp>
        <p:sp>
          <p:nvSpPr>
            <p:cNvPr id="74783" name="Text Box 61"/>
            <p:cNvSpPr txBox="1">
              <a:spLocks noChangeArrowheads="1"/>
            </p:cNvSpPr>
            <p:nvPr/>
          </p:nvSpPr>
          <p:spPr bwMode="auto">
            <a:xfrm>
              <a:off x="1111" y="1162"/>
              <a:ext cx="90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defTabSz="76200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defTabSz="7620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defTabSz="7620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defTabSz="7620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en-US" altLang="zh-CN" sz="2000" i="0">
                  <a:solidFill>
                    <a:srgbClr val="333399"/>
                  </a:solidFill>
                  <a:ea typeface="黑体" panose="02010609060101010101" pitchFamily="49" charset="-122"/>
                </a:rPr>
                <a:t>A </a:t>
              </a:r>
              <a:r>
                <a:rPr kumimoji="1" lang="zh-CN" altLang="en-US" sz="2000" i="0">
                  <a:solidFill>
                    <a:srgbClr val="333399"/>
                  </a:solidFill>
                  <a:ea typeface="黑体" panose="02010609060101010101" pitchFamily="49" charset="-122"/>
                </a:rPr>
                <a:t>发送数据</a:t>
              </a:r>
            </a:p>
          </p:txBody>
        </p:sp>
        <p:sp>
          <p:nvSpPr>
            <p:cNvPr id="74784" name="Line 62"/>
            <p:cNvSpPr>
              <a:spLocks noChangeShapeType="1"/>
            </p:cNvSpPr>
            <p:nvPr/>
          </p:nvSpPr>
          <p:spPr bwMode="auto">
            <a:xfrm flipH="1">
              <a:off x="1020" y="1389"/>
              <a:ext cx="409" cy="227"/>
            </a:xfrm>
            <a:prstGeom prst="line">
              <a:avLst/>
            </a:prstGeom>
            <a:noFill/>
            <a:ln w="19050">
              <a:solidFill>
                <a:srgbClr val="333399"/>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i="0"/>
            </a:p>
          </p:txBody>
        </p:sp>
      </p:grpSp>
      <p:sp>
        <p:nvSpPr>
          <p:cNvPr id="172095" name="Line 63"/>
          <p:cNvSpPr>
            <a:spLocks noChangeShapeType="1"/>
          </p:cNvSpPr>
          <p:nvPr/>
        </p:nvSpPr>
        <p:spPr bwMode="auto">
          <a:xfrm flipH="1">
            <a:off x="1562100" y="1936750"/>
            <a:ext cx="6026150" cy="1008063"/>
          </a:xfrm>
          <a:prstGeom prst="line">
            <a:avLst/>
          </a:prstGeom>
          <a:noFill/>
          <a:ln w="57150">
            <a:solidFill>
              <a:srgbClr val="3333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72096" name="Text Box 64"/>
          <p:cNvSpPr txBox="1">
            <a:spLocks noChangeArrowheads="1"/>
          </p:cNvSpPr>
          <p:nvPr/>
        </p:nvSpPr>
        <p:spPr bwMode="auto">
          <a:xfrm>
            <a:off x="404813" y="5033963"/>
            <a:ext cx="8426450" cy="831850"/>
          </a:xfrm>
          <a:prstGeom prst="rect">
            <a:avLst/>
          </a:prstGeom>
          <a:solidFill>
            <a:srgbClr val="FFFF99"/>
          </a:solidFill>
          <a:ln w="9525">
            <a:solidFill>
              <a:srgbClr val="333399"/>
            </a:solidFill>
            <a:miter lim="800000"/>
            <a:headEnd/>
            <a:tailEnd/>
          </a:ln>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i="0" dirty="0">
                <a:solidFill>
                  <a:srgbClr val="333399"/>
                </a:solidFill>
                <a:ea typeface="楷体" panose="02010609060101010101" pitchFamily="49" charset="-122"/>
                <a:cs typeface="Arial" panose="020B0604020202020204" pitchFamily="34" charset="0"/>
              </a:rPr>
              <a:t>B </a:t>
            </a:r>
            <a:r>
              <a:rPr lang="zh-CN" altLang="en-US" sz="2400" i="0" dirty="0">
                <a:solidFill>
                  <a:srgbClr val="333399"/>
                </a:solidFill>
                <a:ea typeface="楷体" panose="02010609060101010101" pitchFamily="49" charset="-122"/>
                <a:cs typeface="Arial" panose="020B0604020202020204" pitchFamily="34" charset="0"/>
              </a:rPr>
              <a:t>也能够检测到冲突，并立即停止发送数据帧，接着就发送干扰信号。这里为了简单起见，只画出 </a:t>
            </a:r>
            <a:r>
              <a:rPr lang="en-US" altLang="zh-CN" sz="2400" i="0" dirty="0">
                <a:solidFill>
                  <a:srgbClr val="333399"/>
                </a:solidFill>
                <a:ea typeface="楷体" panose="02010609060101010101" pitchFamily="49" charset="-122"/>
                <a:cs typeface="Arial" panose="020B0604020202020204" pitchFamily="34" charset="0"/>
              </a:rPr>
              <a:t>A </a:t>
            </a:r>
            <a:r>
              <a:rPr lang="zh-CN" altLang="en-US" sz="2400" i="0" dirty="0">
                <a:solidFill>
                  <a:srgbClr val="333399"/>
                </a:solidFill>
                <a:ea typeface="楷体" panose="02010609060101010101" pitchFamily="49" charset="-122"/>
                <a:cs typeface="Arial" panose="020B0604020202020204" pitchFamily="34" charset="0"/>
              </a:rPr>
              <a:t>发送干扰信号的情况</a:t>
            </a:r>
            <a:r>
              <a:rPr lang="zh-CN" altLang="en-US" sz="2400" dirty="0">
                <a:solidFill>
                  <a:srgbClr val="333399"/>
                </a:solidFill>
                <a:ea typeface="楷体" panose="02010609060101010101" pitchFamily="49" charset="-122"/>
                <a:cs typeface="Arial" panose="020B0604020202020204" pitchFamily="34" charset="0"/>
              </a:rPr>
              <a:t>。</a:t>
            </a:r>
          </a:p>
        </p:txBody>
      </p:sp>
    </p:spTree>
    <p:extLst>
      <p:ext uri="{BB962C8B-B14F-4D97-AF65-F5344CB8AC3E}">
        <p14:creationId xmlns:p14="http://schemas.microsoft.com/office/powerpoint/2010/main" val="12775547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8000"/>
                                        <p:tgtEl>
                                          <p:spTgt spid="2"/>
                                        </p:tgtEl>
                                      </p:cBhvr>
                                    </p:animEffect>
                                  </p:childTnLst>
                                </p:cTn>
                              </p:par>
                              <p:par>
                                <p:cTn id="8" presetID="1" presetClass="entr" presetSubtype="0" fill="hold" nodeType="withEffect">
                                  <p:stCondLst>
                                    <p:cond delay="3500"/>
                                  </p:stCondLst>
                                  <p:childTnLst>
                                    <p:set>
                                      <p:cBhvr>
                                        <p:cTn id="9" dur="1" fill="hold">
                                          <p:stCondLst>
                                            <p:cond delay="0"/>
                                          </p:stCondLst>
                                        </p:cTn>
                                        <p:tgtEl>
                                          <p:spTgt spid="9"/>
                                        </p:tgtEl>
                                        <p:attrNameLst>
                                          <p:attrName>style.visibility</p:attrName>
                                        </p:attrNameLst>
                                      </p:cBhvr>
                                      <p:to>
                                        <p:strVal val="visible"/>
                                      </p:to>
                                    </p:set>
                                  </p:childTnLst>
                                </p:cTn>
                              </p:par>
                              <p:par>
                                <p:cTn id="10" presetID="22" presetClass="entr" presetSubtype="2" fill="hold" grpId="0" nodeType="withEffect">
                                  <p:stCondLst>
                                    <p:cond delay="3500"/>
                                  </p:stCondLst>
                                  <p:childTnLst>
                                    <p:set>
                                      <p:cBhvr>
                                        <p:cTn id="11" dur="1" fill="hold">
                                          <p:stCondLst>
                                            <p:cond delay="0"/>
                                          </p:stCondLst>
                                        </p:cTn>
                                        <p:tgtEl>
                                          <p:spTgt spid="172095"/>
                                        </p:tgtEl>
                                        <p:attrNameLst>
                                          <p:attrName>style.visibility</p:attrName>
                                        </p:attrNameLst>
                                      </p:cBhvr>
                                      <p:to>
                                        <p:strVal val="visible"/>
                                      </p:to>
                                    </p:set>
                                    <p:animEffect transition="in" filter="wipe(right)">
                                      <p:cBhvr>
                                        <p:cTn id="12" dur="5000"/>
                                        <p:tgtEl>
                                          <p:spTgt spid="172095"/>
                                        </p:tgtEl>
                                      </p:cBhvr>
                                    </p:animEffect>
                                  </p:childTnLst>
                                </p:cTn>
                              </p:par>
                              <p:par>
                                <p:cTn id="13" presetID="1" presetClass="entr" presetSubtype="0" fill="hold" nodeType="withEffect">
                                  <p:stCondLst>
                                    <p:cond delay="4000"/>
                                  </p:stCondLst>
                                  <p:childTnLst>
                                    <p:set>
                                      <p:cBhvr>
                                        <p:cTn id="14" dur="1" fill="hold">
                                          <p:stCondLst>
                                            <p:cond delay="0"/>
                                          </p:stCondLst>
                                        </p:cTn>
                                        <p:tgtEl>
                                          <p:spTgt spid="11"/>
                                        </p:tgtEl>
                                        <p:attrNameLst>
                                          <p:attrName>style.visibility</p:attrName>
                                        </p:attrNameLst>
                                      </p:cBhvr>
                                      <p:to>
                                        <p:strVal val="visible"/>
                                      </p:to>
                                    </p:set>
                                  </p:childTnLst>
                                </p:cTn>
                              </p:par>
                              <p:par>
                                <p:cTn id="15" presetID="35" presetClass="emph" presetSubtype="0" repeatCount="4000" fill="hold" nodeType="withEffect">
                                  <p:stCondLst>
                                    <p:cond delay="4000"/>
                                  </p:stCondLst>
                                  <p:childTnLst>
                                    <p:anim calcmode="discrete" valueType="str">
                                      <p:cBhvr>
                                        <p:cTn id="16" dur="1000" fill="hold"/>
                                        <p:tgtEl>
                                          <p:spTgt spid="11"/>
                                        </p:tgtEl>
                                        <p:attrNameLst>
                                          <p:attrName>style.visibility</p:attrName>
                                        </p:attrNameLst>
                                      </p:cBhvr>
                                      <p:tavLst>
                                        <p:tav tm="0">
                                          <p:val>
                                            <p:strVal val="hidden"/>
                                          </p:val>
                                        </p:tav>
                                        <p:tav tm="50000">
                                          <p:val>
                                            <p:strVal val="visible"/>
                                          </p:val>
                                        </p:tav>
                                      </p:tavLst>
                                    </p:anim>
                                  </p:childTnLst>
                                </p:cTn>
                              </p:par>
                              <p:par>
                                <p:cTn id="17" presetID="1" presetClass="entr" presetSubtype="0" fill="hold" nodeType="withEffect">
                                  <p:stCondLst>
                                    <p:cond delay="87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nodeType="afterGroup">
                            <p:stCondLst>
                              <p:cond delay="18000"/>
                            </p:stCondLst>
                            <p:childTnLst>
                              <p:par>
                                <p:cTn id="20" presetID="1"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par>
                          <p:cTn id="22" fill="hold" nodeType="afterGroup">
                            <p:stCondLst>
                              <p:cond delay="18000"/>
                            </p:stCondLst>
                            <p:childTnLst>
                              <p:par>
                                <p:cTn id="23" presetID="35" presetClass="emph" presetSubtype="0" repeatCount="4000" fill="hold" nodeType="afterEffect">
                                  <p:stCondLst>
                                    <p:cond delay="0"/>
                                  </p:stCondLst>
                                  <p:childTnLst>
                                    <p:anim calcmode="discrete" valueType="str">
                                      <p:cBhvr>
                                        <p:cTn id="24"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20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95" grpId="0" animBg="1"/>
      <p:bldP spid="17209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2"/>
          <p:cNvSpPr>
            <a:spLocks noGrp="1" noChangeArrowheads="1"/>
          </p:cNvSpPr>
          <p:nvPr>
            <p:ph type="title"/>
          </p:nvPr>
        </p:nvSpPr>
        <p:spPr/>
        <p:txBody>
          <a:bodyPr/>
          <a:lstStyle/>
          <a:p>
            <a:pPr eaLnBrk="1" hangingPunct="1"/>
            <a:r>
              <a:rPr lang="en-US" altLang="zh-CN" dirty="0"/>
              <a:t>CSMA/CD</a:t>
            </a:r>
            <a:endParaRPr lang="zh-CN" altLang="en-US" dirty="0"/>
          </a:p>
        </p:txBody>
      </p:sp>
      <p:sp>
        <p:nvSpPr>
          <p:cNvPr id="76805" name="Rectangle 3"/>
          <p:cNvSpPr>
            <a:spLocks noGrp="1" noChangeArrowheads="1"/>
          </p:cNvSpPr>
          <p:nvPr>
            <p:ph idx="1"/>
          </p:nvPr>
        </p:nvSpPr>
        <p:spPr>
          <a:xfrm>
            <a:off x="303213" y="1017588"/>
            <a:ext cx="8550275" cy="5141912"/>
          </a:xfrm>
        </p:spPr>
        <p:txBody>
          <a:bodyPr/>
          <a:lstStyle/>
          <a:p>
            <a:pPr marL="0" indent="0" eaLnBrk="1" hangingPunct="1">
              <a:spcBef>
                <a:spcPts val="600"/>
              </a:spcBef>
              <a:buNone/>
            </a:pPr>
            <a:r>
              <a:rPr lang="zh-CN" altLang="en-US" dirty="0">
                <a:ea typeface="楷体" panose="02010609060101010101" pitchFamily="49" charset="-122"/>
                <a:cs typeface="Arial" panose="020B0604020202020204" pitchFamily="34" charset="0"/>
              </a:rPr>
              <a:t>争用期</a:t>
            </a:r>
          </a:p>
          <a:p>
            <a:pPr eaLnBrk="1" hangingPunct="1">
              <a:spcBef>
                <a:spcPts val="600"/>
              </a:spcBef>
            </a:pPr>
            <a:r>
              <a:rPr lang="zh-CN" altLang="en-US" dirty="0">
                <a:ea typeface="楷体" panose="02010609060101010101" pitchFamily="49" charset="-122"/>
                <a:cs typeface="Arial" panose="020B0604020202020204" pitchFamily="34" charset="0"/>
              </a:rPr>
              <a:t>最先发送数据帧的站，在发送数据帧后至多经过时间 </a:t>
            </a:r>
            <a:r>
              <a:rPr lang="en-US" altLang="zh-CN" dirty="0">
                <a:ea typeface="楷体" panose="02010609060101010101" pitchFamily="49" charset="-122"/>
                <a:cs typeface="Arial" panose="020B0604020202020204" pitchFamily="34" charset="0"/>
              </a:rPr>
              <a:t>2</a:t>
            </a:r>
            <a:r>
              <a:rPr lang="en-US" altLang="zh-CN" i="1" dirty="0">
                <a:ea typeface="楷体" panose="02010609060101010101" pitchFamily="49" charset="-122"/>
                <a:cs typeface="Arial" panose="020B0604020202020204" pitchFamily="34" charset="0"/>
                <a:sym typeface="Symbol" panose="05050102010706020507" pitchFamily="18" charset="2"/>
              </a:rPr>
              <a:t> </a:t>
            </a:r>
            <a:r>
              <a:rPr lang="en-US" altLang="zh-CN" dirty="0">
                <a:ea typeface="楷体" panose="02010609060101010101" pitchFamily="49" charset="-122"/>
                <a:cs typeface="Arial" panose="020B0604020202020204" pitchFamily="34" charset="0"/>
                <a:sym typeface="Symbol" panose="05050102010706020507" pitchFamily="18" charset="2"/>
              </a:rPr>
              <a:t>(</a:t>
            </a:r>
            <a:r>
              <a:rPr lang="zh-CN" altLang="en-US" dirty="0">
                <a:ea typeface="楷体" panose="02010609060101010101" pitchFamily="49" charset="-122"/>
                <a:cs typeface="Arial" panose="020B0604020202020204" pitchFamily="34" charset="0"/>
                <a:sym typeface="Symbol" panose="05050102010706020507" pitchFamily="18" charset="2"/>
              </a:rPr>
              <a:t>两倍的端到端往返时延</a:t>
            </a:r>
            <a:r>
              <a:rPr lang="en-US" altLang="zh-CN" dirty="0">
                <a:ea typeface="楷体" panose="02010609060101010101" pitchFamily="49" charset="-122"/>
                <a:cs typeface="Arial" panose="020B0604020202020204" pitchFamily="34" charset="0"/>
                <a:sym typeface="Symbol" panose="05050102010706020507" pitchFamily="18" charset="2"/>
              </a:rPr>
              <a:t>)</a:t>
            </a:r>
            <a:r>
              <a:rPr lang="zh-CN" altLang="en-US" dirty="0">
                <a:ea typeface="楷体" panose="02010609060101010101" pitchFamily="49" charset="-122"/>
                <a:cs typeface="Arial" panose="020B0604020202020204" pitchFamily="34" charset="0"/>
              </a:rPr>
              <a:t>就可知道发送的数据帧是否遭受了碰撞。</a:t>
            </a:r>
          </a:p>
          <a:p>
            <a:pPr eaLnBrk="1" hangingPunct="1">
              <a:spcBef>
                <a:spcPts val="600"/>
              </a:spcBef>
            </a:pPr>
            <a:endParaRPr lang="en-US" altLang="zh-CN" dirty="0">
              <a:ea typeface="楷体" panose="02010609060101010101" pitchFamily="49" charset="-122"/>
              <a:cs typeface="Arial" panose="020B0604020202020204" pitchFamily="34" charset="0"/>
            </a:endParaRPr>
          </a:p>
          <a:p>
            <a:pPr eaLnBrk="1" hangingPunct="1">
              <a:spcBef>
                <a:spcPts val="600"/>
              </a:spcBef>
            </a:pPr>
            <a:r>
              <a:rPr lang="zh-CN" altLang="en-US" dirty="0">
                <a:ea typeface="楷体" panose="02010609060101010101" pitchFamily="49" charset="-122"/>
                <a:cs typeface="Arial" panose="020B0604020202020204" pitchFamily="34" charset="0"/>
              </a:rPr>
              <a:t>以太网的端到端往返时延 </a:t>
            </a:r>
            <a:r>
              <a:rPr lang="en-US" altLang="zh-CN" dirty="0">
                <a:ea typeface="楷体" panose="02010609060101010101" pitchFamily="49" charset="-122"/>
                <a:cs typeface="Arial" panose="020B0604020202020204" pitchFamily="34" charset="0"/>
              </a:rPr>
              <a:t>2</a:t>
            </a:r>
            <a:r>
              <a:rPr lang="en-US" altLang="zh-CN" i="1" dirty="0">
                <a:ea typeface="楷体" panose="02010609060101010101" pitchFamily="49" charset="-122"/>
                <a:cs typeface="Arial" panose="020B0604020202020204" pitchFamily="34" charset="0"/>
                <a:sym typeface="Symbol" panose="05050102010706020507" pitchFamily="18" charset="2"/>
              </a:rPr>
              <a:t> </a:t>
            </a:r>
            <a:r>
              <a:rPr lang="zh-CN" altLang="en-US" dirty="0">
                <a:ea typeface="楷体" panose="02010609060101010101" pitchFamily="49" charset="-122"/>
                <a:cs typeface="Arial" panose="020B0604020202020204" pitchFamily="34" charset="0"/>
              </a:rPr>
              <a:t>称为</a:t>
            </a:r>
            <a:r>
              <a:rPr lang="zh-CN" altLang="en-US" dirty="0">
                <a:solidFill>
                  <a:srgbClr val="FF0000"/>
                </a:solidFill>
                <a:ea typeface="楷体" panose="02010609060101010101" pitchFamily="49" charset="-122"/>
                <a:cs typeface="Arial" panose="020B0604020202020204" pitchFamily="34" charset="0"/>
              </a:rPr>
              <a:t>争用期</a:t>
            </a:r>
            <a:r>
              <a:rPr lang="zh-CN" altLang="en-US" dirty="0">
                <a:ea typeface="楷体" panose="02010609060101010101" pitchFamily="49" charset="-122"/>
                <a:cs typeface="Arial" panose="020B0604020202020204" pitchFamily="34" charset="0"/>
              </a:rPr>
              <a:t>，或</a:t>
            </a:r>
            <a:r>
              <a:rPr lang="zh-CN" altLang="en-US" dirty="0">
                <a:solidFill>
                  <a:srgbClr val="FF0000"/>
                </a:solidFill>
                <a:ea typeface="楷体" panose="02010609060101010101" pitchFamily="49" charset="-122"/>
                <a:cs typeface="Arial" panose="020B0604020202020204" pitchFamily="34" charset="0"/>
              </a:rPr>
              <a:t>碰撞窗口</a:t>
            </a:r>
            <a:r>
              <a:rPr lang="zh-CN" altLang="en-US" dirty="0">
                <a:ea typeface="楷体" panose="02010609060101010101" pitchFamily="49" charset="-122"/>
                <a:cs typeface="Arial" panose="020B0604020202020204" pitchFamily="34" charset="0"/>
              </a:rPr>
              <a:t>。</a:t>
            </a:r>
          </a:p>
          <a:p>
            <a:pPr eaLnBrk="1" hangingPunct="1">
              <a:spcBef>
                <a:spcPts val="600"/>
              </a:spcBef>
            </a:pPr>
            <a:endParaRPr lang="en-US" altLang="zh-CN" dirty="0">
              <a:ea typeface="楷体" panose="02010609060101010101" pitchFamily="49" charset="-122"/>
              <a:cs typeface="Arial" panose="020B0604020202020204" pitchFamily="34" charset="0"/>
            </a:endParaRPr>
          </a:p>
          <a:p>
            <a:pPr eaLnBrk="1" hangingPunct="1">
              <a:spcBef>
                <a:spcPts val="600"/>
              </a:spcBef>
            </a:pPr>
            <a:r>
              <a:rPr lang="zh-CN" altLang="en-US" dirty="0">
                <a:ea typeface="楷体" panose="02010609060101010101" pitchFamily="49" charset="-122"/>
                <a:cs typeface="Arial" panose="020B0604020202020204" pitchFamily="34" charset="0"/>
              </a:rPr>
              <a:t>经过争用期这段时间还没有检测到碰撞，才能肯定这次发送不会发生碰撞。</a:t>
            </a:r>
            <a:endParaRPr lang="en-US" altLang="zh-CN" dirty="0">
              <a:ea typeface="楷体" panose="02010609060101010101" pitchFamily="49" charset="-122"/>
              <a:cs typeface="Arial" panose="020B0604020202020204" pitchFamily="34" charset="0"/>
            </a:endParaRPr>
          </a:p>
          <a:p>
            <a:pPr eaLnBrk="1" hangingPunct="1">
              <a:spcBef>
                <a:spcPts val="600"/>
              </a:spcBef>
            </a:pPr>
            <a:endParaRPr lang="en-US" altLang="zh-CN" dirty="0">
              <a:ea typeface="楷体" panose="02010609060101010101" pitchFamily="49" charset="-122"/>
              <a:cs typeface="Arial" panose="020B0604020202020204" pitchFamily="34" charset="0"/>
            </a:endParaRPr>
          </a:p>
          <a:p>
            <a:pPr eaLnBrk="1" hangingPunct="1">
              <a:spcBef>
                <a:spcPts val="600"/>
              </a:spcBef>
            </a:pPr>
            <a:r>
              <a:rPr lang="zh-CN" altLang="en-US" dirty="0"/>
              <a:t>这时，就可以放心把这一帧数据</a:t>
            </a:r>
            <a:r>
              <a:rPr lang="zh-CN" altLang="en-US" dirty="0">
                <a:solidFill>
                  <a:srgbClr val="FF0000"/>
                </a:solidFill>
              </a:rPr>
              <a:t>顺利</a:t>
            </a:r>
            <a:r>
              <a:rPr lang="zh-CN" altLang="en-US" dirty="0"/>
              <a:t>发送完毕。 </a:t>
            </a:r>
          </a:p>
        </p:txBody>
      </p:sp>
    </p:spTree>
    <p:extLst>
      <p:ext uri="{BB962C8B-B14F-4D97-AF65-F5344CB8AC3E}">
        <p14:creationId xmlns:p14="http://schemas.microsoft.com/office/powerpoint/2010/main" val="26240606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Rectangle 3"/>
          <p:cNvSpPr>
            <a:spLocks noGrp="1" noChangeArrowheads="1"/>
          </p:cNvSpPr>
          <p:nvPr>
            <p:ph type="body" sz="half" idx="1"/>
          </p:nvPr>
        </p:nvSpPr>
        <p:spPr>
          <a:xfrm>
            <a:off x="443577" y="1057735"/>
            <a:ext cx="4115723" cy="5057929"/>
          </a:xfrm>
          <a:ln>
            <a:solidFill>
              <a:srgbClr val="00CC00"/>
            </a:solidFill>
          </a:ln>
        </p:spPr>
        <p:txBody>
          <a:bodyPr/>
          <a:lstStyle/>
          <a:p>
            <a:pPr marL="0" indent="0">
              <a:spcBef>
                <a:spcPts val="600"/>
              </a:spcBef>
              <a:buFont typeface="Wingdings" charset="0"/>
              <a:buNone/>
              <a:defRPr/>
            </a:pPr>
            <a:r>
              <a:rPr lang="en-US" sz="2400" dirty="0">
                <a:solidFill>
                  <a:srgbClr val="000099"/>
                </a:solidFill>
                <a:ea typeface="ＭＳ Ｐゴシック" charset="0"/>
              </a:rPr>
              <a:t>1. </a:t>
            </a:r>
            <a:r>
              <a:rPr lang="en-US" altLang="zh-CN" sz="2400" dirty="0"/>
              <a:t>NIC</a:t>
            </a:r>
            <a:r>
              <a:rPr lang="zh-CN" altLang="en-US" sz="2400" dirty="0"/>
              <a:t>从网络层接收数据报，创建帧。</a:t>
            </a:r>
            <a:endParaRPr lang="en-US" sz="2400" dirty="0">
              <a:ea typeface="ＭＳ Ｐゴシック" charset="0"/>
            </a:endParaRPr>
          </a:p>
          <a:p>
            <a:pPr marL="0" indent="0">
              <a:spcBef>
                <a:spcPts val="600"/>
              </a:spcBef>
              <a:buFont typeface="Wingdings" charset="0"/>
              <a:buNone/>
              <a:defRPr/>
            </a:pPr>
            <a:endParaRPr lang="en-US" sz="2400" dirty="0">
              <a:solidFill>
                <a:srgbClr val="000099"/>
              </a:solidFill>
              <a:ea typeface="ＭＳ Ｐゴシック" charset="0"/>
            </a:endParaRPr>
          </a:p>
          <a:p>
            <a:pPr marL="0" indent="0">
              <a:spcBef>
                <a:spcPts val="600"/>
              </a:spcBef>
              <a:buFont typeface="Wingdings" charset="0"/>
              <a:buNone/>
              <a:defRPr/>
            </a:pPr>
            <a:r>
              <a:rPr lang="en-US" sz="2400" dirty="0">
                <a:solidFill>
                  <a:srgbClr val="000099"/>
                </a:solidFill>
                <a:ea typeface="ＭＳ Ｐゴシック" charset="0"/>
              </a:rPr>
              <a:t>2. </a:t>
            </a:r>
            <a:r>
              <a:rPr lang="zh-CN" altLang="en-US" sz="2400" dirty="0"/>
              <a:t>如果</a:t>
            </a:r>
            <a:r>
              <a:rPr lang="en-US" altLang="zh-CN" sz="2400" dirty="0"/>
              <a:t>NIC</a:t>
            </a:r>
            <a:r>
              <a:rPr lang="zh-CN" altLang="en-US" sz="2400" dirty="0"/>
              <a:t>感知信道空闲，开始帧传输。如果</a:t>
            </a:r>
            <a:r>
              <a:rPr lang="en-US" altLang="zh-CN" sz="2400" dirty="0"/>
              <a:t>NIC</a:t>
            </a:r>
            <a:r>
              <a:rPr lang="zh-CN" altLang="en-US" sz="2400" dirty="0"/>
              <a:t>感觉信道忙，等待直到信道空闲，然后传输。</a:t>
            </a:r>
            <a:endParaRPr lang="en-US" sz="2400" dirty="0">
              <a:ea typeface="ＭＳ Ｐゴシック" charset="0"/>
            </a:endParaRPr>
          </a:p>
          <a:p>
            <a:pPr marL="0" indent="0">
              <a:spcBef>
                <a:spcPts val="600"/>
              </a:spcBef>
              <a:buFont typeface="Wingdings" charset="0"/>
              <a:buNone/>
              <a:defRPr/>
            </a:pPr>
            <a:endParaRPr lang="en-US" sz="2400" dirty="0">
              <a:solidFill>
                <a:srgbClr val="000099"/>
              </a:solidFill>
              <a:ea typeface="ＭＳ Ｐゴシック" charset="0"/>
            </a:endParaRPr>
          </a:p>
          <a:p>
            <a:pPr marL="0" indent="0">
              <a:spcBef>
                <a:spcPts val="600"/>
              </a:spcBef>
              <a:buFont typeface="Wingdings" charset="0"/>
              <a:buNone/>
              <a:defRPr/>
            </a:pPr>
            <a:r>
              <a:rPr lang="en-US" sz="2400" dirty="0">
                <a:solidFill>
                  <a:srgbClr val="000099"/>
                </a:solidFill>
                <a:ea typeface="ＭＳ Ｐゴシック" charset="0"/>
              </a:rPr>
              <a:t>3. </a:t>
            </a:r>
            <a:r>
              <a:rPr lang="zh-CN" altLang="en-US" sz="2400" dirty="0"/>
              <a:t>如果网卡传输了整个帧而</a:t>
            </a:r>
            <a:r>
              <a:rPr lang="zh-CN" altLang="en-US" sz="2400" dirty="0">
                <a:solidFill>
                  <a:srgbClr val="FF0000"/>
                </a:solidFill>
              </a:rPr>
              <a:t>没有检测</a:t>
            </a:r>
            <a:r>
              <a:rPr lang="zh-CN" altLang="en-US" sz="2400" dirty="0"/>
              <a:t>到另一个传输，网卡就完成了帧的传输！</a:t>
            </a:r>
            <a:endParaRPr lang="en-US" sz="2400" dirty="0">
              <a:ea typeface="ＭＳ Ｐゴシック" charset="0"/>
            </a:endParaRPr>
          </a:p>
        </p:txBody>
      </p:sp>
      <p:sp>
        <p:nvSpPr>
          <p:cNvPr id="57350" name="Rectangle 4"/>
          <p:cNvSpPr>
            <a:spLocks noGrp="1" noChangeArrowheads="1"/>
          </p:cNvSpPr>
          <p:nvPr>
            <p:ph type="body" sz="half" idx="2"/>
          </p:nvPr>
        </p:nvSpPr>
        <p:spPr>
          <a:xfrm>
            <a:off x="4676723" y="1057735"/>
            <a:ext cx="4167240" cy="5057929"/>
          </a:xfrm>
          <a:ln>
            <a:solidFill>
              <a:srgbClr val="00CC00"/>
            </a:solidFill>
          </a:ln>
        </p:spPr>
        <p:txBody>
          <a:bodyPr/>
          <a:lstStyle/>
          <a:p>
            <a:pPr marL="0" indent="0">
              <a:spcBef>
                <a:spcPts val="600"/>
              </a:spcBef>
              <a:buNone/>
              <a:defRPr/>
            </a:pPr>
            <a:r>
              <a:rPr lang="en-US" altLang="zh-CN" sz="2400" dirty="0"/>
              <a:t>4. </a:t>
            </a:r>
            <a:r>
              <a:rPr lang="zh-CN" altLang="en-US" sz="2400" dirty="0"/>
              <a:t>如果</a:t>
            </a:r>
            <a:r>
              <a:rPr lang="en-US" altLang="zh-CN" sz="2400" dirty="0"/>
              <a:t>NIC</a:t>
            </a:r>
            <a:r>
              <a:rPr lang="zh-CN" altLang="en-US" sz="2400" dirty="0">
                <a:solidFill>
                  <a:srgbClr val="FF0000"/>
                </a:solidFill>
              </a:rPr>
              <a:t>在传输时检测到</a:t>
            </a:r>
            <a:r>
              <a:rPr lang="zh-CN" altLang="en-US" sz="2400" dirty="0"/>
              <a:t>另一个传输，中止并发送干扰信号。</a:t>
            </a:r>
            <a:endParaRPr lang="en-US" altLang="zh-CN" sz="2400" dirty="0"/>
          </a:p>
          <a:p>
            <a:pPr marL="0" indent="0">
              <a:spcBef>
                <a:spcPts val="600"/>
              </a:spcBef>
              <a:buNone/>
              <a:defRPr/>
            </a:pPr>
            <a:endParaRPr lang="en-US" altLang="zh-CN" sz="2400" dirty="0"/>
          </a:p>
          <a:p>
            <a:pPr marL="0" indent="0">
              <a:spcBef>
                <a:spcPts val="600"/>
              </a:spcBef>
              <a:buNone/>
              <a:defRPr/>
            </a:pPr>
            <a:r>
              <a:rPr lang="en-US" altLang="zh-CN" sz="2400" dirty="0"/>
              <a:t>5.</a:t>
            </a:r>
            <a:r>
              <a:rPr lang="zh-CN" altLang="en-US" sz="2400" dirty="0"/>
              <a:t>中止后，</a:t>
            </a:r>
            <a:r>
              <a:rPr lang="en-US" altLang="zh-CN" sz="2400" dirty="0"/>
              <a:t>NIC</a:t>
            </a:r>
            <a:r>
              <a:rPr lang="zh-CN" altLang="en-US" sz="2400" dirty="0"/>
              <a:t>进入二进制</a:t>
            </a:r>
            <a:r>
              <a:rPr lang="en-US" altLang="zh-CN" sz="2400" dirty="0"/>
              <a:t>(</a:t>
            </a:r>
            <a:r>
              <a:rPr lang="zh-CN" altLang="en-US" sz="2400" dirty="0"/>
              <a:t>指数</a:t>
            </a:r>
            <a:r>
              <a:rPr lang="en-US" altLang="zh-CN" sz="2400" dirty="0"/>
              <a:t>)</a:t>
            </a:r>
            <a:r>
              <a:rPr lang="zh-CN" altLang="en-US" sz="2400" dirty="0"/>
              <a:t>退避</a:t>
            </a:r>
            <a:r>
              <a:rPr lang="en-US" altLang="zh-CN" sz="2400" dirty="0"/>
              <a:t>: </a:t>
            </a:r>
          </a:p>
          <a:p>
            <a:r>
              <a:rPr lang="zh-CN" altLang="en-US" sz="2400" dirty="0"/>
              <a:t>第</a:t>
            </a:r>
            <a:r>
              <a:rPr lang="en-US" altLang="zh-CN" sz="2400" dirty="0"/>
              <a:t>m</a:t>
            </a:r>
            <a:r>
              <a:rPr lang="zh-CN" altLang="en-US" sz="2400" dirty="0"/>
              <a:t>次碰撞后，</a:t>
            </a:r>
            <a:r>
              <a:rPr lang="en-US" altLang="zh-CN" sz="2400" dirty="0"/>
              <a:t>NIC</a:t>
            </a:r>
            <a:r>
              <a:rPr lang="zh-CN" altLang="en-US" sz="2400" dirty="0"/>
              <a:t>从</a:t>
            </a:r>
            <a:r>
              <a:rPr lang="en-US" altLang="zh-CN" sz="2400" dirty="0"/>
              <a:t>{0, 1, 2</a:t>
            </a:r>
            <a:r>
              <a:rPr lang="zh-CN" altLang="en-US" sz="2400" dirty="0"/>
              <a:t>，</a:t>
            </a:r>
            <a:r>
              <a:rPr lang="en-US" altLang="zh-CN" sz="2400" dirty="0"/>
              <a:t>…</a:t>
            </a:r>
            <a:r>
              <a:rPr lang="zh-CN" altLang="en-US" sz="2400" dirty="0"/>
              <a:t>，</a:t>
            </a:r>
            <a:r>
              <a:rPr lang="en-US" altLang="zh-CN" sz="2400" dirty="0"/>
              <a:t>2</a:t>
            </a:r>
            <a:r>
              <a:rPr lang="en-US" altLang="zh-CN" sz="2400" baseline="30000" dirty="0"/>
              <a:t>m</a:t>
            </a:r>
            <a:r>
              <a:rPr lang="en-US" altLang="zh-CN" sz="2400" dirty="0"/>
              <a:t>-1}</a:t>
            </a:r>
            <a:r>
              <a:rPr lang="zh-CN" altLang="en-US" sz="2400" dirty="0"/>
              <a:t>中随机选择</a:t>
            </a:r>
            <a:r>
              <a:rPr lang="en-US" altLang="zh-CN" sz="2400" dirty="0"/>
              <a:t>K</a:t>
            </a:r>
            <a:r>
              <a:rPr lang="zh-CN" altLang="en-US" sz="2400" dirty="0"/>
              <a:t>。网卡等待</a:t>
            </a:r>
            <a:r>
              <a:rPr lang="en-US" altLang="zh-CN" sz="2400" dirty="0"/>
              <a:t>K·512</a:t>
            </a:r>
            <a:r>
              <a:rPr lang="zh-CN" altLang="en-US" sz="2400" dirty="0">
                <a:solidFill>
                  <a:srgbClr val="FF0000"/>
                </a:solidFill>
              </a:rPr>
              <a:t>比特时间</a:t>
            </a:r>
            <a:r>
              <a:rPr lang="zh-CN" altLang="en-US" sz="2400" dirty="0"/>
              <a:t>，返回步骤</a:t>
            </a:r>
            <a:r>
              <a:rPr lang="en-US" altLang="zh-CN" sz="2400" dirty="0"/>
              <a:t>2 </a:t>
            </a:r>
            <a:r>
              <a:rPr lang="zh-CN" altLang="en-US" sz="2400" dirty="0"/>
              <a:t>。</a:t>
            </a:r>
            <a:endParaRPr lang="en-US" altLang="zh-CN" sz="2400" dirty="0"/>
          </a:p>
          <a:p>
            <a:endParaRPr lang="en-US" altLang="zh-CN" sz="2400" dirty="0"/>
          </a:p>
          <a:p>
            <a:r>
              <a:rPr lang="zh-CN" altLang="en-US" sz="2400" dirty="0"/>
              <a:t>碰撞更多，后退间隔更长</a:t>
            </a:r>
            <a:r>
              <a:rPr lang="en-US" altLang="zh-CN" sz="2400" dirty="0"/>
              <a:t>.</a:t>
            </a:r>
            <a:endParaRPr lang="en-US" altLang="zh-CN" sz="2200" dirty="0"/>
          </a:p>
        </p:txBody>
      </p:sp>
      <p:sp>
        <p:nvSpPr>
          <p:cNvPr id="2" name="标题 1"/>
          <p:cNvSpPr>
            <a:spLocks noGrp="1"/>
          </p:cNvSpPr>
          <p:nvPr>
            <p:ph type="title"/>
          </p:nvPr>
        </p:nvSpPr>
        <p:spPr/>
        <p:txBody>
          <a:bodyPr/>
          <a:lstStyle/>
          <a:p>
            <a:r>
              <a:rPr lang="zh-CN" altLang="en-US" dirty="0"/>
              <a:t>以太网</a:t>
            </a:r>
            <a:r>
              <a:rPr lang="en-US" altLang="zh-CN" dirty="0"/>
              <a:t>CSMA/CD</a:t>
            </a:r>
            <a:r>
              <a:rPr lang="zh-CN" altLang="en-US" dirty="0"/>
              <a:t>算法</a:t>
            </a:r>
            <a:endParaRPr lang="zh-CN" altLang="en-US" dirty="0">
              <a:latin typeface="+mn-lt"/>
            </a:endParaRPr>
          </a:p>
        </p:txBody>
      </p:sp>
    </p:spTree>
    <p:extLst>
      <p:ext uri="{BB962C8B-B14F-4D97-AF65-F5344CB8AC3E}">
        <p14:creationId xmlns:p14="http://schemas.microsoft.com/office/powerpoint/2010/main" val="16116051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4"/>
          <p:cNvSpPr>
            <a:spLocks noGrp="1" noChangeArrowheads="1"/>
          </p:cNvSpPr>
          <p:nvPr>
            <p:ph type="title"/>
          </p:nvPr>
        </p:nvSpPr>
        <p:spPr>
          <a:xfrm>
            <a:off x="303213" y="165100"/>
            <a:ext cx="8540750" cy="762000"/>
          </a:xfrm>
        </p:spPr>
        <p:txBody>
          <a:bodyPr/>
          <a:lstStyle/>
          <a:p>
            <a:pPr eaLnBrk="1" hangingPunct="1"/>
            <a:r>
              <a:rPr lang="zh-CN" altLang="en-US" sz="2400" dirty="0"/>
              <a:t>以太网使用截断二进制指数类型退避算法 </a:t>
            </a:r>
            <a:br>
              <a:rPr lang="zh-CN" altLang="en-US" sz="2400" dirty="0"/>
            </a:br>
            <a:r>
              <a:rPr lang="en-US" altLang="zh-CN" sz="2400" dirty="0"/>
              <a:t>(truncated binary exponential backoff)</a:t>
            </a:r>
          </a:p>
        </p:txBody>
      </p:sp>
      <p:sp>
        <p:nvSpPr>
          <p:cNvPr id="121859" name="Rectangle 5"/>
          <p:cNvSpPr>
            <a:spLocks noGrp="1" noChangeArrowheads="1"/>
          </p:cNvSpPr>
          <p:nvPr>
            <p:ph type="body" idx="1"/>
          </p:nvPr>
        </p:nvSpPr>
        <p:spPr>
          <a:xfrm>
            <a:off x="323850" y="1052736"/>
            <a:ext cx="8483600" cy="5112568"/>
          </a:xfrm>
        </p:spPr>
        <p:txBody>
          <a:bodyPr/>
          <a:lstStyle/>
          <a:p>
            <a:pPr eaLnBrk="1" hangingPunct="1">
              <a:spcBef>
                <a:spcPts val="600"/>
              </a:spcBef>
            </a:pPr>
            <a:r>
              <a:rPr lang="zh-CN" altLang="en-US" dirty="0"/>
              <a:t>发生碰撞的站在停止发送数据后，要推迟</a:t>
            </a:r>
            <a:r>
              <a:rPr lang="en-US" altLang="zh-CN" dirty="0"/>
              <a:t>(</a:t>
            </a:r>
            <a:r>
              <a:rPr lang="zh-CN" altLang="en-US" dirty="0">
                <a:solidFill>
                  <a:srgbClr val="FF0000"/>
                </a:solidFill>
              </a:rPr>
              <a:t>退避</a:t>
            </a:r>
            <a:r>
              <a:rPr lang="en-US" altLang="zh-CN" dirty="0"/>
              <a:t>)</a:t>
            </a:r>
            <a:r>
              <a:rPr lang="zh-CN" altLang="en-US" dirty="0"/>
              <a:t>一个</a:t>
            </a:r>
            <a:r>
              <a:rPr lang="zh-CN" altLang="en-US" dirty="0">
                <a:solidFill>
                  <a:schemeClr val="hlink"/>
                </a:solidFill>
              </a:rPr>
              <a:t>随机时间</a:t>
            </a:r>
            <a:r>
              <a:rPr lang="zh-CN" altLang="en-US" dirty="0"/>
              <a:t>才能再发送数据。</a:t>
            </a:r>
          </a:p>
          <a:p>
            <a:pPr eaLnBrk="1" hangingPunct="1">
              <a:spcBef>
                <a:spcPts val="600"/>
              </a:spcBef>
            </a:pPr>
            <a:endParaRPr lang="en-US" altLang="zh-CN" dirty="0"/>
          </a:p>
          <a:p>
            <a:pPr eaLnBrk="1" hangingPunct="1">
              <a:spcBef>
                <a:spcPts val="600"/>
              </a:spcBef>
              <a:buFontTx/>
              <a:buNone/>
            </a:pPr>
            <a:r>
              <a:rPr lang="en-US" altLang="zh-CN" dirty="0"/>
              <a:t>(1) </a:t>
            </a:r>
            <a:r>
              <a:rPr lang="zh-CN" altLang="en-US" dirty="0"/>
              <a:t>确定基本退避时间，一般是取为争用期</a:t>
            </a:r>
            <a:r>
              <a:rPr lang="en-US" altLang="zh-CN" dirty="0"/>
              <a:t>2</a:t>
            </a:r>
            <a:r>
              <a:rPr lang="en-US" altLang="zh-CN" dirty="0">
                <a:sym typeface="Symbol" pitchFamily="18" charset="2"/>
              </a:rPr>
              <a:t></a:t>
            </a:r>
            <a:r>
              <a:rPr lang="zh-CN" altLang="en-US" dirty="0"/>
              <a:t>。</a:t>
            </a:r>
          </a:p>
          <a:p>
            <a:pPr eaLnBrk="1" hangingPunct="1">
              <a:spcBef>
                <a:spcPts val="600"/>
              </a:spcBef>
            </a:pPr>
            <a:endParaRPr lang="en-US" altLang="zh-CN" dirty="0"/>
          </a:p>
          <a:p>
            <a:pPr eaLnBrk="1" hangingPunct="1">
              <a:spcBef>
                <a:spcPts val="600"/>
              </a:spcBef>
              <a:buFontTx/>
              <a:buNone/>
            </a:pPr>
            <a:r>
              <a:rPr lang="en-US" altLang="zh-CN" dirty="0"/>
              <a:t>(2) </a:t>
            </a:r>
            <a:r>
              <a:rPr lang="zh-CN" altLang="en-US" dirty="0"/>
              <a:t>从整数集合</a:t>
            </a:r>
            <a:r>
              <a:rPr lang="en-US" altLang="zh-CN" dirty="0"/>
              <a:t>[0, 1, …, (2</a:t>
            </a:r>
            <a:r>
              <a:rPr lang="en-US" altLang="zh-CN" baseline="30000" dirty="0"/>
              <a:t>k</a:t>
            </a:r>
            <a:r>
              <a:rPr lang="en-US" altLang="zh-CN" dirty="0"/>
              <a:t> </a:t>
            </a:r>
            <a:r>
              <a:rPr lang="en-US" altLang="zh-CN" dirty="0">
                <a:sym typeface="Symbol" pitchFamily="18" charset="2"/>
              </a:rPr>
              <a:t></a:t>
            </a:r>
            <a:r>
              <a:rPr lang="en-US" altLang="zh-CN" dirty="0"/>
              <a:t>1)]</a:t>
            </a:r>
            <a:r>
              <a:rPr lang="zh-CN" altLang="en-US" dirty="0"/>
              <a:t>中随机地取出一个数，记为 </a:t>
            </a:r>
            <a:r>
              <a:rPr lang="en-US" altLang="zh-CN" dirty="0"/>
              <a:t>r</a:t>
            </a:r>
            <a:r>
              <a:rPr lang="zh-CN" altLang="en-US" dirty="0"/>
              <a:t>。</a:t>
            </a:r>
            <a:r>
              <a:rPr lang="zh-CN" altLang="en-US" dirty="0">
                <a:solidFill>
                  <a:srgbClr val="FF0000"/>
                </a:solidFill>
              </a:rPr>
              <a:t>重传</a:t>
            </a:r>
            <a:r>
              <a:rPr lang="zh-CN" altLang="en-US" dirty="0"/>
              <a:t>所需的时延就是 </a:t>
            </a:r>
            <a:r>
              <a:rPr lang="en-US" altLang="zh-CN" dirty="0"/>
              <a:t>r </a:t>
            </a:r>
            <a:r>
              <a:rPr lang="zh-CN" altLang="en-US" dirty="0"/>
              <a:t>倍的基本退避时间。</a:t>
            </a:r>
            <a:endParaRPr lang="en-US" altLang="zh-CN" dirty="0"/>
          </a:p>
          <a:p>
            <a:pPr eaLnBrk="1" hangingPunct="1">
              <a:spcBef>
                <a:spcPts val="600"/>
              </a:spcBef>
            </a:pPr>
            <a:endParaRPr lang="en-US" altLang="zh-CN" dirty="0"/>
          </a:p>
          <a:p>
            <a:pPr marL="342900" lvl="1" indent="-342900" eaLnBrk="1" hangingPunct="1">
              <a:spcBef>
                <a:spcPts val="600"/>
              </a:spcBef>
              <a:buNone/>
            </a:pPr>
            <a:r>
              <a:rPr lang="en-US" altLang="zh-CN" dirty="0">
                <a:cs typeface="+mn-cs"/>
              </a:rPr>
              <a:t>(3) </a:t>
            </a:r>
            <a:r>
              <a:rPr lang="zh-CN" altLang="en-US" dirty="0">
                <a:cs typeface="+mn-cs"/>
              </a:rPr>
              <a:t>参数 </a:t>
            </a:r>
            <a:r>
              <a:rPr lang="en-US" altLang="zh-CN" dirty="0">
                <a:cs typeface="+mn-cs"/>
              </a:rPr>
              <a:t>k </a:t>
            </a:r>
            <a:r>
              <a:rPr lang="zh-CN" altLang="en-US" dirty="0">
                <a:cs typeface="+mn-cs"/>
              </a:rPr>
              <a:t>按下面的公式计算：</a:t>
            </a:r>
            <a:r>
              <a:rPr lang="en-US" altLang="zh-CN" dirty="0"/>
              <a:t>k = Min[</a:t>
            </a:r>
            <a:r>
              <a:rPr lang="zh-CN" altLang="en-US" dirty="0"/>
              <a:t>重传次数，</a:t>
            </a:r>
            <a:r>
              <a:rPr lang="en-US" altLang="zh-CN" dirty="0"/>
              <a:t>10]</a:t>
            </a:r>
          </a:p>
          <a:p>
            <a:pPr marL="342900" lvl="1" indent="-342900" eaLnBrk="1" hangingPunct="1">
              <a:spcBef>
                <a:spcPts val="600"/>
              </a:spcBef>
              <a:buNone/>
            </a:pPr>
            <a:r>
              <a:rPr lang="zh-CN" altLang="en-US" dirty="0">
                <a:solidFill>
                  <a:srgbClr val="FF0000"/>
                </a:solidFill>
                <a:cs typeface="+mn-cs"/>
              </a:rPr>
              <a:t>当 </a:t>
            </a:r>
            <a:r>
              <a:rPr lang="en-US" altLang="zh-CN" dirty="0">
                <a:solidFill>
                  <a:srgbClr val="FF0000"/>
                </a:solidFill>
                <a:cs typeface="+mn-cs"/>
              </a:rPr>
              <a:t>k </a:t>
            </a:r>
            <a:r>
              <a:rPr lang="en-US" altLang="zh-CN" dirty="0">
                <a:solidFill>
                  <a:srgbClr val="FF0000"/>
                </a:solidFill>
                <a:cs typeface="+mn-cs"/>
                <a:sym typeface="Symbol" panose="05050102010706020507" pitchFamily="18" charset="2"/>
              </a:rPr>
              <a:t> </a:t>
            </a:r>
            <a:r>
              <a:rPr lang="en-US" altLang="zh-CN" dirty="0">
                <a:solidFill>
                  <a:srgbClr val="FF0000"/>
                </a:solidFill>
                <a:cs typeface="+mn-cs"/>
              </a:rPr>
              <a:t>10 </a:t>
            </a:r>
            <a:r>
              <a:rPr lang="zh-CN" altLang="en-US" dirty="0">
                <a:solidFill>
                  <a:srgbClr val="FF0000"/>
                </a:solidFill>
                <a:cs typeface="+mn-cs"/>
              </a:rPr>
              <a:t>时，参数 </a:t>
            </a:r>
            <a:r>
              <a:rPr lang="en-US" altLang="zh-CN" dirty="0">
                <a:solidFill>
                  <a:srgbClr val="FF0000"/>
                </a:solidFill>
                <a:cs typeface="+mn-cs"/>
              </a:rPr>
              <a:t>k </a:t>
            </a:r>
            <a:r>
              <a:rPr lang="zh-CN" altLang="en-US" dirty="0">
                <a:solidFill>
                  <a:srgbClr val="FF0000"/>
                </a:solidFill>
                <a:cs typeface="+mn-cs"/>
              </a:rPr>
              <a:t>等于重传次数</a:t>
            </a:r>
            <a:r>
              <a:rPr lang="zh-CN" altLang="en-US" dirty="0">
                <a:cs typeface="+mn-cs"/>
              </a:rPr>
              <a:t>。</a:t>
            </a:r>
            <a:endParaRPr lang="en-US" altLang="zh-CN" dirty="0">
              <a:cs typeface="+mn-cs"/>
            </a:endParaRPr>
          </a:p>
          <a:p>
            <a:pPr eaLnBrk="1" hangingPunct="1">
              <a:spcBef>
                <a:spcPts val="600"/>
              </a:spcBef>
            </a:pPr>
            <a:endParaRPr lang="zh-CN" altLang="en-US" dirty="0">
              <a:cs typeface="+mn-cs"/>
            </a:endParaRPr>
          </a:p>
          <a:p>
            <a:pPr eaLnBrk="1" hangingPunct="1">
              <a:spcBef>
                <a:spcPts val="600"/>
              </a:spcBef>
              <a:buFontTx/>
              <a:buNone/>
            </a:pPr>
            <a:r>
              <a:rPr lang="en-US" altLang="zh-CN" dirty="0"/>
              <a:t>(4) </a:t>
            </a:r>
            <a:r>
              <a:rPr lang="zh-CN" altLang="en-US" dirty="0"/>
              <a:t>当重传达 </a:t>
            </a:r>
            <a:r>
              <a:rPr lang="en-US" altLang="zh-CN" dirty="0"/>
              <a:t>16 </a:t>
            </a:r>
            <a:r>
              <a:rPr lang="zh-CN" altLang="en-US" dirty="0"/>
              <a:t>次仍不能成功时即丢弃该帧，并向高层报告。</a:t>
            </a:r>
          </a:p>
        </p:txBody>
      </p:sp>
    </p:spTree>
    <p:extLst>
      <p:ext uri="{BB962C8B-B14F-4D97-AF65-F5344CB8AC3E}">
        <p14:creationId xmlns:p14="http://schemas.microsoft.com/office/powerpoint/2010/main" val="5554879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5" name="Picture 7"/>
          <p:cNvPicPr>
            <a:picLocks noChangeAspect="1" noChangeArrowheads="1"/>
          </p:cNvPicPr>
          <p:nvPr/>
        </p:nvPicPr>
        <p:blipFill>
          <a:blip r:embed="rId3" cstate="print"/>
          <a:srcRect/>
          <a:stretch>
            <a:fillRect/>
          </a:stretch>
        </p:blipFill>
        <p:spPr bwMode="auto">
          <a:xfrm>
            <a:off x="714348" y="1000108"/>
            <a:ext cx="6400800" cy="5166930"/>
          </a:xfrm>
          <a:prstGeom prst="rect">
            <a:avLst/>
          </a:prstGeom>
          <a:noFill/>
          <a:ln w="9525">
            <a:noFill/>
            <a:miter lim="800000"/>
            <a:headEnd/>
            <a:tailEnd/>
          </a:ln>
        </p:spPr>
      </p:pic>
      <p:sp>
        <p:nvSpPr>
          <p:cNvPr id="4" name="标题 3"/>
          <p:cNvSpPr>
            <a:spLocks noGrp="1"/>
          </p:cNvSpPr>
          <p:nvPr>
            <p:ph type="title"/>
          </p:nvPr>
        </p:nvSpPr>
        <p:spPr/>
        <p:txBody>
          <a:bodyPr/>
          <a:lstStyle/>
          <a:p>
            <a:r>
              <a:rPr lang="en-US" altLang="zh-CN" dirty="0">
                <a:latin typeface="Tahoma" pitchFamily="34" charset="0"/>
                <a:ea typeface="宋体" charset="-122"/>
              </a:rPr>
              <a:t>Flow diagram for the CSMA/CD</a:t>
            </a:r>
            <a:endParaRPr lang="zh-CN" altLang="en-US" dirty="0"/>
          </a:p>
        </p:txBody>
      </p:sp>
      <p:sp>
        <p:nvSpPr>
          <p:cNvPr id="5" name="矩形 4"/>
          <p:cNvSpPr/>
          <p:nvPr/>
        </p:nvSpPr>
        <p:spPr>
          <a:xfrm>
            <a:off x="6877057" y="2857496"/>
            <a:ext cx="2052661" cy="584775"/>
          </a:xfrm>
          <a:prstGeom prst="rect">
            <a:avLst/>
          </a:prstGeom>
        </p:spPr>
        <p:txBody>
          <a:bodyPr wrap="square">
            <a:spAutoFit/>
          </a:bodyPr>
          <a:lstStyle/>
          <a:p>
            <a:pPr algn="ctr" eaLnBrk="1" hangingPunct="1"/>
            <a:r>
              <a:rPr lang="zh-CN" altLang="en-US" sz="1600" i="0" dirty="0">
                <a:solidFill>
                  <a:srgbClr val="FF0000"/>
                </a:solidFill>
                <a:latin typeface="+mn-lt"/>
              </a:rPr>
              <a:t>省略</a:t>
            </a:r>
            <a:r>
              <a:rPr lang="zh-CN" altLang="en-US" sz="1600" i="0" dirty="0">
                <a:latin typeface="+mn-lt"/>
              </a:rPr>
              <a:t>信道</a:t>
            </a:r>
            <a:r>
              <a:rPr lang="en-US" altLang="zh-CN" sz="1600" i="0" dirty="0">
                <a:latin typeface="+mn-lt"/>
              </a:rPr>
              <a:t>idle</a:t>
            </a:r>
            <a:r>
              <a:rPr lang="zh-CN" altLang="en-US" sz="1600" i="0" dirty="0">
                <a:latin typeface="+mn-lt"/>
              </a:rPr>
              <a:t>时还需检测</a:t>
            </a:r>
            <a:r>
              <a:rPr lang="en-US" altLang="zh-CN" sz="1600" i="0" dirty="0">
                <a:latin typeface="+mn-lt"/>
              </a:rPr>
              <a:t>96</a:t>
            </a:r>
            <a:r>
              <a:rPr lang="zh-CN" altLang="en-US" sz="1600" i="0" dirty="0">
                <a:latin typeface="+mn-lt"/>
              </a:rPr>
              <a:t>比特时间。 </a:t>
            </a:r>
          </a:p>
        </p:txBody>
      </p:sp>
    </p:spTree>
    <p:extLst>
      <p:ext uri="{BB962C8B-B14F-4D97-AF65-F5344CB8AC3E}">
        <p14:creationId xmlns:p14="http://schemas.microsoft.com/office/powerpoint/2010/main" val="3456275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a:t>
            </a:r>
            <a:r>
              <a:rPr lang="zh-CN" altLang="en-US" dirty="0"/>
              <a:t>链路层概述</a:t>
            </a:r>
          </a:p>
        </p:txBody>
      </p:sp>
      <p:sp>
        <p:nvSpPr>
          <p:cNvPr id="5" name="矩形 4"/>
          <p:cNvSpPr/>
          <p:nvPr/>
        </p:nvSpPr>
        <p:spPr>
          <a:xfrm>
            <a:off x="624115" y="1196592"/>
            <a:ext cx="8069942" cy="707886"/>
          </a:xfrm>
          <a:prstGeom prst="rect">
            <a:avLst/>
          </a:prstGeom>
        </p:spPr>
        <p:txBody>
          <a:bodyPr wrap="square">
            <a:spAutoFit/>
          </a:bodyPr>
          <a:lstStyle/>
          <a:p>
            <a:r>
              <a:rPr lang="en-US" altLang="zh-CN" sz="2000" i="0" dirty="0">
                <a:latin typeface="+mn-lt"/>
              </a:rPr>
              <a:t>Over a given link, a transmitting node </a:t>
            </a:r>
            <a:r>
              <a:rPr lang="en-US" altLang="zh-CN" sz="2000" i="0" dirty="0">
                <a:solidFill>
                  <a:srgbClr val="FF0000"/>
                </a:solidFill>
                <a:latin typeface="+mn-lt"/>
              </a:rPr>
              <a:t>encapsulates</a:t>
            </a:r>
            <a:r>
              <a:rPr lang="en-US" altLang="zh-CN" sz="2000" i="0" dirty="0">
                <a:latin typeface="+mn-lt"/>
              </a:rPr>
              <a:t> the datagram </a:t>
            </a:r>
            <a:r>
              <a:rPr lang="en-US" altLang="zh-CN" sz="2000" i="0" dirty="0">
                <a:solidFill>
                  <a:srgbClr val="FF0000"/>
                </a:solidFill>
                <a:latin typeface="+mn-lt"/>
              </a:rPr>
              <a:t>in</a:t>
            </a:r>
            <a:r>
              <a:rPr lang="en-US" altLang="zh-CN" sz="2000" i="0" dirty="0">
                <a:latin typeface="+mn-lt"/>
              </a:rPr>
              <a:t> a link-layer frame and </a:t>
            </a:r>
            <a:r>
              <a:rPr lang="en-US" altLang="zh-CN" sz="2000" i="0" dirty="0">
                <a:solidFill>
                  <a:srgbClr val="FF0000"/>
                </a:solidFill>
                <a:latin typeface="+mn-lt"/>
              </a:rPr>
              <a:t>transmits</a:t>
            </a:r>
            <a:r>
              <a:rPr lang="en-US" altLang="zh-CN" sz="2000" i="0" dirty="0">
                <a:latin typeface="+mn-lt"/>
              </a:rPr>
              <a:t> the frame </a:t>
            </a:r>
            <a:r>
              <a:rPr lang="en-US" altLang="zh-CN" sz="2000" i="0" dirty="0">
                <a:solidFill>
                  <a:srgbClr val="FF0000"/>
                </a:solidFill>
                <a:latin typeface="+mn-lt"/>
              </a:rPr>
              <a:t>into</a:t>
            </a:r>
            <a:r>
              <a:rPr lang="en-US" altLang="zh-CN" sz="2000" i="0" dirty="0">
                <a:latin typeface="+mn-lt"/>
              </a:rPr>
              <a:t> the link.</a:t>
            </a:r>
            <a:endParaRPr lang="zh-CN" altLang="en-US" sz="2000" dirty="0">
              <a:latin typeface="+mn-lt"/>
            </a:endParaRPr>
          </a:p>
        </p:txBody>
      </p:sp>
      <p:pic>
        <p:nvPicPr>
          <p:cNvPr id="419843" name="Picture 3"/>
          <p:cNvPicPr>
            <a:picLocks noChangeAspect="1" noChangeArrowheads="1"/>
          </p:cNvPicPr>
          <p:nvPr/>
        </p:nvPicPr>
        <p:blipFill>
          <a:blip r:embed="rId2"/>
          <a:srcRect/>
          <a:stretch>
            <a:fillRect/>
          </a:stretch>
        </p:blipFill>
        <p:spPr bwMode="auto">
          <a:xfrm>
            <a:off x="1004888" y="2306638"/>
            <a:ext cx="7134225" cy="3667125"/>
          </a:xfrm>
          <a:prstGeom prst="rect">
            <a:avLst/>
          </a:prstGeom>
          <a:noFill/>
          <a:ln w="9525">
            <a:noFill/>
            <a:miter lim="800000"/>
            <a:headEnd/>
            <a:tailEnd/>
          </a:ln>
          <a:effec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ChangeArrowheads="1"/>
          </p:cNvSpPr>
          <p:nvPr>
            <p:ph type="title"/>
          </p:nvPr>
        </p:nvSpPr>
        <p:spPr/>
        <p:txBody>
          <a:bodyPr/>
          <a:lstStyle/>
          <a:p>
            <a:pPr>
              <a:defRPr/>
            </a:pPr>
            <a:r>
              <a:rPr lang="en-US" dirty="0">
                <a:latin typeface="+mn-lt"/>
                <a:ea typeface="ＭＳ Ｐゴシック" charset="0"/>
              </a:rPr>
              <a:t>CSMA/CD </a:t>
            </a:r>
            <a:r>
              <a:rPr lang="zh-CN" altLang="en-US" dirty="0">
                <a:latin typeface="+mn-lt"/>
                <a:ea typeface="ＭＳ Ｐゴシック" charset="0"/>
              </a:rPr>
              <a:t>效率</a:t>
            </a:r>
            <a:endParaRPr lang="en-US" dirty="0">
              <a:latin typeface="+mn-lt"/>
              <a:ea typeface="ＭＳ Ｐゴシック" charset="0"/>
            </a:endParaRPr>
          </a:p>
        </p:txBody>
      </p:sp>
      <p:sp>
        <p:nvSpPr>
          <p:cNvPr id="58373" name="Rectangle 3"/>
          <p:cNvSpPr>
            <a:spLocks noGrp="1" noChangeArrowheads="1"/>
          </p:cNvSpPr>
          <p:nvPr>
            <p:ph type="body" idx="1"/>
          </p:nvPr>
        </p:nvSpPr>
        <p:spPr>
          <a:xfrm>
            <a:off x="647700" y="1227931"/>
            <a:ext cx="8196263" cy="914400"/>
          </a:xfrm>
        </p:spPr>
        <p:txBody>
          <a:bodyPr/>
          <a:lstStyle/>
          <a:p>
            <a:r>
              <a:rPr lang="en-US" altLang="zh-CN" sz="2400" dirty="0" err="1"/>
              <a:t>T</a:t>
            </a:r>
            <a:r>
              <a:rPr lang="en-US" altLang="zh-CN" sz="2400" baseline="-25000" dirty="0" err="1"/>
              <a:t>prop</a:t>
            </a:r>
            <a:r>
              <a:rPr lang="en-US" altLang="zh-CN" sz="2400" dirty="0"/>
              <a:t> = max prop delay between 2 nodes in LAN</a:t>
            </a:r>
          </a:p>
          <a:p>
            <a:r>
              <a:rPr lang="en-US" altLang="zh-CN" sz="2400" dirty="0" err="1"/>
              <a:t>t</a:t>
            </a:r>
            <a:r>
              <a:rPr lang="en-US" altLang="zh-CN" sz="2400" baseline="-25000" dirty="0" err="1"/>
              <a:t>trans</a:t>
            </a:r>
            <a:r>
              <a:rPr lang="en-US" altLang="zh-CN" sz="2400" dirty="0"/>
              <a:t> = time to transmit max-size frame</a:t>
            </a:r>
            <a:endParaRPr lang="en-US" altLang="zh-CN" dirty="0"/>
          </a:p>
          <a:p>
            <a:endParaRPr lang="en-US" altLang="zh-CN" dirty="0"/>
          </a:p>
          <a:p>
            <a:endParaRPr lang="en-US" altLang="zh-CN" dirty="0"/>
          </a:p>
          <a:p>
            <a:endParaRPr lang="en-US" altLang="zh-CN" dirty="0"/>
          </a:p>
          <a:p>
            <a:pPr>
              <a:spcBef>
                <a:spcPts val="600"/>
              </a:spcBef>
            </a:pPr>
            <a:r>
              <a:rPr lang="en-US" altLang="zh-CN" sz="2400" dirty="0"/>
              <a:t>efficiency goes to 1 </a:t>
            </a:r>
          </a:p>
          <a:p>
            <a:pPr lvl="1">
              <a:spcBef>
                <a:spcPts val="600"/>
              </a:spcBef>
            </a:pPr>
            <a:r>
              <a:rPr lang="en-US" altLang="zh-CN" dirty="0"/>
              <a:t>as </a:t>
            </a:r>
            <a:r>
              <a:rPr lang="en-US" altLang="zh-CN" dirty="0" err="1"/>
              <a:t>t</a:t>
            </a:r>
            <a:r>
              <a:rPr lang="en-US" altLang="zh-CN" baseline="-25000" dirty="0" err="1"/>
              <a:t>prop</a:t>
            </a:r>
            <a:r>
              <a:rPr lang="en-US" altLang="zh-CN" dirty="0"/>
              <a:t> goes to 0</a:t>
            </a:r>
          </a:p>
          <a:p>
            <a:pPr lvl="1">
              <a:spcBef>
                <a:spcPts val="600"/>
              </a:spcBef>
            </a:pPr>
            <a:r>
              <a:rPr lang="en-US" altLang="zh-CN" dirty="0"/>
              <a:t>as </a:t>
            </a:r>
            <a:r>
              <a:rPr lang="en-US" altLang="zh-CN" dirty="0" err="1"/>
              <a:t>t</a:t>
            </a:r>
            <a:r>
              <a:rPr lang="en-US" altLang="zh-CN" baseline="-25000" dirty="0" err="1"/>
              <a:t>trans</a:t>
            </a:r>
            <a:r>
              <a:rPr lang="en-US" altLang="zh-CN" dirty="0"/>
              <a:t> goes to infinity</a:t>
            </a:r>
          </a:p>
          <a:p>
            <a:pPr>
              <a:spcBef>
                <a:spcPts val="600"/>
              </a:spcBef>
            </a:pPr>
            <a:endParaRPr lang="en-US" altLang="zh-CN" sz="2400" dirty="0"/>
          </a:p>
          <a:p>
            <a:pPr>
              <a:spcBef>
                <a:spcPts val="600"/>
              </a:spcBef>
            </a:pPr>
            <a:r>
              <a:rPr lang="en-US" altLang="zh-CN" sz="2400" dirty="0"/>
              <a:t>better performance than ALOHA: and simple, cheap, decentralized</a:t>
            </a:r>
            <a:r>
              <a:rPr lang="en-US" altLang="zh-CN" dirty="0"/>
              <a:t>!</a:t>
            </a:r>
          </a:p>
        </p:txBody>
      </p:sp>
      <p:graphicFrame>
        <p:nvGraphicFramePr>
          <p:cNvPr id="107525" name="Object 4"/>
          <p:cNvGraphicFramePr>
            <a:graphicFrameLocks noChangeAspect="1"/>
          </p:cNvGraphicFramePr>
          <p:nvPr>
            <p:extLst>
              <p:ext uri="{D42A27DB-BD31-4B8C-83A1-F6EECF244321}">
                <p14:modId xmlns:p14="http://schemas.microsoft.com/office/powerpoint/2010/main" val="1854895509"/>
              </p:ext>
            </p:extLst>
          </p:nvPr>
        </p:nvGraphicFramePr>
        <p:xfrm>
          <a:off x="2788444" y="2324100"/>
          <a:ext cx="3570287" cy="984250"/>
        </p:xfrm>
        <a:graphic>
          <a:graphicData uri="http://schemas.openxmlformats.org/presentationml/2006/ole">
            <mc:AlternateContent xmlns:mc="http://schemas.openxmlformats.org/markup-compatibility/2006">
              <mc:Choice xmlns:v="urn:schemas-microsoft-com:vml" Requires="v">
                <p:oleObj name="Equation" r:id="rId3" imgW="1422400" imgH="393700" progId="Equation.DSMT4">
                  <p:embed/>
                </p:oleObj>
              </mc:Choice>
              <mc:Fallback>
                <p:oleObj name="Equation" r:id="rId3" imgW="1422400" imgH="393700" progId="Equation.DSMT4">
                  <p:embed/>
                  <p:pic>
                    <p:nvPicPr>
                      <p:cNvPr id="10752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8444" y="2324100"/>
                        <a:ext cx="3570287" cy="98425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2064043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a:t>6.1 </a:t>
            </a:r>
            <a:r>
              <a:rPr lang="zh-CN" altLang="en-US" sz="1800" dirty="0"/>
              <a:t>链路层概述</a:t>
            </a:r>
            <a:endParaRPr lang="en-US" altLang="zh-CN" sz="1800" dirty="0"/>
          </a:p>
          <a:p>
            <a:pPr eaLnBrk="1" hangingPunct="1">
              <a:lnSpc>
                <a:spcPct val="90000"/>
              </a:lnSpc>
            </a:pPr>
            <a:r>
              <a:rPr lang="zh-CN" altLang="en-US" sz="1800" dirty="0"/>
              <a:t>链路层提供的服务</a:t>
            </a:r>
            <a:endParaRPr lang="en-US" altLang="zh-CN" sz="1800" dirty="0"/>
          </a:p>
          <a:p>
            <a:pPr eaLnBrk="1" hangingPunct="1">
              <a:lnSpc>
                <a:spcPct val="90000"/>
              </a:lnSpc>
            </a:pPr>
            <a:r>
              <a:rPr lang="zh-CN" altLang="en-US" sz="1800" dirty="0"/>
              <a:t>链路层在何处实现</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6.2 </a:t>
            </a:r>
            <a:r>
              <a:rPr lang="zh-CN" altLang="en-US" sz="1800" dirty="0"/>
              <a:t>差错检测和纠正技术 </a:t>
            </a:r>
            <a:endParaRPr lang="en-US" altLang="zh-CN" sz="1800" dirty="0"/>
          </a:p>
          <a:p>
            <a:pPr eaLnBrk="1" hangingPunct="1">
              <a:lnSpc>
                <a:spcPct val="90000"/>
              </a:lnSpc>
            </a:pPr>
            <a:r>
              <a:rPr lang="zh-CN" altLang="en-US" sz="1800" dirty="0"/>
              <a:t>奇偶校验</a:t>
            </a:r>
            <a:endParaRPr lang="en-US" altLang="zh-CN" sz="1800" dirty="0"/>
          </a:p>
          <a:p>
            <a:pPr eaLnBrk="1" hangingPunct="1">
              <a:lnSpc>
                <a:spcPct val="90000"/>
              </a:lnSpc>
            </a:pPr>
            <a:r>
              <a:rPr lang="zh-CN" altLang="en-US" sz="1800" dirty="0"/>
              <a:t>校验和方法</a:t>
            </a:r>
            <a:endParaRPr lang="en-US" altLang="zh-CN" sz="1800" dirty="0"/>
          </a:p>
          <a:p>
            <a:pPr eaLnBrk="1" hangingPunct="1">
              <a:lnSpc>
                <a:spcPct val="90000"/>
              </a:lnSpc>
            </a:pPr>
            <a:r>
              <a:rPr lang="zh-CN" altLang="en-US" sz="1800" dirty="0"/>
              <a:t>循环冗余检测</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6.3 </a:t>
            </a:r>
            <a:r>
              <a:rPr lang="zh-CN" altLang="en-US" sz="1800" dirty="0"/>
              <a:t>多路访问链路和协议</a:t>
            </a:r>
            <a:endParaRPr lang="en-US" altLang="zh-CN" sz="1800" dirty="0"/>
          </a:p>
          <a:p>
            <a:pPr eaLnBrk="1" hangingPunct="1">
              <a:lnSpc>
                <a:spcPct val="90000"/>
              </a:lnSpc>
            </a:pPr>
            <a:r>
              <a:rPr lang="zh-CN" altLang="en-US" sz="1800" dirty="0"/>
              <a:t>信道划分协议</a:t>
            </a:r>
            <a:endParaRPr lang="en-US" altLang="zh-CN" sz="1800" dirty="0"/>
          </a:p>
          <a:p>
            <a:pPr eaLnBrk="1" hangingPunct="1">
              <a:lnSpc>
                <a:spcPct val="90000"/>
              </a:lnSpc>
            </a:pPr>
            <a:r>
              <a:rPr lang="zh-CN" altLang="en-US" sz="1800" dirty="0"/>
              <a:t>随机接入协议</a:t>
            </a:r>
            <a:endParaRPr lang="en-US" altLang="zh-CN" sz="1800" dirty="0"/>
          </a:p>
          <a:p>
            <a:pPr eaLnBrk="1" hangingPunct="1">
              <a:lnSpc>
                <a:spcPct val="90000"/>
              </a:lnSpc>
            </a:pPr>
            <a:r>
              <a:rPr lang="zh-CN" altLang="en-US" sz="1800" dirty="0">
                <a:solidFill>
                  <a:srgbClr val="FF0000"/>
                </a:solidFill>
              </a:rPr>
              <a:t>轮流协议</a:t>
            </a:r>
            <a:endParaRPr lang="en-US" altLang="zh-CN" sz="1800" dirty="0">
              <a:solidFill>
                <a:srgbClr val="FF0000"/>
              </a:solidFill>
            </a:endParaRPr>
          </a:p>
          <a:p>
            <a:pPr eaLnBrk="1" hangingPunct="1">
              <a:lnSpc>
                <a:spcPct val="90000"/>
              </a:lnSpc>
            </a:pPr>
            <a:r>
              <a:rPr lang="en-US" altLang="zh-CN" sz="1800" dirty="0"/>
              <a:t>DOCSIS: </a:t>
            </a:r>
            <a:r>
              <a:rPr lang="zh-CN" altLang="en-US" sz="1800" dirty="0"/>
              <a:t>用于电缆互联网接入的链路层协议</a:t>
            </a:r>
            <a:endParaRPr lang="en-US" altLang="zh-CN" sz="1800" dirty="0"/>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a:t>以太网</a:t>
            </a:r>
            <a:endParaRPr lang="en-US" altLang="zh-CN" sz="1800" dirty="0"/>
          </a:p>
          <a:p>
            <a:pPr eaLnBrk="1" hangingPunct="1">
              <a:lnSpc>
                <a:spcPct val="90000"/>
              </a:lnSpc>
            </a:pPr>
            <a:r>
              <a:rPr lang="zh-CN" altLang="en-US" sz="1800" dirty="0"/>
              <a:t>链路层交换机</a:t>
            </a:r>
            <a:endParaRPr lang="en-US" altLang="zh-CN" sz="1800" dirty="0"/>
          </a:p>
          <a:p>
            <a:pPr eaLnBrk="1" hangingPunct="1">
              <a:lnSpc>
                <a:spcPct val="90000"/>
              </a:lnSpc>
            </a:pPr>
            <a:r>
              <a:rPr lang="zh-CN" altLang="en-US" sz="1800" dirty="0"/>
              <a:t>虚拟局域网 </a:t>
            </a:r>
            <a:r>
              <a:rPr lang="en-US" altLang="zh-CN" sz="1800" dirty="0"/>
              <a:t>(VLANs)</a:t>
            </a:r>
          </a:p>
          <a:p>
            <a:pPr eaLnBrk="1" hangingPunct="1">
              <a:lnSpc>
                <a:spcPct val="90000"/>
              </a:lnSpc>
              <a:buFontTx/>
              <a:buNone/>
            </a:pPr>
            <a:endParaRPr lang="en-US" altLang="zh-CN" sz="1800" dirty="0"/>
          </a:p>
          <a:p>
            <a:pPr eaLnBrk="1" hangingPunct="1">
              <a:lnSpc>
                <a:spcPct val="90000"/>
              </a:lnSpc>
              <a:buFontTx/>
              <a:buNone/>
            </a:pPr>
            <a:r>
              <a:rPr lang="en-US" altLang="zh-CN" sz="1800" dirty="0"/>
              <a:t>6.5 </a:t>
            </a:r>
            <a:r>
              <a:rPr lang="zh-CN" altLang="en-US" sz="1800" dirty="0"/>
              <a:t>链路虚拟化：网络作为链路层</a:t>
            </a:r>
            <a:endParaRPr lang="en-US" altLang="zh-CN" sz="1800" dirty="0"/>
          </a:p>
          <a:p>
            <a:pPr eaLnBrk="1" hangingPunct="1">
              <a:lnSpc>
                <a:spcPct val="90000"/>
              </a:lnSpc>
            </a:pPr>
            <a:r>
              <a:rPr lang="zh-CN" altLang="en-US" sz="1800" dirty="0"/>
              <a:t>多协议标签交换 </a:t>
            </a:r>
            <a:r>
              <a:rPr lang="en-US" altLang="zh-CN" sz="1800" dirty="0"/>
              <a:t>(MPLS)</a:t>
            </a:r>
          </a:p>
          <a:p>
            <a:pPr eaLnBrk="1" hangingPunct="1">
              <a:lnSpc>
                <a:spcPct val="90000"/>
              </a:lnSpc>
              <a:buFontTx/>
              <a:buNone/>
            </a:pPr>
            <a:r>
              <a:rPr lang="en-US" altLang="zh-CN" sz="1800" dirty="0"/>
              <a:t>6.6 </a:t>
            </a:r>
            <a:r>
              <a:rPr lang="zh-CN" altLang="en-US" sz="1800" dirty="0"/>
              <a:t>数据中心网络</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6.7 </a:t>
            </a:r>
            <a:r>
              <a:rPr lang="zh-CN" altLang="en-US" sz="1800" dirty="0"/>
              <a:t>回顾：</a:t>
            </a:r>
            <a:r>
              <a:rPr lang="en-US" altLang="zh-CN" sz="1800" dirty="0"/>
              <a:t>Web</a:t>
            </a:r>
            <a:r>
              <a:rPr lang="zh-CN" altLang="en-US" sz="1800" dirty="0"/>
              <a:t>页面请求的历程</a:t>
            </a:r>
            <a:endParaRPr lang="en-US" altLang="zh-CN" sz="1800" dirty="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和以太网</a:t>
            </a:r>
            <a:endParaRPr lang="en-US" altLang="zh-CN" sz="1800" dirty="0"/>
          </a:p>
          <a:p>
            <a:pPr eaLnBrk="1" hangingPunct="1">
              <a:lnSpc>
                <a:spcPct val="90000"/>
              </a:lnSpc>
              <a:buFontTx/>
              <a:buChar char="•"/>
            </a:pPr>
            <a:r>
              <a:rPr lang="zh-CN" altLang="en-US" sz="1800" dirty="0"/>
              <a:t>仍在准备：</a:t>
            </a:r>
            <a:r>
              <a:rPr lang="en-US" altLang="zh-CN" sz="1800" dirty="0"/>
              <a:t>DNS </a:t>
            </a:r>
            <a:r>
              <a:rPr lang="zh-CN" altLang="en-US" sz="1800" dirty="0"/>
              <a:t>和 </a:t>
            </a:r>
            <a:r>
              <a:rPr lang="en-US" altLang="zh-CN" sz="1800" dirty="0"/>
              <a:t>ARP</a:t>
            </a:r>
          </a:p>
          <a:p>
            <a:pPr eaLnBrk="1" hangingPunct="1">
              <a:lnSpc>
                <a:spcPct val="90000"/>
              </a:lnSpc>
              <a:buFontTx/>
              <a:buChar char="•"/>
            </a:pPr>
            <a:r>
              <a:rPr lang="zh-CN" altLang="en-US" sz="1800" dirty="0"/>
              <a:t>仍在准备：域内路由选择到</a:t>
            </a:r>
            <a:r>
              <a:rPr lang="en-US" altLang="zh-CN" sz="1800" dirty="0"/>
              <a:t>DNS</a:t>
            </a:r>
            <a:r>
              <a:rPr lang="zh-CN" altLang="en-US" sz="1800" dirty="0"/>
              <a:t>服务器</a:t>
            </a:r>
            <a:endParaRPr lang="en-US" altLang="zh-CN" sz="1800" dirty="0"/>
          </a:p>
          <a:p>
            <a:pPr eaLnBrk="1" hangingPunct="1">
              <a:lnSpc>
                <a:spcPct val="90000"/>
              </a:lnSpc>
              <a:buFontTx/>
              <a:buChar char="•"/>
            </a:pPr>
            <a:r>
              <a:rPr lang="en-US" altLang="zh-CN" sz="1800" dirty="0"/>
              <a:t>Web </a:t>
            </a:r>
            <a:r>
              <a:rPr lang="zh-CN" altLang="en-US" sz="1800" dirty="0"/>
              <a:t>客户 </a:t>
            </a:r>
            <a:r>
              <a:rPr lang="en-US" altLang="zh-CN" sz="1800" dirty="0"/>
              <a:t>— </a:t>
            </a:r>
            <a:r>
              <a:rPr lang="zh-CN" altLang="en-US" sz="1800" dirty="0"/>
              <a:t>服务器交互：</a:t>
            </a:r>
            <a:r>
              <a:rPr lang="en-US" altLang="zh-CN" sz="1800" dirty="0"/>
              <a:t>TCP </a:t>
            </a:r>
            <a:r>
              <a:rPr lang="zh-CN" altLang="en-US" sz="1800" dirty="0"/>
              <a:t>和 </a:t>
            </a:r>
            <a:r>
              <a:rPr lang="en-US" altLang="zh-CN" sz="1800" dirty="0"/>
              <a:t>HTTP</a:t>
            </a:r>
          </a:p>
          <a:p>
            <a:pPr eaLnBrk="1" hangingPunct="1">
              <a:lnSpc>
                <a:spcPct val="90000"/>
              </a:lnSpc>
              <a:buFontTx/>
              <a:buNone/>
            </a:pPr>
            <a:endParaRPr lang="en-US" altLang="zh-CN" sz="1800" dirty="0"/>
          </a:p>
          <a:p>
            <a:pPr eaLnBrk="1" hangingPunct="1">
              <a:lnSpc>
                <a:spcPct val="90000"/>
              </a:lnSpc>
              <a:buFontTx/>
              <a:buNone/>
            </a:pPr>
            <a:r>
              <a:rPr lang="en-US" altLang="zh-CN" sz="1800" dirty="0"/>
              <a:t>6.8 </a:t>
            </a:r>
            <a:r>
              <a:rPr lang="zh-CN" altLang="en-US" sz="1800" dirty="0"/>
              <a:t>小结</a:t>
            </a:r>
          </a:p>
        </p:txBody>
      </p:sp>
      <p:sp>
        <p:nvSpPr>
          <p:cNvPr id="2" name="标题 1"/>
          <p:cNvSpPr>
            <a:spLocks noGrp="1"/>
          </p:cNvSpPr>
          <p:nvPr>
            <p:ph type="title"/>
          </p:nvPr>
        </p:nvSpPr>
        <p:spPr/>
        <p:txBody>
          <a:bodyPr/>
          <a:lstStyle/>
          <a:p>
            <a:r>
              <a:rPr lang="zh-CN" altLang="en-US" dirty="0">
                <a:latin typeface="+mn-lt"/>
              </a:rPr>
              <a:t>第 </a:t>
            </a:r>
            <a:r>
              <a:rPr lang="en-US" altLang="zh-CN" dirty="0">
                <a:latin typeface="+mn-lt"/>
              </a:rPr>
              <a:t>6 </a:t>
            </a:r>
            <a:r>
              <a:rPr lang="zh-CN" altLang="en-US" dirty="0">
                <a:latin typeface="+mn-lt"/>
              </a:rPr>
              <a:t>章 链路层和局域网</a:t>
            </a:r>
          </a:p>
        </p:txBody>
      </p:sp>
    </p:spTree>
    <p:extLst>
      <p:ext uri="{BB962C8B-B14F-4D97-AF65-F5344CB8AC3E}">
        <p14:creationId xmlns:p14="http://schemas.microsoft.com/office/powerpoint/2010/main" val="8078604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3"/>
          <p:cNvSpPr>
            <a:spLocks noGrp="1" noChangeArrowheads="1"/>
          </p:cNvSpPr>
          <p:nvPr>
            <p:ph type="body" idx="1"/>
          </p:nvPr>
        </p:nvSpPr>
        <p:spPr>
          <a:xfrm>
            <a:off x="327025" y="1082675"/>
            <a:ext cx="8499475" cy="5035550"/>
          </a:xfrm>
        </p:spPr>
        <p:txBody>
          <a:bodyPr/>
          <a:lstStyle/>
          <a:p>
            <a:pPr marL="0" indent="0" eaLnBrk="1" hangingPunct="1">
              <a:buNone/>
            </a:pPr>
            <a:r>
              <a:rPr lang="zh-CN" altLang="en-US" dirty="0">
                <a:solidFill>
                  <a:srgbClr val="FF0000"/>
                </a:solidFill>
                <a:ea typeface="楷体" panose="02010609060101010101" pitchFamily="49" charset="-122"/>
                <a:cs typeface="Arial" panose="020B0604020202020204" pitchFamily="34" charset="0"/>
              </a:rPr>
              <a:t>问题的背景</a:t>
            </a:r>
          </a:p>
          <a:p>
            <a:pPr eaLnBrk="1" hangingPunct="1"/>
            <a:r>
              <a:rPr lang="zh-CN" altLang="en-US" dirty="0">
                <a:ea typeface="楷体" panose="02010609060101010101" pitchFamily="49" charset="-122"/>
                <a:cs typeface="Arial" panose="020B0604020202020204" pitchFamily="34" charset="0"/>
              </a:rPr>
              <a:t>信道划分协议</a:t>
            </a:r>
          </a:p>
          <a:p>
            <a:pPr lvl="1" eaLnBrk="1" hangingPunct="1"/>
            <a:r>
              <a:rPr lang="zh-CN" altLang="en-US" sz="2200" dirty="0">
                <a:ea typeface="楷体" panose="02010609060101010101" pitchFamily="49" charset="-122"/>
                <a:cs typeface="Arial" panose="020B0604020202020204" pitchFamily="34" charset="0"/>
              </a:rPr>
              <a:t>在重负荷时，共享信道有效、公平</a:t>
            </a:r>
          </a:p>
          <a:p>
            <a:pPr lvl="1" eaLnBrk="1" hangingPunct="1"/>
            <a:r>
              <a:rPr lang="zh-CN" altLang="en-US" sz="2200" dirty="0">
                <a:ea typeface="楷体" panose="02010609060101010101" pitchFamily="49" charset="-122"/>
                <a:cs typeface="Arial" panose="020B0604020202020204" pitchFamily="34" charset="0"/>
              </a:rPr>
              <a:t>在轻负荷时效率低：信道访问延时，即使只有一个活动结点，也只能分配到</a:t>
            </a:r>
            <a:r>
              <a:rPr lang="en-US" altLang="zh-CN" sz="2200" dirty="0">
                <a:ea typeface="楷体" panose="02010609060101010101" pitchFamily="49" charset="-122"/>
                <a:cs typeface="Arial" panose="020B0604020202020204" pitchFamily="34" charset="0"/>
              </a:rPr>
              <a:t>1/N</a:t>
            </a:r>
            <a:r>
              <a:rPr lang="zh-CN" altLang="en-US" sz="2200" dirty="0">
                <a:ea typeface="楷体" panose="02010609060101010101" pitchFamily="49" charset="-122"/>
                <a:cs typeface="Arial" panose="020B0604020202020204" pitchFamily="34" charset="0"/>
              </a:rPr>
              <a:t>的带宽</a:t>
            </a:r>
          </a:p>
          <a:p>
            <a:pPr eaLnBrk="1" hangingPunct="1"/>
            <a:endParaRPr lang="en-US" altLang="zh-CN" dirty="0">
              <a:ea typeface="楷体" panose="02010609060101010101" pitchFamily="49" charset="-122"/>
              <a:cs typeface="Arial" panose="020B0604020202020204" pitchFamily="34" charset="0"/>
            </a:endParaRPr>
          </a:p>
          <a:p>
            <a:pPr eaLnBrk="1" hangingPunct="1"/>
            <a:r>
              <a:rPr lang="zh-CN" altLang="en-US" dirty="0">
                <a:ea typeface="楷体" panose="02010609060101010101" pitchFamily="49" charset="-122"/>
                <a:cs typeface="Arial" panose="020B0604020202020204" pitchFamily="34" charset="0"/>
              </a:rPr>
              <a:t>随机访问协议</a:t>
            </a:r>
          </a:p>
          <a:p>
            <a:pPr lvl="1" eaLnBrk="1" hangingPunct="1"/>
            <a:r>
              <a:rPr lang="zh-CN" altLang="en-US" sz="2200" dirty="0">
                <a:ea typeface="楷体" panose="02010609060101010101" pitchFamily="49" charset="-122"/>
                <a:cs typeface="Arial" panose="020B0604020202020204" pitchFamily="34" charset="0"/>
              </a:rPr>
              <a:t>轻负荷时效率高：只有一个结点时，能充分利用信道</a:t>
            </a:r>
          </a:p>
          <a:p>
            <a:pPr lvl="1" eaLnBrk="1" hangingPunct="1"/>
            <a:r>
              <a:rPr lang="zh-CN" altLang="en-US" sz="2200" dirty="0">
                <a:ea typeface="楷体" panose="02010609060101010101" pitchFamily="49" charset="-122"/>
                <a:cs typeface="Arial" panose="020B0604020202020204" pitchFamily="34" charset="0"/>
              </a:rPr>
              <a:t>在重负荷下</a:t>
            </a:r>
            <a:r>
              <a:rPr lang="en-US" altLang="zh-CN" sz="2200" dirty="0">
                <a:ea typeface="楷体" panose="02010609060101010101" pitchFamily="49" charset="-122"/>
                <a:cs typeface="Arial" panose="020B0604020202020204" pitchFamily="34" charset="0"/>
              </a:rPr>
              <a:t>: </a:t>
            </a:r>
            <a:r>
              <a:rPr lang="zh-CN" altLang="en-US" sz="2200" dirty="0">
                <a:ea typeface="楷体" panose="02010609060101010101" pitchFamily="49" charset="-122"/>
                <a:cs typeface="Arial" panose="020B0604020202020204" pitchFamily="34" charset="0"/>
              </a:rPr>
              <a:t>碰撞的开销</a:t>
            </a:r>
          </a:p>
          <a:p>
            <a:pPr eaLnBrk="1" hangingPunct="1"/>
            <a:endParaRPr lang="en-US" altLang="zh-CN" dirty="0">
              <a:ea typeface="楷体" panose="02010609060101010101" pitchFamily="49" charset="-122"/>
              <a:cs typeface="Arial" panose="020B0604020202020204" pitchFamily="34" charset="0"/>
            </a:endParaRPr>
          </a:p>
          <a:p>
            <a:pPr eaLnBrk="1" hangingPunct="1"/>
            <a:r>
              <a:rPr lang="zh-CN" altLang="en-US" dirty="0">
                <a:ea typeface="楷体" panose="02010609060101010101" pitchFamily="49" charset="-122"/>
                <a:cs typeface="Arial" panose="020B0604020202020204" pitchFamily="34" charset="0"/>
              </a:rPr>
              <a:t>轮流协议</a:t>
            </a:r>
          </a:p>
          <a:p>
            <a:pPr lvl="1" eaLnBrk="1" hangingPunct="1"/>
            <a:r>
              <a:rPr lang="zh-CN" altLang="en-US" sz="2200" dirty="0">
                <a:ea typeface="楷体" panose="02010609060101010101" pitchFamily="49" charset="-122"/>
                <a:cs typeface="Arial" panose="020B0604020202020204" pitchFamily="34" charset="0"/>
              </a:rPr>
              <a:t>在两个方面寻求最佳的解决方案</a:t>
            </a:r>
            <a:r>
              <a:rPr lang="en-US" altLang="zh-CN" sz="2200" dirty="0">
                <a:ea typeface="楷体" panose="02010609060101010101" pitchFamily="49" charset="-122"/>
                <a:cs typeface="Arial" panose="020B0604020202020204" pitchFamily="34" charset="0"/>
              </a:rPr>
              <a:t>!</a:t>
            </a:r>
          </a:p>
        </p:txBody>
      </p:sp>
      <p:sp>
        <p:nvSpPr>
          <p:cNvPr id="2" name="标题 1"/>
          <p:cNvSpPr>
            <a:spLocks noGrp="1"/>
          </p:cNvSpPr>
          <p:nvPr>
            <p:ph type="title"/>
          </p:nvPr>
        </p:nvSpPr>
        <p:spPr/>
        <p:txBody>
          <a:bodyPr/>
          <a:lstStyle/>
          <a:p>
            <a:r>
              <a:rPr lang="zh-CN" altLang="en-US" dirty="0">
                <a:latin typeface="+mn-lt"/>
                <a:ea typeface="楷体" panose="02010609060101010101" pitchFamily="49" charset="-122"/>
                <a:cs typeface="Arial" panose="020B0604020202020204" pitchFamily="34" charset="0"/>
              </a:rPr>
              <a:t>轮流</a:t>
            </a:r>
            <a:r>
              <a:rPr lang="en-US" altLang="zh-CN" dirty="0">
                <a:latin typeface="+mn-lt"/>
                <a:ea typeface="楷体" panose="02010609060101010101" pitchFamily="49" charset="-122"/>
                <a:cs typeface="Arial" panose="020B0604020202020204" pitchFamily="34" charset="0"/>
              </a:rPr>
              <a:t>MAC</a:t>
            </a:r>
            <a:r>
              <a:rPr lang="zh-CN" altLang="en-US" dirty="0">
                <a:latin typeface="+mn-lt"/>
                <a:ea typeface="楷体" panose="02010609060101010101" pitchFamily="49" charset="-122"/>
                <a:cs typeface="Arial" panose="020B0604020202020204" pitchFamily="34" charset="0"/>
              </a:rPr>
              <a:t>协议</a:t>
            </a:r>
            <a:endParaRPr lang="zh-CN" altLang="en-US" dirty="0">
              <a:latin typeface="+mn-lt"/>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2"/>
          <p:cNvSpPr>
            <a:spLocks noGrp="1" noChangeArrowheads="1"/>
          </p:cNvSpPr>
          <p:nvPr>
            <p:ph type="title"/>
          </p:nvPr>
        </p:nvSpPr>
        <p:spPr/>
        <p:txBody>
          <a:bodyPr/>
          <a:lstStyle/>
          <a:p>
            <a:pPr eaLnBrk="1" hangingPunct="1"/>
            <a:r>
              <a:rPr lang="en-US" altLang="zh-CN" dirty="0">
                <a:latin typeface="+mn-lt"/>
                <a:ea typeface="楷体" panose="02010609060101010101" pitchFamily="49" charset="-122"/>
                <a:cs typeface="Arial" panose="020B0604020202020204" pitchFamily="34" charset="0"/>
              </a:rPr>
              <a:t>1. </a:t>
            </a:r>
            <a:r>
              <a:rPr lang="zh-CN" altLang="en-US" dirty="0">
                <a:latin typeface="+mn-lt"/>
                <a:ea typeface="楷体" panose="02010609060101010101" pitchFamily="49" charset="-122"/>
                <a:cs typeface="Arial" panose="020B0604020202020204" pitchFamily="34" charset="0"/>
              </a:rPr>
              <a:t>轮询协议</a:t>
            </a:r>
            <a:endParaRPr lang="zh-CN" altLang="en-US" dirty="0">
              <a:latin typeface="+mn-lt"/>
            </a:endParaRPr>
          </a:p>
        </p:txBody>
      </p:sp>
      <p:sp>
        <p:nvSpPr>
          <p:cNvPr id="80901" name="Rectangle 3"/>
          <p:cNvSpPr>
            <a:spLocks noGrp="1" noChangeArrowheads="1"/>
          </p:cNvSpPr>
          <p:nvPr>
            <p:ph sz="half" idx="1"/>
          </p:nvPr>
        </p:nvSpPr>
        <p:spPr>
          <a:xfrm>
            <a:off x="303213" y="1017588"/>
            <a:ext cx="4471987" cy="5181600"/>
          </a:xfrm>
        </p:spPr>
        <p:txBody>
          <a:bodyPr/>
          <a:lstStyle/>
          <a:p>
            <a:pPr marL="0" indent="0" eaLnBrk="1" hangingPunct="1">
              <a:spcBef>
                <a:spcPts val="600"/>
              </a:spcBef>
              <a:buNone/>
            </a:pPr>
            <a:r>
              <a:rPr lang="zh-CN" altLang="en-US" sz="2400" dirty="0">
                <a:ea typeface="楷体" panose="02010609060101010101" pitchFamily="49" charset="-122"/>
                <a:cs typeface="Arial" panose="020B0604020202020204" pitchFamily="34" charset="0"/>
              </a:rPr>
              <a:t>轮询协议</a:t>
            </a:r>
          </a:p>
          <a:p>
            <a:pPr eaLnBrk="1" hangingPunct="1">
              <a:spcBef>
                <a:spcPts val="600"/>
              </a:spcBef>
            </a:pPr>
            <a:r>
              <a:rPr lang="zh-CN" altLang="en-US" sz="2200" dirty="0">
                <a:ea typeface="楷体" panose="02010609060101010101" pitchFamily="49" charset="-122"/>
                <a:cs typeface="Arial" panose="020B0604020202020204" pitchFamily="34" charset="0"/>
              </a:rPr>
              <a:t>主结点邀请从结点轮流传输</a:t>
            </a:r>
            <a:endParaRPr lang="en-US" altLang="zh-CN" sz="2200" dirty="0">
              <a:ea typeface="楷体" panose="02010609060101010101" pitchFamily="49" charset="-122"/>
              <a:cs typeface="Arial" panose="020B0604020202020204" pitchFamily="34" charset="0"/>
            </a:endParaRPr>
          </a:p>
          <a:p>
            <a:pPr eaLnBrk="1" hangingPunct="1">
              <a:spcBef>
                <a:spcPts val="600"/>
              </a:spcBef>
            </a:pPr>
            <a:r>
              <a:rPr lang="zh-CN" altLang="en-US" sz="2200" dirty="0">
                <a:ea typeface="楷体" panose="02010609060101010101" pitchFamily="49" charset="-122"/>
                <a:cs typeface="Arial" panose="020B0604020202020204" pitchFamily="34" charset="0"/>
              </a:rPr>
              <a:t>通常与“哑”从设备一起使用</a:t>
            </a:r>
          </a:p>
          <a:p>
            <a:pPr eaLnBrk="1" hangingPunct="1">
              <a:spcBef>
                <a:spcPts val="600"/>
              </a:spcBef>
            </a:pPr>
            <a:endParaRPr lang="en-US" altLang="zh-CN" sz="2400" dirty="0">
              <a:ea typeface="楷体" panose="02010609060101010101" pitchFamily="49" charset="-122"/>
              <a:cs typeface="Arial" panose="020B0604020202020204" pitchFamily="34" charset="0"/>
            </a:endParaRPr>
          </a:p>
          <a:p>
            <a:pPr eaLnBrk="1" hangingPunct="1">
              <a:spcBef>
                <a:spcPts val="600"/>
              </a:spcBef>
            </a:pPr>
            <a:r>
              <a:rPr lang="zh-CN" altLang="en-US" sz="2400" dirty="0"/>
              <a:t>轮询协议有一些缺点</a:t>
            </a:r>
            <a:endParaRPr lang="en-US" altLang="zh-CN" sz="2400" dirty="0"/>
          </a:p>
          <a:p>
            <a:pPr lvl="1" eaLnBrk="1" hangingPunct="1">
              <a:spcBef>
                <a:spcPts val="600"/>
              </a:spcBef>
            </a:pPr>
            <a:r>
              <a:rPr lang="zh-CN" altLang="en-US" sz="2200" dirty="0">
                <a:ea typeface="楷体" panose="02010609060101010101" pitchFamily="49" charset="-122"/>
                <a:cs typeface="Arial" panose="020B0604020202020204" pitchFamily="34" charset="0"/>
              </a:rPr>
              <a:t>轮询开销</a:t>
            </a:r>
            <a:endParaRPr lang="en-US" altLang="zh-CN" sz="2200" dirty="0">
              <a:ea typeface="楷体" panose="02010609060101010101" pitchFamily="49" charset="-122"/>
              <a:cs typeface="Arial" panose="020B0604020202020204" pitchFamily="34" charset="0"/>
            </a:endParaRPr>
          </a:p>
          <a:p>
            <a:pPr lvl="1" eaLnBrk="1" hangingPunct="1">
              <a:spcBef>
                <a:spcPts val="600"/>
              </a:spcBef>
            </a:pPr>
            <a:r>
              <a:rPr lang="zh-CN" altLang="en-US" sz="2200" dirty="0">
                <a:ea typeface="楷体" panose="02010609060101010101" pitchFamily="49" charset="-122"/>
                <a:cs typeface="Arial" panose="020B0604020202020204" pitchFamily="34" charset="0"/>
              </a:rPr>
              <a:t>等待时间 </a:t>
            </a:r>
            <a:r>
              <a:rPr lang="en-US" altLang="zh-CN" sz="2200" dirty="0">
                <a:ea typeface="楷体" panose="02010609060101010101" pitchFamily="49" charset="-122"/>
                <a:cs typeface="Arial" panose="020B0604020202020204" pitchFamily="34" charset="0"/>
              </a:rPr>
              <a:t>(</a:t>
            </a:r>
            <a:r>
              <a:rPr lang="en-US" altLang="zh-CN" sz="2200" dirty="0"/>
              <a:t>latency</a:t>
            </a:r>
            <a:r>
              <a:rPr lang="en-US" altLang="zh-CN" sz="2200" dirty="0">
                <a:ea typeface="楷体" panose="02010609060101010101" pitchFamily="49" charset="-122"/>
                <a:cs typeface="Arial" panose="020B0604020202020204" pitchFamily="34" charset="0"/>
              </a:rPr>
              <a:t>)</a:t>
            </a:r>
          </a:p>
          <a:p>
            <a:pPr lvl="1" eaLnBrk="1" hangingPunct="1">
              <a:spcBef>
                <a:spcPts val="600"/>
              </a:spcBef>
            </a:pPr>
            <a:r>
              <a:rPr lang="zh-CN" altLang="en-US" sz="2200" dirty="0">
                <a:ea typeface="楷体" panose="02010609060101010101" pitchFamily="49" charset="-122"/>
                <a:cs typeface="Arial" panose="020B0604020202020204" pitchFamily="34" charset="0"/>
              </a:rPr>
              <a:t>单点失效 </a:t>
            </a:r>
            <a:r>
              <a:rPr lang="en-US" altLang="zh-CN" sz="2200" dirty="0">
                <a:ea typeface="楷体" panose="02010609060101010101" pitchFamily="49" charset="-122"/>
                <a:cs typeface="Arial" panose="020B0604020202020204" pitchFamily="34" charset="0"/>
              </a:rPr>
              <a:t>(</a:t>
            </a:r>
            <a:r>
              <a:rPr lang="zh-CN" altLang="en-US" sz="2200" dirty="0">
                <a:ea typeface="楷体" panose="02010609060101010101" pitchFamily="49" charset="-122"/>
                <a:cs typeface="Arial" panose="020B0604020202020204" pitchFamily="34" charset="0"/>
              </a:rPr>
              <a:t>主结点</a:t>
            </a:r>
            <a:r>
              <a:rPr lang="en-US" altLang="zh-CN" sz="2200" dirty="0">
                <a:ea typeface="楷体" panose="02010609060101010101" pitchFamily="49" charset="-122"/>
                <a:cs typeface="Arial" panose="020B0604020202020204" pitchFamily="34" charset="0"/>
              </a:rPr>
              <a:t>)</a:t>
            </a:r>
          </a:p>
          <a:p>
            <a:pPr lvl="1" eaLnBrk="1" hangingPunct="1">
              <a:spcBef>
                <a:spcPts val="600"/>
              </a:spcBef>
            </a:pPr>
            <a:endParaRPr lang="en-US" altLang="zh-CN" dirty="0">
              <a:ea typeface="楷体" panose="02010609060101010101" pitchFamily="49" charset="-122"/>
              <a:cs typeface="Arial" panose="020B0604020202020204" pitchFamily="34" charset="0"/>
            </a:endParaRPr>
          </a:p>
          <a:p>
            <a:pPr eaLnBrk="1" hangingPunct="1">
              <a:spcBef>
                <a:spcPts val="600"/>
              </a:spcBef>
            </a:pPr>
            <a:r>
              <a:rPr lang="zh-CN" altLang="en-US" sz="2400" dirty="0"/>
              <a:t>其中两个协议</a:t>
            </a:r>
            <a:r>
              <a:rPr lang="en-US" altLang="zh-CN" sz="2400" dirty="0"/>
              <a:t>:</a:t>
            </a:r>
          </a:p>
          <a:p>
            <a:pPr lvl="1" eaLnBrk="1" hangingPunct="1">
              <a:spcBef>
                <a:spcPts val="600"/>
              </a:spcBef>
            </a:pPr>
            <a:r>
              <a:rPr lang="en-US" altLang="zh-CN" sz="2200" dirty="0">
                <a:ea typeface="楷体" panose="02010609060101010101" pitchFamily="49" charset="-122"/>
                <a:cs typeface="Arial" panose="020B0604020202020204" pitchFamily="34" charset="0"/>
              </a:rPr>
              <a:t>802.15</a:t>
            </a:r>
            <a:r>
              <a:rPr lang="zh-CN" altLang="en-US" sz="2200" dirty="0">
                <a:ea typeface="楷体" panose="02010609060101010101" pitchFamily="49" charset="-122"/>
                <a:cs typeface="Arial" panose="020B0604020202020204" pitchFamily="34" charset="0"/>
              </a:rPr>
              <a:t>和蓝牙协议</a:t>
            </a:r>
            <a:r>
              <a:rPr lang="en-US" altLang="zh-CN" sz="2200" dirty="0">
                <a:ea typeface="楷体" panose="02010609060101010101" pitchFamily="49" charset="-122"/>
                <a:cs typeface="Arial" panose="020B0604020202020204" pitchFamily="34" charset="0"/>
              </a:rPr>
              <a:t> </a:t>
            </a:r>
          </a:p>
        </p:txBody>
      </p:sp>
      <p:grpSp>
        <p:nvGrpSpPr>
          <p:cNvPr id="80902" name="Group 55"/>
          <p:cNvGrpSpPr>
            <a:grpSpLocks/>
          </p:cNvGrpSpPr>
          <p:nvPr/>
        </p:nvGrpSpPr>
        <p:grpSpPr bwMode="auto">
          <a:xfrm>
            <a:off x="4816475" y="3917950"/>
            <a:ext cx="781050" cy="681038"/>
            <a:chOff x="-44" y="1473"/>
            <a:chExt cx="981" cy="1105"/>
          </a:xfrm>
        </p:grpSpPr>
        <p:pic>
          <p:nvPicPr>
            <p:cNvPr id="80932" name="Picture 5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33" name="Freeform 57"/>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0"/>
            </a:p>
          </p:txBody>
        </p:sp>
      </p:grpSp>
      <p:grpSp>
        <p:nvGrpSpPr>
          <p:cNvPr id="80903" name="Group 58"/>
          <p:cNvGrpSpPr>
            <a:grpSpLocks/>
          </p:cNvGrpSpPr>
          <p:nvPr/>
        </p:nvGrpSpPr>
        <p:grpSpPr bwMode="auto">
          <a:xfrm>
            <a:off x="5108575" y="3313113"/>
            <a:ext cx="781050" cy="681037"/>
            <a:chOff x="-44" y="1473"/>
            <a:chExt cx="981" cy="1105"/>
          </a:xfrm>
        </p:grpSpPr>
        <p:pic>
          <p:nvPicPr>
            <p:cNvPr id="80930" name="Picture 5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31" name="Freeform 60"/>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0"/>
            </a:p>
          </p:txBody>
        </p:sp>
      </p:grpSp>
      <p:grpSp>
        <p:nvGrpSpPr>
          <p:cNvPr id="80904" name="Group 61"/>
          <p:cNvGrpSpPr>
            <a:grpSpLocks/>
          </p:cNvGrpSpPr>
          <p:nvPr/>
        </p:nvGrpSpPr>
        <p:grpSpPr bwMode="auto">
          <a:xfrm>
            <a:off x="5389563" y="2698750"/>
            <a:ext cx="781050" cy="681038"/>
            <a:chOff x="-44" y="1473"/>
            <a:chExt cx="981" cy="1105"/>
          </a:xfrm>
        </p:grpSpPr>
        <p:pic>
          <p:nvPicPr>
            <p:cNvPr id="80928" name="Picture 6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29" name="Freeform 63"/>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0"/>
            </a:p>
          </p:txBody>
        </p:sp>
      </p:grpSp>
      <p:grpSp>
        <p:nvGrpSpPr>
          <p:cNvPr id="80905" name="Group 64"/>
          <p:cNvGrpSpPr>
            <a:grpSpLocks/>
          </p:cNvGrpSpPr>
          <p:nvPr/>
        </p:nvGrpSpPr>
        <p:grpSpPr bwMode="auto">
          <a:xfrm>
            <a:off x="5691188" y="2117725"/>
            <a:ext cx="781050" cy="681038"/>
            <a:chOff x="-44" y="1473"/>
            <a:chExt cx="981" cy="1105"/>
          </a:xfrm>
        </p:grpSpPr>
        <p:pic>
          <p:nvPicPr>
            <p:cNvPr id="80926" name="Picture 6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27" name="Freeform 6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0"/>
            </a:p>
          </p:txBody>
        </p:sp>
      </p:grpSp>
      <p:grpSp>
        <p:nvGrpSpPr>
          <p:cNvPr id="80906" name="Group 67"/>
          <p:cNvGrpSpPr>
            <a:grpSpLocks/>
          </p:cNvGrpSpPr>
          <p:nvPr/>
        </p:nvGrpSpPr>
        <p:grpSpPr bwMode="auto">
          <a:xfrm flipH="1">
            <a:off x="7227888" y="2363788"/>
            <a:ext cx="781050" cy="681037"/>
            <a:chOff x="-44" y="1473"/>
            <a:chExt cx="981" cy="1105"/>
          </a:xfrm>
        </p:grpSpPr>
        <p:pic>
          <p:nvPicPr>
            <p:cNvPr id="80924" name="Picture 6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25" name="Freeform 69"/>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0"/>
            </a:p>
          </p:txBody>
        </p:sp>
      </p:grpSp>
      <p:sp>
        <p:nvSpPr>
          <p:cNvPr id="80907" name="Line 24"/>
          <p:cNvSpPr>
            <a:spLocks noChangeShapeType="1"/>
          </p:cNvSpPr>
          <p:nvPr/>
        </p:nvSpPr>
        <p:spPr bwMode="auto">
          <a:xfrm flipH="1">
            <a:off x="5703888" y="2481263"/>
            <a:ext cx="927100" cy="1773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80908" name="Line 25"/>
          <p:cNvSpPr>
            <a:spLocks noChangeShapeType="1"/>
          </p:cNvSpPr>
          <p:nvPr/>
        </p:nvSpPr>
        <p:spPr bwMode="auto">
          <a:xfrm>
            <a:off x="6345238" y="2532063"/>
            <a:ext cx="25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80909" name="Line 31"/>
          <p:cNvSpPr>
            <a:spLocks noChangeShapeType="1"/>
          </p:cNvSpPr>
          <p:nvPr/>
        </p:nvSpPr>
        <p:spPr bwMode="auto">
          <a:xfrm>
            <a:off x="6494463" y="2746375"/>
            <a:ext cx="858837" cy="12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80910" name="Line 35"/>
          <p:cNvSpPr>
            <a:spLocks noChangeShapeType="1"/>
          </p:cNvSpPr>
          <p:nvPr/>
        </p:nvSpPr>
        <p:spPr bwMode="auto">
          <a:xfrm>
            <a:off x="6073775" y="3060700"/>
            <a:ext cx="25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80911" name="Line 37"/>
          <p:cNvSpPr>
            <a:spLocks noChangeShapeType="1"/>
          </p:cNvSpPr>
          <p:nvPr/>
        </p:nvSpPr>
        <p:spPr bwMode="auto">
          <a:xfrm>
            <a:off x="5802313" y="3589338"/>
            <a:ext cx="25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80912" name="Line 39"/>
          <p:cNvSpPr>
            <a:spLocks noChangeShapeType="1"/>
          </p:cNvSpPr>
          <p:nvPr/>
        </p:nvSpPr>
        <p:spPr bwMode="auto">
          <a:xfrm>
            <a:off x="5530850" y="4117975"/>
            <a:ext cx="25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i="0"/>
          </a:p>
        </p:txBody>
      </p:sp>
      <p:sp>
        <p:nvSpPr>
          <p:cNvPr id="80913" name="Text Box 40"/>
          <p:cNvSpPr txBox="1">
            <a:spLocks noChangeArrowheads="1"/>
          </p:cNvSpPr>
          <p:nvPr/>
        </p:nvSpPr>
        <p:spPr bwMode="auto">
          <a:xfrm>
            <a:off x="7056438" y="2986088"/>
            <a:ext cx="958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i="0" dirty="0">
                <a:latin typeface="楷体" panose="02010609060101010101" pitchFamily="49" charset="-122"/>
                <a:ea typeface="楷体" panose="02010609060101010101" pitchFamily="49" charset="-122"/>
              </a:rPr>
              <a:t>主结点</a:t>
            </a:r>
            <a:endParaRPr lang="en-US" altLang="zh-CN" sz="2000" i="0" dirty="0">
              <a:latin typeface="楷体" panose="02010609060101010101" pitchFamily="49" charset="-122"/>
              <a:ea typeface="楷体" panose="02010609060101010101" pitchFamily="49" charset="-122"/>
            </a:endParaRPr>
          </a:p>
        </p:txBody>
      </p:sp>
      <p:sp>
        <p:nvSpPr>
          <p:cNvPr id="80914" name="Text Box 41"/>
          <p:cNvSpPr txBox="1">
            <a:spLocks noChangeArrowheads="1"/>
          </p:cNvSpPr>
          <p:nvPr/>
        </p:nvSpPr>
        <p:spPr bwMode="auto">
          <a:xfrm>
            <a:off x="4881563" y="4572000"/>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i="0" dirty="0">
                <a:latin typeface="楷体" panose="02010609060101010101" pitchFamily="49" charset="-122"/>
                <a:ea typeface="楷体" panose="02010609060101010101" pitchFamily="49" charset="-122"/>
              </a:rPr>
              <a:t>从结点</a:t>
            </a:r>
            <a:endParaRPr lang="en-US" altLang="zh-CN" sz="2000" i="0" dirty="0">
              <a:latin typeface="楷体" panose="02010609060101010101" pitchFamily="49" charset="-122"/>
              <a:ea typeface="楷体" panose="02010609060101010101" pitchFamily="49" charset="-122"/>
            </a:endParaRPr>
          </a:p>
        </p:txBody>
      </p:sp>
      <p:grpSp>
        <p:nvGrpSpPr>
          <p:cNvPr id="29" name="Group 44"/>
          <p:cNvGrpSpPr>
            <a:grpSpLocks/>
          </p:cNvGrpSpPr>
          <p:nvPr/>
        </p:nvGrpSpPr>
        <p:grpSpPr bwMode="auto">
          <a:xfrm>
            <a:off x="7240588" y="2400300"/>
            <a:ext cx="619125" cy="338138"/>
            <a:chOff x="4212" y="2864"/>
            <a:chExt cx="390" cy="213"/>
          </a:xfrm>
        </p:grpSpPr>
        <p:sp>
          <p:nvSpPr>
            <p:cNvPr id="80922" name="Rectangle 42"/>
            <p:cNvSpPr>
              <a:spLocks noChangeArrowheads="1"/>
            </p:cNvSpPr>
            <p:nvPr/>
          </p:nvSpPr>
          <p:spPr bwMode="auto">
            <a:xfrm>
              <a:off x="4212" y="2916"/>
              <a:ext cx="353" cy="137"/>
            </a:xfrm>
            <a:prstGeom prst="rect">
              <a:avLst/>
            </a:prstGeom>
            <a:solidFill>
              <a:srgbClr val="00CC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0">
                <a:latin typeface="Comic Sans MS" panose="030F0702030302020204" pitchFamily="66" charset="0"/>
                <a:ea typeface="ＭＳ Ｐゴシック" panose="020B0600070205080204" pitchFamily="34" charset="-128"/>
              </a:endParaRPr>
            </a:p>
          </p:txBody>
        </p:sp>
        <p:sp>
          <p:nvSpPr>
            <p:cNvPr id="80923" name="Text Box 43"/>
            <p:cNvSpPr txBox="1">
              <a:spLocks noChangeArrowheads="1"/>
            </p:cNvSpPr>
            <p:nvPr/>
          </p:nvSpPr>
          <p:spPr bwMode="auto">
            <a:xfrm>
              <a:off x="4227" y="2864"/>
              <a:ext cx="3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i="0">
                  <a:solidFill>
                    <a:schemeClr val="bg1"/>
                  </a:solidFill>
                  <a:latin typeface="楷体" panose="02010609060101010101" pitchFamily="49" charset="-122"/>
                  <a:ea typeface="楷体" panose="02010609060101010101" pitchFamily="49" charset="-122"/>
                </a:rPr>
                <a:t>询问</a:t>
              </a:r>
              <a:endParaRPr lang="en-US" altLang="zh-CN" sz="1600" i="0">
                <a:solidFill>
                  <a:schemeClr val="bg1"/>
                </a:solidFill>
                <a:latin typeface="楷体" panose="02010609060101010101" pitchFamily="49" charset="-122"/>
                <a:ea typeface="楷体" panose="02010609060101010101" pitchFamily="49" charset="-122"/>
              </a:endParaRPr>
            </a:p>
          </p:txBody>
        </p:sp>
      </p:grpSp>
      <p:grpSp>
        <p:nvGrpSpPr>
          <p:cNvPr id="32" name="Group 48"/>
          <p:cNvGrpSpPr>
            <a:grpSpLocks/>
          </p:cNvGrpSpPr>
          <p:nvPr/>
        </p:nvGrpSpPr>
        <p:grpSpPr bwMode="auto">
          <a:xfrm>
            <a:off x="5289550" y="3322638"/>
            <a:ext cx="595313" cy="336550"/>
            <a:chOff x="4415" y="2364"/>
            <a:chExt cx="375" cy="212"/>
          </a:xfrm>
        </p:grpSpPr>
        <p:sp>
          <p:nvSpPr>
            <p:cNvPr id="80920" name="Rectangle 46"/>
            <p:cNvSpPr>
              <a:spLocks noChangeArrowheads="1"/>
            </p:cNvSpPr>
            <p:nvPr/>
          </p:nvSpPr>
          <p:spPr bwMode="auto">
            <a:xfrm>
              <a:off x="4437" y="2400"/>
              <a:ext cx="353" cy="137"/>
            </a:xfrm>
            <a:prstGeom prst="rect">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0">
                <a:latin typeface="Comic Sans MS" panose="030F0702030302020204" pitchFamily="66" charset="0"/>
                <a:ea typeface="ＭＳ Ｐゴシック" panose="020B0600070205080204" pitchFamily="34" charset="-128"/>
              </a:endParaRPr>
            </a:p>
          </p:txBody>
        </p:sp>
        <p:sp>
          <p:nvSpPr>
            <p:cNvPr id="80921" name="Text Box 47"/>
            <p:cNvSpPr txBox="1">
              <a:spLocks noChangeArrowheads="1"/>
            </p:cNvSpPr>
            <p:nvPr/>
          </p:nvSpPr>
          <p:spPr bwMode="auto">
            <a:xfrm>
              <a:off x="4415" y="2364"/>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i="0">
                  <a:solidFill>
                    <a:schemeClr val="bg1"/>
                  </a:solidFill>
                  <a:ea typeface="ＭＳ Ｐゴシック" panose="020B0600070205080204" pitchFamily="34" charset="-128"/>
                </a:rPr>
                <a:t>data</a:t>
              </a:r>
            </a:p>
          </p:txBody>
        </p:sp>
      </p:grpSp>
      <p:grpSp>
        <p:nvGrpSpPr>
          <p:cNvPr id="35" name="Group 49"/>
          <p:cNvGrpSpPr>
            <a:grpSpLocks/>
          </p:cNvGrpSpPr>
          <p:nvPr/>
        </p:nvGrpSpPr>
        <p:grpSpPr bwMode="auto">
          <a:xfrm>
            <a:off x="5795963" y="2205038"/>
            <a:ext cx="595312" cy="336550"/>
            <a:chOff x="4415" y="2364"/>
            <a:chExt cx="375" cy="212"/>
          </a:xfrm>
        </p:grpSpPr>
        <p:sp>
          <p:nvSpPr>
            <p:cNvPr id="80918" name="Rectangle 50"/>
            <p:cNvSpPr>
              <a:spLocks noChangeArrowheads="1"/>
            </p:cNvSpPr>
            <p:nvPr/>
          </p:nvSpPr>
          <p:spPr bwMode="auto">
            <a:xfrm>
              <a:off x="4437" y="2400"/>
              <a:ext cx="353" cy="137"/>
            </a:xfrm>
            <a:prstGeom prst="rect">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0">
                <a:latin typeface="Comic Sans MS" panose="030F0702030302020204" pitchFamily="66" charset="0"/>
                <a:ea typeface="ＭＳ Ｐゴシック" panose="020B0600070205080204" pitchFamily="34" charset="-128"/>
              </a:endParaRPr>
            </a:p>
          </p:txBody>
        </p:sp>
        <p:sp>
          <p:nvSpPr>
            <p:cNvPr id="80919" name="Text Box 51"/>
            <p:cNvSpPr txBox="1">
              <a:spLocks noChangeArrowheads="1"/>
            </p:cNvSpPr>
            <p:nvPr/>
          </p:nvSpPr>
          <p:spPr bwMode="auto">
            <a:xfrm>
              <a:off x="4415" y="2364"/>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i="0">
                  <a:solidFill>
                    <a:schemeClr val="bg1"/>
                  </a:solidFill>
                  <a:ea typeface="ＭＳ Ｐゴシック" panose="020B0600070205080204" pitchFamily="34" charset="-128"/>
                </a:rPr>
                <a:t>data</a:t>
              </a:r>
            </a:p>
          </p:txBody>
        </p:sp>
      </p:grpSp>
    </p:spTree>
    <p:extLst>
      <p:ext uri="{BB962C8B-B14F-4D97-AF65-F5344CB8AC3E}">
        <p14:creationId xmlns:p14="http://schemas.microsoft.com/office/powerpoint/2010/main" val="25820875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nodeType="afterGroup">
                            <p:stCondLst>
                              <p:cond delay="0"/>
                            </p:stCondLst>
                            <p:childTnLst>
                              <p:par>
                                <p:cTn id="8" presetID="0" presetClass="path" presetSubtype="0" accel="50000" decel="50000" fill="hold" nodeType="afterEffect">
                                  <p:stCondLst>
                                    <p:cond delay="0"/>
                                  </p:stCondLst>
                                  <p:childTnLst>
                                    <p:animMotion origin="layout" path="M -3.33333E-6 -1.85185E-6 L -0.09254 -1.85185E-6 L -0.07882 -0.03495 L -0.1526 -0.03495 " pathEditMode="relative" ptsTypes="AAAA">
                                      <p:cBhvr>
                                        <p:cTn id="9" dur="2000" fill="hold"/>
                                        <p:tgtEl>
                                          <p:spTgt spid="29"/>
                                        </p:tgtEl>
                                        <p:attrNameLst>
                                          <p:attrName>ppt_x</p:attrName>
                                          <p:attrName>ppt_y</p:attrName>
                                        </p:attrNameLst>
                                      </p:cBhvr>
                                    </p:animMotion>
                                  </p:childTnLst>
                                </p:cTn>
                              </p:par>
                            </p:childTnLst>
                          </p:cTn>
                        </p:par>
                        <p:par>
                          <p:cTn id="10" fill="hold" nodeType="afterGroup">
                            <p:stCondLst>
                              <p:cond delay="2000"/>
                            </p:stCondLst>
                            <p:childTnLst>
                              <p:par>
                                <p:cTn id="11" presetID="1" presetClass="exit" presetSubtype="0" fill="hold" nodeType="afterEffect">
                                  <p:stCondLst>
                                    <p:cond delay="0"/>
                                  </p:stCondLst>
                                  <p:childTnLst>
                                    <p:set>
                                      <p:cBhvr>
                                        <p:cTn id="12" dur="1" fill="hold">
                                          <p:stCondLst>
                                            <p:cond delay="0"/>
                                          </p:stCondLst>
                                        </p:cTn>
                                        <p:tgtEl>
                                          <p:spTgt spid="29"/>
                                        </p:tgtEl>
                                        <p:attrNameLst>
                                          <p:attrName>style.visibility</p:attrName>
                                        </p:attrNameLst>
                                      </p:cBhvr>
                                      <p:to>
                                        <p:strVal val="hidden"/>
                                      </p:to>
                                    </p:set>
                                  </p:childTnLst>
                                </p:cTn>
                              </p:par>
                            </p:childTnLst>
                          </p:cTn>
                        </p:par>
                        <p:par>
                          <p:cTn id="13" fill="hold" nodeType="afterGroup">
                            <p:stCondLst>
                              <p:cond delay="2000"/>
                            </p:stCondLst>
                            <p:childTnLst>
                              <p:par>
                                <p:cTn id="14" presetID="1" presetClass="entr" presetSubtype="0"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childTnLst>
                          </p:cTn>
                        </p:par>
                        <p:par>
                          <p:cTn id="16" fill="hold" nodeType="afterGroup">
                            <p:stCondLst>
                              <p:cond delay="2000"/>
                            </p:stCondLst>
                            <p:childTnLst>
                              <p:par>
                                <p:cTn id="17" presetID="0" presetClass="path" presetSubtype="0" accel="50000" decel="50000" fill="hold" nodeType="afterEffect">
                                  <p:stCondLst>
                                    <p:cond delay="0"/>
                                  </p:stCondLst>
                                  <p:childTnLst>
                                    <p:animMotion origin="layout" path="M -5.55556E-7 -7.40741E-7 L 0.07119 -0.00162 L 0.0599 0.03171 L 0.15122 0.03009 " pathEditMode="relative" ptsTypes="AAAA">
                                      <p:cBhvr>
                                        <p:cTn id="18" dur="2000" fill="hold"/>
                                        <p:tgtEl>
                                          <p:spTgt spid="35"/>
                                        </p:tgtEl>
                                        <p:attrNameLst>
                                          <p:attrName>ppt_x</p:attrName>
                                          <p:attrName>ppt_y</p:attrName>
                                        </p:attrNameLst>
                                      </p:cBhvr>
                                    </p:animMotion>
                                  </p:childTnLst>
                                </p:cTn>
                              </p:par>
                            </p:childTnLst>
                          </p:cTn>
                        </p:par>
                        <p:par>
                          <p:cTn id="19" fill="hold" nodeType="afterGroup">
                            <p:stCondLst>
                              <p:cond delay="4000"/>
                            </p:stCondLst>
                            <p:childTnLst>
                              <p:par>
                                <p:cTn id="20" presetID="1" presetClass="exit" presetSubtype="0" fill="hold" nodeType="afterEffect">
                                  <p:stCondLst>
                                    <p:cond delay="0"/>
                                  </p:stCondLst>
                                  <p:childTnLst>
                                    <p:set>
                                      <p:cBhvr>
                                        <p:cTn id="21" dur="1" fill="hold">
                                          <p:stCondLst>
                                            <p:cond delay="0"/>
                                          </p:stCondLst>
                                        </p:cTn>
                                        <p:tgtEl>
                                          <p:spTgt spid="35"/>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childTnLst>
                          </p:cTn>
                        </p:par>
                        <p:par>
                          <p:cTn id="26" fill="hold" nodeType="afterGroup">
                            <p:stCondLst>
                              <p:cond delay="0"/>
                            </p:stCondLst>
                            <p:childTnLst>
                              <p:par>
                                <p:cTn id="27" presetID="0" presetClass="path" presetSubtype="0" accel="50000" decel="50000" fill="hold" nodeType="afterEffect">
                                  <p:stCondLst>
                                    <p:cond delay="0"/>
                                  </p:stCondLst>
                                  <p:childTnLst>
                                    <p:animMotion origin="layout" path="M -3.88889E-6 -1.85185E-6 L -0.08872 -1.85185E-6 L -0.14375 0.14167 L -0.21753 0.14167 " pathEditMode="relative" ptsTypes="AAAA">
                                      <p:cBhvr>
                                        <p:cTn id="28" dur="2000" fill="hold"/>
                                        <p:tgtEl>
                                          <p:spTgt spid="29"/>
                                        </p:tgtEl>
                                        <p:attrNameLst>
                                          <p:attrName>ppt_x</p:attrName>
                                          <p:attrName>ppt_y</p:attrName>
                                        </p:attrNameLst>
                                      </p:cBhvr>
                                    </p:animMotion>
                                  </p:childTnLst>
                                </p:cTn>
                              </p:par>
                            </p:childTnLst>
                          </p:cTn>
                        </p:par>
                        <p:par>
                          <p:cTn id="29" fill="hold" nodeType="afterGroup">
                            <p:stCondLst>
                              <p:cond delay="2000"/>
                            </p:stCondLst>
                            <p:childTnLst>
                              <p:par>
                                <p:cTn id="30" presetID="1" presetClass="exit" presetSubtype="0" fill="hold" nodeType="afterEffect">
                                  <p:stCondLst>
                                    <p:cond delay="0"/>
                                  </p:stCondLst>
                                  <p:childTnLst>
                                    <p:set>
                                      <p:cBhvr>
                                        <p:cTn id="31" dur="1" fill="hold">
                                          <p:stCondLst>
                                            <p:cond delay="0"/>
                                          </p:stCondLst>
                                        </p:cTn>
                                        <p:tgtEl>
                                          <p:spTgt spid="29"/>
                                        </p:tgtEl>
                                        <p:attrNameLst>
                                          <p:attrName>style.visibility</p:attrName>
                                        </p:attrNameLst>
                                      </p:cBhvr>
                                      <p:to>
                                        <p:strVal val="hidden"/>
                                      </p:to>
                                    </p:set>
                                  </p:childTnLst>
                                </p:cTn>
                              </p:par>
                            </p:childTnLst>
                          </p:cTn>
                        </p:par>
                        <p:par>
                          <p:cTn id="32" fill="hold" nodeType="afterGroup">
                            <p:stCondLst>
                              <p:cond delay="2000"/>
                            </p:stCondLst>
                            <p:childTnLst>
                              <p:par>
                                <p:cTn id="33" presetID="1" presetClass="entr" presetSubtype="0"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par>
                          <p:cTn id="35" fill="hold" nodeType="afterGroup">
                            <p:stCondLst>
                              <p:cond delay="2000"/>
                            </p:stCondLst>
                            <p:childTnLst>
                              <p:par>
                                <p:cTn id="36" presetID="0" presetClass="path" presetSubtype="0" accel="50000" decel="50000" fill="hold" nodeType="afterEffect">
                                  <p:stCondLst>
                                    <p:cond delay="0"/>
                                  </p:stCondLst>
                                  <p:childTnLst>
                                    <p:animMotion origin="layout" path="M 1.66667E-6 6.2963E-6 L 0.07135 -0.00161 L 0.11754 -0.13171 L 0.21129 -0.13333 " pathEditMode="relative" ptsTypes="AAAA">
                                      <p:cBhvr>
                                        <p:cTn id="37" dur="2000" fill="hold"/>
                                        <p:tgtEl>
                                          <p:spTgt spid="32"/>
                                        </p:tgtEl>
                                        <p:attrNameLst>
                                          <p:attrName>ppt_x</p:attrName>
                                          <p:attrName>ppt_y</p:attrName>
                                        </p:attrNameLst>
                                      </p:cBhvr>
                                    </p:animMotion>
                                  </p:childTnLst>
                                </p:cTn>
                              </p:par>
                            </p:childTnLst>
                          </p:cTn>
                        </p:par>
                        <p:par>
                          <p:cTn id="38" fill="hold" nodeType="afterGroup">
                            <p:stCondLst>
                              <p:cond delay="4000"/>
                            </p:stCondLst>
                            <p:childTnLst>
                              <p:par>
                                <p:cTn id="39" presetID="1" presetClass="exit" presetSubtype="0" fill="hold" nodeType="afterEffect">
                                  <p:stCondLst>
                                    <p:cond delay="0"/>
                                  </p:stCondLst>
                                  <p:childTnLst>
                                    <p:set>
                                      <p:cBhvr>
                                        <p:cTn id="40" dur="1" fill="hold">
                                          <p:stCondLst>
                                            <p:cond delay="0"/>
                                          </p:stCondLst>
                                        </p:cTn>
                                        <p:tgtEl>
                                          <p:spTgt spid="3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0901">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0901">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0901">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0901">
                                            <p:txEl>
                                              <p:pRg st="7" end="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0901">
                                            <p:txEl>
                                              <p:pRg st="9" end="9"/>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80901">
                                            <p:txEl>
                                              <p:pRg st="10" end="10"/>
                                            </p:txEl>
                                          </p:spTgt>
                                        </p:tgtEl>
                                        <p:attrNameLst>
                                          <p:attrName>style.visibility</p:attrName>
                                        </p:attrNameLst>
                                      </p:cBhvr>
                                      <p:to>
                                        <p:strVal val="visible"/>
                                      </p:to>
                                    </p:set>
                                    <p:animEffect transition="in" filter="wipe(left)">
                                      <p:cBhvr>
                                        <p:cTn id="65" dur="500"/>
                                        <p:tgtEl>
                                          <p:spTgt spid="8090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p:cNvSpPr txBox="1">
            <a:spLocks noChangeArrowheads="1"/>
          </p:cNvSpPr>
          <p:nvPr/>
        </p:nvSpPr>
        <p:spPr bwMode="auto">
          <a:xfrm>
            <a:off x="687388" y="5616575"/>
            <a:ext cx="8046305" cy="461665"/>
          </a:xfrm>
          <a:prstGeom prst="rect">
            <a:avLst/>
          </a:prstGeom>
          <a:noFill/>
          <a:ln w="9525">
            <a:noFill/>
            <a:miter lim="800000"/>
            <a:headEnd/>
            <a:tailEnd/>
          </a:ln>
        </p:spPr>
        <p:txBody>
          <a:bodyPr wrap="none">
            <a:spAutoFit/>
          </a:bodyPr>
          <a:lstStyle/>
          <a:p>
            <a:r>
              <a:rPr lang="en-US" altLang="zh-CN" sz="2400" i="0" dirty="0">
                <a:solidFill>
                  <a:srgbClr val="FF0000"/>
                </a:solidFill>
                <a:latin typeface="Gill Sans MT" panose="020B0502020104020203" pitchFamily="34" charset="0"/>
              </a:rPr>
              <a:t> </a:t>
            </a:r>
            <a:r>
              <a:rPr lang="en-US" altLang="zh-CN" sz="2400" i="0" dirty="0">
                <a:latin typeface="+mn-lt"/>
              </a:rPr>
              <a:t>Figure.</a:t>
            </a:r>
            <a:r>
              <a:rPr lang="en-US" altLang="zh-CN" sz="2400" i="0" dirty="0">
                <a:solidFill>
                  <a:srgbClr val="FF0000"/>
                </a:solidFill>
                <a:latin typeface="+mn-lt"/>
              </a:rPr>
              <a:t> select </a:t>
            </a:r>
            <a:r>
              <a:rPr lang="en-US" altLang="zh-CN" sz="2400" i="0" dirty="0">
                <a:latin typeface="+mn-lt"/>
              </a:rPr>
              <a:t>and</a:t>
            </a:r>
            <a:r>
              <a:rPr lang="en-US" altLang="zh-CN" sz="2400" i="0" dirty="0">
                <a:solidFill>
                  <a:srgbClr val="FF0000"/>
                </a:solidFill>
                <a:latin typeface="+mn-lt"/>
              </a:rPr>
              <a:t> poll functions</a:t>
            </a:r>
            <a:r>
              <a:rPr lang="en-US" altLang="zh-CN" sz="2400" i="0" dirty="0">
                <a:latin typeface="+mn-lt"/>
              </a:rPr>
              <a:t> in polling access method</a:t>
            </a:r>
          </a:p>
        </p:txBody>
      </p:sp>
      <p:pic>
        <p:nvPicPr>
          <p:cNvPr id="96259" name="Picture 3"/>
          <p:cNvPicPr>
            <a:picLocks noChangeAspect="1" noChangeArrowheads="1"/>
          </p:cNvPicPr>
          <p:nvPr/>
        </p:nvPicPr>
        <p:blipFill>
          <a:blip r:embed="rId3" cstate="print"/>
          <a:srcRect/>
          <a:stretch>
            <a:fillRect/>
          </a:stretch>
        </p:blipFill>
        <p:spPr bwMode="auto">
          <a:xfrm>
            <a:off x="368300" y="1738313"/>
            <a:ext cx="8483600" cy="3078162"/>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a:ea typeface="楷体" panose="02010609060101010101" pitchFamily="49" charset="-122"/>
                <a:cs typeface="Arial" panose="020B0604020202020204" pitchFamily="34" charset="0"/>
              </a:rPr>
              <a:t>轮询协议</a:t>
            </a:r>
            <a:endParaRPr lang="zh-CN" altLang="en-US" dirty="0">
              <a:latin typeface="Gill Sans MT" panose="020B0502020104020203"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pPr lvl="1" eaLnBrk="1" hangingPunct="1"/>
            <a:r>
              <a:rPr lang="en-US" altLang="zh-CN" dirty="0">
                <a:ea typeface="楷体" panose="02010609060101010101" pitchFamily="49" charset="-122"/>
                <a:cs typeface="Arial" panose="020B0604020202020204" pitchFamily="34" charset="0"/>
              </a:rPr>
              <a:t>2. </a:t>
            </a:r>
            <a:r>
              <a:rPr lang="zh-CN" altLang="en-US" dirty="0">
                <a:ea typeface="楷体" panose="02010609060101010101" pitchFamily="49" charset="-122"/>
                <a:cs typeface="Arial" panose="020B0604020202020204" pitchFamily="34" charset="0"/>
              </a:rPr>
              <a:t>令牌传递协议</a:t>
            </a:r>
          </a:p>
        </p:txBody>
      </p:sp>
      <p:sp>
        <p:nvSpPr>
          <p:cNvPr id="82947" name="内容占位符 2"/>
          <p:cNvSpPr>
            <a:spLocks noGrp="1"/>
          </p:cNvSpPr>
          <p:nvPr>
            <p:ph idx="1"/>
          </p:nvPr>
        </p:nvSpPr>
        <p:spPr>
          <a:xfrm>
            <a:off x="303213" y="990600"/>
            <a:ext cx="5187168" cy="5194300"/>
          </a:xfrm>
        </p:spPr>
        <p:txBody>
          <a:bodyPr/>
          <a:lstStyle/>
          <a:p>
            <a:r>
              <a:rPr lang="zh-CN" altLang="en-US" dirty="0">
                <a:solidFill>
                  <a:srgbClr val="FF0000"/>
                </a:solidFill>
              </a:rPr>
              <a:t>令牌</a:t>
            </a:r>
            <a:r>
              <a:rPr lang="en-US" altLang="zh-CN" dirty="0"/>
              <a:t>: </a:t>
            </a:r>
            <a:r>
              <a:rPr lang="zh-CN" altLang="en-US" dirty="0"/>
              <a:t>小型的、专用的帧</a:t>
            </a:r>
            <a:endParaRPr lang="en-US" altLang="zh-CN" dirty="0"/>
          </a:p>
          <a:p>
            <a:r>
              <a:rPr lang="zh-CN" altLang="en-US" dirty="0"/>
              <a:t>控制令牌从一个结点</a:t>
            </a:r>
            <a:r>
              <a:rPr lang="zh-CN" altLang="en-US" dirty="0">
                <a:solidFill>
                  <a:srgbClr val="FF0000"/>
                </a:solidFill>
              </a:rPr>
              <a:t>按顺序</a:t>
            </a:r>
            <a:r>
              <a:rPr lang="zh-CN" altLang="en-US" dirty="0"/>
              <a:t>传递到下一个结点。</a:t>
            </a:r>
          </a:p>
          <a:p>
            <a:r>
              <a:rPr lang="zh-CN" altLang="en-US" dirty="0"/>
              <a:t>令牌传递是分散的、高效的。</a:t>
            </a:r>
          </a:p>
          <a:p>
            <a:pPr eaLnBrk="1" hangingPunct="1"/>
            <a:endParaRPr lang="en-US" altLang="zh-CN" dirty="0">
              <a:ea typeface="楷体" panose="02010609060101010101" pitchFamily="49" charset="-122"/>
              <a:cs typeface="Arial" panose="020B0604020202020204" pitchFamily="34" charset="0"/>
            </a:endParaRPr>
          </a:p>
          <a:p>
            <a:pPr eaLnBrk="1" hangingPunct="1"/>
            <a:r>
              <a:rPr lang="zh-CN" altLang="en-US" dirty="0">
                <a:ea typeface="楷体" panose="02010609060101010101" pitchFamily="49" charset="-122"/>
                <a:cs typeface="Arial" panose="020B0604020202020204" pitchFamily="34" charset="0"/>
              </a:rPr>
              <a:t>关注问题：</a:t>
            </a:r>
            <a:endParaRPr lang="en-US" altLang="zh-CN" dirty="0">
              <a:ea typeface="楷体" panose="02010609060101010101" pitchFamily="49" charset="-122"/>
              <a:cs typeface="Arial" panose="020B0604020202020204" pitchFamily="34" charset="0"/>
            </a:endParaRPr>
          </a:p>
          <a:p>
            <a:pPr lvl="1" eaLnBrk="1" hangingPunct="1"/>
            <a:r>
              <a:rPr lang="zh-CN" altLang="en-US" sz="2200" dirty="0">
                <a:ea typeface="楷体" panose="02010609060101010101" pitchFamily="49" charset="-122"/>
                <a:cs typeface="Arial" panose="020B0604020202020204" pitchFamily="34" charset="0"/>
              </a:rPr>
              <a:t>令牌的开销</a:t>
            </a:r>
            <a:endParaRPr lang="en-US" altLang="zh-CN" sz="2200" dirty="0">
              <a:ea typeface="楷体" panose="02010609060101010101" pitchFamily="49" charset="-122"/>
              <a:cs typeface="Arial" panose="020B0604020202020204" pitchFamily="34" charset="0"/>
            </a:endParaRPr>
          </a:p>
          <a:p>
            <a:pPr lvl="1" eaLnBrk="1" hangingPunct="1"/>
            <a:r>
              <a:rPr lang="zh-CN" altLang="en-US" sz="2200" dirty="0">
                <a:ea typeface="楷体" panose="02010609060101010101" pitchFamily="49" charset="-122"/>
                <a:cs typeface="Arial" panose="020B0604020202020204" pitchFamily="34" charset="0"/>
              </a:rPr>
              <a:t>等待时间</a:t>
            </a:r>
            <a:endParaRPr lang="en-US" altLang="zh-CN" sz="2200" dirty="0">
              <a:ea typeface="楷体" panose="02010609060101010101" pitchFamily="49" charset="-122"/>
              <a:cs typeface="Arial" panose="020B0604020202020204" pitchFamily="34" charset="0"/>
            </a:endParaRPr>
          </a:p>
          <a:p>
            <a:pPr lvl="1" eaLnBrk="1" hangingPunct="1"/>
            <a:r>
              <a:rPr lang="zh-CN" altLang="en-US" sz="2200" dirty="0">
                <a:ea typeface="楷体" panose="02010609060101010101" pitchFamily="49" charset="-122"/>
                <a:cs typeface="Arial" panose="020B0604020202020204" pitchFamily="34" charset="0"/>
              </a:rPr>
              <a:t>单点失效</a:t>
            </a:r>
            <a:r>
              <a:rPr lang="en-US" altLang="zh-CN" sz="2200" dirty="0">
                <a:ea typeface="楷体" panose="02010609060101010101" pitchFamily="49" charset="-122"/>
                <a:cs typeface="Arial" panose="020B0604020202020204" pitchFamily="34" charset="0"/>
              </a:rPr>
              <a:t>(token)</a:t>
            </a:r>
          </a:p>
          <a:p>
            <a:pPr lvl="1" eaLnBrk="1" hangingPunct="1"/>
            <a:endParaRPr lang="en-US" altLang="zh-CN" dirty="0">
              <a:ea typeface="楷体" panose="02010609060101010101" pitchFamily="49" charset="-122"/>
              <a:cs typeface="Arial" panose="020B0604020202020204" pitchFamily="34" charset="0"/>
            </a:endParaRPr>
          </a:p>
          <a:p>
            <a:pPr eaLnBrk="1" hangingPunct="1"/>
            <a:r>
              <a:rPr lang="zh-CN" altLang="en-US" dirty="0"/>
              <a:t>其中两个协议</a:t>
            </a:r>
            <a:r>
              <a:rPr lang="en-US" altLang="zh-CN" dirty="0">
                <a:latin typeface="Gill Sans MT" panose="020B0502020104020203" pitchFamily="34" charset="0"/>
              </a:rPr>
              <a:t>:</a:t>
            </a:r>
          </a:p>
          <a:p>
            <a:pPr lvl="1" eaLnBrk="1" hangingPunct="1"/>
            <a:r>
              <a:rPr lang="en-US" altLang="zh-CN" sz="2200" dirty="0">
                <a:ea typeface="楷体" panose="02010609060101010101" pitchFamily="49" charset="-122"/>
                <a:cs typeface="Arial" panose="020B0604020202020204" pitchFamily="34" charset="0"/>
              </a:rPr>
              <a:t>FDDI and IEEE 802.5 (Token Ring)</a:t>
            </a:r>
          </a:p>
          <a:p>
            <a:endParaRPr lang="zh-CN" altLang="en-US" dirty="0"/>
          </a:p>
        </p:txBody>
      </p:sp>
      <p:grpSp>
        <p:nvGrpSpPr>
          <p:cNvPr id="82950" name="Group 21"/>
          <p:cNvGrpSpPr>
            <a:grpSpLocks/>
          </p:cNvGrpSpPr>
          <p:nvPr/>
        </p:nvGrpSpPr>
        <p:grpSpPr bwMode="auto">
          <a:xfrm>
            <a:off x="7940675" y="2822575"/>
            <a:ext cx="781050" cy="681038"/>
            <a:chOff x="-44" y="1473"/>
            <a:chExt cx="981" cy="1105"/>
          </a:xfrm>
        </p:grpSpPr>
        <p:pic>
          <p:nvPicPr>
            <p:cNvPr id="82965" name="Picture 2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66" name="Freeform 23"/>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0"/>
            </a:p>
          </p:txBody>
        </p:sp>
      </p:grpSp>
      <p:grpSp>
        <p:nvGrpSpPr>
          <p:cNvPr id="82951" name="Group 24"/>
          <p:cNvGrpSpPr>
            <a:grpSpLocks/>
          </p:cNvGrpSpPr>
          <p:nvPr/>
        </p:nvGrpSpPr>
        <p:grpSpPr bwMode="auto">
          <a:xfrm>
            <a:off x="5226050" y="2779713"/>
            <a:ext cx="781050" cy="681037"/>
            <a:chOff x="-44" y="1473"/>
            <a:chExt cx="981" cy="1105"/>
          </a:xfrm>
        </p:grpSpPr>
        <p:pic>
          <p:nvPicPr>
            <p:cNvPr id="82963" name="Picture 2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64" name="Freeform 2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0"/>
            </a:p>
          </p:txBody>
        </p:sp>
      </p:grpSp>
      <p:grpSp>
        <p:nvGrpSpPr>
          <p:cNvPr id="82952" name="Group 27"/>
          <p:cNvGrpSpPr>
            <a:grpSpLocks/>
          </p:cNvGrpSpPr>
          <p:nvPr/>
        </p:nvGrpSpPr>
        <p:grpSpPr bwMode="auto">
          <a:xfrm>
            <a:off x="6543675" y="1116013"/>
            <a:ext cx="781050" cy="681037"/>
            <a:chOff x="-44" y="1473"/>
            <a:chExt cx="981" cy="1105"/>
          </a:xfrm>
        </p:grpSpPr>
        <p:pic>
          <p:nvPicPr>
            <p:cNvPr id="82961" name="Picture 2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62" name="Freeform 29"/>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0"/>
            </a:p>
          </p:txBody>
        </p:sp>
      </p:grpSp>
      <p:grpSp>
        <p:nvGrpSpPr>
          <p:cNvPr id="82953" name="Group 30"/>
          <p:cNvGrpSpPr>
            <a:grpSpLocks/>
          </p:cNvGrpSpPr>
          <p:nvPr/>
        </p:nvGrpSpPr>
        <p:grpSpPr bwMode="auto">
          <a:xfrm>
            <a:off x="6597650" y="4564063"/>
            <a:ext cx="781050" cy="681037"/>
            <a:chOff x="-44" y="1473"/>
            <a:chExt cx="981" cy="1105"/>
          </a:xfrm>
        </p:grpSpPr>
        <p:pic>
          <p:nvPicPr>
            <p:cNvPr id="82959" name="Picture 3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60" name="Freeform 32"/>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0"/>
            </a:p>
          </p:txBody>
        </p:sp>
      </p:grpSp>
      <p:sp>
        <p:nvSpPr>
          <p:cNvPr id="82954" name="Oval 8"/>
          <p:cNvSpPr>
            <a:spLocks noChangeArrowheads="1"/>
          </p:cNvSpPr>
          <p:nvPr/>
        </p:nvSpPr>
        <p:spPr bwMode="auto">
          <a:xfrm>
            <a:off x="6072188" y="1773238"/>
            <a:ext cx="2046287" cy="277812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i="0">
              <a:latin typeface="Comic Sans MS" panose="030F0702030302020204" pitchFamily="66" charset="0"/>
              <a:ea typeface="ＭＳ Ｐゴシック" panose="020B0600070205080204" pitchFamily="34" charset="-128"/>
            </a:endParaRPr>
          </a:p>
        </p:txBody>
      </p:sp>
      <p:sp>
        <p:nvSpPr>
          <p:cNvPr id="19" name="Rectangle 12"/>
          <p:cNvSpPr>
            <a:spLocks noChangeArrowheads="1"/>
          </p:cNvSpPr>
          <p:nvPr/>
        </p:nvSpPr>
        <p:spPr bwMode="auto">
          <a:xfrm>
            <a:off x="6916738" y="881063"/>
            <a:ext cx="274637" cy="320675"/>
          </a:xfrm>
          <a:prstGeom prst="rect">
            <a:avLst/>
          </a:prstGeom>
          <a:solidFill>
            <a:srgbClr val="00CC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i="0">
                <a:solidFill>
                  <a:schemeClr val="bg1"/>
                </a:solidFill>
                <a:ea typeface="ＭＳ Ｐゴシック" panose="020B0600070205080204" pitchFamily="34" charset="-128"/>
              </a:rPr>
              <a:t>T</a:t>
            </a:r>
          </a:p>
        </p:txBody>
      </p:sp>
      <p:sp>
        <p:nvSpPr>
          <p:cNvPr id="20" name="Rectangle 15"/>
          <p:cNvSpPr>
            <a:spLocks noChangeArrowheads="1"/>
          </p:cNvSpPr>
          <p:nvPr/>
        </p:nvSpPr>
        <p:spPr bwMode="auto">
          <a:xfrm>
            <a:off x="6661150" y="5164138"/>
            <a:ext cx="811213" cy="320675"/>
          </a:xfrm>
          <a:prstGeom prst="rect">
            <a:avLst/>
          </a:prstGeom>
          <a:solidFill>
            <a:srgbClr val="00B05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i="0">
                <a:solidFill>
                  <a:schemeClr val="bg1"/>
                </a:solidFill>
                <a:ea typeface="ＭＳ Ｐゴシック" panose="020B0600070205080204" pitchFamily="34" charset="-128"/>
              </a:rPr>
              <a:t>data</a:t>
            </a:r>
          </a:p>
        </p:txBody>
      </p:sp>
      <p:sp>
        <p:nvSpPr>
          <p:cNvPr id="21" name="Text Box 16"/>
          <p:cNvSpPr txBox="1">
            <a:spLocks noChangeArrowheads="1"/>
          </p:cNvSpPr>
          <p:nvPr/>
        </p:nvSpPr>
        <p:spPr bwMode="auto">
          <a:xfrm>
            <a:off x="5064125" y="2176463"/>
            <a:ext cx="12461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i="0" dirty="0">
                <a:latin typeface="楷体" panose="02010609060101010101" pitchFamily="49" charset="-122"/>
                <a:ea typeface="楷体" panose="02010609060101010101" pitchFamily="49" charset="-122"/>
              </a:rPr>
              <a:t>(</a:t>
            </a:r>
            <a:r>
              <a:rPr lang="zh-CN" altLang="en-US" i="0" dirty="0">
                <a:latin typeface="楷体" panose="02010609060101010101" pitchFamily="49" charset="-122"/>
                <a:ea typeface="楷体" panose="02010609060101010101" pitchFamily="49" charset="-122"/>
              </a:rPr>
              <a:t>没有数据可发送</a:t>
            </a:r>
            <a:r>
              <a:rPr lang="en-US" altLang="zh-CN" i="0" dirty="0">
                <a:latin typeface="楷体" panose="02010609060101010101" pitchFamily="49" charset="-122"/>
                <a:ea typeface="楷体" panose="02010609060101010101" pitchFamily="49" charset="-122"/>
              </a:rPr>
              <a:t>)</a:t>
            </a:r>
          </a:p>
        </p:txBody>
      </p:sp>
      <p:sp>
        <p:nvSpPr>
          <p:cNvPr id="22" name="Rectangle 17"/>
          <p:cNvSpPr>
            <a:spLocks noChangeArrowheads="1"/>
          </p:cNvSpPr>
          <p:nvPr/>
        </p:nvSpPr>
        <p:spPr bwMode="auto">
          <a:xfrm>
            <a:off x="5549900" y="2898775"/>
            <a:ext cx="274638" cy="320675"/>
          </a:xfrm>
          <a:prstGeom prst="rect">
            <a:avLst/>
          </a:prstGeom>
          <a:solidFill>
            <a:srgbClr val="00CC00"/>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i="0">
                <a:solidFill>
                  <a:schemeClr val="bg1"/>
                </a:solidFill>
                <a:ea typeface="ＭＳ Ｐゴシック" panose="020B0600070205080204" pitchFamily="34" charset="-128"/>
              </a:rPr>
              <a:t>T</a:t>
            </a:r>
          </a:p>
        </p:txBody>
      </p:sp>
    </p:spTree>
    <p:extLst>
      <p:ext uri="{BB962C8B-B14F-4D97-AF65-F5344CB8AC3E}">
        <p14:creationId xmlns:p14="http://schemas.microsoft.com/office/powerpoint/2010/main" val="34418480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0.00105 0.03657 C 0.00694 0.06435 0.00121 0.09282 0.00139 0.10509 C 0.00156 0.11736 0.00659 0.10694 0.00017 0.10995 C -0.00625 0.11296 -0.02361 0.11273 -0.03733 0.12338 C -0.05105 0.13403 -0.06945 0.14444 -0.0823 0.17338 C -0.09514 0.20231 -0.1033 0.27847 -0.11476 0.29676 C -0.12622 0.31505 -0.14341 0.28611 -0.15105 0.28333 " pathEditMode="relative" rAng="0" ptsTypes="aaaaaaa">
                                      <p:cBhvr>
                                        <p:cTn id="6" dur="2000" fill="hold"/>
                                        <p:tgtEl>
                                          <p:spTgt spid="19"/>
                                        </p:tgtEl>
                                        <p:attrNameLst>
                                          <p:attrName>ppt_x</p:attrName>
                                          <p:attrName>ppt_y</p:attrName>
                                        </p:attrNameLst>
                                      </p:cBhvr>
                                      <p:rCtr x="-7101" y="13912"/>
                                    </p:animMotion>
                                  </p:childTnLst>
                                </p:cTn>
                              </p:par>
                            </p:childTnLst>
                          </p:cTn>
                        </p:par>
                        <p:par>
                          <p:cTn id="7" fill="hold" nodeType="afterGroup">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nodeType="afterGroup">
                            <p:stCondLst>
                              <p:cond delay="2000"/>
                            </p:stCondLst>
                            <p:childTnLst>
                              <p:par>
                                <p:cTn id="11" presetID="1" presetClass="exit" presetSubtype="0" fill="hold" grpId="1" nodeType="after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par>
                          <p:cTn id="17" fill="hold" nodeType="afterGroup">
                            <p:stCondLst>
                              <p:cond delay="0"/>
                            </p:stCondLst>
                            <p:childTnLst>
                              <p:par>
                                <p:cTn id="18" presetID="0" presetClass="path" presetSubtype="0" accel="50000" decel="50000" fill="hold" grpId="1" nodeType="afterEffect">
                                  <p:stCondLst>
                                    <p:cond delay="0"/>
                                  </p:stCondLst>
                                  <p:childTnLst>
                                    <p:animMotion origin="layout" path="M 0.0 0.0 C 0.01354 -0.0044 0.02708 -0.0088 0.03506 0.00671 C 0.04305 0.02222 0.04236 0.06875 0.04756 0.09328 C 0.05277 0.11782 0.05538 0.13402 0.06631 0.15347 C 0.07725 0.17291 0.09982 0.19861 0.11371 0.20995 C 0.1276 0.22129 0.1434 0.20926 0.15 0.22176 C 0.15659 0.23426 0.1552 0.25949 0.15381 0.28495 " pathEditMode="relative" ptsTypes="aaaaaaA">
                                      <p:cBhvr>
                                        <p:cTn id="19" dur="2000" fill="hold"/>
                                        <p:tgtEl>
                                          <p:spTgt spid="22"/>
                                        </p:tgtEl>
                                        <p:attrNameLst>
                                          <p:attrName>ppt_x</p:attrName>
                                          <p:attrName>ppt_y</p:attrName>
                                        </p:attrNameLst>
                                      </p:cBhvr>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grpId="0" nodeType="clickEffect">
                                  <p:stCondLst>
                                    <p:cond delay="0"/>
                                  </p:stCondLst>
                                  <p:childTnLst>
                                    <p:animMotion origin="layout" path="M 0.01875 -0.02431 C 0.01319 -0.0581 0.00763 -0.09167 0.01371 -0.10926 C 0.01979 -0.12685 0.04114 -0.11273 0.05503 -0.1294 C 0.06892 -0.14607 0.0875 -0.1794 0.09756 -0.20926 C 0.10763 -0.23912 0.11371 -0.27824 0.1151 -0.30926 C 0.11649 -0.34028 0.11371 -0.36783 0.10625 -0.39607 C 0.09878 -0.42431 0.08454 -0.45949 0.06996 -0.4794 C 0.05538 -0.49931 0.03142 -0.50996 0.01875 -0.51598 C 0.00607 -0.52199 0.0052 -0.51875 -0.00625 -0.51598 C -0.01771 -0.5132 -0.03698 -0.51135 -0.05 -0.49931 C -0.06303 -0.48727 -0.07605 -0.46343 -0.0849 -0.44422 C -0.09375 -0.425 -0.10018 -0.4044 -0.10365 -0.38426 C -0.10712 -0.36412 -0.10556 -0.34375 -0.10625 -0.32269 C -0.10695 -0.30162 -0.11025 -0.27801 -0.10747 -0.25764 C -0.10469 -0.23727 -0.09705 -0.21852 -0.08994 -0.20093 C -0.08282 -0.18334 -0.07553 -0.1669 -0.06494 -0.15255 C -0.05434 -0.1382 -0.03768 -0.12107 -0.02622 -0.11435 C -0.01476 -0.10764 -0.00174 -0.11806 0.00381 -0.11273 C 0.00937 -0.10741 0.00677 -0.09931 0.00746 -0.08264 C 0.00816 -0.06598 0.00781 -0.03935 0.00746 -0.01273 " pathEditMode="relative" rAng="0" ptsTypes="aaaaaaaaaaaaaaaaaaaA">
                                      <p:cBhvr>
                                        <p:cTn id="23" dur="2000" fill="hold"/>
                                        <p:tgtEl>
                                          <p:spTgt spid="20"/>
                                        </p:tgtEl>
                                        <p:attrNameLst>
                                          <p:attrName>ppt_x</p:attrName>
                                          <p:attrName>ppt_y</p:attrName>
                                        </p:attrNameLst>
                                      </p:cBhvr>
                                      <p:rCtr x="-1563" y="-24306"/>
                                    </p:animMotion>
                                  </p:childTnLst>
                                </p:cTn>
                              </p:par>
                            </p:childTnLst>
                          </p:cTn>
                        </p:par>
                        <p:par>
                          <p:cTn id="24" fill="hold" nodeType="afterGroup">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1" grpId="0"/>
      <p:bldP spid="22" grpId="0" animBg="1"/>
      <p:bldP spid="22"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a:t>6.1 </a:t>
            </a:r>
            <a:r>
              <a:rPr lang="zh-CN" altLang="en-US" sz="1800" dirty="0"/>
              <a:t>链路层概述</a:t>
            </a:r>
            <a:endParaRPr lang="en-US" altLang="zh-CN" sz="1800" dirty="0"/>
          </a:p>
          <a:p>
            <a:pPr eaLnBrk="1" hangingPunct="1">
              <a:lnSpc>
                <a:spcPct val="90000"/>
              </a:lnSpc>
            </a:pPr>
            <a:r>
              <a:rPr lang="zh-CN" altLang="en-US" sz="1800" dirty="0"/>
              <a:t>链路层提供的服务</a:t>
            </a:r>
            <a:endParaRPr lang="en-US" altLang="zh-CN" sz="1800" dirty="0"/>
          </a:p>
          <a:p>
            <a:pPr eaLnBrk="1" hangingPunct="1">
              <a:lnSpc>
                <a:spcPct val="90000"/>
              </a:lnSpc>
            </a:pPr>
            <a:r>
              <a:rPr lang="zh-CN" altLang="en-US" sz="1800" dirty="0"/>
              <a:t>链路层在何处实现</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6.2 </a:t>
            </a:r>
            <a:r>
              <a:rPr lang="zh-CN" altLang="en-US" sz="1800" dirty="0"/>
              <a:t>差错检测和纠正技术 </a:t>
            </a:r>
            <a:endParaRPr lang="en-US" altLang="zh-CN" sz="1800" dirty="0"/>
          </a:p>
          <a:p>
            <a:pPr eaLnBrk="1" hangingPunct="1">
              <a:lnSpc>
                <a:spcPct val="90000"/>
              </a:lnSpc>
            </a:pPr>
            <a:r>
              <a:rPr lang="zh-CN" altLang="en-US" sz="1800" dirty="0"/>
              <a:t>奇偶校验</a:t>
            </a:r>
            <a:endParaRPr lang="en-US" altLang="zh-CN" sz="1800" dirty="0"/>
          </a:p>
          <a:p>
            <a:pPr eaLnBrk="1" hangingPunct="1">
              <a:lnSpc>
                <a:spcPct val="90000"/>
              </a:lnSpc>
            </a:pPr>
            <a:r>
              <a:rPr lang="zh-CN" altLang="en-US" sz="1800" dirty="0"/>
              <a:t>校验和方法</a:t>
            </a:r>
            <a:endParaRPr lang="en-US" altLang="zh-CN" sz="1800" dirty="0"/>
          </a:p>
          <a:p>
            <a:pPr eaLnBrk="1" hangingPunct="1">
              <a:lnSpc>
                <a:spcPct val="90000"/>
              </a:lnSpc>
            </a:pPr>
            <a:r>
              <a:rPr lang="zh-CN" altLang="en-US" sz="1800" dirty="0"/>
              <a:t>循环冗余检测</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6.3 </a:t>
            </a:r>
            <a:r>
              <a:rPr lang="zh-CN" altLang="en-US" sz="1800" dirty="0"/>
              <a:t>多路访问链路和协议</a:t>
            </a:r>
            <a:endParaRPr lang="en-US" altLang="zh-CN" sz="1800" dirty="0"/>
          </a:p>
          <a:p>
            <a:pPr eaLnBrk="1" hangingPunct="1">
              <a:lnSpc>
                <a:spcPct val="90000"/>
              </a:lnSpc>
            </a:pPr>
            <a:r>
              <a:rPr lang="zh-CN" altLang="en-US" sz="1800" dirty="0"/>
              <a:t>信道划分协议</a:t>
            </a:r>
            <a:endParaRPr lang="en-US" altLang="zh-CN" sz="1800" dirty="0"/>
          </a:p>
          <a:p>
            <a:pPr eaLnBrk="1" hangingPunct="1">
              <a:lnSpc>
                <a:spcPct val="90000"/>
              </a:lnSpc>
            </a:pPr>
            <a:r>
              <a:rPr lang="zh-CN" altLang="en-US" sz="1800" dirty="0"/>
              <a:t>随机接入协议</a:t>
            </a:r>
            <a:endParaRPr lang="en-US" altLang="zh-CN" sz="1800" dirty="0"/>
          </a:p>
          <a:p>
            <a:pPr eaLnBrk="1" hangingPunct="1">
              <a:lnSpc>
                <a:spcPct val="90000"/>
              </a:lnSpc>
            </a:pPr>
            <a:r>
              <a:rPr lang="zh-CN" altLang="en-US" sz="1800" dirty="0"/>
              <a:t>轮流协议</a:t>
            </a:r>
            <a:endParaRPr lang="en-US" altLang="zh-CN" sz="1800" dirty="0"/>
          </a:p>
          <a:p>
            <a:pPr eaLnBrk="1" hangingPunct="1">
              <a:lnSpc>
                <a:spcPct val="90000"/>
              </a:lnSpc>
            </a:pPr>
            <a:r>
              <a:rPr lang="en-US" altLang="zh-CN" sz="1800" dirty="0">
                <a:solidFill>
                  <a:srgbClr val="FF0000"/>
                </a:solidFill>
              </a:rPr>
              <a:t>DOCSIS: </a:t>
            </a:r>
            <a:r>
              <a:rPr lang="zh-CN" altLang="en-US" sz="1800" dirty="0">
                <a:solidFill>
                  <a:srgbClr val="FF0000"/>
                </a:solidFill>
              </a:rPr>
              <a:t>用于电缆互联网接入的链路层协议</a:t>
            </a:r>
            <a:endParaRPr lang="en-US" altLang="zh-CN" sz="1800" dirty="0">
              <a:solidFill>
                <a:srgbClr val="FF0000"/>
              </a:solidFill>
            </a:endParaRPr>
          </a:p>
          <a:p>
            <a:pPr marL="0" indent="0" eaLnBrk="1" hangingPunct="1">
              <a:lnSpc>
                <a:spcPct val="90000"/>
              </a:lnSpc>
              <a:buNone/>
            </a:pPr>
            <a:r>
              <a:rPr lang="en-US" altLang="zh-CN" sz="2000" dirty="0"/>
              <a:t>6.4 </a:t>
            </a:r>
            <a:r>
              <a:rPr lang="zh-CN" altLang="en-US" sz="2000" dirty="0"/>
              <a:t>交换局域网</a:t>
            </a:r>
            <a:endParaRPr lang="en-US" altLang="zh-CN" sz="2000" dirty="0"/>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a:t>以太网</a:t>
            </a:r>
            <a:endParaRPr lang="en-US" altLang="zh-CN" sz="1800" dirty="0"/>
          </a:p>
          <a:p>
            <a:pPr eaLnBrk="1" hangingPunct="1">
              <a:lnSpc>
                <a:spcPct val="90000"/>
              </a:lnSpc>
            </a:pPr>
            <a:r>
              <a:rPr lang="zh-CN" altLang="en-US" sz="1800" dirty="0"/>
              <a:t>链路层交换机</a:t>
            </a:r>
            <a:endParaRPr lang="en-US" altLang="zh-CN" sz="1800" dirty="0"/>
          </a:p>
          <a:p>
            <a:pPr eaLnBrk="1" hangingPunct="1">
              <a:lnSpc>
                <a:spcPct val="90000"/>
              </a:lnSpc>
            </a:pPr>
            <a:r>
              <a:rPr lang="zh-CN" altLang="en-US" sz="1800" dirty="0"/>
              <a:t>虚拟局域网 </a:t>
            </a:r>
            <a:r>
              <a:rPr lang="en-US" altLang="zh-CN" sz="1800" dirty="0"/>
              <a:t>(VLANs)</a:t>
            </a:r>
          </a:p>
          <a:p>
            <a:pPr eaLnBrk="1" hangingPunct="1">
              <a:lnSpc>
                <a:spcPct val="90000"/>
              </a:lnSpc>
              <a:buFontTx/>
              <a:buNone/>
            </a:pPr>
            <a:endParaRPr lang="en-US" altLang="zh-CN" sz="1800" dirty="0"/>
          </a:p>
          <a:p>
            <a:pPr eaLnBrk="1" hangingPunct="1">
              <a:lnSpc>
                <a:spcPct val="90000"/>
              </a:lnSpc>
              <a:buFontTx/>
              <a:buNone/>
            </a:pPr>
            <a:r>
              <a:rPr lang="en-US" altLang="zh-CN" sz="1800" dirty="0"/>
              <a:t>6.5 </a:t>
            </a:r>
            <a:r>
              <a:rPr lang="zh-CN" altLang="en-US" sz="1800" dirty="0"/>
              <a:t>链路虚拟化：网络作为链路层</a:t>
            </a:r>
            <a:endParaRPr lang="en-US" altLang="zh-CN" sz="1800" dirty="0"/>
          </a:p>
          <a:p>
            <a:pPr eaLnBrk="1" hangingPunct="1">
              <a:lnSpc>
                <a:spcPct val="90000"/>
              </a:lnSpc>
            </a:pPr>
            <a:r>
              <a:rPr lang="zh-CN" altLang="en-US" sz="1800" dirty="0"/>
              <a:t>多协议标签交换 </a:t>
            </a:r>
            <a:r>
              <a:rPr lang="en-US" altLang="zh-CN" sz="1800" dirty="0"/>
              <a:t>(MPLS)</a:t>
            </a:r>
          </a:p>
          <a:p>
            <a:pPr eaLnBrk="1" hangingPunct="1">
              <a:lnSpc>
                <a:spcPct val="90000"/>
              </a:lnSpc>
              <a:buFontTx/>
              <a:buNone/>
            </a:pPr>
            <a:r>
              <a:rPr lang="en-US" altLang="zh-CN" sz="1800" dirty="0"/>
              <a:t>6.6 </a:t>
            </a:r>
            <a:r>
              <a:rPr lang="zh-CN" altLang="en-US" sz="1800" dirty="0"/>
              <a:t>数据中心网络</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6.7 </a:t>
            </a:r>
            <a:r>
              <a:rPr lang="zh-CN" altLang="en-US" sz="1800" dirty="0"/>
              <a:t>回顾：</a:t>
            </a:r>
            <a:r>
              <a:rPr lang="en-US" altLang="zh-CN" sz="1800" dirty="0"/>
              <a:t>Web</a:t>
            </a:r>
            <a:r>
              <a:rPr lang="zh-CN" altLang="en-US" sz="1800" dirty="0"/>
              <a:t>页面请求的历程</a:t>
            </a:r>
            <a:endParaRPr lang="en-US" altLang="zh-CN" sz="1800" dirty="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和以太网</a:t>
            </a:r>
            <a:endParaRPr lang="en-US" altLang="zh-CN" sz="1800" dirty="0"/>
          </a:p>
          <a:p>
            <a:pPr eaLnBrk="1" hangingPunct="1">
              <a:lnSpc>
                <a:spcPct val="90000"/>
              </a:lnSpc>
              <a:buFontTx/>
              <a:buChar char="•"/>
            </a:pPr>
            <a:r>
              <a:rPr lang="zh-CN" altLang="en-US" sz="1800" dirty="0"/>
              <a:t>仍在准备：</a:t>
            </a:r>
            <a:r>
              <a:rPr lang="en-US" altLang="zh-CN" sz="1800" dirty="0"/>
              <a:t>DNS </a:t>
            </a:r>
            <a:r>
              <a:rPr lang="zh-CN" altLang="en-US" sz="1800" dirty="0"/>
              <a:t>和 </a:t>
            </a:r>
            <a:r>
              <a:rPr lang="en-US" altLang="zh-CN" sz="1800" dirty="0"/>
              <a:t>ARP</a:t>
            </a:r>
          </a:p>
          <a:p>
            <a:pPr eaLnBrk="1" hangingPunct="1">
              <a:lnSpc>
                <a:spcPct val="90000"/>
              </a:lnSpc>
              <a:buFontTx/>
              <a:buChar char="•"/>
            </a:pPr>
            <a:r>
              <a:rPr lang="zh-CN" altLang="en-US" sz="1800" dirty="0"/>
              <a:t>仍在准备：域内路由选择到</a:t>
            </a:r>
            <a:r>
              <a:rPr lang="en-US" altLang="zh-CN" sz="1800" dirty="0"/>
              <a:t>DNS</a:t>
            </a:r>
            <a:r>
              <a:rPr lang="zh-CN" altLang="en-US" sz="1800" dirty="0"/>
              <a:t>服务器</a:t>
            </a:r>
            <a:endParaRPr lang="en-US" altLang="zh-CN" sz="1800" dirty="0"/>
          </a:p>
          <a:p>
            <a:pPr eaLnBrk="1" hangingPunct="1">
              <a:lnSpc>
                <a:spcPct val="90000"/>
              </a:lnSpc>
              <a:buFontTx/>
              <a:buChar char="•"/>
            </a:pPr>
            <a:r>
              <a:rPr lang="en-US" altLang="zh-CN" sz="1800" dirty="0"/>
              <a:t>Web </a:t>
            </a:r>
            <a:r>
              <a:rPr lang="zh-CN" altLang="en-US" sz="1800" dirty="0"/>
              <a:t>客户 </a:t>
            </a:r>
            <a:r>
              <a:rPr lang="en-US" altLang="zh-CN" sz="1800" dirty="0"/>
              <a:t>— </a:t>
            </a:r>
            <a:r>
              <a:rPr lang="zh-CN" altLang="en-US" sz="1800" dirty="0"/>
              <a:t>服务器交互：</a:t>
            </a:r>
            <a:r>
              <a:rPr lang="en-US" altLang="zh-CN" sz="1800" dirty="0"/>
              <a:t>TCP </a:t>
            </a:r>
            <a:r>
              <a:rPr lang="zh-CN" altLang="en-US" sz="1800" dirty="0"/>
              <a:t>和 </a:t>
            </a:r>
            <a:r>
              <a:rPr lang="en-US" altLang="zh-CN" sz="1800" dirty="0"/>
              <a:t>HTTP</a:t>
            </a:r>
          </a:p>
          <a:p>
            <a:pPr eaLnBrk="1" hangingPunct="1">
              <a:lnSpc>
                <a:spcPct val="90000"/>
              </a:lnSpc>
              <a:buFontTx/>
              <a:buNone/>
            </a:pPr>
            <a:endParaRPr lang="en-US" altLang="zh-CN" sz="1800" dirty="0"/>
          </a:p>
          <a:p>
            <a:pPr eaLnBrk="1" hangingPunct="1">
              <a:lnSpc>
                <a:spcPct val="90000"/>
              </a:lnSpc>
              <a:buFontTx/>
              <a:buNone/>
            </a:pPr>
            <a:r>
              <a:rPr lang="en-US" altLang="zh-CN" sz="1800" dirty="0"/>
              <a:t>6.8 </a:t>
            </a:r>
            <a:r>
              <a:rPr lang="zh-CN" altLang="en-US" sz="1800" dirty="0"/>
              <a:t>小结</a:t>
            </a:r>
          </a:p>
        </p:txBody>
      </p:sp>
      <p:sp>
        <p:nvSpPr>
          <p:cNvPr id="2" name="标题 1"/>
          <p:cNvSpPr>
            <a:spLocks noGrp="1"/>
          </p:cNvSpPr>
          <p:nvPr>
            <p:ph type="title"/>
          </p:nvPr>
        </p:nvSpPr>
        <p:spPr/>
        <p:txBody>
          <a:bodyPr/>
          <a:lstStyle/>
          <a:p>
            <a:r>
              <a:rPr lang="zh-CN" altLang="en-US" dirty="0">
                <a:latin typeface="+mn-lt"/>
              </a:rPr>
              <a:t>第 </a:t>
            </a:r>
            <a:r>
              <a:rPr lang="en-US" altLang="zh-CN" dirty="0">
                <a:latin typeface="+mn-lt"/>
              </a:rPr>
              <a:t>6 </a:t>
            </a:r>
            <a:r>
              <a:rPr lang="zh-CN" altLang="en-US" dirty="0">
                <a:latin typeface="+mn-lt"/>
              </a:rPr>
              <a:t>章 链路层和局域网</a:t>
            </a:r>
          </a:p>
        </p:txBody>
      </p:sp>
    </p:spTree>
    <p:extLst>
      <p:ext uri="{BB962C8B-B14F-4D97-AF65-F5344CB8AC3E}">
        <p14:creationId xmlns:p14="http://schemas.microsoft.com/office/powerpoint/2010/main" val="41140569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44"/>
          <p:cNvSpPr>
            <a:spLocks noChangeArrowheads="1"/>
          </p:cNvSpPr>
          <p:nvPr/>
        </p:nvSpPr>
        <p:spPr bwMode="auto">
          <a:xfrm>
            <a:off x="1184275" y="2349571"/>
            <a:ext cx="955675" cy="700087"/>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115714" name="Text Box 45"/>
          <p:cNvSpPr txBox="1">
            <a:spLocks noChangeArrowheads="1"/>
          </p:cNvSpPr>
          <p:nvPr/>
        </p:nvSpPr>
        <p:spPr bwMode="auto">
          <a:xfrm>
            <a:off x="623888" y="1808233"/>
            <a:ext cx="1925637"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lnSpc>
                <a:spcPct val="80000"/>
              </a:lnSpc>
            </a:pPr>
            <a:r>
              <a:rPr lang="zh-CN" altLang="en-US" sz="1600" i="0" dirty="0">
                <a:solidFill>
                  <a:srgbClr val="000000"/>
                </a:solidFill>
                <a:latin typeface="+mn-lt"/>
              </a:rPr>
              <a:t>电缆头端</a:t>
            </a:r>
            <a:endParaRPr lang="en-US" altLang="zh-CN" sz="1600" i="0" dirty="0">
              <a:solidFill>
                <a:srgbClr val="000000"/>
              </a:solidFill>
              <a:latin typeface="+mn-lt"/>
            </a:endParaRPr>
          </a:p>
        </p:txBody>
      </p:sp>
      <p:sp>
        <p:nvSpPr>
          <p:cNvPr id="22562" name="Text Box 126"/>
          <p:cNvSpPr txBox="1">
            <a:spLocks noChangeArrowheads="1"/>
          </p:cNvSpPr>
          <p:nvPr/>
        </p:nvSpPr>
        <p:spPr bwMode="auto">
          <a:xfrm>
            <a:off x="1049338" y="2319408"/>
            <a:ext cx="9509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defRPr/>
            </a:pPr>
            <a:r>
              <a:rPr lang="en-US" sz="1600" i="0" dirty="0">
                <a:solidFill>
                  <a:srgbClr val="000000"/>
                </a:solidFill>
                <a:latin typeface="+mn-lt"/>
              </a:rPr>
              <a:t>CMTS</a:t>
            </a:r>
          </a:p>
        </p:txBody>
      </p:sp>
      <p:sp>
        <p:nvSpPr>
          <p:cNvPr id="22563" name="AutoShape 127"/>
          <p:cNvSpPr>
            <a:spLocks noChangeArrowheads="1"/>
          </p:cNvSpPr>
          <p:nvPr/>
        </p:nvSpPr>
        <p:spPr bwMode="auto">
          <a:xfrm>
            <a:off x="1089025" y="2086046"/>
            <a:ext cx="1206500" cy="261937"/>
          </a:xfrm>
          <a:prstGeom prst="triangle">
            <a:avLst>
              <a:gd name="adj" fmla="val 50000"/>
            </a:avLst>
          </a:prstGeom>
          <a:noFill/>
          <a:ln w="9525">
            <a:solidFill>
              <a:schemeClr val="tx1"/>
            </a:solidFill>
            <a:prstDash val="dashDot"/>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grpSp>
        <p:nvGrpSpPr>
          <p:cNvPr id="115717" name="Group 128"/>
          <p:cNvGrpSpPr>
            <a:grpSpLocks/>
          </p:cNvGrpSpPr>
          <p:nvPr/>
        </p:nvGrpSpPr>
        <p:grpSpPr bwMode="auto">
          <a:xfrm>
            <a:off x="481013" y="3462408"/>
            <a:ext cx="2000250" cy="811213"/>
            <a:chOff x="3240" y="1830"/>
            <a:chExt cx="1372" cy="723"/>
          </a:xfrm>
        </p:grpSpPr>
        <p:sp>
          <p:nvSpPr>
            <p:cNvPr id="115848" name="Freeform 129"/>
            <p:cNvSpPr>
              <a:spLocks/>
            </p:cNvSpPr>
            <p:nvPr/>
          </p:nvSpPr>
          <p:spPr bwMode="auto">
            <a:xfrm>
              <a:off x="3240" y="1830"/>
              <a:ext cx="1372" cy="723"/>
            </a:xfrm>
            <a:custGeom>
              <a:avLst/>
              <a:gdLst>
                <a:gd name="T0" fmla="*/ 81326 w 765"/>
                <a:gd name="T1" fmla="*/ 591 h 459"/>
                <a:gd name="T2" fmla="*/ 55350 w 765"/>
                <a:gd name="T3" fmla="*/ 4166 h 459"/>
                <a:gd name="T4" fmla="*/ 18372 w 765"/>
                <a:gd name="T5" fmla="*/ 5984 h 459"/>
                <a:gd name="T6" fmla="*/ 2688 w 765"/>
                <a:gd name="T7" fmla="*/ 20046 h 459"/>
                <a:gd name="T8" fmla="*/ 34542 w 765"/>
                <a:gd name="T9" fmla="*/ 26482 h 459"/>
                <a:gd name="T10" fmla="*/ 66486 w 765"/>
                <a:gd name="T11" fmla="*/ 25439 h 459"/>
                <a:gd name="T12" fmla="*/ 112079 w 765"/>
                <a:gd name="T13" fmla="*/ 26482 h 459"/>
                <a:gd name="T14" fmla="*/ 133972 w 765"/>
                <a:gd name="T15" fmla="*/ 25900 h 459"/>
                <a:gd name="T16" fmla="*/ 144358 w 765"/>
                <a:gd name="T17" fmla="*/ 22207 h 459"/>
                <a:gd name="T18" fmla="*/ 143965 w 765"/>
                <a:gd name="T19" fmla="*/ 9426 h 459"/>
                <a:gd name="T20" fmla="*/ 127049 w 765"/>
                <a:gd name="T21" fmla="*/ 2045 h 459"/>
                <a:gd name="T22" fmla="*/ 81326 w 765"/>
                <a:gd name="T23" fmla="*/ 591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22577" name="Line 130"/>
            <p:cNvSpPr>
              <a:spLocks noChangeShapeType="1"/>
            </p:cNvSpPr>
            <p:nvPr/>
          </p:nvSpPr>
          <p:spPr bwMode="auto">
            <a:xfrm flipV="1">
              <a:off x="3763" y="2054"/>
              <a:ext cx="108" cy="7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mn-lt"/>
                <a:ea typeface="ＭＳ Ｐゴシック" charset="0"/>
              </a:endParaRPr>
            </a:p>
          </p:txBody>
        </p:sp>
        <p:sp>
          <p:nvSpPr>
            <p:cNvPr id="22578" name="Line 131"/>
            <p:cNvSpPr>
              <a:spLocks noChangeShapeType="1"/>
            </p:cNvSpPr>
            <p:nvPr/>
          </p:nvSpPr>
          <p:spPr bwMode="auto">
            <a:xfrm>
              <a:off x="3616" y="2204"/>
              <a:ext cx="0" cy="7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mn-lt"/>
                <a:ea typeface="ＭＳ Ｐゴシック" charset="0"/>
              </a:endParaRPr>
            </a:p>
          </p:txBody>
        </p:sp>
        <p:sp>
          <p:nvSpPr>
            <p:cNvPr id="22579" name="Line 132"/>
            <p:cNvSpPr>
              <a:spLocks noChangeShapeType="1"/>
            </p:cNvSpPr>
            <p:nvPr/>
          </p:nvSpPr>
          <p:spPr bwMode="auto">
            <a:xfrm flipV="1">
              <a:off x="3763" y="2114"/>
              <a:ext cx="226" cy="25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mn-lt"/>
                <a:ea typeface="ＭＳ Ｐゴシック" charset="0"/>
              </a:endParaRPr>
            </a:p>
          </p:txBody>
        </p:sp>
        <p:sp>
          <p:nvSpPr>
            <p:cNvPr id="22580" name="Line 133"/>
            <p:cNvSpPr>
              <a:spLocks noChangeShapeType="1"/>
            </p:cNvSpPr>
            <p:nvPr/>
          </p:nvSpPr>
          <p:spPr bwMode="auto">
            <a:xfrm>
              <a:off x="4076" y="2113"/>
              <a:ext cx="0" cy="17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mn-lt"/>
                <a:ea typeface="ＭＳ Ｐゴシック" charset="0"/>
              </a:endParaRPr>
            </a:p>
          </p:txBody>
        </p:sp>
        <p:sp>
          <p:nvSpPr>
            <p:cNvPr id="22581" name="Line 134"/>
            <p:cNvSpPr>
              <a:spLocks noChangeShapeType="1"/>
            </p:cNvSpPr>
            <p:nvPr/>
          </p:nvSpPr>
          <p:spPr bwMode="auto">
            <a:xfrm>
              <a:off x="3779" y="2380"/>
              <a:ext cx="16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mn-lt"/>
                <a:ea typeface="ＭＳ Ｐゴシック" charset="0"/>
              </a:endParaRPr>
            </a:p>
          </p:txBody>
        </p:sp>
        <p:sp>
          <p:nvSpPr>
            <p:cNvPr id="22582" name="Line 135"/>
            <p:cNvSpPr>
              <a:spLocks noChangeShapeType="1"/>
            </p:cNvSpPr>
            <p:nvPr/>
          </p:nvSpPr>
          <p:spPr bwMode="auto">
            <a:xfrm>
              <a:off x="4255" y="2372"/>
              <a:ext cx="15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mn-lt"/>
                <a:ea typeface="ＭＳ Ｐゴシック" charset="0"/>
              </a:endParaRPr>
            </a:p>
          </p:txBody>
        </p:sp>
        <p:grpSp>
          <p:nvGrpSpPr>
            <p:cNvPr id="115855" name="Group 136"/>
            <p:cNvGrpSpPr>
              <a:grpSpLocks/>
            </p:cNvGrpSpPr>
            <p:nvPr/>
          </p:nvGrpSpPr>
          <p:grpSpPr bwMode="auto">
            <a:xfrm>
              <a:off x="3860" y="1969"/>
              <a:ext cx="335" cy="148"/>
              <a:chOff x="4650" y="1129"/>
              <a:chExt cx="246" cy="95"/>
            </a:xfrm>
          </p:grpSpPr>
          <p:sp>
            <p:nvSpPr>
              <p:cNvPr id="11588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11588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mn-lt"/>
                </a:endParaRPr>
              </a:p>
            </p:txBody>
          </p:sp>
          <p:sp>
            <p:nvSpPr>
              <p:cNvPr id="11588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grpSp>
            <p:nvGrpSpPr>
              <p:cNvPr id="115888" name="Group 140"/>
              <p:cNvGrpSpPr>
                <a:grpSpLocks/>
              </p:cNvGrpSpPr>
              <p:nvPr/>
            </p:nvGrpSpPr>
            <p:grpSpPr bwMode="auto">
              <a:xfrm>
                <a:off x="4699" y="1145"/>
                <a:ext cx="138" cy="29"/>
                <a:chOff x="2468" y="1332"/>
                <a:chExt cx="310" cy="60"/>
              </a:xfrm>
            </p:grpSpPr>
            <p:sp>
              <p:nvSpPr>
                <p:cNvPr id="115891"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115892"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grpSp>
          <p:sp>
            <p:nvSpPr>
              <p:cNvPr id="22617" name="Line 143"/>
              <p:cNvSpPr>
                <a:spLocks noChangeShapeType="1"/>
              </p:cNvSpPr>
              <p:nvPr/>
            </p:nvSpPr>
            <p:spPr bwMode="auto">
              <a:xfrm>
                <a:off x="4650" y="1158"/>
                <a:ext cx="0" cy="4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mn-lt"/>
                  <a:ea typeface="ＭＳ Ｐゴシック" charset="0"/>
                </a:endParaRPr>
              </a:p>
            </p:txBody>
          </p:sp>
          <p:sp>
            <p:nvSpPr>
              <p:cNvPr id="22618" name="Line 144"/>
              <p:cNvSpPr>
                <a:spLocks noChangeShapeType="1"/>
              </p:cNvSpPr>
              <p:nvPr/>
            </p:nvSpPr>
            <p:spPr bwMode="auto">
              <a:xfrm>
                <a:off x="4894" y="1160"/>
                <a:ext cx="0" cy="4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mn-lt"/>
                  <a:ea typeface="ＭＳ Ｐゴシック" charset="0"/>
                </a:endParaRPr>
              </a:p>
            </p:txBody>
          </p:sp>
        </p:grpSp>
        <p:grpSp>
          <p:nvGrpSpPr>
            <p:cNvPr id="115856" name="Group 145"/>
            <p:cNvGrpSpPr>
              <a:grpSpLocks/>
            </p:cNvGrpSpPr>
            <p:nvPr/>
          </p:nvGrpSpPr>
          <p:grpSpPr bwMode="auto">
            <a:xfrm>
              <a:off x="3922" y="2284"/>
              <a:ext cx="336" cy="154"/>
              <a:chOff x="4650" y="1129"/>
              <a:chExt cx="246" cy="95"/>
            </a:xfrm>
          </p:grpSpPr>
          <p:sp>
            <p:nvSpPr>
              <p:cNvPr id="11587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11587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mn-lt"/>
                </a:endParaRPr>
              </a:p>
            </p:txBody>
          </p:sp>
          <p:sp>
            <p:nvSpPr>
              <p:cNvPr id="11587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grpSp>
            <p:nvGrpSpPr>
              <p:cNvPr id="115880" name="Group 149"/>
              <p:cNvGrpSpPr>
                <a:grpSpLocks/>
              </p:cNvGrpSpPr>
              <p:nvPr/>
            </p:nvGrpSpPr>
            <p:grpSpPr bwMode="auto">
              <a:xfrm>
                <a:off x="4699" y="1145"/>
                <a:ext cx="138" cy="29"/>
                <a:chOff x="2468" y="1332"/>
                <a:chExt cx="310" cy="60"/>
              </a:xfrm>
            </p:grpSpPr>
            <p:sp>
              <p:nvSpPr>
                <p:cNvPr id="115883"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115884"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grpSp>
          <p:sp>
            <p:nvSpPr>
              <p:cNvPr id="22609" name="Line 152"/>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mn-lt"/>
                  <a:ea typeface="ＭＳ Ｐゴシック" charset="0"/>
                </a:endParaRPr>
              </a:p>
            </p:txBody>
          </p:sp>
          <p:sp>
            <p:nvSpPr>
              <p:cNvPr id="22610" name="Line 153"/>
              <p:cNvSpPr>
                <a:spLocks noChangeShapeType="1"/>
              </p:cNvSpPr>
              <p:nvPr/>
            </p:nvSpPr>
            <p:spPr bwMode="auto">
              <a:xfrm>
                <a:off x="4894" y="1161"/>
                <a:ext cx="0" cy="4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mn-lt"/>
                  <a:ea typeface="ＭＳ Ｐゴシック" charset="0"/>
                </a:endParaRPr>
              </a:p>
            </p:txBody>
          </p:sp>
        </p:grpSp>
        <p:grpSp>
          <p:nvGrpSpPr>
            <p:cNvPr id="115857" name="Group 154"/>
            <p:cNvGrpSpPr>
              <a:grpSpLocks/>
            </p:cNvGrpSpPr>
            <p:nvPr/>
          </p:nvGrpSpPr>
          <p:grpSpPr bwMode="auto">
            <a:xfrm>
              <a:off x="3443" y="2054"/>
              <a:ext cx="335" cy="149"/>
              <a:chOff x="4650" y="1129"/>
              <a:chExt cx="246" cy="95"/>
            </a:xfrm>
          </p:grpSpPr>
          <p:sp>
            <p:nvSpPr>
              <p:cNvPr id="11586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11587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mn-lt"/>
                </a:endParaRPr>
              </a:p>
            </p:txBody>
          </p:sp>
          <p:sp>
            <p:nvSpPr>
              <p:cNvPr id="11587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grpSp>
            <p:nvGrpSpPr>
              <p:cNvPr id="115872" name="Group 158"/>
              <p:cNvGrpSpPr>
                <a:grpSpLocks/>
              </p:cNvGrpSpPr>
              <p:nvPr/>
            </p:nvGrpSpPr>
            <p:grpSpPr bwMode="auto">
              <a:xfrm>
                <a:off x="4699" y="1145"/>
                <a:ext cx="138" cy="29"/>
                <a:chOff x="2468" y="1332"/>
                <a:chExt cx="310" cy="60"/>
              </a:xfrm>
            </p:grpSpPr>
            <p:sp>
              <p:nvSpPr>
                <p:cNvPr id="115875"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115876"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grpSp>
          <p:sp>
            <p:nvSpPr>
              <p:cNvPr id="22601" name="Line 161"/>
              <p:cNvSpPr>
                <a:spLocks noChangeShapeType="1"/>
              </p:cNvSpPr>
              <p:nvPr/>
            </p:nvSpPr>
            <p:spPr bwMode="auto">
              <a:xfrm>
                <a:off x="4650" y="1158"/>
                <a:ext cx="0" cy="4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mn-lt"/>
                  <a:ea typeface="ＭＳ Ｐゴシック" charset="0"/>
                </a:endParaRPr>
              </a:p>
            </p:txBody>
          </p:sp>
          <p:sp>
            <p:nvSpPr>
              <p:cNvPr id="22602" name="Line 162"/>
              <p:cNvSpPr>
                <a:spLocks noChangeShapeType="1"/>
              </p:cNvSpPr>
              <p:nvPr/>
            </p:nvSpPr>
            <p:spPr bwMode="auto">
              <a:xfrm>
                <a:off x="4894" y="1160"/>
                <a:ext cx="0" cy="4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mn-lt"/>
                  <a:ea typeface="ＭＳ Ｐゴシック" charset="0"/>
                </a:endParaRPr>
              </a:p>
            </p:txBody>
          </p:sp>
        </p:grpSp>
        <p:grpSp>
          <p:nvGrpSpPr>
            <p:cNvPr id="115858" name="Group 163"/>
            <p:cNvGrpSpPr>
              <a:grpSpLocks/>
            </p:cNvGrpSpPr>
            <p:nvPr/>
          </p:nvGrpSpPr>
          <p:grpSpPr bwMode="auto">
            <a:xfrm>
              <a:off x="3452" y="2284"/>
              <a:ext cx="336" cy="148"/>
              <a:chOff x="4650" y="1129"/>
              <a:chExt cx="246" cy="95"/>
            </a:xfrm>
          </p:grpSpPr>
          <p:sp>
            <p:nvSpPr>
              <p:cNvPr id="11586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11586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i="0">
                  <a:solidFill>
                    <a:srgbClr val="000000"/>
                  </a:solidFill>
                  <a:latin typeface="+mn-lt"/>
                </a:endParaRPr>
              </a:p>
            </p:txBody>
          </p:sp>
          <p:sp>
            <p:nvSpPr>
              <p:cNvPr id="11586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grpSp>
            <p:nvGrpSpPr>
              <p:cNvPr id="115864" name="Group 167"/>
              <p:cNvGrpSpPr>
                <a:grpSpLocks/>
              </p:cNvGrpSpPr>
              <p:nvPr/>
            </p:nvGrpSpPr>
            <p:grpSpPr bwMode="auto">
              <a:xfrm>
                <a:off x="4699" y="1145"/>
                <a:ext cx="138" cy="29"/>
                <a:chOff x="2468" y="1332"/>
                <a:chExt cx="310" cy="60"/>
              </a:xfrm>
            </p:grpSpPr>
            <p:sp>
              <p:nvSpPr>
                <p:cNvPr id="115867"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115868"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grpSp>
          <p:sp>
            <p:nvSpPr>
              <p:cNvPr id="22593" name="Line 170"/>
              <p:cNvSpPr>
                <a:spLocks noChangeShapeType="1"/>
              </p:cNvSpPr>
              <p:nvPr/>
            </p:nvSpPr>
            <p:spPr bwMode="auto">
              <a:xfrm>
                <a:off x="4651" y="1158"/>
                <a:ext cx="0" cy="4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mn-lt"/>
                  <a:ea typeface="ＭＳ Ｐゴシック" charset="0"/>
                </a:endParaRPr>
              </a:p>
            </p:txBody>
          </p:sp>
          <p:sp>
            <p:nvSpPr>
              <p:cNvPr id="22594" name="Line 171"/>
              <p:cNvSpPr>
                <a:spLocks noChangeShapeType="1"/>
              </p:cNvSpPr>
              <p:nvPr/>
            </p:nvSpPr>
            <p:spPr bwMode="auto">
              <a:xfrm>
                <a:off x="4893" y="1160"/>
                <a:ext cx="0" cy="4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mn-lt"/>
                  <a:ea typeface="ＭＳ Ｐゴシック" charset="0"/>
                </a:endParaRPr>
              </a:p>
            </p:txBody>
          </p:sp>
        </p:grpSp>
        <p:sp>
          <p:nvSpPr>
            <p:cNvPr id="22587" name="Line 172"/>
            <p:cNvSpPr>
              <a:spLocks noChangeShapeType="1"/>
            </p:cNvSpPr>
            <p:nvPr/>
          </p:nvSpPr>
          <p:spPr bwMode="auto">
            <a:xfrm>
              <a:off x="4423" y="2370"/>
              <a:ext cx="152" cy="0"/>
            </a:xfrm>
            <a:prstGeom prst="line">
              <a:avLst/>
            </a:prstGeom>
            <a:noFill/>
            <a:ln w="9525">
              <a:solidFill>
                <a:schemeClr val="bg2"/>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mn-lt"/>
                <a:ea typeface="ＭＳ Ｐゴシック" charset="0"/>
              </a:endParaRPr>
            </a:p>
          </p:txBody>
        </p:sp>
        <p:sp>
          <p:nvSpPr>
            <p:cNvPr id="115860" name="Text Box 580"/>
            <p:cNvSpPr txBox="1">
              <a:spLocks noChangeArrowheads="1"/>
            </p:cNvSpPr>
            <p:nvPr/>
          </p:nvSpPr>
          <p:spPr bwMode="auto">
            <a:xfrm>
              <a:off x="4231" y="1988"/>
              <a:ext cx="361"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en-US" altLang="zh-CN" sz="1800" i="0">
                  <a:solidFill>
                    <a:srgbClr val="000000"/>
                  </a:solidFill>
                  <a:latin typeface="+mn-lt"/>
                </a:rPr>
                <a:t>ISP</a:t>
              </a:r>
            </a:p>
          </p:txBody>
        </p:sp>
      </p:grpSp>
      <p:sp>
        <p:nvSpPr>
          <p:cNvPr id="115718" name="Freeform 174"/>
          <p:cNvSpPr>
            <a:spLocks/>
          </p:cNvSpPr>
          <p:nvPr/>
        </p:nvSpPr>
        <p:spPr bwMode="auto">
          <a:xfrm flipH="1">
            <a:off x="1563688" y="2775021"/>
            <a:ext cx="163512" cy="927100"/>
          </a:xfrm>
          <a:custGeom>
            <a:avLst/>
            <a:gdLst>
              <a:gd name="T0" fmla="*/ 0 w 130"/>
              <a:gd name="T1" fmla="*/ 0 h 584"/>
              <a:gd name="T2" fmla="*/ 2147483647 w 130"/>
              <a:gd name="T3" fmla="*/ 0 h 584"/>
              <a:gd name="T4" fmla="*/ 2147483647 w 130"/>
              <a:gd name="T5" fmla="*/ 2147483647 h 584"/>
              <a:gd name="T6" fmla="*/ 0 60000 65536"/>
              <a:gd name="T7" fmla="*/ 0 60000 65536"/>
              <a:gd name="T8" fmla="*/ 0 60000 65536"/>
            </a:gdLst>
            <a:ahLst/>
            <a:cxnLst>
              <a:cxn ang="T6">
                <a:pos x="T0" y="T1"/>
              </a:cxn>
              <a:cxn ang="T7">
                <a:pos x="T2" y="T3"/>
              </a:cxn>
              <a:cxn ang="T8">
                <a:pos x="T4" y="T5"/>
              </a:cxn>
            </a:cxnLst>
            <a:rect l="0" t="0" r="r" b="b"/>
            <a:pathLst>
              <a:path w="130" h="584">
                <a:moveTo>
                  <a:pt x="0" y="0"/>
                </a:moveTo>
                <a:lnTo>
                  <a:pt x="130" y="0"/>
                </a:lnTo>
                <a:lnTo>
                  <a:pt x="130" y="584"/>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22574" name="Line 176"/>
          <p:cNvSpPr>
            <a:spLocks noChangeShapeType="1"/>
          </p:cNvSpPr>
          <p:nvPr/>
        </p:nvSpPr>
        <p:spPr bwMode="auto">
          <a:xfrm flipH="1" flipV="1">
            <a:off x="1903413" y="2898846"/>
            <a:ext cx="452437" cy="381000"/>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mn-lt"/>
              <a:ea typeface="ＭＳ Ｐゴシック" charset="0"/>
            </a:endParaRPr>
          </a:p>
        </p:txBody>
      </p:sp>
      <p:sp>
        <p:nvSpPr>
          <p:cNvPr id="22575" name="Text Box 177"/>
          <p:cNvSpPr txBox="1">
            <a:spLocks noChangeArrowheads="1"/>
          </p:cNvSpPr>
          <p:nvPr/>
        </p:nvSpPr>
        <p:spPr bwMode="auto">
          <a:xfrm>
            <a:off x="1885950" y="3105221"/>
            <a:ext cx="1741488" cy="463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algn="r">
              <a:lnSpc>
                <a:spcPct val="85000"/>
              </a:lnSpc>
              <a:defRPr/>
            </a:pPr>
            <a:r>
              <a:rPr lang="en-US" sz="1400" dirty="0">
                <a:solidFill>
                  <a:srgbClr val="000000"/>
                </a:solidFill>
                <a:latin typeface="+mn-lt"/>
              </a:rPr>
              <a:t>cable modem</a:t>
            </a:r>
          </a:p>
          <a:p>
            <a:pPr algn="r">
              <a:lnSpc>
                <a:spcPct val="85000"/>
              </a:lnSpc>
              <a:defRPr/>
            </a:pPr>
            <a:r>
              <a:rPr lang="en-US" sz="1400" dirty="0">
                <a:solidFill>
                  <a:srgbClr val="000000"/>
                </a:solidFill>
                <a:latin typeface="+mn-lt"/>
              </a:rPr>
              <a:t>termination system</a:t>
            </a:r>
          </a:p>
        </p:txBody>
      </p:sp>
      <p:sp>
        <p:nvSpPr>
          <p:cNvPr id="57382" name="Rectangle 3"/>
          <p:cNvSpPr>
            <a:spLocks noChangeArrowheads="1"/>
          </p:cNvSpPr>
          <p:nvPr/>
        </p:nvSpPr>
        <p:spPr bwMode="auto">
          <a:xfrm>
            <a:off x="335194" y="4368548"/>
            <a:ext cx="8401050" cy="1788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i="1">
                <a:solidFill>
                  <a:schemeClr val="tx1"/>
                </a:solidFill>
                <a:latin typeface="Comic Sans MS" panose="030F0702030302020204" pitchFamily="66" charset="0"/>
                <a:ea typeface="MS PGothic" panose="020B0600070205080204" pitchFamily="34" charset="-128"/>
              </a:defRPr>
            </a:lvl1pPr>
            <a:lvl2pPr marL="800100" indent="-34290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marL="0" indent="0" eaLnBrk="1" hangingPunct="1">
              <a:spcBef>
                <a:spcPts val="600"/>
              </a:spcBef>
              <a:buClr>
                <a:srgbClr val="000099"/>
              </a:buClr>
              <a:buSzPct val="75000"/>
            </a:pPr>
            <a:r>
              <a:rPr lang="zh-CN" altLang="en-US" sz="2000" i="0" dirty="0">
                <a:latin typeface="+mn-ea"/>
                <a:ea typeface="+mn-ea"/>
              </a:rPr>
              <a:t>多个</a:t>
            </a:r>
            <a:r>
              <a:rPr lang="en-US" altLang="zh-CN" sz="2000" i="0" dirty="0">
                <a:latin typeface="+mn-ea"/>
                <a:ea typeface="+mn-ea"/>
              </a:rPr>
              <a:t>40Mbps</a:t>
            </a:r>
            <a:r>
              <a:rPr lang="zh-CN" altLang="en-US" sz="2000" i="0" dirty="0">
                <a:latin typeface="+mn-ea"/>
                <a:ea typeface="+mn-ea"/>
              </a:rPr>
              <a:t>的下行</a:t>
            </a:r>
            <a:r>
              <a:rPr lang="en-US" altLang="zh-CN" sz="2000" i="0" dirty="0">
                <a:latin typeface="+mn-ea"/>
                <a:ea typeface="+mn-ea"/>
              </a:rPr>
              <a:t>(</a:t>
            </a:r>
            <a:r>
              <a:rPr lang="zh-CN" altLang="en-US" sz="2000" i="0" dirty="0">
                <a:latin typeface="+mn-ea"/>
                <a:ea typeface="+mn-ea"/>
              </a:rPr>
              <a:t>广播</a:t>
            </a:r>
            <a:r>
              <a:rPr lang="en-US" altLang="zh-CN" sz="2000" i="0" dirty="0">
                <a:latin typeface="+mn-ea"/>
                <a:ea typeface="+mn-ea"/>
              </a:rPr>
              <a:t>)</a:t>
            </a:r>
            <a:r>
              <a:rPr lang="zh-CN" altLang="en-US" sz="2000" i="0" dirty="0">
                <a:latin typeface="+mn-ea"/>
                <a:ea typeface="+mn-ea"/>
              </a:rPr>
              <a:t>信道</a:t>
            </a:r>
            <a:r>
              <a:rPr lang="en-US" altLang="zh-CN" sz="2000" i="0" dirty="0">
                <a:latin typeface="+mn-ea"/>
                <a:ea typeface="+mn-ea"/>
              </a:rPr>
              <a:t>[</a:t>
            </a:r>
            <a:r>
              <a:rPr lang="en-US" altLang="zh-CN" sz="2000" i="0" dirty="0">
                <a:solidFill>
                  <a:srgbClr val="000000"/>
                </a:solidFill>
                <a:latin typeface="+mn-ea"/>
                <a:ea typeface="+mn-ea"/>
              </a:rPr>
              <a:t>6 MHz wide]</a:t>
            </a:r>
          </a:p>
          <a:p>
            <a:pPr eaLnBrk="1" hangingPunct="1">
              <a:spcBef>
                <a:spcPts val="600"/>
              </a:spcBef>
              <a:buClr>
                <a:srgbClr val="000099"/>
              </a:buClr>
              <a:buSzPct val="100000"/>
              <a:buFont typeface="Wingdings" panose="05000000000000000000" pitchFamily="2" charset="2"/>
              <a:buChar char="§"/>
            </a:pPr>
            <a:r>
              <a:rPr lang="en-US" altLang="zh-CN" sz="2000" i="0" dirty="0">
                <a:solidFill>
                  <a:srgbClr val="000000"/>
                </a:solidFill>
                <a:latin typeface="+mn-ea"/>
                <a:ea typeface="+mn-ea"/>
              </a:rPr>
              <a:t>single CMTS transmits into channels</a:t>
            </a:r>
          </a:p>
          <a:p>
            <a:pPr marL="0" indent="0" eaLnBrk="1" hangingPunct="1">
              <a:spcBef>
                <a:spcPts val="600"/>
              </a:spcBef>
              <a:buClr>
                <a:srgbClr val="000099"/>
              </a:buClr>
              <a:buSzPct val="75000"/>
            </a:pPr>
            <a:r>
              <a:rPr lang="zh-CN" altLang="en-US" sz="2000" i="0" dirty="0">
                <a:latin typeface="+mn-ea"/>
                <a:ea typeface="+mn-ea"/>
              </a:rPr>
              <a:t>多个</a:t>
            </a:r>
            <a:r>
              <a:rPr lang="en-US" altLang="zh-CN" sz="2000" i="0" dirty="0">
                <a:latin typeface="+mn-ea"/>
                <a:ea typeface="+mn-ea"/>
              </a:rPr>
              <a:t>30Mbps</a:t>
            </a:r>
            <a:r>
              <a:rPr lang="zh-CN" altLang="en-US" sz="2000" i="0" dirty="0">
                <a:latin typeface="+mn-ea"/>
                <a:ea typeface="+mn-ea"/>
              </a:rPr>
              <a:t>的上行信道</a:t>
            </a:r>
            <a:r>
              <a:rPr lang="en-US" altLang="zh-CN" sz="2000" i="0" dirty="0">
                <a:latin typeface="+mn-ea"/>
                <a:ea typeface="+mn-ea"/>
              </a:rPr>
              <a:t>[6.4 MHz wide]</a:t>
            </a:r>
          </a:p>
          <a:p>
            <a:pPr eaLnBrk="1" hangingPunct="1">
              <a:spcBef>
                <a:spcPts val="600"/>
              </a:spcBef>
              <a:buClr>
                <a:srgbClr val="000099"/>
              </a:buClr>
              <a:buSzPct val="100000"/>
              <a:buFont typeface="Wingdings" panose="05000000000000000000" pitchFamily="2" charset="2"/>
              <a:buChar char="§"/>
            </a:pPr>
            <a:r>
              <a:rPr lang="zh-CN" altLang="en-US" sz="2000" i="0" dirty="0">
                <a:solidFill>
                  <a:srgbClr val="CC0000"/>
                </a:solidFill>
                <a:latin typeface="+mn-ea"/>
                <a:ea typeface="+mn-ea"/>
              </a:rPr>
              <a:t>多路访问</a:t>
            </a:r>
            <a:r>
              <a:rPr lang="en-US" altLang="zh-CN" sz="2000" i="0" dirty="0">
                <a:solidFill>
                  <a:srgbClr val="CC0000"/>
                </a:solidFill>
                <a:latin typeface="+mn-ea"/>
                <a:ea typeface="+mn-ea"/>
              </a:rPr>
              <a:t>: </a:t>
            </a:r>
            <a:r>
              <a:rPr lang="en-US" altLang="zh-CN" sz="2000" i="0" dirty="0">
                <a:solidFill>
                  <a:srgbClr val="000000"/>
                </a:solidFill>
                <a:latin typeface="+mn-ea"/>
                <a:ea typeface="+mn-ea"/>
              </a:rPr>
              <a:t>all users contend for </a:t>
            </a:r>
            <a:r>
              <a:rPr lang="en-US" altLang="zh-CN" sz="2000" i="0" dirty="0">
                <a:solidFill>
                  <a:srgbClr val="FF0000"/>
                </a:solidFill>
                <a:latin typeface="+mn-ea"/>
                <a:ea typeface="+mn-ea"/>
              </a:rPr>
              <a:t>certain</a:t>
            </a:r>
            <a:r>
              <a:rPr lang="en-US" altLang="zh-CN" sz="2000" i="0" dirty="0">
                <a:solidFill>
                  <a:srgbClr val="000000"/>
                </a:solidFill>
                <a:latin typeface="+mn-ea"/>
                <a:ea typeface="+mn-ea"/>
              </a:rPr>
              <a:t> upstream channel time slots (others assigned)</a:t>
            </a:r>
          </a:p>
        </p:txBody>
      </p:sp>
      <p:grpSp>
        <p:nvGrpSpPr>
          <p:cNvPr id="115724" name="Group 2"/>
          <p:cNvGrpSpPr>
            <a:grpSpLocks/>
          </p:cNvGrpSpPr>
          <p:nvPr/>
        </p:nvGrpSpPr>
        <p:grpSpPr bwMode="auto">
          <a:xfrm>
            <a:off x="6440488" y="1824108"/>
            <a:ext cx="2268537" cy="1462305"/>
            <a:chOff x="419100" y="1239838"/>
            <a:chExt cx="2268538" cy="1461414"/>
          </a:xfrm>
        </p:grpSpPr>
        <p:sp>
          <p:nvSpPr>
            <p:cNvPr id="22532" name="Rectangle 9"/>
            <p:cNvSpPr>
              <a:spLocks noChangeArrowheads="1"/>
            </p:cNvSpPr>
            <p:nvPr/>
          </p:nvSpPr>
          <p:spPr bwMode="auto">
            <a:xfrm>
              <a:off x="657225" y="1650750"/>
              <a:ext cx="1793876" cy="926535"/>
            </a:xfrm>
            <a:prstGeom prst="rect">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115830" name="Line 7"/>
            <p:cNvSpPr>
              <a:spLocks noChangeShapeType="1"/>
            </p:cNvSpPr>
            <p:nvPr/>
          </p:nvSpPr>
          <p:spPr bwMode="auto">
            <a:xfrm flipV="1">
              <a:off x="958850" y="2201863"/>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lt"/>
              </a:endParaRPr>
            </a:p>
          </p:txBody>
        </p:sp>
        <p:sp>
          <p:nvSpPr>
            <p:cNvPr id="115831" name="Text Box 39"/>
            <p:cNvSpPr txBox="1">
              <a:spLocks noChangeArrowheads="1"/>
            </p:cNvSpPr>
            <p:nvPr/>
          </p:nvSpPr>
          <p:spPr bwMode="auto">
            <a:xfrm>
              <a:off x="1237199" y="2264475"/>
              <a:ext cx="777777" cy="436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lnSpc>
                  <a:spcPct val="80000"/>
                </a:lnSpc>
              </a:pPr>
              <a:r>
                <a:rPr lang="en-US" altLang="zh-CN" sz="1400" i="0" dirty="0">
                  <a:solidFill>
                    <a:srgbClr val="000000"/>
                  </a:solidFill>
                  <a:latin typeface="+mn-lt"/>
                </a:rPr>
                <a:t>cable</a:t>
              </a:r>
            </a:p>
            <a:p>
              <a:pPr algn="ctr">
                <a:lnSpc>
                  <a:spcPct val="80000"/>
                </a:lnSpc>
              </a:pPr>
              <a:r>
                <a:rPr lang="en-US" altLang="zh-CN" sz="1400" i="0" dirty="0">
                  <a:solidFill>
                    <a:srgbClr val="000000"/>
                  </a:solidFill>
                  <a:latin typeface="+mn-lt"/>
                </a:rPr>
                <a:t>modem</a:t>
              </a:r>
            </a:p>
          </p:txBody>
        </p:sp>
        <p:sp>
          <p:nvSpPr>
            <p:cNvPr id="115832" name="Text Box 41"/>
            <p:cNvSpPr txBox="1">
              <a:spLocks noChangeArrowheads="1"/>
            </p:cNvSpPr>
            <p:nvPr/>
          </p:nvSpPr>
          <p:spPr bwMode="auto">
            <a:xfrm>
              <a:off x="608202" y="2331583"/>
              <a:ext cx="723981" cy="264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lnSpc>
                  <a:spcPct val="80000"/>
                </a:lnSpc>
              </a:pPr>
              <a:r>
                <a:rPr lang="en-US" altLang="zh-CN" sz="1400" i="0" dirty="0">
                  <a:solidFill>
                    <a:srgbClr val="000000"/>
                  </a:solidFill>
                  <a:latin typeface="+mn-lt"/>
                </a:rPr>
                <a:t>splitter</a:t>
              </a:r>
            </a:p>
          </p:txBody>
        </p:sp>
        <p:grpSp>
          <p:nvGrpSpPr>
            <p:cNvPr id="115833" name="Group 13"/>
            <p:cNvGrpSpPr>
              <a:grpSpLocks/>
            </p:cNvGrpSpPr>
            <p:nvPr/>
          </p:nvGrpSpPr>
          <p:grpSpPr bwMode="auto">
            <a:xfrm>
              <a:off x="1304925" y="2078038"/>
              <a:ext cx="614363" cy="220662"/>
              <a:chOff x="322" y="890"/>
              <a:chExt cx="872" cy="339"/>
            </a:xfrm>
          </p:grpSpPr>
          <p:sp>
            <p:nvSpPr>
              <p:cNvPr id="22701" name="Rectangle 14"/>
              <p:cNvSpPr>
                <a:spLocks noChangeArrowheads="1"/>
              </p:cNvSpPr>
              <p:nvPr/>
            </p:nvSpPr>
            <p:spPr bwMode="auto">
              <a:xfrm>
                <a:off x="322" y="1004"/>
                <a:ext cx="872" cy="224"/>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22702" name="Rectangle 15"/>
              <p:cNvSpPr>
                <a:spLocks noChangeArrowheads="1"/>
              </p:cNvSpPr>
              <p:nvPr/>
            </p:nvSpPr>
            <p:spPr bwMode="auto">
              <a:xfrm>
                <a:off x="394" y="1072"/>
                <a:ext cx="54"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22703" name="Rectangle 16"/>
              <p:cNvSpPr>
                <a:spLocks noChangeArrowheads="1"/>
              </p:cNvSpPr>
              <p:nvPr/>
            </p:nvSpPr>
            <p:spPr bwMode="auto">
              <a:xfrm>
                <a:off x="466" y="1072"/>
                <a:ext cx="56" cy="56"/>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22704" name="Rectangle 17"/>
              <p:cNvSpPr>
                <a:spLocks noChangeArrowheads="1"/>
              </p:cNvSpPr>
              <p:nvPr/>
            </p:nvSpPr>
            <p:spPr bwMode="auto">
              <a:xfrm>
                <a:off x="541" y="1070"/>
                <a:ext cx="56"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22705" name="Rectangle 18"/>
              <p:cNvSpPr>
                <a:spLocks noChangeArrowheads="1"/>
              </p:cNvSpPr>
              <p:nvPr/>
            </p:nvSpPr>
            <p:spPr bwMode="auto">
              <a:xfrm>
                <a:off x="615" y="1070"/>
                <a:ext cx="56"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115847" name="AutoShape 1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ndParaRPr>
              </a:p>
            </p:txBody>
          </p:sp>
        </p:grpSp>
        <p:sp>
          <p:nvSpPr>
            <p:cNvPr id="22537" name="AutoShape 21"/>
            <p:cNvSpPr>
              <a:spLocks noChangeArrowheads="1"/>
            </p:cNvSpPr>
            <p:nvPr/>
          </p:nvSpPr>
          <p:spPr bwMode="auto">
            <a:xfrm>
              <a:off x="419100" y="1239838"/>
              <a:ext cx="2268538" cy="468028"/>
            </a:xfrm>
            <a:prstGeom prst="triangle">
              <a:avLst>
                <a:gd name="adj" fmla="val 50000"/>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22538" name="Rectangle 22"/>
            <p:cNvSpPr>
              <a:spLocks noChangeArrowheads="1"/>
            </p:cNvSpPr>
            <p:nvPr/>
          </p:nvSpPr>
          <p:spPr bwMode="auto">
            <a:xfrm>
              <a:off x="906462" y="2133056"/>
              <a:ext cx="166688" cy="144374"/>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115836" name="Freeform 23"/>
            <p:cNvSpPr>
              <a:spLocks/>
            </p:cNvSpPr>
            <p:nvPr/>
          </p:nvSpPr>
          <p:spPr bwMode="auto">
            <a:xfrm flipH="1">
              <a:off x="970845" y="1691922"/>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Lst>
              <a:ahLst/>
              <a:cxnLst>
                <a:cxn ang="T6">
                  <a:pos x="T0" y="T1"/>
                </a:cxn>
                <a:cxn ang="T7">
                  <a:pos x="T2" y="T3"/>
                </a:cxn>
                <a:cxn ang="T8">
                  <a:pos x="T4" y="T5"/>
                </a:cxn>
              </a:cxnLst>
              <a:rect l="0" t="0" r="r" b="b"/>
              <a:pathLst>
                <a:path w="381" h="274">
                  <a:moveTo>
                    <a:pt x="381" y="274"/>
                  </a:moveTo>
                  <a:lnTo>
                    <a:pt x="381" y="130"/>
                  </a:lnTo>
                  <a:lnTo>
                    <a:pt x="0"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22540" name="Line 24"/>
            <p:cNvSpPr>
              <a:spLocks noChangeShapeType="1"/>
            </p:cNvSpPr>
            <p:nvPr/>
          </p:nvSpPr>
          <p:spPr bwMode="auto">
            <a:xfrm flipH="1">
              <a:off x="1917701" y="2215556"/>
              <a:ext cx="23971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mn-lt"/>
                <a:ea typeface="ＭＳ Ｐゴシック" charset="0"/>
              </a:endParaRPr>
            </a:p>
          </p:txBody>
        </p:sp>
        <p:pic>
          <p:nvPicPr>
            <p:cNvPr id="115838" name="Picture 25" descr="t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4844"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5839" name="Group 181"/>
            <p:cNvGrpSpPr>
              <a:grpSpLocks/>
            </p:cNvGrpSpPr>
            <p:nvPr/>
          </p:nvGrpSpPr>
          <p:grpSpPr bwMode="auto">
            <a:xfrm>
              <a:off x="1854097" y="1780738"/>
              <a:ext cx="609600" cy="609600"/>
              <a:chOff x="-44" y="1473"/>
              <a:chExt cx="981" cy="1105"/>
            </a:xfrm>
          </p:grpSpPr>
          <p:pic>
            <p:nvPicPr>
              <p:cNvPr id="115840" name="Picture 182"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841" name="Freeform 183"/>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lt"/>
                </a:endParaRPr>
              </a:p>
            </p:txBody>
          </p:sp>
        </p:grpSp>
      </p:grpSp>
      <p:grpSp>
        <p:nvGrpSpPr>
          <p:cNvPr id="115725" name="Group 8"/>
          <p:cNvGrpSpPr>
            <a:grpSpLocks/>
          </p:cNvGrpSpPr>
          <p:nvPr/>
        </p:nvGrpSpPr>
        <p:grpSpPr bwMode="auto">
          <a:xfrm>
            <a:off x="1998663" y="2033658"/>
            <a:ext cx="4938712" cy="1389063"/>
            <a:chOff x="4327270" y="1745934"/>
            <a:chExt cx="4938730" cy="1388847"/>
          </a:xfrm>
        </p:grpSpPr>
        <p:sp>
          <p:nvSpPr>
            <p:cNvPr id="22546" name="Line 94"/>
            <p:cNvSpPr>
              <a:spLocks noChangeShapeType="1"/>
            </p:cNvSpPr>
            <p:nvPr/>
          </p:nvSpPr>
          <p:spPr bwMode="auto">
            <a:xfrm>
              <a:off x="4327270" y="2504641"/>
              <a:ext cx="493873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mn-lt"/>
                <a:ea typeface="ＭＳ Ｐゴシック" charset="0"/>
              </a:endParaRPr>
            </a:p>
          </p:txBody>
        </p:sp>
        <p:grpSp>
          <p:nvGrpSpPr>
            <p:cNvPr id="115734" name="Group 7"/>
            <p:cNvGrpSpPr>
              <a:grpSpLocks/>
            </p:cNvGrpSpPr>
            <p:nvPr/>
          </p:nvGrpSpPr>
          <p:grpSpPr bwMode="auto">
            <a:xfrm flipH="1">
              <a:off x="5534163" y="1745934"/>
              <a:ext cx="2894013" cy="752358"/>
              <a:chOff x="5534163" y="1745934"/>
              <a:chExt cx="2894013" cy="752358"/>
            </a:xfrm>
          </p:grpSpPr>
          <p:grpSp>
            <p:nvGrpSpPr>
              <p:cNvPr id="115774" name="Group 26"/>
              <p:cNvGrpSpPr>
                <a:grpSpLocks/>
              </p:cNvGrpSpPr>
              <p:nvPr/>
            </p:nvGrpSpPr>
            <p:grpSpPr bwMode="auto">
              <a:xfrm>
                <a:off x="5534163" y="1752284"/>
                <a:ext cx="850900" cy="527050"/>
                <a:chOff x="-490" y="1664"/>
                <a:chExt cx="1429" cy="842"/>
              </a:xfrm>
            </p:grpSpPr>
            <p:sp>
              <p:nvSpPr>
                <p:cNvPr id="22685" name="AutoShape 27"/>
                <p:cNvSpPr>
                  <a:spLocks noChangeArrowheads="1"/>
                </p:cNvSpPr>
                <p:nvPr/>
              </p:nvSpPr>
              <p:spPr bwMode="auto">
                <a:xfrm>
                  <a:off x="-489" y="1664"/>
                  <a:ext cx="1429" cy="294"/>
                </a:xfrm>
                <a:prstGeom prst="triangle">
                  <a:avLst>
                    <a:gd name="adj" fmla="val 50000"/>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grpSp>
              <p:nvGrpSpPr>
                <p:cNvPr id="115814" name="Group 28"/>
                <p:cNvGrpSpPr>
                  <a:grpSpLocks/>
                </p:cNvGrpSpPr>
                <p:nvPr/>
              </p:nvGrpSpPr>
              <p:grpSpPr bwMode="auto">
                <a:xfrm>
                  <a:off x="-427" y="1737"/>
                  <a:ext cx="1217" cy="769"/>
                  <a:chOff x="-427" y="1737"/>
                  <a:chExt cx="1217" cy="769"/>
                </a:xfrm>
              </p:grpSpPr>
              <p:sp>
                <p:nvSpPr>
                  <p:cNvPr id="22687" name="Rectangle 29"/>
                  <p:cNvSpPr>
                    <a:spLocks noChangeArrowheads="1"/>
                  </p:cNvSpPr>
                  <p:nvPr/>
                </p:nvSpPr>
                <p:spPr bwMode="auto">
                  <a:xfrm>
                    <a:off x="-335" y="1923"/>
                    <a:ext cx="1125" cy="583"/>
                  </a:xfrm>
                  <a:prstGeom prst="rect">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11581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lt"/>
                    </a:endParaRPr>
                  </a:p>
                </p:txBody>
              </p:sp>
              <p:grpSp>
                <p:nvGrpSpPr>
                  <p:cNvPr id="115817" name="Group 31"/>
                  <p:cNvGrpSpPr>
                    <a:grpSpLocks/>
                  </p:cNvGrpSpPr>
                  <p:nvPr/>
                </p:nvGrpSpPr>
                <p:grpSpPr bwMode="auto">
                  <a:xfrm>
                    <a:off x="68" y="2192"/>
                    <a:ext cx="387" cy="139"/>
                    <a:chOff x="322" y="890"/>
                    <a:chExt cx="872" cy="339"/>
                  </a:xfrm>
                </p:grpSpPr>
                <p:sp>
                  <p:nvSpPr>
                    <p:cNvPr id="22695" name="Rectangle 32"/>
                    <p:cNvSpPr>
                      <a:spLocks noChangeArrowheads="1"/>
                    </p:cNvSpPr>
                    <p:nvPr/>
                  </p:nvSpPr>
                  <p:spPr bwMode="auto">
                    <a:xfrm>
                      <a:off x="322" y="1000"/>
                      <a:ext cx="871" cy="229"/>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22696" name="Rectangle 33"/>
                    <p:cNvSpPr>
                      <a:spLocks noChangeArrowheads="1"/>
                    </p:cNvSpPr>
                    <p:nvPr/>
                  </p:nvSpPr>
                  <p:spPr bwMode="auto">
                    <a:xfrm>
                      <a:off x="394" y="1074"/>
                      <a:ext cx="54"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22697" name="Rectangle 34"/>
                    <p:cNvSpPr>
                      <a:spLocks noChangeArrowheads="1"/>
                    </p:cNvSpPr>
                    <p:nvPr/>
                  </p:nvSpPr>
                  <p:spPr bwMode="auto">
                    <a:xfrm>
                      <a:off x="466" y="1074"/>
                      <a:ext cx="54" cy="56"/>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22698" name="Rectangle 35"/>
                    <p:cNvSpPr>
                      <a:spLocks noChangeArrowheads="1"/>
                    </p:cNvSpPr>
                    <p:nvPr/>
                  </p:nvSpPr>
                  <p:spPr bwMode="auto">
                    <a:xfrm>
                      <a:off x="538" y="1068"/>
                      <a:ext cx="60"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22699" name="Rectangle 36"/>
                    <p:cNvSpPr>
                      <a:spLocks noChangeArrowheads="1"/>
                    </p:cNvSpPr>
                    <p:nvPr/>
                  </p:nvSpPr>
                  <p:spPr bwMode="auto">
                    <a:xfrm>
                      <a:off x="616" y="1068"/>
                      <a:ext cx="54"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115828" name="AutoShape 3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ndParaRPr>
                    </a:p>
                  </p:txBody>
                </p:sp>
              </p:grpSp>
              <p:pic>
                <p:nvPicPr>
                  <p:cNvPr id="115818" name="Picture 38" descr="desktop_computer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91" name="Rectangle 39"/>
                  <p:cNvSpPr>
                    <a:spLocks noChangeArrowheads="1"/>
                  </p:cNvSpPr>
                  <p:nvPr/>
                </p:nvSpPr>
                <p:spPr bwMode="auto">
                  <a:xfrm>
                    <a:off x="529" y="2232"/>
                    <a:ext cx="104" cy="91"/>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115820" name="Freeform 40"/>
                  <p:cNvSpPr>
                    <a:spLocks/>
                  </p:cNvSpPr>
                  <p:nvPr/>
                </p:nvSpPr>
                <p:spPr bwMode="auto">
                  <a:xfrm>
                    <a:off x="282" y="1951"/>
                    <a:ext cx="302" cy="274"/>
                  </a:xfrm>
                  <a:custGeom>
                    <a:avLst/>
                    <a:gdLst>
                      <a:gd name="T0" fmla="*/ 47 w 381"/>
                      <a:gd name="T1" fmla="*/ 274 h 274"/>
                      <a:gd name="T2" fmla="*/ 47 w 381"/>
                      <a:gd name="T3" fmla="*/ 130 h 274"/>
                      <a:gd name="T4" fmla="*/ 0 w 381"/>
                      <a:gd name="T5" fmla="*/ 0 h 274"/>
                      <a:gd name="T6" fmla="*/ 0 60000 65536"/>
                      <a:gd name="T7" fmla="*/ 0 60000 65536"/>
                      <a:gd name="T8" fmla="*/ 0 60000 65536"/>
                    </a:gdLst>
                    <a:ahLst/>
                    <a:cxnLst>
                      <a:cxn ang="T6">
                        <a:pos x="T0" y="T1"/>
                      </a:cxn>
                      <a:cxn ang="T7">
                        <a:pos x="T2" y="T3"/>
                      </a:cxn>
                      <a:cxn ang="T8">
                        <a:pos x="T4" y="T5"/>
                      </a:cxn>
                    </a:cxnLst>
                    <a:rect l="0" t="0" r="r" b="b"/>
                    <a:pathLst>
                      <a:path w="381" h="274">
                        <a:moveTo>
                          <a:pt x="381" y="274"/>
                        </a:moveTo>
                        <a:lnTo>
                          <a:pt x="381" y="130"/>
                        </a:lnTo>
                        <a:lnTo>
                          <a:pt x="0"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22693" name="Line 41"/>
                  <p:cNvSpPr>
                    <a:spLocks noChangeShapeType="1"/>
                  </p:cNvSpPr>
                  <p:nvPr/>
                </p:nvSpPr>
                <p:spPr bwMode="auto">
                  <a:xfrm flipH="1">
                    <a:off x="470" y="2270"/>
                    <a:ext cx="15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mn-lt"/>
                      <a:ea typeface="ＭＳ Ｐゴシック" charset="0"/>
                    </a:endParaRPr>
                  </a:p>
                </p:txBody>
              </p:sp>
              <p:pic>
                <p:nvPicPr>
                  <p:cNvPr id="115822" name="Picture 42" descr="tv"/>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15775" name="Group 43"/>
              <p:cNvGrpSpPr>
                <a:grpSpLocks/>
              </p:cNvGrpSpPr>
              <p:nvPr/>
            </p:nvGrpSpPr>
            <p:grpSpPr bwMode="auto">
              <a:xfrm>
                <a:off x="6435863" y="1745934"/>
                <a:ext cx="850900" cy="527050"/>
                <a:chOff x="-490" y="1664"/>
                <a:chExt cx="1429" cy="842"/>
              </a:xfrm>
            </p:grpSpPr>
            <p:sp>
              <p:nvSpPr>
                <p:cNvPr id="22669" name="AutoShape 44"/>
                <p:cNvSpPr>
                  <a:spLocks noChangeArrowheads="1"/>
                </p:cNvSpPr>
                <p:nvPr/>
              </p:nvSpPr>
              <p:spPr bwMode="auto">
                <a:xfrm>
                  <a:off x="-489" y="1664"/>
                  <a:ext cx="1429" cy="294"/>
                </a:xfrm>
                <a:prstGeom prst="triangle">
                  <a:avLst>
                    <a:gd name="adj" fmla="val 50000"/>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grpSp>
              <p:nvGrpSpPr>
                <p:cNvPr id="115798" name="Group 45"/>
                <p:cNvGrpSpPr>
                  <a:grpSpLocks/>
                </p:cNvGrpSpPr>
                <p:nvPr/>
              </p:nvGrpSpPr>
              <p:grpSpPr bwMode="auto">
                <a:xfrm>
                  <a:off x="-427" y="1737"/>
                  <a:ext cx="1217" cy="769"/>
                  <a:chOff x="-427" y="1737"/>
                  <a:chExt cx="1217" cy="769"/>
                </a:xfrm>
              </p:grpSpPr>
              <p:sp>
                <p:nvSpPr>
                  <p:cNvPr id="22671" name="Rectangle 46"/>
                  <p:cNvSpPr>
                    <a:spLocks noChangeArrowheads="1"/>
                  </p:cNvSpPr>
                  <p:nvPr/>
                </p:nvSpPr>
                <p:spPr bwMode="auto">
                  <a:xfrm>
                    <a:off x="-335" y="1923"/>
                    <a:ext cx="1125" cy="583"/>
                  </a:xfrm>
                  <a:prstGeom prst="rect">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11580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lt"/>
                    </a:endParaRPr>
                  </a:p>
                </p:txBody>
              </p:sp>
              <p:grpSp>
                <p:nvGrpSpPr>
                  <p:cNvPr id="115801" name="Group 48"/>
                  <p:cNvGrpSpPr>
                    <a:grpSpLocks/>
                  </p:cNvGrpSpPr>
                  <p:nvPr/>
                </p:nvGrpSpPr>
                <p:grpSpPr bwMode="auto">
                  <a:xfrm>
                    <a:off x="68" y="2192"/>
                    <a:ext cx="387" cy="139"/>
                    <a:chOff x="322" y="890"/>
                    <a:chExt cx="872" cy="339"/>
                  </a:xfrm>
                </p:grpSpPr>
                <p:sp>
                  <p:nvSpPr>
                    <p:cNvPr id="22679" name="Rectangle 49"/>
                    <p:cNvSpPr>
                      <a:spLocks noChangeArrowheads="1"/>
                    </p:cNvSpPr>
                    <p:nvPr/>
                  </p:nvSpPr>
                  <p:spPr bwMode="auto">
                    <a:xfrm>
                      <a:off x="322" y="1000"/>
                      <a:ext cx="871" cy="229"/>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22680" name="Rectangle 50"/>
                    <p:cNvSpPr>
                      <a:spLocks noChangeArrowheads="1"/>
                    </p:cNvSpPr>
                    <p:nvPr/>
                  </p:nvSpPr>
                  <p:spPr bwMode="auto">
                    <a:xfrm>
                      <a:off x="394" y="1074"/>
                      <a:ext cx="54"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22681" name="Rectangle 51"/>
                    <p:cNvSpPr>
                      <a:spLocks noChangeArrowheads="1"/>
                    </p:cNvSpPr>
                    <p:nvPr/>
                  </p:nvSpPr>
                  <p:spPr bwMode="auto">
                    <a:xfrm>
                      <a:off x="466" y="1074"/>
                      <a:ext cx="54" cy="56"/>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22682" name="Rectangle 52"/>
                    <p:cNvSpPr>
                      <a:spLocks noChangeArrowheads="1"/>
                    </p:cNvSpPr>
                    <p:nvPr/>
                  </p:nvSpPr>
                  <p:spPr bwMode="auto">
                    <a:xfrm>
                      <a:off x="538" y="1068"/>
                      <a:ext cx="60"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22683" name="Rectangle 53"/>
                    <p:cNvSpPr>
                      <a:spLocks noChangeArrowheads="1"/>
                    </p:cNvSpPr>
                    <p:nvPr/>
                  </p:nvSpPr>
                  <p:spPr bwMode="auto">
                    <a:xfrm>
                      <a:off x="616" y="1068"/>
                      <a:ext cx="54"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115812" name="AutoShape 54"/>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ndParaRPr>
                    </a:p>
                  </p:txBody>
                </p:sp>
              </p:grpSp>
              <p:pic>
                <p:nvPicPr>
                  <p:cNvPr id="115802" name="Picture 55" descr="desktop_computer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75" name="Rectangle 56"/>
                  <p:cNvSpPr>
                    <a:spLocks noChangeArrowheads="1"/>
                  </p:cNvSpPr>
                  <p:nvPr/>
                </p:nvSpPr>
                <p:spPr bwMode="auto">
                  <a:xfrm>
                    <a:off x="529" y="2232"/>
                    <a:ext cx="104" cy="91"/>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115804" name="Freeform 57"/>
                  <p:cNvSpPr>
                    <a:spLocks/>
                  </p:cNvSpPr>
                  <p:nvPr/>
                </p:nvSpPr>
                <p:spPr bwMode="auto">
                  <a:xfrm>
                    <a:off x="282" y="1951"/>
                    <a:ext cx="302" cy="274"/>
                  </a:xfrm>
                  <a:custGeom>
                    <a:avLst/>
                    <a:gdLst>
                      <a:gd name="T0" fmla="*/ 47 w 381"/>
                      <a:gd name="T1" fmla="*/ 274 h 274"/>
                      <a:gd name="T2" fmla="*/ 47 w 381"/>
                      <a:gd name="T3" fmla="*/ 130 h 274"/>
                      <a:gd name="T4" fmla="*/ 0 w 381"/>
                      <a:gd name="T5" fmla="*/ 0 h 274"/>
                      <a:gd name="T6" fmla="*/ 0 60000 65536"/>
                      <a:gd name="T7" fmla="*/ 0 60000 65536"/>
                      <a:gd name="T8" fmla="*/ 0 60000 65536"/>
                    </a:gdLst>
                    <a:ahLst/>
                    <a:cxnLst>
                      <a:cxn ang="T6">
                        <a:pos x="T0" y="T1"/>
                      </a:cxn>
                      <a:cxn ang="T7">
                        <a:pos x="T2" y="T3"/>
                      </a:cxn>
                      <a:cxn ang="T8">
                        <a:pos x="T4" y="T5"/>
                      </a:cxn>
                    </a:cxnLst>
                    <a:rect l="0" t="0" r="r" b="b"/>
                    <a:pathLst>
                      <a:path w="381" h="274">
                        <a:moveTo>
                          <a:pt x="381" y="274"/>
                        </a:moveTo>
                        <a:lnTo>
                          <a:pt x="381" y="130"/>
                        </a:lnTo>
                        <a:lnTo>
                          <a:pt x="0"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22677" name="Line 58"/>
                  <p:cNvSpPr>
                    <a:spLocks noChangeShapeType="1"/>
                  </p:cNvSpPr>
                  <p:nvPr/>
                </p:nvSpPr>
                <p:spPr bwMode="auto">
                  <a:xfrm flipH="1">
                    <a:off x="470" y="2270"/>
                    <a:ext cx="15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mn-lt"/>
                      <a:ea typeface="ＭＳ Ｐゴシック" charset="0"/>
                    </a:endParaRPr>
                  </a:p>
                </p:txBody>
              </p:sp>
              <p:pic>
                <p:nvPicPr>
                  <p:cNvPr id="115806" name="Picture 59" descr="tv"/>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15776" name="Group 95"/>
              <p:cNvGrpSpPr>
                <a:grpSpLocks/>
              </p:cNvGrpSpPr>
              <p:nvPr/>
            </p:nvGrpSpPr>
            <p:grpSpPr bwMode="auto">
              <a:xfrm>
                <a:off x="7577276" y="1753872"/>
                <a:ext cx="850900" cy="527050"/>
                <a:chOff x="-490" y="1664"/>
                <a:chExt cx="1429" cy="842"/>
              </a:xfrm>
            </p:grpSpPr>
            <p:sp>
              <p:nvSpPr>
                <p:cNvPr id="22621" name="AutoShape 96"/>
                <p:cNvSpPr>
                  <a:spLocks noChangeArrowheads="1"/>
                </p:cNvSpPr>
                <p:nvPr/>
              </p:nvSpPr>
              <p:spPr bwMode="auto">
                <a:xfrm>
                  <a:off x="-489" y="1664"/>
                  <a:ext cx="1429" cy="294"/>
                </a:xfrm>
                <a:prstGeom prst="triangle">
                  <a:avLst>
                    <a:gd name="adj" fmla="val 50000"/>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grpSp>
              <p:nvGrpSpPr>
                <p:cNvPr id="115782" name="Group 97"/>
                <p:cNvGrpSpPr>
                  <a:grpSpLocks/>
                </p:cNvGrpSpPr>
                <p:nvPr/>
              </p:nvGrpSpPr>
              <p:grpSpPr bwMode="auto">
                <a:xfrm>
                  <a:off x="-427" y="1737"/>
                  <a:ext cx="1217" cy="769"/>
                  <a:chOff x="-427" y="1737"/>
                  <a:chExt cx="1217" cy="769"/>
                </a:xfrm>
              </p:grpSpPr>
              <p:sp>
                <p:nvSpPr>
                  <p:cNvPr id="22623" name="Rectangle 98"/>
                  <p:cNvSpPr>
                    <a:spLocks noChangeArrowheads="1"/>
                  </p:cNvSpPr>
                  <p:nvPr/>
                </p:nvSpPr>
                <p:spPr bwMode="auto">
                  <a:xfrm>
                    <a:off x="-335" y="1923"/>
                    <a:ext cx="1125" cy="583"/>
                  </a:xfrm>
                  <a:prstGeom prst="rect">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11578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lt"/>
                    </a:endParaRPr>
                  </a:p>
                </p:txBody>
              </p:sp>
              <p:grpSp>
                <p:nvGrpSpPr>
                  <p:cNvPr id="115785" name="Group 100"/>
                  <p:cNvGrpSpPr>
                    <a:grpSpLocks/>
                  </p:cNvGrpSpPr>
                  <p:nvPr/>
                </p:nvGrpSpPr>
                <p:grpSpPr bwMode="auto">
                  <a:xfrm>
                    <a:off x="68" y="2192"/>
                    <a:ext cx="387" cy="139"/>
                    <a:chOff x="322" y="890"/>
                    <a:chExt cx="872" cy="339"/>
                  </a:xfrm>
                </p:grpSpPr>
                <p:sp>
                  <p:nvSpPr>
                    <p:cNvPr id="22631" name="Rectangle 101"/>
                    <p:cNvSpPr>
                      <a:spLocks noChangeArrowheads="1"/>
                    </p:cNvSpPr>
                    <p:nvPr/>
                  </p:nvSpPr>
                  <p:spPr bwMode="auto">
                    <a:xfrm>
                      <a:off x="322" y="1000"/>
                      <a:ext cx="871" cy="229"/>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22632" name="Rectangle 102"/>
                    <p:cNvSpPr>
                      <a:spLocks noChangeArrowheads="1"/>
                    </p:cNvSpPr>
                    <p:nvPr/>
                  </p:nvSpPr>
                  <p:spPr bwMode="auto">
                    <a:xfrm>
                      <a:off x="394" y="1074"/>
                      <a:ext cx="54"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22633" name="Rectangle 103"/>
                    <p:cNvSpPr>
                      <a:spLocks noChangeArrowheads="1"/>
                    </p:cNvSpPr>
                    <p:nvPr/>
                  </p:nvSpPr>
                  <p:spPr bwMode="auto">
                    <a:xfrm>
                      <a:off x="466" y="1074"/>
                      <a:ext cx="54" cy="56"/>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22634" name="Rectangle 104"/>
                    <p:cNvSpPr>
                      <a:spLocks noChangeArrowheads="1"/>
                    </p:cNvSpPr>
                    <p:nvPr/>
                  </p:nvSpPr>
                  <p:spPr bwMode="auto">
                    <a:xfrm>
                      <a:off x="538" y="1068"/>
                      <a:ext cx="60"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22635" name="Rectangle 105"/>
                    <p:cNvSpPr>
                      <a:spLocks noChangeArrowheads="1"/>
                    </p:cNvSpPr>
                    <p:nvPr/>
                  </p:nvSpPr>
                  <p:spPr bwMode="auto">
                    <a:xfrm>
                      <a:off x="616" y="1068"/>
                      <a:ext cx="54"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115796" name="AutoShape 10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ndParaRPr>
                    </a:p>
                  </p:txBody>
                </p:sp>
              </p:grpSp>
              <p:pic>
                <p:nvPicPr>
                  <p:cNvPr id="115786" name="Picture 107" descr="desktop_computer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27" name="Rectangle 108"/>
                  <p:cNvSpPr>
                    <a:spLocks noChangeArrowheads="1"/>
                  </p:cNvSpPr>
                  <p:nvPr/>
                </p:nvSpPr>
                <p:spPr bwMode="auto">
                  <a:xfrm>
                    <a:off x="529" y="2232"/>
                    <a:ext cx="104" cy="91"/>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115788" name="Freeform 109"/>
                  <p:cNvSpPr>
                    <a:spLocks/>
                  </p:cNvSpPr>
                  <p:nvPr/>
                </p:nvSpPr>
                <p:spPr bwMode="auto">
                  <a:xfrm>
                    <a:off x="282" y="1951"/>
                    <a:ext cx="302" cy="274"/>
                  </a:xfrm>
                  <a:custGeom>
                    <a:avLst/>
                    <a:gdLst>
                      <a:gd name="T0" fmla="*/ 47 w 381"/>
                      <a:gd name="T1" fmla="*/ 274 h 274"/>
                      <a:gd name="T2" fmla="*/ 47 w 381"/>
                      <a:gd name="T3" fmla="*/ 130 h 274"/>
                      <a:gd name="T4" fmla="*/ 0 w 381"/>
                      <a:gd name="T5" fmla="*/ 0 h 274"/>
                      <a:gd name="T6" fmla="*/ 0 60000 65536"/>
                      <a:gd name="T7" fmla="*/ 0 60000 65536"/>
                      <a:gd name="T8" fmla="*/ 0 60000 65536"/>
                    </a:gdLst>
                    <a:ahLst/>
                    <a:cxnLst>
                      <a:cxn ang="T6">
                        <a:pos x="T0" y="T1"/>
                      </a:cxn>
                      <a:cxn ang="T7">
                        <a:pos x="T2" y="T3"/>
                      </a:cxn>
                      <a:cxn ang="T8">
                        <a:pos x="T4" y="T5"/>
                      </a:cxn>
                    </a:cxnLst>
                    <a:rect l="0" t="0" r="r" b="b"/>
                    <a:pathLst>
                      <a:path w="381" h="274">
                        <a:moveTo>
                          <a:pt x="381" y="274"/>
                        </a:moveTo>
                        <a:lnTo>
                          <a:pt x="381" y="130"/>
                        </a:lnTo>
                        <a:lnTo>
                          <a:pt x="0"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22629" name="Line 110"/>
                  <p:cNvSpPr>
                    <a:spLocks noChangeShapeType="1"/>
                  </p:cNvSpPr>
                  <p:nvPr/>
                </p:nvSpPr>
                <p:spPr bwMode="auto">
                  <a:xfrm flipH="1">
                    <a:off x="470" y="2270"/>
                    <a:ext cx="15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mn-lt"/>
                      <a:ea typeface="ＭＳ Ｐゴシック" charset="0"/>
                    </a:endParaRPr>
                  </a:p>
                </p:txBody>
              </p:sp>
              <p:pic>
                <p:nvPicPr>
                  <p:cNvPr id="115790" name="Picture 111" descr="tv"/>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2548" name="Text Box 112"/>
              <p:cNvSpPr txBox="1">
                <a:spLocks noChangeArrowheads="1"/>
              </p:cNvSpPr>
              <p:nvPr/>
            </p:nvSpPr>
            <p:spPr bwMode="auto">
              <a:xfrm>
                <a:off x="7241335" y="1823710"/>
                <a:ext cx="436340" cy="4615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en-US" altLang="zh-CN" i="0">
                    <a:solidFill>
                      <a:srgbClr val="969696"/>
                    </a:solidFill>
                    <a:latin typeface="+mn-lt"/>
                  </a:rPr>
                  <a:t>…</a:t>
                </a:r>
              </a:p>
            </p:txBody>
          </p:sp>
          <p:sp>
            <p:nvSpPr>
              <p:cNvPr id="22549" name="Line 113"/>
              <p:cNvSpPr>
                <a:spLocks noChangeShapeType="1"/>
              </p:cNvSpPr>
              <p:nvPr/>
            </p:nvSpPr>
            <p:spPr bwMode="auto">
              <a:xfrm flipH="1">
                <a:off x="6169544" y="2164969"/>
                <a:ext cx="3175" cy="33332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mn-lt"/>
                  <a:ea typeface="ＭＳ Ｐゴシック" charset="0"/>
                </a:endParaRPr>
              </a:p>
            </p:txBody>
          </p:sp>
          <p:sp>
            <p:nvSpPr>
              <p:cNvPr id="22550" name="Line 114"/>
              <p:cNvSpPr>
                <a:spLocks noChangeShapeType="1"/>
              </p:cNvSpPr>
              <p:nvPr/>
            </p:nvSpPr>
            <p:spPr bwMode="auto">
              <a:xfrm flipH="1">
                <a:off x="7074423" y="2164969"/>
                <a:ext cx="3175" cy="33332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mn-lt"/>
                  <a:ea typeface="ＭＳ Ｐゴシック" charset="0"/>
                </a:endParaRPr>
              </a:p>
            </p:txBody>
          </p:sp>
          <p:sp>
            <p:nvSpPr>
              <p:cNvPr id="22551" name="Line 115"/>
              <p:cNvSpPr>
                <a:spLocks noChangeShapeType="1"/>
              </p:cNvSpPr>
              <p:nvPr/>
            </p:nvSpPr>
            <p:spPr bwMode="auto">
              <a:xfrm flipH="1">
                <a:off x="8211077" y="2164969"/>
                <a:ext cx="3175" cy="33332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mn-lt"/>
                  <a:ea typeface="ＭＳ Ｐゴシック" charset="0"/>
                </a:endParaRPr>
              </a:p>
            </p:txBody>
          </p:sp>
        </p:grpSp>
        <p:grpSp>
          <p:nvGrpSpPr>
            <p:cNvPr id="115735" name="Group 5"/>
            <p:cNvGrpSpPr>
              <a:grpSpLocks/>
            </p:cNvGrpSpPr>
            <p:nvPr/>
          </p:nvGrpSpPr>
          <p:grpSpPr bwMode="auto">
            <a:xfrm flipH="1">
              <a:off x="7298039" y="2490881"/>
              <a:ext cx="850900" cy="627063"/>
              <a:chOff x="6488251" y="2501584"/>
              <a:chExt cx="850900" cy="627063"/>
            </a:xfrm>
          </p:grpSpPr>
          <p:grpSp>
            <p:nvGrpSpPr>
              <p:cNvPr id="115756" name="Group 77"/>
              <p:cNvGrpSpPr>
                <a:grpSpLocks/>
              </p:cNvGrpSpPr>
              <p:nvPr/>
            </p:nvGrpSpPr>
            <p:grpSpPr bwMode="auto">
              <a:xfrm>
                <a:off x="6488251" y="2601597"/>
                <a:ext cx="850900" cy="527050"/>
                <a:chOff x="-490" y="1664"/>
                <a:chExt cx="1429" cy="842"/>
              </a:xfrm>
            </p:grpSpPr>
            <p:sp>
              <p:nvSpPr>
                <p:cNvPr id="22637" name="AutoShape 78"/>
                <p:cNvSpPr>
                  <a:spLocks noChangeArrowheads="1"/>
                </p:cNvSpPr>
                <p:nvPr/>
              </p:nvSpPr>
              <p:spPr bwMode="auto">
                <a:xfrm>
                  <a:off x="-489" y="1663"/>
                  <a:ext cx="1429" cy="294"/>
                </a:xfrm>
                <a:prstGeom prst="triangle">
                  <a:avLst>
                    <a:gd name="adj" fmla="val 50000"/>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grpSp>
              <p:nvGrpSpPr>
                <p:cNvPr id="115759" name="Group 79"/>
                <p:cNvGrpSpPr>
                  <a:grpSpLocks/>
                </p:cNvGrpSpPr>
                <p:nvPr/>
              </p:nvGrpSpPr>
              <p:grpSpPr bwMode="auto">
                <a:xfrm>
                  <a:off x="-427" y="1737"/>
                  <a:ext cx="1217" cy="769"/>
                  <a:chOff x="-427" y="1737"/>
                  <a:chExt cx="1217" cy="769"/>
                </a:xfrm>
              </p:grpSpPr>
              <p:sp>
                <p:nvSpPr>
                  <p:cNvPr id="22639" name="Rectangle 80"/>
                  <p:cNvSpPr>
                    <a:spLocks noChangeArrowheads="1"/>
                  </p:cNvSpPr>
                  <p:nvPr/>
                </p:nvSpPr>
                <p:spPr bwMode="auto">
                  <a:xfrm>
                    <a:off x="-332" y="1922"/>
                    <a:ext cx="1122" cy="583"/>
                  </a:xfrm>
                  <a:prstGeom prst="rect">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115761"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lt"/>
                    </a:endParaRPr>
                  </a:p>
                </p:txBody>
              </p:sp>
              <p:grpSp>
                <p:nvGrpSpPr>
                  <p:cNvPr id="115762" name="Group 82"/>
                  <p:cNvGrpSpPr>
                    <a:grpSpLocks/>
                  </p:cNvGrpSpPr>
                  <p:nvPr/>
                </p:nvGrpSpPr>
                <p:grpSpPr bwMode="auto">
                  <a:xfrm>
                    <a:off x="68" y="2192"/>
                    <a:ext cx="387" cy="139"/>
                    <a:chOff x="322" y="890"/>
                    <a:chExt cx="872" cy="339"/>
                  </a:xfrm>
                </p:grpSpPr>
                <p:sp>
                  <p:nvSpPr>
                    <p:cNvPr id="22647" name="Rectangle 83"/>
                    <p:cNvSpPr>
                      <a:spLocks noChangeArrowheads="1"/>
                    </p:cNvSpPr>
                    <p:nvPr/>
                  </p:nvSpPr>
                  <p:spPr bwMode="auto">
                    <a:xfrm>
                      <a:off x="322" y="998"/>
                      <a:ext cx="871" cy="229"/>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22648" name="Rectangle 84"/>
                    <p:cNvSpPr>
                      <a:spLocks noChangeArrowheads="1"/>
                    </p:cNvSpPr>
                    <p:nvPr/>
                  </p:nvSpPr>
                  <p:spPr bwMode="auto">
                    <a:xfrm>
                      <a:off x="394" y="1072"/>
                      <a:ext cx="54"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22649" name="Rectangle 85"/>
                    <p:cNvSpPr>
                      <a:spLocks noChangeArrowheads="1"/>
                    </p:cNvSpPr>
                    <p:nvPr/>
                  </p:nvSpPr>
                  <p:spPr bwMode="auto">
                    <a:xfrm>
                      <a:off x="466" y="1072"/>
                      <a:ext cx="54" cy="56"/>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22650" name="Rectangle 86"/>
                    <p:cNvSpPr>
                      <a:spLocks noChangeArrowheads="1"/>
                    </p:cNvSpPr>
                    <p:nvPr/>
                  </p:nvSpPr>
                  <p:spPr bwMode="auto">
                    <a:xfrm>
                      <a:off x="539" y="1066"/>
                      <a:ext cx="60"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22651" name="Rectangle 87"/>
                    <p:cNvSpPr>
                      <a:spLocks noChangeArrowheads="1"/>
                    </p:cNvSpPr>
                    <p:nvPr/>
                  </p:nvSpPr>
                  <p:spPr bwMode="auto">
                    <a:xfrm>
                      <a:off x="617" y="1066"/>
                      <a:ext cx="54"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115773"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ndParaRPr>
                    </a:p>
                  </p:txBody>
                </p:sp>
              </p:grpSp>
              <p:pic>
                <p:nvPicPr>
                  <p:cNvPr id="115763" name="Picture 89" descr="desktop_computer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43" name="Rectangle 90"/>
                  <p:cNvSpPr>
                    <a:spLocks noChangeArrowheads="1"/>
                  </p:cNvSpPr>
                  <p:nvPr/>
                </p:nvSpPr>
                <p:spPr bwMode="auto">
                  <a:xfrm>
                    <a:off x="529" y="2231"/>
                    <a:ext cx="104" cy="91"/>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115765" name="Freeform 91"/>
                  <p:cNvSpPr>
                    <a:spLocks/>
                  </p:cNvSpPr>
                  <p:nvPr/>
                </p:nvSpPr>
                <p:spPr bwMode="auto">
                  <a:xfrm>
                    <a:off x="282" y="1951"/>
                    <a:ext cx="302" cy="274"/>
                  </a:xfrm>
                  <a:custGeom>
                    <a:avLst/>
                    <a:gdLst>
                      <a:gd name="T0" fmla="*/ 47 w 381"/>
                      <a:gd name="T1" fmla="*/ 274 h 274"/>
                      <a:gd name="T2" fmla="*/ 47 w 381"/>
                      <a:gd name="T3" fmla="*/ 130 h 274"/>
                      <a:gd name="T4" fmla="*/ 0 w 381"/>
                      <a:gd name="T5" fmla="*/ 0 h 274"/>
                      <a:gd name="T6" fmla="*/ 0 60000 65536"/>
                      <a:gd name="T7" fmla="*/ 0 60000 65536"/>
                      <a:gd name="T8" fmla="*/ 0 60000 65536"/>
                    </a:gdLst>
                    <a:ahLst/>
                    <a:cxnLst>
                      <a:cxn ang="T6">
                        <a:pos x="T0" y="T1"/>
                      </a:cxn>
                      <a:cxn ang="T7">
                        <a:pos x="T2" y="T3"/>
                      </a:cxn>
                      <a:cxn ang="T8">
                        <a:pos x="T4" y="T5"/>
                      </a:cxn>
                    </a:cxnLst>
                    <a:rect l="0" t="0" r="r" b="b"/>
                    <a:pathLst>
                      <a:path w="381" h="274">
                        <a:moveTo>
                          <a:pt x="381" y="274"/>
                        </a:moveTo>
                        <a:lnTo>
                          <a:pt x="381" y="130"/>
                        </a:lnTo>
                        <a:lnTo>
                          <a:pt x="0"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22645" name="Line 92"/>
                  <p:cNvSpPr>
                    <a:spLocks noChangeShapeType="1"/>
                  </p:cNvSpPr>
                  <p:nvPr/>
                </p:nvSpPr>
                <p:spPr bwMode="auto">
                  <a:xfrm flipH="1">
                    <a:off x="471" y="2269"/>
                    <a:ext cx="15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mn-lt"/>
                      <a:ea typeface="ＭＳ Ｐゴシック" charset="0"/>
                    </a:endParaRPr>
                  </a:p>
                </p:txBody>
              </p:sp>
              <p:pic>
                <p:nvPicPr>
                  <p:cNvPr id="115767" name="Picture 93" descr="tv"/>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15757" name="Freeform 116"/>
              <p:cNvSpPr>
                <a:spLocks/>
              </p:cNvSpPr>
              <p:nvPr/>
            </p:nvSpPr>
            <p:spPr bwMode="auto">
              <a:xfrm>
                <a:off x="7159763" y="2501584"/>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Lst>
                <a:ahLst/>
                <a:cxnLst>
                  <a:cxn ang="T6">
                    <a:pos x="T0" y="T1"/>
                  </a:cxn>
                  <a:cxn ang="T7">
                    <a:pos x="T2" y="T3"/>
                  </a:cxn>
                  <a:cxn ang="T8">
                    <a:pos x="T4" y="T5"/>
                  </a:cxn>
                </a:cxnLst>
                <a:rect l="0" t="0" r="r" b="b"/>
                <a:pathLst>
                  <a:path w="80" h="300">
                    <a:moveTo>
                      <a:pt x="0" y="300"/>
                    </a:moveTo>
                    <a:lnTo>
                      <a:pt x="80" y="300"/>
                    </a:lnTo>
                    <a:lnTo>
                      <a:pt x="80"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grpSp>
        <p:grpSp>
          <p:nvGrpSpPr>
            <p:cNvPr id="115736" name="Group 186"/>
            <p:cNvGrpSpPr>
              <a:grpSpLocks/>
            </p:cNvGrpSpPr>
            <p:nvPr/>
          </p:nvGrpSpPr>
          <p:grpSpPr bwMode="auto">
            <a:xfrm flipH="1">
              <a:off x="5984260" y="2507718"/>
              <a:ext cx="850900" cy="627063"/>
              <a:chOff x="6488251" y="2501584"/>
              <a:chExt cx="850900" cy="627063"/>
            </a:xfrm>
          </p:grpSpPr>
          <p:grpSp>
            <p:nvGrpSpPr>
              <p:cNvPr id="115738" name="Group 77"/>
              <p:cNvGrpSpPr>
                <a:grpSpLocks/>
              </p:cNvGrpSpPr>
              <p:nvPr/>
            </p:nvGrpSpPr>
            <p:grpSpPr bwMode="auto">
              <a:xfrm>
                <a:off x="6488251" y="2601597"/>
                <a:ext cx="850900" cy="527050"/>
                <a:chOff x="-490" y="1664"/>
                <a:chExt cx="1429" cy="842"/>
              </a:xfrm>
            </p:grpSpPr>
            <p:sp>
              <p:nvSpPr>
                <p:cNvPr id="190" name="AutoShape 78"/>
                <p:cNvSpPr>
                  <a:spLocks noChangeArrowheads="1"/>
                </p:cNvSpPr>
                <p:nvPr/>
              </p:nvSpPr>
              <p:spPr bwMode="auto">
                <a:xfrm>
                  <a:off x="-491" y="1664"/>
                  <a:ext cx="1429" cy="294"/>
                </a:xfrm>
                <a:prstGeom prst="triangle">
                  <a:avLst>
                    <a:gd name="adj" fmla="val 50000"/>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grpSp>
              <p:nvGrpSpPr>
                <p:cNvPr id="115741" name="Group 79"/>
                <p:cNvGrpSpPr>
                  <a:grpSpLocks/>
                </p:cNvGrpSpPr>
                <p:nvPr/>
              </p:nvGrpSpPr>
              <p:grpSpPr bwMode="auto">
                <a:xfrm>
                  <a:off x="-427" y="1737"/>
                  <a:ext cx="1217" cy="769"/>
                  <a:chOff x="-427" y="1737"/>
                  <a:chExt cx="1217" cy="769"/>
                </a:xfrm>
              </p:grpSpPr>
              <p:sp>
                <p:nvSpPr>
                  <p:cNvPr id="192" name="Rectangle 80"/>
                  <p:cNvSpPr>
                    <a:spLocks noChangeArrowheads="1"/>
                  </p:cNvSpPr>
                  <p:nvPr/>
                </p:nvSpPr>
                <p:spPr bwMode="auto">
                  <a:xfrm>
                    <a:off x="-339" y="1923"/>
                    <a:ext cx="1128" cy="583"/>
                  </a:xfrm>
                  <a:prstGeom prst="rect">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115743"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lt"/>
                    </a:endParaRPr>
                  </a:p>
                </p:txBody>
              </p:sp>
              <p:grpSp>
                <p:nvGrpSpPr>
                  <p:cNvPr id="115744" name="Group 82"/>
                  <p:cNvGrpSpPr>
                    <a:grpSpLocks/>
                  </p:cNvGrpSpPr>
                  <p:nvPr/>
                </p:nvGrpSpPr>
                <p:grpSpPr bwMode="auto">
                  <a:xfrm>
                    <a:off x="68" y="2192"/>
                    <a:ext cx="387" cy="139"/>
                    <a:chOff x="322" y="890"/>
                    <a:chExt cx="872" cy="339"/>
                  </a:xfrm>
                </p:grpSpPr>
                <p:sp>
                  <p:nvSpPr>
                    <p:cNvPr id="200" name="Rectangle 83"/>
                    <p:cNvSpPr>
                      <a:spLocks noChangeArrowheads="1"/>
                    </p:cNvSpPr>
                    <p:nvPr/>
                  </p:nvSpPr>
                  <p:spPr bwMode="auto">
                    <a:xfrm>
                      <a:off x="319" y="1000"/>
                      <a:ext cx="859" cy="229"/>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201" name="Rectangle 84"/>
                    <p:cNvSpPr>
                      <a:spLocks noChangeArrowheads="1"/>
                    </p:cNvSpPr>
                    <p:nvPr/>
                  </p:nvSpPr>
                  <p:spPr bwMode="auto">
                    <a:xfrm>
                      <a:off x="379" y="1074"/>
                      <a:ext cx="54"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202" name="Rectangle 85"/>
                    <p:cNvSpPr>
                      <a:spLocks noChangeArrowheads="1"/>
                    </p:cNvSpPr>
                    <p:nvPr/>
                  </p:nvSpPr>
                  <p:spPr bwMode="auto">
                    <a:xfrm>
                      <a:off x="451" y="1074"/>
                      <a:ext cx="54" cy="56"/>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203" name="Rectangle 86"/>
                    <p:cNvSpPr>
                      <a:spLocks noChangeArrowheads="1"/>
                    </p:cNvSpPr>
                    <p:nvPr/>
                  </p:nvSpPr>
                  <p:spPr bwMode="auto">
                    <a:xfrm>
                      <a:off x="523" y="1068"/>
                      <a:ext cx="60"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204" name="Rectangle 87"/>
                    <p:cNvSpPr>
                      <a:spLocks noChangeArrowheads="1"/>
                    </p:cNvSpPr>
                    <p:nvPr/>
                  </p:nvSpPr>
                  <p:spPr bwMode="auto">
                    <a:xfrm>
                      <a:off x="601" y="1068"/>
                      <a:ext cx="54" cy="56"/>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115755"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ndParaRPr>
                    </a:p>
                  </p:txBody>
                </p:sp>
              </p:grpSp>
              <p:pic>
                <p:nvPicPr>
                  <p:cNvPr id="115745" name="Picture 89" descr="desktop_computer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 name="Rectangle 90"/>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mn-lt"/>
                    </a:endParaRPr>
                  </a:p>
                </p:txBody>
              </p:sp>
              <p:sp>
                <p:nvSpPr>
                  <p:cNvPr id="115747" name="Freeform 91"/>
                  <p:cNvSpPr>
                    <a:spLocks/>
                  </p:cNvSpPr>
                  <p:nvPr/>
                </p:nvSpPr>
                <p:spPr bwMode="auto">
                  <a:xfrm>
                    <a:off x="282" y="1951"/>
                    <a:ext cx="302" cy="274"/>
                  </a:xfrm>
                  <a:custGeom>
                    <a:avLst/>
                    <a:gdLst>
                      <a:gd name="T0" fmla="*/ 47 w 381"/>
                      <a:gd name="T1" fmla="*/ 274 h 274"/>
                      <a:gd name="T2" fmla="*/ 47 w 381"/>
                      <a:gd name="T3" fmla="*/ 130 h 274"/>
                      <a:gd name="T4" fmla="*/ 0 w 381"/>
                      <a:gd name="T5" fmla="*/ 0 h 274"/>
                      <a:gd name="T6" fmla="*/ 0 60000 65536"/>
                      <a:gd name="T7" fmla="*/ 0 60000 65536"/>
                      <a:gd name="T8" fmla="*/ 0 60000 65536"/>
                    </a:gdLst>
                    <a:ahLst/>
                    <a:cxnLst>
                      <a:cxn ang="T6">
                        <a:pos x="T0" y="T1"/>
                      </a:cxn>
                      <a:cxn ang="T7">
                        <a:pos x="T2" y="T3"/>
                      </a:cxn>
                      <a:cxn ang="T8">
                        <a:pos x="T4" y="T5"/>
                      </a:cxn>
                    </a:cxnLst>
                    <a:rect l="0" t="0" r="r" b="b"/>
                    <a:pathLst>
                      <a:path w="381" h="274">
                        <a:moveTo>
                          <a:pt x="381" y="274"/>
                        </a:moveTo>
                        <a:lnTo>
                          <a:pt x="381" y="130"/>
                        </a:lnTo>
                        <a:lnTo>
                          <a:pt x="0"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198" name="Line 92"/>
                  <p:cNvSpPr>
                    <a:spLocks noChangeShapeType="1"/>
                  </p:cNvSpPr>
                  <p:nvPr/>
                </p:nvSpPr>
                <p:spPr bwMode="auto">
                  <a:xfrm flipH="1">
                    <a:off x="469" y="2270"/>
                    <a:ext cx="15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mn-lt"/>
                      <a:ea typeface="ＭＳ Ｐゴシック" charset="0"/>
                    </a:endParaRPr>
                  </a:p>
                </p:txBody>
              </p:sp>
              <p:pic>
                <p:nvPicPr>
                  <p:cNvPr id="115749" name="Picture 93" descr="tv"/>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15739" name="Freeform 116"/>
              <p:cNvSpPr>
                <a:spLocks/>
              </p:cNvSpPr>
              <p:nvPr/>
            </p:nvSpPr>
            <p:spPr bwMode="auto">
              <a:xfrm>
                <a:off x="7159763" y="2501584"/>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Lst>
                <a:ahLst/>
                <a:cxnLst>
                  <a:cxn ang="T6">
                    <a:pos x="T0" y="T1"/>
                  </a:cxn>
                  <a:cxn ang="T7">
                    <a:pos x="T2" y="T3"/>
                  </a:cxn>
                  <a:cxn ang="T8">
                    <a:pos x="T4" y="T5"/>
                  </a:cxn>
                </a:cxnLst>
                <a:rect l="0" t="0" r="r" b="b"/>
                <a:pathLst>
                  <a:path w="80" h="300">
                    <a:moveTo>
                      <a:pt x="0" y="300"/>
                    </a:moveTo>
                    <a:lnTo>
                      <a:pt x="80" y="300"/>
                    </a:lnTo>
                    <a:lnTo>
                      <a:pt x="80"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grpSp>
        <p:sp>
          <p:nvSpPr>
            <p:cNvPr id="206" name="Text Box 112"/>
            <p:cNvSpPr txBox="1">
              <a:spLocks noChangeArrowheads="1"/>
            </p:cNvSpPr>
            <p:nvPr/>
          </p:nvSpPr>
          <p:spPr bwMode="auto">
            <a:xfrm>
              <a:off x="6787904" y="2596702"/>
              <a:ext cx="436340" cy="4615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en-US" altLang="zh-CN" i="0">
                  <a:solidFill>
                    <a:srgbClr val="969696"/>
                  </a:solidFill>
                  <a:latin typeface="+mn-lt"/>
                </a:rPr>
                <a:t>…</a:t>
              </a:r>
            </a:p>
          </p:txBody>
        </p:sp>
      </p:grpSp>
      <p:grpSp>
        <p:nvGrpSpPr>
          <p:cNvPr id="11" name="Group 10"/>
          <p:cNvGrpSpPr>
            <a:grpSpLocks/>
          </p:cNvGrpSpPr>
          <p:nvPr/>
        </p:nvGrpSpPr>
        <p:grpSpPr bwMode="auto">
          <a:xfrm>
            <a:off x="1563688" y="974796"/>
            <a:ext cx="6373812" cy="938212"/>
            <a:chOff x="1987247" y="1333114"/>
            <a:chExt cx="5338532" cy="938762"/>
          </a:xfrm>
        </p:grpSpPr>
        <p:sp>
          <p:nvSpPr>
            <p:cNvPr id="22707" name="Text Box 6"/>
            <p:cNvSpPr txBox="1">
              <a:spLocks noChangeArrowheads="1"/>
            </p:cNvSpPr>
            <p:nvPr/>
          </p:nvSpPr>
          <p:spPr bwMode="auto">
            <a:xfrm>
              <a:off x="1987247" y="1333114"/>
              <a:ext cx="5338532" cy="517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algn="ctr">
                <a:lnSpc>
                  <a:spcPct val="85000"/>
                </a:lnSpc>
                <a:defRPr/>
              </a:pPr>
              <a:r>
                <a:rPr lang="en-US" sz="1600" i="0" dirty="0">
                  <a:solidFill>
                    <a:srgbClr val="000000"/>
                  </a:solidFill>
                  <a:latin typeface="+mn-lt"/>
                </a:rPr>
                <a:t>Internet frames, TV channels, control transmitted </a:t>
              </a:r>
            </a:p>
            <a:p>
              <a:pPr algn="ctr">
                <a:lnSpc>
                  <a:spcPct val="85000"/>
                </a:lnSpc>
                <a:defRPr/>
              </a:pPr>
              <a:r>
                <a:rPr lang="en-US" sz="1600" i="0" dirty="0">
                  <a:solidFill>
                    <a:srgbClr val="000000"/>
                  </a:solidFill>
                  <a:latin typeface="+mn-lt"/>
                </a:rPr>
                <a:t>downstream at different frequencies (</a:t>
              </a:r>
              <a:r>
                <a:rPr lang="en-US" altLang="zh-CN" sz="1600" i="0" dirty="0">
                  <a:solidFill>
                    <a:srgbClr val="FF0000"/>
                  </a:solidFill>
                  <a:latin typeface="+mn-lt"/>
                </a:rPr>
                <a:t>FDM</a:t>
              </a:r>
              <a:r>
                <a:rPr lang="en-US" altLang="zh-CN" sz="1600" i="0" dirty="0">
                  <a:solidFill>
                    <a:srgbClr val="000000"/>
                  </a:solidFill>
                  <a:latin typeface="+mn-lt"/>
                </a:rPr>
                <a:t>)</a:t>
              </a:r>
              <a:endParaRPr lang="en-US" sz="1600" i="0" dirty="0">
                <a:solidFill>
                  <a:srgbClr val="000000"/>
                </a:solidFill>
                <a:latin typeface="+mn-lt"/>
              </a:endParaRPr>
            </a:p>
          </p:txBody>
        </p:sp>
        <p:sp>
          <p:nvSpPr>
            <p:cNvPr id="115732" name="Right Arrow 9"/>
            <p:cNvSpPr>
              <a:spLocks noChangeArrowheads="1"/>
            </p:cNvSpPr>
            <p:nvPr/>
          </p:nvSpPr>
          <p:spPr bwMode="auto">
            <a:xfrm>
              <a:off x="3457110" y="1787244"/>
              <a:ext cx="2387053" cy="484632"/>
            </a:xfrm>
            <a:prstGeom prst="rightArrow">
              <a:avLst>
                <a:gd name="adj1" fmla="val 50000"/>
                <a:gd name="adj2" fmla="val 50007"/>
              </a:avLst>
            </a:prstGeom>
            <a:gradFill rotWithShape="1">
              <a:gsLst>
                <a:gs pos="0">
                  <a:srgbClr val="FFFFFF"/>
                </a:gs>
                <a:gs pos="100000">
                  <a:srgbClr val="0000FF"/>
                </a:gs>
              </a:gsLst>
              <a:lin ang="0"/>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latin typeface="+mn-lt"/>
              </a:endParaRPr>
            </a:p>
          </p:txBody>
        </p:sp>
      </p:grpSp>
      <p:grpSp>
        <p:nvGrpSpPr>
          <p:cNvPr id="12" name="Group 11"/>
          <p:cNvGrpSpPr>
            <a:grpSpLocks/>
          </p:cNvGrpSpPr>
          <p:nvPr/>
        </p:nvGrpSpPr>
        <p:grpSpPr bwMode="auto">
          <a:xfrm>
            <a:off x="2998788" y="3379858"/>
            <a:ext cx="5995987" cy="944563"/>
            <a:chOff x="2810374" y="3867998"/>
            <a:chExt cx="5997028" cy="944803"/>
          </a:xfrm>
        </p:grpSpPr>
        <p:sp>
          <p:nvSpPr>
            <p:cNvPr id="213" name="Text Box 6"/>
            <p:cNvSpPr txBox="1">
              <a:spLocks noChangeArrowheads="1"/>
            </p:cNvSpPr>
            <p:nvPr/>
          </p:nvSpPr>
          <p:spPr bwMode="auto">
            <a:xfrm>
              <a:off x="2810374" y="4295145"/>
              <a:ext cx="5997028" cy="5176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algn="ctr">
                <a:lnSpc>
                  <a:spcPct val="85000"/>
                </a:lnSpc>
                <a:defRPr/>
              </a:pPr>
              <a:r>
                <a:rPr lang="en-US" sz="1600" i="0" dirty="0">
                  <a:solidFill>
                    <a:srgbClr val="000000"/>
                  </a:solidFill>
                  <a:latin typeface="+mn-lt"/>
                </a:rPr>
                <a:t>upstream Internet frames, TV control, transmitted </a:t>
              </a:r>
            </a:p>
            <a:p>
              <a:pPr algn="ctr">
                <a:lnSpc>
                  <a:spcPct val="85000"/>
                </a:lnSpc>
                <a:defRPr/>
              </a:pPr>
              <a:r>
                <a:rPr lang="en-US" sz="1600" i="0" dirty="0">
                  <a:solidFill>
                    <a:srgbClr val="000000"/>
                  </a:solidFill>
                  <a:latin typeface="+mn-lt"/>
                </a:rPr>
                <a:t>upstream </a:t>
              </a:r>
              <a:r>
                <a:rPr lang="en-US" sz="1600" i="0" dirty="0">
                  <a:solidFill>
                    <a:srgbClr val="FF0000"/>
                  </a:solidFill>
                  <a:latin typeface="+mn-lt"/>
                </a:rPr>
                <a:t>at</a:t>
              </a:r>
              <a:r>
                <a:rPr lang="en-US" sz="1600" i="0" dirty="0">
                  <a:solidFill>
                    <a:srgbClr val="000000"/>
                  </a:solidFill>
                  <a:latin typeface="+mn-lt"/>
                </a:rPr>
                <a:t> different frequencies </a:t>
              </a:r>
              <a:r>
                <a:rPr lang="en-US" sz="1600" i="0" dirty="0">
                  <a:solidFill>
                    <a:srgbClr val="FF0000"/>
                  </a:solidFill>
                  <a:latin typeface="+mn-lt"/>
                </a:rPr>
                <a:t>in</a:t>
              </a:r>
              <a:r>
                <a:rPr lang="en-US" sz="1600" i="0" dirty="0">
                  <a:solidFill>
                    <a:srgbClr val="000000"/>
                  </a:solidFill>
                  <a:latin typeface="+mn-lt"/>
                </a:rPr>
                <a:t> time slots (</a:t>
              </a:r>
              <a:r>
                <a:rPr lang="en-US" altLang="zh-CN" sz="1600" i="0" dirty="0">
                  <a:solidFill>
                    <a:srgbClr val="FF0000"/>
                  </a:solidFill>
                  <a:latin typeface="+mn-lt"/>
                </a:rPr>
                <a:t>TDM</a:t>
              </a:r>
              <a:r>
                <a:rPr lang="en-US" altLang="zh-CN" sz="1600" i="0" dirty="0">
                  <a:solidFill>
                    <a:srgbClr val="000000"/>
                  </a:solidFill>
                  <a:latin typeface="+mn-lt"/>
                </a:rPr>
                <a:t>)</a:t>
              </a:r>
              <a:endParaRPr lang="en-US" sz="1600" i="0" dirty="0">
                <a:solidFill>
                  <a:srgbClr val="000000"/>
                </a:solidFill>
                <a:latin typeface="+mn-lt"/>
              </a:endParaRPr>
            </a:p>
          </p:txBody>
        </p:sp>
        <p:sp>
          <p:nvSpPr>
            <p:cNvPr id="115730" name="Right Arrow 213"/>
            <p:cNvSpPr>
              <a:spLocks noChangeArrowheads="1"/>
            </p:cNvSpPr>
            <p:nvPr/>
          </p:nvSpPr>
          <p:spPr bwMode="auto">
            <a:xfrm rot="10800000">
              <a:off x="4197454" y="3867998"/>
              <a:ext cx="2387053" cy="484632"/>
            </a:xfrm>
            <a:prstGeom prst="rightArrow">
              <a:avLst>
                <a:gd name="adj1" fmla="val 50000"/>
                <a:gd name="adj2" fmla="val 50007"/>
              </a:avLst>
            </a:prstGeom>
            <a:gradFill rotWithShape="1">
              <a:gsLst>
                <a:gs pos="0">
                  <a:srgbClr val="FFFFFF"/>
                </a:gs>
                <a:gs pos="100000">
                  <a:srgbClr val="0000FF"/>
                </a:gs>
              </a:gsLst>
              <a:lin ang="0"/>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latin typeface="+mn-lt"/>
              </a:endParaRPr>
            </a:p>
          </p:txBody>
        </p:sp>
      </p:grpSp>
      <p:pic>
        <p:nvPicPr>
          <p:cNvPr id="217"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5613" y="2474983"/>
            <a:ext cx="260350" cy="520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 name="标题 1"/>
          <p:cNvSpPr>
            <a:spLocks noGrp="1"/>
          </p:cNvSpPr>
          <p:nvPr>
            <p:ph type="title"/>
          </p:nvPr>
        </p:nvSpPr>
        <p:spPr/>
        <p:txBody>
          <a:bodyPr/>
          <a:lstStyle/>
          <a:p>
            <a:r>
              <a:rPr lang="zh-CN" altLang="en-US" dirty="0">
                <a:latin typeface="+mn-lt"/>
              </a:rPr>
              <a:t>电缆接入网</a:t>
            </a:r>
          </a:p>
        </p:txBody>
      </p:sp>
    </p:spTree>
    <p:extLst>
      <p:ext uri="{BB962C8B-B14F-4D97-AF65-F5344CB8AC3E}">
        <p14:creationId xmlns:p14="http://schemas.microsoft.com/office/powerpoint/2010/main" val="30521476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9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9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3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8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7574" name="Picture 6"/>
          <p:cNvPicPr>
            <a:picLocks noChangeAspect="1" noChangeArrowheads="1"/>
          </p:cNvPicPr>
          <p:nvPr/>
        </p:nvPicPr>
        <p:blipFill>
          <a:blip r:embed="rId3" cstate="print"/>
          <a:srcRect/>
          <a:stretch>
            <a:fillRect/>
          </a:stretch>
        </p:blipFill>
        <p:spPr bwMode="auto">
          <a:xfrm>
            <a:off x="679450" y="3043238"/>
            <a:ext cx="7550150" cy="1528762"/>
          </a:xfrm>
          <a:prstGeom prst="rect">
            <a:avLst/>
          </a:prstGeom>
          <a:noFill/>
          <a:ln w="9525">
            <a:noFill/>
            <a:miter lim="800000"/>
            <a:headEnd/>
            <a:tailEnd/>
          </a:ln>
          <a:effectLst/>
        </p:spPr>
      </p:pic>
      <p:sp>
        <p:nvSpPr>
          <p:cNvPr id="877575" name="Rectangle 7"/>
          <p:cNvSpPr>
            <a:spLocks noGrp="1" noChangeArrowheads="1"/>
          </p:cNvSpPr>
          <p:nvPr>
            <p:ph type="title"/>
          </p:nvPr>
        </p:nvSpPr>
        <p:spPr/>
        <p:txBody>
          <a:bodyPr/>
          <a:lstStyle/>
          <a:p>
            <a:r>
              <a:rPr lang="en-US" altLang="zh-CN" dirty="0">
                <a:latin typeface="+mn-lt"/>
              </a:rPr>
              <a:t>Division of coaxial cable band by CATV</a:t>
            </a:r>
            <a:endParaRPr lang="zh-CN" altLang="en-US" dirty="0">
              <a:latin typeface="+mn-lt"/>
            </a:endParaRPr>
          </a:p>
        </p:txBody>
      </p:sp>
    </p:spTree>
    <p:extLst>
      <p:ext uri="{BB962C8B-B14F-4D97-AF65-F5344CB8AC3E}">
        <p14:creationId xmlns:p14="http://schemas.microsoft.com/office/powerpoint/2010/main" val="13353795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电缆接入网</a:t>
            </a:r>
          </a:p>
        </p:txBody>
      </p:sp>
      <p:sp>
        <p:nvSpPr>
          <p:cNvPr id="36924" name="Rectangle 4"/>
          <p:cNvSpPr>
            <a:spLocks noChangeArrowheads="1"/>
          </p:cNvSpPr>
          <p:nvPr/>
        </p:nvSpPr>
        <p:spPr bwMode="auto">
          <a:xfrm>
            <a:off x="322263" y="3642665"/>
            <a:ext cx="8540750" cy="26057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2400" i="1">
                <a:solidFill>
                  <a:schemeClr val="tx1"/>
                </a:solidFill>
                <a:latin typeface="Comic Sans MS" panose="030F0702030302020204" pitchFamily="66" charset="0"/>
                <a:ea typeface="MS PGothic" panose="020B0600070205080204" pitchFamily="34" charset="-128"/>
              </a:defRPr>
            </a:lvl1pPr>
            <a:lvl2pPr marL="800100" indent="-34290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spcBef>
                <a:spcPct val="20000"/>
              </a:spcBef>
              <a:buClr>
                <a:srgbClr val="000099"/>
              </a:buClr>
              <a:buSzPct val="65000"/>
            </a:pPr>
            <a:r>
              <a:rPr lang="en-US" altLang="zh-CN" sz="1800" i="0" dirty="0">
                <a:solidFill>
                  <a:srgbClr val="CC0000"/>
                </a:solidFill>
                <a:latin typeface="+mn-lt"/>
              </a:rPr>
              <a:t>DOCSIS: </a:t>
            </a:r>
            <a:r>
              <a:rPr lang="en-US" altLang="zh-CN" sz="1800" i="0" dirty="0">
                <a:latin typeface="+mn-lt"/>
              </a:rPr>
              <a:t>Data-Over-Cable Service Interface Specifications </a:t>
            </a:r>
            <a:endParaRPr lang="en-US" altLang="zh-CN" sz="1800" b="1" i="0" dirty="0">
              <a:latin typeface="+mn-lt"/>
            </a:endParaRPr>
          </a:p>
          <a:p>
            <a:pPr>
              <a:spcBef>
                <a:spcPts val="600"/>
              </a:spcBef>
              <a:buClr>
                <a:srgbClr val="000099"/>
              </a:buClr>
              <a:buSzPct val="65000"/>
              <a:buFont typeface="Wingdings" panose="05000000000000000000" pitchFamily="2" charset="2"/>
              <a:buChar char="v"/>
            </a:pPr>
            <a:r>
              <a:rPr lang="en-US" altLang="zh-CN" sz="1800" i="0" dirty="0">
                <a:latin typeface="+mn-ea"/>
                <a:ea typeface="+mn-ea"/>
                <a:cs typeface="Arial" panose="020B0604020202020204" pitchFamily="34" charset="0"/>
              </a:rPr>
              <a:t>FDM </a:t>
            </a:r>
            <a:r>
              <a:rPr lang="zh-CN" altLang="en-US" sz="1800" i="0" dirty="0">
                <a:latin typeface="+mn-ea"/>
                <a:ea typeface="+mn-ea"/>
                <a:cs typeface="Arial" panose="020B0604020202020204" pitchFamily="34" charset="0"/>
              </a:rPr>
              <a:t>用于上行和下行的频率信道</a:t>
            </a:r>
            <a:endParaRPr lang="en-US" altLang="zh-CN" sz="1800" i="0" dirty="0">
              <a:latin typeface="+mn-ea"/>
              <a:ea typeface="+mn-ea"/>
              <a:cs typeface="Arial" panose="020B0604020202020204" pitchFamily="34" charset="0"/>
            </a:endParaRPr>
          </a:p>
          <a:p>
            <a:pPr>
              <a:spcBef>
                <a:spcPts val="600"/>
              </a:spcBef>
              <a:buClr>
                <a:srgbClr val="000099"/>
              </a:buClr>
              <a:buSzPct val="65000"/>
              <a:buFont typeface="Wingdings" panose="05000000000000000000" pitchFamily="2" charset="2"/>
              <a:buChar char="v"/>
            </a:pPr>
            <a:r>
              <a:rPr lang="en-US" altLang="zh-CN" sz="1800" i="0" dirty="0">
                <a:latin typeface="+mn-ea"/>
                <a:ea typeface="+mn-ea"/>
                <a:cs typeface="Arial" panose="020B0604020202020204" pitchFamily="34" charset="0"/>
              </a:rPr>
              <a:t>TDM</a:t>
            </a:r>
            <a:r>
              <a:rPr lang="zh-CN" altLang="en-US" sz="1800" i="0" dirty="0">
                <a:latin typeface="+mn-ea"/>
                <a:ea typeface="+mn-ea"/>
                <a:cs typeface="Arial" panose="020B0604020202020204" pitchFamily="34" charset="0"/>
              </a:rPr>
              <a:t>上行</a:t>
            </a:r>
            <a:r>
              <a:rPr lang="en-US" altLang="zh-CN" sz="1800" i="0" dirty="0">
                <a:latin typeface="+mn-ea"/>
                <a:ea typeface="+mn-ea"/>
                <a:cs typeface="Arial" panose="020B0604020202020204" pitchFamily="34" charset="0"/>
              </a:rPr>
              <a:t>: </a:t>
            </a:r>
            <a:r>
              <a:rPr lang="zh-CN" altLang="en-US" sz="1800" i="0" dirty="0">
                <a:latin typeface="+mn-ea"/>
                <a:ea typeface="+mn-ea"/>
                <a:cs typeface="Arial" panose="020B0604020202020204" pitchFamily="34" charset="0"/>
              </a:rPr>
              <a:t>一些时隙被分配，一些时隙被竞争</a:t>
            </a:r>
            <a:endParaRPr lang="en-US" altLang="zh-CN" sz="1800" i="0" dirty="0">
              <a:latin typeface="+mn-ea"/>
              <a:ea typeface="+mn-ea"/>
              <a:cs typeface="Arial" panose="020B0604020202020204" pitchFamily="34" charset="0"/>
            </a:endParaRPr>
          </a:p>
          <a:p>
            <a:pPr marL="456300" lvl="1">
              <a:spcBef>
                <a:spcPts val="600"/>
              </a:spcBef>
              <a:buClr>
                <a:srgbClr val="000099"/>
              </a:buClr>
              <a:buSzPct val="100000"/>
              <a:buFont typeface="+mj-ea"/>
              <a:buAutoNum type="circleNumDbPlain"/>
            </a:pPr>
            <a:r>
              <a:rPr lang="zh-CN" altLang="en-US" sz="1700" i="0" dirty="0">
                <a:latin typeface="+mn-ea"/>
                <a:ea typeface="+mn-ea"/>
              </a:rPr>
              <a:t>微时隙请求帧以</a:t>
            </a:r>
            <a:r>
              <a:rPr lang="zh-CN" altLang="en-US" sz="1700" i="0" dirty="0">
                <a:solidFill>
                  <a:srgbClr val="FF0000"/>
                </a:solidFill>
                <a:latin typeface="+mn-ea"/>
                <a:ea typeface="+mn-ea"/>
              </a:rPr>
              <a:t>随机访问方式</a:t>
            </a:r>
            <a:r>
              <a:rPr lang="zh-CN" altLang="en-US" sz="1700" i="0" dirty="0">
                <a:latin typeface="+mn-ea"/>
                <a:ea typeface="+mn-ea"/>
              </a:rPr>
              <a:t>传输，因此可能会彼此冲突。电缆调制解调器既不能侦听上行通道是否忙，也不能检测冲突。</a:t>
            </a:r>
            <a:endParaRPr lang="en-US" altLang="zh-CN" sz="1700" i="0" dirty="0">
              <a:latin typeface="+mn-ea"/>
              <a:ea typeface="+mn-ea"/>
            </a:endParaRPr>
          </a:p>
          <a:p>
            <a:pPr marL="456300" lvl="1">
              <a:spcBef>
                <a:spcPts val="600"/>
              </a:spcBef>
              <a:buClr>
                <a:srgbClr val="000099"/>
              </a:buClr>
              <a:buSzPct val="100000"/>
              <a:buFont typeface="+mj-ea"/>
              <a:buAutoNum type="circleNumDbPlain"/>
            </a:pPr>
            <a:r>
              <a:rPr lang="zh-CN" altLang="en-US" sz="1700" i="0" dirty="0">
                <a:latin typeface="+mn-ea"/>
                <a:ea typeface="+mn-ea"/>
              </a:rPr>
              <a:t>下行</a:t>
            </a:r>
            <a:r>
              <a:rPr lang="zh-CN" altLang="en-US" sz="1700" i="0" dirty="0">
                <a:solidFill>
                  <a:srgbClr val="FF0000"/>
                </a:solidFill>
                <a:latin typeface="+mn-ea"/>
                <a:ea typeface="+mn-ea"/>
              </a:rPr>
              <a:t>介质访问协议</a:t>
            </a:r>
            <a:r>
              <a:rPr lang="en-US" altLang="zh-CN" sz="1700" i="0" dirty="0">
                <a:latin typeface="+mn-ea"/>
                <a:ea typeface="+mn-ea"/>
              </a:rPr>
              <a:t>MAP</a:t>
            </a:r>
            <a:r>
              <a:rPr lang="zh-CN" altLang="en-US" sz="1700" i="0" dirty="0">
                <a:latin typeface="+mn-ea"/>
                <a:ea typeface="+mn-ea"/>
              </a:rPr>
              <a:t>帧</a:t>
            </a:r>
            <a:r>
              <a:rPr lang="en-US" altLang="zh-CN" sz="1700" i="0" dirty="0">
                <a:latin typeface="+mn-ea"/>
                <a:ea typeface="+mn-ea"/>
              </a:rPr>
              <a:t>: </a:t>
            </a:r>
            <a:r>
              <a:rPr lang="zh-CN" altLang="en-US" sz="1700" i="0" dirty="0">
                <a:latin typeface="+mn-ea"/>
                <a:ea typeface="+mn-ea"/>
              </a:rPr>
              <a:t>分配上行的时隙</a:t>
            </a:r>
            <a:endParaRPr lang="en-US" altLang="zh-CN" sz="1700" i="0" dirty="0">
              <a:latin typeface="+mn-ea"/>
              <a:ea typeface="+mn-ea"/>
            </a:endParaRPr>
          </a:p>
          <a:p>
            <a:pPr marL="456300" lvl="1">
              <a:spcBef>
                <a:spcPts val="600"/>
              </a:spcBef>
              <a:buClr>
                <a:srgbClr val="000099"/>
              </a:buClr>
              <a:buSzPct val="100000"/>
              <a:buFont typeface="+mj-ea"/>
              <a:buAutoNum type="circleNumDbPlain"/>
            </a:pPr>
            <a:r>
              <a:rPr lang="zh-CN" altLang="en-US" sz="1700" i="0" dirty="0">
                <a:latin typeface="+mn-ea"/>
                <a:ea typeface="+mn-ea"/>
              </a:rPr>
              <a:t>当推断出一次碰撞，电缆调制解调器使用二进制指数退避</a:t>
            </a:r>
            <a:r>
              <a:rPr lang="zh-CN" altLang="en-US" sz="1700" i="0" dirty="0">
                <a:solidFill>
                  <a:srgbClr val="FF0000"/>
                </a:solidFill>
                <a:latin typeface="+mn-ea"/>
                <a:ea typeface="+mn-ea"/>
              </a:rPr>
              <a:t>将</a:t>
            </a:r>
            <a:r>
              <a:rPr lang="zh-CN" altLang="en-US" sz="1700" i="0" dirty="0">
                <a:latin typeface="+mn-ea"/>
                <a:ea typeface="+mn-ea"/>
              </a:rPr>
              <a:t>其微时隙请求帧</a:t>
            </a:r>
            <a:r>
              <a:rPr lang="zh-CN" altLang="en-US" sz="1700" i="0" dirty="0">
                <a:solidFill>
                  <a:srgbClr val="FF0000"/>
                </a:solidFill>
                <a:latin typeface="+mn-ea"/>
                <a:ea typeface="+mn-ea"/>
              </a:rPr>
              <a:t>延缓到</a:t>
            </a:r>
            <a:r>
              <a:rPr lang="zh-CN" altLang="en-US" sz="1700" i="0" dirty="0">
                <a:latin typeface="+mn-ea"/>
                <a:ea typeface="+mn-ea"/>
              </a:rPr>
              <a:t>以后的时隙重新发送。 </a:t>
            </a:r>
            <a:endParaRPr lang="en-US" altLang="zh-CN" sz="1700" i="0" dirty="0">
              <a:latin typeface="+mn-ea"/>
              <a:ea typeface="+mn-ea"/>
            </a:endParaRPr>
          </a:p>
        </p:txBody>
      </p:sp>
      <p:grpSp>
        <p:nvGrpSpPr>
          <p:cNvPr id="116740" name="Group 3"/>
          <p:cNvGrpSpPr>
            <a:grpSpLocks/>
          </p:cNvGrpSpPr>
          <p:nvPr/>
        </p:nvGrpSpPr>
        <p:grpSpPr bwMode="auto">
          <a:xfrm>
            <a:off x="444500" y="1051437"/>
            <a:ext cx="8305800" cy="2541780"/>
            <a:chOff x="871157" y="3598021"/>
            <a:chExt cx="7722882" cy="2542291"/>
          </a:xfrm>
        </p:grpSpPr>
        <p:sp>
          <p:nvSpPr>
            <p:cNvPr id="6" name="Rectangle 5"/>
            <p:cNvSpPr/>
            <p:nvPr/>
          </p:nvSpPr>
          <p:spPr>
            <a:xfrm>
              <a:off x="4227336" y="3679000"/>
              <a:ext cx="970021" cy="4255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sz="1800">
                <a:solidFill>
                  <a:srgbClr val="FFFFFF"/>
                </a:solidFill>
                <a:latin typeface="Arial" panose="020B0604020202020204" pitchFamily="34" charset="0"/>
                <a:cs typeface="Arial" panose="020B0604020202020204" pitchFamily="34" charset="0"/>
              </a:endParaRPr>
            </a:p>
          </p:txBody>
        </p:sp>
        <p:sp>
          <p:nvSpPr>
            <p:cNvPr id="116744" name="TextBox 6"/>
            <p:cNvSpPr txBox="1">
              <a:spLocks noChangeArrowheads="1"/>
            </p:cNvSpPr>
            <p:nvPr/>
          </p:nvSpPr>
          <p:spPr bwMode="auto">
            <a:xfrm>
              <a:off x="4154488" y="3716338"/>
              <a:ext cx="10364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nSpc>
                  <a:spcPts val="1200"/>
                </a:lnSpc>
              </a:pPr>
              <a:r>
                <a:rPr lang="en-US" altLang="zh-CN" sz="1000" dirty="0">
                  <a:latin typeface="Arial" panose="020B0604020202020204" pitchFamily="34" charset="0"/>
                  <a:cs typeface="Arial" panose="020B0604020202020204" pitchFamily="34" charset="0"/>
                </a:rPr>
                <a:t>MAP frame for</a:t>
              </a:r>
            </a:p>
            <a:p>
              <a:pPr>
                <a:lnSpc>
                  <a:spcPts val="1200"/>
                </a:lnSpc>
              </a:pPr>
              <a:r>
                <a:rPr lang="en-US" altLang="zh-CN" sz="1000" dirty="0">
                  <a:latin typeface="Arial" panose="020B0604020202020204" pitchFamily="34" charset="0"/>
                  <a:cs typeface="Arial" panose="020B0604020202020204" pitchFamily="34" charset="0"/>
                </a:rPr>
                <a:t>Interval [t1, t2]</a:t>
              </a:r>
            </a:p>
          </p:txBody>
        </p:sp>
        <p:sp>
          <p:nvSpPr>
            <p:cNvPr id="116745" name="TextBox 28"/>
            <p:cNvSpPr txBox="1">
              <a:spLocks noChangeArrowheads="1"/>
            </p:cNvSpPr>
            <p:nvPr/>
          </p:nvSpPr>
          <p:spPr bwMode="auto">
            <a:xfrm>
              <a:off x="6254794" y="5272472"/>
              <a:ext cx="2339245" cy="30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zh-CN" altLang="en-US" sz="1400" i="0" dirty="0">
                  <a:latin typeface="+mn-ea"/>
                  <a:ea typeface="+mn-ea"/>
                  <a:cs typeface="Arial" panose="020B0604020202020204" pitchFamily="34" charset="0"/>
                </a:rPr>
                <a:t>具有电缆调制解调器的住宅</a:t>
              </a:r>
              <a:endParaRPr lang="en-US" altLang="zh-CN" sz="1400" i="0" dirty="0">
                <a:latin typeface="+mn-ea"/>
                <a:ea typeface="+mn-ea"/>
                <a:cs typeface="Arial" panose="020B0604020202020204" pitchFamily="34" charset="0"/>
              </a:endParaRPr>
            </a:p>
          </p:txBody>
        </p:sp>
        <p:sp>
          <p:nvSpPr>
            <p:cNvPr id="30" name="Down Arrow 29"/>
            <p:cNvSpPr/>
            <p:nvPr/>
          </p:nvSpPr>
          <p:spPr>
            <a:xfrm rot="16200000">
              <a:off x="4257473" y="2472510"/>
              <a:ext cx="390604" cy="3607020"/>
            </a:xfrm>
            <a:prstGeom prst="down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sz="1800">
                <a:solidFill>
                  <a:srgbClr val="FFFFFF"/>
                </a:solidFill>
                <a:latin typeface="Arial" panose="020B0604020202020204" pitchFamily="34" charset="0"/>
                <a:cs typeface="Arial" panose="020B0604020202020204" pitchFamily="34" charset="0"/>
              </a:endParaRPr>
            </a:p>
          </p:txBody>
        </p:sp>
        <p:sp>
          <p:nvSpPr>
            <p:cNvPr id="31" name="Down Arrow 30"/>
            <p:cNvSpPr/>
            <p:nvPr/>
          </p:nvSpPr>
          <p:spPr>
            <a:xfrm rot="5400000">
              <a:off x="4198733" y="2898046"/>
              <a:ext cx="374725" cy="3607020"/>
            </a:xfrm>
            <a:prstGeom prst="down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endParaRPr lang="zh-CN" altLang="zh-CN" sz="1800">
                <a:solidFill>
                  <a:srgbClr val="FFFFFF"/>
                </a:solidFill>
                <a:latin typeface="Arial" panose="020B0604020202020204" pitchFamily="34" charset="0"/>
                <a:cs typeface="Arial" panose="020B0604020202020204" pitchFamily="34" charset="0"/>
              </a:endParaRPr>
            </a:p>
          </p:txBody>
        </p:sp>
        <p:sp>
          <p:nvSpPr>
            <p:cNvPr id="116748" name="TextBox 31"/>
            <p:cNvSpPr txBox="1">
              <a:spLocks noChangeArrowheads="1"/>
            </p:cNvSpPr>
            <p:nvPr/>
          </p:nvSpPr>
          <p:spPr bwMode="auto">
            <a:xfrm>
              <a:off x="3505200" y="4124325"/>
              <a:ext cx="877216" cy="277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zh-CN" altLang="en-US" sz="1200" i="0" dirty="0">
                  <a:latin typeface="+mn-ea"/>
                  <a:ea typeface="+mn-ea"/>
                  <a:cs typeface="Arial" panose="020B0604020202020204" pitchFamily="34" charset="0"/>
                </a:rPr>
                <a:t>下行信道</a:t>
              </a:r>
              <a:r>
                <a:rPr lang="en-US" altLang="zh-CN" sz="1200" i="0" dirty="0" err="1">
                  <a:latin typeface="+mn-ea"/>
                  <a:ea typeface="+mn-ea"/>
                  <a:cs typeface="Arial" panose="020B0604020202020204" pitchFamily="34" charset="0"/>
                </a:rPr>
                <a:t>i</a:t>
              </a:r>
              <a:endParaRPr lang="en-US" altLang="zh-CN" sz="1200" i="0" dirty="0">
                <a:latin typeface="+mn-ea"/>
                <a:ea typeface="+mn-ea"/>
                <a:cs typeface="Arial" panose="020B0604020202020204" pitchFamily="34" charset="0"/>
              </a:endParaRPr>
            </a:p>
          </p:txBody>
        </p:sp>
        <p:sp>
          <p:nvSpPr>
            <p:cNvPr id="116749" name="TextBox 32"/>
            <p:cNvSpPr txBox="1">
              <a:spLocks noChangeArrowheads="1"/>
            </p:cNvSpPr>
            <p:nvPr/>
          </p:nvSpPr>
          <p:spPr bwMode="auto">
            <a:xfrm>
              <a:off x="3648075" y="4546600"/>
              <a:ext cx="877216" cy="277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zh-CN" altLang="en-US" sz="1200" i="0" dirty="0">
                  <a:latin typeface="+mn-ea"/>
                  <a:ea typeface="+mn-ea"/>
                  <a:cs typeface="Arial" panose="020B0604020202020204" pitchFamily="34" charset="0"/>
                </a:rPr>
                <a:t>上行信道</a:t>
              </a:r>
              <a:r>
                <a:rPr lang="en-US" altLang="zh-CN" sz="1200" i="0" dirty="0">
                  <a:latin typeface="+mn-ea"/>
                  <a:ea typeface="+mn-ea"/>
                  <a:cs typeface="Arial" panose="020B0604020202020204" pitchFamily="34" charset="0"/>
                </a:rPr>
                <a:t>j</a:t>
              </a:r>
            </a:p>
          </p:txBody>
        </p:sp>
        <p:pic>
          <p:nvPicPr>
            <p:cNvPr id="368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223" y="3796499"/>
              <a:ext cx="817612" cy="2429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cxnSp>
          <p:nvCxnSpPr>
            <p:cNvPr id="35" name="Straight Connector 34"/>
            <p:cNvCxnSpPr/>
            <p:nvPr/>
          </p:nvCxnSpPr>
          <p:spPr>
            <a:xfrm>
              <a:off x="3060452" y="5238239"/>
              <a:ext cx="2756068" cy="47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119194" y="5044525"/>
              <a:ext cx="0" cy="1905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3204924" y="5130267"/>
              <a:ext cx="3175" cy="1079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3285891" y="5130267"/>
              <a:ext cx="3175" cy="1079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3366859" y="5133443"/>
              <a:ext cx="1587"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3447826" y="5133443"/>
              <a:ext cx="1588"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3528794" y="5133443"/>
              <a:ext cx="1587"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3608174"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3689141"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3770109"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3851076"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3939981" y="5133443"/>
              <a:ext cx="1588"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4019361"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4100329"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4181296"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4262264"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4343231" y="5133443"/>
              <a:ext cx="1588"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4424198" y="5133443"/>
              <a:ext cx="1587"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4505165" y="5133443"/>
              <a:ext cx="1588"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4584545"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4678214"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4767119" y="5133443"/>
              <a:ext cx="1587"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4848086" y="5133443"/>
              <a:ext cx="1588"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4929054" y="5133443"/>
              <a:ext cx="1587"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5008434"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089401"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170369"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5251336" y="5133443"/>
              <a:ext cx="3175"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5332304" y="5133443"/>
              <a:ext cx="1587"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5413271" y="5133443"/>
              <a:ext cx="1588" cy="1063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5508527" y="5044525"/>
              <a:ext cx="0" cy="1905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6782" name="TextBox 65"/>
            <p:cNvSpPr txBox="1">
              <a:spLocks noChangeArrowheads="1"/>
            </p:cNvSpPr>
            <p:nvPr/>
          </p:nvSpPr>
          <p:spPr bwMode="auto">
            <a:xfrm>
              <a:off x="2998788" y="5230813"/>
              <a:ext cx="35583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en-US" altLang="zh-CN" sz="1600">
                  <a:latin typeface="Arial" panose="020B0604020202020204" pitchFamily="34" charset="0"/>
                  <a:cs typeface="Arial" panose="020B0604020202020204" pitchFamily="34" charset="0"/>
                </a:rPr>
                <a:t>t</a:t>
              </a:r>
              <a:r>
                <a:rPr lang="en-US" altLang="zh-CN" sz="1600" baseline="-25000">
                  <a:latin typeface="Arial" panose="020B0604020202020204" pitchFamily="34" charset="0"/>
                  <a:cs typeface="Arial" panose="020B0604020202020204" pitchFamily="34" charset="0"/>
                </a:rPr>
                <a:t>1</a:t>
              </a:r>
            </a:p>
          </p:txBody>
        </p:sp>
        <p:sp>
          <p:nvSpPr>
            <p:cNvPr id="116783" name="TextBox 66"/>
            <p:cNvSpPr txBox="1">
              <a:spLocks noChangeArrowheads="1"/>
            </p:cNvSpPr>
            <p:nvPr/>
          </p:nvSpPr>
          <p:spPr bwMode="auto">
            <a:xfrm>
              <a:off x="5389563" y="5246688"/>
              <a:ext cx="35583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en-US" altLang="zh-CN" sz="1600">
                  <a:latin typeface="Arial" panose="020B0604020202020204" pitchFamily="34" charset="0"/>
                  <a:cs typeface="Arial" panose="020B0604020202020204" pitchFamily="34" charset="0"/>
                </a:rPr>
                <a:t>t</a:t>
              </a:r>
              <a:r>
                <a:rPr lang="en-US" altLang="zh-CN" sz="1600" baseline="-25000">
                  <a:latin typeface="Arial" panose="020B0604020202020204" pitchFamily="34" charset="0"/>
                  <a:cs typeface="Arial" panose="020B0604020202020204" pitchFamily="34" charset="0"/>
                </a:rPr>
                <a:t>2</a:t>
              </a:r>
            </a:p>
          </p:txBody>
        </p:sp>
        <p:cxnSp>
          <p:nvCxnSpPr>
            <p:cNvPr id="68" name="Straight Connector 67"/>
            <p:cNvCxnSpPr/>
            <p:nvPr/>
          </p:nvCxnSpPr>
          <p:spPr>
            <a:xfrm>
              <a:off x="3111255" y="5322393"/>
              <a:ext cx="577885" cy="3176"/>
            </a:xfrm>
            <a:prstGeom prst="line">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3679615" y="5328744"/>
              <a:ext cx="1870189" cy="1588"/>
            </a:xfrm>
            <a:prstGeom prst="line">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400198" y="5366852"/>
              <a:ext cx="4763" cy="51286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600002" y="5374791"/>
              <a:ext cx="6350" cy="514453"/>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16788" name="TextBox 71"/>
            <p:cNvSpPr txBox="1">
              <a:spLocks noChangeArrowheads="1"/>
            </p:cNvSpPr>
            <p:nvPr/>
          </p:nvSpPr>
          <p:spPr bwMode="auto">
            <a:xfrm>
              <a:off x="4335046" y="5832473"/>
              <a:ext cx="3677364" cy="30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zh-CN" altLang="en-US" sz="1400" i="0" dirty="0">
                  <a:latin typeface="+mn-ea"/>
                  <a:ea typeface="+mn-ea"/>
                  <a:cs typeface="Arial" panose="020B0604020202020204" pitchFamily="34" charset="0"/>
                </a:rPr>
                <a:t>分配的包含</a:t>
              </a:r>
              <a:r>
                <a:rPr lang="zh-CN" altLang="en-US" sz="1400" i="0" dirty="0">
                  <a:solidFill>
                    <a:srgbClr val="FF0000"/>
                  </a:solidFill>
                  <a:latin typeface="+mn-ea"/>
                  <a:ea typeface="+mn-ea"/>
                  <a:cs typeface="Arial" panose="020B0604020202020204" pitchFamily="34" charset="0"/>
                </a:rPr>
                <a:t>电缆调制解调器上行数据帧</a:t>
              </a:r>
              <a:r>
                <a:rPr lang="zh-CN" altLang="en-US" sz="1400" i="0" dirty="0">
                  <a:latin typeface="+mn-ea"/>
                  <a:ea typeface="+mn-ea"/>
                  <a:cs typeface="Arial" panose="020B0604020202020204" pitchFamily="34" charset="0"/>
                </a:rPr>
                <a:t>的微时隙</a:t>
              </a:r>
              <a:endParaRPr lang="en-US" altLang="zh-CN" sz="1400" i="0" dirty="0">
                <a:latin typeface="+mn-ea"/>
                <a:ea typeface="+mn-ea"/>
                <a:cs typeface="Arial" panose="020B0604020202020204" pitchFamily="34" charset="0"/>
              </a:endParaRPr>
            </a:p>
          </p:txBody>
        </p:sp>
        <p:sp>
          <p:nvSpPr>
            <p:cNvPr id="116789" name="TextBox 72"/>
            <p:cNvSpPr txBox="1">
              <a:spLocks noChangeArrowheads="1"/>
            </p:cNvSpPr>
            <p:nvPr/>
          </p:nvSpPr>
          <p:spPr bwMode="auto">
            <a:xfrm>
              <a:off x="1870187" y="5816606"/>
              <a:ext cx="2174939" cy="307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r>
                <a:rPr lang="zh-CN" altLang="en-US" sz="1400" i="0" dirty="0">
                  <a:latin typeface="+mn-ea"/>
                  <a:ea typeface="+mn-ea"/>
                  <a:cs typeface="Arial" panose="020B0604020202020204" pitchFamily="34" charset="0"/>
                </a:rPr>
                <a:t>包含</a:t>
              </a:r>
              <a:r>
                <a:rPr lang="zh-CN" altLang="en-US" sz="1400" i="0" dirty="0">
                  <a:solidFill>
                    <a:srgbClr val="FF0000"/>
                  </a:solidFill>
                  <a:latin typeface="+mn-ea"/>
                  <a:ea typeface="+mn-ea"/>
                  <a:cs typeface="Arial" panose="020B0604020202020204" pitchFamily="34" charset="0"/>
                </a:rPr>
                <a:t>微时隙请求帧</a:t>
              </a:r>
              <a:r>
                <a:rPr lang="zh-CN" altLang="en-US" sz="1400" i="0" dirty="0">
                  <a:latin typeface="+mn-ea"/>
                  <a:ea typeface="+mn-ea"/>
                  <a:cs typeface="Arial" panose="020B0604020202020204" pitchFamily="34" charset="0"/>
                </a:rPr>
                <a:t>的微时隙</a:t>
              </a:r>
              <a:endParaRPr lang="en-US" altLang="zh-CN" sz="1400" i="0" dirty="0">
                <a:latin typeface="+mn-ea"/>
                <a:ea typeface="+mn-ea"/>
                <a:cs typeface="Arial" panose="020B0604020202020204" pitchFamily="34" charset="0"/>
              </a:endParaRPr>
            </a:p>
          </p:txBody>
        </p:sp>
        <p:sp>
          <p:nvSpPr>
            <p:cNvPr id="116790" name="Rectangle 44"/>
            <p:cNvSpPr>
              <a:spLocks noChangeArrowheads="1"/>
            </p:cNvSpPr>
            <p:nvPr/>
          </p:nvSpPr>
          <p:spPr bwMode="auto">
            <a:xfrm>
              <a:off x="1431405" y="4202429"/>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Times New Roman" panose="02020603050405020304" pitchFamily="18" charset="0"/>
              </a:endParaRPr>
            </a:p>
          </p:txBody>
        </p:sp>
        <p:sp>
          <p:nvSpPr>
            <p:cNvPr id="116791" name="Text Box 45"/>
            <p:cNvSpPr txBox="1">
              <a:spLocks noChangeArrowheads="1"/>
            </p:cNvSpPr>
            <p:nvPr/>
          </p:nvSpPr>
          <p:spPr bwMode="auto">
            <a:xfrm>
              <a:off x="871157" y="3661398"/>
              <a:ext cx="1925637" cy="289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pPr algn="ctr">
                <a:lnSpc>
                  <a:spcPct val="80000"/>
                </a:lnSpc>
              </a:pPr>
              <a:r>
                <a:rPr lang="zh-CN" altLang="en-US" sz="1600" i="0" dirty="0">
                  <a:latin typeface="+mn-ea"/>
                  <a:ea typeface="+mn-ea"/>
                  <a:cs typeface="Arial" panose="020B0604020202020204" pitchFamily="34" charset="0"/>
                </a:rPr>
                <a:t>电缆头端</a:t>
              </a:r>
              <a:endParaRPr lang="en-US" altLang="zh-CN" sz="1600" i="0" dirty="0">
                <a:latin typeface="+mn-ea"/>
                <a:ea typeface="+mn-ea"/>
                <a:cs typeface="Arial" panose="020B0604020202020204" pitchFamily="34" charset="0"/>
              </a:endParaRPr>
            </a:p>
          </p:txBody>
        </p:sp>
        <p:sp>
          <p:nvSpPr>
            <p:cNvPr id="77" name="Text Box 126"/>
            <p:cNvSpPr txBox="1">
              <a:spLocks noChangeArrowheads="1"/>
            </p:cNvSpPr>
            <p:nvPr/>
          </p:nvSpPr>
          <p:spPr bwMode="auto">
            <a:xfrm>
              <a:off x="1296633" y="4171224"/>
              <a:ext cx="950970" cy="3366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charset="0"/>
                  <a:ea typeface="ＭＳ Ｐゴシック" charset="0"/>
                  <a:cs typeface="Arial" charset="0"/>
                </a:defRPr>
              </a:lvl1pPr>
              <a:lvl2pPr marL="742950" indent="-285750">
                <a:defRPr sz="2400">
                  <a:solidFill>
                    <a:schemeClr val="tx1"/>
                  </a:solidFill>
                  <a:latin typeface="Arial" charset="0"/>
                  <a:ea typeface="Arial" charset="0"/>
                  <a:cs typeface="Arial" charset="0"/>
                </a:defRPr>
              </a:lvl2pPr>
              <a:lvl3pPr marL="1143000" indent="-228600">
                <a:defRPr sz="2400">
                  <a:solidFill>
                    <a:schemeClr val="tx1"/>
                  </a:solidFill>
                  <a:latin typeface="Arial" charset="0"/>
                  <a:ea typeface="Arial" charset="0"/>
                  <a:cs typeface="Arial" charset="0"/>
                </a:defRPr>
              </a:lvl3pPr>
              <a:lvl4pPr marL="1600200" indent="-228600">
                <a:defRPr sz="2400">
                  <a:solidFill>
                    <a:schemeClr val="tx1"/>
                  </a:solidFill>
                  <a:latin typeface="Arial" charset="0"/>
                  <a:ea typeface="Arial" charset="0"/>
                  <a:cs typeface="Arial" charset="0"/>
                </a:defRPr>
              </a:lvl4pPr>
              <a:lvl5pPr marL="2057400" indent="-22860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defRPr/>
              </a:pPr>
              <a:r>
                <a:rPr lang="en-US" sz="1600" i="0" dirty="0">
                  <a:solidFill>
                    <a:srgbClr val="000000"/>
                  </a:solidFill>
                </a:rPr>
                <a:t>CMTS</a:t>
              </a:r>
            </a:p>
          </p:txBody>
        </p:sp>
        <p:sp>
          <p:nvSpPr>
            <p:cNvPr id="78" name="AutoShape 127"/>
            <p:cNvSpPr>
              <a:spLocks noChangeArrowheads="1"/>
            </p:cNvSpPr>
            <p:nvPr/>
          </p:nvSpPr>
          <p:spPr bwMode="auto">
            <a:xfrm>
              <a:off x="1336322" y="3939403"/>
              <a:ext cx="1206574" cy="261990"/>
            </a:xfrm>
            <a:prstGeom prst="triangle">
              <a:avLst>
                <a:gd name="adj" fmla="val 50000"/>
              </a:avLst>
            </a:prstGeom>
            <a:noFill/>
            <a:ln w="9525">
              <a:solidFill>
                <a:schemeClr val="tx1"/>
              </a:solidFill>
              <a:prstDash val="dashDot"/>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pic>
          <p:nvPicPr>
            <p:cNvPr id="7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2949" y="4326831"/>
              <a:ext cx="258778" cy="5208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16795" name="Group 77"/>
            <p:cNvGrpSpPr>
              <a:grpSpLocks/>
            </p:cNvGrpSpPr>
            <p:nvPr/>
          </p:nvGrpSpPr>
          <p:grpSpPr bwMode="auto">
            <a:xfrm flipH="1">
              <a:off x="6302761" y="3598021"/>
              <a:ext cx="1034814" cy="625180"/>
              <a:chOff x="-490" y="1664"/>
              <a:chExt cx="1429" cy="842"/>
            </a:xfrm>
          </p:grpSpPr>
          <p:sp>
            <p:nvSpPr>
              <p:cNvPr id="106" name="AutoShape 78"/>
              <p:cNvSpPr>
                <a:spLocks noChangeArrowheads="1"/>
              </p:cNvSpPr>
              <p:nvPr/>
            </p:nvSpPr>
            <p:spPr bwMode="auto">
              <a:xfrm>
                <a:off x="-490" y="1664"/>
                <a:ext cx="1429" cy="295"/>
              </a:xfrm>
              <a:prstGeom prst="triangle">
                <a:avLst>
                  <a:gd name="adj" fmla="val 50000"/>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grpSp>
            <p:nvGrpSpPr>
              <p:cNvPr id="116848" name="Group 79"/>
              <p:cNvGrpSpPr>
                <a:grpSpLocks/>
              </p:cNvGrpSpPr>
              <p:nvPr/>
            </p:nvGrpSpPr>
            <p:grpSpPr bwMode="auto">
              <a:xfrm>
                <a:off x="-427" y="1737"/>
                <a:ext cx="1217" cy="769"/>
                <a:chOff x="-427" y="1737"/>
                <a:chExt cx="1217" cy="769"/>
              </a:xfrm>
            </p:grpSpPr>
            <p:sp>
              <p:nvSpPr>
                <p:cNvPr id="108" name="Rectangle 80"/>
                <p:cNvSpPr>
                  <a:spLocks noChangeArrowheads="1"/>
                </p:cNvSpPr>
                <p:nvPr/>
              </p:nvSpPr>
              <p:spPr bwMode="auto">
                <a:xfrm>
                  <a:off x="-336" y="1923"/>
                  <a:ext cx="1127" cy="584"/>
                </a:xfrm>
                <a:prstGeom prst="rect">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1685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16851" name="Group 82"/>
                <p:cNvGrpSpPr>
                  <a:grpSpLocks/>
                </p:cNvGrpSpPr>
                <p:nvPr/>
              </p:nvGrpSpPr>
              <p:grpSpPr bwMode="auto">
                <a:xfrm>
                  <a:off x="68" y="2192"/>
                  <a:ext cx="387" cy="139"/>
                  <a:chOff x="322" y="890"/>
                  <a:chExt cx="872" cy="339"/>
                </a:xfrm>
              </p:grpSpPr>
              <p:sp>
                <p:nvSpPr>
                  <p:cNvPr id="116" name="Rectangle 83"/>
                  <p:cNvSpPr>
                    <a:spLocks noChangeArrowheads="1"/>
                  </p:cNvSpPr>
                  <p:nvPr/>
                </p:nvSpPr>
                <p:spPr bwMode="auto">
                  <a:xfrm>
                    <a:off x="335" y="1000"/>
                    <a:ext cx="855" cy="229"/>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17" name="Rectangle 84"/>
                  <p:cNvSpPr>
                    <a:spLocks noChangeArrowheads="1"/>
                  </p:cNvSpPr>
                  <p:nvPr/>
                </p:nvSpPr>
                <p:spPr bwMode="auto">
                  <a:xfrm>
                    <a:off x="404" y="1073"/>
                    <a:ext cx="44"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18" name="Rectangle 85"/>
                  <p:cNvSpPr>
                    <a:spLocks noChangeArrowheads="1"/>
                  </p:cNvSpPr>
                  <p:nvPr/>
                </p:nvSpPr>
                <p:spPr bwMode="auto">
                  <a:xfrm>
                    <a:off x="468" y="1073"/>
                    <a:ext cx="54" cy="57"/>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19" name="Rectangle 86"/>
                  <p:cNvSpPr>
                    <a:spLocks noChangeArrowheads="1"/>
                  </p:cNvSpPr>
                  <p:nvPr/>
                </p:nvSpPr>
                <p:spPr bwMode="auto">
                  <a:xfrm>
                    <a:off x="537" y="1068"/>
                    <a:ext cx="59"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20" name="Rectangle 87"/>
                  <p:cNvSpPr>
                    <a:spLocks noChangeArrowheads="1"/>
                  </p:cNvSpPr>
                  <p:nvPr/>
                </p:nvSpPr>
                <p:spPr bwMode="auto">
                  <a:xfrm>
                    <a:off x="616" y="1068"/>
                    <a:ext cx="54"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16862"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116852" name="Picture 89" descr="desktop_computer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Rectangle 90"/>
                <p:cNvSpPr>
                  <a:spLocks noChangeArrowheads="1"/>
                </p:cNvSpPr>
                <p:nvPr/>
              </p:nvSpPr>
              <p:spPr bwMode="auto">
                <a:xfrm>
                  <a:off x="530" y="2233"/>
                  <a:ext cx="103" cy="90"/>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16854" name="Freeform 91"/>
                <p:cNvSpPr>
                  <a:spLocks/>
                </p:cNvSpPr>
                <p:nvPr/>
              </p:nvSpPr>
              <p:spPr bwMode="auto">
                <a:xfrm>
                  <a:off x="282" y="1951"/>
                  <a:ext cx="302" cy="274"/>
                </a:xfrm>
                <a:custGeom>
                  <a:avLst/>
                  <a:gdLst>
                    <a:gd name="T0" fmla="*/ 47 w 381"/>
                    <a:gd name="T1" fmla="*/ 274 h 274"/>
                    <a:gd name="T2" fmla="*/ 47 w 381"/>
                    <a:gd name="T3" fmla="*/ 130 h 274"/>
                    <a:gd name="T4" fmla="*/ 0 w 381"/>
                    <a:gd name="T5" fmla="*/ 0 h 274"/>
                    <a:gd name="T6" fmla="*/ 0 60000 65536"/>
                    <a:gd name="T7" fmla="*/ 0 60000 65536"/>
                    <a:gd name="T8" fmla="*/ 0 60000 65536"/>
                  </a:gdLst>
                  <a:ahLst/>
                  <a:cxnLst>
                    <a:cxn ang="T6">
                      <a:pos x="T0" y="T1"/>
                    </a:cxn>
                    <a:cxn ang="T7">
                      <a:pos x="T2" y="T3"/>
                    </a:cxn>
                    <a:cxn ang="T8">
                      <a:pos x="T4" y="T5"/>
                    </a:cxn>
                  </a:cxnLst>
                  <a:rect l="0" t="0" r="r" b="b"/>
                  <a:pathLst>
                    <a:path w="381" h="274">
                      <a:moveTo>
                        <a:pt x="381" y="274"/>
                      </a:moveTo>
                      <a:lnTo>
                        <a:pt x="381" y="130"/>
                      </a:lnTo>
                      <a:lnTo>
                        <a:pt x="0"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 name="Line 92"/>
                <p:cNvSpPr>
                  <a:spLocks noChangeShapeType="1"/>
                </p:cNvSpPr>
                <p:nvPr/>
              </p:nvSpPr>
              <p:spPr bwMode="auto">
                <a:xfrm flipH="1">
                  <a:off x="470" y="2271"/>
                  <a:ext cx="151"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cs typeface="Arial" charset="0"/>
                  </a:endParaRPr>
                </a:p>
              </p:txBody>
            </p:sp>
            <p:pic>
              <p:nvPicPr>
                <p:cNvPr id="116856" name="Picture 93" descr="tv"/>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16796" name="Group 77"/>
            <p:cNvGrpSpPr>
              <a:grpSpLocks/>
            </p:cNvGrpSpPr>
            <p:nvPr/>
          </p:nvGrpSpPr>
          <p:grpSpPr bwMode="auto">
            <a:xfrm flipH="1">
              <a:off x="7513460" y="3950311"/>
              <a:ext cx="1034814" cy="625180"/>
              <a:chOff x="-490" y="1664"/>
              <a:chExt cx="1429" cy="842"/>
            </a:xfrm>
          </p:grpSpPr>
          <p:sp>
            <p:nvSpPr>
              <p:cNvPr id="178" name="AutoShape 78"/>
              <p:cNvSpPr>
                <a:spLocks noChangeArrowheads="1"/>
              </p:cNvSpPr>
              <p:nvPr/>
            </p:nvSpPr>
            <p:spPr bwMode="auto">
              <a:xfrm>
                <a:off x="-491" y="1664"/>
                <a:ext cx="1429" cy="295"/>
              </a:xfrm>
              <a:prstGeom prst="triangle">
                <a:avLst>
                  <a:gd name="adj" fmla="val 50000"/>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grpSp>
            <p:nvGrpSpPr>
              <p:cNvPr id="116832" name="Group 79"/>
              <p:cNvGrpSpPr>
                <a:grpSpLocks/>
              </p:cNvGrpSpPr>
              <p:nvPr/>
            </p:nvGrpSpPr>
            <p:grpSpPr bwMode="auto">
              <a:xfrm>
                <a:off x="-427" y="1737"/>
                <a:ext cx="1217" cy="769"/>
                <a:chOff x="-427" y="1737"/>
                <a:chExt cx="1217" cy="769"/>
              </a:xfrm>
            </p:grpSpPr>
            <p:sp>
              <p:nvSpPr>
                <p:cNvPr id="180" name="Rectangle 80"/>
                <p:cNvSpPr>
                  <a:spLocks noChangeArrowheads="1"/>
                </p:cNvSpPr>
                <p:nvPr/>
              </p:nvSpPr>
              <p:spPr bwMode="auto">
                <a:xfrm>
                  <a:off x="-337" y="1923"/>
                  <a:ext cx="1127" cy="584"/>
                </a:xfrm>
                <a:prstGeom prst="rect">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1683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16835" name="Group 82"/>
                <p:cNvGrpSpPr>
                  <a:grpSpLocks/>
                </p:cNvGrpSpPr>
                <p:nvPr/>
              </p:nvGrpSpPr>
              <p:grpSpPr bwMode="auto">
                <a:xfrm>
                  <a:off x="68" y="2192"/>
                  <a:ext cx="387" cy="139"/>
                  <a:chOff x="322" y="890"/>
                  <a:chExt cx="872" cy="339"/>
                </a:xfrm>
              </p:grpSpPr>
              <p:sp>
                <p:nvSpPr>
                  <p:cNvPr id="188" name="Rectangle 83"/>
                  <p:cNvSpPr>
                    <a:spLocks noChangeArrowheads="1"/>
                  </p:cNvSpPr>
                  <p:nvPr/>
                </p:nvSpPr>
                <p:spPr bwMode="auto">
                  <a:xfrm>
                    <a:off x="323" y="1001"/>
                    <a:ext cx="864" cy="229"/>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89" name="Rectangle 84"/>
                  <p:cNvSpPr>
                    <a:spLocks noChangeArrowheads="1"/>
                  </p:cNvSpPr>
                  <p:nvPr/>
                </p:nvSpPr>
                <p:spPr bwMode="auto">
                  <a:xfrm>
                    <a:off x="392" y="1074"/>
                    <a:ext cx="54"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90" name="Rectangle 85"/>
                  <p:cNvSpPr>
                    <a:spLocks noChangeArrowheads="1"/>
                  </p:cNvSpPr>
                  <p:nvPr/>
                </p:nvSpPr>
                <p:spPr bwMode="auto">
                  <a:xfrm>
                    <a:off x="466" y="1074"/>
                    <a:ext cx="54" cy="57"/>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91" name="Rectangle 86"/>
                  <p:cNvSpPr>
                    <a:spLocks noChangeArrowheads="1"/>
                  </p:cNvSpPr>
                  <p:nvPr/>
                </p:nvSpPr>
                <p:spPr bwMode="auto">
                  <a:xfrm>
                    <a:off x="535" y="1069"/>
                    <a:ext cx="59"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92" name="Rectangle 87"/>
                  <p:cNvSpPr>
                    <a:spLocks noChangeArrowheads="1"/>
                  </p:cNvSpPr>
                  <p:nvPr/>
                </p:nvSpPr>
                <p:spPr bwMode="auto">
                  <a:xfrm>
                    <a:off x="614" y="1069"/>
                    <a:ext cx="54"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16846"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116836" name="Picture 89" descr="desktop_computer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 name="Rectangle 90"/>
                <p:cNvSpPr>
                  <a:spLocks noChangeArrowheads="1"/>
                </p:cNvSpPr>
                <p:nvPr/>
              </p:nvSpPr>
              <p:spPr bwMode="auto">
                <a:xfrm>
                  <a:off x="529" y="2233"/>
                  <a:ext cx="103" cy="90"/>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16838" name="Freeform 91"/>
                <p:cNvSpPr>
                  <a:spLocks/>
                </p:cNvSpPr>
                <p:nvPr/>
              </p:nvSpPr>
              <p:spPr bwMode="auto">
                <a:xfrm>
                  <a:off x="282" y="1951"/>
                  <a:ext cx="302" cy="274"/>
                </a:xfrm>
                <a:custGeom>
                  <a:avLst/>
                  <a:gdLst>
                    <a:gd name="T0" fmla="*/ 47 w 381"/>
                    <a:gd name="T1" fmla="*/ 274 h 274"/>
                    <a:gd name="T2" fmla="*/ 47 w 381"/>
                    <a:gd name="T3" fmla="*/ 130 h 274"/>
                    <a:gd name="T4" fmla="*/ 0 w 381"/>
                    <a:gd name="T5" fmla="*/ 0 h 274"/>
                    <a:gd name="T6" fmla="*/ 0 60000 65536"/>
                    <a:gd name="T7" fmla="*/ 0 60000 65536"/>
                    <a:gd name="T8" fmla="*/ 0 60000 65536"/>
                  </a:gdLst>
                  <a:ahLst/>
                  <a:cxnLst>
                    <a:cxn ang="T6">
                      <a:pos x="T0" y="T1"/>
                    </a:cxn>
                    <a:cxn ang="T7">
                      <a:pos x="T2" y="T3"/>
                    </a:cxn>
                    <a:cxn ang="T8">
                      <a:pos x="T4" y="T5"/>
                    </a:cxn>
                  </a:cxnLst>
                  <a:rect l="0" t="0" r="r" b="b"/>
                  <a:pathLst>
                    <a:path w="381" h="274">
                      <a:moveTo>
                        <a:pt x="381" y="274"/>
                      </a:moveTo>
                      <a:lnTo>
                        <a:pt x="381" y="130"/>
                      </a:lnTo>
                      <a:lnTo>
                        <a:pt x="0"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 name="Line 92"/>
                <p:cNvSpPr>
                  <a:spLocks noChangeShapeType="1"/>
                </p:cNvSpPr>
                <p:nvPr/>
              </p:nvSpPr>
              <p:spPr bwMode="auto">
                <a:xfrm flipH="1">
                  <a:off x="470" y="2272"/>
                  <a:ext cx="151"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cs typeface="Arial" charset="0"/>
                  </a:endParaRPr>
                </a:p>
              </p:txBody>
            </p:sp>
            <p:pic>
              <p:nvPicPr>
                <p:cNvPr id="116840" name="Picture 93" descr="tv"/>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16797" name="Group 77"/>
            <p:cNvGrpSpPr>
              <a:grpSpLocks/>
            </p:cNvGrpSpPr>
            <p:nvPr/>
          </p:nvGrpSpPr>
          <p:grpSpPr bwMode="auto">
            <a:xfrm flipH="1">
              <a:off x="7313560" y="4655807"/>
              <a:ext cx="1034814" cy="625180"/>
              <a:chOff x="-490" y="1664"/>
              <a:chExt cx="1429" cy="842"/>
            </a:xfrm>
          </p:grpSpPr>
          <p:sp>
            <p:nvSpPr>
              <p:cNvPr id="213" name="AutoShape 78"/>
              <p:cNvSpPr>
                <a:spLocks noChangeArrowheads="1"/>
              </p:cNvSpPr>
              <p:nvPr/>
            </p:nvSpPr>
            <p:spPr bwMode="auto">
              <a:xfrm>
                <a:off x="-491" y="1664"/>
                <a:ext cx="1429" cy="295"/>
              </a:xfrm>
              <a:prstGeom prst="triangle">
                <a:avLst>
                  <a:gd name="adj" fmla="val 50000"/>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grpSp>
            <p:nvGrpSpPr>
              <p:cNvPr id="116816" name="Group 79"/>
              <p:cNvGrpSpPr>
                <a:grpSpLocks/>
              </p:cNvGrpSpPr>
              <p:nvPr/>
            </p:nvGrpSpPr>
            <p:grpSpPr bwMode="auto">
              <a:xfrm>
                <a:off x="-427" y="1737"/>
                <a:ext cx="1217" cy="769"/>
                <a:chOff x="-427" y="1737"/>
                <a:chExt cx="1217" cy="769"/>
              </a:xfrm>
            </p:grpSpPr>
            <p:sp>
              <p:nvSpPr>
                <p:cNvPr id="215" name="Rectangle 80"/>
                <p:cNvSpPr>
                  <a:spLocks noChangeArrowheads="1"/>
                </p:cNvSpPr>
                <p:nvPr/>
              </p:nvSpPr>
              <p:spPr bwMode="auto">
                <a:xfrm>
                  <a:off x="-337" y="1922"/>
                  <a:ext cx="1127" cy="584"/>
                </a:xfrm>
                <a:prstGeom prst="rect">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1681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16819" name="Group 82"/>
                <p:cNvGrpSpPr>
                  <a:grpSpLocks/>
                </p:cNvGrpSpPr>
                <p:nvPr/>
              </p:nvGrpSpPr>
              <p:grpSpPr bwMode="auto">
                <a:xfrm>
                  <a:off x="68" y="2192"/>
                  <a:ext cx="387" cy="139"/>
                  <a:chOff x="322" y="890"/>
                  <a:chExt cx="872" cy="339"/>
                </a:xfrm>
              </p:grpSpPr>
              <p:sp>
                <p:nvSpPr>
                  <p:cNvPr id="223" name="Rectangle 83"/>
                  <p:cNvSpPr>
                    <a:spLocks noChangeArrowheads="1"/>
                  </p:cNvSpPr>
                  <p:nvPr/>
                </p:nvSpPr>
                <p:spPr bwMode="auto">
                  <a:xfrm>
                    <a:off x="323" y="999"/>
                    <a:ext cx="864" cy="229"/>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224" name="Rectangle 84"/>
                  <p:cNvSpPr>
                    <a:spLocks noChangeArrowheads="1"/>
                  </p:cNvSpPr>
                  <p:nvPr/>
                </p:nvSpPr>
                <p:spPr bwMode="auto">
                  <a:xfrm>
                    <a:off x="392" y="1072"/>
                    <a:ext cx="54"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225" name="Rectangle 85"/>
                  <p:cNvSpPr>
                    <a:spLocks noChangeArrowheads="1"/>
                  </p:cNvSpPr>
                  <p:nvPr/>
                </p:nvSpPr>
                <p:spPr bwMode="auto">
                  <a:xfrm>
                    <a:off x="466" y="1072"/>
                    <a:ext cx="54" cy="57"/>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226" name="Rectangle 86"/>
                  <p:cNvSpPr>
                    <a:spLocks noChangeArrowheads="1"/>
                  </p:cNvSpPr>
                  <p:nvPr/>
                </p:nvSpPr>
                <p:spPr bwMode="auto">
                  <a:xfrm>
                    <a:off x="536" y="1067"/>
                    <a:ext cx="59"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227" name="Rectangle 87"/>
                  <p:cNvSpPr>
                    <a:spLocks noChangeArrowheads="1"/>
                  </p:cNvSpPr>
                  <p:nvPr/>
                </p:nvSpPr>
                <p:spPr bwMode="auto">
                  <a:xfrm>
                    <a:off x="615" y="1067"/>
                    <a:ext cx="54"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16830"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116820" name="Picture 89" descr="desktop_computer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 name="Rectangle 90"/>
                <p:cNvSpPr>
                  <a:spLocks noChangeArrowheads="1"/>
                </p:cNvSpPr>
                <p:nvPr/>
              </p:nvSpPr>
              <p:spPr bwMode="auto">
                <a:xfrm>
                  <a:off x="529" y="2232"/>
                  <a:ext cx="103" cy="90"/>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16822" name="Freeform 91"/>
                <p:cNvSpPr>
                  <a:spLocks/>
                </p:cNvSpPr>
                <p:nvPr/>
              </p:nvSpPr>
              <p:spPr bwMode="auto">
                <a:xfrm>
                  <a:off x="282" y="1951"/>
                  <a:ext cx="302" cy="274"/>
                </a:xfrm>
                <a:custGeom>
                  <a:avLst/>
                  <a:gdLst>
                    <a:gd name="T0" fmla="*/ 47 w 381"/>
                    <a:gd name="T1" fmla="*/ 274 h 274"/>
                    <a:gd name="T2" fmla="*/ 47 w 381"/>
                    <a:gd name="T3" fmla="*/ 130 h 274"/>
                    <a:gd name="T4" fmla="*/ 0 w 381"/>
                    <a:gd name="T5" fmla="*/ 0 h 274"/>
                    <a:gd name="T6" fmla="*/ 0 60000 65536"/>
                    <a:gd name="T7" fmla="*/ 0 60000 65536"/>
                    <a:gd name="T8" fmla="*/ 0 60000 65536"/>
                  </a:gdLst>
                  <a:ahLst/>
                  <a:cxnLst>
                    <a:cxn ang="T6">
                      <a:pos x="T0" y="T1"/>
                    </a:cxn>
                    <a:cxn ang="T7">
                      <a:pos x="T2" y="T3"/>
                    </a:cxn>
                    <a:cxn ang="T8">
                      <a:pos x="T4" y="T5"/>
                    </a:cxn>
                  </a:cxnLst>
                  <a:rect l="0" t="0" r="r" b="b"/>
                  <a:pathLst>
                    <a:path w="381" h="274">
                      <a:moveTo>
                        <a:pt x="381" y="274"/>
                      </a:moveTo>
                      <a:lnTo>
                        <a:pt x="381" y="130"/>
                      </a:lnTo>
                      <a:lnTo>
                        <a:pt x="0"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1" name="Line 92"/>
                <p:cNvSpPr>
                  <a:spLocks noChangeShapeType="1"/>
                </p:cNvSpPr>
                <p:nvPr/>
              </p:nvSpPr>
              <p:spPr bwMode="auto">
                <a:xfrm flipH="1">
                  <a:off x="470" y="2271"/>
                  <a:ext cx="151"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cs typeface="Arial" charset="0"/>
                  </a:endParaRPr>
                </a:p>
              </p:txBody>
            </p:sp>
            <p:pic>
              <p:nvPicPr>
                <p:cNvPr id="116824" name="Picture 93" descr="tv"/>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16798" name="Group 77"/>
            <p:cNvGrpSpPr>
              <a:grpSpLocks/>
            </p:cNvGrpSpPr>
            <p:nvPr/>
          </p:nvGrpSpPr>
          <p:grpSpPr bwMode="auto">
            <a:xfrm flipH="1">
              <a:off x="6254794" y="4337877"/>
              <a:ext cx="1034814" cy="625180"/>
              <a:chOff x="-490" y="1664"/>
              <a:chExt cx="1429" cy="842"/>
            </a:xfrm>
          </p:grpSpPr>
          <p:sp>
            <p:nvSpPr>
              <p:cNvPr id="230" name="AutoShape 78"/>
              <p:cNvSpPr>
                <a:spLocks noChangeArrowheads="1"/>
              </p:cNvSpPr>
              <p:nvPr/>
            </p:nvSpPr>
            <p:spPr bwMode="auto">
              <a:xfrm>
                <a:off x="-490" y="1664"/>
                <a:ext cx="1429" cy="295"/>
              </a:xfrm>
              <a:prstGeom prst="triangle">
                <a:avLst>
                  <a:gd name="adj" fmla="val 50000"/>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grpSp>
            <p:nvGrpSpPr>
              <p:cNvPr id="116800" name="Group 79"/>
              <p:cNvGrpSpPr>
                <a:grpSpLocks/>
              </p:cNvGrpSpPr>
              <p:nvPr/>
            </p:nvGrpSpPr>
            <p:grpSpPr bwMode="auto">
              <a:xfrm>
                <a:off x="-427" y="1737"/>
                <a:ext cx="1217" cy="769"/>
                <a:chOff x="-427" y="1737"/>
                <a:chExt cx="1217" cy="769"/>
              </a:xfrm>
            </p:grpSpPr>
            <p:sp>
              <p:nvSpPr>
                <p:cNvPr id="232" name="Rectangle 80"/>
                <p:cNvSpPr>
                  <a:spLocks noChangeArrowheads="1"/>
                </p:cNvSpPr>
                <p:nvPr/>
              </p:nvSpPr>
              <p:spPr bwMode="auto">
                <a:xfrm>
                  <a:off x="-337" y="1923"/>
                  <a:ext cx="1127" cy="584"/>
                </a:xfrm>
                <a:prstGeom prst="rect">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1680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16803" name="Group 82"/>
                <p:cNvGrpSpPr>
                  <a:grpSpLocks/>
                </p:cNvGrpSpPr>
                <p:nvPr/>
              </p:nvGrpSpPr>
              <p:grpSpPr bwMode="auto">
                <a:xfrm>
                  <a:off x="68" y="2192"/>
                  <a:ext cx="387" cy="139"/>
                  <a:chOff x="322" y="890"/>
                  <a:chExt cx="872" cy="339"/>
                </a:xfrm>
              </p:grpSpPr>
              <p:sp>
                <p:nvSpPr>
                  <p:cNvPr id="240" name="Rectangle 83"/>
                  <p:cNvSpPr>
                    <a:spLocks noChangeArrowheads="1"/>
                  </p:cNvSpPr>
                  <p:nvPr/>
                </p:nvSpPr>
                <p:spPr bwMode="auto">
                  <a:xfrm>
                    <a:off x="324" y="1000"/>
                    <a:ext cx="864" cy="229"/>
                  </a:xfrm>
                  <a:prstGeom prst="rec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241" name="Rectangle 84"/>
                  <p:cNvSpPr>
                    <a:spLocks noChangeArrowheads="1"/>
                  </p:cNvSpPr>
                  <p:nvPr/>
                </p:nvSpPr>
                <p:spPr bwMode="auto">
                  <a:xfrm>
                    <a:off x="393" y="1073"/>
                    <a:ext cx="54"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242" name="Rectangle 85"/>
                  <p:cNvSpPr>
                    <a:spLocks noChangeArrowheads="1"/>
                  </p:cNvSpPr>
                  <p:nvPr/>
                </p:nvSpPr>
                <p:spPr bwMode="auto">
                  <a:xfrm>
                    <a:off x="467" y="1073"/>
                    <a:ext cx="54" cy="57"/>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243" name="Rectangle 86"/>
                  <p:cNvSpPr>
                    <a:spLocks noChangeArrowheads="1"/>
                  </p:cNvSpPr>
                  <p:nvPr/>
                </p:nvSpPr>
                <p:spPr bwMode="auto">
                  <a:xfrm>
                    <a:off x="536" y="1068"/>
                    <a:ext cx="59"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244" name="Rectangle 87"/>
                  <p:cNvSpPr>
                    <a:spLocks noChangeArrowheads="1"/>
                  </p:cNvSpPr>
                  <p:nvPr/>
                </p:nvSpPr>
                <p:spPr bwMode="auto">
                  <a:xfrm>
                    <a:off x="615" y="1068"/>
                    <a:ext cx="54" cy="57"/>
                  </a:xfrm>
                  <a:prstGeom prst="rect">
                    <a:avLst/>
                  </a:prstGeom>
                  <a:solidFill>
                    <a:srgbClr val="FF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16814"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116804" name="Picture 89" descr="desktop_computer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 name="Rectangle 90"/>
                <p:cNvSpPr>
                  <a:spLocks noChangeArrowheads="1"/>
                </p:cNvSpPr>
                <p:nvPr/>
              </p:nvSpPr>
              <p:spPr bwMode="auto">
                <a:xfrm>
                  <a:off x="529" y="2233"/>
                  <a:ext cx="103" cy="90"/>
                </a:xfrm>
                <a:prstGeom prst="rect">
                  <a:avLst/>
                </a:prstGeom>
                <a:solidFill>
                  <a:srgbClr val="0000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i="1">
                      <a:solidFill>
                        <a:schemeClr val="tx1"/>
                      </a:solidFill>
                      <a:latin typeface="Comic Sans MS" panose="030F0702030302020204" pitchFamily="66" charset="0"/>
                      <a:ea typeface="MS PGothic" panose="020B0600070205080204" pitchFamily="34" charset="-128"/>
                    </a:defRPr>
                  </a:lvl1pPr>
                  <a:lvl2pPr marL="742950" indent="-285750">
                    <a:defRPr sz="2400" i="1">
                      <a:solidFill>
                        <a:schemeClr val="tx1"/>
                      </a:solidFill>
                      <a:latin typeface="Comic Sans MS" panose="030F0702030302020204" pitchFamily="66" charset="0"/>
                      <a:ea typeface="MS PGothic" panose="020B0600070205080204" pitchFamily="34" charset="-128"/>
                    </a:defRPr>
                  </a:lvl2pPr>
                  <a:lvl3pPr marL="1143000" indent="-228600">
                    <a:defRPr sz="2400" i="1">
                      <a:solidFill>
                        <a:schemeClr val="tx1"/>
                      </a:solidFill>
                      <a:latin typeface="Comic Sans MS" panose="030F0702030302020204" pitchFamily="66" charset="0"/>
                      <a:ea typeface="MS PGothic" panose="020B0600070205080204" pitchFamily="34" charset="-128"/>
                    </a:defRPr>
                  </a:lvl3pPr>
                  <a:lvl4pPr marL="1600200" indent="-228600">
                    <a:defRPr sz="2400" i="1">
                      <a:solidFill>
                        <a:schemeClr val="tx1"/>
                      </a:solidFill>
                      <a:latin typeface="Comic Sans MS" panose="030F0702030302020204" pitchFamily="66" charset="0"/>
                      <a:ea typeface="MS PGothic" panose="020B0600070205080204" pitchFamily="34" charset="-128"/>
                    </a:defRPr>
                  </a:lvl4pPr>
                  <a:lvl5pPr marL="2057400" indent="-228600">
                    <a:defRPr sz="2400" i="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Comic Sans MS" panose="030F0702030302020204" pitchFamily="66" charset="0"/>
                      <a:ea typeface="MS PGothic" panose="020B0600070205080204" pitchFamily="34" charset="-128"/>
                    </a:defRPr>
                  </a:lvl9pPr>
                </a:lstStyle>
                <a:p>
                  <a:endParaRPr lang="zh-CN" altLang="zh-CN" i="0">
                    <a:solidFill>
                      <a:srgbClr val="000000"/>
                    </a:solidFill>
                    <a:latin typeface="Arial" panose="020B0604020202020204" pitchFamily="34" charset="0"/>
                    <a:cs typeface="Arial" panose="020B0604020202020204" pitchFamily="34" charset="0"/>
                  </a:endParaRPr>
                </a:p>
              </p:txBody>
            </p:sp>
            <p:sp>
              <p:nvSpPr>
                <p:cNvPr id="116806" name="Freeform 91"/>
                <p:cNvSpPr>
                  <a:spLocks/>
                </p:cNvSpPr>
                <p:nvPr/>
              </p:nvSpPr>
              <p:spPr bwMode="auto">
                <a:xfrm>
                  <a:off x="282" y="1951"/>
                  <a:ext cx="302" cy="274"/>
                </a:xfrm>
                <a:custGeom>
                  <a:avLst/>
                  <a:gdLst>
                    <a:gd name="T0" fmla="*/ 47 w 381"/>
                    <a:gd name="T1" fmla="*/ 274 h 274"/>
                    <a:gd name="T2" fmla="*/ 47 w 381"/>
                    <a:gd name="T3" fmla="*/ 130 h 274"/>
                    <a:gd name="T4" fmla="*/ 0 w 381"/>
                    <a:gd name="T5" fmla="*/ 0 h 274"/>
                    <a:gd name="T6" fmla="*/ 0 60000 65536"/>
                    <a:gd name="T7" fmla="*/ 0 60000 65536"/>
                    <a:gd name="T8" fmla="*/ 0 60000 65536"/>
                  </a:gdLst>
                  <a:ahLst/>
                  <a:cxnLst>
                    <a:cxn ang="T6">
                      <a:pos x="T0" y="T1"/>
                    </a:cxn>
                    <a:cxn ang="T7">
                      <a:pos x="T2" y="T3"/>
                    </a:cxn>
                    <a:cxn ang="T8">
                      <a:pos x="T4" y="T5"/>
                    </a:cxn>
                  </a:cxnLst>
                  <a:rect l="0" t="0" r="r" b="b"/>
                  <a:pathLst>
                    <a:path w="381" h="274">
                      <a:moveTo>
                        <a:pt x="381" y="274"/>
                      </a:moveTo>
                      <a:lnTo>
                        <a:pt x="381" y="130"/>
                      </a:lnTo>
                      <a:lnTo>
                        <a:pt x="0"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8" name="Line 92"/>
                <p:cNvSpPr>
                  <a:spLocks noChangeShapeType="1"/>
                </p:cNvSpPr>
                <p:nvPr/>
              </p:nvSpPr>
              <p:spPr bwMode="auto">
                <a:xfrm flipH="1">
                  <a:off x="470" y="2271"/>
                  <a:ext cx="151"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2400" i="0">
                    <a:solidFill>
                      <a:srgbClr val="000000"/>
                    </a:solidFill>
                    <a:latin typeface="Arial" charset="0"/>
                    <a:ea typeface="ＭＳ Ｐゴシック" charset="0"/>
                    <a:cs typeface="Arial" charset="0"/>
                  </a:endParaRPr>
                </a:p>
              </p:txBody>
            </p:sp>
            <p:pic>
              <p:nvPicPr>
                <p:cNvPr id="116808" name="Picture 93" descr="tv"/>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spTree>
    <p:extLst>
      <p:ext uri="{BB962C8B-B14F-4D97-AF65-F5344CB8AC3E}">
        <p14:creationId xmlns:p14="http://schemas.microsoft.com/office/powerpoint/2010/main" val="290039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9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9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9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9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9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9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6" name="Rectangle 4"/>
          <p:cNvSpPr>
            <a:spLocks noChangeArrowheads="1"/>
          </p:cNvSpPr>
          <p:nvPr/>
        </p:nvSpPr>
        <p:spPr bwMode="auto">
          <a:xfrm>
            <a:off x="6980238" y="1349314"/>
            <a:ext cx="2011362" cy="1828800"/>
          </a:xfrm>
          <a:prstGeom prst="rect">
            <a:avLst/>
          </a:prstGeom>
          <a:solidFill>
            <a:srgbClr val="CCFFFF"/>
          </a:solidFill>
          <a:ln w="12700">
            <a:solidFill>
              <a:schemeClr val="tx1"/>
            </a:solidFill>
            <a:miter lim="800000"/>
            <a:headEnd/>
            <a:tailEnd/>
          </a:ln>
          <a:effectLst>
            <a:outerShdw dist="53882" dir="2700000" algn="ctr" rotWithShape="0">
              <a:schemeClr val="bg2"/>
            </a:outerShdw>
          </a:effectLst>
        </p:spPr>
        <p:txBody>
          <a:bodyPr wrap="none" anchor="ctr"/>
          <a:lstStyle/>
          <a:p>
            <a:pPr>
              <a:defRPr/>
            </a:pPr>
            <a:endParaRPr lang="zh-CN" altLang="en-US" i="0"/>
          </a:p>
        </p:txBody>
      </p:sp>
      <p:sp>
        <p:nvSpPr>
          <p:cNvPr id="33795" name="Rectangle 5"/>
          <p:cNvSpPr>
            <a:spLocks noChangeArrowheads="1"/>
          </p:cNvSpPr>
          <p:nvPr/>
        </p:nvSpPr>
        <p:spPr bwMode="auto">
          <a:xfrm>
            <a:off x="6999288" y="1958914"/>
            <a:ext cx="1981200" cy="609600"/>
          </a:xfrm>
          <a:prstGeom prst="rect">
            <a:avLst/>
          </a:prstGeom>
          <a:solidFill>
            <a:srgbClr val="FFCCFF"/>
          </a:solidFill>
          <a:ln w="12700">
            <a:noFill/>
            <a:miter lim="800000"/>
            <a:headEnd/>
            <a:tailEnd/>
          </a:ln>
        </p:spPr>
        <p:txBody>
          <a:bodyPr wrap="none" anchor="ctr"/>
          <a:lstStyle/>
          <a:p>
            <a:endParaRPr lang="zh-CN" altLang="en-US" i="0"/>
          </a:p>
        </p:txBody>
      </p:sp>
      <p:sp>
        <p:nvSpPr>
          <p:cNvPr id="33796" name="Line 6"/>
          <p:cNvSpPr>
            <a:spLocks noChangeShapeType="1"/>
          </p:cNvSpPr>
          <p:nvPr/>
        </p:nvSpPr>
        <p:spPr bwMode="auto">
          <a:xfrm>
            <a:off x="6980238" y="1957326"/>
            <a:ext cx="2008187" cy="1588"/>
          </a:xfrm>
          <a:prstGeom prst="line">
            <a:avLst/>
          </a:prstGeom>
          <a:noFill/>
          <a:ln w="12700">
            <a:solidFill>
              <a:schemeClr val="tx1"/>
            </a:solidFill>
            <a:round/>
            <a:headEnd/>
            <a:tailEnd/>
          </a:ln>
        </p:spPr>
        <p:txBody>
          <a:bodyPr wrap="none" anchor="ctr"/>
          <a:lstStyle/>
          <a:p>
            <a:endParaRPr lang="zh-CN" altLang="en-US" i="0"/>
          </a:p>
        </p:txBody>
      </p:sp>
      <p:sp>
        <p:nvSpPr>
          <p:cNvPr id="284679" name="Rectangle 7"/>
          <p:cNvSpPr>
            <a:spLocks noChangeArrowheads="1"/>
          </p:cNvSpPr>
          <p:nvPr/>
        </p:nvSpPr>
        <p:spPr bwMode="auto">
          <a:xfrm>
            <a:off x="7286625" y="2111314"/>
            <a:ext cx="1390650" cy="3048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defRPr/>
            </a:pPr>
            <a:endParaRPr kumimoji="1" lang="zh-CN" altLang="zh-CN" sz="1800" i="0">
              <a:latin typeface="Arial" charset="0"/>
              <a:ea typeface="黑体" pitchFamily="2" charset="-122"/>
            </a:endParaRPr>
          </a:p>
        </p:txBody>
      </p:sp>
      <p:sp>
        <p:nvSpPr>
          <p:cNvPr id="33798" name="Line 8"/>
          <p:cNvSpPr>
            <a:spLocks noChangeShapeType="1"/>
          </p:cNvSpPr>
          <p:nvPr/>
        </p:nvSpPr>
        <p:spPr bwMode="auto">
          <a:xfrm>
            <a:off x="6980238" y="2566926"/>
            <a:ext cx="2008187" cy="1588"/>
          </a:xfrm>
          <a:prstGeom prst="line">
            <a:avLst/>
          </a:prstGeom>
          <a:noFill/>
          <a:ln w="12700">
            <a:solidFill>
              <a:schemeClr val="tx1"/>
            </a:solidFill>
            <a:round/>
            <a:headEnd/>
            <a:tailEnd/>
          </a:ln>
        </p:spPr>
        <p:txBody>
          <a:bodyPr wrap="none" anchor="ctr"/>
          <a:lstStyle/>
          <a:p>
            <a:endParaRPr lang="zh-CN" altLang="en-US" i="0"/>
          </a:p>
        </p:txBody>
      </p:sp>
      <p:sp>
        <p:nvSpPr>
          <p:cNvPr id="284681" name="Rectangle 9"/>
          <p:cNvSpPr>
            <a:spLocks noChangeArrowheads="1"/>
          </p:cNvSpPr>
          <p:nvPr/>
        </p:nvSpPr>
        <p:spPr bwMode="auto">
          <a:xfrm>
            <a:off x="7491413" y="1501714"/>
            <a:ext cx="990600" cy="304800"/>
          </a:xfrm>
          <a:prstGeom prst="rect">
            <a:avLst/>
          </a:prstGeom>
          <a:solidFill>
            <a:srgbClr val="DDDDDD"/>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defRPr/>
            </a:pPr>
            <a:r>
              <a:rPr kumimoji="1" lang="en-US" altLang="zh-CN" sz="1800" i="0" dirty="0">
                <a:latin typeface="Arial" charset="0"/>
                <a:ea typeface="黑体" pitchFamily="2" charset="-122"/>
              </a:rPr>
              <a:t>IP </a:t>
            </a:r>
            <a:r>
              <a:rPr kumimoji="1" lang="zh-CN" altLang="en-US" sz="1800" i="0" dirty="0">
                <a:latin typeface="Arial" charset="0"/>
                <a:ea typeface="黑体" pitchFamily="2" charset="-122"/>
              </a:rPr>
              <a:t>数据报</a:t>
            </a:r>
          </a:p>
        </p:txBody>
      </p:sp>
      <p:sp>
        <p:nvSpPr>
          <p:cNvPr id="284682" name="Rectangle 10"/>
          <p:cNvSpPr>
            <a:spLocks noChangeArrowheads="1"/>
          </p:cNvSpPr>
          <p:nvPr/>
        </p:nvSpPr>
        <p:spPr bwMode="auto">
          <a:xfrm>
            <a:off x="7280275" y="2720914"/>
            <a:ext cx="1403350" cy="3048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defRPr/>
            </a:pPr>
            <a:endParaRPr kumimoji="1" lang="zh-CN" altLang="zh-CN" sz="1800" i="0">
              <a:latin typeface="Arial" charset="0"/>
              <a:ea typeface="黑体" pitchFamily="2" charset="-122"/>
            </a:endParaRPr>
          </a:p>
        </p:txBody>
      </p:sp>
      <p:sp>
        <p:nvSpPr>
          <p:cNvPr id="33801" name="Rectangle 11"/>
          <p:cNvSpPr>
            <a:spLocks noChangeArrowheads="1"/>
          </p:cNvSpPr>
          <p:nvPr/>
        </p:nvSpPr>
        <p:spPr bwMode="auto">
          <a:xfrm>
            <a:off x="7216775" y="2733614"/>
            <a:ext cx="1603375" cy="296862"/>
          </a:xfrm>
          <a:prstGeom prst="rect">
            <a:avLst/>
          </a:prstGeom>
          <a:noFill/>
          <a:ln w="12700">
            <a:noFill/>
            <a:miter lim="800000"/>
            <a:headEnd/>
            <a:tailEnd/>
          </a:ln>
        </p:spPr>
        <p:txBody>
          <a:bodyPr wrap="none" lIns="90488" tIns="44450" rIns="90488" bIns="44450">
            <a:spAutoFit/>
          </a:bodyPr>
          <a:lstStyle/>
          <a:p>
            <a:pPr defTabSz="762000" eaLnBrk="0" hangingPunct="0">
              <a:lnSpc>
                <a:spcPct val="85000"/>
              </a:lnSpc>
            </a:pPr>
            <a:r>
              <a:rPr kumimoji="1" lang="en-US" altLang="zh-CN" sz="1600" i="0" dirty="0">
                <a:latin typeface="Arial" pitchFamily="34" charset="0"/>
                <a:ea typeface="黑体" pitchFamily="49" charset="-122"/>
              </a:rPr>
              <a:t>1010…  …0110</a:t>
            </a:r>
          </a:p>
        </p:txBody>
      </p:sp>
      <p:sp>
        <p:nvSpPr>
          <p:cNvPr id="33802" name="AutoShape 12"/>
          <p:cNvSpPr>
            <a:spLocks noChangeArrowheads="1"/>
          </p:cNvSpPr>
          <p:nvPr/>
        </p:nvSpPr>
        <p:spPr bwMode="auto">
          <a:xfrm flipV="1">
            <a:off x="7851775" y="2463739"/>
            <a:ext cx="304800" cy="334962"/>
          </a:xfrm>
          <a:prstGeom prst="downArrow">
            <a:avLst>
              <a:gd name="adj1" fmla="val 50000"/>
              <a:gd name="adj2" fmla="val 43231"/>
            </a:avLst>
          </a:prstGeom>
          <a:solidFill>
            <a:schemeClr val="bg1"/>
          </a:solidFill>
          <a:ln w="12700">
            <a:solidFill>
              <a:schemeClr val="tx1"/>
            </a:solidFill>
            <a:miter lim="800000"/>
            <a:headEnd/>
            <a:tailEnd/>
          </a:ln>
        </p:spPr>
        <p:txBody>
          <a:bodyPr vert="eaVert" wrap="none" anchor="ctr"/>
          <a:lstStyle/>
          <a:p>
            <a:endParaRPr lang="zh-CN" altLang="en-US" i="0"/>
          </a:p>
        </p:txBody>
      </p:sp>
      <p:sp>
        <p:nvSpPr>
          <p:cNvPr id="33803" name="Rectangle 13"/>
          <p:cNvSpPr>
            <a:spLocks noChangeArrowheads="1"/>
          </p:cNvSpPr>
          <p:nvPr/>
        </p:nvSpPr>
        <p:spPr bwMode="auto">
          <a:xfrm>
            <a:off x="7485063" y="2120839"/>
            <a:ext cx="990600" cy="280987"/>
          </a:xfrm>
          <a:prstGeom prst="rect">
            <a:avLst/>
          </a:prstGeom>
          <a:solidFill>
            <a:srgbClr val="DDDDDD"/>
          </a:solidFill>
          <a:ln w="12700">
            <a:noFill/>
            <a:miter lim="800000"/>
            <a:headEnd/>
            <a:tailEnd/>
          </a:ln>
        </p:spPr>
        <p:txBody>
          <a:bodyPr wrap="none" anchor="ctr"/>
          <a:lstStyle/>
          <a:p>
            <a:endParaRPr lang="zh-CN" altLang="en-US" i="0"/>
          </a:p>
        </p:txBody>
      </p:sp>
      <p:sp>
        <p:nvSpPr>
          <p:cNvPr id="284686" name="AutoShape 14"/>
          <p:cNvSpPr>
            <a:spLocks noChangeArrowheads="1"/>
          </p:cNvSpPr>
          <p:nvPr/>
        </p:nvSpPr>
        <p:spPr bwMode="auto">
          <a:xfrm flipV="1">
            <a:off x="7481888" y="1752539"/>
            <a:ext cx="990600" cy="369887"/>
          </a:xfrm>
          <a:prstGeom prst="downArrow">
            <a:avLst>
              <a:gd name="adj1" fmla="val 65389"/>
              <a:gd name="adj2" fmla="val 39394"/>
            </a:avLst>
          </a:prstGeom>
          <a:solidFill>
            <a:schemeClr val="accent2"/>
          </a:solidFill>
          <a:ln w="12700">
            <a:solidFill>
              <a:schemeClr val="tx1"/>
            </a:solidFill>
            <a:miter lim="800000"/>
            <a:headEnd/>
            <a:tailEnd/>
          </a:ln>
          <a:effectLst>
            <a:outerShdw dist="35921" dir="2700000" algn="ctr" rotWithShape="0">
              <a:schemeClr val="bg2"/>
            </a:outerShdw>
          </a:effectLst>
        </p:spPr>
        <p:txBody>
          <a:bodyPr vert="eaVert" wrap="none" anchor="ctr"/>
          <a:lstStyle/>
          <a:p>
            <a:pPr>
              <a:defRPr/>
            </a:pPr>
            <a:endParaRPr lang="zh-CN" altLang="en-US" i="0"/>
          </a:p>
        </p:txBody>
      </p:sp>
      <p:sp>
        <p:nvSpPr>
          <p:cNvPr id="33805" name="Text Box 15"/>
          <p:cNvSpPr txBox="1">
            <a:spLocks noChangeArrowheads="1"/>
          </p:cNvSpPr>
          <p:nvPr/>
        </p:nvSpPr>
        <p:spPr bwMode="auto">
          <a:xfrm>
            <a:off x="6948488" y="2065276"/>
            <a:ext cx="412750" cy="366713"/>
          </a:xfrm>
          <a:prstGeom prst="rect">
            <a:avLst/>
          </a:prstGeom>
          <a:noFill/>
          <a:ln w="12700">
            <a:noFill/>
            <a:miter lim="800000"/>
            <a:headEnd/>
            <a:tailEnd/>
          </a:ln>
        </p:spPr>
        <p:txBody>
          <a:bodyPr wrap="none">
            <a:spAutoFit/>
          </a:bodyPr>
          <a:lstStyle/>
          <a:p>
            <a:pPr defTabSz="762000" eaLnBrk="0" hangingPunct="0"/>
            <a:r>
              <a:rPr kumimoji="1" lang="zh-CN" altLang="en-US" sz="1800" i="0">
                <a:latin typeface="Arial" pitchFamily="34" charset="0"/>
                <a:ea typeface="黑体" pitchFamily="49" charset="-122"/>
              </a:rPr>
              <a:t>帧</a:t>
            </a:r>
          </a:p>
        </p:txBody>
      </p:sp>
      <p:sp>
        <p:nvSpPr>
          <p:cNvPr id="33806" name="Rectangle 16"/>
          <p:cNvSpPr>
            <a:spLocks noChangeArrowheads="1"/>
          </p:cNvSpPr>
          <p:nvPr/>
        </p:nvSpPr>
        <p:spPr bwMode="auto">
          <a:xfrm>
            <a:off x="7691438" y="1779526"/>
            <a:ext cx="644408"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1800" i="0" dirty="0">
                <a:latin typeface="Arial" pitchFamily="34" charset="0"/>
                <a:ea typeface="黑体" pitchFamily="49" charset="-122"/>
              </a:rPr>
              <a:t>取出</a:t>
            </a:r>
          </a:p>
        </p:txBody>
      </p:sp>
      <p:sp>
        <p:nvSpPr>
          <p:cNvPr id="33807" name="Line 17"/>
          <p:cNvSpPr>
            <a:spLocks noChangeShapeType="1"/>
          </p:cNvSpPr>
          <p:nvPr/>
        </p:nvSpPr>
        <p:spPr bwMode="auto">
          <a:xfrm>
            <a:off x="7480300" y="2116076"/>
            <a:ext cx="0" cy="285750"/>
          </a:xfrm>
          <a:prstGeom prst="line">
            <a:avLst/>
          </a:prstGeom>
          <a:noFill/>
          <a:ln w="12700">
            <a:solidFill>
              <a:schemeClr val="tx1"/>
            </a:solidFill>
            <a:prstDash val="dash"/>
            <a:round/>
            <a:headEnd/>
            <a:tailEnd/>
          </a:ln>
        </p:spPr>
        <p:txBody>
          <a:bodyPr/>
          <a:lstStyle/>
          <a:p>
            <a:endParaRPr lang="zh-CN" altLang="en-US" i="0"/>
          </a:p>
        </p:txBody>
      </p:sp>
      <p:sp>
        <p:nvSpPr>
          <p:cNvPr id="33808" name="Line 18"/>
          <p:cNvSpPr>
            <a:spLocks noChangeShapeType="1"/>
          </p:cNvSpPr>
          <p:nvPr/>
        </p:nvSpPr>
        <p:spPr bwMode="auto">
          <a:xfrm>
            <a:off x="8470900" y="2117664"/>
            <a:ext cx="0" cy="285750"/>
          </a:xfrm>
          <a:prstGeom prst="line">
            <a:avLst/>
          </a:prstGeom>
          <a:noFill/>
          <a:ln w="12700">
            <a:solidFill>
              <a:schemeClr val="tx1"/>
            </a:solidFill>
            <a:prstDash val="dash"/>
            <a:round/>
            <a:headEnd/>
            <a:tailEnd/>
          </a:ln>
        </p:spPr>
        <p:txBody>
          <a:bodyPr/>
          <a:lstStyle/>
          <a:p>
            <a:endParaRPr lang="zh-CN" altLang="en-US" i="0"/>
          </a:p>
        </p:txBody>
      </p:sp>
      <p:sp>
        <p:nvSpPr>
          <p:cNvPr id="33809" name="Freeform 19"/>
          <p:cNvSpPr>
            <a:spLocks/>
          </p:cNvSpPr>
          <p:nvPr/>
        </p:nvSpPr>
        <p:spPr bwMode="auto">
          <a:xfrm>
            <a:off x="3132138" y="5481576"/>
            <a:ext cx="4765675" cy="4763"/>
          </a:xfrm>
          <a:custGeom>
            <a:avLst/>
            <a:gdLst>
              <a:gd name="T0" fmla="*/ 0 w 3002"/>
              <a:gd name="T1" fmla="*/ 0 h 3"/>
              <a:gd name="T2" fmla="*/ 4765675 w 3002"/>
              <a:gd name="T3" fmla="*/ 4763 h 3"/>
              <a:gd name="T4" fmla="*/ 0 60000 65536"/>
              <a:gd name="T5" fmla="*/ 0 60000 65536"/>
              <a:gd name="T6" fmla="*/ 0 w 3002"/>
              <a:gd name="T7" fmla="*/ 0 h 3"/>
              <a:gd name="T8" fmla="*/ 3002 w 3002"/>
              <a:gd name="T9" fmla="*/ 3 h 3"/>
            </a:gdLst>
            <a:ahLst/>
            <a:cxnLst>
              <a:cxn ang="T4">
                <a:pos x="T0" y="T1"/>
              </a:cxn>
              <a:cxn ang="T5">
                <a:pos x="T2" y="T3"/>
              </a:cxn>
            </a:cxnLst>
            <a:rect l="T6" t="T7" r="T8" b="T9"/>
            <a:pathLst>
              <a:path w="3002" h="3">
                <a:moveTo>
                  <a:pt x="0" y="0"/>
                </a:moveTo>
                <a:lnTo>
                  <a:pt x="3002" y="3"/>
                </a:lnTo>
              </a:path>
            </a:pathLst>
          </a:custGeom>
          <a:noFill/>
          <a:ln w="28575" cap="flat" cmpd="sng">
            <a:solidFill>
              <a:schemeClr val="tx1"/>
            </a:solidFill>
            <a:prstDash val="solid"/>
            <a:round/>
            <a:headEnd type="none" w="med" len="med"/>
            <a:tailEnd type="triangle" w="sm" len="med"/>
          </a:ln>
        </p:spPr>
        <p:txBody>
          <a:bodyPr wrap="none" anchor="ctr"/>
          <a:lstStyle/>
          <a:p>
            <a:endParaRPr lang="zh-CN" altLang="en-US" i="0"/>
          </a:p>
        </p:txBody>
      </p:sp>
      <p:sp>
        <p:nvSpPr>
          <p:cNvPr id="284692" name="Rectangle 20"/>
          <p:cNvSpPr>
            <a:spLocks noChangeArrowheads="1"/>
          </p:cNvSpPr>
          <p:nvPr/>
        </p:nvSpPr>
        <p:spPr bwMode="auto">
          <a:xfrm>
            <a:off x="6953250" y="4867214"/>
            <a:ext cx="2011363" cy="758825"/>
          </a:xfrm>
          <a:prstGeom prst="rect">
            <a:avLst/>
          </a:prstGeom>
          <a:solidFill>
            <a:srgbClr val="CCFFFF"/>
          </a:solidFill>
          <a:ln w="12700">
            <a:solidFill>
              <a:schemeClr val="tx1"/>
            </a:solidFill>
            <a:miter lim="800000"/>
            <a:headEnd/>
            <a:tailEnd/>
          </a:ln>
          <a:effectLst>
            <a:outerShdw dist="53882" dir="2700000" algn="ctr" rotWithShape="0">
              <a:schemeClr val="bg2"/>
            </a:outerShdw>
          </a:effectLst>
        </p:spPr>
        <p:txBody>
          <a:bodyPr wrap="none" anchor="ctr"/>
          <a:lstStyle/>
          <a:p>
            <a:pPr>
              <a:defRPr/>
            </a:pPr>
            <a:endParaRPr lang="zh-CN" altLang="en-US" i="0"/>
          </a:p>
        </p:txBody>
      </p:sp>
      <p:sp>
        <p:nvSpPr>
          <p:cNvPr id="33811" name="Freeform 21"/>
          <p:cNvSpPr>
            <a:spLocks/>
          </p:cNvSpPr>
          <p:nvPr/>
        </p:nvSpPr>
        <p:spPr bwMode="auto">
          <a:xfrm>
            <a:off x="2209800" y="3009839"/>
            <a:ext cx="5791200" cy="609600"/>
          </a:xfrm>
          <a:custGeom>
            <a:avLst/>
            <a:gdLst>
              <a:gd name="T0" fmla="*/ 0 w 2736"/>
              <a:gd name="T1" fmla="*/ 0 h 480"/>
              <a:gd name="T2" fmla="*/ 0 w 2736"/>
              <a:gd name="T3" fmla="*/ 609600 h 480"/>
              <a:gd name="T4" fmla="*/ 5791200 w 2736"/>
              <a:gd name="T5" fmla="*/ 609600 h 480"/>
              <a:gd name="T6" fmla="*/ 5791200 w 2736"/>
              <a:gd name="T7" fmla="*/ 0 h 480"/>
              <a:gd name="T8" fmla="*/ 0 60000 65536"/>
              <a:gd name="T9" fmla="*/ 0 60000 65536"/>
              <a:gd name="T10" fmla="*/ 0 60000 65536"/>
              <a:gd name="T11" fmla="*/ 0 60000 65536"/>
              <a:gd name="T12" fmla="*/ 0 w 2736"/>
              <a:gd name="T13" fmla="*/ 0 h 480"/>
              <a:gd name="T14" fmla="*/ 2736 w 2736"/>
              <a:gd name="T15" fmla="*/ 480 h 480"/>
            </a:gdLst>
            <a:ahLst/>
            <a:cxnLst>
              <a:cxn ang="T8">
                <a:pos x="T0" y="T1"/>
              </a:cxn>
              <a:cxn ang="T9">
                <a:pos x="T2" y="T3"/>
              </a:cxn>
              <a:cxn ang="T10">
                <a:pos x="T4" y="T5"/>
              </a:cxn>
              <a:cxn ang="T11">
                <a:pos x="T6" y="T7"/>
              </a:cxn>
            </a:cxnLst>
            <a:rect l="T12" t="T13" r="T14" b="T15"/>
            <a:pathLst>
              <a:path w="2736" h="480">
                <a:moveTo>
                  <a:pt x="0" y="0"/>
                </a:moveTo>
                <a:lnTo>
                  <a:pt x="0" y="480"/>
                </a:lnTo>
                <a:lnTo>
                  <a:pt x="2736" y="480"/>
                </a:lnTo>
                <a:lnTo>
                  <a:pt x="2736" y="0"/>
                </a:lnTo>
              </a:path>
            </a:pathLst>
          </a:custGeom>
          <a:noFill/>
          <a:ln w="28575" cap="flat" cmpd="sng">
            <a:solidFill>
              <a:schemeClr val="tx1"/>
            </a:solidFill>
            <a:prstDash val="solid"/>
            <a:round/>
            <a:headEnd type="none" w="med" len="med"/>
            <a:tailEnd type="triangle" w="sm" len="med"/>
          </a:ln>
        </p:spPr>
        <p:txBody>
          <a:bodyPr wrap="none" anchor="ctr"/>
          <a:lstStyle/>
          <a:p>
            <a:endParaRPr lang="zh-CN" altLang="en-US" i="0"/>
          </a:p>
        </p:txBody>
      </p:sp>
      <p:sp>
        <p:nvSpPr>
          <p:cNvPr id="33812" name="Rectangle 22"/>
          <p:cNvSpPr>
            <a:spLocks noChangeArrowheads="1"/>
          </p:cNvSpPr>
          <p:nvPr/>
        </p:nvSpPr>
        <p:spPr bwMode="auto">
          <a:xfrm>
            <a:off x="171980" y="1881126"/>
            <a:ext cx="875241" cy="643766"/>
          </a:xfrm>
          <a:prstGeom prst="rect">
            <a:avLst/>
          </a:prstGeom>
          <a:noFill/>
          <a:ln w="12700">
            <a:noFill/>
            <a:miter lim="800000"/>
            <a:headEnd/>
            <a:tailEnd/>
          </a:ln>
        </p:spPr>
        <p:txBody>
          <a:bodyPr wrap="none" lIns="90488" tIns="44450" rIns="90488" bIns="44450">
            <a:spAutoFit/>
          </a:bodyPr>
          <a:lstStyle/>
          <a:p>
            <a:pPr algn="ctr" defTabSz="762000" eaLnBrk="0" hangingPunct="0"/>
            <a:r>
              <a:rPr kumimoji="1" lang="zh-CN" altLang="en-US" sz="1800" i="0">
                <a:latin typeface="Arial" pitchFamily="34" charset="0"/>
                <a:ea typeface="黑体" pitchFamily="49" charset="-122"/>
              </a:rPr>
              <a:t>数据</a:t>
            </a:r>
          </a:p>
          <a:p>
            <a:pPr algn="ctr" defTabSz="762000" eaLnBrk="0" hangingPunct="0"/>
            <a:r>
              <a:rPr kumimoji="1" lang="zh-CN" altLang="en-US" sz="1800" i="0">
                <a:latin typeface="Arial" pitchFamily="34" charset="0"/>
                <a:ea typeface="黑体" pitchFamily="49" charset="-122"/>
              </a:rPr>
              <a:t>链路层</a:t>
            </a:r>
          </a:p>
        </p:txBody>
      </p:sp>
      <p:sp>
        <p:nvSpPr>
          <p:cNvPr id="33813" name="Rectangle 23"/>
          <p:cNvSpPr>
            <a:spLocks noChangeArrowheads="1"/>
          </p:cNvSpPr>
          <p:nvPr/>
        </p:nvSpPr>
        <p:spPr bwMode="auto">
          <a:xfrm>
            <a:off x="163513" y="1485839"/>
            <a:ext cx="875241" cy="325217"/>
          </a:xfrm>
          <a:prstGeom prst="rect">
            <a:avLst/>
          </a:prstGeom>
          <a:noFill/>
          <a:ln w="12700">
            <a:noFill/>
            <a:miter lim="800000"/>
            <a:headEnd/>
            <a:tailEnd/>
          </a:ln>
        </p:spPr>
        <p:txBody>
          <a:bodyPr wrap="none" lIns="90488" tIns="44450" rIns="90488" bIns="44450">
            <a:spAutoFit/>
          </a:bodyPr>
          <a:lstStyle/>
          <a:p>
            <a:pPr defTabSz="762000" eaLnBrk="0" hangingPunct="0">
              <a:lnSpc>
                <a:spcPct val="85000"/>
              </a:lnSpc>
            </a:pPr>
            <a:r>
              <a:rPr kumimoji="1" lang="zh-CN" altLang="en-US" sz="1800" i="0">
                <a:latin typeface="Arial" pitchFamily="34" charset="0"/>
                <a:ea typeface="黑体" pitchFamily="49" charset="-122"/>
              </a:rPr>
              <a:t>网络层</a:t>
            </a:r>
          </a:p>
        </p:txBody>
      </p:sp>
      <p:sp>
        <p:nvSpPr>
          <p:cNvPr id="33814" name="Rectangle 24"/>
          <p:cNvSpPr>
            <a:spLocks noChangeArrowheads="1"/>
          </p:cNvSpPr>
          <p:nvPr/>
        </p:nvSpPr>
        <p:spPr bwMode="auto">
          <a:xfrm>
            <a:off x="4724400" y="3619439"/>
            <a:ext cx="644408"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1800" i="0">
                <a:latin typeface="Arial" pitchFamily="34" charset="0"/>
                <a:ea typeface="黑体" pitchFamily="49" charset="-122"/>
              </a:rPr>
              <a:t>链路</a:t>
            </a:r>
          </a:p>
        </p:txBody>
      </p:sp>
      <p:sp>
        <p:nvSpPr>
          <p:cNvPr id="33815" name="Rectangle 25"/>
          <p:cNvSpPr>
            <a:spLocks noChangeArrowheads="1"/>
          </p:cNvSpPr>
          <p:nvPr/>
        </p:nvSpPr>
        <p:spPr bwMode="auto">
          <a:xfrm>
            <a:off x="1828800" y="1000064"/>
            <a:ext cx="854075" cy="363537"/>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1800" i="0" dirty="0">
                <a:latin typeface="Arial" pitchFamily="34" charset="0"/>
                <a:ea typeface="黑体" pitchFamily="49" charset="-122"/>
              </a:rPr>
              <a:t>结点 </a:t>
            </a:r>
            <a:r>
              <a:rPr kumimoji="1" lang="en-US" altLang="zh-CN" sz="1800" i="0" dirty="0">
                <a:latin typeface="Arial" pitchFamily="34" charset="0"/>
                <a:ea typeface="黑体" pitchFamily="49" charset="-122"/>
              </a:rPr>
              <a:t>A</a:t>
            </a:r>
          </a:p>
        </p:txBody>
      </p:sp>
      <p:sp>
        <p:nvSpPr>
          <p:cNvPr id="33816" name="Rectangle 26"/>
          <p:cNvSpPr>
            <a:spLocks noChangeArrowheads="1"/>
          </p:cNvSpPr>
          <p:nvPr/>
        </p:nvSpPr>
        <p:spPr bwMode="auto">
          <a:xfrm>
            <a:off x="7607300" y="1000064"/>
            <a:ext cx="862417"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1800" i="0" dirty="0">
                <a:latin typeface="Arial" pitchFamily="34" charset="0"/>
                <a:ea typeface="黑体" pitchFamily="49" charset="-122"/>
              </a:rPr>
              <a:t>结点 </a:t>
            </a:r>
            <a:r>
              <a:rPr kumimoji="1" lang="en-US" altLang="zh-CN" sz="1800" i="0" dirty="0">
                <a:latin typeface="Arial" pitchFamily="34" charset="0"/>
                <a:ea typeface="黑体" pitchFamily="49" charset="-122"/>
              </a:rPr>
              <a:t>B</a:t>
            </a:r>
          </a:p>
        </p:txBody>
      </p:sp>
      <p:sp>
        <p:nvSpPr>
          <p:cNvPr id="33817" name="Rectangle 27"/>
          <p:cNvSpPr>
            <a:spLocks noChangeArrowheads="1"/>
          </p:cNvSpPr>
          <p:nvPr/>
        </p:nvSpPr>
        <p:spPr bwMode="auto">
          <a:xfrm>
            <a:off x="163513" y="2705039"/>
            <a:ext cx="875241" cy="325217"/>
          </a:xfrm>
          <a:prstGeom prst="rect">
            <a:avLst/>
          </a:prstGeom>
          <a:noFill/>
          <a:ln w="12700">
            <a:noFill/>
            <a:miter lim="800000"/>
            <a:headEnd/>
            <a:tailEnd/>
          </a:ln>
        </p:spPr>
        <p:txBody>
          <a:bodyPr wrap="none" lIns="90488" tIns="44450" rIns="90488" bIns="44450">
            <a:spAutoFit/>
          </a:bodyPr>
          <a:lstStyle/>
          <a:p>
            <a:pPr defTabSz="762000" eaLnBrk="0" hangingPunct="0">
              <a:lnSpc>
                <a:spcPct val="85000"/>
              </a:lnSpc>
            </a:pPr>
            <a:r>
              <a:rPr kumimoji="1" lang="zh-CN" altLang="en-US" sz="1800" i="0">
                <a:latin typeface="Arial" pitchFamily="34" charset="0"/>
                <a:ea typeface="黑体" pitchFamily="49" charset="-122"/>
              </a:rPr>
              <a:t>物理层</a:t>
            </a:r>
          </a:p>
        </p:txBody>
      </p:sp>
      <p:sp>
        <p:nvSpPr>
          <p:cNvPr id="33818" name="Rectangle 28"/>
          <p:cNvSpPr>
            <a:spLocks noChangeArrowheads="1"/>
          </p:cNvSpPr>
          <p:nvPr/>
        </p:nvSpPr>
        <p:spPr bwMode="auto">
          <a:xfrm>
            <a:off x="2286000" y="3390839"/>
            <a:ext cx="76200" cy="152400"/>
          </a:xfrm>
          <a:prstGeom prst="rect">
            <a:avLst/>
          </a:prstGeom>
          <a:solidFill>
            <a:srgbClr val="777777"/>
          </a:solidFill>
          <a:ln w="12700">
            <a:noFill/>
            <a:miter lim="800000"/>
            <a:headEnd/>
            <a:tailEnd/>
          </a:ln>
        </p:spPr>
        <p:txBody>
          <a:bodyPr wrap="none" anchor="ctr"/>
          <a:lstStyle/>
          <a:p>
            <a:endParaRPr lang="zh-CN" altLang="en-US" i="0"/>
          </a:p>
        </p:txBody>
      </p:sp>
      <p:sp>
        <p:nvSpPr>
          <p:cNvPr id="33819" name="Rectangle 29"/>
          <p:cNvSpPr>
            <a:spLocks noChangeArrowheads="1"/>
          </p:cNvSpPr>
          <p:nvPr/>
        </p:nvSpPr>
        <p:spPr bwMode="auto">
          <a:xfrm>
            <a:off x="2438400" y="3390839"/>
            <a:ext cx="76200" cy="152400"/>
          </a:xfrm>
          <a:prstGeom prst="rect">
            <a:avLst/>
          </a:prstGeom>
          <a:solidFill>
            <a:srgbClr val="777777"/>
          </a:solidFill>
          <a:ln w="12700">
            <a:noFill/>
            <a:miter lim="800000"/>
            <a:headEnd/>
            <a:tailEnd/>
          </a:ln>
        </p:spPr>
        <p:txBody>
          <a:bodyPr wrap="none" anchor="ctr"/>
          <a:lstStyle/>
          <a:p>
            <a:endParaRPr lang="zh-CN" altLang="en-US" i="0"/>
          </a:p>
        </p:txBody>
      </p:sp>
      <p:sp>
        <p:nvSpPr>
          <p:cNvPr id="33820" name="Rectangle 30"/>
          <p:cNvSpPr>
            <a:spLocks noChangeArrowheads="1"/>
          </p:cNvSpPr>
          <p:nvPr/>
        </p:nvSpPr>
        <p:spPr bwMode="auto">
          <a:xfrm>
            <a:off x="3810000" y="3390839"/>
            <a:ext cx="76200" cy="152400"/>
          </a:xfrm>
          <a:prstGeom prst="rect">
            <a:avLst/>
          </a:prstGeom>
          <a:solidFill>
            <a:srgbClr val="777777"/>
          </a:solidFill>
          <a:ln w="12700">
            <a:noFill/>
            <a:miter lim="800000"/>
            <a:headEnd/>
            <a:tailEnd/>
          </a:ln>
        </p:spPr>
        <p:txBody>
          <a:bodyPr wrap="none" anchor="ctr"/>
          <a:lstStyle/>
          <a:p>
            <a:endParaRPr lang="zh-CN" altLang="en-US" i="0"/>
          </a:p>
        </p:txBody>
      </p:sp>
      <p:sp>
        <p:nvSpPr>
          <p:cNvPr id="33821" name="Rectangle 31"/>
          <p:cNvSpPr>
            <a:spLocks noChangeArrowheads="1"/>
          </p:cNvSpPr>
          <p:nvPr/>
        </p:nvSpPr>
        <p:spPr bwMode="auto">
          <a:xfrm>
            <a:off x="3962400" y="3390839"/>
            <a:ext cx="76200" cy="152400"/>
          </a:xfrm>
          <a:prstGeom prst="rect">
            <a:avLst/>
          </a:prstGeom>
          <a:solidFill>
            <a:srgbClr val="777777"/>
          </a:solidFill>
          <a:ln w="12700">
            <a:noFill/>
            <a:miter lim="800000"/>
            <a:headEnd/>
            <a:tailEnd/>
          </a:ln>
        </p:spPr>
        <p:txBody>
          <a:bodyPr wrap="none" anchor="ctr"/>
          <a:lstStyle/>
          <a:p>
            <a:endParaRPr lang="zh-CN" altLang="en-US" i="0"/>
          </a:p>
        </p:txBody>
      </p:sp>
      <p:sp>
        <p:nvSpPr>
          <p:cNvPr id="33822" name="Rectangle 32"/>
          <p:cNvSpPr>
            <a:spLocks noChangeArrowheads="1"/>
          </p:cNvSpPr>
          <p:nvPr/>
        </p:nvSpPr>
        <p:spPr bwMode="auto">
          <a:xfrm>
            <a:off x="5715000" y="3390839"/>
            <a:ext cx="76200" cy="152400"/>
          </a:xfrm>
          <a:prstGeom prst="rect">
            <a:avLst/>
          </a:prstGeom>
          <a:solidFill>
            <a:srgbClr val="777777"/>
          </a:solidFill>
          <a:ln w="12700">
            <a:noFill/>
            <a:miter lim="800000"/>
            <a:headEnd/>
            <a:tailEnd/>
          </a:ln>
        </p:spPr>
        <p:txBody>
          <a:bodyPr wrap="none" anchor="ctr"/>
          <a:lstStyle/>
          <a:p>
            <a:endParaRPr lang="zh-CN" altLang="en-US" i="0"/>
          </a:p>
        </p:txBody>
      </p:sp>
      <p:sp>
        <p:nvSpPr>
          <p:cNvPr id="33823" name="Rectangle 33"/>
          <p:cNvSpPr>
            <a:spLocks noChangeArrowheads="1"/>
          </p:cNvSpPr>
          <p:nvPr/>
        </p:nvSpPr>
        <p:spPr bwMode="auto">
          <a:xfrm>
            <a:off x="5867400" y="3390839"/>
            <a:ext cx="76200" cy="152400"/>
          </a:xfrm>
          <a:prstGeom prst="rect">
            <a:avLst/>
          </a:prstGeom>
          <a:solidFill>
            <a:srgbClr val="777777"/>
          </a:solidFill>
          <a:ln w="12700">
            <a:noFill/>
            <a:miter lim="800000"/>
            <a:headEnd/>
            <a:tailEnd/>
          </a:ln>
        </p:spPr>
        <p:txBody>
          <a:bodyPr wrap="none" anchor="ctr"/>
          <a:lstStyle/>
          <a:p>
            <a:endParaRPr lang="zh-CN" altLang="en-US" i="0"/>
          </a:p>
        </p:txBody>
      </p:sp>
      <p:sp>
        <p:nvSpPr>
          <p:cNvPr id="33824" name="Rectangle 34"/>
          <p:cNvSpPr>
            <a:spLocks noChangeArrowheads="1"/>
          </p:cNvSpPr>
          <p:nvPr/>
        </p:nvSpPr>
        <p:spPr bwMode="auto">
          <a:xfrm>
            <a:off x="7391400" y="3390839"/>
            <a:ext cx="76200" cy="152400"/>
          </a:xfrm>
          <a:prstGeom prst="rect">
            <a:avLst/>
          </a:prstGeom>
          <a:solidFill>
            <a:srgbClr val="777777"/>
          </a:solidFill>
          <a:ln w="12700">
            <a:noFill/>
            <a:miter lim="800000"/>
            <a:headEnd/>
            <a:tailEnd/>
          </a:ln>
        </p:spPr>
        <p:txBody>
          <a:bodyPr wrap="none" anchor="ctr"/>
          <a:lstStyle/>
          <a:p>
            <a:endParaRPr lang="zh-CN" altLang="en-US" i="0"/>
          </a:p>
        </p:txBody>
      </p:sp>
      <p:sp>
        <p:nvSpPr>
          <p:cNvPr id="33825" name="Rectangle 35"/>
          <p:cNvSpPr>
            <a:spLocks noChangeArrowheads="1"/>
          </p:cNvSpPr>
          <p:nvPr/>
        </p:nvSpPr>
        <p:spPr bwMode="auto">
          <a:xfrm>
            <a:off x="7543800" y="3390839"/>
            <a:ext cx="76200" cy="152400"/>
          </a:xfrm>
          <a:prstGeom prst="rect">
            <a:avLst/>
          </a:prstGeom>
          <a:solidFill>
            <a:srgbClr val="777777"/>
          </a:solidFill>
          <a:ln w="12700">
            <a:noFill/>
            <a:miter lim="800000"/>
            <a:headEnd/>
            <a:tailEnd/>
          </a:ln>
        </p:spPr>
        <p:txBody>
          <a:bodyPr wrap="none" anchor="ctr"/>
          <a:lstStyle/>
          <a:p>
            <a:endParaRPr lang="zh-CN" altLang="en-US" i="0"/>
          </a:p>
        </p:txBody>
      </p:sp>
      <p:sp>
        <p:nvSpPr>
          <p:cNvPr id="33826" name="Rectangle 36"/>
          <p:cNvSpPr>
            <a:spLocks noChangeArrowheads="1"/>
          </p:cNvSpPr>
          <p:nvPr/>
        </p:nvSpPr>
        <p:spPr bwMode="auto">
          <a:xfrm>
            <a:off x="7696200" y="3390839"/>
            <a:ext cx="76200" cy="152400"/>
          </a:xfrm>
          <a:prstGeom prst="rect">
            <a:avLst/>
          </a:prstGeom>
          <a:solidFill>
            <a:srgbClr val="777777"/>
          </a:solidFill>
          <a:ln w="12700">
            <a:noFill/>
            <a:miter lim="800000"/>
            <a:headEnd/>
            <a:tailEnd/>
          </a:ln>
        </p:spPr>
        <p:txBody>
          <a:bodyPr wrap="none" anchor="ctr"/>
          <a:lstStyle/>
          <a:p>
            <a:endParaRPr lang="zh-CN" altLang="en-US" i="0"/>
          </a:p>
        </p:txBody>
      </p:sp>
      <p:sp>
        <p:nvSpPr>
          <p:cNvPr id="33827" name="Rectangle 37"/>
          <p:cNvSpPr>
            <a:spLocks noChangeArrowheads="1"/>
          </p:cNvSpPr>
          <p:nvPr/>
        </p:nvSpPr>
        <p:spPr bwMode="auto">
          <a:xfrm>
            <a:off x="7848600" y="3390839"/>
            <a:ext cx="76200" cy="152400"/>
          </a:xfrm>
          <a:prstGeom prst="rect">
            <a:avLst/>
          </a:prstGeom>
          <a:solidFill>
            <a:srgbClr val="777777"/>
          </a:solidFill>
          <a:ln w="12700">
            <a:noFill/>
            <a:miter lim="800000"/>
            <a:headEnd/>
            <a:tailEnd/>
          </a:ln>
        </p:spPr>
        <p:txBody>
          <a:bodyPr wrap="none" anchor="ctr"/>
          <a:lstStyle/>
          <a:p>
            <a:endParaRPr lang="zh-CN" altLang="en-US" i="0"/>
          </a:p>
        </p:txBody>
      </p:sp>
      <p:sp>
        <p:nvSpPr>
          <p:cNvPr id="33828" name="Line 38"/>
          <p:cNvSpPr>
            <a:spLocks noChangeShapeType="1"/>
          </p:cNvSpPr>
          <p:nvPr/>
        </p:nvSpPr>
        <p:spPr bwMode="auto">
          <a:xfrm>
            <a:off x="4114800" y="3467039"/>
            <a:ext cx="304800" cy="0"/>
          </a:xfrm>
          <a:prstGeom prst="line">
            <a:avLst/>
          </a:prstGeom>
          <a:noFill/>
          <a:ln w="12700">
            <a:solidFill>
              <a:schemeClr val="tx1"/>
            </a:solidFill>
            <a:round/>
            <a:headEnd/>
            <a:tailEnd type="triangle" w="sm" len="med"/>
          </a:ln>
        </p:spPr>
        <p:txBody>
          <a:bodyPr/>
          <a:lstStyle/>
          <a:p>
            <a:endParaRPr lang="zh-CN" altLang="en-US" i="0"/>
          </a:p>
        </p:txBody>
      </p:sp>
      <p:sp>
        <p:nvSpPr>
          <p:cNvPr id="33829" name="Line 39"/>
          <p:cNvSpPr>
            <a:spLocks noChangeShapeType="1"/>
          </p:cNvSpPr>
          <p:nvPr/>
        </p:nvSpPr>
        <p:spPr bwMode="auto">
          <a:xfrm rot="5400000">
            <a:off x="2171700" y="3200339"/>
            <a:ext cx="304800" cy="0"/>
          </a:xfrm>
          <a:prstGeom prst="line">
            <a:avLst/>
          </a:prstGeom>
          <a:noFill/>
          <a:ln w="12700">
            <a:solidFill>
              <a:schemeClr val="tx1"/>
            </a:solidFill>
            <a:round/>
            <a:headEnd/>
            <a:tailEnd type="triangle" w="sm" len="med"/>
          </a:ln>
        </p:spPr>
        <p:txBody>
          <a:bodyPr/>
          <a:lstStyle/>
          <a:p>
            <a:endParaRPr lang="zh-CN" altLang="en-US" i="0"/>
          </a:p>
        </p:txBody>
      </p:sp>
      <p:sp>
        <p:nvSpPr>
          <p:cNvPr id="33830" name="Line 40"/>
          <p:cNvSpPr>
            <a:spLocks noChangeShapeType="1"/>
          </p:cNvSpPr>
          <p:nvPr/>
        </p:nvSpPr>
        <p:spPr bwMode="auto">
          <a:xfrm rot="16200000" flipV="1">
            <a:off x="7734300" y="3238439"/>
            <a:ext cx="304800" cy="0"/>
          </a:xfrm>
          <a:prstGeom prst="line">
            <a:avLst/>
          </a:prstGeom>
          <a:noFill/>
          <a:ln w="12700">
            <a:solidFill>
              <a:schemeClr val="tx1"/>
            </a:solidFill>
            <a:round/>
            <a:headEnd/>
            <a:tailEnd type="triangle" w="sm" len="med"/>
          </a:ln>
        </p:spPr>
        <p:txBody>
          <a:bodyPr/>
          <a:lstStyle/>
          <a:p>
            <a:endParaRPr lang="zh-CN" altLang="en-US" i="0"/>
          </a:p>
        </p:txBody>
      </p:sp>
      <p:grpSp>
        <p:nvGrpSpPr>
          <p:cNvPr id="33831" name="Group 41"/>
          <p:cNvGrpSpPr>
            <a:grpSpLocks/>
          </p:cNvGrpSpPr>
          <p:nvPr/>
        </p:nvGrpSpPr>
        <p:grpSpPr bwMode="auto">
          <a:xfrm>
            <a:off x="2590800" y="3390839"/>
            <a:ext cx="1066800" cy="152400"/>
            <a:chOff x="1344" y="912"/>
            <a:chExt cx="672" cy="96"/>
          </a:xfrm>
        </p:grpSpPr>
        <p:sp>
          <p:nvSpPr>
            <p:cNvPr id="33870" name="Line 42"/>
            <p:cNvSpPr>
              <a:spLocks noChangeShapeType="1"/>
            </p:cNvSpPr>
            <p:nvPr/>
          </p:nvSpPr>
          <p:spPr bwMode="auto">
            <a:xfrm>
              <a:off x="1344" y="960"/>
              <a:ext cx="672" cy="0"/>
            </a:xfrm>
            <a:prstGeom prst="line">
              <a:avLst/>
            </a:prstGeom>
            <a:noFill/>
            <a:ln w="12700">
              <a:solidFill>
                <a:schemeClr val="tx1"/>
              </a:solidFill>
              <a:round/>
              <a:headEnd type="none" w="sm" len="lg"/>
              <a:tailEnd type="none" w="sm" len="lg"/>
            </a:ln>
          </p:spPr>
          <p:txBody>
            <a:bodyPr/>
            <a:lstStyle/>
            <a:p>
              <a:endParaRPr lang="zh-CN" altLang="en-US" i="0"/>
            </a:p>
          </p:txBody>
        </p:sp>
        <p:sp>
          <p:nvSpPr>
            <p:cNvPr id="33871" name="Freeform 43"/>
            <p:cNvSpPr>
              <a:spLocks/>
            </p:cNvSpPr>
            <p:nvPr/>
          </p:nvSpPr>
          <p:spPr bwMode="auto">
            <a:xfrm>
              <a:off x="1392" y="912"/>
              <a:ext cx="576" cy="96"/>
            </a:xfrm>
            <a:custGeom>
              <a:avLst/>
              <a:gdLst>
                <a:gd name="T0" fmla="*/ 0 w 576"/>
                <a:gd name="T1" fmla="*/ 48 h 192"/>
                <a:gd name="T2" fmla="*/ 0 w 576"/>
                <a:gd name="T3" fmla="*/ 0 h 192"/>
                <a:gd name="T4" fmla="*/ 192 w 576"/>
                <a:gd name="T5" fmla="*/ 0 h 192"/>
                <a:gd name="T6" fmla="*/ 192 w 576"/>
                <a:gd name="T7" fmla="*/ 96 h 192"/>
                <a:gd name="T8" fmla="*/ 288 w 576"/>
                <a:gd name="T9" fmla="*/ 96 h 192"/>
                <a:gd name="T10" fmla="*/ 288 w 576"/>
                <a:gd name="T11" fmla="*/ 0 h 192"/>
                <a:gd name="T12" fmla="*/ 336 w 576"/>
                <a:gd name="T13" fmla="*/ 0 h 192"/>
                <a:gd name="T14" fmla="*/ 336 w 576"/>
                <a:gd name="T15" fmla="*/ 96 h 192"/>
                <a:gd name="T16" fmla="*/ 480 w 576"/>
                <a:gd name="T17" fmla="*/ 96 h 192"/>
                <a:gd name="T18" fmla="*/ 480 w 576"/>
                <a:gd name="T19" fmla="*/ 0 h 192"/>
                <a:gd name="T20" fmla="*/ 576 w 576"/>
                <a:gd name="T21" fmla="*/ 0 h 192"/>
                <a:gd name="T22" fmla="*/ 576 w 576"/>
                <a:gd name="T23" fmla="*/ 48 h 192"/>
                <a:gd name="T24" fmla="*/ 0 w 576"/>
                <a:gd name="T25" fmla="*/ 48 h 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6"/>
                <a:gd name="T40" fmla="*/ 0 h 192"/>
                <a:gd name="T41" fmla="*/ 576 w 576"/>
                <a:gd name="T42" fmla="*/ 192 h 19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solidFill>
              <a:srgbClr val="808080"/>
            </a:solidFill>
            <a:ln w="12700" cap="flat" cmpd="sng">
              <a:solidFill>
                <a:schemeClr val="tx1"/>
              </a:solidFill>
              <a:prstDash val="solid"/>
              <a:round/>
              <a:headEnd type="none" w="sm" len="lg"/>
              <a:tailEnd type="none" w="sm" len="lg"/>
            </a:ln>
          </p:spPr>
          <p:txBody>
            <a:bodyPr/>
            <a:lstStyle/>
            <a:p>
              <a:endParaRPr lang="zh-CN" altLang="en-US" i="0"/>
            </a:p>
          </p:txBody>
        </p:sp>
      </p:grpSp>
      <p:grpSp>
        <p:nvGrpSpPr>
          <p:cNvPr id="33832" name="Group 44"/>
          <p:cNvGrpSpPr>
            <a:grpSpLocks/>
          </p:cNvGrpSpPr>
          <p:nvPr/>
        </p:nvGrpSpPr>
        <p:grpSpPr bwMode="auto">
          <a:xfrm>
            <a:off x="6096000" y="3390839"/>
            <a:ext cx="1066800" cy="157162"/>
            <a:chOff x="4080" y="3676"/>
            <a:chExt cx="672" cy="99"/>
          </a:xfrm>
        </p:grpSpPr>
        <p:sp>
          <p:nvSpPr>
            <p:cNvPr id="33868" name="Line 45"/>
            <p:cNvSpPr>
              <a:spLocks noChangeShapeType="1"/>
            </p:cNvSpPr>
            <p:nvPr/>
          </p:nvSpPr>
          <p:spPr bwMode="auto">
            <a:xfrm>
              <a:off x="4080" y="3727"/>
              <a:ext cx="672" cy="0"/>
            </a:xfrm>
            <a:prstGeom prst="line">
              <a:avLst/>
            </a:prstGeom>
            <a:noFill/>
            <a:ln w="12700">
              <a:solidFill>
                <a:schemeClr val="tx1"/>
              </a:solidFill>
              <a:round/>
              <a:headEnd type="none" w="sm" len="lg"/>
              <a:tailEnd type="none" w="sm" len="lg"/>
            </a:ln>
          </p:spPr>
          <p:txBody>
            <a:bodyPr/>
            <a:lstStyle/>
            <a:p>
              <a:endParaRPr lang="zh-CN" altLang="en-US" i="0"/>
            </a:p>
          </p:txBody>
        </p:sp>
        <p:sp>
          <p:nvSpPr>
            <p:cNvPr id="33869" name="Freeform 46"/>
            <p:cNvSpPr>
              <a:spLocks/>
            </p:cNvSpPr>
            <p:nvPr/>
          </p:nvSpPr>
          <p:spPr bwMode="auto">
            <a:xfrm>
              <a:off x="4128" y="3676"/>
              <a:ext cx="576" cy="99"/>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76"/>
                <a:gd name="T40" fmla="*/ 0 h 99"/>
                <a:gd name="T41" fmla="*/ 576 w 576"/>
                <a:gd name="T42" fmla="*/ 99 h 9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solidFill>
              <a:srgbClr val="808080"/>
            </a:solidFill>
            <a:ln w="12700" cap="flat" cmpd="sng">
              <a:solidFill>
                <a:schemeClr val="tx1"/>
              </a:solidFill>
              <a:prstDash val="solid"/>
              <a:round/>
              <a:headEnd type="none" w="sm" len="lg"/>
              <a:tailEnd type="none" w="sm" len="lg"/>
            </a:ln>
          </p:spPr>
          <p:txBody>
            <a:bodyPr/>
            <a:lstStyle/>
            <a:p>
              <a:endParaRPr lang="zh-CN" altLang="en-US" i="0"/>
            </a:p>
          </p:txBody>
        </p:sp>
      </p:grpSp>
      <p:sp>
        <p:nvSpPr>
          <p:cNvPr id="33833" name="Rectangle 47"/>
          <p:cNvSpPr>
            <a:spLocks noChangeArrowheads="1"/>
          </p:cNvSpPr>
          <p:nvPr/>
        </p:nvSpPr>
        <p:spPr bwMode="auto">
          <a:xfrm>
            <a:off x="171980" y="4843401"/>
            <a:ext cx="875241" cy="643766"/>
          </a:xfrm>
          <a:prstGeom prst="rect">
            <a:avLst/>
          </a:prstGeom>
          <a:solidFill>
            <a:schemeClr val="bg1"/>
          </a:solidFill>
          <a:ln w="12700">
            <a:noFill/>
            <a:miter lim="800000"/>
            <a:headEnd/>
            <a:tailEnd/>
          </a:ln>
        </p:spPr>
        <p:txBody>
          <a:bodyPr wrap="none" lIns="90488" tIns="44450" rIns="90488" bIns="44450">
            <a:spAutoFit/>
          </a:bodyPr>
          <a:lstStyle/>
          <a:p>
            <a:pPr algn="ctr" defTabSz="762000" eaLnBrk="0" hangingPunct="0"/>
            <a:r>
              <a:rPr kumimoji="1" lang="zh-CN" altLang="en-US" sz="1800" i="0">
                <a:latin typeface="Arial" pitchFamily="34" charset="0"/>
                <a:ea typeface="黑体" pitchFamily="49" charset="-122"/>
              </a:rPr>
              <a:t>数据</a:t>
            </a:r>
          </a:p>
          <a:p>
            <a:pPr algn="ctr" defTabSz="762000" eaLnBrk="0" hangingPunct="0"/>
            <a:r>
              <a:rPr kumimoji="1" lang="zh-CN" altLang="en-US" sz="1800" i="0">
                <a:latin typeface="Arial" pitchFamily="34" charset="0"/>
                <a:ea typeface="黑体" pitchFamily="49" charset="-122"/>
              </a:rPr>
              <a:t>链路层</a:t>
            </a:r>
          </a:p>
        </p:txBody>
      </p:sp>
      <p:sp>
        <p:nvSpPr>
          <p:cNvPr id="284720" name="Rectangle 48"/>
          <p:cNvSpPr>
            <a:spLocks noChangeArrowheads="1"/>
          </p:cNvSpPr>
          <p:nvPr/>
        </p:nvSpPr>
        <p:spPr bwMode="auto">
          <a:xfrm>
            <a:off x="1219200" y="4867214"/>
            <a:ext cx="2011363" cy="758825"/>
          </a:xfrm>
          <a:prstGeom prst="rect">
            <a:avLst/>
          </a:prstGeom>
          <a:solidFill>
            <a:srgbClr val="CCFFFF"/>
          </a:solidFill>
          <a:ln w="12700">
            <a:solidFill>
              <a:schemeClr val="tx1"/>
            </a:solidFill>
            <a:miter lim="800000"/>
            <a:headEnd/>
            <a:tailEnd/>
          </a:ln>
          <a:effectLst>
            <a:outerShdw dist="53882" dir="2700000" algn="ctr" rotWithShape="0">
              <a:schemeClr val="bg2"/>
            </a:outerShdw>
          </a:effectLst>
        </p:spPr>
        <p:txBody>
          <a:bodyPr wrap="none" anchor="ctr"/>
          <a:lstStyle/>
          <a:p>
            <a:pPr>
              <a:defRPr/>
            </a:pPr>
            <a:endParaRPr lang="zh-CN" altLang="en-US" i="0"/>
          </a:p>
        </p:txBody>
      </p:sp>
      <p:sp>
        <p:nvSpPr>
          <p:cNvPr id="33835" name="Rectangle 49"/>
          <p:cNvSpPr>
            <a:spLocks noChangeArrowheads="1"/>
          </p:cNvSpPr>
          <p:nvPr/>
        </p:nvSpPr>
        <p:spPr bwMode="auto">
          <a:xfrm>
            <a:off x="1828800" y="4500501"/>
            <a:ext cx="854075" cy="363538"/>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1800" i="0" dirty="0">
                <a:latin typeface="Arial" pitchFamily="34" charset="0"/>
                <a:ea typeface="黑体" pitchFamily="49" charset="-122"/>
              </a:rPr>
              <a:t>结点 </a:t>
            </a:r>
            <a:r>
              <a:rPr kumimoji="1" lang="en-US" altLang="zh-CN" sz="1800" i="0" dirty="0">
                <a:latin typeface="Arial" pitchFamily="34" charset="0"/>
                <a:ea typeface="黑体" pitchFamily="49" charset="-122"/>
              </a:rPr>
              <a:t>A</a:t>
            </a:r>
          </a:p>
        </p:txBody>
      </p:sp>
      <p:sp>
        <p:nvSpPr>
          <p:cNvPr id="33836" name="Rectangle 50"/>
          <p:cNvSpPr>
            <a:spLocks noChangeArrowheads="1"/>
          </p:cNvSpPr>
          <p:nvPr/>
        </p:nvSpPr>
        <p:spPr bwMode="auto">
          <a:xfrm>
            <a:off x="7607300" y="4500501"/>
            <a:ext cx="862417"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1800" i="0" dirty="0">
                <a:latin typeface="Arial" pitchFamily="34" charset="0"/>
                <a:ea typeface="黑体" pitchFamily="49" charset="-122"/>
              </a:rPr>
              <a:t>结点 </a:t>
            </a:r>
            <a:r>
              <a:rPr kumimoji="1" lang="en-US" altLang="zh-CN" sz="1800" i="0" dirty="0">
                <a:latin typeface="Arial" pitchFamily="34" charset="0"/>
                <a:ea typeface="黑体" pitchFamily="49" charset="-122"/>
              </a:rPr>
              <a:t>B</a:t>
            </a:r>
          </a:p>
        </p:txBody>
      </p:sp>
      <p:grpSp>
        <p:nvGrpSpPr>
          <p:cNvPr id="33837" name="Group 51"/>
          <p:cNvGrpSpPr>
            <a:grpSpLocks/>
          </p:cNvGrpSpPr>
          <p:nvPr/>
        </p:nvGrpSpPr>
        <p:grpSpPr bwMode="auto">
          <a:xfrm>
            <a:off x="2700338" y="5060889"/>
            <a:ext cx="977900" cy="366712"/>
            <a:chOff x="1701" y="2666"/>
            <a:chExt cx="616" cy="231"/>
          </a:xfrm>
        </p:grpSpPr>
        <p:grpSp>
          <p:nvGrpSpPr>
            <p:cNvPr id="33864" name="Group 52"/>
            <p:cNvGrpSpPr>
              <a:grpSpLocks/>
            </p:cNvGrpSpPr>
            <p:nvPr/>
          </p:nvGrpSpPr>
          <p:grpSpPr bwMode="auto">
            <a:xfrm>
              <a:off x="1701" y="2694"/>
              <a:ext cx="616" cy="192"/>
              <a:chOff x="1701" y="2694"/>
              <a:chExt cx="616" cy="192"/>
            </a:xfrm>
          </p:grpSpPr>
          <p:sp>
            <p:nvSpPr>
              <p:cNvPr id="33866" name="AutoShape 53"/>
              <p:cNvSpPr>
                <a:spLocks noChangeArrowheads="1"/>
              </p:cNvSpPr>
              <p:nvPr/>
            </p:nvSpPr>
            <p:spPr bwMode="auto">
              <a:xfrm>
                <a:off x="2045" y="2731"/>
                <a:ext cx="272" cy="136"/>
              </a:xfrm>
              <a:prstGeom prst="rightArrow">
                <a:avLst>
                  <a:gd name="adj1" fmla="val 50000"/>
                  <a:gd name="adj2" fmla="val 50000"/>
                </a:avLst>
              </a:prstGeom>
              <a:solidFill>
                <a:schemeClr val="bg1"/>
              </a:solidFill>
              <a:ln w="12700">
                <a:solidFill>
                  <a:schemeClr val="tx1"/>
                </a:solidFill>
                <a:miter lim="800000"/>
                <a:headEnd/>
                <a:tailEnd/>
              </a:ln>
            </p:spPr>
            <p:txBody>
              <a:bodyPr wrap="none" anchor="ctr"/>
              <a:lstStyle/>
              <a:p>
                <a:endParaRPr lang="zh-CN" altLang="en-US" i="0"/>
              </a:p>
            </p:txBody>
          </p:sp>
          <p:sp>
            <p:nvSpPr>
              <p:cNvPr id="284726" name="Rectangle 54"/>
              <p:cNvSpPr>
                <a:spLocks noChangeArrowheads="1"/>
              </p:cNvSpPr>
              <p:nvPr/>
            </p:nvSpPr>
            <p:spPr bwMode="auto">
              <a:xfrm>
                <a:off x="1701" y="2694"/>
                <a:ext cx="408" cy="192"/>
              </a:xfrm>
              <a:prstGeom prst="rect">
                <a:avLst/>
              </a:prstGeom>
              <a:solidFill>
                <a:srgbClr val="DDDDDD"/>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defRPr/>
                </a:pPr>
                <a:endParaRPr kumimoji="1" lang="zh-CN" altLang="zh-CN" sz="1800" i="0">
                  <a:latin typeface="Arial" charset="0"/>
                  <a:ea typeface="黑体" pitchFamily="2" charset="-122"/>
                </a:endParaRPr>
              </a:p>
            </p:txBody>
          </p:sp>
        </p:grpSp>
        <p:sp>
          <p:nvSpPr>
            <p:cNvPr id="33865" name="Text Box 55"/>
            <p:cNvSpPr txBox="1">
              <a:spLocks noChangeArrowheads="1"/>
            </p:cNvSpPr>
            <p:nvPr/>
          </p:nvSpPr>
          <p:spPr bwMode="auto">
            <a:xfrm>
              <a:off x="1784" y="2666"/>
              <a:ext cx="260" cy="231"/>
            </a:xfrm>
            <a:prstGeom prst="rect">
              <a:avLst/>
            </a:prstGeom>
            <a:noFill/>
            <a:ln w="12700">
              <a:noFill/>
              <a:miter lim="800000"/>
              <a:headEnd/>
              <a:tailEnd/>
            </a:ln>
          </p:spPr>
          <p:txBody>
            <a:bodyPr wrap="none">
              <a:spAutoFit/>
            </a:bodyPr>
            <a:lstStyle/>
            <a:p>
              <a:pPr defTabSz="762000" eaLnBrk="0" hangingPunct="0"/>
              <a:r>
                <a:rPr kumimoji="1" lang="zh-CN" altLang="en-US" sz="1800" i="0">
                  <a:latin typeface="Arial" pitchFamily="34" charset="0"/>
                  <a:ea typeface="黑体" pitchFamily="49" charset="-122"/>
                </a:rPr>
                <a:t>帧</a:t>
              </a:r>
            </a:p>
          </p:txBody>
        </p:sp>
      </p:grpSp>
      <p:sp>
        <p:nvSpPr>
          <p:cNvPr id="33838" name="Rectangle 56"/>
          <p:cNvSpPr>
            <a:spLocks noChangeArrowheads="1"/>
          </p:cNvSpPr>
          <p:nvPr/>
        </p:nvSpPr>
        <p:spPr bwMode="auto">
          <a:xfrm>
            <a:off x="4123006" y="4054413"/>
            <a:ext cx="1913987"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sz="1800" i="0" dirty="0">
                <a:latin typeface="Arial" pitchFamily="34" charset="0"/>
                <a:ea typeface="黑体" pitchFamily="49" charset="-122"/>
              </a:rPr>
              <a:t>(</a:t>
            </a:r>
            <a:r>
              <a:rPr kumimoji="1" lang="en-US" altLang="zh-CN" i="0" dirty="0">
                <a:latin typeface="Arial" pitchFamily="34" charset="0"/>
                <a:ea typeface="黑体" pitchFamily="49" charset="-122"/>
              </a:rPr>
              <a:t>a) </a:t>
            </a:r>
            <a:r>
              <a:rPr kumimoji="1" lang="zh-CN" altLang="en-US" i="0" dirty="0">
                <a:latin typeface="Arial" pitchFamily="34" charset="0"/>
                <a:ea typeface="黑体" pitchFamily="49" charset="-122"/>
              </a:rPr>
              <a:t>三层简化模型</a:t>
            </a:r>
            <a:endParaRPr kumimoji="1" lang="en-US" altLang="zh-CN" i="0" dirty="0">
              <a:latin typeface="Arial" pitchFamily="34" charset="0"/>
              <a:ea typeface="黑体" pitchFamily="49" charset="-122"/>
            </a:endParaRPr>
          </a:p>
        </p:txBody>
      </p:sp>
      <p:sp>
        <p:nvSpPr>
          <p:cNvPr id="33839" name="Rectangle 57"/>
          <p:cNvSpPr>
            <a:spLocks noChangeArrowheads="1"/>
          </p:cNvSpPr>
          <p:nvPr/>
        </p:nvSpPr>
        <p:spPr bwMode="auto">
          <a:xfrm>
            <a:off x="3800218" y="5873774"/>
            <a:ext cx="2375651"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en-US" altLang="zh-CN" i="0" dirty="0">
                <a:latin typeface="Arial" pitchFamily="34" charset="0"/>
                <a:ea typeface="黑体" pitchFamily="49" charset="-122"/>
              </a:rPr>
              <a:t>(b) </a:t>
            </a:r>
            <a:r>
              <a:rPr kumimoji="1" lang="zh-CN" altLang="en-US" i="0" dirty="0">
                <a:latin typeface="Arial" pitchFamily="34" charset="0"/>
                <a:ea typeface="黑体" pitchFamily="49" charset="-122"/>
              </a:rPr>
              <a:t>只考虑数据链路层</a:t>
            </a:r>
            <a:endParaRPr kumimoji="1" lang="en-US" altLang="zh-CN" i="0" dirty="0">
              <a:latin typeface="Arial" pitchFamily="34" charset="0"/>
              <a:ea typeface="黑体" pitchFamily="49" charset="-122"/>
            </a:endParaRPr>
          </a:p>
        </p:txBody>
      </p:sp>
      <p:sp>
        <p:nvSpPr>
          <p:cNvPr id="33840" name="Rectangle 58"/>
          <p:cNvSpPr>
            <a:spLocks noChangeArrowheads="1"/>
          </p:cNvSpPr>
          <p:nvPr/>
        </p:nvSpPr>
        <p:spPr bwMode="auto">
          <a:xfrm>
            <a:off x="3276600" y="4762439"/>
            <a:ext cx="644408"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1800" i="0" dirty="0">
                <a:latin typeface="Arial" pitchFamily="34" charset="0"/>
                <a:ea typeface="黑体" pitchFamily="49" charset="-122"/>
              </a:rPr>
              <a:t>发送</a:t>
            </a:r>
          </a:p>
        </p:txBody>
      </p:sp>
      <p:grpSp>
        <p:nvGrpSpPr>
          <p:cNvPr id="33841" name="Group 59"/>
          <p:cNvGrpSpPr>
            <a:grpSpLocks/>
          </p:cNvGrpSpPr>
          <p:nvPr/>
        </p:nvGrpSpPr>
        <p:grpSpPr bwMode="auto">
          <a:xfrm>
            <a:off x="6546850" y="5060889"/>
            <a:ext cx="977900" cy="366712"/>
            <a:chOff x="1701" y="2666"/>
            <a:chExt cx="616" cy="231"/>
          </a:xfrm>
        </p:grpSpPr>
        <p:grpSp>
          <p:nvGrpSpPr>
            <p:cNvPr id="33860" name="Group 60"/>
            <p:cNvGrpSpPr>
              <a:grpSpLocks/>
            </p:cNvGrpSpPr>
            <p:nvPr/>
          </p:nvGrpSpPr>
          <p:grpSpPr bwMode="auto">
            <a:xfrm>
              <a:off x="1701" y="2694"/>
              <a:ext cx="616" cy="192"/>
              <a:chOff x="1701" y="2694"/>
              <a:chExt cx="616" cy="192"/>
            </a:xfrm>
          </p:grpSpPr>
          <p:sp>
            <p:nvSpPr>
              <p:cNvPr id="33862" name="AutoShape 61"/>
              <p:cNvSpPr>
                <a:spLocks noChangeArrowheads="1"/>
              </p:cNvSpPr>
              <p:nvPr/>
            </p:nvSpPr>
            <p:spPr bwMode="auto">
              <a:xfrm>
                <a:off x="2045" y="2731"/>
                <a:ext cx="272" cy="136"/>
              </a:xfrm>
              <a:prstGeom prst="rightArrow">
                <a:avLst>
                  <a:gd name="adj1" fmla="val 50000"/>
                  <a:gd name="adj2" fmla="val 50000"/>
                </a:avLst>
              </a:prstGeom>
              <a:solidFill>
                <a:schemeClr val="bg1"/>
              </a:solidFill>
              <a:ln w="12700">
                <a:solidFill>
                  <a:schemeClr val="tx1"/>
                </a:solidFill>
                <a:miter lim="800000"/>
                <a:headEnd/>
                <a:tailEnd/>
              </a:ln>
            </p:spPr>
            <p:txBody>
              <a:bodyPr wrap="none" anchor="ctr"/>
              <a:lstStyle/>
              <a:p>
                <a:endParaRPr lang="zh-CN" altLang="en-US" i="0"/>
              </a:p>
            </p:txBody>
          </p:sp>
          <p:sp>
            <p:nvSpPr>
              <p:cNvPr id="284734" name="Rectangle 62"/>
              <p:cNvSpPr>
                <a:spLocks noChangeArrowheads="1"/>
              </p:cNvSpPr>
              <p:nvPr/>
            </p:nvSpPr>
            <p:spPr bwMode="auto">
              <a:xfrm>
                <a:off x="1701" y="2694"/>
                <a:ext cx="408" cy="192"/>
              </a:xfrm>
              <a:prstGeom prst="rect">
                <a:avLst/>
              </a:prstGeom>
              <a:solidFill>
                <a:srgbClr val="DDDDDD"/>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defRPr/>
                </a:pPr>
                <a:endParaRPr kumimoji="1" lang="zh-CN" altLang="zh-CN" sz="1800" i="0">
                  <a:latin typeface="Arial" charset="0"/>
                  <a:ea typeface="黑体" pitchFamily="2" charset="-122"/>
                </a:endParaRPr>
              </a:p>
            </p:txBody>
          </p:sp>
        </p:grpSp>
        <p:sp>
          <p:nvSpPr>
            <p:cNvPr id="33861" name="Text Box 63"/>
            <p:cNvSpPr txBox="1">
              <a:spLocks noChangeArrowheads="1"/>
            </p:cNvSpPr>
            <p:nvPr/>
          </p:nvSpPr>
          <p:spPr bwMode="auto">
            <a:xfrm>
              <a:off x="1784" y="2666"/>
              <a:ext cx="260" cy="231"/>
            </a:xfrm>
            <a:prstGeom prst="rect">
              <a:avLst/>
            </a:prstGeom>
            <a:noFill/>
            <a:ln w="12700">
              <a:noFill/>
              <a:miter lim="800000"/>
              <a:headEnd/>
              <a:tailEnd/>
            </a:ln>
          </p:spPr>
          <p:txBody>
            <a:bodyPr wrap="none">
              <a:spAutoFit/>
            </a:bodyPr>
            <a:lstStyle/>
            <a:p>
              <a:pPr defTabSz="762000" eaLnBrk="0" hangingPunct="0"/>
              <a:r>
                <a:rPr kumimoji="1" lang="zh-CN" altLang="en-US" sz="1800" i="0">
                  <a:latin typeface="Arial" pitchFamily="34" charset="0"/>
                  <a:ea typeface="黑体" pitchFamily="49" charset="-122"/>
                </a:rPr>
                <a:t>帧</a:t>
              </a:r>
            </a:p>
          </p:txBody>
        </p:sp>
      </p:grpSp>
      <p:sp>
        <p:nvSpPr>
          <p:cNvPr id="33842" name="Rectangle 64"/>
          <p:cNvSpPr>
            <a:spLocks noChangeArrowheads="1"/>
          </p:cNvSpPr>
          <p:nvPr/>
        </p:nvSpPr>
        <p:spPr bwMode="auto">
          <a:xfrm>
            <a:off x="6289675" y="4762439"/>
            <a:ext cx="644408"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1800" i="0">
                <a:latin typeface="Arial" pitchFamily="34" charset="0"/>
                <a:ea typeface="黑体" pitchFamily="49" charset="-122"/>
              </a:rPr>
              <a:t>接收</a:t>
            </a:r>
          </a:p>
        </p:txBody>
      </p:sp>
      <p:sp>
        <p:nvSpPr>
          <p:cNvPr id="33843" name="Rectangle 65"/>
          <p:cNvSpPr>
            <a:spLocks noChangeArrowheads="1"/>
          </p:cNvSpPr>
          <p:nvPr/>
        </p:nvSpPr>
        <p:spPr bwMode="auto">
          <a:xfrm>
            <a:off x="4787900" y="5481576"/>
            <a:ext cx="644408"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1800" i="0">
                <a:latin typeface="Arial" pitchFamily="34" charset="0"/>
                <a:ea typeface="黑体" pitchFamily="49" charset="-122"/>
              </a:rPr>
              <a:t>链路</a:t>
            </a:r>
          </a:p>
        </p:txBody>
      </p:sp>
      <p:sp>
        <p:nvSpPr>
          <p:cNvPr id="284739" name="Rectangle 67"/>
          <p:cNvSpPr>
            <a:spLocks noChangeArrowheads="1"/>
          </p:cNvSpPr>
          <p:nvPr/>
        </p:nvSpPr>
        <p:spPr bwMode="auto">
          <a:xfrm>
            <a:off x="1219200" y="1333439"/>
            <a:ext cx="2011363" cy="1828800"/>
          </a:xfrm>
          <a:prstGeom prst="rect">
            <a:avLst/>
          </a:prstGeom>
          <a:solidFill>
            <a:srgbClr val="CCFFFF"/>
          </a:solidFill>
          <a:ln w="12700">
            <a:solidFill>
              <a:schemeClr val="tx1"/>
            </a:solidFill>
            <a:miter lim="800000"/>
            <a:headEnd/>
            <a:tailEnd/>
          </a:ln>
          <a:effectLst>
            <a:outerShdw dist="53882" dir="2700000" algn="ctr" rotWithShape="0">
              <a:schemeClr val="bg2"/>
            </a:outerShdw>
          </a:effectLst>
        </p:spPr>
        <p:txBody>
          <a:bodyPr wrap="none" anchor="ctr"/>
          <a:lstStyle/>
          <a:p>
            <a:pPr>
              <a:defRPr/>
            </a:pPr>
            <a:endParaRPr lang="zh-CN" altLang="en-US" i="0"/>
          </a:p>
        </p:txBody>
      </p:sp>
      <p:sp>
        <p:nvSpPr>
          <p:cNvPr id="33845" name="Rectangle 68"/>
          <p:cNvSpPr>
            <a:spLocks noChangeArrowheads="1"/>
          </p:cNvSpPr>
          <p:nvPr/>
        </p:nvSpPr>
        <p:spPr bwMode="auto">
          <a:xfrm>
            <a:off x="1238250" y="1943039"/>
            <a:ext cx="1981200" cy="609600"/>
          </a:xfrm>
          <a:prstGeom prst="rect">
            <a:avLst/>
          </a:prstGeom>
          <a:solidFill>
            <a:srgbClr val="FFCCFF"/>
          </a:solidFill>
          <a:ln w="12700">
            <a:noFill/>
            <a:miter lim="800000"/>
            <a:headEnd/>
            <a:tailEnd/>
          </a:ln>
        </p:spPr>
        <p:txBody>
          <a:bodyPr wrap="none" anchor="ctr"/>
          <a:lstStyle/>
          <a:p>
            <a:endParaRPr lang="zh-CN" altLang="en-US" i="0"/>
          </a:p>
        </p:txBody>
      </p:sp>
      <p:sp>
        <p:nvSpPr>
          <p:cNvPr id="33846" name="Line 69"/>
          <p:cNvSpPr>
            <a:spLocks noChangeShapeType="1"/>
          </p:cNvSpPr>
          <p:nvPr/>
        </p:nvSpPr>
        <p:spPr bwMode="auto">
          <a:xfrm>
            <a:off x="1219200" y="1941451"/>
            <a:ext cx="2008188" cy="1588"/>
          </a:xfrm>
          <a:prstGeom prst="line">
            <a:avLst/>
          </a:prstGeom>
          <a:noFill/>
          <a:ln w="12700">
            <a:solidFill>
              <a:schemeClr val="tx1"/>
            </a:solidFill>
            <a:round/>
            <a:headEnd/>
            <a:tailEnd/>
          </a:ln>
        </p:spPr>
        <p:txBody>
          <a:bodyPr wrap="none" anchor="ctr"/>
          <a:lstStyle/>
          <a:p>
            <a:endParaRPr lang="zh-CN" altLang="en-US" i="0"/>
          </a:p>
        </p:txBody>
      </p:sp>
      <p:sp>
        <p:nvSpPr>
          <p:cNvPr id="284742" name="Rectangle 70"/>
          <p:cNvSpPr>
            <a:spLocks noChangeArrowheads="1"/>
          </p:cNvSpPr>
          <p:nvPr/>
        </p:nvSpPr>
        <p:spPr bwMode="auto">
          <a:xfrm>
            <a:off x="1525588" y="2095439"/>
            <a:ext cx="1390650" cy="3048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defRPr/>
            </a:pPr>
            <a:endParaRPr kumimoji="1" lang="zh-CN" altLang="zh-CN" sz="1800" i="0">
              <a:latin typeface="Arial" charset="0"/>
              <a:ea typeface="黑体" pitchFamily="2" charset="-122"/>
            </a:endParaRPr>
          </a:p>
        </p:txBody>
      </p:sp>
      <p:sp>
        <p:nvSpPr>
          <p:cNvPr id="33848" name="Line 71"/>
          <p:cNvSpPr>
            <a:spLocks noChangeShapeType="1"/>
          </p:cNvSpPr>
          <p:nvPr/>
        </p:nvSpPr>
        <p:spPr bwMode="auto">
          <a:xfrm>
            <a:off x="1219200" y="2551051"/>
            <a:ext cx="2008188" cy="1588"/>
          </a:xfrm>
          <a:prstGeom prst="line">
            <a:avLst/>
          </a:prstGeom>
          <a:noFill/>
          <a:ln w="12700">
            <a:solidFill>
              <a:schemeClr val="tx1"/>
            </a:solidFill>
            <a:round/>
            <a:headEnd/>
            <a:tailEnd/>
          </a:ln>
        </p:spPr>
        <p:txBody>
          <a:bodyPr wrap="none" anchor="ctr"/>
          <a:lstStyle/>
          <a:p>
            <a:endParaRPr lang="zh-CN" altLang="en-US" i="0"/>
          </a:p>
        </p:txBody>
      </p:sp>
      <p:sp>
        <p:nvSpPr>
          <p:cNvPr id="284744" name="Rectangle 72"/>
          <p:cNvSpPr>
            <a:spLocks noChangeArrowheads="1"/>
          </p:cNvSpPr>
          <p:nvPr/>
        </p:nvSpPr>
        <p:spPr bwMode="auto">
          <a:xfrm>
            <a:off x="1730375" y="1485839"/>
            <a:ext cx="990600" cy="304800"/>
          </a:xfrm>
          <a:prstGeom prst="rect">
            <a:avLst/>
          </a:prstGeom>
          <a:solidFill>
            <a:srgbClr val="DDDDDD"/>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defRPr/>
            </a:pPr>
            <a:r>
              <a:rPr kumimoji="1" lang="en-US" altLang="zh-CN" sz="1800" i="0" dirty="0">
                <a:latin typeface="Arial" charset="0"/>
                <a:ea typeface="黑体" pitchFamily="2" charset="-122"/>
              </a:rPr>
              <a:t>IP </a:t>
            </a:r>
            <a:r>
              <a:rPr kumimoji="1" lang="zh-CN" altLang="en-US" sz="1800" i="0" dirty="0">
                <a:latin typeface="Arial" charset="0"/>
                <a:ea typeface="黑体" pitchFamily="2" charset="-122"/>
              </a:rPr>
              <a:t>数据报</a:t>
            </a:r>
          </a:p>
        </p:txBody>
      </p:sp>
      <p:sp>
        <p:nvSpPr>
          <p:cNvPr id="284745" name="Rectangle 73"/>
          <p:cNvSpPr>
            <a:spLocks noChangeArrowheads="1"/>
          </p:cNvSpPr>
          <p:nvPr/>
        </p:nvSpPr>
        <p:spPr bwMode="auto">
          <a:xfrm>
            <a:off x="1519238" y="2705039"/>
            <a:ext cx="1403350" cy="3048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p>
            <a:pPr algn="ctr" defTabSz="762000" eaLnBrk="0" hangingPunct="0">
              <a:defRPr/>
            </a:pPr>
            <a:endParaRPr kumimoji="1" lang="zh-CN" altLang="zh-CN" sz="1800" i="0">
              <a:latin typeface="Arial" charset="0"/>
              <a:ea typeface="黑体" pitchFamily="2" charset="-122"/>
            </a:endParaRPr>
          </a:p>
        </p:txBody>
      </p:sp>
      <p:sp>
        <p:nvSpPr>
          <p:cNvPr id="33851" name="Rectangle 74"/>
          <p:cNvSpPr>
            <a:spLocks noChangeArrowheads="1"/>
          </p:cNvSpPr>
          <p:nvPr/>
        </p:nvSpPr>
        <p:spPr bwMode="auto">
          <a:xfrm>
            <a:off x="1455738" y="2717739"/>
            <a:ext cx="1603375" cy="296862"/>
          </a:xfrm>
          <a:prstGeom prst="rect">
            <a:avLst/>
          </a:prstGeom>
          <a:noFill/>
          <a:ln w="12700">
            <a:noFill/>
            <a:miter lim="800000"/>
            <a:headEnd/>
            <a:tailEnd/>
          </a:ln>
        </p:spPr>
        <p:txBody>
          <a:bodyPr wrap="none" lIns="90488" tIns="44450" rIns="90488" bIns="44450">
            <a:spAutoFit/>
          </a:bodyPr>
          <a:lstStyle/>
          <a:p>
            <a:pPr defTabSz="762000" eaLnBrk="0" hangingPunct="0">
              <a:lnSpc>
                <a:spcPct val="85000"/>
              </a:lnSpc>
            </a:pPr>
            <a:r>
              <a:rPr kumimoji="1" lang="en-US" altLang="zh-CN" sz="1600" i="0" dirty="0">
                <a:latin typeface="Arial" pitchFamily="34" charset="0"/>
                <a:ea typeface="黑体" pitchFamily="49" charset="-122"/>
              </a:rPr>
              <a:t>1010…  …0110</a:t>
            </a:r>
          </a:p>
        </p:txBody>
      </p:sp>
      <p:sp>
        <p:nvSpPr>
          <p:cNvPr id="33852" name="AutoShape 75"/>
          <p:cNvSpPr>
            <a:spLocks noChangeArrowheads="1"/>
          </p:cNvSpPr>
          <p:nvPr/>
        </p:nvSpPr>
        <p:spPr bwMode="auto">
          <a:xfrm>
            <a:off x="2071688" y="2552639"/>
            <a:ext cx="304800" cy="334962"/>
          </a:xfrm>
          <a:prstGeom prst="downArrow">
            <a:avLst>
              <a:gd name="adj1" fmla="val 50000"/>
              <a:gd name="adj2" fmla="val 43231"/>
            </a:avLst>
          </a:prstGeom>
          <a:solidFill>
            <a:schemeClr val="bg1"/>
          </a:solidFill>
          <a:ln w="12700">
            <a:solidFill>
              <a:schemeClr val="tx1"/>
            </a:solidFill>
            <a:miter lim="800000"/>
            <a:headEnd/>
            <a:tailEnd/>
          </a:ln>
        </p:spPr>
        <p:txBody>
          <a:bodyPr vert="eaVert" wrap="none" anchor="ctr"/>
          <a:lstStyle/>
          <a:p>
            <a:endParaRPr lang="zh-CN" altLang="en-US" i="0"/>
          </a:p>
        </p:txBody>
      </p:sp>
      <p:sp>
        <p:nvSpPr>
          <p:cNvPr id="33853" name="Rectangle 76"/>
          <p:cNvSpPr>
            <a:spLocks noChangeArrowheads="1"/>
          </p:cNvSpPr>
          <p:nvPr/>
        </p:nvSpPr>
        <p:spPr bwMode="auto">
          <a:xfrm>
            <a:off x="1724025" y="2104964"/>
            <a:ext cx="990600" cy="280987"/>
          </a:xfrm>
          <a:prstGeom prst="rect">
            <a:avLst/>
          </a:prstGeom>
          <a:solidFill>
            <a:srgbClr val="DDDDDD"/>
          </a:solidFill>
          <a:ln w="12700">
            <a:noFill/>
            <a:miter lim="800000"/>
            <a:headEnd/>
            <a:tailEnd/>
          </a:ln>
        </p:spPr>
        <p:txBody>
          <a:bodyPr wrap="none" anchor="ctr"/>
          <a:lstStyle/>
          <a:p>
            <a:endParaRPr lang="zh-CN" altLang="en-US" i="0"/>
          </a:p>
        </p:txBody>
      </p:sp>
      <p:sp>
        <p:nvSpPr>
          <p:cNvPr id="284749" name="AutoShape 77"/>
          <p:cNvSpPr>
            <a:spLocks noChangeArrowheads="1"/>
          </p:cNvSpPr>
          <p:nvPr/>
        </p:nvSpPr>
        <p:spPr bwMode="auto">
          <a:xfrm>
            <a:off x="1730375" y="1800164"/>
            <a:ext cx="990600" cy="369887"/>
          </a:xfrm>
          <a:prstGeom prst="downArrow">
            <a:avLst>
              <a:gd name="adj1" fmla="val 65389"/>
              <a:gd name="adj2" fmla="val 39394"/>
            </a:avLst>
          </a:prstGeom>
          <a:solidFill>
            <a:schemeClr val="accent2"/>
          </a:solidFill>
          <a:ln w="12700">
            <a:solidFill>
              <a:schemeClr val="tx1"/>
            </a:solidFill>
            <a:miter lim="800000"/>
            <a:headEnd/>
            <a:tailEnd/>
          </a:ln>
          <a:effectLst>
            <a:outerShdw dist="35921" dir="2700000" algn="ctr" rotWithShape="0">
              <a:schemeClr val="bg2"/>
            </a:outerShdw>
          </a:effectLst>
        </p:spPr>
        <p:txBody>
          <a:bodyPr vert="eaVert" wrap="none" anchor="ctr"/>
          <a:lstStyle/>
          <a:p>
            <a:pPr>
              <a:defRPr/>
            </a:pPr>
            <a:endParaRPr lang="zh-CN" altLang="en-US" i="0"/>
          </a:p>
        </p:txBody>
      </p:sp>
      <p:sp>
        <p:nvSpPr>
          <p:cNvPr id="33855" name="Text Box 78"/>
          <p:cNvSpPr txBox="1">
            <a:spLocks noChangeArrowheads="1"/>
          </p:cNvSpPr>
          <p:nvPr/>
        </p:nvSpPr>
        <p:spPr bwMode="auto">
          <a:xfrm>
            <a:off x="1187450" y="2049401"/>
            <a:ext cx="412750" cy="366713"/>
          </a:xfrm>
          <a:prstGeom prst="rect">
            <a:avLst/>
          </a:prstGeom>
          <a:noFill/>
          <a:ln w="12700">
            <a:noFill/>
            <a:miter lim="800000"/>
            <a:headEnd/>
            <a:tailEnd/>
          </a:ln>
        </p:spPr>
        <p:txBody>
          <a:bodyPr wrap="none">
            <a:spAutoFit/>
          </a:bodyPr>
          <a:lstStyle/>
          <a:p>
            <a:pPr defTabSz="762000" eaLnBrk="0" hangingPunct="0"/>
            <a:r>
              <a:rPr kumimoji="1" lang="zh-CN" altLang="en-US" sz="1800" i="0">
                <a:latin typeface="Arial" pitchFamily="34" charset="0"/>
                <a:ea typeface="黑体" pitchFamily="49" charset="-122"/>
              </a:rPr>
              <a:t>帧</a:t>
            </a:r>
          </a:p>
        </p:txBody>
      </p:sp>
      <p:sp>
        <p:nvSpPr>
          <p:cNvPr id="33856" name="Rectangle 79"/>
          <p:cNvSpPr>
            <a:spLocks noChangeArrowheads="1"/>
          </p:cNvSpPr>
          <p:nvPr/>
        </p:nvSpPr>
        <p:spPr bwMode="auto">
          <a:xfrm>
            <a:off x="1930400" y="1763651"/>
            <a:ext cx="644408"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1800" i="0" dirty="0">
                <a:latin typeface="Arial" pitchFamily="34" charset="0"/>
                <a:ea typeface="黑体" pitchFamily="49" charset="-122"/>
              </a:rPr>
              <a:t>装入</a:t>
            </a:r>
          </a:p>
        </p:txBody>
      </p:sp>
      <p:sp>
        <p:nvSpPr>
          <p:cNvPr id="33857" name="Line 80"/>
          <p:cNvSpPr>
            <a:spLocks noChangeShapeType="1"/>
          </p:cNvSpPr>
          <p:nvPr/>
        </p:nvSpPr>
        <p:spPr bwMode="auto">
          <a:xfrm>
            <a:off x="1719263" y="2100201"/>
            <a:ext cx="0" cy="285750"/>
          </a:xfrm>
          <a:prstGeom prst="line">
            <a:avLst/>
          </a:prstGeom>
          <a:noFill/>
          <a:ln w="12700">
            <a:solidFill>
              <a:schemeClr val="tx1"/>
            </a:solidFill>
            <a:prstDash val="dash"/>
            <a:round/>
            <a:headEnd/>
            <a:tailEnd/>
          </a:ln>
        </p:spPr>
        <p:txBody>
          <a:bodyPr/>
          <a:lstStyle/>
          <a:p>
            <a:endParaRPr lang="zh-CN" altLang="en-US" i="0"/>
          </a:p>
        </p:txBody>
      </p:sp>
      <p:sp>
        <p:nvSpPr>
          <p:cNvPr id="33858" name="Line 81"/>
          <p:cNvSpPr>
            <a:spLocks noChangeShapeType="1"/>
          </p:cNvSpPr>
          <p:nvPr/>
        </p:nvSpPr>
        <p:spPr bwMode="auto">
          <a:xfrm>
            <a:off x="2709863" y="2101789"/>
            <a:ext cx="0" cy="285750"/>
          </a:xfrm>
          <a:prstGeom prst="line">
            <a:avLst/>
          </a:prstGeom>
          <a:noFill/>
          <a:ln w="12700">
            <a:solidFill>
              <a:schemeClr val="tx1"/>
            </a:solidFill>
            <a:prstDash val="dash"/>
            <a:round/>
            <a:headEnd/>
            <a:tailEnd/>
          </a:ln>
        </p:spPr>
        <p:txBody>
          <a:bodyPr/>
          <a:lstStyle/>
          <a:p>
            <a:endParaRPr lang="zh-CN" altLang="en-US" i="0"/>
          </a:p>
        </p:txBody>
      </p:sp>
      <p:sp>
        <p:nvSpPr>
          <p:cNvPr id="284754" name="Text Box 82"/>
          <p:cNvSpPr txBox="1">
            <a:spLocks noChangeArrowheads="1"/>
          </p:cNvSpPr>
          <p:nvPr/>
        </p:nvSpPr>
        <p:spPr bwMode="auto">
          <a:xfrm>
            <a:off x="2703315" y="326934"/>
            <a:ext cx="3775393" cy="523220"/>
          </a:xfrm>
          <a:prstGeom prst="rect">
            <a:avLst/>
          </a:prstGeom>
          <a:solidFill>
            <a:schemeClr val="accent2"/>
          </a:solidFill>
          <a:ln w="9525">
            <a:solidFill>
              <a:schemeClr val="tx2"/>
            </a:solidFill>
            <a:miter lim="800000"/>
            <a:headEnd/>
            <a:tailEnd/>
          </a:ln>
          <a:effectLst>
            <a:outerShdw dist="35921" dir="2700000" algn="ctr" rotWithShape="0">
              <a:schemeClr val="bg2"/>
            </a:outerShdw>
          </a:effectLst>
        </p:spPr>
        <p:txBody>
          <a:bodyPr wrap="none">
            <a:spAutoFit/>
          </a:bodyPr>
          <a:lstStyle/>
          <a:p>
            <a:pPr>
              <a:defRPr/>
            </a:pPr>
            <a:r>
              <a:rPr lang="zh-CN" altLang="en-US" sz="2800" i="0" dirty="0">
                <a:ea typeface="黑体" pitchFamily="2" charset="-122"/>
              </a:rPr>
              <a:t>数据链路层传送的是</a:t>
            </a:r>
            <a:r>
              <a:rPr lang="zh-CN" altLang="en-US" sz="2800" i="0" dirty="0">
                <a:solidFill>
                  <a:schemeClr val="hlink"/>
                </a:solidFill>
                <a:ea typeface="黑体" pitchFamily="2" charset="-122"/>
              </a:rPr>
              <a:t>帧</a:t>
            </a:r>
          </a:p>
        </p:txBody>
      </p:sp>
      <p:sp>
        <p:nvSpPr>
          <p:cNvPr id="81" name="Rectangle 16"/>
          <p:cNvSpPr>
            <a:spLocks noChangeArrowheads="1"/>
          </p:cNvSpPr>
          <p:nvPr/>
        </p:nvSpPr>
        <p:spPr bwMode="auto">
          <a:xfrm>
            <a:off x="8062715" y="2402729"/>
            <a:ext cx="644408" cy="366767"/>
          </a:xfrm>
          <a:prstGeom prst="rect">
            <a:avLst/>
          </a:prstGeom>
          <a:noFill/>
          <a:ln w="12700">
            <a:noFill/>
            <a:miter lim="800000"/>
            <a:headEnd/>
            <a:tailEnd/>
          </a:ln>
        </p:spPr>
        <p:txBody>
          <a:bodyPr wrap="none" lIns="90488" tIns="44450" rIns="90488" bIns="44450">
            <a:spAutoFit/>
          </a:bodyPr>
          <a:lstStyle/>
          <a:p>
            <a:pPr defTabSz="762000" eaLnBrk="0" hangingPunct="0"/>
            <a:r>
              <a:rPr kumimoji="1" lang="zh-CN" altLang="en-US" sz="1800" i="0" dirty="0">
                <a:solidFill>
                  <a:srgbClr val="FF0000"/>
                </a:solidFill>
                <a:latin typeface="Arial" pitchFamily="34" charset="0"/>
                <a:ea typeface="黑体" pitchFamily="49" charset="-122"/>
              </a:rPr>
              <a:t>取出</a:t>
            </a:r>
          </a:p>
        </p:txBody>
      </p:sp>
    </p:spTree>
    <p:extLst>
      <p:ext uri="{BB962C8B-B14F-4D97-AF65-F5344CB8AC3E}">
        <p14:creationId xmlns:p14="http://schemas.microsoft.com/office/powerpoint/2010/main" val="34424606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2"/>
          <p:cNvSpPr>
            <a:spLocks noGrp="1" noChangeArrowheads="1"/>
          </p:cNvSpPr>
          <p:nvPr>
            <p:ph type="title"/>
          </p:nvPr>
        </p:nvSpPr>
        <p:spPr/>
        <p:txBody>
          <a:bodyPr/>
          <a:lstStyle/>
          <a:p>
            <a:pPr eaLnBrk="1" hangingPunct="1"/>
            <a:r>
              <a:rPr lang="zh-CN" altLang="en-US" dirty="0">
                <a:latin typeface="+mn-ea"/>
                <a:ea typeface="+mn-ea"/>
                <a:cs typeface="Arial" panose="020B0604020202020204" pitchFamily="34" charset="0"/>
              </a:rPr>
              <a:t>对于共享介质能做什么</a:t>
            </a:r>
            <a:r>
              <a:rPr lang="en-US" altLang="zh-CN" dirty="0">
                <a:latin typeface="+mn-ea"/>
                <a:ea typeface="+mn-ea"/>
                <a:cs typeface="Arial" panose="020B0604020202020204" pitchFamily="34" charset="0"/>
              </a:rPr>
              <a:t>?</a:t>
            </a:r>
          </a:p>
        </p:txBody>
      </p:sp>
      <p:sp>
        <p:nvSpPr>
          <p:cNvPr id="83973" name="Rectangle 3"/>
          <p:cNvSpPr>
            <a:spLocks noGrp="1" noChangeArrowheads="1"/>
          </p:cNvSpPr>
          <p:nvPr>
            <p:ph type="body" idx="1"/>
          </p:nvPr>
        </p:nvSpPr>
        <p:spPr/>
        <p:txBody>
          <a:bodyPr/>
          <a:lstStyle/>
          <a:p>
            <a:pPr eaLnBrk="1" hangingPunct="1"/>
            <a:r>
              <a:rPr lang="zh-CN" altLang="en-US" dirty="0">
                <a:ea typeface="楷体" panose="02010609060101010101" pitchFamily="49" charset="-122"/>
                <a:cs typeface="Arial" panose="020B0604020202020204" pitchFamily="34" charset="0"/>
              </a:rPr>
              <a:t>信道划分，基于时间、频率、编码</a:t>
            </a:r>
          </a:p>
          <a:p>
            <a:pPr lvl="1" eaLnBrk="1" hangingPunct="1"/>
            <a:r>
              <a:rPr lang="zh-CN" altLang="en-US" sz="2200" dirty="0">
                <a:ea typeface="楷体" panose="02010609060101010101" pitchFamily="49" charset="-122"/>
                <a:cs typeface="Arial" panose="020B0604020202020204" pitchFamily="34" charset="0"/>
              </a:rPr>
              <a:t>时分，频分</a:t>
            </a:r>
          </a:p>
          <a:p>
            <a:pPr eaLnBrk="1" hangingPunct="1"/>
            <a:endParaRPr lang="en-US" altLang="zh-CN" dirty="0">
              <a:ea typeface="楷体" panose="02010609060101010101" pitchFamily="49" charset="-122"/>
              <a:cs typeface="Arial" panose="020B0604020202020204" pitchFamily="34" charset="0"/>
            </a:endParaRPr>
          </a:p>
          <a:p>
            <a:pPr eaLnBrk="1" hangingPunct="1"/>
            <a:r>
              <a:rPr lang="zh-CN" altLang="en-US" dirty="0">
                <a:ea typeface="楷体" panose="02010609060101010101" pitchFamily="49" charset="-122"/>
                <a:cs typeface="Arial" panose="020B0604020202020204" pitchFamily="34" charset="0"/>
              </a:rPr>
              <a:t>随机划分 </a:t>
            </a:r>
            <a:r>
              <a:rPr lang="en-US" altLang="zh-CN" dirty="0">
                <a:ea typeface="楷体" panose="02010609060101010101" pitchFamily="49" charset="-122"/>
                <a:cs typeface="Arial" panose="020B0604020202020204" pitchFamily="34" charset="0"/>
              </a:rPr>
              <a:t>(</a:t>
            </a:r>
            <a:r>
              <a:rPr lang="zh-CN" altLang="en-US" dirty="0">
                <a:ea typeface="楷体" panose="02010609060101010101" pitchFamily="49" charset="-122"/>
                <a:cs typeface="Arial" panose="020B0604020202020204" pitchFamily="34" charset="0"/>
              </a:rPr>
              <a:t>动态</a:t>
            </a:r>
            <a:r>
              <a:rPr lang="en-US" altLang="zh-CN" dirty="0">
                <a:ea typeface="楷体" panose="02010609060101010101" pitchFamily="49" charset="-122"/>
                <a:cs typeface="Arial" panose="020B0604020202020204" pitchFamily="34" charset="0"/>
              </a:rPr>
              <a:t>), </a:t>
            </a:r>
          </a:p>
          <a:p>
            <a:pPr lvl="1" eaLnBrk="1" hangingPunct="1"/>
            <a:r>
              <a:rPr lang="en-US" altLang="zh-CN" sz="2200" dirty="0">
                <a:ea typeface="楷体" panose="02010609060101010101" pitchFamily="49" charset="-122"/>
                <a:cs typeface="Arial" panose="020B0604020202020204" pitchFamily="34" charset="0"/>
              </a:rPr>
              <a:t>ALOHA, S-ALOHA, CSMA, CSMA/CD</a:t>
            </a:r>
          </a:p>
          <a:p>
            <a:pPr lvl="1" eaLnBrk="1" hangingPunct="1"/>
            <a:r>
              <a:rPr lang="zh-CN" altLang="en-US" sz="2200" dirty="0">
                <a:ea typeface="楷体" panose="02010609060101010101" pitchFamily="49" charset="-122"/>
                <a:cs typeface="Arial" panose="020B0604020202020204" pitchFamily="34" charset="0"/>
              </a:rPr>
              <a:t>载波侦听</a:t>
            </a:r>
            <a:r>
              <a:rPr lang="en-US" altLang="zh-CN" sz="2200" dirty="0">
                <a:ea typeface="楷体" panose="02010609060101010101" pitchFamily="49" charset="-122"/>
                <a:cs typeface="Arial" panose="020B0604020202020204" pitchFamily="34" charset="0"/>
              </a:rPr>
              <a:t>: </a:t>
            </a:r>
            <a:r>
              <a:rPr lang="zh-CN" altLang="en-US" sz="2200" dirty="0">
                <a:ea typeface="楷体" panose="02010609060101010101" pitchFamily="49" charset="-122"/>
                <a:cs typeface="Arial" panose="020B0604020202020204" pitchFamily="34" charset="0"/>
              </a:rPr>
              <a:t>有线“易行”、无线“困难”</a:t>
            </a:r>
          </a:p>
          <a:p>
            <a:pPr lvl="1" eaLnBrk="1" hangingPunct="1"/>
            <a:r>
              <a:rPr lang="en-US" altLang="zh-CN" sz="2200" dirty="0">
                <a:ea typeface="楷体" panose="02010609060101010101" pitchFamily="49" charset="-122"/>
                <a:cs typeface="Arial" panose="020B0604020202020204" pitchFamily="34" charset="0"/>
              </a:rPr>
              <a:t>CSMA/CD </a:t>
            </a:r>
            <a:r>
              <a:rPr lang="zh-CN" altLang="en-US" sz="2200" dirty="0">
                <a:ea typeface="楷体" panose="02010609060101010101" pitchFamily="49" charset="-122"/>
                <a:cs typeface="Arial" panose="020B0604020202020204" pitchFamily="34" charset="0"/>
              </a:rPr>
              <a:t>用于以太网</a:t>
            </a:r>
          </a:p>
          <a:p>
            <a:pPr lvl="1" eaLnBrk="1" hangingPunct="1"/>
            <a:r>
              <a:rPr lang="en-US" altLang="zh-CN" sz="2200" dirty="0">
                <a:ea typeface="楷体" panose="02010609060101010101" pitchFamily="49" charset="-122"/>
                <a:cs typeface="Arial" panose="020B0604020202020204" pitchFamily="34" charset="0"/>
              </a:rPr>
              <a:t>CSMA/CA </a:t>
            </a:r>
            <a:r>
              <a:rPr lang="zh-CN" altLang="en-US" sz="2200" dirty="0">
                <a:ea typeface="楷体" panose="02010609060101010101" pitchFamily="49" charset="-122"/>
                <a:cs typeface="Arial" panose="020B0604020202020204" pitchFamily="34" charset="0"/>
              </a:rPr>
              <a:t>用于 </a:t>
            </a:r>
            <a:r>
              <a:rPr lang="en-US" altLang="zh-CN" sz="2200" dirty="0">
                <a:ea typeface="楷体" panose="02010609060101010101" pitchFamily="49" charset="-122"/>
                <a:cs typeface="Arial" panose="020B0604020202020204" pitchFamily="34" charset="0"/>
              </a:rPr>
              <a:t>802.11</a:t>
            </a:r>
          </a:p>
          <a:p>
            <a:pPr eaLnBrk="1" hangingPunct="1"/>
            <a:endParaRPr lang="en-US" altLang="zh-CN" dirty="0">
              <a:ea typeface="楷体" panose="02010609060101010101" pitchFamily="49" charset="-122"/>
              <a:cs typeface="Arial" panose="020B0604020202020204" pitchFamily="34" charset="0"/>
            </a:endParaRPr>
          </a:p>
          <a:p>
            <a:pPr eaLnBrk="1" hangingPunct="1"/>
            <a:r>
              <a:rPr lang="zh-CN" altLang="en-US" dirty="0">
                <a:ea typeface="楷体" panose="02010609060101010101" pitchFamily="49" charset="-122"/>
                <a:cs typeface="Arial" panose="020B0604020202020204" pitchFamily="34" charset="0"/>
              </a:rPr>
              <a:t>轮流</a:t>
            </a:r>
          </a:p>
          <a:p>
            <a:pPr lvl="1" eaLnBrk="1" hangingPunct="1"/>
            <a:r>
              <a:rPr lang="zh-CN" altLang="en-US" sz="2200" dirty="0">
                <a:ea typeface="楷体" panose="02010609060101010101" pitchFamily="49" charset="-122"/>
                <a:cs typeface="Arial" panose="020B0604020202020204" pitchFamily="34" charset="0"/>
              </a:rPr>
              <a:t>主结点轮询，令牌传递</a:t>
            </a:r>
            <a:endParaRPr lang="en-US" altLang="zh-CN" sz="2200" dirty="0">
              <a:ea typeface="楷体" panose="02010609060101010101" pitchFamily="49" charset="-122"/>
              <a:cs typeface="Arial" panose="020B0604020202020204" pitchFamily="34" charset="0"/>
            </a:endParaRPr>
          </a:p>
          <a:p>
            <a:pPr lvl="1" eaLnBrk="1" hangingPunct="1"/>
            <a:r>
              <a:rPr lang="zh-CN" altLang="en-US" sz="2200" dirty="0">
                <a:ea typeface="楷体" panose="02010609060101010101" pitchFamily="49" charset="-122"/>
                <a:cs typeface="Arial" panose="020B0604020202020204" pitchFamily="34" charset="0"/>
              </a:rPr>
              <a:t>蓝牙、令牌环、 </a:t>
            </a:r>
            <a:r>
              <a:rPr lang="en-US" altLang="zh-CN" sz="2200" dirty="0">
                <a:ea typeface="楷体" panose="02010609060101010101" pitchFamily="49" charset="-122"/>
                <a:cs typeface="Arial" panose="020B0604020202020204" pitchFamily="34" charset="0"/>
              </a:rPr>
              <a:t>FDDI (Fiber Distributed Data Interface)</a:t>
            </a:r>
          </a:p>
        </p:txBody>
      </p:sp>
    </p:spTree>
    <p:extLst>
      <p:ext uri="{BB962C8B-B14F-4D97-AF65-F5344CB8AC3E}">
        <p14:creationId xmlns:p14="http://schemas.microsoft.com/office/powerpoint/2010/main" val="25403078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sz="half" idx="1"/>
          </p:nvPr>
        </p:nvSpPr>
        <p:spPr>
          <a:xfrm>
            <a:off x="303213" y="1026620"/>
            <a:ext cx="4279900" cy="5159867"/>
          </a:xfrm>
        </p:spPr>
        <p:txBody>
          <a:bodyPr/>
          <a:lstStyle/>
          <a:p>
            <a:pPr eaLnBrk="1" hangingPunct="1">
              <a:lnSpc>
                <a:spcPct val="90000"/>
              </a:lnSpc>
              <a:buFontTx/>
              <a:buNone/>
            </a:pPr>
            <a:r>
              <a:rPr lang="en-US" altLang="zh-CN" sz="1800" dirty="0"/>
              <a:t>6.1 </a:t>
            </a:r>
            <a:r>
              <a:rPr lang="zh-CN" altLang="en-US" sz="1800" dirty="0"/>
              <a:t>链路层概述</a:t>
            </a:r>
            <a:endParaRPr lang="en-US" altLang="zh-CN" sz="1800" dirty="0"/>
          </a:p>
          <a:p>
            <a:pPr eaLnBrk="1" hangingPunct="1">
              <a:lnSpc>
                <a:spcPct val="90000"/>
              </a:lnSpc>
            </a:pPr>
            <a:r>
              <a:rPr lang="zh-CN" altLang="en-US" sz="1800" dirty="0"/>
              <a:t>链路层提供的服务</a:t>
            </a:r>
            <a:endParaRPr lang="en-US" altLang="zh-CN" sz="1800" dirty="0"/>
          </a:p>
          <a:p>
            <a:pPr eaLnBrk="1" hangingPunct="1">
              <a:lnSpc>
                <a:spcPct val="90000"/>
              </a:lnSpc>
            </a:pPr>
            <a:r>
              <a:rPr lang="zh-CN" altLang="en-US" sz="1800" dirty="0"/>
              <a:t>链路层在何处实现</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6.2 </a:t>
            </a:r>
            <a:r>
              <a:rPr lang="zh-CN" altLang="en-US" sz="1800" dirty="0"/>
              <a:t>差错检测和纠正技术 </a:t>
            </a:r>
            <a:endParaRPr lang="en-US" altLang="zh-CN" sz="1800" dirty="0"/>
          </a:p>
          <a:p>
            <a:pPr eaLnBrk="1" hangingPunct="1">
              <a:lnSpc>
                <a:spcPct val="90000"/>
              </a:lnSpc>
            </a:pPr>
            <a:r>
              <a:rPr lang="zh-CN" altLang="en-US" sz="1800" dirty="0"/>
              <a:t>奇偶校验</a:t>
            </a:r>
            <a:endParaRPr lang="en-US" altLang="zh-CN" sz="1800" dirty="0"/>
          </a:p>
          <a:p>
            <a:pPr eaLnBrk="1" hangingPunct="1">
              <a:lnSpc>
                <a:spcPct val="90000"/>
              </a:lnSpc>
            </a:pPr>
            <a:r>
              <a:rPr lang="zh-CN" altLang="en-US" sz="1800" dirty="0"/>
              <a:t>校验和方法</a:t>
            </a:r>
            <a:endParaRPr lang="en-US" altLang="zh-CN" sz="1800" dirty="0"/>
          </a:p>
          <a:p>
            <a:pPr eaLnBrk="1" hangingPunct="1">
              <a:lnSpc>
                <a:spcPct val="90000"/>
              </a:lnSpc>
            </a:pPr>
            <a:r>
              <a:rPr lang="zh-CN" altLang="en-US" sz="1800" dirty="0"/>
              <a:t>循环冗余检测</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6.3 </a:t>
            </a:r>
            <a:r>
              <a:rPr lang="zh-CN" altLang="en-US" sz="1800" dirty="0"/>
              <a:t>多路访问链路和协议</a:t>
            </a:r>
            <a:endParaRPr lang="en-US" altLang="zh-CN" sz="1800" dirty="0"/>
          </a:p>
          <a:p>
            <a:pPr eaLnBrk="1" hangingPunct="1">
              <a:lnSpc>
                <a:spcPct val="90000"/>
              </a:lnSpc>
            </a:pPr>
            <a:r>
              <a:rPr lang="zh-CN" altLang="en-US" sz="1800" dirty="0"/>
              <a:t>信道划分协议</a:t>
            </a:r>
            <a:endParaRPr lang="en-US" altLang="zh-CN" sz="1800" dirty="0"/>
          </a:p>
          <a:p>
            <a:pPr eaLnBrk="1" hangingPunct="1">
              <a:lnSpc>
                <a:spcPct val="90000"/>
              </a:lnSpc>
            </a:pPr>
            <a:r>
              <a:rPr lang="zh-CN" altLang="en-US" sz="1800" dirty="0"/>
              <a:t>随机接入协议</a:t>
            </a:r>
            <a:endParaRPr lang="en-US" altLang="zh-CN" sz="1800" dirty="0"/>
          </a:p>
          <a:p>
            <a:pPr eaLnBrk="1" hangingPunct="1">
              <a:lnSpc>
                <a:spcPct val="90000"/>
              </a:lnSpc>
            </a:pPr>
            <a:r>
              <a:rPr lang="zh-CN" altLang="en-US" sz="1800" dirty="0"/>
              <a:t>轮流协议</a:t>
            </a:r>
            <a:endParaRPr lang="en-US" altLang="zh-CN" sz="1800" dirty="0"/>
          </a:p>
          <a:p>
            <a:pPr eaLnBrk="1" hangingPunct="1">
              <a:lnSpc>
                <a:spcPct val="90000"/>
              </a:lnSpc>
            </a:pPr>
            <a:r>
              <a:rPr lang="en-US" altLang="zh-CN" sz="1800" dirty="0"/>
              <a:t>DOCSIS: </a:t>
            </a:r>
            <a:r>
              <a:rPr lang="zh-CN" altLang="en-US" sz="1800" dirty="0"/>
              <a:t>用于电缆互联网接入的链路层协议</a:t>
            </a:r>
            <a:endParaRPr lang="en-US" altLang="zh-CN" sz="1800" dirty="0"/>
          </a:p>
          <a:p>
            <a:pPr marL="0" indent="0" eaLnBrk="1" hangingPunct="1">
              <a:lnSpc>
                <a:spcPct val="90000"/>
              </a:lnSpc>
              <a:buNone/>
            </a:pPr>
            <a:r>
              <a:rPr lang="en-US" altLang="zh-CN" sz="2000" dirty="0"/>
              <a:t>6.4 </a:t>
            </a:r>
            <a:r>
              <a:rPr lang="zh-CN" altLang="en-US" sz="2000" dirty="0">
                <a:solidFill>
                  <a:srgbClr val="FF0000"/>
                </a:solidFill>
              </a:rPr>
              <a:t>交换局域网</a:t>
            </a:r>
            <a:endParaRPr lang="en-US" altLang="zh-CN" sz="2000" dirty="0">
              <a:solidFill>
                <a:srgbClr val="FF0000"/>
              </a:solidFill>
            </a:endParaRPr>
          </a:p>
          <a:p>
            <a:pPr eaLnBrk="1" hangingPunct="1">
              <a:lnSpc>
                <a:spcPct val="90000"/>
              </a:lnSpc>
            </a:pPr>
            <a:r>
              <a:rPr lang="zh-CN" altLang="en-US" sz="1800" dirty="0"/>
              <a:t>链路层寻址和 </a:t>
            </a:r>
            <a:r>
              <a:rPr lang="en-US" altLang="zh-CN" sz="1800" dirty="0"/>
              <a:t>ARP</a:t>
            </a:r>
          </a:p>
          <a:p>
            <a:pPr marL="0" indent="0" eaLnBrk="1" hangingPunct="1">
              <a:lnSpc>
                <a:spcPct val="90000"/>
              </a:lnSpc>
              <a:buNone/>
            </a:pPr>
            <a:endParaRPr lang="en-US" altLang="zh-CN" sz="1800" i="1" dirty="0"/>
          </a:p>
        </p:txBody>
      </p:sp>
      <p:sp>
        <p:nvSpPr>
          <p:cNvPr id="39940" name="Rectangle 4"/>
          <p:cNvSpPr>
            <a:spLocks noGrp="1" noChangeArrowheads="1"/>
          </p:cNvSpPr>
          <p:nvPr>
            <p:ph type="body" sz="half" idx="2"/>
          </p:nvPr>
        </p:nvSpPr>
        <p:spPr>
          <a:xfrm>
            <a:off x="4583113" y="1026620"/>
            <a:ext cx="4260850" cy="5159868"/>
          </a:xfrm>
        </p:spPr>
        <p:txBody>
          <a:bodyPr/>
          <a:lstStyle/>
          <a:p>
            <a:pPr eaLnBrk="1" hangingPunct="1">
              <a:lnSpc>
                <a:spcPct val="90000"/>
              </a:lnSpc>
            </a:pPr>
            <a:r>
              <a:rPr lang="zh-CN" altLang="en-US" sz="1800" dirty="0"/>
              <a:t>以太网</a:t>
            </a:r>
            <a:endParaRPr lang="en-US" altLang="zh-CN" sz="1800" dirty="0"/>
          </a:p>
          <a:p>
            <a:pPr eaLnBrk="1" hangingPunct="1">
              <a:lnSpc>
                <a:spcPct val="90000"/>
              </a:lnSpc>
            </a:pPr>
            <a:r>
              <a:rPr lang="zh-CN" altLang="en-US" sz="1800" dirty="0"/>
              <a:t>链路层交换机</a:t>
            </a:r>
            <a:endParaRPr lang="en-US" altLang="zh-CN" sz="1800" dirty="0"/>
          </a:p>
          <a:p>
            <a:pPr eaLnBrk="1" hangingPunct="1">
              <a:lnSpc>
                <a:spcPct val="90000"/>
              </a:lnSpc>
            </a:pPr>
            <a:r>
              <a:rPr lang="zh-CN" altLang="en-US" sz="1800" dirty="0"/>
              <a:t>虚拟局域网 </a:t>
            </a:r>
            <a:r>
              <a:rPr lang="en-US" altLang="zh-CN" sz="1800" dirty="0"/>
              <a:t>(VLANs)</a:t>
            </a:r>
          </a:p>
          <a:p>
            <a:pPr eaLnBrk="1" hangingPunct="1">
              <a:lnSpc>
                <a:spcPct val="90000"/>
              </a:lnSpc>
              <a:buFontTx/>
              <a:buNone/>
            </a:pPr>
            <a:endParaRPr lang="en-US" altLang="zh-CN" sz="1800" dirty="0"/>
          </a:p>
          <a:p>
            <a:pPr eaLnBrk="1" hangingPunct="1">
              <a:lnSpc>
                <a:spcPct val="90000"/>
              </a:lnSpc>
              <a:buFontTx/>
              <a:buNone/>
            </a:pPr>
            <a:r>
              <a:rPr lang="en-US" altLang="zh-CN" sz="1800" dirty="0"/>
              <a:t>6.5 </a:t>
            </a:r>
            <a:r>
              <a:rPr lang="zh-CN" altLang="en-US" sz="1800" dirty="0"/>
              <a:t>链路虚拟化：网络作为链路层</a:t>
            </a:r>
            <a:endParaRPr lang="en-US" altLang="zh-CN" sz="1800" dirty="0"/>
          </a:p>
          <a:p>
            <a:pPr eaLnBrk="1" hangingPunct="1">
              <a:lnSpc>
                <a:spcPct val="90000"/>
              </a:lnSpc>
            </a:pPr>
            <a:r>
              <a:rPr lang="zh-CN" altLang="en-US" sz="1800" dirty="0"/>
              <a:t>多协议标签交换 </a:t>
            </a:r>
            <a:r>
              <a:rPr lang="en-US" altLang="zh-CN" sz="1800" dirty="0"/>
              <a:t>(MPLS)</a:t>
            </a:r>
          </a:p>
          <a:p>
            <a:pPr eaLnBrk="1" hangingPunct="1">
              <a:lnSpc>
                <a:spcPct val="90000"/>
              </a:lnSpc>
              <a:buFontTx/>
              <a:buNone/>
            </a:pPr>
            <a:r>
              <a:rPr lang="en-US" altLang="zh-CN" sz="1800" dirty="0"/>
              <a:t>6.6 </a:t>
            </a:r>
            <a:r>
              <a:rPr lang="zh-CN" altLang="en-US" sz="1800" dirty="0"/>
              <a:t>数据中心网络</a:t>
            </a:r>
            <a:endParaRPr lang="en-US" altLang="zh-CN" sz="1800" dirty="0"/>
          </a:p>
          <a:p>
            <a:pPr eaLnBrk="1" hangingPunct="1">
              <a:lnSpc>
                <a:spcPct val="90000"/>
              </a:lnSpc>
              <a:buFontTx/>
              <a:buNone/>
            </a:pPr>
            <a:endParaRPr lang="en-US" altLang="zh-CN" sz="1800" dirty="0"/>
          </a:p>
          <a:p>
            <a:pPr eaLnBrk="1" hangingPunct="1">
              <a:lnSpc>
                <a:spcPct val="90000"/>
              </a:lnSpc>
              <a:buFontTx/>
              <a:buNone/>
            </a:pPr>
            <a:r>
              <a:rPr lang="en-US" altLang="zh-CN" sz="1800" dirty="0"/>
              <a:t>6.7 </a:t>
            </a:r>
            <a:r>
              <a:rPr lang="zh-CN" altLang="en-US" sz="1800" dirty="0"/>
              <a:t>回顾：</a:t>
            </a:r>
            <a:r>
              <a:rPr lang="en-US" altLang="zh-CN" sz="1800" dirty="0"/>
              <a:t>Web</a:t>
            </a:r>
            <a:r>
              <a:rPr lang="zh-CN" altLang="en-US" sz="1800" dirty="0"/>
              <a:t>页面请求的历程</a:t>
            </a:r>
            <a:endParaRPr lang="en-US" altLang="zh-CN" sz="1800" dirty="0"/>
          </a:p>
          <a:p>
            <a:pPr eaLnBrk="1" hangingPunct="1">
              <a:lnSpc>
                <a:spcPct val="90000"/>
              </a:lnSpc>
              <a:buFontTx/>
              <a:buChar char="•"/>
            </a:pPr>
            <a:r>
              <a:rPr lang="zh-CN" altLang="en-US" sz="1800" dirty="0"/>
              <a:t>准备：</a:t>
            </a:r>
            <a:r>
              <a:rPr lang="en-US" altLang="zh-CN" sz="1800" dirty="0"/>
              <a:t>DHCP</a:t>
            </a:r>
            <a:r>
              <a:rPr lang="zh-CN" altLang="en-US" sz="1800" dirty="0"/>
              <a:t>、</a:t>
            </a:r>
            <a:r>
              <a:rPr lang="en-US" altLang="zh-CN" sz="1800" dirty="0"/>
              <a:t>UDP</a:t>
            </a:r>
            <a:r>
              <a:rPr lang="zh-CN" altLang="en-US" sz="1800" dirty="0"/>
              <a:t>、</a:t>
            </a:r>
            <a:r>
              <a:rPr lang="en-US" altLang="zh-CN" sz="1800" dirty="0"/>
              <a:t>IP</a:t>
            </a:r>
            <a:r>
              <a:rPr lang="zh-CN" altLang="en-US" sz="1800" dirty="0"/>
              <a:t>和以太网</a:t>
            </a:r>
            <a:endParaRPr lang="en-US" altLang="zh-CN" sz="1800" dirty="0"/>
          </a:p>
          <a:p>
            <a:pPr eaLnBrk="1" hangingPunct="1">
              <a:lnSpc>
                <a:spcPct val="90000"/>
              </a:lnSpc>
              <a:buFontTx/>
              <a:buChar char="•"/>
            </a:pPr>
            <a:r>
              <a:rPr lang="zh-CN" altLang="en-US" sz="1800" dirty="0"/>
              <a:t>仍在准备：</a:t>
            </a:r>
            <a:r>
              <a:rPr lang="en-US" altLang="zh-CN" sz="1800" dirty="0"/>
              <a:t>DNS </a:t>
            </a:r>
            <a:r>
              <a:rPr lang="zh-CN" altLang="en-US" sz="1800" dirty="0"/>
              <a:t>和 </a:t>
            </a:r>
            <a:r>
              <a:rPr lang="en-US" altLang="zh-CN" sz="1800" dirty="0"/>
              <a:t>ARP</a:t>
            </a:r>
          </a:p>
          <a:p>
            <a:pPr eaLnBrk="1" hangingPunct="1">
              <a:lnSpc>
                <a:spcPct val="90000"/>
              </a:lnSpc>
              <a:buFontTx/>
              <a:buChar char="•"/>
            </a:pPr>
            <a:r>
              <a:rPr lang="zh-CN" altLang="en-US" sz="1800" dirty="0"/>
              <a:t>仍在准备：域内路由选择到</a:t>
            </a:r>
            <a:r>
              <a:rPr lang="en-US" altLang="zh-CN" sz="1800" dirty="0"/>
              <a:t>DNS</a:t>
            </a:r>
            <a:r>
              <a:rPr lang="zh-CN" altLang="en-US" sz="1800" dirty="0"/>
              <a:t>服务器</a:t>
            </a:r>
            <a:endParaRPr lang="en-US" altLang="zh-CN" sz="1800" dirty="0"/>
          </a:p>
          <a:p>
            <a:pPr eaLnBrk="1" hangingPunct="1">
              <a:lnSpc>
                <a:spcPct val="90000"/>
              </a:lnSpc>
              <a:buFontTx/>
              <a:buChar char="•"/>
            </a:pPr>
            <a:r>
              <a:rPr lang="en-US" altLang="zh-CN" sz="1800" dirty="0"/>
              <a:t>Web </a:t>
            </a:r>
            <a:r>
              <a:rPr lang="zh-CN" altLang="en-US" sz="1800" dirty="0"/>
              <a:t>客户 </a:t>
            </a:r>
            <a:r>
              <a:rPr lang="en-US" altLang="zh-CN" sz="1800" dirty="0"/>
              <a:t>— </a:t>
            </a:r>
            <a:r>
              <a:rPr lang="zh-CN" altLang="en-US" sz="1800" dirty="0"/>
              <a:t>服务器交互：</a:t>
            </a:r>
            <a:r>
              <a:rPr lang="en-US" altLang="zh-CN" sz="1800" dirty="0"/>
              <a:t>TCP </a:t>
            </a:r>
            <a:r>
              <a:rPr lang="zh-CN" altLang="en-US" sz="1800" dirty="0"/>
              <a:t>和 </a:t>
            </a:r>
            <a:r>
              <a:rPr lang="en-US" altLang="zh-CN" sz="1800" dirty="0"/>
              <a:t>HTTP</a:t>
            </a:r>
          </a:p>
          <a:p>
            <a:pPr eaLnBrk="1" hangingPunct="1">
              <a:lnSpc>
                <a:spcPct val="90000"/>
              </a:lnSpc>
              <a:buFontTx/>
              <a:buNone/>
            </a:pPr>
            <a:endParaRPr lang="en-US" altLang="zh-CN" sz="1800" dirty="0"/>
          </a:p>
          <a:p>
            <a:pPr eaLnBrk="1" hangingPunct="1">
              <a:lnSpc>
                <a:spcPct val="90000"/>
              </a:lnSpc>
              <a:buFontTx/>
              <a:buNone/>
            </a:pPr>
            <a:r>
              <a:rPr lang="en-US" altLang="zh-CN" sz="1800" dirty="0"/>
              <a:t>6.8 </a:t>
            </a:r>
            <a:r>
              <a:rPr lang="zh-CN" altLang="en-US" sz="1800" dirty="0"/>
              <a:t>小结</a:t>
            </a:r>
          </a:p>
        </p:txBody>
      </p:sp>
      <p:sp>
        <p:nvSpPr>
          <p:cNvPr id="2" name="标题 1"/>
          <p:cNvSpPr>
            <a:spLocks noGrp="1"/>
          </p:cNvSpPr>
          <p:nvPr>
            <p:ph type="title"/>
          </p:nvPr>
        </p:nvSpPr>
        <p:spPr/>
        <p:txBody>
          <a:bodyPr/>
          <a:lstStyle/>
          <a:p>
            <a:r>
              <a:rPr lang="zh-CN" altLang="en-US" dirty="0">
                <a:latin typeface="+mn-lt"/>
              </a:rPr>
              <a:t>第 </a:t>
            </a:r>
            <a:r>
              <a:rPr lang="en-US" altLang="zh-CN" dirty="0">
                <a:latin typeface="+mn-lt"/>
              </a:rPr>
              <a:t>6 </a:t>
            </a:r>
            <a:r>
              <a:rPr lang="zh-CN" altLang="en-US" dirty="0">
                <a:latin typeface="+mn-lt"/>
              </a:rPr>
              <a:t>章 链路层和局域网</a:t>
            </a:r>
          </a:p>
        </p:txBody>
      </p:sp>
    </p:spTree>
    <p:extLst>
      <p:ext uri="{BB962C8B-B14F-4D97-AF65-F5344CB8AC3E}">
        <p14:creationId xmlns:p14="http://schemas.microsoft.com/office/powerpoint/2010/main" val="39471575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rPr>
              <a:t>6.4 </a:t>
            </a:r>
            <a:r>
              <a:rPr lang="zh-CN" altLang="en-US" dirty="0">
                <a:latin typeface="+mn-lt"/>
              </a:rPr>
              <a:t>交换局域网</a:t>
            </a:r>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t="1973"/>
          <a:stretch/>
        </p:blipFill>
        <p:spPr>
          <a:xfrm>
            <a:off x="1301294" y="1104900"/>
            <a:ext cx="6493966" cy="4429205"/>
          </a:xfrm>
          <a:prstGeom prst="rect">
            <a:avLst/>
          </a:prstGeom>
        </p:spPr>
      </p:pic>
    </p:spTree>
    <p:extLst>
      <p:ext uri="{BB962C8B-B14F-4D97-AF65-F5344CB8AC3E}">
        <p14:creationId xmlns:p14="http://schemas.microsoft.com/office/powerpoint/2010/main" val="2637370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lnSpc>
                <a:spcPct val="90000"/>
              </a:lnSpc>
            </a:pPr>
            <a:r>
              <a:rPr lang="zh-CN" altLang="en-US" dirty="0"/>
              <a:t>链路层寻址和</a:t>
            </a:r>
            <a:r>
              <a:rPr lang="en-US" altLang="zh-CN" dirty="0"/>
              <a:t>ARP</a:t>
            </a:r>
          </a:p>
        </p:txBody>
      </p:sp>
      <p:sp>
        <p:nvSpPr>
          <p:cNvPr id="1380355" name="Rectangle 3"/>
          <p:cNvSpPr>
            <a:spLocks noGrp="1" noChangeArrowheads="1"/>
          </p:cNvSpPr>
          <p:nvPr>
            <p:ph type="body" idx="1"/>
          </p:nvPr>
        </p:nvSpPr>
        <p:spPr/>
        <p:txBody>
          <a:bodyPr/>
          <a:lstStyle/>
          <a:p>
            <a:pPr>
              <a:spcBef>
                <a:spcPts val="600"/>
              </a:spcBef>
            </a:pPr>
            <a:r>
              <a:rPr lang="zh-CN" altLang="en-US" dirty="0"/>
              <a:t>主机和路由器有链路层地址。</a:t>
            </a:r>
          </a:p>
          <a:p>
            <a:pPr>
              <a:spcBef>
                <a:spcPts val="600"/>
              </a:spcBef>
            </a:pPr>
            <a:endParaRPr lang="en-US" altLang="zh-CN" dirty="0"/>
          </a:p>
          <a:p>
            <a:pPr>
              <a:spcBef>
                <a:spcPts val="600"/>
              </a:spcBef>
            </a:pPr>
            <a:r>
              <a:rPr lang="zh-CN" altLang="en-US" dirty="0"/>
              <a:t>为什么我们需要在网络和链路层都有地址</a:t>
            </a:r>
            <a:r>
              <a:rPr lang="en-US" altLang="zh-CN" dirty="0"/>
              <a:t>?</a:t>
            </a:r>
            <a:endParaRPr lang="zh-CN" altLang="en-US" dirty="0"/>
          </a:p>
          <a:p>
            <a:pPr>
              <a:spcBef>
                <a:spcPts val="600"/>
              </a:spcBef>
            </a:pPr>
            <a:endParaRPr lang="en-US" altLang="zh-CN" dirty="0"/>
          </a:p>
          <a:p>
            <a:pPr>
              <a:spcBef>
                <a:spcPts val="600"/>
              </a:spcBef>
            </a:pPr>
            <a:r>
              <a:rPr lang="zh-CN" altLang="en-US" dirty="0"/>
              <a:t>除了描述链路层地址的</a:t>
            </a:r>
            <a:r>
              <a:rPr lang="zh-CN" altLang="en-US" dirty="0">
                <a:solidFill>
                  <a:srgbClr val="FF0000"/>
                </a:solidFill>
              </a:rPr>
              <a:t>语法</a:t>
            </a:r>
            <a:r>
              <a:rPr lang="zh-CN" altLang="en-US" dirty="0"/>
              <a:t>和</a:t>
            </a:r>
            <a:r>
              <a:rPr lang="zh-CN" altLang="en-US" dirty="0">
                <a:solidFill>
                  <a:srgbClr val="FF0000"/>
                </a:solidFill>
              </a:rPr>
              <a:t>功能</a:t>
            </a:r>
            <a:r>
              <a:rPr lang="zh-CN" altLang="en-US" dirty="0"/>
              <a:t>之外，在本节中，我们希望</a:t>
            </a:r>
            <a:r>
              <a:rPr lang="zh-CN" altLang="en-US" dirty="0">
                <a:solidFill>
                  <a:srgbClr val="FF0000"/>
                </a:solidFill>
              </a:rPr>
              <a:t>阐明</a:t>
            </a:r>
            <a:r>
              <a:rPr lang="zh-CN" altLang="en-US" dirty="0"/>
              <a:t>为什么这两层地址是有用的，而且实际上是必不可少的。</a:t>
            </a:r>
          </a:p>
          <a:p>
            <a:pPr>
              <a:spcBef>
                <a:spcPts val="600"/>
              </a:spcBef>
            </a:pPr>
            <a:endParaRPr lang="en-US" altLang="zh-CN" dirty="0"/>
          </a:p>
          <a:p>
            <a:pPr>
              <a:spcBef>
                <a:spcPts val="600"/>
              </a:spcBef>
            </a:pPr>
            <a:r>
              <a:rPr lang="zh-CN" altLang="en-US" dirty="0"/>
              <a:t>我们还将介绍地址解析协议</a:t>
            </a:r>
            <a:r>
              <a:rPr lang="en-US" altLang="zh-CN" dirty="0"/>
              <a:t>(</a:t>
            </a:r>
            <a:r>
              <a:rPr lang="en-US" altLang="zh-CN" kern="1200" dirty="0"/>
              <a:t>ARP)</a:t>
            </a:r>
            <a:r>
              <a:rPr lang="zh-CN" altLang="en-US" dirty="0"/>
              <a:t>，它提供了一种将</a:t>
            </a:r>
            <a:r>
              <a:rPr lang="en-US" altLang="zh-CN" dirty="0"/>
              <a:t>IP</a:t>
            </a:r>
            <a:r>
              <a:rPr lang="zh-CN" altLang="en-US" dirty="0"/>
              <a:t>地址转换为链接层地址的机制。</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页脚占位符 4"/>
          <p:cNvSpPr>
            <a:spLocks noGrp="1"/>
          </p:cNvSpPr>
          <p:nvPr>
            <p:ph type="ftr" sz="quarter" idx="4294967295"/>
          </p:nvPr>
        </p:nvSpPr>
        <p:spPr>
          <a:xfrm>
            <a:off x="5795963" y="6237288"/>
            <a:ext cx="2895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A30018C0-6A74-436C-AE3C-03B6EC896C27}" type="slidenum">
              <a:rPr lang="en-US" altLang="zh-CN" sz="1600" smtClean="0">
                <a:latin typeface="Garamond" panose="02020404030301010803" pitchFamily="18" charset="0"/>
              </a:rPr>
              <a:pPr>
                <a:spcBef>
                  <a:spcPct val="0"/>
                </a:spcBef>
                <a:buClrTx/>
                <a:buSzTx/>
                <a:buFontTx/>
                <a:buNone/>
              </a:pPr>
              <a:t>94</a:t>
            </a:fld>
            <a:endParaRPr lang="en-US" altLang="zh-CN" sz="1600">
              <a:latin typeface="Garamond" panose="02020404030301010803" pitchFamily="18" charset="0"/>
            </a:endParaRPr>
          </a:p>
        </p:txBody>
      </p:sp>
      <p:sp>
        <p:nvSpPr>
          <p:cNvPr id="86020" name="Rectangle 2"/>
          <p:cNvSpPr>
            <a:spLocks noGrp="1" noChangeArrowheads="1"/>
          </p:cNvSpPr>
          <p:nvPr>
            <p:ph type="title"/>
          </p:nvPr>
        </p:nvSpPr>
        <p:spPr/>
        <p:txBody>
          <a:bodyPr/>
          <a:lstStyle/>
          <a:p>
            <a:pPr eaLnBrk="1" hangingPunct="1"/>
            <a:r>
              <a:rPr lang="en-US" altLang="zh-CN" dirty="0"/>
              <a:t>1. </a:t>
            </a:r>
            <a:r>
              <a:rPr lang="en-US" altLang="zh-CN" dirty="0">
                <a:ea typeface="楷体" panose="02010609060101010101" pitchFamily="49" charset="-122"/>
                <a:cs typeface="Arial" panose="020B0604020202020204" pitchFamily="34" charset="0"/>
              </a:rPr>
              <a:t>MAC </a:t>
            </a:r>
            <a:r>
              <a:rPr lang="zh-CN" altLang="en-US" dirty="0">
                <a:ea typeface="楷体" panose="02010609060101010101" pitchFamily="49" charset="-122"/>
                <a:cs typeface="Arial" panose="020B0604020202020204" pitchFamily="34" charset="0"/>
              </a:rPr>
              <a:t>地址</a:t>
            </a:r>
            <a:endParaRPr lang="zh-CN" altLang="en-US" dirty="0"/>
          </a:p>
        </p:txBody>
      </p:sp>
      <p:sp>
        <p:nvSpPr>
          <p:cNvPr id="159747" name="Rectangle 3"/>
          <p:cNvSpPr>
            <a:spLocks noGrp="1" noChangeArrowheads="1"/>
          </p:cNvSpPr>
          <p:nvPr>
            <p:ph type="body" idx="1"/>
          </p:nvPr>
        </p:nvSpPr>
        <p:spPr/>
        <p:txBody>
          <a:bodyPr/>
          <a:lstStyle/>
          <a:p>
            <a:pPr marL="0" indent="0" eaLnBrk="1" hangingPunct="1">
              <a:spcBef>
                <a:spcPts val="600"/>
              </a:spcBef>
              <a:buNone/>
            </a:pPr>
            <a:r>
              <a:rPr lang="en-US" altLang="zh-CN" dirty="0">
                <a:ea typeface="楷体" panose="02010609060101010101" pitchFamily="49" charset="-122"/>
                <a:cs typeface="Arial" panose="020B0604020202020204" pitchFamily="34" charset="0"/>
              </a:rPr>
              <a:t>MAC </a:t>
            </a:r>
            <a:r>
              <a:rPr lang="en-US" altLang="zh-CN" dirty="0"/>
              <a:t>(or LAN or physical or Ethernet)</a:t>
            </a:r>
            <a:r>
              <a:rPr lang="zh-CN" altLang="en-US" dirty="0">
                <a:ea typeface="楷体" panose="02010609060101010101" pitchFamily="49" charset="-122"/>
                <a:cs typeface="Arial" panose="020B0604020202020204" pitchFamily="34" charset="0"/>
              </a:rPr>
              <a:t>地址</a:t>
            </a:r>
          </a:p>
          <a:p>
            <a:pPr eaLnBrk="1" hangingPunct="1">
              <a:spcBef>
                <a:spcPts val="600"/>
              </a:spcBef>
            </a:pPr>
            <a:r>
              <a:rPr lang="zh-CN" altLang="en-US" dirty="0">
                <a:ea typeface="楷体" panose="02010609060101010101" pitchFamily="49" charset="-122"/>
                <a:cs typeface="Arial" panose="020B0604020202020204" pitchFamily="34" charset="0"/>
              </a:rPr>
              <a:t>作用</a:t>
            </a:r>
          </a:p>
          <a:p>
            <a:pPr lvl="1" eaLnBrk="1" hangingPunct="1">
              <a:spcBef>
                <a:spcPts val="600"/>
              </a:spcBef>
            </a:pPr>
            <a:r>
              <a:rPr lang="zh-CN" altLang="en-US" dirty="0">
                <a:ea typeface="楷体" panose="02010609060101010101" pitchFamily="49" charset="-122"/>
                <a:cs typeface="Arial" panose="020B0604020202020204" pitchFamily="34" charset="0"/>
              </a:rPr>
              <a:t>在数据链路层标识每块网络适配器，使得能够在广播信道上寻址目标结点</a:t>
            </a:r>
          </a:p>
          <a:p>
            <a:pPr eaLnBrk="1" hangingPunct="1">
              <a:spcBef>
                <a:spcPts val="600"/>
              </a:spcBef>
            </a:pPr>
            <a:endParaRPr lang="en-US" altLang="zh-CN" dirty="0">
              <a:ea typeface="楷体" panose="02010609060101010101" pitchFamily="49" charset="-122"/>
              <a:cs typeface="Arial" panose="020B0604020202020204" pitchFamily="34" charset="0"/>
            </a:endParaRPr>
          </a:p>
          <a:p>
            <a:pPr eaLnBrk="1" hangingPunct="1">
              <a:spcBef>
                <a:spcPts val="600"/>
              </a:spcBef>
            </a:pPr>
            <a:r>
              <a:rPr lang="zh-CN" altLang="en-US" dirty="0">
                <a:ea typeface="楷体" panose="02010609060101010101" pitchFamily="49" charset="-122"/>
                <a:cs typeface="Arial" panose="020B0604020202020204" pitchFamily="34" charset="0"/>
              </a:rPr>
              <a:t>组成</a:t>
            </a:r>
          </a:p>
          <a:p>
            <a:pPr lvl="1" eaLnBrk="1" hangingPunct="1">
              <a:spcBef>
                <a:spcPts val="600"/>
              </a:spcBef>
            </a:pPr>
            <a:r>
              <a:rPr lang="en-US" altLang="zh-CN" dirty="0">
                <a:ea typeface="楷体" panose="02010609060101010101" pitchFamily="49" charset="-122"/>
                <a:cs typeface="Arial" panose="020B0604020202020204" pitchFamily="34" charset="0"/>
              </a:rPr>
              <a:t>48bit (e.g.: 1A-2F-BB-76-09-AD)</a:t>
            </a:r>
          </a:p>
          <a:p>
            <a:pPr lvl="1" eaLnBrk="1" hangingPunct="1">
              <a:spcBef>
                <a:spcPts val="600"/>
              </a:spcBef>
            </a:pPr>
            <a:r>
              <a:rPr lang="zh-CN" altLang="en-US" dirty="0">
                <a:ea typeface="楷体" panose="02010609060101010101" pitchFamily="49" charset="-122"/>
                <a:cs typeface="Arial" panose="020B0604020202020204" pitchFamily="34" charset="0"/>
              </a:rPr>
              <a:t>前</a:t>
            </a:r>
            <a:r>
              <a:rPr lang="en-US" altLang="zh-CN" dirty="0">
                <a:ea typeface="楷体" panose="02010609060101010101" pitchFamily="49" charset="-122"/>
                <a:cs typeface="Arial" panose="020B0604020202020204" pitchFamily="34" charset="0"/>
              </a:rPr>
              <a:t>24bit</a:t>
            </a:r>
            <a:r>
              <a:rPr lang="zh-CN" altLang="en-US" dirty="0">
                <a:ea typeface="楷体" panose="02010609060101010101" pitchFamily="49" charset="-122"/>
                <a:cs typeface="Arial" panose="020B0604020202020204" pitchFamily="34" charset="0"/>
              </a:rPr>
              <a:t>由</a:t>
            </a:r>
            <a:r>
              <a:rPr lang="en-US" altLang="zh-CN" dirty="0">
                <a:ea typeface="楷体" panose="02010609060101010101" pitchFamily="49" charset="-122"/>
                <a:cs typeface="Arial" panose="020B0604020202020204" pitchFamily="34" charset="0"/>
              </a:rPr>
              <a:t>IEEE</a:t>
            </a:r>
            <a:r>
              <a:rPr lang="zh-CN" altLang="en-US" dirty="0">
                <a:ea typeface="楷体" panose="02010609060101010101" pitchFamily="49" charset="-122"/>
                <a:cs typeface="Arial" panose="020B0604020202020204" pitchFamily="34" charset="0"/>
              </a:rPr>
              <a:t>分配管理 </a:t>
            </a:r>
            <a:r>
              <a:rPr lang="en-US" altLang="zh-CN" dirty="0">
                <a:ea typeface="楷体" panose="02010609060101010101" pitchFamily="49" charset="-122"/>
                <a:cs typeface="Arial" panose="020B0604020202020204" pitchFamily="34" charset="0"/>
              </a:rPr>
              <a:t>—— OUI</a:t>
            </a:r>
            <a:r>
              <a:rPr lang="zh-CN" altLang="en-US" dirty="0">
                <a:ea typeface="楷体" panose="02010609060101010101" pitchFamily="49" charset="-122"/>
                <a:cs typeface="Arial" panose="020B0604020202020204" pitchFamily="34" charset="0"/>
              </a:rPr>
              <a:t>号</a:t>
            </a:r>
          </a:p>
          <a:p>
            <a:pPr lvl="1" eaLnBrk="1" hangingPunct="1">
              <a:spcBef>
                <a:spcPts val="600"/>
              </a:spcBef>
            </a:pPr>
            <a:r>
              <a:rPr lang="zh-CN" altLang="en-US" dirty="0">
                <a:ea typeface="楷体" panose="02010609060101010101" pitchFamily="49" charset="-122"/>
                <a:cs typeface="Arial" panose="020B0604020202020204" pitchFamily="34" charset="0"/>
              </a:rPr>
              <a:t>后</a:t>
            </a:r>
            <a:r>
              <a:rPr lang="en-US" altLang="zh-CN" dirty="0">
                <a:ea typeface="楷体" panose="02010609060101010101" pitchFamily="49" charset="-122"/>
                <a:cs typeface="Arial" panose="020B0604020202020204" pitchFamily="34" charset="0"/>
              </a:rPr>
              <a:t>24bit</a:t>
            </a:r>
            <a:r>
              <a:rPr lang="zh-CN" altLang="en-US" dirty="0">
                <a:ea typeface="楷体" panose="02010609060101010101" pitchFamily="49" charset="-122"/>
                <a:cs typeface="Arial" panose="020B0604020202020204" pitchFamily="34" charset="0"/>
              </a:rPr>
              <a:t>由厂商自行分配</a:t>
            </a:r>
          </a:p>
          <a:p>
            <a:pPr lvl="1" eaLnBrk="1" hangingPunct="1">
              <a:spcBef>
                <a:spcPts val="600"/>
              </a:spcBef>
              <a:buFont typeface="Wingdings" panose="05000000000000000000" pitchFamily="2" charset="2"/>
              <a:buNone/>
            </a:pPr>
            <a:endParaRPr lang="en-US" altLang="zh-CN" dirty="0">
              <a:solidFill>
                <a:srgbClr val="FF0000"/>
              </a:solidFill>
              <a:ea typeface="楷体" panose="02010609060101010101" pitchFamily="49" charset="-122"/>
              <a:cs typeface="Arial" panose="020B0604020202020204" pitchFamily="34" charset="0"/>
            </a:endParaRPr>
          </a:p>
          <a:p>
            <a:pPr eaLnBrk="1" hangingPunct="1">
              <a:spcBef>
                <a:spcPts val="600"/>
              </a:spcBef>
              <a:buFont typeface="Wingdings" panose="05000000000000000000" pitchFamily="2" charset="2"/>
              <a:buNone/>
            </a:pPr>
            <a:r>
              <a:rPr lang="zh-CN" altLang="en-US" dirty="0">
                <a:solidFill>
                  <a:srgbClr val="FF0000"/>
                </a:solidFill>
                <a:ea typeface="楷体" panose="02010609060101010101" pitchFamily="49" charset="-122"/>
                <a:cs typeface="Arial" panose="020B0604020202020204" pitchFamily="34" charset="0"/>
              </a:rPr>
              <a:t>特别注意：</a:t>
            </a:r>
            <a:r>
              <a:rPr lang="en-US" altLang="zh-CN" dirty="0">
                <a:ea typeface="楷体" panose="02010609060101010101" pitchFamily="49" charset="-122"/>
                <a:cs typeface="Arial" panose="020B0604020202020204" pitchFamily="34" charset="0"/>
              </a:rPr>
              <a:t>MAC</a:t>
            </a:r>
            <a:r>
              <a:rPr lang="zh-CN" altLang="en-US" dirty="0">
                <a:ea typeface="楷体" panose="02010609060101010101" pitchFamily="49" charset="-122"/>
                <a:cs typeface="Arial" panose="020B0604020202020204" pitchFamily="34" charset="0"/>
              </a:rPr>
              <a:t>地址烧入网络适配器的</a:t>
            </a:r>
            <a:r>
              <a:rPr lang="en-US" altLang="zh-CN" dirty="0">
                <a:ea typeface="楷体" panose="02010609060101010101" pitchFamily="49" charset="-122"/>
                <a:cs typeface="Arial" panose="020B0604020202020204" pitchFamily="34" charset="0"/>
              </a:rPr>
              <a:t>ROM</a:t>
            </a:r>
            <a:r>
              <a:rPr lang="zh-CN" altLang="en-US" dirty="0">
                <a:ea typeface="楷体" panose="02010609060101010101" pitchFamily="49" charset="-122"/>
                <a:cs typeface="Arial" panose="020B0604020202020204" pitchFamily="34" charset="0"/>
              </a:rPr>
              <a:t>中，不可更改。</a:t>
            </a:r>
          </a:p>
        </p:txBody>
      </p:sp>
    </p:spTree>
    <p:extLst>
      <p:ext uri="{BB962C8B-B14F-4D97-AF65-F5344CB8AC3E}">
        <p14:creationId xmlns:p14="http://schemas.microsoft.com/office/powerpoint/2010/main" val="581051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59747">
                                            <p:txEl>
                                              <p:pRg st="1" end="1"/>
                                            </p:txEl>
                                          </p:spTgt>
                                        </p:tgtEl>
                                        <p:attrNameLst>
                                          <p:attrName>style.visibility</p:attrName>
                                        </p:attrNameLst>
                                      </p:cBhvr>
                                      <p:to>
                                        <p:strVal val="visible"/>
                                      </p:to>
                                    </p:set>
                                    <p:anim calcmode="discrete" valueType="clr">
                                      <p:cBhvr override="childStyle">
                                        <p:cTn id="7" dur="80"/>
                                        <p:tgtEl>
                                          <p:spTgt spid="15974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59747">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159747">
                                            <p:txEl>
                                              <p:pRg st="1" end="1"/>
                                            </p:txEl>
                                          </p:spTgt>
                                        </p:tgtEl>
                                        <p:attrNameLst>
                                          <p:attrName>fill.type</p:attrName>
                                        </p:attrNameLst>
                                      </p:cBhvr>
                                      <p:to>
                                        <p:strVal val="solid"/>
                                      </p:to>
                                    </p:set>
                                  </p:childTnLst>
                                </p:cTn>
                              </p:par>
                            </p:childTnLst>
                          </p:cTn>
                        </p:par>
                        <p:par>
                          <p:cTn id="10" fill="hold" nodeType="afterGroup">
                            <p:stCondLst>
                              <p:cond delay="12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159747">
                                            <p:txEl>
                                              <p:pRg st="2" end="2"/>
                                            </p:txEl>
                                          </p:spTgt>
                                        </p:tgtEl>
                                        <p:attrNameLst>
                                          <p:attrName>style.visibility</p:attrName>
                                        </p:attrNameLst>
                                      </p:cBhvr>
                                      <p:to>
                                        <p:strVal val="visible"/>
                                      </p:to>
                                    </p:set>
                                    <p:anim calcmode="discrete" valueType="clr">
                                      <p:cBhvr override="childStyle">
                                        <p:cTn id="13" dur="80"/>
                                        <p:tgtEl>
                                          <p:spTgt spid="159747">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159747">
                                            <p:txEl>
                                              <p:pRg st="2" end="2"/>
                                            </p:txEl>
                                          </p:spTgt>
                                        </p:tgtEl>
                                        <p:attrNameLst>
                                          <p:attrName>fillcolor</p:attrName>
                                        </p:attrNameLst>
                                      </p:cBhvr>
                                      <p:tavLst>
                                        <p:tav tm="0">
                                          <p:val>
                                            <p:clrVal>
                                              <a:schemeClr val="accent2"/>
                                            </p:clrVal>
                                          </p:val>
                                        </p:tav>
                                        <p:tav tm="50000">
                                          <p:val>
                                            <p:clrVal>
                                              <a:schemeClr val="hlink"/>
                                            </p:clrVal>
                                          </p:val>
                                        </p:tav>
                                      </p:tavLst>
                                    </p:anim>
                                    <p:set>
                                      <p:cBhvr>
                                        <p:cTn id="15" dur="80"/>
                                        <p:tgtEl>
                                          <p:spTgt spid="159747">
                                            <p:txEl>
                                              <p:pRg st="2" end="2"/>
                                            </p:txEl>
                                          </p:spTgt>
                                        </p:tgtEl>
                                        <p:attrNameLst>
                                          <p:attrName>fill.type</p:attrName>
                                        </p:attrNameLst>
                                      </p:cBhvr>
                                      <p:to>
                                        <p:strVal val="solid"/>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7" presetClass="entr" presetSubtype="0" fill="hold" nodeType="clickEffect">
                                  <p:stCondLst>
                                    <p:cond delay="0"/>
                                  </p:stCondLst>
                                  <p:iterate type="lt">
                                    <p:tmPct val="50000"/>
                                  </p:iterate>
                                  <p:childTnLst>
                                    <p:set>
                                      <p:cBhvr>
                                        <p:cTn id="19" dur="1" fill="hold">
                                          <p:stCondLst>
                                            <p:cond delay="0"/>
                                          </p:stCondLst>
                                        </p:cTn>
                                        <p:tgtEl>
                                          <p:spTgt spid="159747">
                                            <p:txEl>
                                              <p:pRg st="4" end="4"/>
                                            </p:txEl>
                                          </p:spTgt>
                                        </p:tgtEl>
                                        <p:attrNameLst>
                                          <p:attrName>style.visibility</p:attrName>
                                        </p:attrNameLst>
                                      </p:cBhvr>
                                      <p:to>
                                        <p:strVal val="visible"/>
                                      </p:to>
                                    </p:set>
                                    <p:anim calcmode="discrete" valueType="clr">
                                      <p:cBhvr override="childStyle">
                                        <p:cTn id="20" dur="80"/>
                                        <p:tgtEl>
                                          <p:spTgt spid="159747">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159747">
                                            <p:txEl>
                                              <p:pRg st="4" end="4"/>
                                            </p:txEl>
                                          </p:spTgt>
                                        </p:tgtEl>
                                        <p:attrNameLst>
                                          <p:attrName>fillcolor</p:attrName>
                                        </p:attrNameLst>
                                      </p:cBhvr>
                                      <p:tavLst>
                                        <p:tav tm="0">
                                          <p:val>
                                            <p:clrVal>
                                              <a:schemeClr val="accent2"/>
                                            </p:clrVal>
                                          </p:val>
                                        </p:tav>
                                        <p:tav tm="50000">
                                          <p:val>
                                            <p:clrVal>
                                              <a:schemeClr val="hlink"/>
                                            </p:clrVal>
                                          </p:val>
                                        </p:tav>
                                      </p:tavLst>
                                    </p:anim>
                                    <p:set>
                                      <p:cBhvr>
                                        <p:cTn id="22" dur="80"/>
                                        <p:tgtEl>
                                          <p:spTgt spid="159747">
                                            <p:txEl>
                                              <p:pRg st="4" end="4"/>
                                            </p:txEl>
                                          </p:spTgt>
                                        </p:tgtEl>
                                        <p:attrNameLst>
                                          <p:attrName>fill.type</p:attrName>
                                        </p:attrNameLst>
                                      </p:cBhvr>
                                      <p:to>
                                        <p:strVal val="solid"/>
                                      </p:to>
                                    </p:set>
                                  </p:childTnLst>
                                </p:cTn>
                              </p:par>
                            </p:childTnLst>
                          </p:cTn>
                        </p:par>
                        <p:par>
                          <p:cTn id="23" fill="hold" nodeType="afterGroup">
                            <p:stCondLst>
                              <p:cond delay="120"/>
                            </p:stCondLst>
                            <p:childTnLst>
                              <p:par>
                                <p:cTn id="24" presetID="27" presetClass="entr" presetSubtype="0" fill="hold" nodeType="afterEffect">
                                  <p:stCondLst>
                                    <p:cond delay="0"/>
                                  </p:stCondLst>
                                  <p:iterate type="lt">
                                    <p:tmPct val="50000"/>
                                  </p:iterate>
                                  <p:childTnLst>
                                    <p:set>
                                      <p:cBhvr>
                                        <p:cTn id="25" dur="1" fill="hold">
                                          <p:stCondLst>
                                            <p:cond delay="0"/>
                                          </p:stCondLst>
                                        </p:cTn>
                                        <p:tgtEl>
                                          <p:spTgt spid="159747">
                                            <p:txEl>
                                              <p:pRg st="5" end="5"/>
                                            </p:txEl>
                                          </p:spTgt>
                                        </p:tgtEl>
                                        <p:attrNameLst>
                                          <p:attrName>style.visibility</p:attrName>
                                        </p:attrNameLst>
                                      </p:cBhvr>
                                      <p:to>
                                        <p:strVal val="visible"/>
                                      </p:to>
                                    </p:set>
                                    <p:anim calcmode="discrete" valueType="clr">
                                      <p:cBhvr override="childStyle">
                                        <p:cTn id="26" dur="80"/>
                                        <p:tgtEl>
                                          <p:spTgt spid="159747">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159747">
                                            <p:txEl>
                                              <p:pRg st="5" end="5"/>
                                            </p:txEl>
                                          </p:spTgt>
                                        </p:tgtEl>
                                        <p:attrNameLst>
                                          <p:attrName>fillcolor</p:attrName>
                                        </p:attrNameLst>
                                      </p:cBhvr>
                                      <p:tavLst>
                                        <p:tav tm="0">
                                          <p:val>
                                            <p:clrVal>
                                              <a:schemeClr val="accent2"/>
                                            </p:clrVal>
                                          </p:val>
                                        </p:tav>
                                        <p:tav tm="50000">
                                          <p:val>
                                            <p:clrVal>
                                              <a:schemeClr val="hlink"/>
                                            </p:clrVal>
                                          </p:val>
                                        </p:tav>
                                      </p:tavLst>
                                    </p:anim>
                                    <p:set>
                                      <p:cBhvr>
                                        <p:cTn id="28" dur="80"/>
                                        <p:tgtEl>
                                          <p:spTgt spid="159747">
                                            <p:txEl>
                                              <p:pRg st="5" end="5"/>
                                            </p:txEl>
                                          </p:spTgt>
                                        </p:tgtEl>
                                        <p:attrNameLst>
                                          <p:attrName>fill.type</p:attrName>
                                        </p:attrNameLst>
                                      </p:cBhvr>
                                      <p:to>
                                        <p:strVal val="solid"/>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7" presetClass="entr" presetSubtype="0" fill="hold" nodeType="clickEffect">
                                  <p:stCondLst>
                                    <p:cond delay="0"/>
                                  </p:stCondLst>
                                  <p:iterate type="lt">
                                    <p:tmPct val="50000"/>
                                  </p:iterate>
                                  <p:childTnLst>
                                    <p:set>
                                      <p:cBhvr>
                                        <p:cTn id="32" dur="1" fill="hold">
                                          <p:stCondLst>
                                            <p:cond delay="0"/>
                                          </p:stCondLst>
                                        </p:cTn>
                                        <p:tgtEl>
                                          <p:spTgt spid="159747">
                                            <p:txEl>
                                              <p:pRg st="6" end="6"/>
                                            </p:txEl>
                                          </p:spTgt>
                                        </p:tgtEl>
                                        <p:attrNameLst>
                                          <p:attrName>style.visibility</p:attrName>
                                        </p:attrNameLst>
                                      </p:cBhvr>
                                      <p:to>
                                        <p:strVal val="visible"/>
                                      </p:to>
                                    </p:set>
                                    <p:anim calcmode="discrete" valueType="clr">
                                      <p:cBhvr override="childStyle">
                                        <p:cTn id="33" dur="80"/>
                                        <p:tgtEl>
                                          <p:spTgt spid="159747">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159747">
                                            <p:txEl>
                                              <p:pRg st="6" end="6"/>
                                            </p:txEl>
                                          </p:spTgt>
                                        </p:tgtEl>
                                        <p:attrNameLst>
                                          <p:attrName>fillcolor</p:attrName>
                                        </p:attrNameLst>
                                      </p:cBhvr>
                                      <p:tavLst>
                                        <p:tav tm="0">
                                          <p:val>
                                            <p:clrVal>
                                              <a:schemeClr val="accent2"/>
                                            </p:clrVal>
                                          </p:val>
                                        </p:tav>
                                        <p:tav tm="50000">
                                          <p:val>
                                            <p:clrVal>
                                              <a:schemeClr val="hlink"/>
                                            </p:clrVal>
                                          </p:val>
                                        </p:tav>
                                      </p:tavLst>
                                    </p:anim>
                                    <p:set>
                                      <p:cBhvr>
                                        <p:cTn id="35" dur="80"/>
                                        <p:tgtEl>
                                          <p:spTgt spid="159747">
                                            <p:txEl>
                                              <p:pRg st="6" end="6"/>
                                            </p:txEl>
                                          </p:spTgt>
                                        </p:tgtEl>
                                        <p:attrNameLst>
                                          <p:attrName>fill.type</p:attrName>
                                        </p:attrNameLst>
                                      </p:cBhvr>
                                      <p:to>
                                        <p:strVal val="solid"/>
                                      </p:to>
                                    </p:set>
                                  </p:childTnLst>
                                </p:cTn>
                              </p:par>
                            </p:childTnLst>
                          </p:cTn>
                        </p:par>
                        <p:par>
                          <p:cTn id="36" fill="hold" nodeType="afterGroup">
                            <p:stCondLst>
                              <p:cond delay="880"/>
                            </p:stCondLst>
                            <p:childTnLst>
                              <p:par>
                                <p:cTn id="37" presetID="27" presetClass="entr" presetSubtype="0" fill="hold" nodeType="afterEffect">
                                  <p:stCondLst>
                                    <p:cond delay="0"/>
                                  </p:stCondLst>
                                  <p:iterate type="lt">
                                    <p:tmPct val="50000"/>
                                  </p:iterate>
                                  <p:childTnLst>
                                    <p:set>
                                      <p:cBhvr>
                                        <p:cTn id="38" dur="1" fill="hold">
                                          <p:stCondLst>
                                            <p:cond delay="0"/>
                                          </p:stCondLst>
                                        </p:cTn>
                                        <p:tgtEl>
                                          <p:spTgt spid="159747">
                                            <p:txEl>
                                              <p:pRg st="7" end="7"/>
                                            </p:txEl>
                                          </p:spTgt>
                                        </p:tgtEl>
                                        <p:attrNameLst>
                                          <p:attrName>style.visibility</p:attrName>
                                        </p:attrNameLst>
                                      </p:cBhvr>
                                      <p:to>
                                        <p:strVal val="visible"/>
                                      </p:to>
                                    </p:set>
                                    <p:anim calcmode="discrete" valueType="clr">
                                      <p:cBhvr override="childStyle">
                                        <p:cTn id="39" dur="80"/>
                                        <p:tgtEl>
                                          <p:spTgt spid="159747">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0" dur="80"/>
                                        <p:tgtEl>
                                          <p:spTgt spid="159747">
                                            <p:txEl>
                                              <p:pRg st="7" end="7"/>
                                            </p:txEl>
                                          </p:spTgt>
                                        </p:tgtEl>
                                        <p:attrNameLst>
                                          <p:attrName>fillcolor</p:attrName>
                                        </p:attrNameLst>
                                      </p:cBhvr>
                                      <p:tavLst>
                                        <p:tav tm="0">
                                          <p:val>
                                            <p:clrVal>
                                              <a:schemeClr val="accent2"/>
                                            </p:clrVal>
                                          </p:val>
                                        </p:tav>
                                        <p:tav tm="50000">
                                          <p:val>
                                            <p:clrVal>
                                              <a:schemeClr val="hlink"/>
                                            </p:clrVal>
                                          </p:val>
                                        </p:tav>
                                      </p:tavLst>
                                    </p:anim>
                                    <p:set>
                                      <p:cBhvr>
                                        <p:cTn id="41" dur="80"/>
                                        <p:tgtEl>
                                          <p:spTgt spid="159747">
                                            <p:txEl>
                                              <p:pRg st="7" end="7"/>
                                            </p:txEl>
                                          </p:spTgt>
                                        </p:tgtEl>
                                        <p:attrNameLst>
                                          <p:attrName>fill.type</p:attrName>
                                        </p:attrNameLst>
                                      </p:cBhvr>
                                      <p:to>
                                        <p:strVal val="solid"/>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7" presetClass="entr" presetSubtype="0" fill="hold" nodeType="clickEffect">
                                  <p:stCondLst>
                                    <p:cond delay="0"/>
                                  </p:stCondLst>
                                  <p:iterate type="lt">
                                    <p:tmPct val="50000"/>
                                  </p:iterate>
                                  <p:childTnLst>
                                    <p:set>
                                      <p:cBhvr>
                                        <p:cTn id="45" dur="1" fill="hold">
                                          <p:stCondLst>
                                            <p:cond delay="0"/>
                                          </p:stCondLst>
                                        </p:cTn>
                                        <p:tgtEl>
                                          <p:spTgt spid="159747">
                                            <p:txEl>
                                              <p:pRg st="9" end="9"/>
                                            </p:txEl>
                                          </p:spTgt>
                                        </p:tgtEl>
                                        <p:attrNameLst>
                                          <p:attrName>style.visibility</p:attrName>
                                        </p:attrNameLst>
                                      </p:cBhvr>
                                      <p:to>
                                        <p:strVal val="visible"/>
                                      </p:to>
                                    </p:set>
                                    <p:anim calcmode="discrete" valueType="clr">
                                      <p:cBhvr override="childStyle">
                                        <p:cTn id="46" dur="80"/>
                                        <p:tgtEl>
                                          <p:spTgt spid="159747">
                                            <p:txEl>
                                              <p:pRg st="9" end="9"/>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7" dur="80"/>
                                        <p:tgtEl>
                                          <p:spTgt spid="159747">
                                            <p:txEl>
                                              <p:pRg st="9" end="9"/>
                                            </p:txEl>
                                          </p:spTgt>
                                        </p:tgtEl>
                                        <p:attrNameLst>
                                          <p:attrName>fillcolor</p:attrName>
                                        </p:attrNameLst>
                                      </p:cBhvr>
                                      <p:tavLst>
                                        <p:tav tm="0">
                                          <p:val>
                                            <p:clrVal>
                                              <a:schemeClr val="accent2"/>
                                            </p:clrVal>
                                          </p:val>
                                        </p:tav>
                                        <p:tav tm="50000">
                                          <p:val>
                                            <p:clrVal>
                                              <a:schemeClr val="hlink"/>
                                            </p:clrVal>
                                          </p:val>
                                        </p:tav>
                                      </p:tavLst>
                                    </p:anim>
                                    <p:set>
                                      <p:cBhvr>
                                        <p:cTn id="48" dur="80"/>
                                        <p:tgtEl>
                                          <p:spTgt spid="159747">
                                            <p:txEl>
                                              <p:pRg st="9" end="9"/>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Text Box 3"/>
          <p:cNvSpPr txBox="1">
            <a:spLocks noChangeArrowheads="1"/>
          </p:cNvSpPr>
          <p:nvPr/>
        </p:nvSpPr>
        <p:spPr bwMode="auto">
          <a:xfrm>
            <a:off x="358775" y="1108075"/>
            <a:ext cx="4842992" cy="400110"/>
          </a:xfrm>
          <a:prstGeom prst="rect">
            <a:avLst/>
          </a:prstGeom>
          <a:noFill/>
          <a:ln w="9525">
            <a:noFill/>
            <a:miter lim="800000"/>
            <a:headEnd/>
            <a:tailEnd/>
          </a:ln>
        </p:spPr>
        <p:txBody>
          <a:bodyPr wrap="none">
            <a:spAutoFit/>
          </a:bodyPr>
          <a:lstStyle/>
          <a:p>
            <a:r>
              <a:rPr lang="en-US" altLang="zh-CN" sz="2000" i="0" dirty="0">
                <a:latin typeface="+mn-lt"/>
              </a:rPr>
              <a:t>LAN</a:t>
            </a:r>
            <a:r>
              <a:rPr lang="zh-CN" altLang="en-US" sz="2000" i="0" dirty="0">
                <a:latin typeface="+mn-lt"/>
              </a:rPr>
              <a:t>上的每个适配器都有唯一的</a:t>
            </a:r>
            <a:r>
              <a:rPr lang="en-US" altLang="zh-CN" sz="2000" i="0" dirty="0">
                <a:latin typeface="+mn-lt"/>
              </a:rPr>
              <a:t>LAN</a:t>
            </a:r>
            <a:r>
              <a:rPr lang="zh-CN" altLang="en-US" sz="2000" i="0" dirty="0">
                <a:latin typeface="+mn-lt"/>
              </a:rPr>
              <a:t>地址</a:t>
            </a:r>
          </a:p>
        </p:txBody>
      </p:sp>
      <p:sp>
        <p:nvSpPr>
          <p:cNvPr id="8199" name="Text Box 4"/>
          <p:cNvSpPr txBox="1">
            <a:spLocks noChangeArrowheads="1"/>
          </p:cNvSpPr>
          <p:nvPr/>
        </p:nvSpPr>
        <p:spPr bwMode="auto">
          <a:xfrm>
            <a:off x="6199188" y="1963103"/>
            <a:ext cx="1869423" cy="646331"/>
          </a:xfrm>
          <a:prstGeom prst="rect">
            <a:avLst/>
          </a:prstGeom>
          <a:noFill/>
          <a:ln w="9525">
            <a:noFill/>
            <a:miter lim="800000"/>
            <a:headEnd/>
            <a:tailEnd/>
          </a:ln>
        </p:spPr>
        <p:txBody>
          <a:bodyPr wrap="none">
            <a:spAutoFit/>
          </a:bodyPr>
          <a:lstStyle/>
          <a:p>
            <a:r>
              <a:rPr lang="zh-CN" altLang="en-US" i="0" dirty="0">
                <a:solidFill>
                  <a:srgbClr val="FF0000"/>
                </a:solidFill>
                <a:latin typeface="Gill Sans MT" panose="020B0502020104020203" pitchFamily="34" charset="0"/>
              </a:rPr>
              <a:t>广播地址 </a:t>
            </a:r>
            <a:r>
              <a:rPr lang="en-US" altLang="zh-CN" i="0" dirty="0">
                <a:solidFill>
                  <a:srgbClr val="FF0000"/>
                </a:solidFill>
                <a:latin typeface="Gill Sans MT" panose="020B0502020104020203" pitchFamily="34" charset="0"/>
              </a:rPr>
              <a:t>=</a:t>
            </a:r>
          </a:p>
          <a:p>
            <a:r>
              <a:rPr lang="en-US" altLang="zh-CN" i="0" dirty="0">
                <a:solidFill>
                  <a:srgbClr val="FF0000"/>
                </a:solidFill>
                <a:latin typeface="Gill Sans MT" panose="020B0502020104020203" pitchFamily="34" charset="0"/>
              </a:rPr>
              <a:t>FF-FF-FF-FF-FF-FF</a:t>
            </a:r>
          </a:p>
        </p:txBody>
      </p:sp>
      <p:sp>
        <p:nvSpPr>
          <p:cNvPr id="8203" name="Rectangle 30"/>
          <p:cNvSpPr>
            <a:spLocks noGrp="1" noChangeArrowheads="1"/>
          </p:cNvSpPr>
          <p:nvPr>
            <p:ph type="title"/>
          </p:nvPr>
        </p:nvSpPr>
        <p:spPr>
          <a:xfrm>
            <a:off x="303213" y="174812"/>
            <a:ext cx="8540750" cy="668151"/>
          </a:xfrm>
        </p:spPr>
        <p:txBody>
          <a:bodyPr/>
          <a:lstStyle/>
          <a:p>
            <a:pPr eaLnBrk="1" hangingPunct="1"/>
            <a:r>
              <a:rPr lang="en-US" altLang="zh-CN" dirty="0"/>
              <a:t>1. </a:t>
            </a:r>
            <a:r>
              <a:rPr lang="en-US" altLang="zh-CN" dirty="0">
                <a:ea typeface="楷体" panose="02010609060101010101" pitchFamily="49" charset="-122"/>
                <a:cs typeface="Arial" panose="020B0604020202020204" pitchFamily="34" charset="0"/>
              </a:rPr>
              <a:t>MAC </a:t>
            </a:r>
            <a:r>
              <a:rPr lang="zh-CN" altLang="en-US" dirty="0">
                <a:ea typeface="楷体" panose="02010609060101010101" pitchFamily="49" charset="-122"/>
                <a:cs typeface="Arial" panose="020B0604020202020204" pitchFamily="34" charset="0"/>
              </a:rPr>
              <a:t>地址</a:t>
            </a:r>
            <a:endParaRPr lang="zh-CN" altLang="en-US" dirty="0">
              <a:latin typeface="Gill Sans MT" panose="020B0502020104020203" pitchFamily="34" charset="0"/>
            </a:endParaRPr>
          </a:p>
        </p:txBody>
      </p:sp>
      <p:sp>
        <p:nvSpPr>
          <p:cNvPr id="30" name="Text Box 18"/>
          <p:cNvSpPr txBox="1">
            <a:spLocks noChangeArrowheads="1"/>
          </p:cNvSpPr>
          <p:nvPr/>
        </p:nvSpPr>
        <p:spPr bwMode="auto">
          <a:xfrm>
            <a:off x="7019925" y="3987959"/>
            <a:ext cx="87716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zh-CN" altLang="en-US" i="0" dirty="0">
                <a:latin typeface="Arial" charset="0"/>
                <a:cs typeface="+mn-cs"/>
              </a:rPr>
              <a:t>适配器</a:t>
            </a:r>
            <a:endParaRPr lang="en-US" i="0" dirty="0">
              <a:latin typeface="Arial" charset="0"/>
              <a:cs typeface="+mn-cs"/>
            </a:endParaRPr>
          </a:p>
        </p:txBody>
      </p:sp>
      <p:sp>
        <p:nvSpPr>
          <p:cNvPr id="31" name="Freeform 8"/>
          <p:cNvSpPr>
            <a:spLocks/>
          </p:cNvSpPr>
          <p:nvPr/>
        </p:nvSpPr>
        <p:spPr bwMode="auto">
          <a:xfrm>
            <a:off x="2152650" y="2896553"/>
            <a:ext cx="2046288" cy="204946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 name="Line 19"/>
          <p:cNvSpPr>
            <a:spLocks noChangeShapeType="1"/>
          </p:cNvSpPr>
          <p:nvPr/>
        </p:nvSpPr>
        <p:spPr bwMode="auto">
          <a:xfrm>
            <a:off x="1300163" y="3574415"/>
            <a:ext cx="9017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3" name="Line 20"/>
          <p:cNvSpPr>
            <a:spLocks noChangeShapeType="1"/>
          </p:cNvSpPr>
          <p:nvPr/>
        </p:nvSpPr>
        <p:spPr bwMode="auto">
          <a:xfrm>
            <a:off x="3309938" y="2442528"/>
            <a:ext cx="0" cy="65563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4" name="Line 21"/>
          <p:cNvSpPr>
            <a:spLocks noChangeShapeType="1"/>
          </p:cNvSpPr>
          <p:nvPr/>
        </p:nvSpPr>
        <p:spPr bwMode="auto">
          <a:xfrm flipH="1">
            <a:off x="4173538" y="3742690"/>
            <a:ext cx="796925"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5" name="Line 22"/>
          <p:cNvSpPr>
            <a:spLocks noChangeShapeType="1"/>
          </p:cNvSpPr>
          <p:nvPr/>
        </p:nvSpPr>
        <p:spPr bwMode="auto">
          <a:xfrm flipV="1">
            <a:off x="3271838" y="4747578"/>
            <a:ext cx="0" cy="4381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6" name="Text Box 24"/>
          <p:cNvSpPr txBox="1">
            <a:spLocks noChangeArrowheads="1"/>
          </p:cNvSpPr>
          <p:nvPr/>
        </p:nvSpPr>
        <p:spPr bwMode="auto">
          <a:xfrm>
            <a:off x="3630613" y="2147253"/>
            <a:ext cx="17811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1A-2F-BB-76-09-AD</a:t>
            </a:r>
          </a:p>
        </p:txBody>
      </p:sp>
      <p:sp>
        <p:nvSpPr>
          <p:cNvPr id="37" name="Line 25"/>
          <p:cNvSpPr>
            <a:spLocks noChangeShapeType="1"/>
          </p:cNvSpPr>
          <p:nvPr/>
        </p:nvSpPr>
        <p:spPr bwMode="auto">
          <a:xfrm flipH="1" flipV="1">
            <a:off x="3449638" y="2286953"/>
            <a:ext cx="257175" cy="127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8" name="Line 26"/>
          <p:cNvSpPr>
            <a:spLocks noChangeShapeType="1"/>
          </p:cNvSpPr>
          <p:nvPr/>
        </p:nvSpPr>
        <p:spPr bwMode="auto">
          <a:xfrm flipV="1">
            <a:off x="4999038" y="3923665"/>
            <a:ext cx="0" cy="3730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39" name="Text Box 27"/>
          <p:cNvSpPr txBox="1">
            <a:spLocks noChangeArrowheads="1"/>
          </p:cNvSpPr>
          <p:nvPr/>
        </p:nvSpPr>
        <p:spPr bwMode="auto">
          <a:xfrm>
            <a:off x="4479925" y="4296728"/>
            <a:ext cx="17399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58-23-D7-FA-20-B0</a:t>
            </a:r>
          </a:p>
        </p:txBody>
      </p:sp>
      <p:sp>
        <p:nvSpPr>
          <p:cNvPr id="40" name="Line 28"/>
          <p:cNvSpPr>
            <a:spLocks noChangeShapeType="1"/>
          </p:cNvSpPr>
          <p:nvPr/>
        </p:nvSpPr>
        <p:spPr bwMode="auto">
          <a:xfrm flipH="1">
            <a:off x="3375025" y="5301615"/>
            <a:ext cx="360363"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1" name="Text Box 29"/>
          <p:cNvSpPr txBox="1">
            <a:spLocks noChangeArrowheads="1"/>
          </p:cNvSpPr>
          <p:nvPr/>
        </p:nvSpPr>
        <p:spPr bwMode="auto">
          <a:xfrm>
            <a:off x="3797300" y="5185728"/>
            <a:ext cx="174942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0C-C4-11-6F-E3-98</a:t>
            </a:r>
          </a:p>
        </p:txBody>
      </p:sp>
      <p:sp>
        <p:nvSpPr>
          <p:cNvPr id="42" name="Line 30"/>
          <p:cNvSpPr>
            <a:spLocks noChangeShapeType="1"/>
          </p:cNvSpPr>
          <p:nvPr/>
        </p:nvSpPr>
        <p:spPr bwMode="auto">
          <a:xfrm flipV="1">
            <a:off x="1236663" y="3729990"/>
            <a:ext cx="0" cy="37306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43" name="Text Box 31"/>
          <p:cNvSpPr txBox="1">
            <a:spLocks noChangeArrowheads="1"/>
          </p:cNvSpPr>
          <p:nvPr/>
        </p:nvSpPr>
        <p:spPr bwMode="auto">
          <a:xfrm>
            <a:off x="319088" y="4104640"/>
            <a:ext cx="16891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400" i="0" dirty="0">
                <a:latin typeface="Arial" charset="0"/>
                <a:cs typeface="+mn-cs"/>
              </a:rPr>
              <a:t>71-65-F7-2B-08-53</a:t>
            </a:r>
          </a:p>
        </p:txBody>
      </p:sp>
      <p:sp>
        <p:nvSpPr>
          <p:cNvPr id="44" name="Text Box 32"/>
          <p:cNvSpPr txBox="1">
            <a:spLocks noChangeArrowheads="1"/>
          </p:cNvSpPr>
          <p:nvPr/>
        </p:nvSpPr>
        <p:spPr bwMode="auto">
          <a:xfrm>
            <a:off x="2636838" y="3255328"/>
            <a:ext cx="1085850" cy="9159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i="0" dirty="0">
                <a:latin typeface="Arial" charset="0"/>
                <a:cs typeface="+mn-cs"/>
              </a:rPr>
              <a:t>   LAN</a:t>
            </a:r>
          </a:p>
          <a:p>
            <a:pPr>
              <a:defRPr/>
            </a:pPr>
            <a:r>
              <a:rPr lang="en-US" i="0" dirty="0">
                <a:latin typeface="Arial" charset="0"/>
                <a:cs typeface="+mn-cs"/>
              </a:rPr>
              <a:t>(wired or</a:t>
            </a:r>
          </a:p>
          <a:p>
            <a:pPr>
              <a:defRPr/>
            </a:pPr>
            <a:r>
              <a:rPr lang="en-US" i="0" dirty="0">
                <a:latin typeface="Arial" charset="0"/>
                <a:cs typeface="+mn-cs"/>
              </a:rPr>
              <a:t>wireless)</a:t>
            </a:r>
          </a:p>
        </p:txBody>
      </p:sp>
      <p:sp>
        <p:nvSpPr>
          <p:cNvPr id="45" name="Rectangle 37"/>
          <p:cNvSpPr>
            <a:spLocks noChangeArrowheads="1"/>
          </p:cNvSpPr>
          <p:nvPr/>
        </p:nvSpPr>
        <p:spPr bwMode="auto">
          <a:xfrm>
            <a:off x="6824821" y="4050984"/>
            <a:ext cx="160338" cy="255587"/>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46" name="Group 51"/>
          <p:cNvGrpSpPr>
            <a:grpSpLocks/>
          </p:cNvGrpSpPr>
          <p:nvPr/>
        </p:nvGrpSpPr>
        <p:grpSpPr bwMode="auto">
          <a:xfrm>
            <a:off x="423863" y="3196590"/>
            <a:ext cx="922337" cy="658813"/>
            <a:chOff x="267" y="2244"/>
            <a:chExt cx="581" cy="415"/>
          </a:xfrm>
        </p:grpSpPr>
        <p:sp>
          <p:nvSpPr>
            <p:cNvPr id="47" name="Rectangle 36"/>
            <p:cNvSpPr>
              <a:spLocks noChangeArrowheads="1"/>
            </p:cNvSpPr>
            <p:nvPr/>
          </p:nvSpPr>
          <p:spPr bwMode="auto">
            <a:xfrm rot="-5400000">
              <a:off x="717" y="2400"/>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48" name="Group 38"/>
            <p:cNvGrpSpPr>
              <a:grpSpLocks/>
            </p:cNvGrpSpPr>
            <p:nvPr/>
          </p:nvGrpSpPr>
          <p:grpSpPr bwMode="auto">
            <a:xfrm>
              <a:off x="267" y="2244"/>
              <a:ext cx="512" cy="415"/>
              <a:chOff x="-44" y="1473"/>
              <a:chExt cx="981" cy="1105"/>
            </a:xfrm>
          </p:grpSpPr>
          <p:pic>
            <p:nvPicPr>
              <p:cNvPr id="49" name="Picture 3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 name="Freeform 40"/>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51" name="Group 50"/>
          <p:cNvGrpSpPr>
            <a:grpSpLocks/>
          </p:cNvGrpSpPr>
          <p:nvPr/>
        </p:nvGrpSpPr>
        <p:grpSpPr bwMode="auto">
          <a:xfrm>
            <a:off x="2744788" y="5193665"/>
            <a:ext cx="812800" cy="833438"/>
            <a:chOff x="1729" y="3502"/>
            <a:chExt cx="512" cy="525"/>
          </a:xfrm>
        </p:grpSpPr>
        <p:sp>
          <p:nvSpPr>
            <p:cNvPr id="52" name="Rectangle 34"/>
            <p:cNvSpPr>
              <a:spLocks noChangeArrowheads="1"/>
            </p:cNvSpPr>
            <p:nvPr/>
          </p:nvSpPr>
          <p:spPr bwMode="auto">
            <a:xfrm>
              <a:off x="2021" y="3502"/>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53" name="Group 41"/>
            <p:cNvGrpSpPr>
              <a:grpSpLocks/>
            </p:cNvGrpSpPr>
            <p:nvPr/>
          </p:nvGrpSpPr>
          <p:grpSpPr bwMode="auto">
            <a:xfrm>
              <a:off x="1729" y="3612"/>
              <a:ext cx="512" cy="415"/>
              <a:chOff x="-44" y="1473"/>
              <a:chExt cx="981" cy="1105"/>
            </a:xfrm>
          </p:grpSpPr>
          <p:pic>
            <p:nvPicPr>
              <p:cNvPr id="54" name="Picture 4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Freeform 43"/>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56" name="Group 52"/>
          <p:cNvGrpSpPr>
            <a:grpSpLocks/>
          </p:cNvGrpSpPr>
          <p:nvPr/>
        </p:nvGrpSpPr>
        <p:grpSpPr bwMode="auto">
          <a:xfrm>
            <a:off x="2770188" y="1659890"/>
            <a:ext cx="812800" cy="776288"/>
            <a:chOff x="1745" y="1276"/>
            <a:chExt cx="512" cy="489"/>
          </a:xfrm>
        </p:grpSpPr>
        <p:sp>
          <p:nvSpPr>
            <p:cNvPr id="57" name="Rectangle 14"/>
            <p:cNvSpPr>
              <a:spLocks noChangeArrowheads="1"/>
            </p:cNvSpPr>
            <p:nvPr/>
          </p:nvSpPr>
          <p:spPr bwMode="auto">
            <a:xfrm>
              <a:off x="2039" y="1604"/>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58" name="Group 44"/>
            <p:cNvGrpSpPr>
              <a:grpSpLocks/>
            </p:cNvGrpSpPr>
            <p:nvPr/>
          </p:nvGrpSpPr>
          <p:grpSpPr bwMode="auto">
            <a:xfrm>
              <a:off x="1745" y="1276"/>
              <a:ext cx="512" cy="415"/>
              <a:chOff x="-44" y="1473"/>
              <a:chExt cx="981" cy="1105"/>
            </a:xfrm>
          </p:grpSpPr>
          <p:pic>
            <p:nvPicPr>
              <p:cNvPr id="59"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 name="Freeform 46"/>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pSp>
        <p:nvGrpSpPr>
          <p:cNvPr id="61" name="Group 53"/>
          <p:cNvGrpSpPr>
            <a:grpSpLocks/>
          </p:cNvGrpSpPr>
          <p:nvPr/>
        </p:nvGrpSpPr>
        <p:grpSpPr bwMode="auto">
          <a:xfrm>
            <a:off x="4868863" y="3471228"/>
            <a:ext cx="812800" cy="658812"/>
            <a:chOff x="3067" y="2417"/>
            <a:chExt cx="512" cy="415"/>
          </a:xfrm>
        </p:grpSpPr>
        <p:sp>
          <p:nvSpPr>
            <p:cNvPr id="62" name="Rectangle 35"/>
            <p:cNvSpPr>
              <a:spLocks noChangeArrowheads="1"/>
            </p:cNvSpPr>
            <p:nvPr/>
          </p:nvSpPr>
          <p:spPr bwMode="auto">
            <a:xfrm rot="-5400000">
              <a:off x="3162" y="2514"/>
              <a:ext cx="101" cy="161"/>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latin typeface="Comic Sans MS" pitchFamily="66" charset="0"/>
                <a:ea typeface="+mn-ea"/>
                <a:cs typeface="+mn-cs"/>
              </a:endParaRPr>
            </a:p>
          </p:txBody>
        </p:sp>
        <p:grpSp>
          <p:nvGrpSpPr>
            <p:cNvPr id="63" name="Group 47"/>
            <p:cNvGrpSpPr>
              <a:grpSpLocks/>
            </p:cNvGrpSpPr>
            <p:nvPr/>
          </p:nvGrpSpPr>
          <p:grpSpPr bwMode="auto">
            <a:xfrm>
              <a:off x="3067" y="2417"/>
              <a:ext cx="512" cy="415"/>
              <a:chOff x="-44" y="1473"/>
              <a:chExt cx="981" cy="1105"/>
            </a:xfrm>
          </p:grpSpPr>
          <p:pic>
            <p:nvPicPr>
              <p:cNvPr id="64" name="Picture 4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5" name="Freeform 49"/>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dirty="0"/>
              </a:p>
            </p:txBody>
          </p:sp>
        </p:grpSp>
      </p:grpSp>
      <p:graphicFrame>
        <p:nvGraphicFramePr>
          <p:cNvPr id="2" name="对象 1">
            <a:extLst>
              <a:ext uri="{FF2B5EF4-FFF2-40B4-BE49-F238E27FC236}">
                <a16:creationId xmlns:a16="http://schemas.microsoft.com/office/drawing/2014/main" id="{190F9C8A-2AF9-4CAD-9FB4-4C854EE5B7B8}"/>
              </a:ext>
            </a:extLst>
          </p:cNvPr>
          <p:cNvGraphicFramePr>
            <a:graphicFrameLocks noChangeAspect="1"/>
          </p:cNvGraphicFramePr>
          <p:nvPr>
            <p:extLst>
              <p:ext uri="{D42A27DB-BD31-4B8C-83A1-F6EECF244321}">
                <p14:modId xmlns:p14="http://schemas.microsoft.com/office/powerpoint/2010/main" val="2150097520"/>
              </p:ext>
            </p:extLst>
          </p:nvPr>
        </p:nvGraphicFramePr>
        <p:xfrm>
          <a:off x="7677150" y="-4763"/>
          <a:ext cx="542925" cy="552451"/>
        </p:xfrm>
        <a:graphic>
          <a:graphicData uri="http://schemas.openxmlformats.org/presentationml/2006/ole">
            <mc:AlternateContent xmlns:mc="http://schemas.openxmlformats.org/markup-compatibility/2006">
              <mc:Choice xmlns:v="urn:schemas-microsoft-com:vml" Requires="v">
                <p:oleObj name="包装程序外壳对象" showAsIcon="1" r:id="rId4" imgW="543600" imgH="552600" progId="Package">
                  <p:embed/>
                </p:oleObj>
              </mc:Choice>
              <mc:Fallback>
                <p:oleObj name="包装程序外壳对象" showAsIcon="1" r:id="rId4" imgW="543600" imgH="552600" progId="Package">
                  <p:embed/>
                  <p:pic>
                    <p:nvPicPr>
                      <p:cNvPr id="2" name="对象 1">
                        <a:extLst>
                          <a:ext uri="{FF2B5EF4-FFF2-40B4-BE49-F238E27FC236}">
                            <a16:creationId xmlns:a16="http://schemas.microsoft.com/office/drawing/2014/main" id="{190F9C8A-2AF9-4CAD-9FB4-4C854EE5B7B8}"/>
                          </a:ext>
                        </a:extLst>
                      </p:cNvPr>
                      <p:cNvPicPr/>
                      <p:nvPr/>
                    </p:nvPicPr>
                    <p:blipFill>
                      <a:blip r:embed="rId5"/>
                      <a:stretch>
                        <a:fillRect/>
                      </a:stretch>
                    </p:blipFill>
                    <p:spPr>
                      <a:xfrm>
                        <a:off x="7677150" y="-4763"/>
                        <a:ext cx="542925" cy="552451"/>
                      </a:xfrm>
                      <a:prstGeom prst="rect">
                        <a:avLst/>
                      </a:prstGeom>
                    </p:spPr>
                  </p:pic>
                </p:oleObj>
              </mc:Fallback>
            </mc:AlternateContent>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车票</a:t>
            </a:r>
            <a:r>
              <a:rPr lang="en-US" altLang="zh-CN" dirty="0"/>
              <a:t>(IP</a:t>
            </a:r>
            <a:r>
              <a:rPr lang="zh-CN" altLang="en-US" dirty="0"/>
              <a:t>地址</a:t>
            </a:r>
            <a:r>
              <a:rPr lang="en-US" altLang="zh-CN" dirty="0"/>
              <a:t>)</a:t>
            </a:r>
            <a:r>
              <a:rPr lang="zh-CN" altLang="en-US" dirty="0"/>
              <a:t>与轨道站台</a:t>
            </a:r>
            <a:r>
              <a:rPr lang="en-US" altLang="zh-CN" dirty="0"/>
              <a:t>(MAC</a:t>
            </a:r>
            <a:r>
              <a:rPr lang="zh-CN" altLang="en-US" dirty="0"/>
              <a:t>地址</a:t>
            </a:r>
            <a:r>
              <a:rPr lang="en-US" altLang="zh-CN" dirty="0"/>
              <a:t>)</a:t>
            </a:r>
          </a:p>
        </p:txBody>
      </p:sp>
      <p:pic>
        <p:nvPicPr>
          <p:cNvPr id="959490" name="Picture 2" descr="https://timgsa.baidu.com/timg?image&amp;quality=80&amp;size=b9999_10000&amp;sec=1524455607091&amp;di=e7420507e57e0af6299a6edd00f0df84&amp;imgtype=0&amp;src=http%3A%2F%2Fimgsrc.baidu.com%2Fimage%2Fc0%253Dpixel_huitu%252C0%252C0%252C294%252C40%2Fsign%3Dbd7a47d5a2ec8a1300175fa09e7bf4e3%2F6a600c338744ebf8f01a0705d2f9d72a6059a7a5.jpg"/>
          <p:cNvPicPr>
            <a:picLocks noChangeAspect="1" noChangeArrowheads="1"/>
          </p:cNvPicPr>
          <p:nvPr/>
        </p:nvPicPr>
        <p:blipFill>
          <a:blip r:embed="rId2"/>
          <a:srcRect/>
          <a:stretch>
            <a:fillRect/>
          </a:stretch>
        </p:blipFill>
        <p:spPr bwMode="auto">
          <a:xfrm>
            <a:off x="428596" y="1428736"/>
            <a:ext cx="8358246" cy="4786346"/>
          </a:xfrm>
          <a:prstGeom prst="rect">
            <a:avLst/>
          </a:prstGeom>
          <a:noFill/>
        </p:spPr>
      </p:pic>
      <p:sp>
        <p:nvSpPr>
          <p:cNvPr id="108546" name="AutoShape 2" descr="https://ss1.bdstatic.com/70cFvXSh_Q1YnxGkpoWK1HF6hhy/it/u=682739447,3975554826&amp;fm=27&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108547" name="Picture 3"/>
          <p:cNvPicPr>
            <a:picLocks noChangeAspect="1" noChangeArrowheads="1"/>
          </p:cNvPicPr>
          <p:nvPr/>
        </p:nvPicPr>
        <p:blipFill>
          <a:blip r:embed="rId3"/>
          <a:srcRect/>
          <a:stretch>
            <a:fillRect/>
          </a:stretch>
        </p:blipFill>
        <p:spPr bwMode="auto">
          <a:xfrm>
            <a:off x="428596" y="928670"/>
            <a:ext cx="4295775" cy="2724150"/>
          </a:xfrm>
          <a:prstGeom prst="rect">
            <a:avLst/>
          </a:prstGeom>
          <a:noFill/>
          <a:ln w="9525">
            <a:noFill/>
            <a:miter lim="800000"/>
            <a:headEnd/>
            <a:tailEnd/>
          </a:ln>
          <a:effectLst/>
        </p:spPr>
      </p:pic>
    </p:spTree>
    <p:extLst>
      <p:ext uri="{BB962C8B-B14F-4D97-AF65-F5344CB8AC3E}">
        <p14:creationId xmlns:p14="http://schemas.microsoft.com/office/powerpoint/2010/main" val="121669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8547"/>
                                        </p:tgtEl>
                                        <p:attrNameLst>
                                          <p:attrName>style.visibility</p:attrName>
                                        </p:attrNameLst>
                                      </p:cBhvr>
                                      <p:to>
                                        <p:strVal val="visible"/>
                                      </p:to>
                                    </p:set>
                                    <p:animEffect transition="in" filter="wipe(left)">
                                      <p:cBhvr>
                                        <p:cTn id="7" dur="1000"/>
                                        <p:tgtEl>
                                          <p:spTgt spid="10854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594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Rectangle 2"/>
          <p:cNvSpPr>
            <a:spLocks noGrp="1" noChangeArrowheads="1"/>
          </p:cNvSpPr>
          <p:nvPr>
            <p:ph type="title"/>
          </p:nvPr>
        </p:nvSpPr>
        <p:spPr/>
        <p:txBody>
          <a:bodyPr/>
          <a:lstStyle/>
          <a:p>
            <a:pPr eaLnBrk="1" hangingPunct="1"/>
            <a:r>
              <a:rPr lang="en-US" altLang="zh-CN" dirty="0"/>
              <a:t>1. </a:t>
            </a:r>
            <a:r>
              <a:rPr lang="en-US" altLang="zh-CN" dirty="0">
                <a:ea typeface="楷体" panose="02010609060101010101" pitchFamily="49" charset="-122"/>
                <a:cs typeface="Arial" panose="020B0604020202020204" pitchFamily="34" charset="0"/>
              </a:rPr>
              <a:t>MAC </a:t>
            </a:r>
            <a:r>
              <a:rPr lang="zh-CN" altLang="en-US" dirty="0">
                <a:ea typeface="楷体" panose="02010609060101010101" pitchFamily="49" charset="-122"/>
                <a:cs typeface="Arial" panose="020B0604020202020204" pitchFamily="34" charset="0"/>
              </a:rPr>
              <a:t>地址</a:t>
            </a:r>
            <a:endParaRPr lang="zh-CN" altLang="en-US" dirty="0"/>
          </a:p>
        </p:txBody>
      </p:sp>
      <p:sp>
        <p:nvSpPr>
          <p:cNvPr id="207875" name="Rectangle 3"/>
          <p:cNvSpPr>
            <a:spLocks noGrp="1" noChangeArrowheads="1"/>
          </p:cNvSpPr>
          <p:nvPr>
            <p:ph type="body" idx="1"/>
          </p:nvPr>
        </p:nvSpPr>
        <p:spPr/>
        <p:txBody>
          <a:bodyPr/>
          <a:lstStyle/>
          <a:p>
            <a:pPr marL="0" indent="0" eaLnBrk="1" hangingPunct="1">
              <a:buNone/>
            </a:pPr>
            <a:r>
              <a:rPr lang="zh-CN" altLang="en-US" b="1" dirty="0">
                <a:solidFill>
                  <a:srgbClr val="FF0000"/>
                </a:solidFill>
                <a:ea typeface="楷体" panose="02010609060101010101" pitchFamily="49" charset="-122"/>
                <a:cs typeface="Arial" panose="020B0604020202020204" pitchFamily="34" charset="0"/>
              </a:rPr>
              <a:t>与</a:t>
            </a:r>
            <a:r>
              <a:rPr lang="en-US" altLang="zh-CN" b="1" dirty="0">
                <a:solidFill>
                  <a:srgbClr val="FF0000"/>
                </a:solidFill>
                <a:ea typeface="楷体" panose="02010609060101010101" pitchFamily="49" charset="-122"/>
                <a:cs typeface="Arial" panose="020B0604020202020204" pitchFamily="34" charset="0"/>
              </a:rPr>
              <a:t>IP</a:t>
            </a:r>
            <a:r>
              <a:rPr lang="zh-CN" altLang="en-US" b="1" dirty="0">
                <a:solidFill>
                  <a:srgbClr val="FF0000"/>
                </a:solidFill>
                <a:ea typeface="楷体" panose="02010609060101010101" pitchFamily="49" charset="-122"/>
                <a:cs typeface="Arial" panose="020B0604020202020204" pitchFamily="34" charset="0"/>
              </a:rPr>
              <a:t>地址的比较</a:t>
            </a:r>
          </a:p>
          <a:p>
            <a:pPr eaLnBrk="1" hangingPunct="1">
              <a:spcBef>
                <a:spcPts val="600"/>
              </a:spcBef>
            </a:pPr>
            <a:r>
              <a:rPr lang="en-US" altLang="zh-CN" dirty="0">
                <a:ea typeface="楷体" panose="02010609060101010101" pitchFamily="49" charset="-122"/>
                <a:cs typeface="Arial" panose="020B0604020202020204" pitchFamily="34" charset="0"/>
              </a:rPr>
              <a:t>MAC</a:t>
            </a:r>
            <a:r>
              <a:rPr lang="zh-CN" altLang="en-US" dirty="0">
                <a:ea typeface="楷体" panose="02010609060101010101" pitchFamily="49" charset="-122"/>
                <a:cs typeface="Arial" panose="020B0604020202020204" pitchFamily="34" charset="0"/>
              </a:rPr>
              <a:t>地址是平面地址，类似于身份证号</a:t>
            </a:r>
          </a:p>
          <a:p>
            <a:pPr eaLnBrk="1" hangingPunct="1">
              <a:spcBef>
                <a:spcPts val="600"/>
              </a:spcBef>
              <a:buFont typeface="Wingdings" panose="05000000000000000000" pitchFamily="2" charset="2"/>
              <a:buNone/>
            </a:pPr>
            <a:r>
              <a:rPr lang="zh-CN" altLang="en-US" dirty="0">
                <a:ea typeface="楷体" panose="02010609060101010101" pitchFamily="49" charset="-122"/>
                <a:cs typeface="Arial" panose="020B0604020202020204" pitchFamily="34" charset="0"/>
              </a:rPr>
              <a:t>    </a:t>
            </a:r>
            <a:r>
              <a:rPr lang="en-US" altLang="zh-CN" dirty="0">
                <a:ea typeface="楷体" panose="02010609060101010101" pitchFamily="49" charset="-122"/>
                <a:cs typeface="Arial" panose="020B0604020202020204" pitchFamily="34" charset="0"/>
              </a:rPr>
              <a:t>IP</a:t>
            </a:r>
            <a:r>
              <a:rPr lang="zh-CN" altLang="en-US" dirty="0">
                <a:ea typeface="楷体" panose="02010609060101010101" pitchFamily="49" charset="-122"/>
                <a:cs typeface="Arial" panose="020B0604020202020204" pitchFamily="34" charset="0"/>
              </a:rPr>
              <a:t>地址是层次地址，类似于邮政通信地址</a:t>
            </a:r>
          </a:p>
          <a:p>
            <a:pPr eaLnBrk="1" hangingPunct="1">
              <a:spcBef>
                <a:spcPts val="600"/>
              </a:spcBef>
            </a:pPr>
            <a:endParaRPr lang="en-US" altLang="zh-CN" dirty="0">
              <a:ea typeface="楷体" panose="02010609060101010101" pitchFamily="49" charset="-122"/>
              <a:cs typeface="Arial" panose="020B0604020202020204" pitchFamily="34" charset="0"/>
            </a:endParaRPr>
          </a:p>
          <a:p>
            <a:pPr eaLnBrk="1" hangingPunct="1">
              <a:spcBef>
                <a:spcPts val="600"/>
              </a:spcBef>
            </a:pPr>
            <a:r>
              <a:rPr lang="en-US" altLang="zh-CN" dirty="0">
                <a:ea typeface="楷体" panose="02010609060101010101" pitchFamily="49" charset="-122"/>
                <a:cs typeface="Arial" panose="020B0604020202020204" pitchFamily="34" charset="0"/>
              </a:rPr>
              <a:t>MAC</a:t>
            </a:r>
            <a:r>
              <a:rPr lang="zh-CN" altLang="en-US" dirty="0">
                <a:ea typeface="楷体" panose="02010609060101010101" pitchFamily="49" charset="-122"/>
                <a:cs typeface="Arial" panose="020B0604020202020204" pitchFamily="34" charset="0"/>
              </a:rPr>
              <a:t>地址在不同的网络间迁移时，不会改变</a:t>
            </a:r>
          </a:p>
          <a:p>
            <a:pPr eaLnBrk="1" hangingPunct="1">
              <a:spcBef>
                <a:spcPts val="600"/>
              </a:spcBef>
              <a:buFont typeface="Wingdings" panose="05000000000000000000" pitchFamily="2" charset="2"/>
              <a:buNone/>
            </a:pPr>
            <a:r>
              <a:rPr lang="zh-CN" altLang="en-US" dirty="0">
                <a:ea typeface="楷体" panose="02010609060101010101" pitchFamily="49" charset="-122"/>
                <a:cs typeface="Arial" panose="020B0604020202020204" pitchFamily="34" charset="0"/>
              </a:rPr>
              <a:t>    </a:t>
            </a:r>
            <a:r>
              <a:rPr lang="en-US" altLang="zh-CN" dirty="0">
                <a:ea typeface="楷体" panose="02010609060101010101" pitchFamily="49" charset="-122"/>
                <a:cs typeface="Arial" panose="020B0604020202020204" pitchFamily="34" charset="0"/>
              </a:rPr>
              <a:t>IP</a:t>
            </a:r>
            <a:r>
              <a:rPr lang="zh-CN" altLang="en-US" dirty="0">
                <a:ea typeface="楷体" panose="02010609060101010101" pitchFamily="49" charset="-122"/>
                <a:cs typeface="Arial" panose="020B0604020202020204" pitchFamily="34" charset="0"/>
              </a:rPr>
              <a:t>地址在不同的网络间迁移时，需要改变以适应新的网络配置</a:t>
            </a:r>
          </a:p>
          <a:p>
            <a:pPr lvl="1" eaLnBrk="1" hangingPunct="1">
              <a:spcBef>
                <a:spcPts val="600"/>
              </a:spcBef>
              <a:buFont typeface="Wingdings" panose="05000000000000000000" pitchFamily="2" charset="2"/>
              <a:buNone/>
            </a:pPr>
            <a:endParaRPr lang="en-US" altLang="zh-CN" dirty="0">
              <a:solidFill>
                <a:srgbClr val="FF0000"/>
              </a:solidFill>
              <a:ea typeface="楷体" panose="02010609060101010101" pitchFamily="49" charset="-122"/>
              <a:cs typeface="Arial" panose="020B0604020202020204" pitchFamily="34" charset="0"/>
            </a:endParaRPr>
          </a:p>
          <a:p>
            <a:pPr indent="0" eaLnBrk="1" hangingPunct="1">
              <a:spcBef>
                <a:spcPts val="600"/>
              </a:spcBef>
              <a:buFont typeface="Wingdings" panose="05000000000000000000" pitchFamily="2" charset="2"/>
              <a:buNone/>
            </a:pPr>
            <a:r>
              <a:rPr lang="zh-CN" altLang="en-US" dirty="0">
                <a:solidFill>
                  <a:srgbClr val="FF0000"/>
                </a:solidFill>
                <a:ea typeface="楷体" panose="02010609060101010101" pitchFamily="49" charset="-122"/>
                <a:cs typeface="Arial" panose="020B0604020202020204" pitchFamily="34" charset="0"/>
              </a:rPr>
              <a:t>特别注意</a:t>
            </a:r>
            <a:r>
              <a:rPr lang="zh-CN" altLang="en-US" dirty="0">
                <a:ea typeface="楷体" panose="02010609060101010101" pitchFamily="49" charset="-122"/>
                <a:cs typeface="Arial" panose="020B0604020202020204" pitchFamily="34" charset="0"/>
              </a:rPr>
              <a:t>：无线网络中进行漫游时，如果在不同的网络间切换时，改变网络设置，</a:t>
            </a:r>
            <a:r>
              <a:rPr lang="zh-CN" altLang="en-US" dirty="0">
                <a:solidFill>
                  <a:srgbClr val="FF0000"/>
                </a:solidFill>
                <a:ea typeface="楷体" panose="02010609060101010101" pitchFamily="49" charset="-122"/>
                <a:cs typeface="Arial" panose="020B0604020202020204" pitchFamily="34" charset="0"/>
              </a:rPr>
              <a:t>会导致连接中断</a:t>
            </a:r>
            <a:r>
              <a:rPr lang="zh-CN" altLang="en-US" dirty="0">
                <a:ea typeface="楷体" panose="02010609060101010101" pitchFamily="49" charset="-122"/>
                <a:cs typeface="Arial" panose="020B0604020202020204" pitchFamily="34" charset="0"/>
              </a:rPr>
              <a:t>，为维持连接正常工作，第七章将介绍无线移动管理。</a:t>
            </a:r>
          </a:p>
        </p:txBody>
      </p:sp>
    </p:spTree>
    <p:extLst>
      <p:ext uri="{BB962C8B-B14F-4D97-AF65-F5344CB8AC3E}">
        <p14:creationId xmlns:p14="http://schemas.microsoft.com/office/powerpoint/2010/main" val="28713920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207875">
                                            <p:txEl>
                                              <p:pRg st="1" end="1"/>
                                            </p:txEl>
                                          </p:spTgt>
                                        </p:tgtEl>
                                        <p:attrNameLst>
                                          <p:attrName>style.visibility</p:attrName>
                                        </p:attrNameLst>
                                      </p:cBhvr>
                                      <p:to>
                                        <p:strVal val="visible"/>
                                      </p:to>
                                    </p:set>
                                    <p:anim calcmode="discrete" valueType="clr">
                                      <p:cBhvr override="childStyle">
                                        <p:cTn id="7" dur="80"/>
                                        <p:tgtEl>
                                          <p:spTgt spid="207875">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07875">
                                            <p:txEl>
                                              <p:pRg st="1" end="1"/>
                                            </p:txEl>
                                          </p:spTgt>
                                        </p:tgtEl>
                                        <p:attrNameLst>
                                          <p:attrName>fillcolor</p:attrName>
                                        </p:attrNameLst>
                                      </p:cBhvr>
                                      <p:tavLst>
                                        <p:tav tm="0">
                                          <p:val>
                                            <p:clrVal>
                                              <a:schemeClr val="accent2"/>
                                            </p:clrVal>
                                          </p:val>
                                        </p:tav>
                                        <p:tav tm="50000">
                                          <p:val>
                                            <p:clrVal>
                                              <a:schemeClr val="hlink"/>
                                            </p:clrVal>
                                          </p:val>
                                        </p:tav>
                                      </p:tavLst>
                                    </p:anim>
                                    <p:set>
                                      <p:cBhvr>
                                        <p:cTn id="9" dur="80"/>
                                        <p:tgtEl>
                                          <p:spTgt spid="207875">
                                            <p:txEl>
                                              <p:pRg st="1" end="1"/>
                                            </p:txEl>
                                          </p:spTgt>
                                        </p:tgtEl>
                                        <p:attrNameLst>
                                          <p:attrName>fill.type</p:attrName>
                                        </p:attrNameLst>
                                      </p:cBhvr>
                                      <p:to>
                                        <p:strVal val="solid"/>
                                      </p:to>
                                    </p:set>
                                  </p:childTnLst>
                                </p:cTn>
                              </p:par>
                            </p:childTnLst>
                          </p:cTn>
                        </p:par>
                        <p:par>
                          <p:cTn id="10" fill="hold" nodeType="afterGroup">
                            <p:stCondLst>
                              <p:cond delay="76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207875">
                                            <p:txEl>
                                              <p:pRg st="2" end="2"/>
                                            </p:txEl>
                                          </p:spTgt>
                                        </p:tgtEl>
                                        <p:attrNameLst>
                                          <p:attrName>style.visibility</p:attrName>
                                        </p:attrNameLst>
                                      </p:cBhvr>
                                      <p:to>
                                        <p:strVal val="visible"/>
                                      </p:to>
                                    </p:set>
                                    <p:anim calcmode="discrete" valueType="clr">
                                      <p:cBhvr override="childStyle">
                                        <p:cTn id="13" dur="80"/>
                                        <p:tgtEl>
                                          <p:spTgt spid="207875">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207875">
                                            <p:txEl>
                                              <p:pRg st="2" end="2"/>
                                            </p:txEl>
                                          </p:spTgt>
                                        </p:tgtEl>
                                        <p:attrNameLst>
                                          <p:attrName>fillcolor</p:attrName>
                                        </p:attrNameLst>
                                      </p:cBhvr>
                                      <p:tavLst>
                                        <p:tav tm="0">
                                          <p:val>
                                            <p:clrVal>
                                              <a:schemeClr val="accent2"/>
                                            </p:clrVal>
                                          </p:val>
                                        </p:tav>
                                        <p:tav tm="50000">
                                          <p:val>
                                            <p:clrVal>
                                              <a:schemeClr val="hlink"/>
                                            </p:clrVal>
                                          </p:val>
                                        </p:tav>
                                      </p:tavLst>
                                    </p:anim>
                                    <p:set>
                                      <p:cBhvr>
                                        <p:cTn id="15" dur="80"/>
                                        <p:tgtEl>
                                          <p:spTgt spid="207875">
                                            <p:txEl>
                                              <p:pRg st="2" end="2"/>
                                            </p:txEl>
                                          </p:spTgt>
                                        </p:tgtEl>
                                        <p:attrNameLst>
                                          <p:attrName>fill.type</p:attrName>
                                        </p:attrNameLst>
                                      </p:cBhvr>
                                      <p:to>
                                        <p:strVal val="solid"/>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7" presetClass="entr" presetSubtype="0" fill="hold" nodeType="clickEffect">
                                  <p:stCondLst>
                                    <p:cond delay="0"/>
                                  </p:stCondLst>
                                  <p:iterate type="lt">
                                    <p:tmPct val="50000"/>
                                  </p:iterate>
                                  <p:childTnLst>
                                    <p:set>
                                      <p:cBhvr>
                                        <p:cTn id="19" dur="1" fill="hold">
                                          <p:stCondLst>
                                            <p:cond delay="0"/>
                                          </p:stCondLst>
                                        </p:cTn>
                                        <p:tgtEl>
                                          <p:spTgt spid="207875">
                                            <p:txEl>
                                              <p:pRg st="4" end="4"/>
                                            </p:txEl>
                                          </p:spTgt>
                                        </p:tgtEl>
                                        <p:attrNameLst>
                                          <p:attrName>style.visibility</p:attrName>
                                        </p:attrNameLst>
                                      </p:cBhvr>
                                      <p:to>
                                        <p:strVal val="visible"/>
                                      </p:to>
                                    </p:set>
                                    <p:anim calcmode="discrete" valueType="clr">
                                      <p:cBhvr override="childStyle">
                                        <p:cTn id="20" dur="80"/>
                                        <p:tgtEl>
                                          <p:spTgt spid="207875">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207875">
                                            <p:txEl>
                                              <p:pRg st="4" end="4"/>
                                            </p:txEl>
                                          </p:spTgt>
                                        </p:tgtEl>
                                        <p:attrNameLst>
                                          <p:attrName>fillcolor</p:attrName>
                                        </p:attrNameLst>
                                      </p:cBhvr>
                                      <p:tavLst>
                                        <p:tav tm="0">
                                          <p:val>
                                            <p:clrVal>
                                              <a:schemeClr val="accent2"/>
                                            </p:clrVal>
                                          </p:val>
                                        </p:tav>
                                        <p:tav tm="50000">
                                          <p:val>
                                            <p:clrVal>
                                              <a:schemeClr val="hlink"/>
                                            </p:clrVal>
                                          </p:val>
                                        </p:tav>
                                      </p:tavLst>
                                    </p:anim>
                                    <p:set>
                                      <p:cBhvr>
                                        <p:cTn id="22" dur="80"/>
                                        <p:tgtEl>
                                          <p:spTgt spid="207875">
                                            <p:txEl>
                                              <p:pRg st="4" end="4"/>
                                            </p:txEl>
                                          </p:spTgt>
                                        </p:tgtEl>
                                        <p:attrNameLst>
                                          <p:attrName>fill.type</p:attrName>
                                        </p:attrNameLst>
                                      </p:cBhvr>
                                      <p:to>
                                        <p:strVal val="solid"/>
                                      </p:to>
                                    </p:set>
                                  </p:childTnLst>
                                </p:cTn>
                              </p:par>
                            </p:childTnLst>
                          </p:cTn>
                        </p:par>
                        <p:par>
                          <p:cTn id="23" fill="hold" nodeType="afterGroup">
                            <p:stCondLst>
                              <p:cond delay="840"/>
                            </p:stCondLst>
                            <p:childTnLst>
                              <p:par>
                                <p:cTn id="24" presetID="27" presetClass="entr" presetSubtype="0" fill="hold" nodeType="afterEffect">
                                  <p:stCondLst>
                                    <p:cond delay="0"/>
                                  </p:stCondLst>
                                  <p:iterate type="lt">
                                    <p:tmPct val="50000"/>
                                  </p:iterate>
                                  <p:childTnLst>
                                    <p:set>
                                      <p:cBhvr>
                                        <p:cTn id="25" dur="1" fill="hold">
                                          <p:stCondLst>
                                            <p:cond delay="0"/>
                                          </p:stCondLst>
                                        </p:cTn>
                                        <p:tgtEl>
                                          <p:spTgt spid="207875">
                                            <p:txEl>
                                              <p:pRg st="5" end="5"/>
                                            </p:txEl>
                                          </p:spTgt>
                                        </p:tgtEl>
                                        <p:attrNameLst>
                                          <p:attrName>style.visibility</p:attrName>
                                        </p:attrNameLst>
                                      </p:cBhvr>
                                      <p:to>
                                        <p:strVal val="visible"/>
                                      </p:to>
                                    </p:set>
                                    <p:anim calcmode="discrete" valueType="clr">
                                      <p:cBhvr override="childStyle">
                                        <p:cTn id="26" dur="80"/>
                                        <p:tgtEl>
                                          <p:spTgt spid="207875">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207875">
                                            <p:txEl>
                                              <p:pRg st="5" end="5"/>
                                            </p:txEl>
                                          </p:spTgt>
                                        </p:tgtEl>
                                        <p:attrNameLst>
                                          <p:attrName>fillcolor</p:attrName>
                                        </p:attrNameLst>
                                      </p:cBhvr>
                                      <p:tavLst>
                                        <p:tav tm="0">
                                          <p:val>
                                            <p:clrVal>
                                              <a:schemeClr val="accent2"/>
                                            </p:clrVal>
                                          </p:val>
                                        </p:tav>
                                        <p:tav tm="50000">
                                          <p:val>
                                            <p:clrVal>
                                              <a:schemeClr val="hlink"/>
                                            </p:clrVal>
                                          </p:val>
                                        </p:tav>
                                      </p:tavLst>
                                    </p:anim>
                                    <p:set>
                                      <p:cBhvr>
                                        <p:cTn id="28" dur="80"/>
                                        <p:tgtEl>
                                          <p:spTgt spid="207875">
                                            <p:txEl>
                                              <p:pRg st="5" end="5"/>
                                            </p:txEl>
                                          </p:spTgt>
                                        </p:tgtEl>
                                        <p:attrNameLst>
                                          <p:attrName>fill.type</p:attrName>
                                        </p:attrNameLst>
                                      </p:cBhvr>
                                      <p:to>
                                        <p:strVal val="solid"/>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7" presetClass="entr" presetSubtype="0" fill="hold" nodeType="clickEffect">
                                  <p:stCondLst>
                                    <p:cond delay="0"/>
                                  </p:stCondLst>
                                  <p:iterate type="lt">
                                    <p:tmPct val="50000"/>
                                  </p:iterate>
                                  <p:childTnLst>
                                    <p:set>
                                      <p:cBhvr>
                                        <p:cTn id="32" dur="1" fill="hold">
                                          <p:stCondLst>
                                            <p:cond delay="0"/>
                                          </p:stCondLst>
                                        </p:cTn>
                                        <p:tgtEl>
                                          <p:spTgt spid="207875">
                                            <p:txEl>
                                              <p:pRg st="7" end="7"/>
                                            </p:txEl>
                                          </p:spTgt>
                                        </p:tgtEl>
                                        <p:attrNameLst>
                                          <p:attrName>style.visibility</p:attrName>
                                        </p:attrNameLst>
                                      </p:cBhvr>
                                      <p:to>
                                        <p:strVal val="visible"/>
                                      </p:to>
                                    </p:set>
                                    <p:anim calcmode="discrete" valueType="clr">
                                      <p:cBhvr override="childStyle">
                                        <p:cTn id="33" dur="80"/>
                                        <p:tgtEl>
                                          <p:spTgt spid="207875">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207875">
                                            <p:txEl>
                                              <p:pRg st="7" end="7"/>
                                            </p:txEl>
                                          </p:spTgt>
                                        </p:tgtEl>
                                        <p:attrNameLst>
                                          <p:attrName>fillcolor</p:attrName>
                                        </p:attrNameLst>
                                      </p:cBhvr>
                                      <p:tavLst>
                                        <p:tav tm="0">
                                          <p:val>
                                            <p:clrVal>
                                              <a:schemeClr val="accent2"/>
                                            </p:clrVal>
                                          </p:val>
                                        </p:tav>
                                        <p:tav tm="50000">
                                          <p:val>
                                            <p:clrVal>
                                              <a:schemeClr val="hlink"/>
                                            </p:clrVal>
                                          </p:val>
                                        </p:tav>
                                      </p:tavLst>
                                    </p:anim>
                                    <p:set>
                                      <p:cBhvr>
                                        <p:cTn id="35" dur="80"/>
                                        <p:tgtEl>
                                          <p:spTgt spid="207875">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3"/>
          <p:cNvPicPr>
            <a:picLocks noChangeAspect="1" noChangeArrowheads="1"/>
          </p:cNvPicPr>
          <p:nvPr/>
        </p:nvPicPr>
        <p:blipFill>
          <a:blip r:embed="rId3" cstate="print"/>
          <a:srcRect/>
          <a:stretch>
            <a:fillRect/>
          </a:stretch>
        </p:blipFill>
        <p:spPr bwMode="auto">
          <a:xfrm>
            <a:off x="508000" y="1612900"/>
            <a:ext cx="7861300" cy="4219575"/>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a:latin typeface="+mn-lt"/>
              </a:rPr>
              <a:t>Bus Topology Operation</a:t>
            </a:r>
            <a:endParaRPr lang="zh-CN" altLang="en-US" dirty="0">
              <a:latin typeface="+mn-lt"/>
            </a:endParaRPr>
          </a:p>
        </p:txBody>
      </p:sp>
      <p:sp>
        <p:nvSpPr>
          <p:cNvPr id="4" name="矩形 3"/>
          <p:cNvSpPr/>
          <p:nvPr/>
        </p:nvSpPr>
        <p:spPr>
          <a:xfrm>
            <a:off x="2538523" y="1177409"/>
            <a:ext cx="4564070" cy="400110"/>
          </a:xfrm>
          <a:prstGeom prst="rect">
            <a:avLst/>
          </a:prstGeom>
        </p:spPr>
        <p:txBody>
          <a:bodyPr wrap="none">
            <a:spAutoFit/>
          </a:bodyPr>
          <a:lstStyle/>
          <a:p>
            <a:r>
              <a:rPr kumimoji="1" lang="zh-CN" altLang="en-US" sz="2000" i="0" dirty="0">
                <a:latin typeface="+mn-lt"/>
              </a:rPr>
              <a:t>匹配电阻 </a:t>
            </a:r>
            <a:r>
              <a:rPr kumimoji="1" lang="en-US" altLang="zh-CN" sz="2000" i="0" dirty="0">
                <a:latin typeface="+mn-lt"/>
              </a:rPr>
              <a:t>(</a:t>
            </a:r>
            <a:r>
              <a:rPr kumimoji="1" lang="zh-CN" altLang="en-US" sz="2000" i="0" dirty="0">
                <a:latin typeface="+mn-lt"/>
              </a:rPr>
              <a:t>用来吸收总线上传播的信号</a:t>
            </a:r>
            <a:r>
              <a:rPr kumimoji="1" lang="en-US" altLang="zh-CN" sz="2000" i="0" dirty="0">
                <a:latin typeface="+mn-lt"/>
              </a:rPr>
              <a:t>)</a:t>
            </a:r>
            <a:endParaRPr lang="zh-CN" altLang="en-US" sz="2000" i="0" dirty="0">
              <a:latin typeface="+mn-lt"/>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p:cNvPicPr>
            <a:picLocks noChangeAspect="1" noChangeArrowheads="1"/>
          </p:cNvPicPr>
          <p:nvPr/>
        </p:nvPicPr>
        <p:blipFill>
          <a:blip r:embed="rId3" cstate="print"/>
          <a:srcRect/>
          <a:stretch>
            <a:fillRect/>
          </a:stretch>
        </p:blipFill>
        <p:spPr bwMode="auto">
          <a:xfrm>
            <a:off x="608013" y="1337982"/>
            <a:ext cx="7961312" cy="4675468"/>
          </a:xfrm>
          <a:prstGeom prst="rect">
            <a:avLst/>
          </a:prstGeom>
          <a:noFill/>
          <a:ln w="9525">
            <a:noFill/>
            <a:miter lim="800000"/>
            <a:headEnd/>
            <a:tailEnd/>
          </a:ln>
        </p:spPr>
      </p:pic>
      <p:sp>
        <p:nvSpPr>
          <p:cNvPr id="5" name="矩形 4"/>
          <p:cNvSpPr/>
          <p:nvPr/>
        </p:nvSpPr>
        <p:spPr>
          <a:xfrm>
            <a:off x="3227628" y="3301484"/>
            <a:ext cx="2573846" cy="369332"/>
          </a:xfrm>
          <a:prstGeom prst="rect">
            <a:avLst/>
          </a:prstGeom>
        </p:spPr>
        <p:txBody>
          <a:bodyPr wrap="none">
            <a:spAutoFit/>
          </a:bodyPr>
          <a:lstStyle/>
          <a:p>
            <a:r>
              <a:rPr lang="en-US" altLang="zh-CN" i="0" dirty="0">
                <a:solidFill>
                  <a:srgbClr val="FF0000"/>
                </a:solidFill>
                <a:latin typeface="+mn-lt"/>
              </a:rPr>
              <a:t>received</a:t>
            </a:r>
            <a:r>
              <a:rPr lang="en-US" altLang="zh-CN" i="0" baseline="0" dirty="0">
                <a:latin typeface="+mn-lt"/>
              </a:rPr>
              <a:t> and </a:t>
            </a:r>
            <a:r>
              <a:rPr lang="en-US" altLang="zh-CN" i="0" baseline="0" dirty="0">
                <a:solidFill>
                  <a:srgbClr val="FF0000"/>
                </a:solidFill>
                <a:latin typeface="+mn-lt"/>
              </a:rPr>
              <a:t>processed</a:t>
            </a:r>
            <a:endParaRPr lang="zh-CN" altLang="en-US" i="0" dirty="0">
              <a:solidFill>
                <a:srgbClr val="FF0000"/>
              </a:solidFill>
              <a:latin typeface="+mn-lt"/>
            </a:endParaRPr>
          </a:p>
        </p:txBody>
      </p:sp>
      <p:sp>
        <p:nvSpPr>
          <p:cNvPr id="2" name="标题 1"/>
          <p:cNvSpPr>
            <a:spLocks noGrp="1"/>
          </p:cNvSpPr>
          <p:nvPr>
            <p:ph type="title"/>
          </p:nvPr>
        </p:nvSpPr>
        <p:spPr/>
        <p:txBody>
          <a:bodyPr/>
          <a:lstStyle/>
          <a:p>
            <a:r>
              <a:rPr lang="en-US" altLang="zh-CN" dirty="0">
                <a:latin typeface="+mn-lt"/>
              </a:rPr>
              <a:t>Bus Topology Operation</a:t>
            </a:r>
            <a:endParaRPr lang="zh-CN" altLang="en-US" dirty="0">
              <a:latin typeface="+mn-lt"/>
            </a:endParaRPr>
          </a:p>
        </p:txBody>
      </p:sp>
    </p:spTree>
  </p:cSld>
  <p:clrMapOvr>
    <a:masterClrMapping/>
  </p:clrMapOvr>
</p:sld>
</file>

<file path=ppt/theme/theme1.xml><?xml version="1.0" encoding="utf-8"?>
<a:theme xmlns:a="http://schemas.openxmlformats.org/drawingml/2006/main" name="1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自定义 35">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38180</TotalTime>
  <Words>49578</Words>
  <Application>Microsoft Office PowerPoint</Application>
  <PresentationFormat>全屏显示(4:3)</PresentationFormat>
  <Paragraphs>4943</Paragraphs>
  <Slides>209</Slides>
  <Notes>194</Notes>
  <HiddenSlides>5</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6</vt:i4>
      </vt:variant>
      <vt:variant>
        <vt:lpstr>幻灯片标题</vt:lpstr>
      </vt:variant>
      <vt:variant>
        <vt:i4>209</vt:i4>
      </vt:variant>
    </vt:vector>
  </HeadingPairs>
  <TitlesOfParts>
    <vt:vector size="233" baseType="lpstr">
      <vt:lpstr>Arial-BoldMT</vt:lpstr>
      <vt:lpstr>Arial-ItalicMT</vt:lpstr>
      <vt:lpstr>ArialMT</vt:lpstr>
      <vt:lpstr>Dotum</vt:lpstr>
      <vt:lpstr>黑体</vt:lpstr>
      <vt:lpstr>楷体</vt:lpstr>
      <vt:lpstr>宋体</vt:lpstr>
      <vt:lpstr>Arial</vt:lpstr>
      <vt:lpstr>Calibri</vt:lpstr>
      <vt:lpstr>Comic Sans MS</vt:lpstr>
      <vt:lpstr>Courier New</vt:lpstr>
      <vt:lpstr>Dubai</vt:lpstr>
      <vt:lpstr>Garamond</vt:lpstr>
      <vt:lpstr>Gill Sans MT</vt:lpstr>
      <vt:lpstr>Tahoma</vt:lpstr>
      <vt:lpstr>Times New Roman</vt:lpstr>
      <vt:lpstr>Wingdings</vt:lpstr>
      <vt:lpstr>1_Blends</vt:lpstr>
      <vt:lpstr>Microsoft Word 97 - 2003 Document</vt:lpstr>
      <vt:lpstr>公式</vt:lpstr>
      <vt:lpstr>Equation</vt:lpstr>
      <vt:lpstr>程序包</vt:lpstr>
      <vt:lpstr>Visio</vt:lpstr>
      <vt:lpstr>Document</vt:lpstr>
      <vt:lpstr>我们的目标</vt:lpstr>
      <vt:lpstr>PowerPoint 演示文稿</vt:lpstr>
      <vt:lpstr>第 6 章 链路层和局域网</vt:lpstr>
      <vt:lpstr>IP如何实现“不同的网络互连”</vt:lpstr>
      <vt:lpstr>互联网的体系结构原则</vt:lpstr>
      <vt:lpstr>沙漏计时器形状的TCP/IP协议族 </vt:lpstr>
      <vt:lpstr>5.1 链路层概述</vt:lpstr>
      <vt:lpstr>5.1 链路层概述</vt:lpstr>
      <vt:lpstr>PowerPoint 演示文稿</vt:lpstr>
      <vt:lpstr>数据链路和帧</vt:lpstr>
      <vt:lpstr>Link layer: context</vt:lpstr>
      <vt:lpstr>6.1 链路层概述</vt:lpstr>
      <vt:lpstr>第 6 章 链路层和局域网</vt:lpstr>
      <vt:lpstr>链路层可能提供的服务</vt:lpstr>
      <vt:lpstr>链路层可能提供的服务</vt:lpstr>
      <vt:lpstr>链路层可能提供的服务</vt:lpstr>
      <vt:lpstr>第 6 章 链路层和局域网</vt:lpstr>
      <vt:lpstr>链路层在何处实现</vt:lpstr>
      <vt:lpstr>链路层在何处实现</vt:lpstr>
      <vt:lpstr>适配器通信</vt:lpstr>
      <vt:lpstr>适配器通信</vt:lpstr>
      <vt:lpstr>适配器通信</vt:lpstr>
      <vt:lpstr>第 6 章 链路层和局域网</vt:lpstr>
      <vt:lpstr>单比特差错 </vt:lpstr>
      <vt:lpstr>突发错误长度</vt:lpstr>
      <vt:lpstr>6.2 差错检测和纠正技术</vt:lpstr>
      <vt:lpstr>第 6 章 链路层和局域网</vt:lpstr>
      <vt:lpstr>奇偶校验</vt:lpstr>
      <vt:lpstr>奇偶校验</vt:lpstr>
      <vt:lpstr>奇偶校验</vt:lpstr>
      <vt:lpstr>校验和方法 (review)</vt:lpstr>
      <vt:lpstr>第 6 章 链路层和局域网</vt:lpstr>
      <vt:lpstr>循环冗余校验码</vt:lpstr>
      <vt:lpstr>循环冗余校验码</vt:lpstr>
      <vt:lpstr>Division in CRC encoder</vt:lpstr>
      <vt:lpstr>Division in the CRC decoder for two cases</vt:lpstr>
      <vt:lpstr>CRC division using polynomials</vt:lpstr>
      <vt:lpstr>第 6 章 链路层和局域网</vt:lpstr>
      <vt:lpstr>6.3 多路访问链路和协议</vt:lpstr>
      <vt:lpstr>PPP for dial-up access</vt:lpstr>
      <vt:lpstr>Hybrid fiber-coaxial (HFC) network</vt:lpstr>
      <vt:lpstr>6.3 多路访问链路和协议</vt:lpstr>
      <vt:lpstr>6.3 多路访问链路和协议</vt:lpstr>
      <vt:lpstr>6.3 多路访问链路和协议</vt:lpstr>
      <vt:lpstr>第 6 章 链路层和局域网</vt:lpstr>
      <vt:lpstr>信道划分协议</vt:lpstr>
      <vt:lpstr>信道划分协议</vt:lpstr>
      <vt:lpstr>TDM versus TDMA</vt:lpstr>
      <vt:lpstr>TDM versus TDMA</vt:lpstr>
      <vt:lpstr>码分多址CDMA</vt:lpstr>
      <vt:lpstr>第 6 章 链路层和局域网</vt:lpstr>
      <vt:lpstr>随机接入协议</vt:lpstr>
      <vt:lpstr>1. ALOHA</vt:lpstr>
      <vt:lpstr>时隙ALOHA</vt:lpstr>
      <vt:lpstr>时隙ALOHA</vt:lpstr>
      <vt:lpstr>时隙ALOHA的效率</vt:lpstr>
      <vt:lpstr>时隙ALOHA的效率</vt:lpstr>
      <vt:lpstr>纯(无时隙) ALOHA</vt:lpstr>
      <vt:lpstr>纯(无时隙) ALOHA</vt:lpstr>
      <vt:lpstr>纯ALOHA效率</vt:lpstr>
      <vt:lpstr>载波侦听多路访问(Carrier Sense Multiple Access)</vt:lpstr>
      <vt:lpstr>载波侦听多路访问(Carrier Sense Multiple Access)</vt:lpstr>
      <vt:lpstr>CSMA碰撞</vt:lpstr>
      <vt:lpstr>CSMA分类</vt:lpstr>
      <vt:lpstr>CSMA中的三种持续方法</vt:lpstr>
      <vt:lpstr>三种持续方法的流程图</vt:lpstr>
      <vt:lpstr>CSMA分类</vt:lpstr>
      <vt:lpstr>CSMA分类</vt:lpstr>
      <vt:lpstr>CSMA比较</vt:lpstr>
      <vt:lpstr>4. 具有碰撞检测的载波侦听多路访问(CSMA/CD)</vt:lpstr>
      <vt:lpstr>PowerPoint 演示文稿</vt:lpstr>
      <vt:lpstr>PowerPoint 演示文稿</vt:lpstr>
      <vt:lpstr>具有碰撞检测的载波侦听多路访问</vt:lpstr>
      <vt:lpstr>具有碰撞检测的载波侦听多路访问</vt:lpstr>
      <vt:lpstr>PowerPoint 演示文稿</vt:lpstr>
      <vt:lpstr>CSMA/CD</vt:lpstr>
      <vt:lpstr>以太网CSMA/CD算法</vt:lpstr>
      <vt:lpstr>以太网使用截断二进制指数类型退避算法  (truncated binary exponential backoff)</vt:lpstr>
      <vt:lpstr>Flow diagram for the CSMA/CD</vt:lpstr>
      <vt:lpstr>CSMA/CD 效率</vt:lpstr>
      <vt:lpstr>第 6 章 链路层和局域网</vt:lpstr>
      <vt:lpstr>轮流MAC协议</vt:lpstr>
      <vt:lpstr>1. 轮询协议</vt:lpstr>
      <vt:lpstr>轮询协议</vt:lpstr>
      <vt:lpstr>2. 令牌传递协议</vt:lpstr>
      <vt:lpstr>第 6 章 链路层和局域网</vt:lpstr>
      <vt:lpstr>电缆接入网</vt:lpstr>
      <vt:lpstr>Division of coaxial cable band by CATV</vt:lpstr>
      <vt:lpstr>电缆接入网</vt:lpstr>
      <vt:lpstr>对于共享介质能做什么?</vt:lpstr>
      <vt:lpstr>第 6 章 链路层和局域网</vt:lpstr>
      <vt:lpstr>6.4 交换局域网</vt:lpstr>
      <vt:lpstr>链路层寻址和ARP</vt:lpstr>
      <vt:lpstr>1. MAC 地址</vt:lpstr>
      <vt:lpstr>1. MAC 地址</vt:lpstr>
      <vt:lpstr>车票(IP地址)与轨道站台(MAC地址)</vt:lpstr>
      <vt:lpstr>1. MAC 地址</vt:lpstr>
      <vt:lpstr>Bus Topology Operation</vt:lpstr>
      <vt:lpstr>Bus Topology Operation</vt:lpstr>
      <vt:lpstr>2. 地址解析协议ARP</vt:lpstr>
      <vt:lpstr>地址解析协议ARP的作用</vt:lpstr>
      <vt:lpstr>ARP协议: 在相同的LAN</vt:lpstr>
      <vt:lpstr>地址解析协议</vt:lpstr>
      <vt:lpstr>ARP报文格式</vt:lpstr>
      <vt:lpstr>示例：ARP请求和响应</vt:lpstr>
      <vt:lpstr>PowerPoint 演示文稿</vt:lpstr>
      <vt:lpstr>协议ARP属于网络层的协议吗？</vt:lpstr>
      <vt:lpstr>使用ARP的四种典型情况 </vt:lpstr>
      <vt:lpstr>发送数据报到子网以外</vt:lpstr>
      <vt:lpstr>发送数据报到子网以外</vt:lpstr>
      <vt:lpstr>发送数据报到子网以外</vt:lpstr>
      <vt:lpstr>发送数据报到子网以外</vt:lpstr>
      <vt:lpstr>发送数据报到子网以外</vt:lpstr>
      <vt:lpstr>PowerPoint 演示文稿</vt:lpstr>
      <vt:lpstr>链路层寻址和ARP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6 章 链路层和局域网</vt:lpstr>
      <vt:lpstr>以太网</vt:lpstr>
      <vt:lpstr>什么是以太？</vt:lpstr>
      <vt:lpstr>以太网: 物理拓扑结构</vt:lpstr>
      <vt:lpstr>集线器: Hub is a bus in a box </vt:lpstr>
      <vt:lpstr>Hub is a multi-port repeater </vt:lpstr>
      <vt:lpstr>Ethernet: 物理拓扑结构</vt:lpstr>
      <vt:lpstr>1. 以太网的帧结构</vt:lpstr>
      <vt:lpstr>1. 以太网的帧结构</vt:lpstr>
      <vt:lpstr>1. 以太网的帧结构</vt:lpstr>
      <vt:lpstr>曼彻斯特编码</vt:lpstr>
      <vt:lpstr>曼彻斯特编码: 主机时钟性能对网络性能的影响</vt:lpstr>
      <vt:lpstr>Polar NRZ-L and NRZ-I 方案</vt:lpstr>
      <vt:lpstr>不可靠的无连接的服务</vt:lpstr>
      <vt:lpstr>6.3 以太网技术</vt:lpstr>
      <vt:lpstr>6.3 以太网技术</vt:lpstr>
      <vt:lpstr>802.3以太网标准: 链路层和物理层</vt:lpstr>
      <vt:lpstr>Encoding for Fast Ethernet implementation</vt:lpstr>
      <vt:lpstr>小结</vt:lpstr>
      <vt:lpstr>小结</vt:lpstr>
      <vt:lpstr>第 6 章 链路层和局域网</vt:lpstr>
      <vt:lpstr>链路层交换机</vt:lpstr>
      <vt:lpstr>交换机: 多个同时传输</vt:lpstr>
      <vt:lpstr>交换机转发表</vt:lpstr>
      <vt:lpstr>交换机: 自学习</vt:lpstr>
      <vt:lpstr>交换机: 帧过滤/转发</vt:lpstr>
      <vt:lpstr>学习交换和学习过程</vt:lpstr>
      <vt:lpstr>自学习和转发：例子</vt:lpstr>
      <vt:lpstr>交换例子</vt:lpstr>
      <vt:lpstr>交换例子</vt:lpstr>
      <vt:lpstr>互连的交换机</vt:lpstr>
      <vt:lpstr>Self-learning multi-switch example</vt:lpstr>
      <vt:lpstr>链路层交换机的性质</vt:lpstr>
      <vt:lpstr>机构网络</vt:lpstr>
      <vt:lpstr>4. 交换机和路由器比较</vt:lpstr>
      <vt:lpstr>流行的互联设备的典型特色的比较</vt:lpstr>
      <vt:lpstr>流行的互联设备的典型特色的比较</vt:lpstr>
      <vt:lpstr>第 6 章 链路层和局域网</vt:lpstr>
      <vt:lpstr>利用以太网交换机可以很方便地实现虚拟局域网</vt:lpstr>
      <vt:lpstr>PowerPoint 演示文稿</vt:lpstr>
      <vt:lpstr>PowerPoint 演示文稿</vt:lpstr>
      <vt:lpstr>PowerPoint 演示文稿</vt:lpstr>
      <vt:lpstr>PowerPoint 演示文稿</vt:lpstr>
      <vt:lpstr>利用以太网交换机可以很方便地实现虚拟局域网</vt:lpstr>
      <vt:lpstr>VLAN分类</vt:lpstr>
      <vt:lpstr>VLAN分类</vt:lpstr>
      <vt:lpstr>VLAN分类</vt:lpstr>
      <vt:lpstr>虚拟局域网：动机</vt:lpstr>
      <vt:lpstr>VLANs</vt:lpstr>
      <vt:lpstr>Port-based VLAN</vt:lpstr>
      <vt:lpstr>跨越多个交换机的VLANs</vt:lpstr>
      <vt:lpstr>802.1Q VLAN frame format</vt:lpstr>
      <vt:lpstr>虚拟局域网使用的以太网帧格式</vt:lpstr>
      <vt:lpstr>VLAN举例：当用户主机 Host A 发送数据给用户主机 Host B 时，数据帧的发送过程如下</vt:lpstr>
      <vt:lpstr>VLAN举例：当用户主机 Host A 发送数据给用户主机 Host B 时，数据帧的发送过程如下：</vt:lpstr>
      <vt:lpstr>第 6 章 链路层和局域网</vt:lpstr>
      <vt:lpstr>链路虚拟化：网络作为链路层</vt:lpstr>
      <vt:lpstr>链路虚拟化：网络作为链路层</vt:lpstr>
      <vt:lpstr>链路虚拟化：网络作为链路层</vt:lpstr>
      <vt:lpstr>链路虚拟化：网络作为链路层</vt:lpstr>
      <vt:lpstr>链路虚拟化：网络作为链路层</vt:lpstr>
      <vt:lpstr>第 6 章 链路层和局域网</vt:lpstr>
      <vt:lpstr>PowerPoint 演示文稿</vt:lpstr>
      <vt:lpstr>多协议标签交换 (MPLS)</vt:lpstr>
      <vt:lpstr>MPLS使能路由器</vt:lpstr>
      <vt:lpstr>MPLS versus IP paths</vt:lpstr>
      <vt:lpstr>MPLS versus IP paths</vt:lpstr>
      <vt:lpstr>MPLS signaling</vt:lpstr>
      <vt:lpstr>MPLS-enhanced forwarding table</vt:lpstr>
      <vt:lpstr>第 6 章 链路层和局域网</vt:lpstr>
      <vt:lpstr>数据中心网络</vt:lpstr>
      <vt:lpstr>Data center networks </vt:lpstr>
      <vt:lpstr>Data center networks </vt:lpstr>
      <vt:lpstr>第 6 章 链路层和局域网</vt:lpstr>
      <vt:lpstr>Synthesis: a day in the life of a web request</vt:lpstr>
      <vt:lpstr>A day in the life: scenario</vt:lpstr>
      <vt:lpstr>A day in the life… connecting to the Internet</vt:lpstr>
      <vt:lpstr>A day in the life… connecting to the Internet</vt:lpstr>
      <vt:lpstr>A day in the life… ARP (before DNS, before HTTP)</vt:lpstr>
      <vt:lpstr>A day in the life… using DNS</vt:lpstr>
      <vt:lpstr>A day in the life…TCP connection carrying HTTP</vt:lpstr>
      <vt:lpstr>A day in the life… HTTP request/reply </vt:lpstr>
      <vt:lpstr>第 6 章 链路层和局域网</vt:lpstr>
      <vt:lpstr>6.8 小结</vt:lpstr>
      <vt:lpstr>Chapter 6: Let’s take a breath</vt:lpstr>
      <vt:lpstr>课后思考题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3rd Edition, Chapter 5</dc:title>
  <dc:creator>Jim Kurose and Keith Ross</dc:creator>
  <cp:lastModifiedBy>Kamui Kanna</cp:lastModifiedBy>
  <cp:revision>1089</cp:revision>
  <cp:lastPrinted>2000-10-23T11:49:35Z</cp:lastPrinted>
  <dcterms:created xsi:type="dcterms:W3CDTF">1999-10-08T19:08:27Z</dcterms:created>
  <dcterms:modified xsi:type="dcterms:W3CDTF">2021-06-17T14:58:05Z</dcterms:modified>
</cp:coreProperties>
</file>